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2" r:id="rId2"/>
    <p:sldId id="400" r:id="rId3"/>
    <p:sldId id="363" r:id="rId4"/>
    <p:sldId id="381" r:id="rId5"/>
    <p:sldId id="405" r:id="rId6"/>
    <p:sldId id="409" r:id="rId7"/>
    <p:sldId id="406" r:id="rId8"/>
    <p:sldId id="407" r:id="rId9"/>
    <p:sldId id="408" r:id="rId10"/>
    <p:sldId id="382" r:id="rId11"/>
    <p:sldId id="402" r:id="rId12"/>
    <p:sldId id="383" r:id="rId13"/>
    <p:sldId id="404" r:id="rId14"/>
    <p:sldId id="403" r:id="rId15"/>
    <p:sldId id="410" r:id="rId16"/>
    <p:sldId id="411" r:id="rId17"/>
    <p:sldId id="384" r:id="rId18"/>
    <p:sldId id="412" r:id="rId19"/>
    <p:sldId id="397" r:id="rId20"/>
    <p:sldId id="390" r:id="rId21"/>
    <p:sldId id="391" r:id="rId22"/>
  </p:sldIdLst>
  <p:sldSz cx="1219835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a:srgbClr val="FFFFEF"/>
    <a:srgbClr val="FFFFFF"/>
    <a:srgbClr val="FFFFCC"/>
    <a:srgbClr val="D52228"/>
    <a:srgbClr val="303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0" autoAdjust="0"/>
  </p:normalViewPr>
  <p:slideViewPr>
    <p:cSldViewPr snapToObjects="1" showGuides="1">
      <p:cViewPr varScale="1">
        <p:scale>
          <a:sx n="66" d="100"/>
          <a:sy n="66" d="100"/>
        </p:scale>
        <p:origin x="252" y="54"/>
      </p:cViewPr>
      <p:guideLst>
        <p:guide orient="horz" pos="2160"/>
        <p:guide pos="38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Breakdown of SA GHG emissions by Sector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321285140562249E-2"/>
          <c:y val="0.23393525818419167"/>
          <c:w val="0.5805555555555556"/>
          <c:h val="0.76606481481481481"/>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693-4DD7-A7A1-BF06C1244A9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693-4DD7-A7A1-BF06C1244A9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693-4DD7-A7A1-BF06C1244A9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693-4DD7-A7A1-BF06C1244A9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3693-4DD7-A7A1-BF06C1244A9A}"/>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3693-4DD7-A7A1-BF06C1244A9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3693-4DD7-A7A1-BF06C1244A9A}"/>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3693-4DD7-A7A1-BF06C1244A9A}"/>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3693-4DD7-A7A1-BF06C1244A9A}"/>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3693-4DD7-A7A1-BF06C1244A9A}"/>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5-3693-4DD7-A7A1-BF06C1244A9A}"/>
              </c:ext>
            </c:extLst>
          </c:dPt>
          <c:dLbls>
            <c:dLbl>
              <c:idx val="0"/>
              <c:layout>
                <c:manualLayout>
                  <c:x val="-0.14880228142347485"/>
                  <c:y val="-5.9571933038114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93-4DD7-A7A1-BF06C1244A9A}"/>
                </c:ext>
              </c:extLst>
            </c:dLbl>
            <c:dLbl>
              <c:idx val="1"/>
              <c:layout>
                <c:manualLayout>
                  <c:x val="-4.1868950389963605E-2"/>
                  <c:y val="-0.1097407780941734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693-4DD7-A7A1-BF06C1244A9A}"/>
                </c:ext>
              </c:extLst>
            </c:dLbl>
            <c:dLbl>
              <c:idx val="2"/>
              <c:layout>
                <c:manualLayout>
                  <c:x val="5.8368218759073463E-2"/>
                  <c:y val="-3.29385360238744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93-4DD7-A7A1-BF06C1244A9A}"/>
                </c:ext>
              </c:extLst>
            </c:dLbl>
            <c:dLbl>
              <c:idx val="3"/>
              <c:layout>
                <c:manualLayout>
                  <c:x val="-0.19236229096773638"/>
                  <c:y val="-1.70075727303922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693-4DD7-A7A1-BF06C1244A9A}"/>
                </c:ext>
              </c:extLst>
            </c:dLbl>
            <c:dLbl>
              <c:idx val="4"/>
              <c:layout>
                <c:manualLayout>
                  <c:x val="3.7100499348862885E-2"/>
                  <c:y val="-2.26460221818616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693-4DD7-A7A1-BF06C1244A9A}"/>
                </c:ext>
              </c:extLst>
            </c:dLbl>
            <c:dLbl>
              <c:idx val="5"/>
              <c:layout>
                <c:manualLayout>
                  <c:x val="-1.7200829085849481E-2"/>
                  <c:y val="1.06226679919425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693-4DD7-A7A1-BF06C1244A9A}"/>
                </c:ext>
              </c:extLst>
            </c:dLbl>
            <c:dLbl>
              <c:idx val="6"/>
              <c:layout>
                <c:manualLayout>
                  <c:x val="2.1893500990360869E-2"/>
                  <c:y val="1.42575542703228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693-4DD7-A7A1-BF06C1244A9A}"/>
                </c:ext>
              </c:extLst>
            </c:dLbl>
            <c:dLbl>
              <c:idx val="7"/>
              <c:layout>
                <c:manualLayout>
                  <c:x val="1.7766125346051358E-4"/>
                  <c:y val="5.412522520523960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693-4DD7-A7A1-BF06C1244A9A}"/>
                </c:ext>
              </c:extLst>
            </c:dLbl>
            <c:dLbl>
              <c:idx val="8"/>
              <c:layout>
                <c:manualLayout>
                  <c:x val="1.0784440553912139E-2"/>
                  <c:y val="-4.228707944089252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693-4DD7-A7A1-BF06C1244A9A}"/>
                </c:ext>
              </c:extLst>
            </c:dLbl>
            <c:dLbl>
              <c:idx val="9"/>
              <c:layout>
                <c:manualLayout>
                  <c:x val="1.8821283703173462E-2"/>
                  <c:y val="-4.22299519855892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693-4DD7-A7A1-BF06C1244A9A}"/>
                </c:ext>
              </c:extLst>
            </c:dLbl>
            <c:dLbl>
              <c:idx val="10"/>
              <c:layout>
                <c:manualLayout>
                  <c:x val="8.2823606523445253E-2"/>
                  <c:y val="8.99617641079745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693-4DD7-A7A1-BF06C1244A9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Sheet1!$B$4:$B$14</c:f>
              <c:strCache>
                <c:ptCount val="11"/>
                <c:pt idx="0">
                  <c:v>Cement Production</c:v>
                </c:pt>
                <c:pt idx="1">
                  <c:v>Aluminium Production</c:v>
                </c:pt>
                <c:pt idx="2">
                  <c:v>Other: Residential, Commercial/Instititutional</c:v>
                </c:pt>
                <c:pt idx="3">
                  <c:v>Electricity Generation</c:v>
                </c:pt>
                <c:pt idx="4">
                  <c:v>Waste</c:v>
                </c:pt>
                <c:pt idx="5">
                  <c:v>Chemicals</c:v>
                </c:pt>
                <c:pt idx="6">
                  <c:v>Iron &amp; Steel</c:v>
                </c:pt>
                <c:pt idx="7">
                  <c:v>Agriculture, Forestry &amp; Land Use</c:v>
                </c:pt>
                <c:pt idx="8">
                  <c:v>Fugitive emissions from Fuels</c:v>
                </c:pt>
                <c:pt idx="9">
                  <c:v>Transport</c:v>
                </c:pt>
                <c:pt idx="10">
                  <c:v>Petroleum Refining</c:v>
                </c:pt>
              </c:strCache>
            </c:strRef>
          </c:cat>
          <c:val>
            <c:numRef>
              <c:f>Sheet1!$C$4:$C$14</c:f>
              <c:numCache>
                <c:formatCode>0%</c:formatCode>
                <c:ptCount val="11"/>
                <c:pt idx="0">
                  <c:v>0.01</c:v>
                </c:pt>
                <c:pt idx="1">
                  <c:v>0.01</c:v>
                </c:pt>
                <c:pt idx="2">
                  <c:v>0.02</c:v>
                </c:pt>
                <c:pt idx="3">
                  <c:v>0.4</c:v>
                </c:pt>
                <c:pt idx="4">
                  <c:v>0.02</c:v>
                </c:pt>
                <c:pt idx="5">
                  <c:v>0.04</c:v>
                </c:pt>
                <c:pt idx="6">
                  <c:v>7.0000000000000007E-2</c:v>
                </c:pt>
                <c:pt idx="7">
                  <c:v>0.09</c:v>
                </c:pt>
                <c:pt idx="8">
                  <c:v>0.16</c:v>
                </c:pt>
                <c:pt idx="9">
                  <c:v>0.09</c:v>
                </c:pt>
                <c:pt idx="10">
                  <c:v>0.09</c:v>
                </c:pt>
              </c:numCache>
            </c:numRef>
          </c:val>
          <c:extLst>
            <c:ext xmlns:c16="http://schemas.microsoft.com/office/drawing/2014/chart" uri="{C3380CC4-5D6E-409C-BE32-E72D297353CC}">
              <c16:uniqueId val="{00000016-3693-4DD7-A7A1-BF06C1244A9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ZA" sz="1200"/>
              <a:t>World Primary Energy</a:t>
            </a:r>
            <a:r>
              <a:rPr lang="en-ZA" sz="1200" baseline="0"/>
              <a:t> Supply &amp; CO2 emisisons - 2015</a:t>
            </a:r>
            <a:endParaRPr lang="en-ZA"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48D-49B4-8B72-FE37585D648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48D-49B4-8B72-FE37585D648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48D-49B4-8B72-FE37585D648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48D-49B4-8B72-FE37585D648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Sheet1!$B$25:$B$28</c:f>
              <c:strCache>
                <c:ptCount val="4"/>
                <c:pt idx="0">
                  <c:v>Oil </c:v>
                </c:pt>
                <c:pt idx="1">
                  <c:v>Coal  </c:v>
                </c:pt>
                <c:pt idx="2">
                  <c:v>Gas </c:v>
                </c:pt>
                <c:pt idx="3">
                  <c:v>Other </c:v>
                </c:pt>
              </c:strCache>
            </c:strRef>
          </c:cat>
          <c:val>
            <c:numRef>
              <c:f>Sheet1!$C$25:$C$28</c:f>
              <c:numCache>
                <c:formatCode>General</c:formatCode>
                <c:ptCount val="4"/>
                <c:pt idx="0">
                  <c:v>34</c:v>
                </c:pt>
                <c:pt idx="1">
                  <c:v>45</c:v>
                </c:pt>
                <c:pt idx="2">
                  <c:v>20</c:v>
                </c:pt>
                <c:pt idx="3">
                  <c:v>1</c:v>
                </c:pt>
              </c:numCache>
            </c:numRef>
          </c:val>
          <c:extLst>
            <c:ext xmlns:c16="http://schemas.microsoft.com/office/drawing/2014/chart" uri="{C3380CC4-5D6E-409C-BE32-E72D297353CC}">
              <c16:uniqueId val="{00000008-C48D-49B4-8B72-FE37585D648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5E35E99-1918-44F6-94BD-8A36DD895E7B}" type="datetimeFigureOut">
              <a:rPr lang="en-ZA" smtClean="0"/>
              <a:t>2018/03/09</a:t>
            </a:fld>
            <a:endParaRPr lang="en-ZA"/>
          </a:p>
        </p:txBody>
      </p:sp>
      <p:sp>
        <p:nvSpPr>
          <p:cNvPr id="4" name="Slide Image Placeholder 3"/>
          <p:cNvSpPr>
            <a:spLocks noGrp="1" noRot="1" noChangeAspect="1"/>
          </p:cNvSpPr>
          <p:nvPr>
            <p:ph type="sldImg" idx="2"/>
          </p:nvPr>
        </p:nvSpPr>
        <p:spPr>
          <a:xfrm>
            <a:off x="417513" y="1241425"/>
            <a:ext cx="5959475" cy="335121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331F0CAD-2980-4609-9784-78FAC467FC15}" type="slidenum">
              <a:rPr lang="en-ZA" smtClean="0"/>
              <a:t>‹#›</a:t>
            </a:fld>
            <a:endParaRPr lang="en-ZA"/>
          </a:p>
        </p:txBody>
      </p:sp>
    </p:spTree>
    <p:extLst>
      <p:ext uri="{BB962C8B-B14F-4D97-AF65-F5344CB8AC3E}">
        <p14:creationId xmlns:p14="http://schemas.microsoft.com/office/powerpoint/2010/main" val="116930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31F0CAD-2980-4609-9784-78FAC467FC15}" type="slidenum">
              <a:rPr lang="en-ZA" smtClean="0"/>
              <a:t>20</a:t>
            </a:fld>
            <a:endParaRPr lang="en-ZA"/>
          </a:p>
        </p:txBody>
      </p:sp>
    </p:spTree>
    <p:extLst>
      <p:ext uri="{BB962C8B-B14F-4D97-AF65-F5344CB8AC3E}">
        <p14:creationId xmlns:p14="http://schemas.microsoft.com/office/powerpoint/2010/main" val="1996893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mage01.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pic>
        <p:nvPicPr>
          <p:cNvPr id="9" name="Picture 8" descr="top_2.png"/>
          <p:cNvPicPr>
            <a:picLocks noChangeAspect="1"/>
          </p:cNvPicPr>
          <p:nvPr userDrawn="1"/>
        </p:nvPicPr>
        <p:blipFill>
          <a:blip r:embed="rId4"/>
          <a:stretch>
            <a:fillRect/>
          </a:stretch>
        </p:blipFill>
        <p:spPr>
          <a:xfrm>
            <a:off x="4167769" y="0"/>
            <a:ext cx="3862812" cy="2473054"/>
          </a:xfrm>
          <a:prstGeom prst="rect">
            <a:avLst/>
          </a:prstGeom>
        </p:spPr>
      </p:pic>
      <p:pic>
        <p:nvPicPr>
          <p:cNvPr id="10" name="Picture 9" descr="logo_1.png"/>
          <p:cNvPicPr>
            <a:picLocks noChangeAspect="1"/>
          </p:cNvPicPr>
          <p:nvPr userDrawn="1"/>
        </p:nvPicPr>
        <p:blipFill>
          <a:blip r:embed="rId5"/>
          <a:stretch>
            <a:fillRect/>
          </a:stretch>
        </p:blipFill>
        <p:spPr>
          <a:xfrm>
            <a:off x="4547520" y="838200"/>
            <a:ext cx="3103311" cy="1066934"/>
          </a:xfrm>
          <a:prstGeom prst="rect">
            <a:avLst/>
          </a:prstGeom>
        </p:spPr>
      </p:pic>
      <p:sp>
        <p:nvSpPr>
          <p:cNvPr id="4" name="Date Placeholder 3"/>
          <p:cNvSpPr>
            <a:spLocks noGrp="1"/>
          </p:cNvSpPr>
          <p:nvPr>
            <p:ph type="dt" sz="half" idx="10"/>
          </p:nvPr>
        </p:nvSpPr>
        <p:spPr/>
        <p:txBody>
          <a:bodyPr/>
          <a:lstStyle/>
          <a:p>
            <a:fld id="{CCABF032-99F6-41E7-A21A-A1D3973FD80C}"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2895600"/>
            <a:ext cx="12499975" cy="2362200"/>
          </a:xfrm>
          <a:prstGeom prst="rect">
            <a:avLst/>
          </a:prstGeom>
          <a:solidFill>
            <a:schemeClr val="tx1">
              <a:alpha val="37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28956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44958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117B0BE1-051F-448C-B4A3-61E8DD704975}"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3224" y="1600201"/>
            <a:ext cx="72215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8238122" y="1600201"/>
            <a:ext cx="72215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012B1A7-91F8-4D86-8E58-345CA9F4A258}" type="datetime1">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hasCustomPrompt="1"/>
          </p:nvPr>
        </p:nvSpPr>
        <p:spPr>
          <a:xfrm>
            <a:off x="609918" y="1535113"/>
            <a:ext cx="5389723" cy="639762"/>
          </a:xfrm>
        </p:spPr>
        <p:txBody>
          <a:bodyPr anchor="b"/>
          <a:lstStyle>
            <a:lvl1pPr marL="0" indent="0">
              <a:buNone/>
              <a:defRPr sz="2400" b="1">
                <a:latin typeface="Oswald Bold"/>
                <a:cs typeface="Oswal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09918" y="2174875"/>
            <a:ext cx="5389723"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6196593" y="1535113"/>
            <a:ext cx="5391840" cy="639762"/>
          </a:xfrm>
        </p:spPr>
        <p:txBody>
          <a:bodyPr anchor="b"/>
          <a:lstStyle>
            <a:lvl1pPr marL="0" indent="0">
              <a:buNone/>
              <a:defRPr sz="2400" b="1">
                <a:latin typeface="Oswald Bold"/>
                <a:cs typeface="Oswal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96593" y="2174875"/>
            <a:ext cx="5391840"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A64086CD-B9E9-44FC-9223-6868E8CD37F0}" type="datetime1">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7BBD85-74DF-4163-8993-A88EE040BC76}" type="datetime1">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7FC4C-850B-4309-AF97-94740A2E18C0}" type="datetime1">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81E05A0-6068-4E3C-A9BC-54E278708116}" type="datetime1">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7F29B6-6F82-4A9E-A901-81F7B5651310}" type="datetime1">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993834-056C-44B1-B039-43C7A5373ED2}"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98093" y="274639"/>
            <a:ext cx="3661622"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3224" y="274639"/>
            <a:ext cx="107815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B9A279F-772B-4CB9-9854-044D0B5A6405}"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F68CA90-BC69-44D5-8DA7-EBA35682C757}"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4" name="Rectangle 13"/>
          <p:cNvSpPr/>
          <p:nvPr userDrawn="1"/>
        </p:nvSpPr>
        <p:spPr>
          <a:xfrm>
            <a:off x="0" y="5638800"/>
            <a:ext cx="1219835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04800"/>
            <a:ext cx="12198350" cy="1588"/>
          </a:xfrm>
          <a:prstGeom prst="line">
            <a:avLst/>
          </a:prstGeom>
          <a:ln w="50800">
            <a:solidFill>
              <a:srgbClr val="30303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917" y="228600"/>
            <a:ext cx="10978515" cy="1265238"/>
          </a:xfrm>
        </p:spPr>
        <p:txBody>
          <a:bodyPr/>
          <a:lstStyle/>
          <a:p>
            <a:r>
              <a:rPr lang="en-GB" dirty="0"/>
              <a:t>Click to edit Master title style</a:t>
            </a:r>
            <a:endParaRPr lang="en-US" dirty="0"/>
          </a:p>
        </p:txBody>
      </p:sp>
      <p:sp>
        <p:nvSpPr>
          <p:cNvPr id="3" name="Content Placeholder 2"/>
          <p:cNvSpPr>
            <a:spLocks noGrp="1"/>
          </p:cNvSpPr>
          <p:nvPr>
            <p:ph idx="1"/>
          </p:nvPr>
        </p:nvSpPr>
        <p:spPr>
          <a:xfrm>
            <a:off x="609918" y="1493838"/>
            <a:ext cx="10978515" cy="49069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A4ABA0BA-1F32-4EA8-87C4-0F3FD9924AE6}"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pic>
        <p:nvPicPr>
          <p:cNvPr id="7" name="Picture 6" descr="top_2.png"/>
          <p:cNvPicPr>
            <a:picLocks noChangeAspect="1"/>
          </p:cNvPicPr>
          <p:nvPr userDrawn="1"/>
        </p:nvPicPr>
        <p:blipFill>
          <a:blip r:embed="rId2"/>
          <a:stretch>
            <a:fillRect/>
          </a:stretch>
        </p:blipFill>
        <p:spPr>
          <a:xfrm>
            <a:off x="9985375" y="-207652"/>
            <a:ext cx="1752600" cy="1122052"/>
          </a:xfrm>
          <a:prstGeom prst="rect">
            <a:avLst/>
          </a:prstGeom>
        </p:spPr>
      </p:pic>
      <p:pic>
        <p:nvPicPr>
          <p:cNvPr id="8" name="Picture 7" descr="logo_2.png"/>
          <p:cNvPicPr>
            <a:picLocks noChangeAspect="1"/>
          </p:cNvPicPr>
          <p:nvPr userDrawn="1"/>
        </p:nvPicPr>
        <p:blipFill>
          <a:blip r:embed="rId3"/>
          <a:stretch>
            <a:fillRect/>
          </a:stretch>
        </p:blipFill>
        <p:spPr>
          <a:xfrm>
            <a:off x="10213975" y="249547"/>
            <a:ext cx="1277361" cy="361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3" name="Picture 12" descr="image_etoll.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pic>
        <p:nvPicPr>
          <p:cNvPr id="9" name="Picture 8"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0" name="Picture 9" descr="logo_1.png"/>
          <p:cNvPicPr>
            <a:picLocks noChangeAspect="1"/>
          </p:cNvPicPr>
          <p:nvPr userDrawn="1"/>
        </p:nvPicPr>
        <p:blipFill>
          <a:blip r:embed="rId5"/>
          <a:stretch>
            <a:fillRect/>
          </a:stretch>
        </p:blipFill>
        <p:spPr>
          <a:xfrm>
            <a:off x="4852604" y="694359"/>
            <a:ext cx="2493144" cy="857156"/>
          </a:xfrm>
          <a:prstGeom prst="rect">
            <a:avLst/>
          </a:prstGeom>
        </p:spPr>
      </p:pic>
      <p:sp>
        <p:nvSpPr>
          <p:cNvPr id="4" name="Date Placeholder 3"/>
          <p:cNvSpPr>
            <a:spLocks noGrp="1"/>
          </p:cNvSpPr>
          <p:nvPr>
            <p:ph type="dt" sz="half" idx="10"/>
          </p:nvPr>
        </p:nvSpPr>
        <p:spPr/>
        <p:txBody>
          <a:bodyPr/>
          <a:lstStyle/>
          <a:p>
            <a:fld id="{BC9763FF-23D1-4160-AB7F-D1413F9CE2A0}"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65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descr="image_nuclear.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27678317-1887-4B49-9701-C5636A906664}"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15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3" name="Picture 12"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4" name="Picture 13"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descr="image_carbon.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14F2CD12-F5F7-4791-887F-AB1CC09A4A85}"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4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5" name="Picture 14"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3" name="Picture 12" descr="image_eskom.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42706150-04D0-4C15-BC24-7BEB73269420}"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3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5" name="Picture 14"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3" name="Picture 12" descr="image_saa.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B81A8C15-2388-4E17-917C-2AF28A8A9CA4}"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4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5" name="Picture 14"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2" name="Picture 11" descr="image_sabc.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E2013E31-8F0E-4CB6-A209-6E54D503A185}" type="datetime1">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3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5" name="Picture 14"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152400"/>
            <a:ext cx="10978515" cy="1265238"/>
          </a:xfrm>
          <a:prstGeom prst="rect">
            <a:avLst/>
          </a:prstGeom>
        </p:spPr>
        <p:txBody>
          <a:bodyPr vert="horz" lIns="91440" tIns="45720" rIns="91440" bIns="45720" rtlCol="0" anchor="b" anchorCtr="0">
            <a:noAutofit/>
          </a:bodyPr>
          <a:lstStyle/>
          <a:p>
            <a:r>
              <a:rPr lang="en-GB" dirty="0"/>
              <a:t>Click to edit Master title style</a:t>
            </a:r>
            <a:br>
              <a:rPr lang="en-GB" dirty="0"/>
            </a:b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917" y="6553200"/>
            <a:ext cx="2846282"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2E80D491-7CB8-4F3A-BC29-9AC37F64D002}" type="datetime1">
              <a:rPr lang="en-US" smtClean="0"/>
              <a:t>3/9/2018</a:t>
            </a:fld>
            <a:endParaRPr lang="en-US" dirty="0"/>
          </a:p>
        </p:txBody>
      </p:sp>
      <p:sp>
        <p:nvSpPr>
          <p:cNvPr id="5" name="Footer Placeholder 4"/>
          <p:cNvSpPr>
            <a:spLocks noGrp="1"/>
          </p:cNvSpPr>
          <p:nvPr>
            <p:ph type="ftr" sz="quarter" idx="3"/>
          </p:nvPr>
        </p:nvSpPr>
        <p:spPr>
          <a:xfrm>
            <a:off x="4167770" y="6553200"/>
            <a:ext cx="386281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42151" y="6553200"/>
            <a:ext cx="2846282"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260511A6-9700-D141-BB90-609C26FF2CEC}" type="slidenum">
              <a:rPr lang="en-US" smtClean="0"/>
              <a:pPr/>
              <a:t>‹#›</a:t>
            </a:fld>
            <a:endParaRPr lang="en-US"/>
          </a:p>
        </p:txBody>
      </p:sp>
      <p:pic>
        <p:nvPicPr>
          <p:cNvPr id="7" name="Picture 6" descr="logo_2.png"/>
          <p:cNvPicPr>
            <a:picLocks noChangeAspect="1"/>
          </p:cNvPicPr>
          <p:nvPr userDrawn="1"/>
        </p:nvPicPr>
        <p:blipFill>
          <a:blip r:embed="rId20"/>
          <a:stretch>
            <a:fillRect/>
          </a:stretch>
        </p:blipFill>
        <p:spPr>
          <a:xfrm>
            <a:off x="10311072" y="6200776"/>
            <a:ext cx="1277361" cy="361139"/>
          </a:xfrm>
          <a:prstGeom prst="rect">
            <a:avLst/>
          </a:prstGeom>
        </p:spPr>
      </p:pic>
      <p:cxnSp>
        <p:nvCxnSpPr>
          <p:cNvPr id="8" name="Straight Connector 7"/>
          <p:cNvCxnSpPr/>
          <p:nvPr userDrawn="1"/>
        </p:nvCxnSpPr>
        <p:spPr>
          <a:xfrm>
            <a:off x="609918" y="6627812"/>
            <a:ext cx="10978515" cy="1588"/>
          </a:xfrm>
          <a:prstGeom prst="line">
            <a:avLst/>
          </a:prstGeom>
          <a:ln w="50800">
            <a:solidFill>
              <a:srgbClr val="30303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918" y="1417638"/>
            <a:ext cx="10978515" cy="1588"/>
          </a:xfrm>
          <a:prstGeom prst="line">
            <a:avLst/>
          </a:prstGeom>
          <a:ln>
            <a:solidFill>
              <a:srgbClr val="D52228"/>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457200" rtl="0" eaLnBrk="1" latinLnBrk="0" hangingPunct="1">
        <a:spcBef>
          <a:spcPct val="0"/>
        </a:spcBef>
        <a:buNone/>
        <a:defRPr sz="4000" b="1" kern="1200" cap="all">
          <a:solidFill>
            <a:schemeClr val="tx1"/>
          </a:solidFill>
          <a:latin typeface="Oswald Bold"/>
          <a:ea typeface="+mj-ea"/>
          <a:cs typeface="Oswald Bold"/>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dirty="0"/>
              <a:t>OUTA </a:t>
            </a:r>
            <a:r>
              <a:rPr lang="en-ZA" cap="none" dirty="0"/>
              <a:t>PRESENTATION TO </a:t>
            </a:r>
            <a:r>
              <a:rPr lang="en-ZA" dirty="0"/>
              <a:t>Standing Committee on Finance (National Assembly) - </a:t>
            </a:r>
            <a:br>
              <a:rPr lang="en-ZA" dirty="0"/>
            </a:br>
            <a:r>
              <a:rPr lang="en-ZA" dirty="0"/>
              <a:t>public hearings on draft carbon tax bill </a:t>
            </a:r>
            <a:endParaRPr lang="en-ZA" b="0" dirty="0"/>
          </a:p>
        </p:txBody>
      </p:sp>
      <p:sp>
        <p:nvSpPr>
          <p:cNvPr id="5" name="Subtitle 4"/>
          <p:cNvSpPr>
            <a:spLocks noGrp="1"/>
          </p:cNvSpPr>
          <p:nvPr>
            <p:ph type="subTitle" idx="1"/>
          </p:nvPr>
        </p:nvSpPr>
        <p:spPr/>
        <p:txBody>
          <a:bodyPr>
            <a:normAutofit fontScale="70000" lnSpcReduction="20000"/>
          </a:bodyPr>
          <a:lstStyle/>
          <a:p>
            <a:endParaRPr lang="en-ZA" dirty="0"/>
          </a:p>
          <a:p>
            <a:r>
              <a:rPr lang="en-ZA" dirty="0"/>
              <a:t>14 MARCH 2018</a:t>
            </a:r>
          </a:p>
        </p:txBody>
      </p:sp>
      <p:sp>
        <p:nvSpPr>
          <p:cNvPr id="2" name="Slide Number Placeholder 1">
            <a:extLst>
              <a:ext uri="{FF2B5EF4-FFF2-40B4-BE49-F238E27FC236}">
                <a16:creationId xmlns:a16="http://schemas.microsoft.com/office/drawing/2014/main" id="{1BB29E98-221E-44DA-B003-537A2578B735}"/>
              </a:ext>
            </a:extLst>
          </p:cNvPr>
          <p:cNvSpPr>
            <a:spLocks noGrp="1"/>
          </p:cNvSpPr>
          <p:nvPr>
            <p:ph type="sldNum" sz="quarter" idx="12"/>
          </p:nvPr>
        </p:nvSpPr>
        <p:spPr/>
        <p:txBody>
          <a:bodyPr/>
          <a:lstStyle/>
          <a:p>
            <a:fld id="{260511A6-9700-D141-BB90-609C26FF2CEC}" type="slidenum">
              <a:rPr lang="en-US" smtClean="0"/>
              <a:pPr/>
              <a:t>1</a:t>
            </a:fld>
            <a:endParaRPr lang="en-US"/>
          </a:p>
        </p:txBody>
      </p:sp>
    </p:spTree>
    <p:extLst>
      <p:ext uri="{BB962C8B-B14F-4D97-AF65-F5344CB8AC3E}">
        <p14:creationId xmlns:p14="http://schemas.microsoft.com/office/powerpoint/2010/main" val="234158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10</a:t>
            </a:fld>
            <a:endParaRPr lang="en-US"/>
          </a:p>
        </p:txBody>
      </p:sp>
      <p:sp>
        <p:nvSpPr>
          <p:cNvPr id="2" name="Rectangle 1"/>
          <p:cNvSpPr/>
          <p:nvPr/>
        </p:nvSpPr>
        <p:spPr>
          <a:xfrm>
            <a:off x="770583" y="1628800"/>
            <a:ext cx="9793088" cy="3539430"/>
          </a:xfrm>
          <a:prstGeom prst="rect">
            <a:avLst/>
          </a:prstGeom>
        </p:spPr>
        <p:txBody>
          <a:bodyPr wrap="square">
            <a:spAutoFit/>
          </a:bodyPr>
          <a:lstStyle/>
          <a:p>
            <a:pPr marL="285750" lvl="0" indent="-285750" algn="just">
              <a:buFont typeface="Wingdings" panose="05000000000000000000" pitchFamily="2" charset="2"/>
              <a:buChar char="q"/>
            </a:pPr>
            <a:r>
              <a:rPr lang="en-ZA" sz="2800" dirty="0"/>
              <a:t>Emissions Baseline data has not been collected and normalised (standardised) per industry.</a:t>
            </a:r>
          </a:p>
          <a:p>
            <a:pPr marL="285750" lvl="0" indent="-285750" algn="just">
              <a:buFont typeface="Wingdings" panose="05000000000000000000" pitchFamily="2" charset="2"/>
              <a:buChar char="q"/>
            </a:pPr>
            <a:r>
              <a:rPr lang="en-ZA" sz="2800" dirty="0"/>
              <a:t>No substantive rationale that this will lead to behaviour change by polluters.</a:t>
            </a:r>
          </a:p>
          <a:p>
            <a:pPr marL="285750" lvl="0" indent="-285750" algn="just">
              <a:buFont typeface="Wingdings" panose="05000000000000000000" pitchFamily="2" charset="2"/>
              <a:buChar char="q"/>
            </a:pPr>
            <a:r>
              <a:rPr lang="en-ZA" sz="2800" dirty="0"/>
              <a:t>Quantification and costing of the administrative burden has not been unpacked (complexities not clarified).</a:t>
            </a:r>
          </a:p>
          <a:p>
            <a:pPr marL="285750" lvl="0" indent="-285750" algn="just">
              <a:buFont typeface="Wingdings" panose="05000000000000000000" pitchFamily="2" charset="2"/>
              <a:buChar char="q"/>
            </a:pPr>
            <a:r>
              <a:rPr lang="en-ZA" sz="2800" dirty="0"/>
              <a:t>Diverse economic scenarios and implications have not been thoroughly modelled only a few implications were analysed.</a:t>
            </a:r>
          </a:p>
        </p:txBody>
      </p:sp>
      <p:sp>
        <p:nvSpPr>
          <p:cNvPr id="5" name="TextBox 4"/>
          <p:cNvSpPr txBox="1"/>
          <p:nvPr/>
        </p:nvSpPr>
        <p:spPr>
          <a:xfrm>
            <a:off x="554559" y="620688"/>
            <a:ext cx="4305085" cy="830997"/>
          </a:xfrm>
          <a:prstGeom prst="rect">
            <a:avLst/>
          </a:prstGeom>
          <a:noFill/>
        </p:spPr>
        <p:txBody>
          <a:bodyPr wrap="none" rtlCol="0">
            <a:spAutoFit/>
          </a:bodyPr>
          <a:lstStyle/>
          <a:p>
            <a:r>
              <a:rPr lang="en-ZA" sz="4800" b="1" dirty="0">
                <a:solidFill>
                  <a:srgbClr val="FF0000"/>
                </a:solidFill>
              </a:rPr>
              <a:t>OUR CONCERNS</a:t>
            </a:r>
          </a:p>
        </p:txBody>
      </p:sp>
    </p:spTree>
    <p:extLst>
      <p:ext uri="{BB962C8B-B14F-4D97-AF65-F5344CB8AC3E}">
        <p14:creationId xmlns:p14="http://schemas.microsoft.com/office/powerpoint/2010/main" val="27345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11</a:t>
            </a:fld>
            <a:endParaRPr lang="en-US"/>
          </a:p>
        </p:txBody>
      </p:sp>
      <p:sp>
        <p:nvSpPr>
          <p:cNvPr id="2" name="Rectangle 1"/>
          <p:cNvSpPr/>
          <p:nvPr/>
        </p:nvSpPr>
        <p:spPr>
          <a:xfrm>
            <a:off x="770583" y="1628800"/>
            <a:ext cx="9793088" cy="5262979"/>
          </a:xfrm>
          <a:prstGeom prst="rect">
            <a:avLst/>
          </a:prstGeom>
        </p:spPr>
        <p:txBody>
          <a:bodyPr wrap="square">
            <a:spAutoFit/>
          </a:bodyPr>
          <a:lstStyle/>
          <a:p>
            <a:pPr marL="285750" lvl="0" indent="-285750" algn="just">
              <a:buFont typeface="Wingdings" panose="05000000000000000000" pitchFamily="2" charset="2"/>
              <a:buChar char="q"/>
            </a:pPr>
            <a:r>
              <a:rPr lang="en-ZA" sz="2800" dirty="0"/>
              <a:t>Research data/input parameters seems incomplete</a:t>
            </a:r>
          </a:p>
          <a:p>
            <a:pPr marL="285750" lvl="0" indent="-285750" algn="just">
              <a:buFont typeface="Wingdings" panose="05000000000000000000" pitchFamily="2" charset="2"/>
              <a:buChar char="q"/>
            </a:pPr>
            <a:r>
              <a:rPr lang="en-ZA" sz="2800" dirty="0"/>
              <a:t>Davis Tax Commission was not provided with comprehensive data to make proper/draw proper conclusions and recommendations</a:t>
            </a:r>
          </a:p>
          <a:p>
            <a:pPr marL="285750" lvl="0" indent="-285750" algn="just">
              <a:buFont typeface="Wingdings" panose="05000000000000000000" pitchFamily="2" charset="2"/>
              <a:buChar char="q"/>
            </a:pPr>
            <a:r>
              <a:rPr lang="en-ZA" sz="2800" dirty="0"/>
              <a:t>The impact of high electricity prices since 2010 has not been factored into the carbon content equation of our sectors.</a:t>
            </a:r>
          </a:p>
          <a:p>
            <a:pPr marL="285750" indent="-285750" algn="just">
              <a:buFont typeface="Wingdings" panose="05000000000000000000" pitchFamily="2" charset="2"/>
              <a:buChar char="q"/>
            </a:pPr>
            <a:r>
              <a:rPr lang="en-ZA" sz="2800" dirty="0"/>
              <a:t>No assurance that the tax revenues raised will be ring-fenced and used like how France introduced its carbon tax, where the funds are dedicated to create green jobs as part of trade-offs, between tax imposition and promoting the renewables energy sector.</a:t>
            </a:r>
          </a:p>
          <a:p>
            <a:pPr marL="285750" lvl="0" indent="-285750" algn="just">
              <a:buFont typeface="Wingdings" panose="05000000000000000000" pitchFamily="2" charset="2"/>
              <a:buChar char="q"/>
            </a:pPr>
            <a:endParaRPr lang="en-ZA" sz="2800" dirty="0"/>
          </a:p>
        </p:txBody>
      </p:sp>
      <p:sp>
        <p:nvSpPr>
          <p:cNvPr id="5" name="TextBox 4"/>
          <p:cNvSpPr txBox="1"/>
          <p:nvPr/>
        </p:nvSpPr>
        <p:spPr>
          <a:xfrm>
            <a:off x="554559" y="620688"/>
            <a:ext cx="6456639" cy="830997"/>
          </a:xfrm>
          <a:prstGeom prst="rect">
            <a:avLst/>
          </a:prstGeom>
          <a:noFill/>
        </p:spPr>
        <p:txBody>
          <a:bodyPr wrap="none" rtlCol="0">
            <a:spAutoFit/>
          </a:bodyPr>
          <a:lstStyle/>
          <a:p>
            <a:r>
              <a:rPr lang="en-ZA" sz="4800" b="1" dirty="0">
                <a:solidFill>
                  <a:srgbClr val="FF0000"/>
                </a:solidFill>
              </a:rPr>
              <a:t>OUR CONCERNS (Cont…)</a:t>
            </a:r>
          </a:p>
        </p:txBody>
      </p:sp>
    </p:spTree>
    <p:extLst>
      <p:ext uri="{BB962C8B-B14F-4D97-AF65-F5344CB8AC3E}">
        <p14:creationId xmlns:p14="http://schemas.microsoft.com/office/powerpoint/2010/main" val="238554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12</a:t>
            </a:fld>
            <a:endParaRPr lang="en-US"/>
          </a:p>
        </p:txBody>
      </p:sp>
      <p:sp>
        <p:nvSpPr>
          <p:cNvPr id="2" name="Rectangle 1"/>
          <p:cNvSpPr/>
          <p:nvPr/>
        </p:nvSpPr>
        <p:spPr>
          <a:xfrm>
            <a:off x="770583" y="1570528"/>
            <a:ext cx="10817850" cy="4872744"/>
          </a:xfrm>
          <a:prstGeom prst="rect">
            <a:avLst/>
          </a:prstGeom>
        </p:spPr>
        <p:txBody>
          <a:bodyPr wrap="square">
            <a:spAutoFit/>
          </a:bodyPr>
          <a:lstStyle/>
          <a:p>
            <a:r>
              <a:rPr lang="en-ZA" sz="2200" dirty="0"/>
              <a:t>Key Findings of OUTA Research Study</a:t>
            </a:r>
          </a:p>
          <a:p>
            <a:pPr marL="285750" lvl="0" indent="-285750">
              <a:buFont typeface="Wingdings" panose="05000000000000000000" pitchFamily="2" charset="2"/>
              <a:buChar char="q"/>
            </a:pPr>
            <a:r>
              <a:rPr lang="en-ZA" sz="2200" b="1" dirty="0"/>
              <a:t>Policy Intent</a:t>
            </a:r>
            <a:r>
              <a:rPr lang="en-ZA" sz="2200" dirty="0"/>
              <a:t>: What is the true intention of introducing a carbon tax?  </a:t>
            </a:r>
          </a:p>
          <a:p>
            <a:pPr marL="742950" lvl="1" indent="-285750">
              <a:buFont typeface="Wingdings" panose="05000000000000000000" pitchFamily="2" charset="2"/>
              <a:buChar char="ü"/>
            </a:pPr>
            <a:r>
              <a:rPr lang="en-ZA" sz="2200" dirty="0"/>
              <a:t>Is this a just or an irrational tax?</a:t>
            </a:r>
          </a:p>
          <a:p>
            <a:pPr marL="742950" lvl="1" indent="-285750">
              <a:buFont typeface="Wingdings" panose="05000000000000000000" pitchFamily="2" charset="2"/>
              <a:buChar char="ü"/>
            </a:pPr>
            <a:r>
              <a:rPr lang="en-ZA" sz="2200" dirty="0"/>
              <a:t>Is this another revenue stream for the fiscus?</a:t>
            </a:r>
          </a:p>
          <a:p>
            <a:pPr marL="285750" lvl="0" indent="-285750">
              <a:buFont typeface="Wingdings" panose="05000000000000000000" pitchFamily="2" charset="2"/>
              <a:buChar char="q"/>
            </a:pPr>
            <a:r>
              <a:rPr lang="en-ZA" sz="2200" b="1" dirty="0"/>
              <a:t>Accrued Benefits</a:t>
            </a:r>
            <a:r>
              <a:rPr lang="en-ZA" sz="2200" dirty="0"/>
              <a:t>: What will the payers of tax gain?</a:t>
            </a:r>
          </a:p>
          <a:p>
            <a:pPr marL="742950" lvl="1" indent="-285750">
              <a:buFont typeface="Wingdings" panose="05000000000000000000" pitchFamily="2" charset="2"/>
              <a:buChar char="ü"/>
            </a:pPr>
            <a:r>
              <a:rPr lang="en-ZA" sz="2200" dirty="0"/>
              <a:t>Will this tax contribute to their bottom lines?</a:t>
            </a:r>
          </a:p>
          <a:p>
            <a:pPr marL="742950" lvl="1" indent="-285750">
              <a:buFont typeface="Wingdings" panose="05000000000000000000" pitchFamily="2" charset="2"/>
              <a:buChar char="ü"/>
            </a:pPr>
            <a:r>
              <a:rPr lang="en-ZA" sz="2200" dirty="0"/>
              <a:t>Will efficiencies increase in operations?</a:t>
            </a:r>
          </a:p>
          <a:p>
            <a:pPr marL="285750" lvl="0" indent="-285750">
              <a:buFont typeface="Wingdings" panose="05000000000000000000" pitchFamily="2" charset="2"/>
              <a:buChar char="q"/>
            </a:pPr>
            <a:r>
              <a:rPr lang="en-ZA" sz="2200" b="1" dirty="0"/>
              <a:t>Economic Imperatives</a:t>
            </a:r>
            <a:r>
              <a:rPr lang="en-ZA" sz="2200" dirty="0"/>
              <a:t>: How will this tax contribute to enhance economic development? </a:t>
            </a:r>
          </a:p>
          <a:p>
            <a:pPr marL="742950" lvl="1" indent="-285750">
              <a:buFont typeface="Wingdings" panose="05000000000000000000" pitchFamily="2" charset="2"/>
              <a:buChar char="ü"/>
            </a:pPr>
            <a:r>
              <a:rPr lang="en-ZA" sz="2200" dirty="0"/>
              <a:t>Will the tax have a direct impact on the electricity intensity of our economic sectors?</a:t>
            </a:r>
          </a:p>
          <a:p>
            <a:pPr marL="742950" lvl="1" indent="-285750">
              <a:buFont typeface="Wingdings" panose="05000000000000000000" pitchFamily="2" charset="2"/>
              <a:buChar char="ü"/>
            </a:pPr>
            <a:r>
              <a:rPr lang="en-ZA" sz="2200" dirty="0"/>
              <a:t>Will this tax serve as an enabler in our quest to maximise economic development or what’s the outlook from modelling undertaken?</a:t>
            </a:r>
          </a:p>
          <a:p>
            <a:pPr marL="742950" lvl="1" indent="-285750">
              <a:buFont typeface="Wingdings" panose="05000000000000000000" pitchFamily="2" charset="2"/>
              <a:buChar char="ü"/>
            </a:pPr>
            <a:r>
              <a:rPr lang="en-ZA" sz="2200" dirty="0"/>
              <a:t>Are there thresholds (rewards for low emissions?) - If one is a carbon neutral company, are you rewarded for your behaviour?</a:t>
            </a:r>
          </a:p>
          <a:p>
            <a:pPr algn="just">
              <a:lnSpc>
                <a:spcPct val="120000"/>
              </a:lnSpc>
            </a:pPr>
            <a:endParaRPr lang="en-ZA" sz="2200" dirty="0"/>
          </a:p>
        </p:txBody>
      </p:sp>
      <p:sp>
        <p:nvSpPr>
          <p:cNvPr id="5" name="TextBox 4"/>
          <p:cNvSpPr txBox="1"/>
          <p:nvPr/>
        </p:nvSpPr>
        <p:spPr>
          <a:xfrm>
            <a:off x="554559" y="620688"/>
            <a:ext cx="8259505" cy="830997"/>
          </a:xfrm>
          <a:prstGeom prst="rect">
            <a:avLst/>
          </a:prstGeom>
          <a:noFill/>
        </p:spPr>
        <p:txBody>
          <a:bodyPr wrap="none" rtlCol="0">
            <a:spAutoFit/>
          </a:bodyPr>
          <a:lstStyle/>
          <a:p>
            <a:r>
              <a:rPr lang="en-ZA" sz="4800" b="1" dirty="0">
                <a:solidFill>
                  <a:srgbClr val="FF0000"/>
                </a:solidFill>
              </a:rPr>
              <a:t>REAL INTENT FOR CARBON TAX</a:t>
            </a:r>
          </a:p>
        </p:txBody>
      </p:sp>
    </p:spTree>
    <p:extLst>
      <p:ext uri="{BB962C8B-B14F-4D97-AF65-F5344CB8AC3E}">
        <p14:creationId xmlns:p14="http://schemas.microsoft.com/office/powerpoint/2010/main" val="38968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heckerboard(across)">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heckerboard(across)">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heckerboard(across)">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checkerboard(across)">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checkerboard(across)">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13</a:t>
            </a:fld>
            <a:endParaRPr lang="en-US"/>
          </a:p>
        </p:txBody>
      </p:sp>
      <p:sp>
        <p:nvSpPr>
          <p:cNvPr id="2" name="Rectangle 1"/>
          <p:cNvSpPr/>
          <p:nvPr/>
        </p:nvSpPr>
        <p:spPr>
          <a:xfrm>
            <a:off x="770583" y="1570528"/>
            <a:ext cx="10817850" cy="5307287"/>
          </a:xfrm>
          <a:prstGeom prst="rect">
            <a:avLst/>
          </a:prstGeom>
        </p:spPr>
        <p:txBody>
          <a:bodyPr wrap="square">
            <a:spAutoFit/>
          </a:bodyPr>
          <a:lstStyle/>
          <a:p>
            <a:pPr marL="285750" lvl="0" indent="-285750">
              <a:buFont typeface="Wingdings" panose="05000000000000000000" pitchFamily="2" charset="2"/>
              <a:buChar char="q"/>
            </a:pPr>
            <a:r>
              <a:rPr lang="en-ZA" sz="2400" b="1" dirty="0"/>
              <a:t>Behaviour change</a:t>
            </a:r>
            <a:r>
              <a:rPr lang="en-ZA" sz="2400" dirty="0"/>
              <a:t>: Will this tax help in the behavioural change of society and business?</a:t>
            </a:r>
          </a:p>
          <a:p>
            <a:pPr marL="742950" lvl="1" indent="-285750">
              <a:buFont typeface="Wingdings" panose="05000000000000000000" pitchFamily="2" charset="2"/>
              <a:buChar char="ü"/>
            </a:pPr>
            <a:r>
              <a:rPr lang="en-ZA" sz="2400" dirty="0"/>
              <a:t>What are the underlying assumptions and input parameters in the modelling exercise relating to possible shifts in society and industrial behaviour likely to take place when this tax is implemented?</a:t>
            </a:r>
          </a:p>
          <a:p>
            <a:pPr marL="742950" lvl="1" indent="-285750">
              <a:buFont typeface="Wingdings" panose="05000000000000000000" pitchFamily="2" charset="2"/>
              <a:buChar char="ü"/>
            </a:pPr>
            <a:r>
              <a:rPr lang="en-ZA" sz="2400" dirty="0"/>
              <a:t>Are there any core drivers that will foster actual behaviour change for both individuals and business enterprises?</a:t>
            </a:r>
          </a:p>
          <a:p>
            <a:pPr marL="285750" lvl="0" indent="-285750">
              <a:buFont typeface="Wingdings" panose="05000000000000000000" pitchFamily="2" charset="2"/>
              <a:buChar char="q"/>
            </a:pPr>
            <a:r>
              <a:rPr lang="en-ZA" sz="2400" dirty="0"/>
              <a:t>Has the risk and potential for a “tax stressed” pool been factored into the equation – has the prospects for high levels of a tax avoidance or even a tax-revolt been taken into account? (Government should look at the introduction of electronic tolling (</a:t>
            </a:r>
            <a:r>
              <a:rPr lang="en-ZA" sz="2400" dirty="0" err="1"/>
              <a:t>eTolls</a:t>
            </a:r>
            <a:r>
              <a:rPr lang="en-ZA" sz="2400" dirty="0"/>
              <a:t>) by </a:t>
            </a:r>
            <a:r>
              <a:rPr lang="en-ZA" sz="2400" dirty="0" err="1"/>
              <a:t>Sanral</a:t>
            </a:r>
            <a:r>
              <a:rPr lang="en-ZA" sz="2400" dirty="0"/>
              <a:t> as a case in point in the SA context).</a:t>
            </a:r>
          </a:p>
          <a:p>
            <a:pPr marL="285750" lvl="0" indent="-285750">
              <a:buFont typeface="Wingdings" panose="05000000000000000000" pitchFamily="2" charset="2"/>
              <a:buChar char="q"/>
            </a:pPr>
            <a:r>
              <a:rPr lang="en-ZA" sz="2400" dirty="0"/>
              <a:t>Has other alternatives for possible behaviour change for organisations to lower carbon emissions (other than taxing them) been taken into account? </a:t>
            </a:r>
          </a:p>
          <a:p>
            <a:pPr algn="just">
              <a:lnSpc>
                <a:spcPct val="120000"/>
              </a:lnSpc>
            </a:pPr>
            <a:endParaRPr lang="en-ZA" sz="2400" dirty="0"/>
          </a:p>
        </p:txBody>
      </p:sp>
      <p:sp>
        <p:nvSpPr>
          <p:cNvPr id="5" name="TextBox 4"/>
          <p:cNvSpPr txBox="1"/>
          <p:nvPr/>
        </p:nvSpPr>
        <p:spPr>
          <a:xfrm>
            <a:off x="554559" y="620688"/>
            <a:ext cx="10275185" cy="830997"/>
          </a:xfrm>
          <a:prstGeom prst="rect">
            <a:avLst/>
          </a:prstGeom>
          <a:noFill/>
        </p:spPr>
        <p:txBody>
          <a:bodyPr wrap="none" rtlCol="0">
            <a:spAutoFit/>
          </a:bodyPr>
          <a:lstStyle/>
          <a:p>
            <a:r>
              <a:rPr lang="en-ZA" sz="4800" b="1" dirty="0">
                <a:solidFill>
                  <a:srgbClr val="FF0000"/>
                </a:solidFill>
              </a:rPr>
              <a:t>REAL INTENT FOR CARBON TAX (Cont…)</a:t>
            </a:r>
          </a:p>
        </p:txBody>
      </p:sp>
    </p:spTree>
    <p:extLst>
      <p:ext uri="{BB962C8B-B14F-4D97-AF65-F5344CB8AC3E}">
        <p14:creationId xmlns:p14="http://schemas.microsoft.com/office/powerpoint/2010/main" val="40964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14</a:t>
            </a:fld>
            <a:endParaRPr lang="en-US"/>
          </a:p>
        </p:txBody>
      </p:sp>
      <p:sp>
        <p:nvSpPr>
          <p:cNvPr id="2" name="Rectangle 1"/>
          <p:cNvSpPr/>
          <p:nvPr/>
        </p:nvSpPr>
        <p:spPr>
          <a:xfrm>
            <a:off x="770583" y="1570528"/>
            <a:ext cx="10817850" cy="6001643"/>
          </a:xfrm>
          <a:prstGeom prst="rect">
            <a:avLst/>
          </a:prstGeom>
        </p:spPr>
        <p:txBody>
          <a:bodyPr wrap="square">
            <a:spAutoFit/>
          </a:bodyPr>
          <a:lstStyle/>
          <a:p>
            <a:pPr marL="342900" indent="-342900" algn="just">
              <a:buFont typeface="Wingdings" panose="05000000000000000000" pitchFamily="2" charset="2"/>
              <a:buChar char="q"/>
            </a:pPr>
            <a:r>
              <a:rPr lang="en-ZA" sz="2000" b="1" dirty="0"/>
              <a:t>Finland</a:t>
            </a:r>
            <a:r>
              <a:rPr lang="en-ZA" sz="2000" dirty="0"/>
              <a:t> </a:t>
            </a:r>
          </a:p>
          <a:p>
            <a:pPr algn="just"/>
            <a:r>
              <a:rPr lang="en-ZA" sz="2000" dirty="0"/>
              <a:t>	In 1990, Finland became the first country to implement a carbon taxation policy for the purpose of 	curbing its carbon emissions. The tax was designed as a component of Finland’s excise tax on fossil 	fuels used for transportation and heating. The policy scheme covered the utilization of all 	transport fuels, coal, and natural gas and included the heating, electricity generation, and 	transportation sectors. </a:t>
            </a:r>
          </a:p>
          <a:p>
            <a:pPr algn="just"/>
            <a:endParaRPr lang="en-ZA" sz="2000" dirty="0"/>
          </a:p>
          <a:p>
            <a:pPr marL="342900" indent="-342900" algn="just">
              <a:buFont typeface="Wingdings" panose="05000000000000000000" pitchFamily="2" charset="2"/>
              <a:buChar char="q"/>
            </a:pPr>
            <a:r>
              <a:rPr lang="en-ZA" sz="2000" b="1" dirty="0"/>
              <a:t>	Sweden</a:t>
            </a:r>
          </a:p>
          <a:p>
            <a:pPr algn="just"/>
            <a:r>
              <a:rPr lang="en-ZA" sz="2000" b="1" dirty="0"/>
              <a:t>	</a:t>
            </a:r>
            <a:r>
              <a:rPr lang="en-ZA" sz="2000" dirty="0"/>
              <a:t>As of 2016, the carbon tax rate in Sweden is applied at 137 US dollars per metric ton. This makes 	the Swedish 	carbon tax rate the highest in the world by a wide margin.</a:t>
            </a:r>
          </a:p>
          <a:p>
            <a:pPr algn="just"/>
            <a:endParaRPr lang="en-ZA" sz="2000" dirty="0"/>
          </a:p>
          <a:p>
            <a:pPr marL="285750" indent="-285750" algn="just">
              <a:buFont typeface="Wingdings" panose="05000000000000000000" pitchFamily="2" charset="2"/>
              <a:buChar char="q"/>
            </a:pPr>
            <a:r>
              <a:rPr lang="en-ZA" sz="2000" b="1" dirty="0"/>
              <a:t>	France</a:t>
            </a:r>
          </a:p>
          <a:p>
            <a:pPr algn="just"/>
            <a:r>
              <a:rPr lang="en-ZA" sz="2000" dirty="0"/>
              <a:t>	For the year 2014, the revenues collected by the tax amounted to 452 million US dollars. The 	revenues are intended to be used in energy transition plans with the main target of boosting 	</a:t>
            </a:r>
            <a:r>
              <a:rPr lang="en-ZA" sz="2000" i="1" dirty="0"/>
              <a:t>employment in the green 	energy sector</a:t>
            </a:r>
            <a:r>
              <a:rPr lang="en-ZA" sz="2000" dirty="0"/>
              <a:t>. </a:t>
            </a:r>
          </a:p>
          <a:p>
            <a:pPr algn="just"/>
            <a:endParaRPr lang="en-ZA" sz="2000" dirty="0"/>
          </a:p>
          <a:p>
            <a:pPr marL="342900" indent="-342900" algn="just">
              <a:buFont typeface="Wingdings" panose="05000000000000000000" pitchFamily="2" charset="2"/>
              <a:buChar char="q"/>
            </a:pPr>
            <a:endParaRPr lang="en-ZA" sz="2000" dirty="0"/>
          </a:p>
          <a:p>
            <a:r>
              <a:rPr lang="en-ZA" sz="2000" dirty="0"/>
              <a:t> </a:t>
            </a:r>
          </a:p>
          <a:p>
            <a:pPr marL="514350" indent="-514350" algn="just">
              <a:lnSpc>
                <a:spcPct val="120000"/>
              </a:lnSpc>
              <a:buFont typeface="Wingdings" panose="05000000000000000000" pitchFamily="2" charset="2"/>
              <a:buChar char="q"/>
            </a:pPr>
            <a:endParaRPr lang="en-ZA" sz="2000" dirty="0"/>
          </a:p>
        </p:txBody>
      </p:sp>
      <p:sp>
        <p:nvSpPr>
          <p:cNvPr id="5" name="TextBox 4"/>
          <p:cNvSpPr txBox="1"/>
          <p:nvPr/>
        </p:nvSpPr>
        <p:spPr>
          <a:xfrm>
            <a:off x="554559" y="620688"/>
            <a:ext cx="8043036" cy="830997"/>
          </a:xfrm>
          <a:prstGeom prst="rect">
            <a:avLst/>
          </a:prstGeom>
          <a:noFill/>
        </p:spPr>
        <p:txBody>
          <a:bodyPr wrap="none" rtlCol="0">
            <a:spAutoFit/>
          </a:bodyPr>
          <a:lstStyle/>
          <a:p>
            <a:r>
              <a:rPr lang="en-ZA" sz="4800" b="1" dirty="0">
                <a:solidFill>
                  <a:srgbClr val="FF0000"/>
                </a:solidFill>
              </a:rPr>
              <a:t>CASE STUDIES OF CARBON TAX</a:t>
            </a:r>
          </a:p>
        </p:txBody>
      </p:sp>
    </p:spTree>
    <p:extLst>
      <p:ext uri="{BB962C8B-B14F-4D97-AF65-F5344CB8AC3E}">
        <p14:creationId xmlns:p14="http://schemas.microsoft.com/office/powerpoint/2010/main" val="16750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heckerboard(across)">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heckerboard(across)">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heckerboard(across)">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15</a:t>
            </a:fld>
            <a:endParaRPr lang="en-US"/>
          </a:p>
        </p:txBody>
      </p:sp>
      <p:sp>
        <p:nvSpPr>
          <p:cNvPr id="2" name="Rectangle 1"/>
          <p:cNvSpPr/>
          <p:nvPr/>
        </p:nvSpPr>
        <p:spPr>
          <a:xfrm>
            <a:off x="770583" y="1570528"/>
            <a:ext cx="10817850" cy="7038209"/>
          </a:xfrm>
          <a:prstGeom prst="rect">
            <a:avLst/>
          </a:prstGeom>
        </p:spPr>
        <p:txBody>
          <a:bodyPr wrap="square">
            <a:spAutoFit/>
          </a:bodyPr>
          <a:lstStyle/>
          <a:p>
            <a:pPr marL="342900" indent="-342900" algn="just">
              <a:buFont typeface="Wingdings" panose="05000000000000000000" pitchFamily="2" charset="2"/>
              <a:buChar char="q"/>
            </a:pPr>
            <a:r>
              <a:rPr lang="en-ZA" sz="2800" b="1" dirty="0"/>
              <a:t>Australia 1</a:t>
            </a:r>
            <a:r>
              <a:rPr lang="en-ZA" sz="2800" b="1" baseline="30000" dirty="0"/>
              <a:t>st</a:t>
            </a:r>
            <a:r>
              <a:rPr lang="en-ZA" sz="2800" b="1" dirty="0"/>
              <a:t> Country to Cancel (Repeal) Carbon Tax</a:t>
            </a:r>
            <a:endParaRPr lang="en-ZA" sz="2800" dirty="0"/>
          </a:p>
          <a:p>
            <a:r>
              <a:rPr lang="en-ZA" sz="2800" dirty="0"/>
              <a:t>	As the country with the highest per capita GHG emissions in the world, the mitigation needs of Australia are 	considerable. In 2012, A carbon tax policy was implemented in the country to address this problem. </a:t>
            </a:r>
          </a:p>
          <a:p>
            <a:endParaRPr lang="en-ZA" sz="2800" dirty="0"/>
          </a:p>
          <a:p>
            <a:pPr marL="285750" indent="-285750">
              <a:buFont typeface="Wingdings" panose="05000000000000000000" pitchFamily="2" charset="2"/>
              <a:buChar char="q"/>
            </a:pPr>
            <a:r>
              <a:rPr lang="en-ZA" sz="2800" dirty="0"/>
              <a:t>However, the carbon tax experiment in the country has been short lived as the tax only stayed operational for a period of two years. The tax was introduced in </a:t>
            </a:r>
            <a:r>
              <a:rPr lang="en-ZA" sz="2800" b="1" dirty="0">
                <a:highlight>
                  <a:srgbClr val="00FF00"/>
                </a:highlight>
              </a:rPr>
              <a:t>2012</a:t>
            </a:r>
            <a:r>
              <a:rPr lang="en-ZA" sz="2800" dirty="0"/>
              <a:t> and was repealed in </a:t>
            </a:r>
            <a:r>
              <a:rPr lang="en-ZA" sz="2800" dirty="0">
                <a:highlight>
                  <a:srgbClr val="FF0000"/>
                </a:highlight>
              </a:rPr>
              <a:t>2014</a:t>
            </a:r>
            <a:r>
              <a:rPr lang="en-ZA" sz="2800" dirty="0"/>
              <a:t>, making Australia the first and only country to abolish a carbon tax.</a:t>
            </a:r>
          </a:p>
          <a:p>
            <a:endParaRPr lang="en-ZA" sz="2800" dirty="0"/>
          </a:p>
          <a:p>
            <a:endParaRPr lang="en-ZA" sz="2800" dirty="0"/>
          </a:p>
          <a:p>
            <a:pPr algn="just"/>
            <a:endParaRPr lang="en-ZA" sz="2800" dirty="0"/>
          </a:p>
          <a:p>
            <a:pPr marL="342900" indent="-342900" algn="just">
              <a:buFont typeface="Wingdings" panose="05000000000000000000" pitchFamily="2" charset="2"/>
              <a:buChar char="q"/>
            </a:pPr>
            <a:endParaRPr lang="en-ZA" sz="2800" dirty="0"/>
          </a:p>
          <a:p>
            <a:r>
              <a:rPr lang="en-ZA" sz="2800" dirty="0"/>
              <a:t> </a:t>
            </a:r>
          </a:p>
          <a:p>
            <a:pPr marL="514350" indent="-514350" algn="just">
              <a:lnSpc>
                <a:spcPct val="120000"/>
              </a:lnSpc>
              <a:buFont typeface="Wingdings" panose="05000000000000000000" pitchFamily="2" charset="2"/>
              <a:buChar char="q"/>
            </a:pPr>
            <a:endParaRPr lang="en-ZA" sz="2800" dirty="0"/>
          </a:p>
        </p:txBody>
      </p:sp>
      <p:sp>
        <p:nvSpPr>
          <p:cNvPr id="5" name="TextBox 4"/>
          <p:cNvSpPr txBox="1"/>
          <p:nvPr/>
        </p:nvSpPr>
        <p:spPr>
          <a:xfrm>
            <a:off x="554559" y="620688"/>
            <a:ext cx="10198176" cy="830997"/>
          </a:xfrm>
          <a:prstGeom prst="rect">
            <a:avLst/>
          </a:prstGeom>
          <a:noFill/>
        </p:spPr>
        <p:txBody>
          <a:bodyPr wrap="none" rtlCol="0">
            <a:spAutoFit/>
          </a:bodyPr>
          <a:lstStyle/>
          <a:p>
            <a:r>
              <a:rPr lang="en-ZA" sz="4800" b="1" dirty="0">
                <a:solidFill>
                  <a:srgbClr val="FF0000"/>
                </a:solidFill>
              </a:rPr>
              <a:t>CASE STUDIES OF CARBON TAX (Cont…)</a:t>
            </a:r>
          </a:p>
        </p:txBody>
      </p:sp>
    </p:spTree>
    <p:extLst>
      <p:ext uri="{BB962C8B-B14F-4D97-AF65-F5344CB8AC3E}">
        <p14:creationId xmlns:p14="http://schemas.microsoft.com/office/powerpoint/2010/main" val="118006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checkerboard(across)">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16</a:t>
            </a:fld>
            <a:endParaRPr lang="en-US"/>
          </a:p>
        </p:txBody>
      </p:sp>
      <p:sp>
        <p:nvSpPr>
          <p:cNvPr id="2" name="Rectangle 1"/>
          <p:cNvSpPr/>
          <p:nvPr/>
        </p:nvSpPr>
        <p:spPr>
          <a:xfrm>
            <a:off x="770583" y="1570528"/>
            <a:ext cx="10817850" cy="6415282"/>
          </a:xfrm>
          <a:prstGeom prst="rect">
            <a:avLst/>
          </a:prstGeom>
        </p:spPr>
        <p:txBody>
          <a:bodyPr wrap="square">
            <a:spAutoFit/>
          </a:bodyPr>
          <a:lstStyle/>
          <a:p>
            <a:pPr marL="285750" indent="-285750" algn="just">
              <a:buFont typeface="Wingdings" panose="05000000000000000000" pitchFamily="2" charset="2"/>
              <a:buChar char="q"/>
            </a:pPr>
            <a:r>
              <a:rPr lang="en-ZA" sz="2400" dirty="0"/>
              <a:t>Repealing the carbon tax and the Clean Energy Package was designed to:</a:t>
            </a:r>
          </a:p>
          <a:p>
            <a:pPr marL="742950" lvl="1" indent="-285750" algn="just">
              <a:buFont typeface="Wingdings" panose="05000000000000000000" pitchFamily="2" charset="2"/>
              <a:buChar char="ü"/>
            </a:pPr>
            <a:r>
              <a:rPr lang="en-ZA" sz="2400" dirty="0"/>
              <a:t>Reduce the cost of living - modelling by the Australian Treasury suggests that removing the carbon tax in 2014-15 will leave average costs of living across all households around $550 lower than they would otherwise be in 2014-15.</a:t>
            </a:r>
          </a:p>
          <a:p>
            <a:pPr marL="742950" lvl="1" indent="-285750" algn="just">
              <a:buFont typeface="Wingdings" panose="05000000000000000000" pitchFamily="2" charset="2"/>
              <a:buChar char="ü"/>
            </a:pPr>
            <a:r>
              <a:rPr lang="en-ZA" sz="2400" dirty="0"/>
              <a:t>Lower retail electricity by around 9 per cent and retail gas prices by around 7 per cent than they would otherwise be in 2014-15 with a $25.40 carbon tax.</a:t>
            </a:r>
          </a:p>
          <a:p>
            <a:pPr marL="742950" lvl="1" indent="-285750" algn="just">
              <a:buFont typeface="Wingdings" panose="05000000000000000000" pitchFamily="2" charset="2"/>
              <a:buChar char="ü"/>
            </a:pPr>
            <a:r>
              <a:rPr lang="en-ZA" sz="2400" dirty="0"/>
              <a:t>Boost Australia’s economic growth, increase jobs and enhance Australia’s international competitiveness by removing an unnecessary tax, which hurts businesses and families.</a:t>
            </a:r>
          </a:p>
          <a:p>
            <a:pPr marL="742950" lvl="1" indent="-285750" algn="just">
              <a:buFont typeface="Wingdings" panose="05000000000000000000" pitchFamily="2" charset="2"/>
              <a:buChar char="ü"/>
            </a:pPr>
            <a:r>
              <a:rPr lang="en-ZA" sz="2400" dirty="0"/>
              <a:t>Reduce annual ongoing compliance costs for around 370 liable entities by almost $90 million per annum.</a:t>
            </a:r>
          </a:p>
          <a:p>
            <a:pPr marL="285750" indent="-285750" algn="just">
              <a:buFont typeface="Wingdings" panose="05000000000000000000" pitchFamily="2" charset="2"/>
              <a:buChar char="q"/>
            </a:pPr>
            <a:r>
              <a:rPr lang="en-ZA" sz="2400" dirty="0"/>
              <a:t>The repeal was intended to ensure that lower prices are passed through end users.</a:t>
            </a:r>
          </a:p>
          <a:p>
            <a:pPr algn="just"/>
            <a:endParaRPr lang="en-ZA" sz="2400" dirty="0"/>
          </a:p>
          <a:p>
            <a:pPr algn="just"/>
            <a:endParaRPr lang="en-ZA" sz="2400" dirty="0"/>
          </a:p>
          <a:p>
            <a:pPr marL="342900" indent="-342900" algn="just">
              <a:buFont typeface="Wingdings" panose="05000000000000000000" pitchFamily="2" charset="2"/>
              <a:buChar char="q"/>
            </a:pPr>
            <a:endParaRPr lang="en-ZA" sz="2400" dirty="0"/>
          </a:p>
          <a:p>
            <a:pPr algn="just"/>
            <a:r>
              <a:rPr lang="en-ZA" sz="2400" dirty="0"/>
              <a:t> </a:t>
            </a:r>
          </a:p>
          <a:p>
            <a:pPr marL="514350" indent="-514350" algn="just">
              <a:lnSpc>
                <a:spcPct val="120000"/>
              </a:lnSpc>
              <a:buFont typeface="Wingdings" panose="05000000000000000000" pitchFamily="2" charset="2"/>
              <a:buChar char="q"/>
            </a:pPr>
            <a:endParaRPr lang="en-ZA" sz="2400" dirty="0"/>
          </a:p>
        </p:txBody>
      </p:sp>
      <p:sp>
        <p:nvSpPr>
          <p:cNvPr id="5" name="TextBox 4"/>
          <p:cNvSpPr txBox="1"/>
          <p:nvPr/>
        </p:nvSpPr>
        <p:spPr>
          <a:xfrm>
            <a:off x="554559" y="620688"/>
            <a:ext cx="10198176" cy="830997"/>
          </a:xfrm>
          <a:prstGeom prst="rect">
            <a:avLst/>
          </a:prstGeom>
          <a:noFill/>
        </p:spPr>
        <p:txBody>
          <a:bodyPr wrap="none" rtlCol="0">
            <a:spAutoFit/>
          </a:bodyPr>
          <a:lstStyle/>
          <a:p>
            <a:r>
              <a:rPr lang="en-ZA" sz="4800" b="1" dirty="0">
                <a:solidFill>
                  <a:srgbClr val="FF0000"/>
                </a:solidFill>
              </a:rPr>
              <a:t>CASE STUDIES OF CARBON TAX (Cont…)</a:t>
            </a:r>
          </a:p>
        </p:txBody>
      </p:sp>
    </p:spTree>
    <p:extLst>
      <p:ext uri="{BB962C8B-B14F-4D97-AF65-F5344CB8AC3E}">
        <p14:creationId xmlns:p14="http://schemas.microsoft.com/office/powerpoint/2010/main" val="129695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checkerboard(across)">
                                      <p:cBhvr>
                                        <p:cTn id="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17</a:t>
            </a:fld>
            <a:endParaRPr lang="en-US"/>
          </a:p>
        </p:txBody>
      </p:sp>
      <p:sp>
        <p:nvSpPr>
          <p:cNvPr id="2" name="Rectangle 1"/>
          <p:cNvSpPr/>
          <p:nvPr/>
        </p:nvSpPr>
        <p:spPr>
          <a:xfrm>
            <a:off x="776066" y="1451685"/>
            <a:ext cx="10817850" cy="5262979"/>
          </a:xfrm>
          <a:prstGeom prst="rect">
            <a:avLst/>
          </a:prstGeom>
        </p:spPr>
        <p:txBody>
          <a:bodyPr wrap="square">
            <a:spAutoFit/>
          </a:bodyPr>
          <a:lstStyle/>
          <a:p>
            <a:pPr marL="285750" lvl="0" indent="-285750">
              <a:buFont typeface="Wingdings" panose="05000000000000000000" pitchFamily="2" charset="2"/>
              <a:buChar char="q"/>
            </a:pPr>
            <a:r>
              <a:rPr lang="en-ZA" sz="2400" dirty="0"/>
              <a:t>OUTA strongly recommends that:</a:t>
            </a:r>
          </a:p>
          <a:p>
            <a:pPr marL="285750" lvl="0" indent="-285750">
              <a:buFont typeface="Wingdings" panose="05000000000000000000" pitchFamily="2" charset="2"/>
              <a:buChar char="ü"/>
            </a:pPr>
            <a:r>
              <a:rPr lang="en-ZA" sz="2400" dirty="0"/>
              <a:t>the proposed Carbon Tax </a:t>
            </a:r>
            <a:r>
              <a:rPr lang="en-ZA" sz="2400" b="1" u="sng" dirty="0"/>
              <a:t>MUST NOT</a:t>
            </a:r>
            <a:r>
              <a:rPr lang="en-ZA" sz="2400" dirty="0"/>
              <a:t> be implemented in the current economic conditions, however, South Africa must first be on course to sustainable economic recovery and the socio-economic challenges be under control, prior to the introduction of the carbon tax.</a:t>
            </a:r>
          </a:p>
          <a:p>
            <a:pPr marL="285750" lvl="0" indent="-285750">
              <a:buFont typeface="Wingdings" panose="05000000000000000000" pitchFamily="2" charset="2"/>
              <a:buChar char="ü"/>
            </a:pPr>
            <a:r>
              <a:rPr lang="en-ZA" sz="2400" dirty="0"/>
              <a:t>government must first get its house in order by providing sustainable economic solutions to meet the day-to-day needs of the economically active citizens by creating an enabling environment for investors to inject the most required foreign direct investments, which in turn will enable people to find meaningful employment and the economy be on a positive strong growth trajectory prior to introducing a carbon tax.</a:t>
            </a:r>
          </a:p>
          <a:p>
            <a:pPr marL="285750" lvl="0" indent="-285750">
              <a:buFont typeface="Wingdings" panose="05000000000000000000" pitchFamily="2" charset="2"/>
              <a:buChar char="ü"/>
            </a:pPr>
            <a:r>
              <a:rPr lang="en-ZA" sz="2400" dirty="0"/>
              <a:t>the carbon tax is at this point in time contrary to the socio-economic objectives of SA and will unfortunately increase the cost of doing business should not be imposed. </a:t>
            </a:r>
          </a:p>
        </p:txBody>
      </p:sp>
      <p:sp>
        <p:nvSpPr>
          <p:cNvPr id="5" name="TextBox 4"/>
          <p:cNvSpPr txBox="1"/>
          <p:nvPr/>
        </p:nvSpPr>
        <p:spPr>
          <a:xfrm>
            <a:off x="554559" y="620688"/>
            <a:ext cx="5622950" cy="830997"/>
          </a:xfrm>
          <a:prstGeom prst="rect">
            <a:avLst/>
          </a:prstGeom>
          <a:noFill/>
        </p:spPr>
        <p:txBody>
          <a:bodyPr wrap="none" rtlCol="0">
            <a:spAutoFit/>
          </a:bodyPr>
          <a:lstStyle/>
          <a:p>
            <a:r>
              <a:rPr lang="en-ZA" sz="4800" b="1" dirty="0">
                <a:solidFill>
                  <a:srgbClr val="FF0000"/>
                </a:solidFill>
              </a:rPr>
              <a:t>RECOMMENDATIONS</a:t>
            </a:r>
          </a:p>
        </p:txBody>
      </p:sp>
    </p:spTree>
    <p:extLst>
      <p:ext uri="{BB962C8B-B14F-4D97-AF65-F5344CB8AC3E}">
        <p14:creationId xmlns:p14="http://schemas.microsoft.com/office/powerpoint/2010/main" val="29482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18</a:t>
            </a:fld>
            <a:endParaRPr lang="en-US"/>
          </a:p>
        </p:txBody>
      </p:sp>
      <p:sp>
        <p:nvSpPr>
          <p:cNvPr id="2" name="Rectangle 1"/>
          <p:cNvSpPr/>
          <p:nvPr/>
        </p:nvSpPr>
        <p:spPr>
          <a:xfrm>
            <a:off x="770583" y="1451685"/>
            <a:ext cx="10817850" cy="5626027"/>
          </a:xfrm>
          <a:prstGeom prst="rect">
            <a:avLst/>
          </a:prstGeom>
        </p:spPr>
        <p:txBody>
          <a:bodyPr wrap="square">
            <a:spAutoFit/>
          </a:bodyPr>
          <a:lstStyle/>
          <a:p>
            <a:pPr marL="285750" lvl="0" indent="-285750">
              <a:buFont typeface="Wingdings" panose="05000000000000000000" pitchFamily="2" charset="2"/>
              <a:buChar char="q"/>
            </a:pPr>
            <a:r>
              <a:rPr lang="en-ZA" sz="2200" dirty="0"/>
              <a:t>OUTA recommends further that:</a:t>
            </a:r>
          </a:p>
          <a:p>
            <a:pPr marL="742950" lvl="1" indent="-285750">
              <a:buFont typeface="Wingdings" panose="05000000000000000000" pitchFamily="2" charset="2"/>
              <a:buChar char="ü"/>
            </a:pPr>
            <a:r>
              <a:rPr lang="en-ZA" sz="2200" dirty="0"/>
              <a:t>According to STATSSA recent report that the latest gross domestic product (GDP) results provide some cautious cheer. The South African economy grew by 1,3% in 2017, exceeding National Treasury’s expectation of 1,0% growth announced during the National Budget Speech in February 2018, however, we  are far from effectively addressing the scourge of unemployment and low economic growth, hence, the country doesn’t need the implementation of an additional tax burden.</a:t>
            </a:r>
          </a:p>
          <a:p>
            <a:pPr marL="742950" lvl="1" indent="-285750">
              <a:buFont typeface="Wingdings" panose="05000000000000000000" pitchFamily="2" charset="2"/>
              <a:buChar char="ü"/>
            </a:pPr>
            <a:r>
              <a:rPr lang="en-ZA" sz="2200" dirty="0"/>
              <a:t>We should specifically take note of South Africa’s ranking on the Global Competitiveness Index.  All of the aforementioned must to be taken into account prior to imposing a Carbon Tax on a society which is already over-burdened with tax (tax-fatigue), considering the recent 1% VAT hike announced in the 2018 Budget Speech. </a:t>
            </a:r>
          </a:p>
          <a:p>
            <a:pPr marL="742950" lvl="1" indent="-285750">
              <a:buFont typeface="Wingdings" panose="05000000000000000000" pitchFamily="2" charset="2"/>
              <a:buChar char="ü"/>
            </a:pPr>
            <a:r>
              <a:rPr lang="en-ZA" sz="2200" dirty="0"/>
              <a:t>National Treasury cannot with absolute certainty assure the public that SARS, Department of Environmental Affairs and organized business are ready both administratively and technically to meet the compliance requirements to start reporting on carbon tax, therefore, our readiness is in doubt.</a:t>
            </a:r>
          </a:p>
          <a:p>
            <a:pPr marL="800100" lvl="1" indent="-342900">
              <a:lnSpc>
                <a:spcPct val="150000"/>
              </a:lnSpc>
              <a:buFont typeface="Arial"/>
              <a:buChar char="•"/>
            </a:pPr>
            <a:endParaRPr lang="en-ZA" sz="2200" dirty="0"/>
          </a:p>
        </p:txBody>
      </p:sp>
      <p:sp>
        <p:nvSpPr>
          <p:cNvPr id="5" name="TextBox 4"/>
          <p:cNvSpPr txBox="1"/>
          <p:nvPr/>
        </p:nvSpPr>
        <p:spPr>
          <a:xfrm>
            <a:off x="554559" y="620688"/>
            <a:ext cx="7778091" cy="830997"/>
          </a:xfrm>
          <a:prstGeom prst="rect">
            <a:avLst/>
          </a:prstGeom>
          <a:noFill/>
        </p:spPr>
        <p:txBody>
          <a:bodyPr wrap="none" rtlCol="0">
            <a:spAutoFit/>
          </a:bodyPr>
          <a:lstStyle/>
          <a:p>
            <a:r>
              <a:rPr lang="en-ZA" sz="4800" b="1" dirty="0">
                <a:solidFill>
                  <a:srgbClr val="FF0000"/>
                </a:solidFill>
              </a:rPr>
              <a:t>RECOMMENDATIONS (Cont…)</a:t>
            </a:r>
          </a:p>
        </p:txBody>
      </p:sp>
    </p:spTree>
    <p:extLst>
      <p:ext uri="{BB962C8B-B14F-4D97-AF65-F5344CB8AC3E}">
        <p14:creationId xmlns:p14="http://schemas.microsoft.com/office/powerpoint/2010/main" val="228459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19</a:t>
            </a:fld>
            <a:endParaRPr lang="en-US"/>
          </a:p>
        </p:txBody>
      </p:sp>
      <p:sp>
        <p:nvSpPr>
          <p:cNvPr id="2" name="Rectangle 1"/>
          <p:cNvSpPr/>
          <p:nvPr/>
        </p:nvSpPr>
        <p:spPr>
          <a:xfrm>
            <a:off x="770583" y="1628800"/>
            <a:ext cx="10945216" cy="5568319"/>
          </a:xfrm>
          <a:prstGeom prst="rect">
            <a:avLst/>
          </a:prstGeom>
        </p:spPr>
        <p:txBody>
          <a:bodyPr wrap="square">
            <a:spAutoFit/>
          </a:bodyPr>
          <a:lstStyle/>
          <a:p>
            <a:pPr marL="285750" lvl="0" indent="-285750" algn="just">
              <a:buFont typeface="Wingdings" panose="05000000000000000000" pitchFamily="2" charset="2"/>
              <a:buChar char="ü"/>
            </a:pPr>
            <a:r>
              <a:rPr lang="en-ZA" sz="3200" dirty="0"/>
              <a:t>Comprehensive due diligence be undertaken to determine the levels of readiness at it believes that South Africa has not </a:t>
            </a:r>
            <a:r>
              <a:rPr lang="en-ZA" sz="3200" dirty="0" err="1"/>
              <a:t>not</a:t>
            </a:r>
            <a:r>
              <a:rPr lang="en-ZA" sz="3200" dirty="0"/>
              <a:t> been reached from both tax collection and comprehensive emission data banking the necessary capabilities, hence, the timing remain ill-conceived if it is executed in urgency. </a:t>
            </a:r>
          </a:p>
          <a:p>
            <a:pPr marL="285750" lvl="0" indent="-285750" algn="just">
              <a:buFont typeface="Wingdings" panose="05000000000000000000" pitchFamily="2" charset="2"/>
              <a:buChar char="ü"/>
            </a:pPr>
            <a:r>
              <a:rPr lang="en-ZA" sz="3200" dirty="0"/>
              <a:t>National Treasury cannot with absolute certainty assure the public that SARS, Department of Environmental Affairs and organized business are ready both administratively and technically to meet the compliance requirements to start reporting on carbon tax.</a:t>
            </a:r>
            <a:endParaRPr lang="en-ZA" sz="4000" dirty="0"/>
          </a:p>
          <a:p>
            <a:pPr marL="514350" indent="-514350" algn="just">
              <a:lnSpc>
                <a:spcPct val="120000"/>
              </a:lnSpc>
              <a:buFont typeface="Wingdings" panose="05000000000000000000" pitchFamily="2" charset="2"/>
              <a:buChar char="q"/>
            </a:pPr>
            <a:endParaRPr lang="en-US" sz="3200" dirty="0">
              <a:latin typeface="+mj-lt"/>
              <a:cs typeface="Beirut Regular"/>
            </a:endParaRPr>
          </a:p>
        </p:txBody>
      </p:sp>
      <p:sp>
        <p:nvSpPr>
          <p:cNvPr id="5" name="TextBox 4"/>
          <p:cNvSpPr txBox="1"/>
          <p:nvPr/>
        </p:nvSpPr>
        <p:spPr>
          <a:xfrm>
            <a:off x="554559" y="620688"/>
            <a:ext cx="7444026" cy="830997"/>
          </a:xfrm>
          <a:prstGeom prst="rect">
            <a:avLst/>
          </a:prstGeom>
          <a:noFill/>
        </p:spPr>
        <p:txBody>
          <a:bodyPr wrap="none" rtlCol="0">
            <a:spAutoFit/>
          </a:bodyPr>
          <a:lstStyle/>
          <a:p>
            <a:r>
              <a:rPr lang="en-ZA" sz="4800" b="1" dirty="0">
                <a:solidFill>
                  <a:srgbClr val="FF0000"/>
                </a:solidFill>
              </a:rPr>
              <a:t>RECOMMENDATIONS </a:t>
            </a:r>
            <a:r>
              <a:rPr lang="en-ZA" sz="4000" b="1" dirty="0">
                <a:solidFill>
                  <a:srgbClr val="FF0000"/>
                </a:solidFill>
              </a:rPr>
              <a:t>(Cont…)</a:t>
            </a:r>
          </a:p>
        </p:txBody>
      </p:sp>
    </p:spTree>
    <p:extLst>
      <p:ext uri="{BB962C8B-B14F-4D97-AF65-F5344CB8AC3E}">
        <p14:creationId xmlns:p14="http://schemas.microsoft.com/office/powerpoint/2010/main" val="131424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8273-B93A-4577-86A8-3AAD8B9A6D40}"/>
              </a:ext>
            </a:extLst>
          </p:cNvPr>
          <p:cNvSpPr>
            <a:spLocks noGrp="1"/>
          </p:cNvSpPr>
          <p:nvPr>
            <p:ph type="title"/>
          </p:nvPr>
        </p:nvSpPr>
        <p:spPr/>
        <p:txBody>
          <a:bodyPr/>
          <a:lstStyle/>
          <a:p>
            <a:r>
              <a:rPr lang="en-ZA" dirty="0">
                <a:solidFill>
                  <a:srgbClr val="FF0000"/>
                </a:solidFill>
              </a:rPr>
              <a:t>TABLE OF CONTENTS</a:t>
            </a:r>
          </a:p>
        </p:txBody>
      </p:sp>
      <p:sp>
        <p:nvSpPr>
          <p:cNvPr id="3" name="Content Placeholder 2">
            <a:extLst>
              <a:ext uri="{FF2B5EF4-FFF2-40B4-BE49-F238E27FC236}">
                <a16:creationId xmlns:a16="http://schemas.microsoft.com/office/drawing/2014/main" id="{89FF56E1-72D1-47FB-8799-459A19371B8B}"/>
              </a:ext>
            </a:extLst>
          </p:cNvPr>
          <p:cNvSpPr>
            <a:spLocks noGrp="1"/>
          </p:cNvSpPr>
          <p:nvPr>
            <p:ph idx="1"/>
          </p:nvPr>
        </p:nvSpPr>
        <p:spPr>
          <a:xfrm>
            <a:off x="609918" y="1600201"/>
            <a:ext cx="10978515" cy="4525963"/>
          </a:xfrm>
        </p:spPr>
        <p:txBody>
          <a:bodyPr/>
          <a:lstStyle/>
          <a:p>
            <a:pPr>
              <a:buFont typeface="Wingdings" panose="05000000000000000000" pitchFamily="2" charset="2"/>
              <a:buChar char="q"/>
            </a:pPr>
            <a:r>
              <a:rPr lang="en-ZA" dirty="0"/>
              <a:t>Introduction</a:t>
            </a:r>
          </a:p>
          <a:p>
            <a:pPr>
              <a:buFont typeface="Wingdings" panose="05000000000000000000" pitchFamily="2" charset="2"/>
              <a:buChar char="q"/>
            </a:pPr>
            <a:r>
              <a:rPr lang="en-ZA" dirty="0"/>
              <a:t>Contextual Background </a:t>
            </a:r>
          </a:p>
          <a:p>
            <a:pPr>
              <a:buFont typeface="Wingdings" panose="05000000000000000000" pitchFamily="2" charset="2"/>
              <a:buChar char="q"/>
            </a:pPr>
            <a:r>
              <a:rPr lang="en-ZA" dirty="0"/>
              <a:t>Our Concerns</a:t>
            </a:r>
          </a:p>
          <a:p>
            <a:pPr>
              <a:buFont typeface="Wingdings" panose="05000000000000000000" pitchFamily="2" charset="2"/>
              <a:buChar char="q"/>
            </a:pPr>
            <a:r>
              <a:rPr lang="en-ZA" dirty="0"/>
              <a:t>Case Studies – Carbon Tax</a:t>
            </a:r>
          </a:p>
          <a:p>
            <a:pPr>
              <a:buFont typeface="Wingdings" panose="05000000000000000000" pitchFamily="2" charset="2"/>
              <a:buChar char="q"/>
            </a:pPr>
            <a:r>
              <a:rPr lang="en-ZA" dirty="0"/>
              <a:t>Recommendations</a:t>
            </a:r>
          </a:p>
          <a:p>
            <a:pPr>
              <a:buFont typeface="Wingdings" panose="05000000000000000000" pitchFamily="2" charset="2"/>
              <a:buChar char="q"/>
            </a:pPr>
            <a:r>
              <a:rPr lang="en-ZA" dirty="0"/>
              <a:t>Concluding Remarks</a:t>
            </a:r>
          </a:p>
          <a:p>
            <a:endParaRPr lang="en-ZA" dirty="0"/>
          </a:p>
          <a:p>
            <a:endParaRPr lang="en-ZA" dirty="0"/>
          </a:p>
          <a:p>
            <a:endParaRPr lang="en-ZA" dirty="0"/>
          </a:p>
        </p:txBody>
      </p:sp>
      <p:sp>
        <p:nvSpPr>
          <p:cNvPr id="4" name="Slide Number Placeholder 3">
            <a:extLst>
              <a:ext uri="{FF2B5EF4-FFF2-40B4-BE49-F238E27FC236}">
                <a16:creationId xmlns:a16="http://schemas.microsoft.com/office/drawing/2014/main" id="{D08A8EBB-EABC-4092-B01C-7ED447738B6E}"/>
              </a:ext>
            </a:extLst>
          </p:cNvPr>
          <p:cNvSpPr>
            <a:spLocks noGrp="1"/>
          </p:cNvSpPr>
          <p:nvPr>
            <p:ph type="sldNum" sz="quarter" idx="12"/>
          </p:nvPr>
        </p:nvSpPr>
        <p:spPr/>
        <p:txBody>
          <a:bodyPr/>
          <a:lstStyle/>
          <a:p>
            <a:fld id="{260511A6-9700-D141-BB90-609C26FF2CEC}" type="slidenum">
              <a:rPr lang="en-US" smtClean="0"/>
              <a:pPr/>
              <a:t>2</a:t>
            </a:fld>
            <a:endParaRPr lang="en-US"/>
          </a:p>
        </p:txBody>
      </p:sp>
    </p:spTree>
    <p:extLst>
      <p:ext uri="{BB962C8B-B14F-4D97-AF65-F5344CB8AC3E}">
        <p14:creationId xmlns:p14="http://schemas.microsoft.com/office/powerpoint/2010/main" val="3686496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20</a:t>
            </a:fld>
            <a:endParaRPr lang="en-US"/>
          </a:p>
        </p:txBody>
      </p:sp>
      <p:sp>
        <p:nvSpPr>
          <p:cNvPr id="2" name="Rectangle 1"/>
          <p:cNvSpPr/>
          <p:nvPr/>
        </p:nvSpPr>
        <p:spPr>
          <a:xfrm>
            <a:off x="765802" y="1390129"/>
            <a:ext cx="10945216" cy="5676619"/>
          </a:xfrm>
          <a:prstGeom prst="rect">
            <a:avLst/>
          </a:prstGeom>
        </p:spPr>
        <p:txBody>
          <a:bodyPr wrap="square">
            <a:spAutoFit/>
          </a:bodyPr>
          <a:lstStyle/>
          <a:p>
            <a:pPr marL="285750" lvl="0" indent="-285750" algn="just">
              <a:buFont typeface="Wingdings" panose="05000000000000000000" pitchFamily="2" charset="2"/>
              <a:buChar char="q"/>
            </a:pPr>
            <a:r>
              <a:rPr lang="en-ZA" sz="2400" dirty="0"/>
              <a:t>If South Africa introduces a carbon tax it will be the first developing country to introduce such a tax, do we really have to do this at the current economic climate? OUTA construes any attempt to impose this tax burden as a move that will put South Africa at a significant competitive disadvantage relative its competitors. It is envisaged that such a move would also make South Africa behave like it is economically well-positioned better than many developed countries, most notably the United States. “Not a wise move.”</a:t>
            </a:r>
          </a:p>
          <a:p>
            <a:pPr marL="285750" lvl="0" indent="-285750" algn="just">
              <a:buFont typeface="Wingdings" panose="05000000000000000000" pitchFamily="2" charset="2"/>
              <a:buChar char="q"/>
            </a:pPr>
            <a:r>
              <a:rPr lang="en-ZA" sz="2400" dirty="0"/>
              <a:t>Government must conduct a state of readiness assessment subsequent to a comprehensive due diligence on each key players’ role and capabilities such as SARS, Department of Environmental Affairs, large pullers (i.e. Eskom &amp; Sasol) and a further consultation process that provides all interested and affected parties to engage in the final phase of preparations must be initiated.</a:t>
            </a:r>
          </a:p>
          <a:p>
            <a:pPr marL="285750" lvl="0" indent="-285750" algn="just">
              <a:buFont typeface="Wingdings" panose="05000000000000000000" pitchFamily="2" charset="2"/>
              <a:buChar char="q"/>
            </a:pPr>
            <a:r>
              <a:rPr lang="en-ZA" sz="2400" dirty="0"/>
              <a:t>Comprehensive modelling still need to be undertaken to ensure that all options are factored into the final scenarios and better rational choices are made.</a:t>
            </a:r>
          </a:p>
          <a:p>
            <a:pPr lvl="1" algn="just">
              <a:lnSpc>
                <a:spcPct val="120000"/>
              </a:lnSpc>
            </a:pPr>
            <a:endParaRPr lang="en-US" sz="2400" dirty="0">
              <a:latin typeface="+mj-lt"/>
              <a:cs typeface="Beirut Regular"/>
            </a:endParaRPr>
          </a:p>
        </p:txBody>
      </p:sp>
      <p:sp>
        <p:nvSpPr>
          <p:cNvPr id="5" name="TextBox 4"/>
          <p:cNvSpPr txBox="1"/>
          <p:nvPr/>
        </p:nvSpPr>
        <p:spPr>
          <a:xfrm>
            <a:off x="554559" y="620688"/>
            <a:ext cx="3560334" cy="769441"/>
          </a:xfrm>
          <a:prstGeom prst="rect">
            <a:avLst/>
          </a:prstGeom>
          <a:noFill/>
        </p:spPr>
        <p:txBody>
          <a:bodyPr wrap="none" rtlCol="0">
            <a:spAutoFit/>
          </a:bodyPr>
          <a:lstStyle/>
          <a:p>
            <a:r>
              <a:rPr lang="en-ZA" sz="4400" b="1" dirty="0">
                <a:solidFill>
                  <a:srgbClr val="FF0000"/>
                </a:solidFill>
              </a:rPr>
              <a:t>CONCLUSIONS</a:t>
            </a:r>
          </a:p>
        </p:txBody>
      </p:sp>
    </p:spTree>
    <p:extLst>
      <p:ext uri="{BB962C8B-B14F-4D97-AF65-F5344CB8AC3E}">
        <p14:creationId xmlns:p14="http://schemas.microsoft.com/office/powerpoint/2010/main" val="25645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21</a:t>
            </a:fld>
            <a:endParaRPr lang="en-US"/>
          </a:p>
        </p:txBody>
      </p:sp>
      <p:sp>
        <p:nvSpPr>
          <p:cNvPr id="5" name="TextBox 4"/>
          <p:cNvSpPr txBox="1"/>
          <p:nvPr/>
        </p:nvSpPr>
        <p:spPr>
          <a:xfrm>
            <a:off x="5019055" y="2564904"/>
            <a:ext cx="1992853" cy="1569660"/>
          </a:xfrm>
          <a:prstGeom prst="rect">
            <a:avLst/>
          </a:prstGeom>
          <a:noFill/>
        </p:spPr>
        <p:txBody>
          <a:bodyPr wrap="none" rtlCol="0">
            <a:spAutoFit/>
          </a:bodyPr>
          <a:lstStyle/>
          <a:p>
            <a:pPr algn="ctr"/>
            <a:r>
              <a:rPr lang="en-ZA" sz="4800" b="1" dirty="0">
                <a:solidFill>
                  <a:srgbClr val="FF0000"/>
                </a:solidFill>
              </a:rPr>
              <a:t>THANK</a:t>
            </a:r>
          </a:p>
          <a:p>
            <a:pPr algn="ctr"/>
            <a:r>
              <a:rPr lang="en-ZA" sz="4800" b="1" dirty="0">
                <a:solidFill>
                  <a:srgbClr val="FF0000"/>
                </a:solidFill>
              </a:rPr>
              <a:t>YOU!!!</a:t>
            </a:r>
          </a:p>
        </p:txBody>
      </p:sp>
      <p:sp>
        <p:nvSpPr>
          <p:cNvPr id="6" name="TextBox 5"/>
          <p:cNvSpPr txBox="1"/>
          <p:nvPr/>
        </p:nvSpPr>
        <p:spPr>
          <a:xfrm>
            <a:off x="4588942" y="4830251"/>
            <a:ext cx="2831096" cy="954107"/>
          </a:xfrm>
          <a:prstGeom prst="rect">
            <a:avLst/>
          </a:prstGeom>
          <a:noFill/>
        </p:spPr>
        <p:txBody>
          <a:bodyPr wrap="none" rtlCol="0">
            <a:spAutoFit/>
          </a:bodyPr>
          <a:lstStyle/>
          <a:p>
            <a:pPr algn="ctr"/>
            <a:r>
              <a:rPr lang="en-ZA" sz="2400" dirty="0">
                <a:solidFill>
                  <a:schemeClr val="bg1">
                    <a:lumMod val="65000"/>
                  </a:schemeClr>
                </a:solidFill>
              </a:rPr>
              <a:t>Ronald Chauke</a:t>
            </a:r>
          </a:p>
          <a:p>
            <a:pPr algn="ctr"/>
            <a:r>
              <a:rPr lang="en-ZA" sz="1600" dirty="0">
                <a:solidFill>
                  <a:schemeClr val="bg1">
                    <a:lumMod val="65000"/>
                  </a:schemeClr>
                </a:solidFill>
              </a:rPr>
              <a:t>OUTA Energy Portfolio Manager</a:t>
            </a:r>
          </a:p>
          <a:p>
            <a:pPr algn="ctr"/>
            <a:r>
              <a:rPr lang="en-ZA" sz="1600" dirty="0">
                <a:solidFill>
                  <a:schemeClr val="bg1">
                    <a:lumMod val="65000"/>
                  </a:schemeClr>
                </a:solidFill>
              </a:rPr>
              <a:t>ronald.chauke@outa.co.za</a:t>
            </a:r>
          </a:p>
        </p:txBody>
      </p:sp>
    </p:spTree>
    <p:extLst>
      <p:ext uri="{BB962C8B-B14F-4D97-AF65-F5344CB8AC3E}">
        <p14:creationId xmlns:p14="http://schemas.microsoft.com/office/powerpoint/2010/main" val="334895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3</a:t>
            </a:fld>
            <a:endParaRPr lang="en-US"/>
          </a:p>
        </p:txBody>
      </p:sp>
      <p:sp>
        <p:nvSpPr>
          <p:cNvPr id="2" name="Rectangle 1"/>
          <p:cNvSpPr/>
          <p:nvPr/>
        </p:nvSpPr>
        <p:spPr>
          <a:xfrm>
            <a:off x="770583" y="1844824"/>
            <a:ext cx="9793088" cy="4228850"/>
          </a:xfrm>
          <a:prstGeom prst="rect">
            <a:avLst/>
          </a:prstGeom>
        </p:spPr>
        <p:txBody>
          <a:bodyPr wrap="square">
            <a:spAutoFit/>
          </a:bodyPr>
          <a:lstStyle/>
          <a:p>
            <a:pPr marL="457200" indent="-457200" algn="just">
              <a:lnSpc>
                <a:spcPct val="120000"/>
              </a:lnSpc>
              <a:buFont typeface="Wingdings" panose="05000000000000000000" pitchFamily="2" charset="2"/>
              <a:buChar char="q"/>
            </a:pPr>
            <a:r>
              <a:rPr lang="en-ZA" sz="3200" dirty="0"/>
              <a:t>OUTA is a proudly South African non-profit civil action organisation, supported and funded by the public who are passionate about improving the prosperity of our nation. </a:t>
            </a:r>
          </a:p>
          <a:p>
            <a:pPr marL="457200" indent="-457200" algn="just">
              <a:lnSpc>
                <a:spcPct val="120000"/>
              </a:lnSpc>
              <a:buFont typeface="Wingdings" panose="05000000000000000000" pitchFamily="2" charset="2"/>
              <a:buChar char="q"/>
            </a:pPr>
            <a:r>
              <a:rPr lang="en-ZA" sz="3200" dirty="0"/>
              <a:t>OUTA was established to hold to account, those in authority who abuse their power w.r.t. Tax Payers money.</a:t>
            </a:r>
          </a:p>
        </p:txBody>
      </p:sp>
      <p:sp>
        <p:nvSpPr>
          <p:cNvPr id="5" name="TextBox 4"/>
          <p:cNvSpPr txBox="1"/>
          <p:nvPr/>
        </p:nvSpPr>
        <p:spPr>
          <a:xfrm>
            <a:off x="554559" y="620688"/>
            <a:ext cx="4228141" cy="830997"/>
          </a:xfrm>
          <a:prstGeom prst="rect">
            <a:avLst/>
          </a:prstGeom>
          <a:noFill/>
        </p:spPr>
        <p:txBody>
          <a:bodyPr wrap="none" rtlCol="0">
            <a:spAutoFit/>
          </a:bodyPr>
          <a:lstStyle/>
          <a:p>
            <a:r>
              <a:rPr lang="en-ZA" sz="4800" b="1" dirty="0">
                <a:solidFill>
                  <a:srgbClr val="FF0000"/>
                </a:solidFill>
              </a:rPr>
              <a:t>INTRODUCTION</a:t>
            </a:r>
          </a:p>
        </p:txBody>
      </p:sp>
    </p:spTree>
    <p:extLst>
      <p:ext uri="{BB962C8B-B14F-4D97-AF65-F5344CB8AC3E}">
        <p14:creationId xmlns:p14="http://schemas.microsoft.com/office/powerpoint/2010/main" val="354453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4</a:t>
            </a:fld>
            <a:endParaRPr lang="en-US"/>
          </a:p>
        </p:txBody>
      </p:sp>
      <p:sp>
        <p:nvSpPr>
          <p:cNvPr id="2" name="Rectangle 1"/>
          <p:cNvSpPr/>
          <p:nvPr/>
        </p:nvSpPr>
        <p:spPr>
          <a:xfrm>
            <a:off x="770583" y="1628800"/>
            <a:ext cx="10585176" cy="4832092"/>
          </a:xfrm>
          <a:prstGeom prst="rect">
            <a:avLst/>
          </a:prstGeom>
        </p:spPr>
        <p:txBody>
          <a:bodyPr wrap="square">
            <a:spAutoFit/>
          </a:bodyPr>
          <a:lstStyle/>
          <a:p>
            <a:pPr marL="457200" indent="-457200" algn="just">
              <a:lnSpc>
                <a:spcPct val="110000"/>
              </a:lnSpc>
              <a:buFont typeface="Wingdings" panose="05000000000000000000" pitchFamily="2" charset="2"/>
              <a:buChar char="q"/>
            </a:pPr>
            <a:r>
              <a:rPr lang="en-ZA" sz="2800" dirty="0"/>
              <a:t>As a civil society organization, OUTA understands and appreciates the need to reduce the carbon emissions and to reduce the energy intensity of our economy. </a:t>
            </a:r>
          </a:p>
          <a:p>
            <a:pPr marL="457200" indent="-457200" algn="just">
              <a:lnSpc>
                <a:spcPct val="110000"/>
              </a:lnSpc>
              <a:buFont typeface="Wingdings" panose="05000000000000000000" pitchFamily="2" charset="2"/>
              <a:buChar char="q"/>
            </a:pPr>
            <a:r>
              <a:rPr lang="en-ZA" sz="2800" dirty="0"/>
              <a:t>South Africa is an emerging economy.</a:t>
            </a:r>
          </a:p>
          <a:p>
            <a:pPr marL="457200" indent="-457200" algn="just">
              <a:lnSpc>
                <a:spcPct val="110000"/>
              </a:lnSpc>
              <a:buFont typeface="Wingdings" panose="05000000000000000000" pitchFamily="2" charset="2"/>
              <a:buChar char="q"/>
            </a:pPr>
            <a:r>
              <a:rPr lang="en-ZA" sz="2800" dirty="0"/>
              <a:t>Historically, evidence dictates that industrialisation was propelled by extensive use of fossil fuels in the majority of the developed countries.  </a:t>
            </a:r>
          </a:p>
          <a:p>
            <a:pPr marL="457200" indent="-457200" algn="just">
              <a:lnSpc>
                <a:spcPct val="110000"/>
              </a:lnSpc>
              <a:buFont typeface="Wingdings" panose="05000000000000000000" pitchFamily="2" charset="2"/>
              <a:buChar char="q"/>
            </a:pPr>
            <a:r>
              <a:rPr lang="en-ZA" sz="2800" dirty="0"/>
              <a:t>Timing of the imposition of carbon is imperative.</a:t>
            </a:r>
          </a:p>
          <a:p>
            <a:pPr marL="457200" indent="-457200" algn="just">
              <a:lnSpc>
                <a:spcPct val="110000"/>
              </a:lnSpc>
              <a:buFont typeface="Wingdings" panose="05000000000000000000" pitchFamily="2" charset="2"/>
              <a:buChar char="q"/>
            </a:pPr>
            <a:r>
              <a:rPr lang="en-ZA" sz="2800" dirty="0"/>
              <a:t>Implementation readiness.</a:t>
            </a:r>
          </a:p>
          <a:p>
            <a:pPr marL="457200" indent="-457200" algn="just">
              <a:lnSpc>
                <a:spcPct val="110000"/>
              </a:lnSpc>
              <a:buFont typeface="Wingdings" panose="05000000000000000000" pitchFamily="2" charset="2"/>
              <a:buChar char="q"/>
            </a:pPr>
            <a:r>
              <a:rPr lang="en-ZA" sz="2800" dirty="0"/>
              <a:t>Shortcomings of introducing carbon tax.</a:t>
            </a:r>
          </a:p>
        </p:txBody>
      </p:sp>
      <p:sp>
        <p:nvSpPr>
          <p:cNvPr id="5" name="TextBox 4"/>
          <p:cNvSpPr txBox="1"/>
          <p:nvPr/>
        </p:nvSpPr>
        <p:spPr>
          <a:xfrm>
            <a:off x="554559" y="620688"/>
            <a:ext cx="7423571" cy="830997"/>
          </a:xfrm>
          <a:prstGeom prst="rect">
            <a:avLst/>
          </a:prstGeom>
          <a:noFill/>
        </p:spPr>
        <p:txBody>
          <a:bodyPr wrap="none" rtlCol="0">
            <a:spAutoFit/>
          </a:bodyPr>
          <a:lstStyle/>
          <a:p>
            <a:r>
              <a:rPr lang="en-ZA" sz="4800" b="1" dirty="0">
                <a:solidFill>
                  <a:srgbClr val="FF0000"/>
                </a:solidFill>
              </a:rPr>
              <a:t>CONTEXTUAL BACKGROUND</a:t>
            </a:r>
          </a:p>
        </p:txBody>
      </p:sp>
    </p:spTree>
    <p:extLst>
      <p:ext uri="{BB962C8B-B14F-4D97-AF65-F5344CB8AC3E}">
        <p14:creationId xmlns:p14="http://schemas.microsoft.com/office/powerpoint/2010/main" val="4570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heckerboard(across)">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5</a:t>
            </a:fld>
            <a:endParaRPr lang="en-US"/>
          </a:p>
        </p:txBody>
      </p:sp>
      <p:sp>
        <p:nvSpPr>
          <p:cNvPr id="2" name="Rectangle 1"/>
          <p:cNvSpPr/>
          <p:nvPr/>
        </p:nvSpPr>
        <p:spPr>
          <a:xfrm>
            <a:off x="770583" y="1628800"/>
            <a:ext cx="10585176" cy="3539430"/>
          </a:xfrm>
          <a:prstGeom prst="rect">
            <a:avLst/>
          </a:prstGeom>
        </p:spPr>
        <p:txBody>
          <a:bodyPr wrap="square">
            <a:spAutoFit/>
          </a:bodyPr>
          <a:lstStyle/>
          <a:p>
            <a:pPr marL="285750" indent="-285750" algn="just">
              <a:buFont typeface="Wingdings" panose="05000000000000000000" pitchFamily="2" charset="2"/>
              <a:buChar char="q"/>
            </a:pPr>
            <a:r>
              <a:rPr lang="en-ZA" sz="2800" dirty="0"/>
              <a:t>Global emissions of carbon dioxide were recorded to be at 32.1 billion tonnes in 2015, having remained essentially flat since 2013. The IEA reported that electricity generation data by renewables played a critical role, having accounted for around 90% of new electricity generation in 2015; wind alone produced more than half of new electricity generation. In parallel, the global economy continued to grow by more than 3%, offering further evidence that the link between economic growth and emissions growth is weakening.</a:t>
            </a:r>
          </a:p>
        </p:txBody>
      </p:sp>
      <p:sp>
        <p:nvSpPr>
          <p:cNvPr id="5" name="TextBox 4"/>
          <p:cNvSpPr txBox="1"/>
          <p:nvPr/>
        </p:nvSpPr>
        <p:spPr>
          <a:xfrm>
            <a:off x="554559" y="620688"/>
            <a:ext cx="9578712" cy="830997"/>
          </a:xfrm>
          <a:prstGeom prst="rect">
            <a:avLst/>
          </a:prstGeom>
          <a:noFill/>
        </p:spPr>
        <p:txBody>
          <a:bodyPr wrap="none" rtlCol="0">
            <a:spAutoFit/>
          </a:bodyPr>
          <a:lstStyle/>
          <a:p>
            <a:r>
              <a:rPr lang="en-ZA" sz="4800" b="1" dirty="0">
                <a:solidFill>
                  <a:srgbClr val="FF0000"/>
                </a:solidFill>
              </a:rPr>
              <a:t>CONTEXTUAL BACKGROUND (Cont…)</a:t>
            </a:r>
          </a:p>
        </p:txBody>
      </p:sp>
    </p:spTree>
    <p:extLst>
      <p:ext uri="{BB962C8B-B14F-4D97-AF65-F5344CB8AC3E}">
        <p14:creationId xmlns:p14="http://schemas.microsoft.com/office/powerpoint/2010/main" val="11799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F43F-6534-42CB-A910-49F6F7014C89}"/>
              </a:ext>
            </a:extLst>
          </p:cNvPr>
          <p:cNvSpPr>
            <a:spLocks noGrp="1"/>
          </p:cNvSpPr>
          <p:nvPr>
            <p:ph type="title"/>
          </p:nvPr>
        </p:nvSpPr>
        <p:spPr/>
        <p:txBody>
          <a:bodyPr/>
          <a:lstStyle/>
          <a:p>
            <a:pPr algn="ctr"/>
            <a:r>
              <a:rPr lang="en-ZA" sz="2800" dirty="0"/>
              <a:t>South Africa’s GHG Emissions per Sector remains dominated by electricity generation sector  </a:t>
            </a:r>
            <a:br>
              <a:rPr lang="en-ZA" sz="2800" dirty="0"/>
            </a:br>
            <a:endParaRPr lang="en-ZA" sz="2800" dirty="0"/>
          </a:p>
        </p:txBody>
      </p:sp>
      <p:sp>
        <p:nvSpPr>
          <p:cNvPr id="4" name="Slide Number Placeholder 3">
            <a:extLst>
              <a:ext uri="{FF2B5EF4-FFF2-40B4-BE49-F238E27FC236}">
                <a16:creationId xmlns:a16="http://schemas.microsoft.com/office/drawing/2014/main" id="{D9B5B3F6-D863-41EE-BAC2-07647DF112F8}"/>
              </a:ext>
            </a:extLst>
          </p:cNvPr>
          <p:cNvSpPr>
            <a:spLocks noGrp="1"/>
          </p:cNvSpPr>
          <p:nvPr>
            <p:ph type="sldNum" sz="quarter" idx="12"/>
          </p:nvPr>
        </p:nvSpPr>
        <p:spPr/>
        <p:txBody>
          <a:bodyPr/>
          <a:lstStyle/>
          <a:p>
            <a:fld id="{260511A6-9700-D141-BB90-609C26FF2CEC}" type="slidenum">
              <a:rPr lang="en-US" smtClean="0"/>
              <a:pPr/>
              <a:t>6</a:t>
            </a:fld>
            <a:endParaRPr lang="en-US"/>
          </a:p>
        </p:txBody>
      </p:sp>
      <p:graphicFrame>
        <p:nvGraphicFramePr>
          <p:cNvPr id="5" name="Content Placeholder 4">
            <a:extLst>
              <a:ext uri="{FF2B5EF4-FFF2-40B4-BE49-F238E27FC236}">
                <a16:creationId xmlns:a16="http://schemas.microsoft.com/office/drawing/2014/main" id="{1D61BEC7-1363-4EC2-BB9F-E21AAB6196A9}"/>
              </a:ext>
            </a:extLst>
          </p:cNvPr>
          <p:cNvGraphicFramePr>
            <a:graphicFrameLocks noGrp="1"/>
          </p:cNvGraphicFramePr>
          <p:nvPr>
            <p:ph idx="1"/>
          </p:nvPr>
        </p:nvGraphicFramePr>
        <p:xfrm>
          <a:off x="609600" y="1600200"/>
          <a:ext cx="109791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E027B7F-ADFA-408C-BD48-2D654FC6EDA1}"/>
              </a:ext>
            </a:extLst>
          </p:cNvPr>
          <p:cNvSpPr/>
          <p:nvPr/>
        </p:nvSpPr>
        <p:spPr>
          <a:xfrm>
            <a:off x="2357827" y="6172734"/>
            <a:ext cx="4691797" cy="324128"/>
          </a:xfrm>
          <a:prstGeom prst="rect">
            <a:avLst/>
          </a:prstGeom>
        </p:spPr>
        <p:txBody>
          <a:bodyPr wrap="none">
            <a:spAutoFit/>
          </a:bodyPr>
          <a:lstStyle/>
          <a:p>
            <a:pPr marL="457200" indent="-457200" algn="just">
              <a:lnSpc>
                <a:spcPct val="115000"/>
              </a:lnSpc>
              <a:spcAft>
                <a:spcPts val="1000"/>
              </a:spcAft>
            </a:pPr>
            <a:r>
              <a:rPr lang="en-ZA" sz="1400" b="1" dirty="0">
                <a:latin typeface="Arial" panose="020B0604020202020204" pitchFamily="34" charset="0"/>
                <a:ea typeface="Calibri" panose="020F0502020204030204" pitchFamily="34" charset="0"/>
                <a:cs typeface="Times New Roman" panose="02020603050405020304" pitchFamily="18" charset="0"/>
              </a:rPr>
              <a:t>Source: National Treasury Carbon Policy Paper, 2013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09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7</a:t>
            </a:fld>
            <a:endParaRPr lang="en-US"/>
          </a:p>
        </p:txBody>
      </p:sp>
      <p:sp>
        <p:nvSpPr>
          <p:cNvPr id="2" name="Rectangle 1"/>
          <p:cNvSpPr/>
          <p:nvPr/>
        </p:nvSpPr>
        <p:spPr>
          <a:xfrm>
            <a:off x="770583" y="1628800"/>
            <a:ext cx="10585176" cy="4893647"/>
          </a:xfrm>
          <a:prstGeom prst="rect">
            <a:avLst/>
          </a:prstGeom>
        </p:spPr>
        <p:txBody>
          <a:bodyPr wrap="square">
            <a:spAutoFit/>
          </a:bodyPr>
          <a:lstStyle/>
          <a:p>
            <a:pPr marL="285750" indent="-285750" algn="just">
              <a:buFont typeface="Wingdings" panose="05000000000000000000" pitchFamily="2" charset="2"/>
              <a:buChar char="q"/>
            </a:pPr>
            <a:r>
              <a:rPr lang="en-ZA" sz="2600" dirty="0"/>
              <a:t>The two largest emitters, China and the United States, both registered a decline in energy-related CO</a:t>
            </a:r>
            <a:r>
              <a:rPr lang="en-ZA" sz="2600" baseline="-25000" dirty="0"/>
              <a:t>2</a:t>
            </a:r>
            <a:r>
              <a:rPr lang="en-ZA" sz="2600" dirty="0"/>
              <a:t> in 2015. In China, emissions declined by 1.5%, as coal use dropped for the second year in a row. The economic restructuring towards less energy-intensive industries and the government’s efforts to decarbonise electricity generation pushed coal use down. </a:t>
            </a:r>
          </a:p>
          <a:p>
            <a:pPr marL="285750" indent="-285750" algn="just">
              <a:buFont typeface="Wingdings" panose="05000000000000000000" pitchFamily="2" charset="2"/>
              <a:buChar char="q"/>
            </a:pPr>
            <a:r>
              <a:rPr lang="en-ZA" sz="2600" dirty="0"/>
              <a:t>In 2015, coal generated less than 70% of Chinese electricity, ten percentage points less than four years ago (in 2011). Over the same period low-carbon sources jumped from 19% to 28%, with hydro and wind accounting for most of the increase. In the United States, emissions declined by 2%, as a large switch from coal to natural gas use in electricity generation took place.</a:t>
            </a:r>
          </a:p>
        </p:txBody>
      </p:sp>
      <p:sp>
        <p:nvSpPr>
          <p:cNvPr id="5" name="TextBox 4"/>
          <p:cNvSpPr txBox="1"/>
          <p:nvPr/>
        </p:nvSpPr>
        <p:spPr>
          <a:xfrm>
            <a:off x="554559" y="620688"/>
            <a:ext cx="9578712" cy="830997"/>
          </a:xfrm>
          <a:prstGeom prst="rect">
            <a:avLst/>
          </a:prstGeom>
          <a:noFill/>
        </p:spPr>
        <p:txBody>
          <a:bodyPr wrap="none" rtlCol="0">
            <a:spAutoFit/>
          </a:bodyPr>
          <a:lstStyle/>
          <a:p>
            <a:r>
              <a:rPr lang="en-ZA" sz="4800" b="1" dirty="0">
                <a:solidFill>
                  <a:srgbClr val="FF0000"/>
                </a:solidFill>
              </a:rPr>
              <a:t>CONTEXTUAL BACKGROUND (Cont…)</a:t>
            </a:r>
          </a:p>
        </p:txBody>
      </p:sp>
    </p:spTree>
    <p:extLst>
      <p:ext uri="{BB962C8B-B14F-4D97-AF65-F5344CB8AC3E}">
        <p14:creationId xmlns:p14="http://schemas.microsoft.com/office/powerpoint/2010/main" val="35246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11A6-9700-D141-BB90-609C26FF2CEC}" type="slidenum">
              <a:rPr lang="en-US" smtClean="0"/>
              <a:pPr/>
              <a:t>8</a:t>
            </a:fld>
            <a:endParaRPr lang="en-US"/>
          </a:p>
        </p:txBody>
      </p:sp>
      <p:sp>
        <p:nvSpPr>
          <p:cNvPr id="5" name="TextBox 4"/>
          <p:cNvSpPr txBox="1"/>
          <p:nvPr/>
        </p:nvSpPr>
        <p:spPr>
          <a:xfrm>
            <a:off x="554559" y="620688"/>
            <a:ext cx="10575909" cy="830997"/>
          </a:xfrm>
          <a:prstGeom prst="rect">
            <a:avLst/>
          </a:prstGeom>
          <a:noFill/>
        </p:spPr>
        <p:txBody>
          <a:bodyPr wrap="none" rtlCol="0">
            <a:spAutoFit/>
          </a:bodyPr>
          <a:lstStyle/>
          <a:p>
            <a:r>
              <a:rPr lang="en-ZA" sz="4800" b="1" dirty="0">
                <a:solidFill>
                  <a:srgbClr val="FF0000"/>
                </a:solidFill>
              </a:rPr>
              <a:t>GLOBAL CO2 FROM FUEL COMBUSTION </a:t>
            </a:r>
          </a:p>
        </p:txBody>
      </p:sp>
      <p:pic>
        <p:nvPicPr>
          <p:cNvPr id="6" name="Picture 5" descr="https://www.ucsusa.org/sites/default/files/images/2017/11/gw-graphic-pie-chart-co2-emissions-by-country-2015.png">
            <a:extLst>
              <a:ext uri="{FF2B5EF4-FFF2-40B4-BE49-F238E27FC236}">
                <a16:creationId xmlns:a16="http://schemas.microsoft.com/office/drawing/2014/main" id="{B61C4759-77CE-4184-B04A-22FD4928B9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583" y="1844824"/>
            <a:ext cx="10369152" cy="4270226"/>
          </a:xfrm>
          <a:prstGeom prst="rect">
            <a:avLst/>
          </a:prstGeom>
          <a:noFill/>
          <a:ln>
            <a:noFill/>
          </a:ln>
        </p:spPr>
      </p:pic>
    </p:spTree>
    <p:extLst>
      <p:ext uri="{BB962C8B-B14F-4D97-AF65-F5344CB8AC3E}">
        <p14:creationId xmlns:p14="http://schemas.microsoft.com/office/powerpoint/2010/main" val="281298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A332-2A0A-4E37-AE77-12F3996DD9FF}"/>
              </a:ext>
            </a:extLst>
          </p:cNvPr>
          <p:cNvSpPr>
            <a:spLocks noGrp="1"/>
          </p:cNvSpPr>
          <p:nvPr>
            <p:ph type="title"/>
          </p:nvPr>
        </p:nvSpPr>
        <p:spPr/>
        <p:txBody>
          <a:bodyPr/>
          <a:lstStyle/>
          <a:p>
            <a:pPr algn="ctr"/>
            <a:r>
              <a:rPr lang="en-ZA" dirty="0"/>
              <a:t>World Primary Energy Supply &amp; CO2 Emissions – 2015</a:t>
            </a:r>
          </a:p>
        </p:txBody>
      </p:sp>
      <p:sp>
        <p:nvSpPr>
          <p:cNvPr id="4" name="Slide Number Placeholder 3">
            <a:extLst>
              <a:ext uri="{FF2B5EF4-FFF2-40B4-BE49-F238E27FC236}">
                <a16:creationId xmlns:a16="http://schemas.microsoft.com/office/drawing/2014/main" id="{D8EABB9D-7102-4068-84A2-A343F1B5C1FE}"/>
              </a:ext>
            </a:extLst>
          </p:cNvPr>
          <p:cNvSpPr>
            <a:spLocks noGrp="1"/>
          </p:cNvSpPr>
          <p:nvPr>
            <p:ph type="sldNum" sz="quarter" idx="12"/>
          </p:nvPr>
        </p:nvSpPr>
        <p:spPr/>
        <p:txBody>
          <a:bodyPr/>
          <a:lstStyle/>
          <a:p>
            <a:fld id="{260511A6-9700-D141-BB90-609C26FF2CEC}" type="slidenum">
              <a:rPr lang="en-US" smtClean="0"/>
              <a:pPr/>
              <a:t>9</a:t>
            </a:fld>
            <a:endParaRPr lang="en-US"/>
          </a:p>
        </p:txBody>
      </p:sp>
      <p:graphicFrame>
        <p:nvGraphicFramePr>
          <p:cNvPr id="5" name="Content Placeholder 4">
            <a:extLst>
              <a:ext uri="{FF2B5EF4-FFF2-40B4-BE49-F238E27FC236}">
                <a16:creationId xmlns:a16="http://schemas.microsoft.com/office/drawing/2014/main" id="{0F945AE6-0FE3-442C-B174-97E5C072EAF5}"/>
              </a:ext>
            </a:extLst>
          </p:cNvPr>
          <p:cNvGraphicFramePr>
            <a:graphicFrameLocks noGrp="1"/>
          </p:cNvGraphicFramePr>
          <p:nvPr>
            <p:ph idx="1"/>
          </p:nvPr>
        </p:nvGraphicFramePr>
        <p:xfrm>
          <a:off x="609600" y="1600200"/>
          <a:ext cx="109791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6323B2E1-6DDE-4237-9255-4E881136BF49}"/>
              </a:ext>
            </a:extLst>
          </p:cNvPr>
          <p:cNvSpPr/>
          <p:nvPr/>
        </p:nvSpPr>
        <p:spPr>
          <a:xfrm>
            <a:off x="1130623" y="6126163"/>
            <a:ext cx="8280920" cy="291042"/>
          </a:xfrm>
          <a:prstGeom prst="rect">
            <a:avLst/>
          </a:prstGeom>
        </p:spPr>
        <p:txBody>
          <a:bodyPr wrap="square">
            <a:spAutoFit/>
          </a:bodyPr>
          <a:lstStyle/>
          <a:p>
            <a:pPr indent="457200" algn="just">
              <a:lnSpc>
                <a:spcPct val="115000"/>
              </a:lnSpc>
              <a:spcAft>
                <a:spcPts val="1000"/>
              </a:spcAft>
            </a:pPr>
            <a:r>
              <a:rPr lang="en-ZA" sz="1200" b="1" dirty="0">
                <a:latin typeface="Arial" panose="020B0604020202020204" pitchFamily="34" charset="0"/>
                <a:ea typeface="Times New Roman" panose="02020603050405020304" pitchFamily="18" charset="0"/>
                <a:cs typeface="Times New Roman" panose="02020603050405020304" pitchFamily="18" charset="0"/>
              </a:rPr>
              <a:t>Source: IEA Statistics 2017 - CO2 emissions from fuel combustion – Highlights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792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12611</TotalTime>
  <Words>1760</Words>
  <Application>Microsoft Office PowerPoint</Application>
  <PresentationFormat>Custom</PresentationFormat>
  <Paragraphs>149</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Beirut Regular</vt:lpstr>
      <vt:lpstr>Calibri</vt:lpstr>
      <vt:lpstr>Oswald Bold</vt:lpstr>
      <vt:lpstr>Times New Roman</vt:lpstr>
      <vt:lpstr>Wingdings</vt:lpstr>
      <vt:lpstr>Office Theme</vt:lpstr>
      <vt:lpstr>OUTA PRESENTATION TO Standing Committee on Finance (National Assembly) -  public hearings on draft carbon tax bill </vt:lpstr>
      <vt:lpstr>TABLE OF CONTENTS</vt:lpstr>
      <vt:lpstr>PowerPoint Presentation</vt:lpstr>
      <vt:lpstr>PowerPoint Presentation</vt:lpstr>
      <vt:lpstr>PowerPoint Presentation</vt:lpstr>
      <vt:lpstr>South Africa’s GHG Emissions per Sector remains dominated by electricity generation sector   </vt:lpstr>
      <vt:lpstr>PowerPoint Presentation</vt:lpstr>
      <vt:lpstr>PowerPoint Presentation</vt:lpstr>
      <vt:lpstr>World Primary Energy Supply &amp; CO2 Emissions –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Joanne Hutchinson</dc:creator>
  <cp:lastModifiedBy>Ronald Chauke</cp:lastModifiedBy>
  <cp:revision>412</cp:revision>
  <cp:lastPrinted>2017-11-10T10:04:47Z</cp:lastPrinted>
  <dcterms:created xsi:type="dcterms:W3CDTF">2016-09-19T13:57:39Z</dcterms:created>
  <dcterms:modified xsi:type="dcterms:W3CDTF">2018-03-09T15:13:48Z</dcterms:modified>
</cp:coreProperties>
</file>