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72" r:id="rId6"/>
    <p:sldId id="271" r:id="rId7"/>
    <p:sldId id="286" r:id="rId8"/>
    <p:sldId id="287" r:id="rId9"/>
    <p:sldId id="288" r:id="rId10"/>
    <p:sldId id="257" r:id="rId11"/>
    <p:sldId id="258" r:id="rId12"/>
    <p:sldId id="259" r:id="rId13"/>
    <p:sldId id="260" r:id="rId14"/>
    <p:sldId id="279" r:id="rId15"/>
    <p:sldId id="280" r:id="rId16"/>
    <p:sldId id="281" r:id="rId17"/>
    <p:sldId id="282" r:id="rId18"/>
    <p:sldId id="283" r:id="rId19"/>
    <p:sldId id="290" r:id="rId20"/>
    <p:sldId id="291" r:id="rId21"/>
    <p:sldId id="263" r:id="rId22"/>
    <p:sldId id="284"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76" autoAdjust="0"/>
  </p:normalViewPr>
  <p:slideViewPr>
    <p:cSldViewPr snapToObjects="1">
      <p:cViewPr varScale="1">
        <p:scale>
          <a:sx n="75" d="100"/>
          <a:sy n="75" d="100"/>
        </p:scale>
        <p:origin x="-26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22A41-9D19-47F6-AAB9-D5EEF79E6CE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5CA9231A-D325-4C0F-AA29-1D8946BCDCF0}">
      <dgm:prSet phldrT="[Text]" custT="1"/>
      <dgm:spPr>
        <a:solidFill>
          <a:srgbClr val="00B050">
            <a:alpha val="68000"/>
          </a:srgbClr>
        </a:solidFill>
        <a:ln>
          <a:solidFill>
            <a:schemeClr val="tx1"/>
          </a:solidFill>
        </a:ln>
      </dgm:spPr>
      <dgm:t>
        <a:bodyPr/>
        <a:lstStyle/>
        <a:p>
          <a:r>
            <a:rPr lang="en-ZA" sz="1700" b="1" dirty="0" smtClean="0">
              <a:solidFill>
                <a:schemeClr val="tx1"/>
              </a:solidFill>
              <a:effectLst/>
            </a:rPr>
            <a:t>LGMIM launch</a:t>
          </a:r>
          <a:endParaRPr lang="en-ZA" sz="1700" b="1" dirty="0">
            <a:solidFill>
              <a:schemeClr val="tx1"/>
            </a:solidFill>
            <a:effectLst/>
          </a:endParaRPr>
        </a:p>
      </dgm:t>
    </dgm:pt>
    <dgm:pt modelId="{3A917083-D42F-4162-821D-A75197B22D45}" type="parTrans" cxnId="{2A7473C7-0A16-436B-95DE-4B02BFD5845C}">
      <dgm:prSet/>
      <dgm:spPr/>
      <dgm:t>
        <a:bodyPr/>
        <a:lstStyle/>
        <a:p>
          <a:endParaRPr lang="en-ZA"/>
        </a:p>
      </dgm:t>
    </dgm:pt>
    <dgm:pt modelId="{8792CEC6-5D26-49E5-8824-78A5BCE40BD3}" type="sibTrans" cxnId="{2A7473C7-0A16-436B-95DE-4B02BFD5845C}">
      <dgm:prSet/>
      <dgm:spPr/>
      <dgm:t>
        <a:bodyPr/>
        <a:lstStyle/>
        <a:p>
          <a:endParaRPr lang="en-ZA"/>
        </a:p>
      </dgm:t>
    </dgm:pt>
    <dgm:pt modelId="{2DADF8C4-BE1B-4E90-B341-2B2309D7E5A6}">
      <dgm:prSet phldrT="[Text]" custT="1"/>
      <dgm:spPr>
        <a:solidFill>
          <a:srgbClr val="00B0F0">
            <a:alpha val="59000"/>
          </a:srgbClr>
        </a:solidFill>
        <a:ln>
          <a:solidFill>
            <a:schemeClr val="tx1"/>
          </a:solidFill>
        </a:ln>
      </dgm:spPr>
      <dgm:t>
        <a:bodyPr/>
        <a:lstStyle/>
        <a:p>
          <a:r>
            <a:rPr lang="en-ZA" sz="1700" b="1" dirty="0" smtClean="0">
              <a:solidFill>
                <a:schemeClr val="tx1"/>
              </a:solidFill>
              <a:effectLst/>
            </a:rPr>
            <a:t>Self assessment </a:t>
          </a:r>
          <a:endParaRPr lang="en-ZA" sz="1700" b="1" dirty="0">
            <a:solidFill>
              <a:schemeClr val="tx1"/>
            </a:solidFill>
            <a:effectLst/>
          </a:endParaRPr>
        </a:p>
      </dgm:t>
    </dgm:pt>
    <dgm:pt modelId="{4121B7F1-C942-474B-8D94-E845D0F14AA5}" type="parTrans" cxnId="{C81558BC-27BD-4794-A763-1092D1BEF1E1}">
      <dgm:prSet/>
      <dgm:spPr/>
      <dgm:t>
        <a:bodyPr/>
        <a:lstStyle/>
        <a:p>
          <a:endParaRPr lang="en-ZA"/>
        </a:p>
      </dgm:t>
    </dgm:pt>
    <dgm:pt modelId="{DE8D189B-B2C5-4040-9C78-F55F53B90729}" type="sibTrans" cxnId="{C81558BC-27BD-4794-A763-1092D1BEF1E1}">
      <dgm:prSet/>
      <dgm:spPr/>
      <dgm:t>
        <a:bodyPr/>
        <a:lstStyle/>
        <a:p>
          <a:endParaRPr lang="en-ZA"/>
        </a:p>
      </dgm:t>
    </dgm:pt>
    <dgm:pt modelId="{6F3608FA-28E7-4DB4-98CB-6A360E174451}">
      <dgm:prSet phldrT="[Text]" custT="1"/>
      <dgm:spPr>
        <a:solidFill>
          <a:srgbClr val="FFC000">
            <a:alpha val="85000"/>
          </a:srgbClr>
        </a:solidFill>
        <a:ln>
          <a:solidFill>
            <a:schemeClr val="tx1"/>
          </a:solidFill>
        </a:ln>
      </dgm:spPr>
      <dgm:t>
        <a:bodyPr/>
        <a:lstStyle/>
        <a:p>
          <a:r>
            <a:rPr lang="en-ZA" sz="1700" b="1" dirty="0" smtClean="0">
              <a:solidFill>
                <a:schemeClr val="tx1"/>
              </a:solidFill>
              <a:effectLst/>
            </a:rPr>
            <a:t>Moderation</a:t>
          </a:r>
          <a:endParaRPr lang="en-ZA" sz="1700" b="1" dirty="0">
            <a:solidFill>
              <a:schemeClr val="tx1"/>
            </a:solidFill>
            <a:effectLst/>
          </a:endParaRPr>
        </a:p>
      </dgm:t>
    </dgm:pt>
    <dgm:pt modelId="{32E9AB9C-15A6-46C7-B0BB-7305B4DB7BB7}" type="parTrans" cxnId="{E2BD130D-0DFD-479D-92DD-0033CBE439B9}">
      <dgm:prSet/>
      <dgm:spPr/>
      <dgm:t>
        <a:bodyPr/>
        <a:lstStyle/>
        <a:p>
          <a:endParaRPr lang="en-ZA"/>
        </a:p>
      </dgm:t>
    </dgm:pt>
    <dgm:pt modelId="{210CB2CE-C21E-49B8-BCBB-79AF8C2ED249}" type="sibTrans" cxnId="{E2BD130D-0DFD-479D-92DD-0033CBE439B9}">
      <dgm:prSet/>
      <dgm:spPr/>
      <dgm:t>
        <a:bodyPr/>
        <a:lstStyle/>
        <a:p>
          <a:endParaRPr lang="en-ZA"/>
        </a:p>
      </dgm:t>
    </dgm:pt>
    <dgm:pt modelId="{7C25D6D7-6E94-433D-A4AB-6C3177536950}">
      <dgm:prSet phldrT="[Text]" custT="1"/>
      <dgm:spPr>
        <a:solidFill>
          <a:srgbClr val="5E0C58">
            <a:alpha val="78000"/>
          </a:srgbClr>
        </a:solidFill>
        <a:ln>
          <a:solidFill>
            <a:schemeClr val="tx1"/>
          </a:solidFill>
        </a:ln>
      </dgm:spPr>
      <dgm:t>
        <a:bodyPr/>
        <a:lstStyle/>
        <a:p>
          <a:r>
            <a:rPr lang="en-ZA" sz="1800" b="1" dirty="0" smtClean="0">
              <a:solidFill>
                <a:schemeClr val="tx1"/>
              </a:solidFill>
              <a:effectLst/>
            </a:rPr>
            <a:t>Feedback</a:t>
          </a:r>
          <a:endParaRPr lang="en-ZA" sz="1800" b="1" dirty="0">
            <a:solidFill>
              <a:schemeClr val="tx1"/>
            </a:solidFill>
            <a:effectLst/>
          </a:endParaRPr>
        </a:p>
      </dgm:t>
    </dgm:pt>
    <dgm:pt modelId="{0E1BE7CE-F7F1-4D6D-A2FA-62E785BE2FDB}" type="parTrans" cxnId="{E0EA9FDD-3CFC-4A89-AC11-A221EE70F979}">
      <dgm:prSet/>
      <dgm:spPr/>
      <dgm:t>
        <a:bodyPr/>
        <a:lstStyle/>
        <a:p>
          <a:endParaRPr lang="en-ZA"/>
        </a:p>
      </dgm:t>
    </dgm:pt>
    <dgm:pt modelId="{31BF99BD-587F-4AEF-8834-3565717AB00C}" type="sibTrans" cxnId="{E0EA9FDD-3CFC-4A89-AC11-A221EE70F979}">
      <dgm:prSet/>
      <dgm:spPr/>
      <dgm:t>
        <a:bodyPr/>
        <a:lstStyle/>
        <a:p>
          <a:endParaRPr lang="en-ZA"/>
        </a:p>
      </dgm:t>
    </dgm:pt>
    <dgm:pt modelId="{19610043-C501-4A10-84CA-A5F302197DDE}">
      <dgm:prSet phldrT="[Text]" custT="1"/>
      <dgm:spPr>
        <a:solidFill>
          <a:schemeClr val="accent1">
            <a:hueOff val="0"/>
            <a:satOff val="0"/>
            <a:lumOff val="0"/>
            <a:alpha val="59000"/>
          </a:schemeClr>
        </a:solidFill>
        <a:ln>
          <a:solidFill>
            <a:schemeClr val="tx1"/>
          </a:solidFill>
        </a:ln>
      </dgm:spPr>
      <dgm:t>
        <a:bodyPr/>
        <a:lstStyle/>
        <a:p>
          <a:r>
            <a:rPr lang="en-ZA" sz="1800" b="1" dirty="0" smtClean="0">
              <a:solidFill>
                <a:schemeClr val="tx1"/>
              </a:solidFill>
              <a:effectLst/>
            </a:rPr>
            <a:t>Improve </a:t>
          </a:r>
          <a:endParaRPr lang="en-ZA" sz="1800" b="1" dirty="0">
            <a:solidFill>
              <a:schemeClr val="tx1"/>
            </a:solidFill>
            <a:effectLst/>
          </a:endParaRPr>
        </a:p>
      </dgm:t>
    </dgm:pt>
    <dgm:pt modelId="{B579407C-8CEE-4457-8E27-FD9B262EBEF1}" type="parTrans" cxnId="{67C333DD-F848-4C02-AA16-22016E9FA2D5}">
      <dgm:prSet/>
      <dgm:spPr/>
      <dgm:t>
        <a:bodyPr/>
        <a:lstStyle/>
        <a:p>
          <a:endParaRPr lang="en-ZA"/>
        </a:p>
      </dgm:t>
    </dgm:pt>
    <dgm:pt modelId="{5D836F8E-B100-46E7-9E67-D767B4648858}" type="sibTrans" cxnId="{67C333DD-F848-4C02-AA16-22016E9FA2D5}">
      <dgm:prSet/>
      <dgm:spPr/>
      <dgm:t>
        <a:bodyPr/>
        <a:lstStyle/>
        <a:p>
          <a:endParaRPr lang="en-ZA"/>
        </a:p>
      </dgm:t>
    </dgm:pt>
    <dgm:pt modelId="{C7C77CDD-C16B-4952-93D1-FE2131DB0741}" type="pres">
      <dgm:prSet presAssocID="{B0A22A41-9D19-47F6-AAB9-D5EEF79E6CE4}" presName="cycle" presStyleCnt="0">
        <dgm:presLayoutVars>
          <dgm:dir/>
          <dgm:resizeHandles val="exact"/>
        </dgm:presLayoutVars>
      </dgm:prSet>
      <dgm:spPr/>
      <dgm:t>
        <a:bodyPr/>
        <a:lstStyle/>
        <a:p>
          <a:endParaRPr lang="en-ZA"/>
        </a:p>
      </dgm:t>
    </dgm:pt>
    <dgm:pt modelId="{89FDA216-AEC9-41BB-B1CC-A3B5A03C148E}" type="pres">
      <dgm:prSet presAssocID="{5CA9231A-D325-4C0F-AA29-1D8946BCDCF0}" presName="node" presStyleLbl="node1" presStyleIdx="0" presStyleCnt="5" custScaleX="110909" custScaleY="104067">
        <dgm:presLayoutVars>
          <dgm:bulletEnabled val="1"/>
        </dgm:presLayoutVars>
      </dgm:prSet>
      <dgm:spPr/>
      <dgm:t>
        <a:bodyPr/>
        <a:lstStyle/>
        <a:p>
          <a:endParaRPr lang="en-ZA"/>
        </a:p>
      </dgm:t>
    </dgm:pt>
    <dgm:pt modelId="{7C4E1D84-9D05-4410-9B6C-D0E8CBDE0BF2}" type="pres">
      <dgm:prSet presAssocID="{8792CEC6-5D26-49E5-8824-78A5BCE40BD3}" presName="sibTrans" presStyleLbl="sibTrans2D1" presStyleIdx="0" presStyleCnt="5"/>
      <dgm:spPr/>
      <dgm:t>
        <a:bodyPr/>
        <a:lstStyle/>
        <a:p>
          <a:endParaRPr lang="en-ZA"/>
        </a:p>
      </dgm:t>
    </dgm:pt>
    <dgm:pt modelId="{0C9954B1-CE61-4C58-BAD9-67696532C5E0}" type="pres">
      <dgm:prSet presAssocID="{8792CEC6-5D26-49E5-8824-78A5BCE40BD3}" presName="connectorText" presStyleLbl="sibTrans2D1" presStyleIdx="0" presStyleCnt="5"/>
      <dgm:spPr/>
      <dgm:t>
        <a:bodyPr/>
        <a:lstStyle/>
        <a:p>
          <a:endParaRPr lang="en-ZA"/>
        </a:p>
      </dgm:t>
    </dgm:pt>
    <dgm:pt modelId="{67FB5C7E-7435-4A96-9B1F-3252CBD7DB64}" type="pres">
      <dgm:prSet presAssocID="{2DADF8C4-BE1B-4E90-B341-2B2309D7E5A6}" presName="node" presStyleLbl="node1" presStyleIdx="1" presStyleCnt="5" custScaleX="115967" custScaleY="108231">
        <dgm:presLayoutVars>
          <dgm:bulletEnabled val="1"/>
        </dgm:presLayoutVars>
      </dgm:prSet>
      <dgm:spPr/>
      <dgm:t>
        <a:bodyPr/>
        <a:lstStyle/>
        <a:p>
          <a:endParaRPr lang="en-ZA"/>
        </a:p>
      </dgm:t>
    </dgm:pt>
    <dgm:pt modelId="{40106512-95CF-4035-A82E-4D605D20E41B}" type="pres">
      <dgm:prSet presAssocID="{DE8D189B-B2C5-4040-9C78-F55F53B90729}" presName="sibTrans" presStyleLbl="sibTrans2D1" presStyleIdx="1" presStyleCnt="5"/>
      <dgm:spPr/>
      <dgm:t>
        <a:bodyPr/>
        <a:lstStyle/>
        <a:p>
          <a:endParaRPr lang="en-ZA"/>
        </a:p>
      </dgm:t>
    </dgm:pt>
    <dgm:pt modelId="{3934E1CE-DA8B-471A-BB63-DDBEB6EB0F52}" type="pres">
      <dgm:prSet presAssocID="{DE8D189B-B2C5-4040-9C78-F55F53B90729}" presName="connectorText" presStyleLbl="sibTrans2D1" presStyleIdx="1" presStyleCnt="5"/>
      <dgm:spPr/>
      <dgm:t>
        <a:bodyPr/>
        <a:lstStyle/>
        <a:p>
          <a:endParaRPr lang="en-ZA"/>
        </a:p>
      </dgm:t>
    </dgm:pt>
    <dgm:pt modelId="{C020B0F7-E620-4995-A6D3-173A57CE402D}" type="pres">
      <dgm:prSet presAssocID="{6F3608FA-28E7-4DB4-98CB-6A360E174451}" presName="node" presStyleLbl="node1" presStyleIdx="2" presStyleCnt="5" custScaleX="121901" custScaleY="114645">
        <dgm:presLayoutVars>
          <dgm:bulletEnabled val="1"/>
        </dgm:presLayoutVars>
      </dgm:prSet>
      <dgm:spPr/>
      <dgm:t>
        <a:bodyPr/>
        <a:lstStyle/>
        <a:p>
          <a:endParaRPr lang="en-ZA"/>
        </a:p>
      </dgm:t>
    </dgm:pt>
    <dgm:pt modelId="{25AFBC61-CE70-478B-B6C7-9E7BD838F021}" type="pres">
      <dgm:prSet presAssocID="{210CB2CE-C21E-49B8-BCBB-79AF8C2ED249}" presName="sibTrans" presStyleLbl="sibTrans2D1" presStyleIdx="2" presStyleCnt="5"/>
      <dgm:spPr/>
      <dgm:t>
        <a:bodyPr/>
        <a:lstStyle/>
        <a:p>
          <a:endParaRPr lang="en-ZA"/>
        </a:p>
      </dgm:t>
    </dgm:pt>
    <dgm:pt modelId="{E74B5BD5-0042-484C-83F1-F96A944AE8B9}" type="pres">
      <dgm:prSet presAssocID="{210CB2CE-C21E-49B8-BCBB-79AF8C2ED249}" presName="connectorText" presStyleLbl="sibTrans2D1" presStyleIdx="2" presStyleCnt="5"/>
      <dgm:spPr/>
      <dgm:t>
        <a:bodyPr/>
        <a:lstStyle/>
        <a:p>
          <a:endParaRPr lang="en-ZA"/>
        </a:p>
      </dgm:t>
    </dgm:pt>
    <dgm:pt modelId="{0703F7A4-4B35-492E-8C2C-C835D2B9C18C}" type="pres">
      <dgm:prSet presAssocID="{7C25D6D7-6E94-433D-A4AB-6C3177536950}" presName="node" presStyleLbl="node1" presStyleIdx="3" presStyleCnt="5" custScaleX="108868" custScaleY="109355">
        <dgm:presLayoutVars>
          <dgm:bulletEnabled val="1"/>
        </dgm:presLayoutVars>
      </dgm:prSet>
      <dgm:spPr/>
      <dgm:t>
        <a:bodyPr/>
        <a:lstStyle/>
        <a:p>
          <a:endParaRPr lang="en-ZA"/>
        </a:p>
      </dgm:t>
    </dgm:pt>
    <dgm:pt modelId="{21B52A61-49A5-4225-8E79-2A019F3CF270}" type="pres">
      <dgm:prSet presAssocID="{31BF99BD-587F-4AEF-8834-3565717AB00C}" presName="sibTrans" presStyleLbl="sibTrans2D1" presStyleIdx="3" presStyleCnt="5"/>
      <dgm:spPr/>
      <dgm:t>
        <a:bodyPr/>
        <a:lstStyle/>
        <a:p>
          <a:endParaRPr lang="en-ZA"/>
        </a:p>
      </dgm:t>
    </dgm:pt>
    <dgm:pt modelId="{2F9E1099-ED55-4218-9992-F953801B9C6F}" type="pres">
      <dgm:prSet presAssocID="{31BF99BD-587F-4AEF-8834-3565717AB00C}" presName="connectorText" presStyleLbl="sibTrans2D1" presStyleIdx="3" presStyleCnt="5"/>
      <dgm:spPr/>
      <dgm:t>
        <a:bodyPr/>
        <a:lstStyle/>
        <a:p>
          <a:endParaRPr lang="en-ZA"/>
        </a:p>
      </dgm:t>
    </dgm:pt>
    <dgm:pt modelId="{79065271-32C5-4834-B7C9-EA5686AFC147}" type="pres">
      <dgm:prSet presAssocID="{19610043-C501-4A10-84CA-A5F302197DDE}" presName="node" presStyleLbl="node1" presStyleIdx="4" presStyleCnt="5">
        <dgm:presLayoutVars>
          <dgm:bulletEnabled val="1"/>
        </dgm:presLayoutVars>
      </dgm:prSet>
      <dgm:spPr/>
      <dgm:t>
        <a:bodyPr/>
        <a:lstStyle/>
        <a:p>
          <a:endParaRPr lang="en-ZA"/>
        </a:p>
      </dgm:t>
    </dgm:pt>
    <dgm:pt modelId="{8934D0F6-F0A4-4954-BF58-2ECBFE8E2A96}" type="pres">
      <dgm:prSet presAssocID="{5D836F8E-B100-46E7-9E67-D767B4648858}" presName="sibTrans" presStyleLbl="sibTrans2D1" presStyleIdx="4" presStyleCnt="5"/>
      <dgm:spPr/>
      <dgm:t>
        <a:bodyPr/>
        <a:lstStyle/>
        <a:p>
          <a:endParaRPr lang="en-ZA"/>
        </a:p>
      </dgm:t>
    </dgm:pt>
    <dgm:pt modelId="{6B3664C3-6D98-4DCA-AB79-9D6CAC27575D}" type="pres">
      <dgm:prSet presAssocID="{5D836F8E-B100-46E7-9E67-D767B4648858}" presName="connectorText" presStyleLbl="sibTrans2D1" presStyleIdx="4" presStyleCnt="5"/>
      <dgm:spPr/>
      <dgm:t>
        <a:bodyPr/>
        <a:lstStyle/>
        <a:p>
          <a:endParaRPr lang="en-ZA"/>
        </a:p>
      </dgm:t>
    </dgm:pt>
  </dgm:ptLst>
  <dgm:cxnLst>
    <dgm:cxn modelId="{A5AC52FA-878D-4364-B155-DD9811DF4456}" type="presOf" srcId="{31BF99BD-587F-4AEF-8834-3565717AB00C}" destId="{21B52A61-49A5-4225-8E79-2A019F3CF270}" srcOrd="0" destOrd="0" presId="urn:microsoft.com/office/officeart/2005/8/layout/cycle2"/>
    <dgm:cxn modelId="{2075434B-839D-4AD6-87B5-A23408B5CFDF}" type="presOf" srcId="{210CB2CE-C21E-49B8-BCBB-79AF8C2ED249}" destId="{25AFBC61-CE70-478B-B6C7-9E7BD838F021}" srcOrd="0" destOrd="0" presId="urn:microsoft.com/office/officeart/2005/8/layout/cycle2"/>
    <dgm:cxn modelId="{E2BD130D-0DFD-479D-92DD-0033CBE439B9}" srcId="{B0A22A41-9D19-47F6-AAB9-D5EEF79E6CE4}" destId="{6F3608FA-28E7-4DB4-98CB-6A360E174451}" srcOrd="2" destOrd="0" parTransId="{32E9AB9C-15A6-46C7-B0BB-7305B4DB7BB7}" sibTransId="{210CB2CE-C21E-49B8-BCBB-79AF8C2ED249}"/>
    <dgm:cxn modelId="{2A7473C7-0A16-436B-95DE-4B02BFD5845C}" srcId="{B0A22A41-9D19-47F6-AAB9-D5EEF79E6CE4}" destId="{5CA9231A-D325-4C0F-AA29-1D8946BCDCF0}" srcOrd="0" destOrd="0" parTransId="{3A917083-D42F-4162-821D-A75197B22D45}" sibTransId="{8792CEC6-5D26-49E5-8824-78A5BCE40BD3}"/>
    <dgm:cxn modelId="{771768B2-2DB1-461B-9F97-22ED9364E4E1}" type="presOf" srcId="{210CB2CE-C21E-49B8-BCBB-79AF8C2ED249}" destId="{E74B5BD5-0042-484C-83F1-F96A944AE8B9}" srcOrd="1" destOrd="0" presId="urn:microsoft.com/office/officeart/2005/8/layout/cycle2"/>
    <dgm:cxn modelId="{7B79EA03-FB36-4172-A14C-02461F5382ED}" type="presOf" srcId="{7C25D6D7-6E94-433D-A4AB-6C3177536950}" destId="{0703F7A4-4B35-492E-8C2C-C835D2B9C18C}" srcOrd="0" destOrd="0" presId="urn:microsoft.com/office/officeart/2005/8/layout/cycle2"/>
    <dgm:cxn modelId="{C81558BC-27BD-4794-A763-1092D1BEF1E1}" srcId="{B0A22A41-9D19-47F6-AAB9-D5EEF79E6CE4}" destId="{2DADF8C4-BE1B-4E90-B341-2B2309D7E5A6}" srcOrd="1" destOrd="0" parTransId="{4121B7F1-C942-474B-8D94-E845D0F14AA5}" sibTransId="{DE8D189B-B2C5-4040-9C78-F55F53B90729}"/>
    <dgm:cxn modelId="{E0EA9FDD-3CFC-4A89-AC11-A221EE70F979}" srcId="{B0A22A41-9D19-47F6-AAB9-D5EEF79E6CE4}" destId="{7C25D6D7-6E94-433D-A4AB-6C3177536950}" srcOrd="3" destOrd="0" parTransId="{0E1BE7CE-F7F1-4D6D-A2FA-62E785BE2FDB}" sibTransId="{31BF99BD-587F-4AEF-8834-3565717AB00C}"/>
    <dgm:cxn modelId="{3B026292-24B9-465A-B70D-7CAA51BD8A59}" type="presOf" srcId="{5D836F8E-B100-46E7-9E67-D767B4648858}" destId="{6B3664C3-6D98-4DCA-AB79-9D6CAC27575D}" srcOrd="1" destOrd="0" presId="urn:microsoft.com/office/officeart/2005/8/layout/cycle2"/>
    <dgm:cxn modelId="{A091691C-A3FE-423E-B56C-C9613F985C53}" type="presOf" srcId="{2DADF8C4-BE1B-4E90-B341-2B2309D7E5A6}" destId="{67FB5C7E-7435-4A96-9B1F-3252CBD7DB64}" srcOrd="0" destOrd="0" presId="urn:microsoft.com/office/officeart/2005/8/layout/cycle2"/>
    <dgm:cxn modelId="{CF4770D4-6D9A-420E-B01E-36E6CF88BEA5}" type="presOf" srcId="{31BF99BD-587F-4AEF-8834-3565717AB00C}" destId="{2F9E1099-ED55-4218-9992-F953801B9C6F}" srcOrd="1" destOrd="0" presId="urn:microsoft.com/office/officeart/2005/8/layout/cycle2"/>
    <dgm:cxn modelId="{EAF3AE7D-F7C8-4F63-876A-A58DF198FCDF}" type="presOf" srcId="{8792CEC6-5D26-49E5-8824-78A5BCE40BD3}" destId="{7C4E1D84-9D05-4410-9B6C-D0E8CBDE0BF2}" srcOrd="0" destOrd="0" presId="urn:microsoft.com/office/officeart/2005/8/layout/cycle2"/>
    <dgm:cxn modelId="{E7016491-1CD7-44BF-8AAC-528EEC531452}" type="presOf" srcId="{5CA9231A-D325-4C0F-AA29-1D8946BCDCF0}" destId="{89FDA216-AEC9-41BB-B1CC-A3B5A03C148E}" srcOrd="0" destOrd="0" presId="urn:microsoft.com/office/officeart/2005/8/layout/cycle2"/>
    <dgm:cxn modelId="{457E6147-AA91-499C-B944-579FE89EE6BD}" type="presOf" srcId="{5D836F8E-B100-46E7-9E67-D767B4648858}" destId="{8934D0F6-F0A4-4954-BF58-2ECBFE8E2A96}" srcOrd="0" destOrd="0" presId="urn:microsoft.com/office/officeart/2005/8/layout/cycle2"/>
    <dgm:cxn modelId="{67C333DD-F848-4C02-AA16-22016E9FA2D5}" srcId="{B0A22A41-9D19-47F6-AAB9-D5EEF79E6CE4}" destId="{19610043-C501-4A10-84CA-A5F302197DDE}" srcOrd="4" destOrd="0" parTransId="{B579407C-8CEE-4457-8E27-FD9B262EBEF1}" sibTransId="{5D836F8E-B100-46E7-9E67-D767B4648858}"/>
    <dgm:cxn modelId="{03F56C40-31F9-4E55-80B3-A6241F436F2E}" type="presOf" srcId="{DE8D189B-B2C5-4040-9C78-F55F53B90729}" destId="{3934E1CE-DA8B-471A-BB63-DDBEB6EB0F52}" srcOrd="1" destOrd="0" presId="urn:microsoft.com/office/officeart/2005/8/layout/cycle2"/>
    <dgm:cxn modelId="{95D60FF1-E534-417F-928A-3AB7CB6A1485}" type="presOf" srcId="{19610043-C501-4A10-84CA-A5F302197DDE}" destId="{79065271-32C5-4834-B7C9-EA5686AFC147}" srcOrd="0" destOrd="0" presId="urn:microsoft.com/office/officeart/2005/8/layout/cycle2"/>
    <dgm:cxn modelId="{C62E2132-D971-4415-AE4A-15A5360F1070}" type="presOf" srcId="{8792CEC6-5D26-49E5-8824-78A5BCE40BD3}" destId="{0C9954B1-CE61-4C58-BAD9-67696532C5E0}" srcOrd="1" destOrd="0" presId="urn:microsoft.com/office/officeart/2005/8/layout/cycle2"/>
    <dgm:cxn modelId="{891DD423-2EEB-4D6D-8980-1041E8A88641}" type="presOf" srcId="{6F3608FA-28E7-4DB4-98CB-6A360E174451}" destId="{C020B0F7-E620-4995-A6D3-173A57CE402D}" srcOrd="0" destOrd="0" presId="urn:microsoft.com/office/officeart/2005/8/layout/cycle2"/>
    <dgm:cxn modelId="{EB651A13-C989-42F3-A11B-E517008A1D51}" type="presOf" srcId="{B0A22A41-9D19-47F6-AAB9-D5EEF79E6CE4}" destId="{C7C77CDD-C16B-4952-93D1-FE2131DB0741}" srcOrd="0" destOrd="0" presId="urn:microsoft.com/office/officeart/2005/8/layout/cycle2"/>
    <dgm:cxn modelId="{A09682F4-C7E8-456B-99FB-2B37C44897EE}" type="presOf" srcId="{DE8D189B-B2C5-4040-9C78-F55F53B90729}" destId="{40106512-95CF-4035-A82E-4D605D20E41B}" srcOrd="0" destOrd="0" presId="urn:microsoft.com/office/officeart/2005/8/layout/cycle2"/>
    <dgm:cxn modelId="{A121CA04-68FE-4521-920D-B260A5B82885}" type="presParOf" srcId="{C7C77CDD-C16B-4952-93D1-FE2131DB0741}" destId="{89FDA216-AEC9-41BB-B1CC-A3B5A03C148E}" srcOrd="0" destOrd="0" presId="urn:microsoft.com/office/officeart/2005/8/layout/cycle2"/>
    <dgm:cxn modelId="{F3F8152D-D50F-414D-8012-55087FD2DB1B}" type="presParOf" srcId="{C7C77CDD-C16B-4952-93D1-FE2131DB0741}" destId="{7C4E1D84-9D05-4410-9B6C-D0E8CBDE0BF2}" srcOrd="1" destOrd="0" presId="urn:microsoft.com/office/officeart/2005/8/layout/cycle2"/>
    <dgm:cxn modelId="{2BD00F03-E0A2-4679-BD55-76AEC60BDBDE}" type="presParOf" srcId="{7C4E1D84-9D05-4410-9B6C-D0E8CBDE0BF2}" destId="{0C9954B1-CE61-4C58-BAD9-67696532C5E0}" srcOrd="0" destOrd="0" presId="urn:microsoft.com/office/officeart/2005/8/layout/cycle2"/>
    <dgm:cxn modelId="{6298993A-8845-401D-B1D4-5CC36CDEF6ED}" type="presParOf" srcId="{C7C77CDD-C16B-4952-93D1-FE2131DB0741}" destId="{67FB5C7E-7435-4A96-9B1F-3252CBD7DB64}" srcOrd="2" destOrd="0" presId="urn:microsoft.com/office/officeart/2005/8/layout/cycle2"/>
    <dgm:cxn modelId="{6F9DF49B-18F0-4A0F-8552-1B209A963402}" type="presParOf" srcId="{C7C77CDD-C16B-4952-93D1-FE2131DB0741}" destId="{40106512-95CF-4035-A82E-4D605D20E41B}" srcOrd="3" destOrd="0" presId="urn:microsoft.com/office/officeart/2005/8/layout/cycle2"/>
    <dgm:cxn modelId="{05A085A6-52BE-484F-95CA-A61C62F80387}" type="presParOf" srcId="{40106512-95CF-4035-A82E-4D605D20E41B}" destId="{3934E1CE-DA8B-471A-BB63-DDBEB6EB0F52}" srcOrd="0" destOrd="0" presId="urn:microsoft.com/office/officeart/2005/8/layout/cycle2"/>
    <dgm:cxn modelId="{74FE1B40-468F-47F6-BC18-CC0C09BFFBAB}" type="presParOf" srcId="{C7C77CDD-C16B-4952-93D1-FE2131DB0741}" destId="{C020B0F7-E620-4995-A6D3-173A57CE402D}" srcOrd="4" destOrd="0" presId="urn:microsoft.com/office/officeart/2005/8/layout/cycle2"/>
    <dgm:cxn modelId="{3EA638C9-04DA-48BE-B775-2DB1CE318778}" type="presParOf" srcId="{C7C77CDD-C16B-4952-93D1-FE2131DB0741}" destId="{25AFBC61-CE70-478B-B6C7-9E7BD838F021}" srcOrd="5" destOrd="0" presId="urn:microsoft.com/office/officeart/2005/8/layout/cycle2"/>
    <dgm:cxn modelId="{D37A2A0D-A2BA-40BC-9425-249F77489B30}" type="presParOf" srcId="{25AFBC61-CE70-478B-B6C7-9E7BD838F021}" destId="{E74B5BD5-0042-484C-83F1-F96A944AE8B9}" srcOrd="0" destOrd="0" presId="urn:microsoft.com/office/officeart/2005/8/layout/cycle2"/>
    <dgm:cxn modelId="{58079580-1D13-4AB7-9053-6F3C842314B7}" type="presParOf" srcId="{C7C77CDD-C16B-4952-93D1-FE2131DB0741}" destId="{0703F7A4-4B35-492E-8C2C-C835D2B9C18C}" srcOrd="6" destOrd="0" presId="urn:microsoft.com/office/officeart/2005/8/layout/cycle2"/>
    <dgm:cxn modelId="{41693D58-C011-48F6-8F43-2B2349E95132}" type="presParOf" srcId="{C7C77CDD-C16B-4952-93D1-FE2131DB0741}" destId="{21B52A61-49A5-4225-8E79-2A019F3CF270}" srcOrd="7" destOrd="0" presId="urn:microsoft.com/office/officeart/2005/8/layout/cycle2"/>
    <dgm:cxn modelId="{386810FE-03CB-42CD-9815-E19923B953B0}" type="presParOf" srcId="{21B52A61-49A5-4225-8E79-2A019F3CF270}" destId="{2F9E1099-ED55-4218-9992-F953801B9C6F}" srcOrd="0" destOrd="0" presId="urn:microsoft.com/office/officeart/2005/8/layout/cycle2"/>
    <dgm:cxn modelId="{D7BAEDA0-DD39-4C1E-927D-729321E491E8}" type="presParOf" srcId="{C7C77CDD-C16B-4952-93D1-FE2131DB0741}" destId="{79065271-32C5-4834-B7C9-EA5686AFC147}" srcOrd="8" destOrd="0" presId="urn:microsoft.com/office/officeart/2005/8/layout/cycle2"/>
    <dgm:cxn modelId="{2E95F79D-31C5-4176-9E30-8F5A17A7CA39}" type="presParOf" srcId="{C7C77CDD-C16B-4952-93D1-FE2131DB0741}" destId="{8934D0F6-F0A4-4954-BF58-2ECBFE8E2A96}" srcOrd="9" destOrd="0" presId="urn:microsoft.com/office/officeart/2005/8/layout/cycle2"/>
    <dgm:cxn modelId="{B34BA51B-0481-42C6-9E65-6E439666C457}" type="presParOf" srcId="{8934D0F6-F0A4-4954-BF58-2ECBFE8E2A96}" destId="{6B3664C3-6D98-4DCA-AB79-9D6CAC27575D}"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FDA216-AEC9-41BB-B1CC-A3B5A03C148E}">
      <dsp:nvSpPr>
        <dsp:cNvPr id="0" name=""/>
        <dsp:cNvSpPr/>
      </dsp:nvSpPr>
      <dsp:spPr>
        <a:xfrm>
          <a:off x="3111899" y="-74010"/>
          <a:ext cx="1784641" cy="1674546"/>
        </a:xfrm>
        <a:prstGeom prst="ellipse">
          <a:avLst/>
        </a:prstGeom>
        <a:solidFill>
          <a:srgbClr val="00B050">
            <a:alpha val="68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b="1" kern="1200" dirty="0" smtClean="0">
              <a:solidFill>
                <a:schemeClr val="tx1"/>
              </a:solidFill>
              <a:effectLst/>
            </a:rPr>
            <a:t>LGMIM launch</a:t>
          </a:r>
          <a:endParaRPr lang="en-ZA" sz="1700" b="1" kern="1200" dirty="0">
            <a:solidFill>
              <a:schemeClr val="tx1"/>
            </a:solidFill>
            <a:effectLst/>
          </a:endParaRPr>
        </a:p>
      </dsp:txBody>
      <dsp:txXfrm>
        <a:off x="3111899" y="-74010"/>
        <a:ext cx="1784641" cy="1674546"/>
      </dsp:txXfrm>
    </dsp:sp>
    <dsp:sp modelId="{7C4E1D84-9D05-4410-9B6C-D0E8CBDE0BF2}">
      <dsp:nvSpPr>
        <dsp:cNvPr id="0" name=""/>
        <dsp:cNvSpPr/>
      </dsp:nvSpPr>
      <dsp:spPr>
        <a:xfrm rot="2160000">
          <a:off x="4790425" y="1184870"/>
          <a:ext cx="335650" cy="543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a:p>
      </dsp:txBody>
      <dsp:txXfrm rot="2160000">
        <a:off x="4790425" y="1184870"/>
        <a:ext cx="335650" cy="543072"/>
      </dsp:txXfrm>
    </dsp:sp>
    <dsp:sp modelId="{67FB5C7E-7435-4A96-9B1F-3252CBD7DB64}">
      <dsp:nvSpPr>
        <dsp:cNvPr id="0" name=""/>
        <dsp:cNvSpPr/>
      </dsp:nvSpPr>
      <dsp:spPr>
        <a:xfrm>
          <a:off x="5025326" y="1312240"/>
          <a:ext cx="1866030" cy="1741549"/>
        </a:xfrm>
        <a:prstGeom prst="ellipse">
          <a:avLst/>
        </a:prstGeom>
        <a:solidFill>
          <a:srgbClr val="00B0F0">
            <a:alpha val="59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b="1" kern="1200" dirty="0" smtClean="0">
              <a:solidFill>
                <a:schemeClr val="tx1"/>
              </a:solidFill>
              <a:effectLst/>
            </a:rPr>
            <a:t>Self assessment </a:t>
          </a:r>
          <a:endParaRPr lang="en-ZA" sz="1700" b="1" kern="1200" dirty="0">
            <a:solidFill>
              <a:schemeClr val="tx1"/>
            </a:solidFill>
            <a:effectLst/>
          </a:endParaRPr>
        </a:p>
      </dsp:txBody>
      <dsp:txXfrm>
        <a:off x="5025326" y="1312240"/>
        <a:ext cx="1866030" cy="1741549"/>
      </dsp:txXfrm>
    </dsp:sp>
    <dsp:sp modelId="{40106512-95CF-4035-A82E-4D605D20E41B}">
      <dsp:nvSpPr>
        <dsp:cNvPr id="0" name=""/>
        <dsp:cNvSpPr/>
      </dsp:nvSpPr>
      <dsp:spPr>
        <a:xfrm rot="6480000">
          <a:off x="5433794" y="3026951"/>
          <a:ext cx="324217" cy="543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a:p>
      </dsp:txBody>
      <dsp:txXfrm rot="6480000">
        <a:off x="5433794" y="3026951"/>
        <a:ext cx="324217" cy="543072"/>
      </dsp:txXfrm>
    </dsp:sp>
    <dsp:sp modelId="{C020B0F7-E620-4995-A6D3-173A57CE402D}">
      <dsp:nvSpPr>
        <dsp:cNvPr id="0" name=""/>
        <dsp:cNvSpPr/>
      </dsp:nvSpPr>
      <dsp:spPr>
        <a:xfrm>
          <a:off x="4231176" y="3557844"/>
          <a:ext cx="1961514" cy="1844757"/>
        </a:xfrm>
        <a:prstGeom prst="ellipse">
          <a:avLst/>
        </a:prstGeom>
        <a:solidFill>
          <a:srgbClr val="FFC000">
            <a:alpha val="85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b="1" kern="1200" dirty="0" smtClean="0">
              <a:solidFill>
                <a:schemeClr val="tx1"/>
              </a:solidFill>
              <a:effectLst/>
            </a:rPr>
            <a:t>Moderation</a:t>
          </a:r>
          <a:endParaRPr lang="en-ZA" sz="1700" b="1" kern="1200" dirty="0">
            <a:solidFill>
              <a:schemeClr val="tx1"/>
            </a:solidFill>
            <a:effectLst/>
          </a:endParaRPr>
        </a:p>
      </dsp:txBody>
      <dsp:txXfrm>
        <a:off x="4231176" y="3557844"/>
        <a:ext cx="1961514" cy="1844757"/>
      </dsp:txXfrm>
    </dsp:sp>
    <dsp:sp modelId="{25AFBC61-CE70-478B-B6C7-9E7BD838F021}">
      <dsp:nvSpPr>
        <dsp:cNvPr id="0" name=""/>
        <dsp:cNvSpPr/>
      </dsp:nvSpPr>
      <dsp:spPr>
        <a:xfrm rot="10800000">
          <a:off x="3812099" y="4208686"/>
          <a:ext cx="296147" cy="543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a:p>
      </dsp:txBody>
      <dsp:txXfrm rot="10800000">
        <a:off x="3812099" y="4208686"/>
        <a:ext cx="296147" cy="543072"/>
      </dsp:txXfrm>
    </dsp:sp>
    <dsp:sp modelId="{0703F7A4-4B35-492E-8C2C-C835D2B9C18C}">
      <dsp:nvSpPr>
        <dsp:cNvPr id="0" name=""/>
        <dsp:cNvSpPr/>
      </dsp:nvSpPr>
      <dsp:spPr>
        <a:xfrm>
          <a:off x="1920607" y="3600404"/>
          <a:ext cx="1751799" cy="1759636"/>
        </a:xfrm>
        <a:prstGeom prst="ellipse">
          <a:avLst/>
        </a:prstGeom>
        <a:solidFill>
          <a:srgbClr val="5E0C58">
            <a:alpha val="78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chemeClr val="tx1"/>
              </a:solidFill>
              <a:effectLst/>
            </a:rPr>
            <a:t>Feedback</a:t>
          </a:r>
          <a:endParaRPr lang="en-ZA" sz="1800" b="1" kern="1200" dirty="0">
            <a:solidFill>
              <a:schemeClr val="tx1"/>
            </a:solidFill>
            <a:effectLst/>
          </a:endParaRPr>
        </a:p>
      </dsp:txBody>
      <dsp:txXfrm>
        <a:off x="1920607" y="3600404"/>
        <a:ext cx="1751799" cy="1759636"/>
      </dsp:txXfrm>
    </dsp:sp>
    <dsp:sp modelId="{21B52A61-49A5-4225-8E79-2A019F3CF270}">
      <dsp:nvSpPr>
        <dsp:cNvPr id="0" name=""/>
        <dsp:cNvSpPr/>
      </dsp:nvSpPr>
      <dsp:spPr>
        <a:xfrm rot="15120000">
          <a:off x="2221292" y="3034905"/>
          <a:ext cx="387659" cy="543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a:p>
      </dsp:txBody>
      <dsp:txXfrm rot="15120000">
        <a:off x="2221292" y="3034905"/>
        <a:ext cx="387659" cy="543072"/>
      </dsp:txXfrm>
    </dsp:sp>
    <dsp:sp modelId="{79065271-32C5-4834-B7C9-EA5686AFC147}">
      <dsp:nvSpPr>
        <dsp:cNvPr id="0" name=""/>
        <dsp:cNvSpPr/>
      </dsp:nvSpPr>
      <dsp:spPr>
        <a:xfrm>
          <a:off x="1245546" y="1378463"/>
          <a:ext cx="1609104" cy="1609104"/>
        </a:xfrm>
        <a:prstGeom prst="ellipse">
          <a:avLst/>
        </a:prstGeom>
        <a:solidFill>
          <a:schemeClr val="accent1">
            <a:hueOff val="0"/>
            <a:satOff val="0"/>
            <a:lumOff val="0"/>
            <a:alpha val="59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chemeClr val="tx1"/>
              </a:solidFill>
              <a:effectLst/>
            </a:rPr>
            <a:t>Improve </a:t>
          </a:r>
          <a:endParaRPr lang="en-ZA" sz="1800" b="1" kern="1200" dirty="0">
            <a:solidFill>
              <a:schemeClr val="tx1"/>
            </a:solidFill>
            <a:effectLst/>
          </a:endParaRPr>
        </a:p>
      </dsp:txBody>
      <dsp:txXfrm>
        <a:off x="1245546" y="1378463"/>
        <a:ext cx="1609104" cy="1609104"/>
      </dsp:txXfrm>
    </dsp:sp>
    <dsp:sp modelId="{8934D0F6-F0A4-4954-BF58-2ECBFE8E2A96}">
      <dsp:nvSpPr>
        <dsp:cNvPr id="0" name=""/>
        <dsp:cNvSpPr/>
      </dsp:nvSpPr>
      <dsp:spPr>
        <a:xfrm rot="19440000">
          <a:off x="2795096" y="1227967"/>
          <a:ext cx="391553" cy="543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a:p>
      </dsp:txBody>
      <dsp:txXfrm rot="19440000">
        <a:off x="2795096" y="1227967"/>
        <a:ext cx="391553" cy="5430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12B39BF-0E7A-48D9-B712-8ECE87C68344}" type="datetimeFigureOut">
              <a:rPr lang="en-GB" smtClean="0"/>
              <a:pPr/>
              <a:t>15/03/2018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6D2E86-AB35-4391-8DC1-97C15FD3DA69}" type="slidenum">
              <a:rPr lang="en-GB" smtClean="0"/>
              <a:pPr/>
              <a:t>‹#›</a:t>
            </a:fld>
            <a:endParaRPr lang="en-GB"/>
          </a:p>
        </p:txBody>
      </p:sp>
    </p:spTree>
    <p:extLst>
      <p:ext uri="{BB962C8B-B14F-4D97-AF65-F5344CB8AC3E}">
        <p14:creationId xmlns:p14="http://schemas.microsoft.com/office/powerpoint/2010/main" xmlns="" val="280778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CA91052-30A7-42CD-8AE4-F9CEAE987022}" type="datetimeFigureOut">
              <a:rPr lang="en-US" smtClean="0"/>
              <a:pPr/>
              <a:t>3/15/2018</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A34EBC-2725-4897-AE0E-FA8B45D2734E}" type="slidenum">
              <a:rPr lang="en-US" smtClean="0"/>
              <a:pPr/>
              <a:t>‹#›</a:t>
            </a:fld>
            <a:endParaRPr lang="en-US"/>
          </a:p>
        </p:txBody>
      </p:sp>
    </p:spTree>
    <p:extLst>
      <p:ext uri="{BB962C8B-B14F-4D97-AF65-F5344CB8AC3E}">
        <p14:creationId xmlns:p14="http://schemas.microsoft.com/office/powerpoint/2010/main" xmlns="" val="295955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2</a:t>
            </a:fld>
            <a:endParaRPr lang="en-GB"/>
          </a:p>
        </p:txBody>
      </p:sp>
    </p:spTree>
    <p:extLst>
      <p:ext uri="{BB962C8B-B14F-4D97-AF65-F5344CB8AC3E}">
        <p14:creationId xmlns:p14="http://schemas.microsoft.com/office/powerpoint/2010/main" xmlns="" val="119753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34EBC-2725-4897-AE0E-FA8B45D2734E}" type="slidenum">
              <a:rPr lang="en-US" smtClean="0"/>
              <a:pPr/>
              <a:t>11</a:t>
            </a:fld>
            <a:endParaRPr lang="en-US"/>
          </a:p>
        </p:txBody>
      </p:sp>
    </p:spTree>
    <p:extLst>
      <p:ext uri="{BB962C8B-B14F-4D97-AF65-F5344CB8AC3E}">
        <p14:creationId xmlns:p14="http://schemas.microsoft.com/office/powerpoint/2010/main" xmlns="" val="393062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34EBC-2725-4897-AE0E-FA8B45D2734E}" type="slidenum">
              <a:rPr lang="en-US" smtClean="0"/>
              <a:pPr/>
              <a:t>12</a:t>
            </a:fld>
            <a:endParaRPr lang="en-US"/>
          </a:p>
        </p:txBody>
      </p:sp>
    </p:spTree>
    <p:extLst>
      <p:ext uri="{BB962C8B-B14F-4D97-AF65-F5344CB8AC3E}">
        <p14:creationId xmlns:p14="http://schemas.microsoft.com/office/powerpoint/2010/main" xmlns="" val="208859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Financial Management KPA is monitored through seven standards dealing with:</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Effective Budget Planning and Management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Management of Unauthorised, Irregular and/or Fruitless and Wasteful Expenditure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Revenue Management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SCM: Demand Management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SCM: Acquisition Management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SCM: Logistics Management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SCM: Disposal Management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respect of performance against the standards making up this KPA, municipalities seem to have challenges with adhering to management practices as prescribed in legislation, regulation and/or that is considered best practice especially in Standards 4.1: Budget Planning and Management, Standard 4.2 Management of unauthorised, irregular and/or fruitless and wasteful expenditure, as well as in the Supply Chain Management components of demand management (Standard 4.4.1) and acquisition management (Standard 4.4.2). In respect of Standard 4.3: Revenue management, most municipalities seem to be facing challenges in maintaining a collection rate of at least 95% in line with the national norm prescribed in National Treasury’s MFMA Circular 71.</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relation to Disposal Management (Standard 4.4.4) Moderators noted that despite the good scores awarded, the extracts of the asset registers provided often only indicated when assets were purchased - it did not indicate the current condition or even when last the condition was verified.  It was acknowledged that this could have been caused by municipalities not selecting the appropriate fields indicating the condition of assets when preparing extracts of their asset registers to upload onto the LGMIM web system as evidence. This uncertainty often resulted in municipalities being given the benefit of the doubt (giving rise to the much higher scores being awarded in this component of SCM than the remaining three components). To avoid future repeat of this occurrence as well as addressing the weighting of SCM against the other financial management related standards, the four (4) components of SCM will be assessed through a single combined standard for the coming cycle.</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34EBC-2725-4897-AE0E-FA8B45D2734E}" type="slidenum">
              <a:rPr lang="en-US" smtClean="0"/>
              <a:pPr/>
              <a:t>13</a:t>
            </a:fld>
            <a:endParaRPr lang="en-US"/>
          </a:p>
        </p:txBody>
      </p:sp>
    </p:spTree>
    <p:extLst>
      <p:ext uri="{BB962C8B-B14F-4D97-AF65-F5344CB8AC3E}">
        <p14:creationId xmlns:p14="http://schemas.microsoft.com/office/powerpoint/2010/main" xmlns="" val="51703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34EBC-2725-4897-AE0E-FA8B45D2734E}" type="slidenum">
              <a:rPr lang="en-US" smtClean="0"/>
              <a:pPr/>
              <a:t>14</a:t>
            </a:fld>
            <a:endParaRPr lang="en-US"/>
          </a:p>
        </p:txBody>
      </p:sp>
    </p:spTree>
    <p:extLst>
      <p:ext uri="{BB962C8B-B14F-4D97-AF65-F5344CB8AC3E}">
        <p14:creationId xmlns:p14="http://schemas.microsoft.com/office/powerpoint/2010/main" xmlns="" val="260843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34EBC-2725-4897-AE0E-FA8B45D2734E}" type="slidenum">
              <a:rPr lang="en-US" smtClean="0"/>
              <a:pPr/>
              <a:t>15</a:t>
            </a:fld>
            <a:endParaRPr lang="en-US"/>
          </a:p>
        </p:txBody>
      </p:sp>
    </p:spTree>
    <p:extLst>
      <p:ext uri="{BB962C8B-B14F-4D97-AF65-F5344CB8AC3E}">
        <p14:creationId xmlns:p14="http://schemas.microsoft.com/office/powerpoint/2010/main" xmlns="" val="292873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34EBC-2725-4897-AE0E-FA8B45D2734E}" type="slidenum">
              <a:rPr lang="en-US" smtClean="0"/>
              <a:pPr/>
              <a:t>16</a:t>
            </a:fld>
            <a:endParaRPr lang="en-US"/>
          </a:p>
        </p:txBody>
      </p:sp>
    </p:spTree>
    <p:extLst>
      <p:ext uri="{BB962C8B-B14F-4D97-AF65-F5344CB8AC3E}">
        <p14:creationId xmlns:p14="http://schemas.microsoft.com/office/powerpoint/2010/main" xmlns="" val="3418318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34EBC-2725-4897-AE0E-FA8B45D2734E}" type="slidenum">
              <a:rPr lang="en-US" smtClean="0"/>
              <a:pPr/>
              <a:t>17</a:t>
            </a:fld>
            <a:endParaRPr lang="en-US"/>
          </a:p>
        </p:txBody>
      </p:sp>
    </p:spTree>
    <p:extLst>
      <p:ext uri="{BB962C8B-B14F-4D97-AF65-F5344CB8AC3E}">
        <p14:creationId xmlns:p14="http://schemas.microsoft.com/office/powerpoint/2010/main" xmlns="" val="150766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A34EBC-2725-4897-AE0E-FA8B45D2734E}" type="slidenum">
              <a:rPr lang="en-US" smtClean="0"/>
              <a:pPr/>
              <a:t>18</a:t>
            </a:fld>
            <a:endParaRPr lang="en-US"/>
          </a:p>
        </p:txBody>
      </p:sp>
    </p:spTree>
    <p:extLst>
      <p:ext uri="{BB962C8B-B14F-4D97-AF65-F5344CB8AC3E}">
        <p14:creationId xmlns:p14="http://schemas.microsoft.com/office/powerpoint/2010/main" xmlns="" val="4193812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BE54C7-EA55-4BBF-BB81-082164262C93}" type="slidenum">
              <a:rPr lang="en-GB" smtClean="0"/>
              <a:pPr/>
              <a:t>19</a:t>
            </a:fld>
            <a:endParaRPr lang="en-GB"/>
          </a:p>
        </p:txBody>
      </p:sp>
    </p:spTree>
    <p:extLst>
      <p:ext uri="{BB962C8B-B14F-4D97-AF65-F5344CB8AC3E}">
        <p14:creationId xmlns:p14="http://schemas.microsoft.com/office/powerpoint/2010/main" xmlns="" val="266222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2400" dirty="0" smtClean="0"/>
          </a:p>
        </p:txBody>
      </p:sp>
      <p:sp>
        <p:nvSpPr>
          <p:cNvPr id="4" name="Slide Number Placeholder 3"/>
          <p:cNvSpPr>
            <a:spLocks noGrp="1"/>
          </p:cNvSpPr>
          <p:nvPr>
            <p:ph type="sldNum" sz="quarter" idx="10"/>
          </p:nvPr>
        </p:nvSpPr>
        <p:spPr/>
        <p:txBody>
          <a:bodyPr/>
          <a:lstStyle/>
          <a:p>
            <a:fld id="{B5BE54C7-EA55-4BBF-BB81-082164262C9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xmlns="" val="234123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A43F2053-8ED0-4DEE-9E9D-4B60F4FF18D3}" type="slidenum">
              <a:rPr lang="en-GB" smtClean="0"/>
              <a:pPr/>
              <a:t>4</a:t>
            </a:fld>
            <a:endParaRPr lang="en-GB"/>
          </a:p>
        </p:txBody>
      </p:sp>
    </p:spTree>
    <p:extLst>
      <p:ext uri="{BB962C8B-B14F-4D97-AF65-F5344CB8AC3E}">
        <p14:creationId xmlns:p14="http://schemas.microsoft.com/office/powerpoint/2010/main" xmlns="" val="424036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BE54C7-EA55-4BBF-BB81-082164262C93}" type="slidenum">
              <a:rPr lang="en-GB" smtClean="0"/>
              <a:pPr/>
              <a:t>5</a:t>
            </a:fld>
            <a:endParaRPr lang="en-GB"/>
          </a:p>
        </p:txBody>
      </p:sp>
    </p:spTree>
    <p:extLst>
      <p:ext uri="{BB962C8B-B14F-4D97-AF65-F5344CB8AC3E}">
        <p14:creationId xmlns:p14="http://schemas.microsoft.com/office/powerpoint/2010/main" xmlns="" val="281264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6</a:t>
            </a:fld>
            <a:endParaRPr lang="en-GB"/>
          </a:p>
        </p:txBody>
      </p:sp>
    </p:spTree>
    <p:extLst>
      <p:ext uri="{BB962C8B-B14F-4D97-AF65-F5344CB8AC3E}">
        <p14:creationId xmlns:p14="http://schemas.microsoft.com/office/powerpoint/2010/main" xmlns="" val="254385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34EBC-2725-4897-AE0E-FA8B45D2734E}" type="slidenum">
              <a:rPr lang="en-US" smtClean="0"/>
              <a:pPr/>
              <a:t>7</a:t>
            </a:fld>
            <a:endParaRPr lang="en-US"/>
          </a:p>
        </p:txBody>
      </p:sp>
    </p:spTree>
    <p:extLst>
      <p:ext uri="{BB962C8B-B14F-4D97-AF65-F5344CB8AC3E}">
        <p14:creationId xmlns:p14="http://schemas.microsoft.com/office/powerpoint/2010/main" xmlns="" val="3436187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34EBC-2725-4897-AE0E-FA8B45D2734E}" type="slidenum">
              <a:rPr lang="en-US" smtClean="0"/>
              <a:pPr/>
              <a:t>8</a:t>
            </a:fld>
            <a:endParaRPr lang="en-US"/>
          </a:p>
        </p:txBody>
      </p:sp>
    </p:spTree>
    <p:extLst>
      <p:ext uri="{BB962C8B-B14F-4D97-AF65-F5344CB8AC3E}">
        <p14:creationId xmlns:p14="http://schemas.microsoft.com/office/powerpoint/2010/main" xmlns="" val="352573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2A34EBC-2725-4897-AE0E-FA8B45D2734E}" type="slidenum">
              <a:rPr lang="en-US" smtClean="0"/>
              <a:pPr/>
              <a:t>9</a:t>
            </a:fld>
            <a:endParaRPr lang="en-US"/>
          </a:p>
        </p:txBody>
      </p:sp>
    </p:spTree>
    <p:extLst>
      <p:ext uri="{BB962C8B-B14F-4D97-AF65-F5344CB8AC3E}">
        <p14:creationId xmlns:p14="http://schemas.microsoft.com/office/powerpoint/2010/main" xmlns="" val="360257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2A34EBC-2725-4897-AE0E-FA8B45D2734E}" type="slidenum">
              <a:rPr lang="en-US" smtClean="0"/>
              <a:pPr/>
              <a:t>10</a:t>
            </a:fld>
            <a:endParaRPr lang="en-US"/>
          </a:p>
        </p:txBody>
      </p:sp>
    </p:spTree>
    <p:extLst>
      <p:ext uri="{BB962C8B-B14F-4D97-AF65-F5344CB8AC3E}">
        <p14:creationId xmlns:p14="http://schemas.microsoft.com/office/powerpoint/2010/main" xmlns="" val="58542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46DC9E-FDE2-844F-B977-5B6926716EE0}"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43895-6AEE-CE42-895A-0517A3130C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46DC9E-FDE2-844F-B977-5B6926716EE0}"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43895-6AEE-CE42-895A-0517A3130C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46DC9E-FDE2-844F-B977-5B6926716EE0}"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43895-6AEE-CE42-895A-0517A3130C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46DC9E-FDE2-844F-B977-5B6926716EE0}"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43895-6AEE-CE42-895A-0517A3130C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46DC9E-FDE2-844F-B977-5B6926716EE0}"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43895-6AEE-CE42-895A-0517A3130C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6DC9E-FDE2-844F-B977-5B6926716EE0}"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43895-6AEE-CE42-895A-0517A3130C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46DC9E-FDE2-844F-B977-5B6926716EE0}" type="datetimeFigureOut">
              <a:rPr lang="en-US" smtClean="0"/>
              <a:pPr/>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43895-6AEE-CE42-895A-0517A3130C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46DC9E-FDE2-844F-B977-5B6926716EE0}" type="datetimeFigureOut">
              <a:rPr lang="en-US" smtClean="0"/>
              <a:pPr/>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443895-6AEE-CE42-895A-0517A3130C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6DC9E-FDE2-844F-B977-5B6926716EE0}" type="datetimeFigureOut">
              <a:rPr lang="en-US" smtClean="0"/>
              <a:pPr/>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443895-6AEE-CE42-895A-0517A3130C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46DC9E-FDE2-844F-B977-5B6926716EE0}"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43895-6AEE-CE42-895A-0517A3130C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46DC9E-FDE2-844F-B977-5B6926716EE0}"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43895-6AEE-CE42-895A-0517A3130C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6DC9E-FDE2-844F-B977-5B6926716EE0}" type="datetimeFigureOut">
              <a:rPr lang="en-US" smtClean="0"/>
              <a:pPr/>
              <a:t>3/15/2018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43895-6AEE-CE42-895A-0517A3130C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644775"/>
            <a:ext cx="5791200" cy="631825"/>
          </a:xfrm>
        </p:spPr>
        <p:txBody>
          <a:bodyPr>
            <a:noAutofit/>
          </a:bodyPr>
          <a:lstStyle/>
          <a:p>
            <a:pPr algn="l"/>
            <a:r>
              <a:rPr lang="en-ZA" sz="2400" b="1" dirty="0">
                <a:solidFill>
                  <a:schemeClr val="bg1"/>
                </a:solidFill>
                <a:latin typeface="Arial" panose="020B0604020202020204" pitchFamily="34" charset="0"/>
                <a:cs typeface="Arial" panose="020B0604020202020204" pitchFamily="34" charset="0"/>
              </a:rPr>
              <a:t>State of Management Practices in 41 </a:t>
            </a:r>
            <a:r>
              <a:rPr lang="en-ZA" sz="2400" b="1" dirty="0" smtClean="0">
                <a:solidFill>
                  <a:schemeClr val="bg1"/>
                </a:solidFill>
                <a:latin typeface="Arial" panose="020B0604020202020204" pitchFamily="34" charset="0"/>
                <a:cs typeface="Arial" panose="020B0604020202020204" pitchFamily="34" charset="0"/>
              </a:rPr>
              <a:t>Municipalities for </a:t>
            </a:r>
            <a:r>
              <a:rPr lang="en-ZA" sz="2400" b="1" dirty="0">
                <a:solidFill>
                  <a:schemeClr val="bg1"/>
                </a:solidFill>
                <a:latin typeface="Arial" panose="020B0604020202020204" pitchFamily="34" charset="0"/>
                <a:cs typeface="Arial" panose="020B0604020202020204" pitchFamily="34" charset="0"/>
              </a:rPr>
              <a:t>2016/17</a:t>
            </a:r>
            <a:endParaRPr lang="en-US" sz="2400" dirty="0">
              <a:solidFill>
                <a:schemeClr val="bg1"/>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914400" y="1524001"/>
            <a:ext cx="7848600" cy="1066800"/>
          </a:xfrm>
          <a:prstGeom prst="rect">
            <a:avLst/>
          </a:prstGeom>
        </p:spPr>
        <p:txBody>
          <a:bodyPr vert="horz" lIns="91440" tIns="45720" rIns="91440" bIns="45720" rtlCol="0">
            <a:noAutofit/>
          </a:bodyPr>
          <a:lstStyle/>
          <a:p>
            <a:r>
              <a:rPr lang="en-ZA" sz="2800" b="1" dirty="0">
                <a:latin typeface="Arial Bold" panose="020B0704020202020204" pitchFamily="34" charset="0"/>
                <a:cs typeface="Arial Bold" panose="020B0704020202020204" pitchFamily="34" charset="0"/>
              </a:rPr>
              <a:t>LOCAL GOVERNMENT MANAGEMENT IMPROVEMENT MODEL (LGMIM)</a:t>
            </a:r>
            <a:endParaRPr lang="en-US" sz="2800" dirty="0">
              <a:latin typeface="Arial Bold" panose="020B0704020202020204" pitchFamily="34" charset="0"/>
              <a:cs typeface="Arial Bold" panose="020B07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23900" y="304803"/>
            <a:ext cx="7620000" cy="914398"/>
          </a:xfrm>
          <a:prstGeom prst="rect">
            <a:avLst/>
          </a:prstGeom>
        </p:spPr>
        <p:txBody>
          <a:bodyPr vert="horz" lIns="91440" tIns="45720" rIns="91440" bIns="45720" rtlCol="0">
            <a:noAutofit/>
          </a:bodyPr>
          <a:lstStyle/>
          <a:p>
            <a:r>
              <a:rPr lang="en-GB" b="1" cap="all" dirty="0">
                <a:latin typeface="Arial Bold" panose="020B0704020202020204" pitchFamily="34" charset="0"/>
                <a:cs typeface="Arial Bold" panose="020B0704020202020204" pitchFamily="34" charset="0"/>
              </a:rPr>
              <a:t>KPA 1: Integrated Development Planning and Implementation </a:t>
            </a:r>
            <a:endParaRPr lang="en-US" b="1" dirty="0">
              <a:latin typeface="Arial Bold" panose="020B0704020202020204" pitchFamily="34" charset="0"/>
              <a:cs typeface="Arial Bold" panose="020B0704020202020204" pitchFamily="34" charset="0"/>
            </a:endParaRPr>
          </a:p>
        </p:txBody>
      </p:sp>
      <p:pic>
        <p:nvPicPr>
          <p:cNvPr id="3" name="Picture 2"/>
          <p:cNvPicPr>
            <a:picLocks noChangeAspect="1"/>
          </p:cNvPicPr>
          <p:nvPr/>
        </p:nvPicPr>
        <p:blipFill>
          <a:blip r:embed="rId3"/>
          <a:stretch>
            <a:fillRect/>
          </a:stretch>
        </p:blipFill>
        <p:spPr>
          <a:xfrm>
            <a:off x="273606" y="980728"/>
            <a:ext cx="8727304" cy="3992943"/>
          </a:xfrm>
          <a:prstGeom prst="rect">
            <a:avLst/>
          </a:prstGeom>
        </p:spPr>
      </p:pic>
      <p:sp>
        <p:nvSpPr>
          <p:cNvPr id="11" name="Subtitle 2"/>
          <p:cNvSpPr txBox="1">
            <a:spLocks/>
          </p:cNvSpPr>
          <p:nvPr/>
        </p:nvSpPr>
        <p:spPr>
          <a:xfrm>
            <a:off x="723900" y="5157192"/>
            <a:ext cx="7239000" cy="1143000"/>
          </a:xfrm>
          <a:prstGeom prst="rect">
            <a:avLst/>
          </a:prstGeom>
        </p:spPr>
        <p:txBody>
          <a:bodyPr vert="horz" lIns="91440" tIns="45720" rIns="91440" bIns="45720" rtlCol="0">
            <a:normAutofit fontScale="92500" lnSpcReduction="20000"/>
          </a:bodyPr>
          <a:lstStyle/>
          <a:p>
            <a:r>
              <a:rPr lang="en-GB" dirty="0">
                <a:latin typeface="Arial" panose="020B0604020202020204" pitchFamily="34" charset="0"/>
                <a:cs typeface="Arial" panose="020B0604020202020204" pitchFamily="34" charset="0"/>
              </a:rPr>
              <a:t>This KPA comprises of two standards namely</a:t>
            </a:r>
            <a:r>
              <a:rPr lang="en-GB"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Standard 1.1:	Integrated </a:t>
            </a:r>
            <a:r>
              <a:rPr lang="en-GB" dirty="0">
                <a:latin typeface="Arial" panose="020B0604020202020204" pitchFamily="34" charset="0"/>
                <a:cs typeface="Arial" panose="020B0604020202020204" pitchFamily="34" charset="0"/>
              </a:rPr>
              <a:t>Development Planning</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Standard 1.2:	Service </a:t>
            </a:r>
            <a:r>
              <a:rPr lang="en-GB" dirty="0">
                <a:latin typeface="Arial" panose="020B0604020202020204" pitchFamily="34" charset="0"/>
                <a:cs typeface="Arial" panose="020B0604020202020204" pitchFamily="34" charset="0"/>
              </a:rPr>
              <a:t>Delivery Implementation, Monitoring and Reporting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1259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23900" y="304803"/>
            <a:ext cx="7620000" cy="914398"/>
          </a:xfrm>
          <a:prstGeom prst="rect">
            <a:avLst/>
          </a:prstGeom>
        </p:spPr>
        <p:txBody>
          <a:bodyPr vert="horz" lIns="91440" tIns="45720" rIns="91440" bIns="45720" rtlCol="0">
            <a:noAutofit/>
          </a:bodyPr>
          <a:lstStyle/>
          <a:p>
            <a:r>
              <a:rPr lang="en-GB" b="1" cap="all" dirty="0">
                <a:latin typeface="Arial Bold" panose="020B0704020202020204" pitchFamily="34" charset="0"/>
                <a:cs typeface="Arial Bold" panose="020B0704020202020204" pitchFamily="34" charset="0"/>
              </a:rPr>
              <a:t>KPA 2:  SERVICE DELIVERY</a:t>
            </a:r>
            <a:endParaRPr lang="en-US" b="1" dirty="0">
              <a:latin typeface="Arial Bold" panose="020B0704020202020204" pitchFamily="34" charset="0"/>
              <a:cs typeface="Arial Bold" panose="020B0704020202020204" pitchFamily="34" charset="0"/>
            </a:endParaRPr>
          </a:p>
        </p:txBody>
      </p:sp>
      <p:sp>
        <p:nvSpPr>
          <p:cNvPr id="11" name="Subtitle 2"/>
          <p:cNvSpPr txBox="1">
            <a:spLocks/>
          </p:cNvSpPr>
          <p:nvPr/>
        </p:nvSpPr>
        <p:spPr>
          <a:xfrm>
            <a:off x="107504" y="4797152"/>
            <a:ext cx="8893406" cy="2060848"/>
          </a:xfrm>
          <a:prstGeom prst="rect">
            <a:avLst/>
          </a:prstGeom>
        </p:spPr>
        <p:txBody>
          <a:bodyPr vert="horz" lIns="91440" tIns="45720" rIns="91440" bIns="45720" rtlCol="0">
            <a:normAutofit fontScale="70000" lnSpcReduction="20000"/>
          </a:bodyPr>
          <a:lstStyle/>
          <a:p>
            <a:r>
              <a:rPr lang="en-GB" dirty="0">
                <a:latin typeface="Arial" panose="020B0604020202020204" pitchFamily="34" charset="0"/>
                <a:cs typeface="Arial" panose="020B0604020202020204" pitchFamily="34" charset="0"/>
              </a:rPr>
              <a:t>The Service Delivery KPA is monitored through eight standards dealing with the planning, project packaging, budgeting and monitoring of</a:t>
            </a:r>
            <a:r>
              <a:rPr lang="en-GB"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Standard 2.1:	Access </a:t>
            </a:r>
            <a:r>
              <a:rPr lang="en-ZA" dirty="0">
                <a:latin typeface="Arial" panose="020B0604020202020204" pitchFamily="34" charset="0"/>
                <a:cs typeface="Arial" panose="020B0604020202020204" pitchFamily="34" charset="0"/>
              </a:rPr>
              <a:t>to free basic services</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Standard 2.2:	Extension </a:t>
            </a:r>
            <a:r>
              <a:rPr lang="en-ZA" dirty="0">
                <a:latin typeface="Arial" panose="020B0604020202020204" pitchFamily="34" charset="0"/>
                <a:cs typeface="Arial" panose="020B0604020202020204" pitchFamily="34" charset="0"/>
              </a:rPr>
              <a:t>of water and sanitation </a:t>
            </a:r>
            <a:r>
              <a:rPr lang="en-ZA" dirty="0" smtClean="0">
                <a:latin typeface="Arial" panose="020B0604020202020204" pitchFamily="34" charset="0"/>
                <a:cs typeface="Arial" panose="020B0604020202020204" pitchFamily="34" charset="0"/>
              </a:rPr>
              <a:t>services/facilities </a:t>
            </a:r>
            <a:r>
              <a:rPr lang="en-GB" dirty="0"/>
              <a:t>(only 22 of the 41 </a:t>
            </a:r>
            <a:r>
              <a:rPr lang="en-GB" dirty="0" smtClean="0"/>
              <a:t>municipalities </a:t>
            </a:r>
            <a:r>
              <a:rPr lang="en-GB" dirty="0"/>
              <a:t>are WSAs</a:t>
            </a:r>
            <a:r>
              <a:rPr lang="en-GB" dirty="0" smtClean="0"/>
              <a:t>)</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Standard 2.3:	Moderated </a:t>
            </a:r>
            <a:r>
              <a:rPr lang="en-ZA" dirty="0">
                <a:latin typeface="Arial" panose="020B0604020202020204" pitchFamily="34" charset="0"/>
                <a:cs typeface="Arial" panose="020B0604020202020204" pitchFamily="34" charset="0"/>
              </a:rPr>
              <a:t>Performance against Municipal Strategic Self-assessment (</a:t>
            </a:r>
            <a:r>
              <a:rPr lang="en-ZA" dirty="0" err="1">
                <a:latin typeface="Arial" panose="020B0604020202020204" pitchFamily="34" charset="0"/>
                <a:cs typeface="Arial" panose="020B0604020202020204" pitchFamily="34" charset="0"/>
              </a:rPr>
              <a:t>MuSSA</a:t>
            </a:r>
            <a:r>
              <a:rPr lang="en-ZA"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Standard 2.4:	Waste </a:t>
            </a:r>
            <a:r>
              <a:rPr lang="en-ZA" dirty="0">
                <a:latin typeface="Arial" panose="020B0604020202020204" pitchFamily="34" charset="0"/>
                <a:cs typeface="Arial" panose="020B0604020202020204" pitchFamily="34" charset="0"/>
              </a:rPr>
              <a:t>handling</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Standard 2.5:	Refuse </a:t>
            </a:r>
            <a:r>
              <a:rPr lang="en-ZA" dirty="0">
                <a:latin typeface="Arial" panose="020B0604020202020204" pitchFamily="34" charset="0"/>
                <a:cs typeface="Arial" panose="020B0604020202020204" pitchFamily="34" charset="0"/>
              </a:rPr>
              <a:t>removal</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Standard 2.6:	Extension </a:t>
            </a:r>
            <a:r>
              <a:rPr lang="en-ZA" dirty="0">
                <a:latin typeface="Arial" panose="020B0604020202020204" pitchFamily="34" charset="0"/>
                <a:cs typeface="Arial" panose="020B0604020202020204" pitchFamily="34" charset="0"/>
              </a:rPr>
              <a:t>of electricity</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Standard 2.7:	Distribution</a:t>
            </a:r>
            <a:r>
              <a:rPr lang="en-ZA" dirty="0">
                <a:latin typeface="Arial" panose="020B0604020202020204" pitchFamily="34" charset="0"/>
                <a:cs typeface="Arial" panose="020B0604020202020204" pitchFamily="34" charset="0"/>
              </a:rPr>
              <a:t>, operation, maintenance and refurbishment of the municipal electricity infrastructure</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Standard 2.8:	Municipal </a:t>
            </a:r>
            <a:r>
              <a:rPr lang="en-ZA" dirty="0">
                <a:latin typeface="Arial" panose="020B0604020202020204" pitchFamily="34" charset="0"/>
                <a:cs typeface="Arial" panose="020B0604020202020204" pitchFamily="34" charset="0"/>
              </a:rPr>
              <a:t>road system</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44868" y="692697"/>
            <a:ext cx="7699032" cy="4032448"/>
          </a:xfrm>
          <a:prstGeom prst="rect">
            <a:avLst/>
          </a:prstGeom>
        </p:spPr>
      </p:pic>
    </p:spTree>
    <p:extLst>
      <p:ext uri="{BB962C8B-B14F-4D97-AF65-F5344CB8AC3E}">
        <p14:creationId xmlns:p14="http://schemas.microsoft.com/office/powerpoint/2010/main" xmlns="" val="292505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23900" y="304803"/>
            <a:ext cx="7620000" cy="914398"/>
          </a:xfrm>
          <a:prstGeom prst="rect">
            <a:avLst/>
          </a:prstGeom>
        </p:spPr>
        <p:txBody>
          <a:bodyPr vert="horz" lIns="91440" tIns="45720" rIns="91440" bIns="45720" rtlCol="0">
            <a:noAutofit/>
          </a:bodyPr>
          <a:lstStyle/>
          <a:p>
            <a:r>
              <a:rPr lang="en-GB" b="1" cap="all" dirty="0">
                <a:latin typeface="Arial Bold" panose="020B0704020202020204" pitchFamily="34" charset="0"/>
                <a:cs typeface="Arial Bold" panose="020B0704020202020204" pitchFamily="34" charset="0"/>
              </a:rPr>
              <a:t>KPA 3:  HUMAN RESOURCE DEVELOPMENT</a:t>
            </a:r>
            <a:endParaRPr lang="en-US" b="1" dirty="0">
              <a:latin typeface="Arial Bold" panose="020B0704020202020204" pitchFamily="34" charset="0"/>
              <a:cs typeface="Arial Bold" panose="020B0704020202020204" pitchFamily="34" charset="0"/>
            </a:endParaRPr>
          </a:p>
        </p:txBody>
      </p:sp>
      <p:sp>
        <p:nvSpPr>
          <p:cNvPr id="11" name="Subtitle 2"/>
          <p:cNvSpPr txBox="1">
            <a:spLocks/>
          </p:cNvSpPr>
          <p:nvPr/>
        </p:nvSpPr>
        <p:spPr>
          <a:xfrm>
            <a:off x="323528" y="5157192"/>
            <a:ext cx="8496944" cy="1512168"/>
          </a:xfrm>
          <a:prstGeom prst="rect">
            <a:avLst/>
          </a:prstGeom>
        </p:spPr>
        <p:txBody>
          <a:bodyPr vert="horz" lIns="91440" tIns="45720" rIns="91440" bIns="45720" rtlCol="0">
            <a:normAutofit fontScale="92500" lnSpcReduction="10000"/>
          </a:bodyPr>
          <a:lstStyle/>
          <a:p>
            <a:r>
              <a:rPr lang="en-GB" dirty="0"/>
              <a:t>The Human Resource Management KPA is monitored through two </a:t>
            </a:r>
            <a:r>
              <a:rPr lang="en-GB" dirty="0" smtClean="0"/>
              <a:t>standards: </a:t>
            </a:r>
          </a:p>
          <a:p>
            <a:endParaRPr lang="en-GB" dirty="0" smtClean="0"/>
          </a:p>
          <a:p>
            <a:pPr marL="285750" indent="-285750">
              <a:buFont typeface="Arial" panose="020B0604020202020204" pitchFamily="34" charset="0"/>
              <a:buChar char="•"/>
            </a:pPr>
            <a:r>
              <a:rPr lang="en-GB" dirty="0" smtClean="0"/>
              <a:t>Standard 3.1: 	Application </a:t>
            </a:r>
            <a:r>
              <a:rPr lang="en-GB" dirty="0"/>
              <a:t>of Prescribed Recruitment Practices </a:t>
            </a:r>
          </a:p>
          <a:p>
            <a:pPr marL="285750" indent="-285750">
              <a:buFont typeface="Arial" panose="020B0604020202020204" pitchFamily="34" charset="0"/>
              <a:buChar char="•"/>
            </a:pPr>
            <a:r>
              <a:rPr lang="en-GB" dirty="0" smtClean="0"/>
              <a:t>Standard 3.2:	Implementation </a:t>
            </a:r>
            <a:r>
              <a:rPr lang="en-GB" dirty="0"/>
              <a:t>of prescribed Performance Management Practices for the </a:t>
            </a:r>
            <a:r>
              <a:rPr lang="en-GB" dirty="0" smtClean="0"/>
              <a:t>Municipal Manager (MM) </a:t>
            </a:r>
            <a:r>
              <a:rPr lang="en-GB" dirty="0"/>
              <a:t>and Section 56 Managers (Managers reporting directly to the MM).</a:t>
            </a:r>
            <a:endParaRPr lang="en-US" dirty="0"/>
          </a:p>
        </p:txBody>
      </p:sp>
      <p:pic>
        <p:nvPicPr>
          <p:cNvPr id="2" name="Picture 1"/>
          <p:cNvPicPr>
            <a:picLocks noChangeAspect="1"/>
          </p:cNvPicPr>
          <p:nvPr/>
        </p:nvPicPr>
        <p:blipFill>
          <a:blip r:embed="rId3"/>
          <a:stretch>
            <a:fillRect/>
          </a:stretch>
        </p:blipFill>
        <p:spPr>
          <a:xfrm>
            <a:off x="292696" y="764704"/>
            <a:ext cx="8527776" cy="4191880"/>
          </a:xfrm>
          <a:prstGeom prst="rect">
            <a:avLst/>
          </a:prstGeom>
        </p:spPr>
      </p:pic>
    </p:spTree>
    <p:extLst>
      <p:ext uri="{BB962C8B-B14F-4D97-AF65-F5344CB8AC3E}">
        <p14:creationId xmlns:p14="http://schemas.microsoft.com/office/powerpoint/2010/main" xmlns="" val="391187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23900" y="304803"/>
            <a:ext cx="7620000" cy="914398"/>
          </a:xfrm>
          <a:prstGeom prst="rect">
            <a:avLst/>
          </a:prstGeom>
        </p:spPr>
        <p:txBody>
          <a:bodyPr vert="horz" lIns="91440" tIns="45720" rIns="91440" bIns="45720" rtlCol="0">
            <a:noAutofit/>
          </a:bodyPr>
          <a:lstStyle/>
          <a:p>
            <a:r>
              <a:rPr lang="en-GB" b="1" cap="all" dirty="0">
                <a:latin typeface="Arial Bold" panose="020B0704020202020204" pitchFamily="34" charset="0"/>
                <a:cs typeface="Arial Bold" panose="020B0704020202020204" pitchFamily="34" charset="0"/>
              </a:rPr>
              <a:t>KPA 4:  FINANCIAL MANAGEMENT</a:t>
            </a:r>
            <a:endParaRPr lang="en-US" b="1" dirty="0">
              <a:latin typeface="Arial Bold" panose="020B0704020202020204" pitchFamily="34" charset="0"/>
              <a:cs typeface="Arial Bold" panose="020B0704020202020204" pitchFamily="34" charset="0"/>
            </a:endParaRPr>
          </a:p>
        </p:txBody>
      </p:sp>
      <p:sp>
        <p:nvSpPr>
          <p:cNvPr id="11" name="Subtitle 2"/>
          <p:cNvSpPr txBox="1">
            <a:spLocks/>
          </p:cNvSpPr>
          <p:nvPr/>
        </p:nvSpPr>
        <p:spPr>
          <a:xfrm>
            <a:off x="323528" y="4581128"/>
            <a:ext cx="8496944" cy="2088232"/>
          </a:xfrm>
          <a:prstGeom prst="rect">
            <a:avLst/>
          </a:prstGeom>
        </p:spPr>
        <p:txBody>
          <a:bodyPr vert="horz" lIns="91440" tIns="45720" rIns="91440" bIns="45720" rtlCol="0">
            <a:normAutofit fontScale="92500" lnSpcReduction="20000"/>
          </a:bodyPr>
          <a:lstStyle/>
          <a:p>
            <a:r>
              <a:rPr lang="en-GB" dirty="0">
                <a:latin typeface="Arial" panose="020B0604020202020204" pitchFamily="34" charset="0"/>
                <a:cs typeface="Arial" panose="020B0604020202020204" pitchFamily="34" charset="0"/>
              </a:rPr>
              <a:t>The Financial Management KPA is monitored through seven standards dealing with</a:t>
            </a:r>
            <a:r>
              <a:rPr lang="en-GB"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Effective Budget Planning and Management</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Management of Unauthorised, Irregular and/or Fruitless and Wasteful Expenditure</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Revenue Management</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SCM: Demand Management</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SCM: Acquisition Management</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SCM: Logistics Management</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SCM: Disposal Management</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33908" y="762002"/>
            <a:ext cx="8486564" cy="3531094"/>
          </a:xfrm>
          <a:prstGeom prst="rect">
            <a:avLst/>
          </a:prstGeom>
        </p:spPr>
      </p:pic>
    </p:spTree>
    <p:extLst>
      <p:ext uri="{BB962C8B-B14F-4D97-AF65-F5344CB8AC3E}">
        <p14:creationId xmlns:p14="http://schemas.microsoft.com/office/powerpoint/2010/main" xmlns="" val="422145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23900" y="304803"/>
            <a:ext cx="7620000" cy="914398"/>
          </a:xfrm>
          <a:prstGeom prst="rect">
            <a:avLst/>
          </a:prstGeom>
        </p:spPr>
        <p:txBody>
          <a:bodyPr vert="horz" lIns="91440" tIns="45720" rIns="91440" bIns="45720" rtlCol="0">
            <a:noAutofit/>
          </a:bodyPr>
          <a:lstStyle/>
          <a:p>
            <a:r>
              <a:rPr lang="en-GB" b="1" cap="all" dirty="0">
                <a:latin typeface="Arial Bold" panose="020B0704020202020204" pitchFamily="34" charset="0"/>
                <a:cs typeface="Arial Bold" panose="020B0704020202020204" pitchFamily="34" charset="0"/>
              </a:rPr>
              <a:t>KPA 5:  COMMUNITY ENGAGEMENT/PARTICIPATION</a:t>
            </a:r>
            <a:endParaRPr lang="en-US" b="1" dirty="0">
              <a:latin typeface="Arial Bold" panose="020B0704020202020204" pitchFamily="34" charset="0"/>
              <a:cs typeface="Arial Bold" panose="020B0704020202020204" pitchFamily="34" charset="0"/>
            </a:endParaRPr>
          </a:p>
        </p:txBody>
      </p:sp>
      <p:sp>
        <p:nvSpPr>
          <p:cNvPr id="11" name="Subtitle 2"/>
          <p:cNvSpPr txBox="1">
            <a:spLocks/>
          </p:cNvSpPr>
          <p:nvPr/>
        </p:nvSpPr>
        <p:spPr>
          <a:xfrm>
            <a:off x="395536" y="5157192"/>
            <a:ext cx="8496944" cy="1584176"/>
          </a:xfrm>
          <a:prstGeom prst="rect">
            <a:avLst/>
          </a:prstGeom>
        </p:spPr>
        <p:txBody>
          <a:bodyPr vert="horz" lIns="91440" tIns="45720" rIns="91440" bIns="45720" rtlCol="0">
            <a:normAutofit/>
          </a:bodyPr>
          <a:lstStyle/>
          <a:p>
            <a:r>
              <a:rPr lang="en-GB" dirty="0"/>
              <a:t>The Community engagement/participation KPA is monitored through two </a:t>
            </a:r>
            <a:r>
              <a:rPr lang="en-GB" dirty="0" smtClean="0"/>
              <a:t>standards:</a:t>
            </a:r>
          </a:p>
          <a:p>
            <a:endParaRPr lang="en-GB" dirty="0"/>
          </a:p>
          <a:p>
            <a:pPr marL="285750" indent="-285750">
              <a:buFont typeface="Arial" panose="020B0604020202020204" pitchFamily="34" charset="0"/>
              <a:buChar char="•"/>
            </a:pPr>
            <a:r>
              <a:rPr lang="en-GB" dirty="0" smtClean="0"/>
              <a:t>Standard 5.1: 	Functional </a:t>
            </a:r>
            <a:r>
              <a:rPr lang="en-GB" dirty="0"/>
              <a:t>Ward Committees </a:t>
            </a:r>
            <a:endParaRPr lang="en-GB" dirty="0" smtClean="0"/>
          </a:p>
          <a:p>
            <a:pPr marL="285750" indent="-285750">
              <a:buFont typeface="Arial" panose="020B0604020202020204" pitchFamily="34" charset="0"/>
              <a:buChar char="•"/>
            </a:pPr>
            <a:r>
              <a:rPr lang="en-GB" dirty="0" smtClean="0"/>
              <a:t>Standard 5.2:	Service </a:t>
            </a:r>
            <a:r>
              <a:rPr lang="en-GB" dirty="0"/>
              <a:t>Standards and Complaints Management respectively</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95536" y="908720"/>
            <a:ext cx="8208912" cy="4048932"/>
          </a:xfrm>
          <a:prstGeom prst="rect">
            <a:avLst/>
          </a:prstGeom>
        </p:spPr>
      </p:pic>
    </p:spTree>
    <p:extLst>
      <p:ext uri="{BB962C8B-B14F-4D97-AF65-F5344CB8AC3E}">
        <p14:creationId xmlns:p14="http://schemas.microsoft.com/office/powerpoint/2010/main" xmlns="" val="37674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23900" y="304803"/>
            <a:ext cx="7620000" cy="914398"/>
          </a:xfrm>
          <a:prstGeom prst="rect">
            <a:avLst/>
          </a:prstGeom>
        </p:spPr>
        <p:txBody>
          <a:bodyPr vert="horz" lIns="91440" tIns="45720" rIns="91440" bIns="45720" rtlCol="0">
            <a:noAutofit/>
          </a:bodyPr>
          <a:lstStyle/>
          <a:p>
            <a:r>
              <a:rPr lang="en-GB" b="1" cap="all" dirty="0">
                <a:latin typeface="Arial Bold" panose="020B0704020202020204" pitchFamily="34" charset="0"/>
                <a:cs typeface="Arial Bold" panose="020B0704020202020204" pitchFamily="34" charset="0"/>
              </a:rPr>
              <a:t>KPA 6:  GOVERNANCE</a:t>
            </a:r>
            <a:endParaRPr lang="en-US" b="1" dirty="0">
              <a:latin typeface="Arial Bold" panose="020B0704020202020204" pitchFamily="34" charset="0"/>
              <a:cs typeface="Arial Bold" panose="020B0704020202020204" pitchFamily="34" charset="0"/>
            </a:endParaRPr>
          </a:p>
        </p:txBody>
      </p:sp>
      <p:sp>
        <p:nvSpPr>
          <p:cNvPr id="11" name="Subtitle 2"/>
          <p:cNvSpPr txBox="1">
            <a:spLocks/>
          </p:cNvSpPr>
          <p:nvPr/>
        </p:nvSpPr>
        <p:spPr>
          <a:xfrm>
            <a:off x="251520" y="4509120"/>
            <a:ext cx="8496944" cy="2232248"/>
          </a:xfrm>
          <a:prstGeom prst="rect">
            <a:avLst/>
          </a:prstGeom>
        </p:spPr>
        <p:txBody>
          <a:bodyPr vert="horz" lIns="91440" tIns="45720" rIns="91440" bIns="45720" rtlCol="0">
            <a:normAutofit fontScale="92500" lnSpcReduction="20000"/>
          </a:bodyPr>
          <a:lstStyle/>
          <a:p>
            <a:r>
              <a:rPr lang="en-GB" dirty="0"/>
              <a:t>The Governance KPA is monitored through eight standards dealing with</a:t>
            </a:r>
            <a:r>
              <a:rPr lang="en-GB" dirty="0" smtClean="0"/>
              <a:t>:</a:t>
            </a:r>
          </a:p>
          <a:p>
            <a:endParaRPr lang="en-US" dirty="0"/>
          </a:p>
          <a:p>
            <a:pPr marL="285750" lvl="0" indent="-285750">
              <a:buFont typeface="Arial" panose="020B0604020202020204" pitchFamily="34" charset="0"/>
              <a:buChar char="•"/>
            </a:pPr>
            <a:r>
              <a:rPr lang="en-GB" dirty="0"/>
              <a:t>Assessment of Accountability Mechanisms: MPAC</a:t>
            </a:r>
            <a:endParaRPr lang="en-US" dirty="0"/>
          </a:p>
          <a:p>
            <a:pPr marL="285750" lvl="0" indent="-285750">
              <a:buFont typeface="Arial" panose="020B0604020202020204" pitchFamily="34" charset="0"/>
              <a:buChar char="•"/>
            </a:pPr>
            <a:r>
              <a:rPr lang="en-GB" dirty="0"/>
              <a:t>Assessment of responses to External Audit Findings</a:t>
            </a:r>
            <a:endParaRPr lang="en-US" dirty="0"/>
          </a:p>
          <a:p>
            <a:pPr marL="285750" lvl="0" indent="-285750">
              <a:buFont typeface="Arial" panose="020B0604020202020204" pitchFamily="34" charset="0"/>
              <a:buChar char="•"/>
            </a:pPr>
            <a:r>
              <a:rPr lang="en-GB" dirty="0"/>
              <a:t>Assessment of Internal Audit</a:t>
            </a:r>
            <a:endParaRPr lang="en-US" dirty="0"/>
          </a:p>
          <a:p>
            <a:pPr marL="285750" lvl="0" indent="-285750">
              <a:buFont typeface="Arial" panose="020B0604020202020204" pitchFamily="34" charset="0"/>
              <a:buChar char="•"/>
            </a:pPr>
            <a:r>
              <a:rPr lang="en-GB" dirty="0"/>
              <a:t>Assessment of the Audit Committee</a:t>
            </a:r>
            <a:endParaRPr lang="en-US" dirty="0"/>
          </a:p>
          <a:p>
            <a:pPr marL="285750" lvl="0" indent="-285750">
              <a:buFont typeface="Arial" panose="020B0604020202020204" pitchFamily="34" charset="0"/>
              <a:buChar char="•"/>
            </a:pPr>
            <a:r>
              <a:rPr lang="en-GB" dirty="0"/>
              <a:t>Assessment of Policies and Systems to ensure Professional Ethics</a:t>
            </a:r>
            <a:endParaRPr lang="en-US" dirty="0"/>
          </a:p>
          <a:p>
            <a:pPr marL="285750" lvl="0" indent="-285750">
              <a:buFont typeface="Arial" panose="020B0604020202020204" pitchFamily="34" charset="0"/>
              <a:buChar char="•"/>
            </a:pPr>
            <a:r>
              <a:rPr lang="en-GB" dirty="0"/>
              <a:t>Prevention and combatting of Fraud and Corruption</a:t>
            </a:r>
            <a:endParaRPr lang="en-US" dirty="0"/>
          </a:p>
          <a:p>
            <a:pPr marL="285750" lvl="0" indent="-285750">
              <a:buFont typeface="Arial" panose="020B0604020202020204" pitchFamily="34" charset="0"/>
              <a:buChar char="•"/>
            </a:pPr>
            <a:r>
              <a:rPr lang="en-GB" dirty="0"/>
              <a:t>Risk Management </a:t>
            </a:r>
            <a:endParaRPr lang="en-US" dirty="0"/>
          </a:p>
          <a:p>
            <a:pPr marL="285750" lvl="0" indent="-285750">
              <a:buFont typeface="Arial" panose="020B0604020202020204" pitchFamily="34" charset="0"/>
              <a:buChar char="•"/>
            </a:pPr>
            <a:r>
              <a:rPr lang="en-GB" dirty="0"/>
              <a:t>Administrative and Financial Delegations</a:t>
            </a:r>
            <a:endParaRPr lang="en-US" dirty="0"/>
          </a:p>
        </p:txBody>
      </p:sp>
      <p:pic>
        <p:nvPicPr>
          <p:cNvPr id="2" name="Picture 1"/>
          <p:cNvPicPr>
            <a:picLocks noChangeAspect="1"/>
          </p:cNvPicPr>
          <p:nvPr/>
        </p:nvPicPr>
        <p:blipFill>
          <a:blip r:embed="rId3"/>
          <a:stretch>
            <a:fillRect/>
          </a:stretch>
        </p:blipFill>
        <p:spPr>
          <a:xfrm>
            <a:off x="251520" y="807760"/>
            <a:ext cx="8496944" cy="3557344"/>
          </a:xfrm>
          <a:prstGeom prst="rect">
            <a:avLst/>
          </a:prstGeom>
        </p:spPr>
      </p:pic>
    </p:spTree>
    <p:extLst>
      <p:ext uri="{BB962C8B-B14F-4D97-AF65-F5344CB8AC3E}">
        <p14:creationId xmlns:p14="http://schemas.microsoft.com/office/powerpoint/2010/main" xmlns="" val="154792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91" y="404664"/>
            <a:ext cx="7886700" cy="324551"/>
          </a:xfrm>
        </p:spPr>
        <p:txBody>
          <a:bodyPr>
            <a:normAutofit fontScale="90000"/>
          </a:bodyPr>
          <a:lstStyle/>
          <a:p>
            <a:r>
              <a:rPr lang="en-GB" dirty="0" smtClean="0"/>
              <a:t>Improvement Planning</a:t>
            </a:r>
            <a:endParaRPr lang="en-GB" dirty="0"/>
          </a:p>
        </p:txBody>
      </p:sp>
      <p:sp>
        <p:nvSpPr>
          <p:cNvPr id="3" name="Content Placeholder 2"/>
          <p:cNvSpPr>
            <a:spLocks noGrp="1"/>
          </p:cNvSpPr>
          <p:nvPr>
            <p:ph idx="1"/>
          </p:nvPr>
        </p:nvSpPr>
        <p:spPr>
          <a:xfrm>
            <a:off x="289112" y="908720"/>
            <a:ext cx="8646459" cy="5544616"/>
          </a:xfrm>
        </p:spPr>
        <p:txBody>
          <a:bodyPr>
            <a:normAutofit fontScale="85000" lnSpcReduction="20000"/>
          </a:bodyPr>
          <a:lstStyle/>
          <a:p>
            <a:r>
              <a:rPr lang="en-ZA" dirty="0" smtClean="0"/>
              <a:t>Completing an assessment is just one step in the LGMIM process. Key is how the assessment is used to identify the root causes of the underperformance and what must be done by who and when to address the root causes</a:t>
            </a:r>
          </a:p>
          <a:p>
            <a:r>
              <a:rPr lang="en-ZA" dirty="0" smtClean="0"/>
              <a:t>DPME has designed an improvement planning guide and provides training for municipalities and provinces on how to prepare an improvement plan using the LGMIM assessment results.</a:t>
            </a:r>
          </a:p>
          <a:p>
            <a:r>
              <a:rPr lang="en-ZA" dirty="0" smtClean="0"/>
              <a:t>In addition, DPME is directly working with 5 municipalities; 4 of whom have completed their improvement plans. Implementation is being monitored by the provincial CoGTA and DPME</a:t>
            </a:r>
          </a:p>
          <a:p>
            <a:r>
              <a:rPr lang="en-ZA" dirty="0" smtClean="0"/>
              <a:t>Our expectation is that all participating provinces support municipalities to develop improvement plans. However, not all provinces have been forthcoming in this regard.</a:t>
            </a:r>
          </a:p>
          <a:p>
            <a:endParaRPr lang="en-ZA" dirty="0" smtClean="0"/>
          </a:p>
          <a:p>
            <a:endParaRPr lang="en-GB" dirty="0"/>
          </a:p>
        </p:txBody>
      </p:sp>
    </p:spTree>
    <p:extLst>
      <p:ext uri="{BB962C8B-B14F-4D97-AF65-F5344CB8AC3E}">
        <p14:creationId xmlns:p14="http://schemas.microsoft.com/office/powerpoint/2010/main" xmlns="" val="2097327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Improvement planning process flow</a:t>
            </a:r>
            <a:endParaRPr lang="en-US" dirty="0"/>
          </a:p>
        </p:txBody>
      </p:sp>
      <p:pic>
        <p:nvPicPr>
          <p:cNvPr id="4" name="Content Placeholder 4" descr="Performance Improvement Framework"/>
          <p:cNvPicPr>
            <a:picLocks noGrp="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611560" y="1628800"/>
            <a:ext cx="7920880" cy="4536504"/>
          </a:xfrm>
          <a:prstGeom prst="rect">
            <a:avLst/>
          </a:prstGeom>
          <a:noFill/>
          <a:ln>
            <a:noFill/>
          </a:ln>
        </p:spPr>
      </p:pic>
    </p:spTree>
    <p:extLst>
      <p:ext uri="{BB962C8B-B14F-4D97-AF65-F5344CB8AC3E}">
        <p14:creationId xmlns:p14="http://schemas.microsoft.com/office/powerpoint/2010/main" xmlns="" val="690277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914400" y="1066800"/>
            <a:ext cx="7620000" cy="914398"/>
          </a:xfrm>
          <a:prstGeom prst="rect">
            <a:avLst/>
          </a:prstGeom>
        </p:spPr>
        <p:txBody>
          <a:bodyPr vert="horz" lIns="91440" tIns="45720" rIns="91440" bIns="45720" rtlCol="0">
            <a:noAutofit/>
          </a:bodyPr>
          <a:lstStyle/>
          <a:p>
            <a:pPr lvl="0">
              <a:spcBef>
                <a:spcPct val="20000"/>
              </a:spcBef>
            </a:pPr>
            <a:r>
              <a:rPr lang="en-US" sz="2400" b="1" dirty="0" smtClean="0">
                <a:latin typeface="Arial Bold"/>
                <a:cs typeface="Arial Bold"/>
              </a:rPr>
              <a:t>Conclusion</a:t>
            </a:r>
            <a:endParaRPr kumimoji="0" lang="en-US" sz="2400" b="0" i="0" u="none" strike="noStrike" kern="1200" cap="none" spc="0" normalizeH="0" noProof="0" dirty="0" smtClean="0">
              <a:ln>
                <a:noFill/>
              </a:ln>
              <a:effectLst/>
              <a:uLnTx/>
              <a:uFillTx/>
              <a:latin typeface="Arial"/>
              <a:ea typeface="+mn-ea"/>
              <a:cs typeface="Arial"/>
            </a:endParaRPr>
          </a:p>
        </p:txBody>
      </p:sp>
      <p:sp>
        <p:nvSpPr>
          <p:cNvPr id="9" name="Subtitle 2"/>
          <p:cNvSpPr txBox="1">
            <a:spLocks/>
          </p:cNvSpPr>
          <p:nvPr/>
        </p:nvSpPr>
        <p:spPr>
          <a:xfrm>
            <a:off x="251520" y="1628800"/>
            <a:ext cx="8496944" cy="5112568"/>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GB" dirty="0" smtClean="0"/>
              <a:t>Dedicated </a:t>
            </a:r>
            <a:r>
              <a:rPr lang="en-GB" dirty="0"/>
              <a:t>managers and leaders value organisational assessments and diagnostics as a source of valuable insights into the health of their </a:t>
            </a:r>
            <a:r>
              <a:rPr lang="en-GB" dirty="0" smtClean="0"/>
              <a:t>organisations.</a:t>
            </a:r>
          </a:p>
          <a:p>
            <a:pPr marL="285750" indent="-285750">
              <a:buFont typeface="Arial" panose="020B0604020202020204" pitchFamily="34" charset="0"/>
              <a:buChar char="•"/>
            </a:pPr>
            <a:r>
              <a:rPr lang="en-GB" dirty="0" smtClean="0"/>
              <a:t>For </a:t>
            </a:r>
            <a:r>
              <a:rPr lang="en-GB" dirty="0"/>
              <a:t>the benefit and potential of LGMIM to be realised, municipalities must be willing to utilise the results of the LGMIM as critical management information and develop improvement action plans and strategies in the areas where performance gaps were observed. </a:t>
            </a:r>
            <a:endParaRPr lang="en-GB" dirty="0" smtClean="0"/>
          </a:p>
          <a:p>
            <a:pPr marL="285750" indent="-285750">
              <a:buFont typeface="Arial" panose="020B0604020202020204" pitchFamily="34" charset="0"/>
              <a:buChar char="•"/>
            </a:pPr>
            <a:r>
              <a:rPr lang="en-GB" dirty="0" smtClean="0"/>
              <a:t>Provincial </a:t>
            </a:r>
            <a:r>
              <a:rPr lang="en-GB" dirty="0"/>
              <a:t>departments responsible for Local Government for their part will have to step up their involvement and support municipalities in this </a:t>
            </a:r>
            <a:r>
              <a:rPr lang="en-GB" dirty="0" smtClean="0"/>
              <a:t>regard.</a:t>
            </a:r>
            <a:endParaRPr lang="en-US" dirty="0"/>
          </a:p>
          <a:p>
            <a:pPr marL="285750" indent="-285750">
              <a:buFont typeface="Arial" panose="020B0604020202020204" pitchFamily="34" charset="0"/>
              <a:buChar char="•"/>
            </a:pPr>
            <a:endParaRPr lang="en-US" dirty="0"/>
          </a:p>
          <a:p>
            <a:pPr algn="ctr"/>
            <a:r>
              <a:rPr lang="en-GB" b="1" dirty="0" smtClean="0"/>
              <a:t>Should </a:t>
            </a:r>
            <a:r>
              <a:rPr lang="en-GB" b="1" dirty="0"/>
              <a:t>the above requirements be met, indications are that the LGMIM can serve as a powerful management information tool for the municipal leadership to reflect on how the municipality approaches its tasks in key management areas with a view to shaping management and administrative practices to deliver quality services.</a:t>
            </a:r>
            <a:endParaRPr lang="en-US" b="1" dirty="0"/>
          </a:p>
        </p:txBody>
      </p:sp>
    </p:spTree>
    <p:extLst>
      <p:ext uri="{BB962C8B-B14F-4D97-AF65-F5344CB8AC3E}">
        <p14:creationId xmlns:p14="http://schemas.microsoft.com/office/powerpoint/2010/main" xmlns="" val="217489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62AAA1A3-262B-4979-8C18-306C3DA11E9E}" type="slidenum">
              <a:rPr lang="en-ZA" smtClean="0"/>
              <a:pPr/>
              <a:t>19</a:t>
            </a:fld>
            <a:endParaRPr lang="en-Z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19" y="1903138"/>
            <a:ext cx="2157153" cy="14048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17101" y="-1"/>
            <a:ext cx="2415139" cy="232733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36954" y="2117509"/>
            <a:ext cx="1619069" cy="145039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32240" y="0"/>
            <a:ext cx="2423784" cy="234888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96136" y="0"/>
            <a:ext cx="1440160" cy="177281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095300" y="0"/>
            <a:ext cx="2365817" cy="178820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128191" y="1171438"/>
            <a:ext cx="2332926" cy="1501937"/>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1"/>
            <a:ext cx="2177721" cy="1903139"/>
          </a:xfrm>
          <a:prstGeom prst="rect">
            <a:avLst/>
          </a:prstGeom>
        </p:spPr>
      </p:pic>
      <p:sp>
        <p:nvSpPr>
          <p:cNvPr id="14" name="Rectangle 13"/>
          <p:cNvSpPr/>
          <p:nvPr/>
        </p:nvSpPr>
        <p:spPr>
          <a:xfrm>
            <a:off x="874376" y="2346759"/>
            <a:ext cx="7477605" cy="2246769"/>
          </a:xfrm>
          <a:prstGeom prst="rect">
            <a:avLst/>
          </a:prstGeom>
          <a:solidFill>
            <a:schemeClr val="bg1">
              <a:lumMod val="85000"/>
            </a:schemeClr>
          </a:solidFill>
          <a:ln w="76200">
            <a:solidFill>
              <a:schemeClr val="bg1">
                <a:lumMod val="50000"/>
              </a:schemeClr>
            </a:solidFill>
          </a:ln>
        </p:spPr>
        <p:txBody>
          <a:bodyPr wrap="square">
            <a:spAutoFit/>
          </a:bodyPr>
          <a:lstStyle/>
          <a:p>
            <a:pPr>
              <a:defRPr/>
            </a:pPr>
            <a:r>
              <a:rPr lang="en-US" sz="2800" b="1" dirty="0" smtClean="0">
                <a:solidFill>
                  <a:schemeClr val="bg2">
                    <a:lumMod val="50000"/>
                  </a:schemeClr>
                </a:solidFill>
                <a:latin typeface="Arial Narrow" pitchFamily="34" charset="0"/>
              </a:rPr>
              <a:t>	</a:t>
            </a:r>
            <a:r>
              <a:rPr lang="en-US" sz="2800" b="1" dirty="0" err="1" smtClean="0">
                <a:solidFill>
                  <a:schemeClr val="tx2">
                    <a:lumMod val="60000"/>
                    <a:lumOff val="40000"/>
                  </a:schemeClr>
                </a:solidFill>
                <a:latin typeface="Arial Narrow" pitchFamily="34" charset="0"/>
              </a:rPr>
              <a:t>Ke</a:t>
            </a:r>
            <a:r>
              <a:rPr lang="en-US" sz="2800" b="1" dirty="0" smtClean="0">
                <a:solidFill>
                  <a:schemeClr val="tx2">
                    <a:lumMod val="60000"/>
                    <a:lumOff val="40000"/>
                  </a:schemeClr>
                </a:solidFill>
                <a:latin typeface="Arial Narrow" pitchFamily="34" charset="0"/>
              </a:rPr>
              <a:t> </a:t>
            </a:r>
            <a:r>
              <a:rPr lang="en-US" sz="2800" b="1" dirty="0" err="1">
                <a:solidFill>
                  <a:schemeClr val="tx2">
                    <a:lumMod val="60000"/>
                    <a:lumOff val="40000"/>
                  </a:schemeClr>
                </a:solidFill>
                <a:latin typeface="Arial Narrow" pitchFamily="34" charset="0"/>
              </a:rPr>
              <a:t>ya</a:t>
            </a:r>
            <a:r>
              <a:rPr lang="en-US" sz="2800" b="1" dirty="0">
                <a:solidFill>
                  <a:schemeClr val="tx2">
                    <a:lumMod val="60000"/>
                    <a:lumOff val="40000"/>
                  </a:schemeClr>
                </a:solidFill>
                <a:latin typeface="Arial Narrow" pitchFamily="34" charset="0"/>
              </a:rPr>
              <a:t> </a:t>
            </a:r>
            <a:r>
              <a:rPr lang="en-US" sz="2800" b="1" dirty="0" err="1" smtClean="0">
                <a:solidFill>
                  <a:schemeClr val="tx2">
                    <a:lumMod val="60000"/>
                    <a:lumOff val="40000"/>
                  </a:schemeClr>
                </a:solidFill>
                <a:latin typeface="Arial Narrow" pitchFamily="34" charset="0"/>
              </a:rPr>
              <a:t>leboga</a:t>
            </a:r>
            <a:r>
              <a:rPr lang="en-US" sz="2800" b="1" dirty="0">
                <a:solidFill>
                  <a:schemeClr val="tx2">
                    <a:lumMod val="60000"/>
                    <a:lumOff val="40000"/>
                  </a:schemeClr>
                </a:solidFill>
                <a:latin typeface="Arial Narrow" pitchFamily="34" charset="0"/>
              </a:rPr>
              <a:t>	</a:t>
            </a:r>
            <a:r>
              <a:rPr lang="en-US" sz="2800" b="1" dirty="0" smtClean="0">
                <a:solidFill>
                  <a:schemeClr val="tx2">
                    <a:lumMod val="60000"/>
                    <a:lumOff val="40000"/>
                  </a:schemeClr>
                </a:solidFill>
                <a:latin typeface="Arial Narrow" pitchFamily="34" charset="0"/>
              </a:rPr>
              <a:t>	</a:t>
            </a:r>
            <a:r>
              <a:rPr lang="en-US" sz="2800" b="1" dirty="0" err="1" smtClean="0">
                <a:solidFill>
                  <a:schemeClr val="tx2">
                    <a:lumMod val="60000"/>
                    <a:lumOff val="40000"/>
                  </a:schemeClr>
                </a:solidFill>
                <a:latin typeface="Arial Narrow" pitchFamily="34" charset="0"/>
              </a:rPr>
              <a:t>Ke</a:t>
            </a:r>
            <a:r>
              <a:rPr lang="en-US" sz="2800" b="1" dirty="0" smtClean="0">
                <a:solidFill>
                  <a:schemeClr val="tx2">
                    <a:lumMod val="60000"/>
                    <a:lumOff val="40000"/>
                  </a:schemeClr>
                </a:solidFill>
                <a:latin typeface="Arial Narrow" pitchFamily="34" charset="0"/>
              </a:rPr>
              <a:t> </a:t>
            </a:r>
            <a:r>
              <a:rPr lang="en-US" sz="2800" b="1" dirty="0">
                <a:solidFill>
                  <a:schemeClr val="tx2">
                    <a:lumMod val="60000"/>
                    <a:lumOff val="40000"/>
                  </a:schemeClr>
                </a:solidFill>
                <a:latin typeface="Arial Narrow" pitchFamily="34" charset="0"/>
              </a:rPr>
              <a:t>a </a:t>
            </a:r>
            <a:r>
              <a:rPr lang="en-US" sz="2800" b="1" dirty="0" err="1" smtClean="0">
                <a:solidFill>
                  <a:schemeClr val="tx2">
                    <a:lumMod val="60000"/>
                    <a:lumOff val="40000"/>
                  </a:schemeClr>
                </a:solidFill>
                <a:latin typeface="Arial Narrow" pitchFamily="34" charset="0"/>
              </a:rPr>
              <a:t>leboha</a:t>
            </a:r>
            <a:r>
              <a:rPr lang="en-US" sz="2800" b="1" dirty="0" smtClean="0">
                <a:solidFill>
                  <a:schemeClr val="tx2">
                    <a:lumMod val="60000"/>
                    <a:lumOff val="40000"/>
                  </a:schemeClr>
                </a:solidFill>
                <a:latin typeface="Arial Narrow" pitchFamily="34" charset="0"/>
              </a:rPr>
              <a:t>		</a:t>
            </a:r>
          </a:p>
          <a:p>
            <a:pPr>
              <a:defRPr/>
            </a:pPr>
            <a:r>
              <a:rPr lang="en-US" sz="2800" b="1" dirty="0" err="1" smtClean="0">
                <a:solidFill>
                  <a:schemeClr val="tx2">
                    <a:lumMod val="60000"/>
                    <a:lumOff val="40000"/>
                  </a:schemeClr>
                </a:solidFill>
                <a:latin typeface="Arial Narrow" pitchFamily="34" charset="0"/>
              </a:rPr>
              <a:t>Ke</a:t>
            </a:r>
            <a:r>
              <a:rPr lang="en-US" sz="2800" b="1" dirty="0" smtClean="0">
                <a:solidFill>
                  <a:schemeClr val="tx2">
                    <a:lumMod val="60000"/>
                    <a:lumOff val="40000"/>
                  </a:schemeClr>
                </a:solidFill>
                <a:latin typeface="Arial Narrow" pitchFamily="34" charset="0"/>
              </a:rPr>
              <a:t> a </a:t>
            </a:r>
            <a:r>
              <a:rPr lang="en-US" sz="2800" b="1" dirty="0" err="1" smtClean="0">
                <a:solidFill>
                  <a:schemeClr val="tx2">
                    <a:lumMod val="60000"/>
                    <a:lumOff val="40000"/>
                  </a:schemeClr>
                </a:solidFill>
                <a:latin typeface="Arial Narrow" pitchFamily="34" charset="0"/>
              </a:rPr>
              <a:t>leboga</a:t>
            </a:r>
            <a:r>
              <a:rPr lang="en-US" sz="2800" b="1" dirty="0" smtClean="0">
                <a:solidFill>
                  <a:schemeClr val="tx2">
                    <a:lumMod val="60000"/>
                    <a:lumOff val="40000"/>
                  </a:schemeClr>
                </a:solidFill>
                <a:latin typeface="Arial Narrow" pitchFamily="34" charset="0"/>
              </a:rPr>
              <a:t>		Ngiyabonga 		Ndiyabulela	</a:t>
            </a:r>
            <a:r>
              <a:rPr lang="en-US" sz="2800" b="1" dirty="0" err="1" smtClean="0">
                <a:solidFill>
                  <a:schemeClr val="tx2">
                    <a:lumMod val="60000"/>
                    <a:lumOff val="40000"/>
                  </a:schemeClr>
                </a:solidFill>
                <a:latin typeface="Arial Narrow" pitchFamily="34" charset="0"/>
              </a:rPr>
              <a:t>Ngiyathokoza</a:t>
            </a:r>
            <a:r>
              <a:rPr lang="en-US" sz="2800" b="1" dirty="0">
                <a:solidFill>
                  <a:schemeClr val="tx2">
                    <a:lumMod val="60000"/>
                    <a:lumOff val="40000"/>
                  </a:schemeClr>
                </a:solidFill>
                <a:latin typeface="Arial Narrow" pitchFamily="34" charset="0"/>
              </a:rPr>
              <a:t>	</a:t>
            </a:r>
            <a:r>
              <a:rPr lang="en-US" sz="2800" b="1" dirty="0" smtClean="0">
                <a:solidFill>
                  <a:schemeClr val="tx2">
                    <a:lumMod val="60000"/>
                    <a:lumOff val="40000"/>
                  </a:schemeClr>
                </a:solidFill>
                <a:latin typeface="Arial Narrow" pitchFamily="34" charset="0"/>
              </a:rPr>
              <a:t>Ngiyabonga			</a:t>
            </a:r>
            <a:r>
              <a:rPr lang="en-US" sz="2800" b="1" dirty="0" err="1" smtClean="0">
                <a:solidFill>
                  <a:schemeClr val="tx2">
                    <a:lumMod val="60000"/>
                    <a:lumOff val="40000"/>
                  </a:schemeClr>
                </a:solidFill>
                <a:latin typeface="Arial Narrow" pitchFamily="34" charset="0"/>
              </a:rPr>
              <a:t>Inkomu</a:t>
            </a:r>
            <a:r>
              <a:rPr lang="en-US" sz="2800" b="1" dirty="0" smtClean="0">
                <a:solidFill>
                  <a:schemeClr val="tx2">
                    <a:lumMod val="60000"/>
                    <a:lumOff val="40000"/>
                  </a:schemeClr>
                </a:solidFill>
                <a:latin typeface="Arial Narrow" pitchFamily="34" charset="0"/>
              </a:rPr>
              <a:t>	</a:t>
            </a:r>
            <a:r>
              <a:rPr lang="en-US" sz="2800" b="1" dirty="0" err="1" smtClean="0">
                <a:solidFill>
                  <a:schemeClr val="tx2">
                    <a:lumMod val="60000"/>
                    <a:lumOff val="40000"/>
                  </a:schemeClr>
                </a:solidFill>
                <a:latin typeface="Arial Narrow" pitchFamily="34" charset="0"/>
              </a:rPr>
              <a:t>Ndi</a:t>
            </a:r>
            <a:r>
              <a:rPr lang="en-US" sz="2800" b="1" dirty="0" smtClean="0">
                <a:solidFill>
                  <a:schemeClr val="tx2">
                    <a:lumMod val="60000"/>
                    <a:lumOff val="40000"/>
                  </a:schemeClr>
                </a:solidFill>
                <a:latin typeface="Arial Narrow" pitchFamily="34" charset="0"/>
              </a:rPr>
              <a:t> </a:t>
            </a:r>
            <a:r>
              <a:rPr lang="en-US" sz="2800" b="1" dirty="0" err="1">
                <a:solidFill>
                  <a:schemeClr val="tx2">
                    <a:lumMod val="60000"/>
                    <a:lumOff val="40000"/>
                  </a:schemeClr>
                </a:solidFill>
                <a:latin typeface="Arial Narrow" pitchFamily="34" charset="0"/>
              </a:rPr>
              <a:t>khou</a:t>
            </a:r>
            <a:r>
              <a:rPr lang="en-US" sz="2800" b="1" dirty="0">
                <a:solidFill>
                  <a:schemeClr val="tx2">
                    <a:lumMod val="60000"/>
                    <a:lumOff val="40000"/>
                  </a:schemeClr>
                </a:solidFill>
                <a:latin typeface="Arial Narrow" pitchFamily="34" charset="0"/>
              </a:rPr>
              <a:t> </a:t>
            </a:r>
            <a:r>
              <a:rPr lang="en-US" sz="2800" b="1" dirty="0" smtClean="0">
                <a:solidFill>
                  <a:schemeClr val="tx2">
                    <a:lumMod val="60000"/>
                    <a:lumOff val="40000"/>
                  </a:schemeClr>
                </a:solidFill>
                <a:latin typeface="Arial Narrow" pitchFamily="34" charset="0"/>
              </a:rPr>
              <a:t>livhuha</a:t>
            </a:r>
            <a:r>
              <a:rPr lang="en-US" sz="2800" b="1" dirty="0">
                <a:solidFill>
                  <a:schemeClr val="tx2">
                    <a:lumMod val="60000"/>
                    <a:lumOff val="40000"/>
                  </a:schemeClr>
                </a:solidFill>
                <a:latin typeface="Arial Narrow" pitchFamily="34" charset="0"/>
              </a:rPr>
              <a:t>	</a:t>
            </a:r>
            <a:r>
              <a:rPr lang="en-US" sz="2800" b="1" dirty="0" smtClean="0">
                <a:solidFill>
                  <a:schemeClr val="tx2">
                    <a:lumMod val="60000"/>
                    <a:lumOff val="40000"/>
                  </a:schemeClr>
                </a:solidFill>
                <a:latin typeface="Arial Narrow" pitchFamily="34" charset="0"/>
              </a:rPr>
              <a:t>Thank you</a:t>
            </a:r>
            <a:r>
              <a:rPr lang="en-US" sz="2800" b="1" dirty="0">
                <a:solidFill>
                  <a:schemeClr val="tx2">
                    <a:lumMod val="60000"/>
                    <a:lumOff val="40000"/>
                  </a:schemeClr>
                </a:solidFill>
                <a:latin typeface="Arial Narrow" pitchFamily="34" charset="0"/>
              </a:rPr>
              <a:t>	</a:t>
            </a:r>
            <a:r>
              <a:rPr lang="en-US" sz="2800" b="1" dirty="0" smtClean="0">
                <a:solidFill>
                  <a:schemeClr val="tx2">
                    <a:lumMod val="60000"/>
                    <a:lumOff val="40000"/>
                  </a:schemeClr>
                </a:solidFill>
                <a:latin typeface="Arial Narrow" pitchFamily="34" charset="0"/>
              </a:rPr>
              <a:t>		</a:t>
            </a:r>
            <a:r>
              <a:rPr lang="en-US" sz="2800" b="1" dirty="0" err="1" smtClean="0">
                <a:solidFill>
                  <a:schemeClr val="tx2">
                    <a:lumMod val="60000"/>
                    <a:lumOff val="40000"/>
                  </a:schemeClr>
                </a:solidFill>
                <a:latin typeface="Arial Narrow" pitchFamily="34" charset="0"/>
              </a:rPr>
              <a:t>Dankie</a:t>
            </a:r>
            <a:endParaRPr lang="en-ZA" sz="2800" dirty="0">
              <a:solidFill>
                <a:schemeClr val="tx2">
                  <a:lumMod val="60000"/>
                  <a:lumOff val="40000"/>
                </a:schemeClr>
              </a:solidFill>
              <a:latin typeface="Arial Narrow" pitchFamily="34" charset="0"/>
            </a:endParaRPr>
          </a:p>
        </p:txBody>
      </p:sp>
    </p:spTree>
    <p:extLst>
      <p:ext uri="{BB962C8B-B14F-4D97-AF65-F5344CB8AC3E}">
        <p14:creationId xmlns:p14="http://schemas.microsoft.com/office/powerpoint/2010/main" xmlns="" val="2606011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ZA" sz="3600" dirty="0" smtClean="0">
                <a:solidFill>
                  <a:schemeClr val="tx1"/>
                </a:solidFill>
                <a:latin typeface="Arial Bold" panose="020B0704020202020204" pitchFamily="34" charset="0"/>
                <a:cs typeface="Arial Bold" panose="020B0704020202020204" pitchFamily="34" charset="0"/>
              </a:rPr>
              <a:t>What this presentation covers:</a:t>
            </a:r>
            <a:endParaRPr lang="en-ZA" sz="3600" dirty="0">
              <a:solidFill>
                <a:schemeClr val="tx1"/>
              </a:solidFill>
              <a:latin typeface="Arial Bold" panose="020B0704020202020204" pitchFamily="34" charset="0"/>
              <a:cs typeface="Arial Bold" panose="020B0704020202020204" pitchFamily="34" charset="0"/>
            </a:endParaRPr>
          </a:p>
        </p:txBody>
      </p:sp>
      <p:sp>
        <p:nvSpPr>
          <p:cNvPr id="3" name="Content Placeholder 2"/>
          <p:cNvSpPr>
            <a:spLocks noGrp="1"/>
          </p:cNvSpPr>
          <p:nvPr>
            <p:ph idx="1"/>
          </p:nvPr>
        </p:nvSpPr>
        <p:spPr/>
        <p:txBody>
          <a:bodyPr>
            <a:normAutofit fontScale="92500" lnSpcReduction="10000"/>
          </a:bodyPr>
          <a:lstStyle/>
          <a:p>
            <a:pPr marL="801688" indent="-620713">
              <a:lnSpc>
                <a:spcPct val="150000"/>
              </a:lnSpc>
              <a:buClrTx/>
            </a:pPr>
            <a:r>
              <a:rPr lang="en-ZA" sz="2800" spc="100" dirty="0" smtClean="0">
                <a:latin typeface="Arial" panose="020B0604020202020204" pitchFamily="34" charset="0"/>
                <a:cs typeface="Arial" panose="020B0604020202020204" pitchFamily="34" charset="0"/>
              </a:rPr>
              <a:t>LGMIM Concept</a:t>
            </a:r>
          </a:p>
          <a:p>
            <a:pPr marL="801688" indent="-620713">
              <a:lnSpc>
                <a:spcPct val="150000"/>
              </a:lnSpc>
              <a:buClrTx/>
            </a:pPr>
            <a:r>
              <a:rPr lang="en-ZA" sz="2800" spc="100" dirty="0" smtClean="0">
                <a:latin typeface="Arial" panose="020B0604020202020204" pitchFamily="34" charset="0"/>
                <a:cs typeface="Arial" panose="020B0604020202020204" pitchFamily="34" charset="0"/>
              </a:rPr>
              <a:t>216/17 Enrolments</a:t>
            </a:r>
          </a:p>
          <a:p>
            <a:pPr marL="801688" indent="-620713">
              <a:lnSpc>
                <a:spcPct val="150000"/>
              </a:lnSpc>
              <a:buClrTx/>
            </a:pPr>
            <a:r>
              <a:rPr lang="en-ZA" sz="2800" spc="100" dirty="0" smtClean="0">
                <a:latin typeface="Arial" panose="020B0604020202020204" pitchFamily="34" charset="0"/>
                <a:cs typeface="Arial" panose="020B0604020202020204" pitchFamily="34" charset="0"/>
              </a:rPr>
              <a:t>2016/17 Heat maps</a:t>
            </a:r>
          </a:p>
          <a:p>
            <a:pPr marL="801688" indent="-620713">
              <a:lnSpc>
                <a:spcPct val="150000"/>
              </a:lnSpc>
              <a:buClrTx/>
            </a:pPr>
            <a:r>
              <a:rPr lang="en-ZA" sz="2800" spc="100" dirty="0" smtClean="0">
                <a:latin typeface="Arial" panose="020B0604020202020204" pitchFamily="34" charset="0"/>
                <a:cs typeface="Arial" panose="020B0604020202020204" pitchFamily="34" charset="0"/>
              </a:rPr>
              <a:t>LGMIM findings per KPA</a:t>
            </a:r>
          </a:p>
          <a:p>
            <a:pPr marL="801688" indent="-620713">
              <a:lnSpc>
                <a:spcPct val="150000"/>
              </a:lnSpc>
              <a:buClrTx/>
            </a:pPr>
            <a:r>
              <a:rPr lang="en-ZA" sz="2800" spc="100" dirty="0" smtClean="0">
                <a:latin typeface="Arial" panose="020B0604020202020204" pitchFamily="34" charset="0"/>
                <a:cs typeface="Arial" panose="020B0604020202020204" pitchFamily="34" charset="0"/>
              </a:rPr>
              <a:t>Improvement Planning</a:t>
            </a:r>
          </a:p>
          <a:p>
            <a:pPr marL="801688" indent="-620713">
              <a:lnSpc>
                <a:spcPct val="150000"/>
              </a:lnSpc>
              <a:buClrTx/>
            </a:pPr>
            <a:r>
              <a:rPr lang="en-ZA" sz="2800" spc="100" dirty="0" smtClean="0">
                <a:latin typeface="Arial" panose="020B0604020202020204" pitchFamily="34" charset="0"/>
                <a:cs typeface="Arial" panose="020B0604020202020204" pitchFamily="34" charset="0"/>
              </a:rPr>
              <a:t>2017/18 enrolments</a:t>
            </a:r>
          </a:p>
          <a:p>
            <a:pPr marL="801688" indent="-620713">
              <a:lnSpc>
                <a:spcPct val="150000"/>
              </a:lnSpc>
              <a:buClrTx/>
            </a:pPr>
            <a:r>
              <a:rPr lang="en-ZA" sz="2800" spc="100" dirty="0" smtClean="0">
                <a:latin typeface="Arial" panose="020B0604020202020204" pitchFamily="34" charset="0"/>
                <a:cs typeface="Arial" panose="020B0604020202020204" pitchFamily="34" charset="0"/>
              </a:rPr>
              <a:t>Conclusion</a:t>
            </a:r>
          </a:p>
        </p:txBody>
      </p:sp>
      <p:sp>
        <p:nvSpPr>
          <p:cNvPr id="4" name="Slide Number Placeholder 3"/>
          <p:cNvSpPr>
            <a:spLocks noGrp="1"/>
          </p:cNvSpPr>
          <p:nvPr>
            <p:ph type="sldNum" sz="quarter" idx="4294967295"/>
          </p:nvPr>
        </p:nvSpPr>
        <p:spPr/>
        <p:txBody>
          <a:bodyPr/>
          <a:lstStyle/>
          <a:p>
            <a:fld id="{62AAA1A3-262B-4979-8C18-306C3DA11E9E}" type="slidenum">
              <a:rPr lang="en-ZA" smtClean="0"/>
              <a:pPr/>
              <a:t>2</a:t>
            </a:fld>
            <a:endParaRPr lang="en-ZA" dirty="0"/>
          </a:p>
        </p:txBody>
      </p:sp>
    </p:spTree>
    <p:extLst>
      <p:ext uri="{BB962C8B-B14F-4D97-AF65-F5344CB8AC3E}">
        <p14:creationId xmlns:p14="http://schemas.microsoft.com/office/powerpoint/2010/main" xmlns="" val="2867841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79388"/>
            <a:ext cx="8713788" cy="513308"/>
          </a:xfrm>
        </p:spPr>
        <p:txBody>
          <a:bodyPr>
            <a:noAutofit/>
          </a:bodyPr>
          <a:lstStyle/>
          <a:p>
            <a:pPr algn="l" eaLnBrk="1" fontAlgn="auto" hangingPunct="1">
              <a:spcAft>
                <a:spcPts val="0"/>
              </a:spcAft>
              <a:defRPr/>
            </a:pPr>
            <a:r>
              <a:rPr lang="en-ZA" sz="3600" b="1" dirty="0" smtClean="0">
                <a:effectLst/>
                <a:latin typeface="Arial" panose="020B0604020202020204" pitchFamily="34" charset="0"/>
                <a:cs typeface="Arial" panose="020B0604020202020204" pitchFamily="34" charset="0"/>
              </a:rPr>
              <a:t>WHAT LGMIM DOES?</a:t>
            </a:r>
            <a:endParaRPr lang="en-GB" sz="3600" b="1"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460432" y="6424062"/>
            <a:ext cx="683568" cy="400110"/>
          </a:xfrm>
          <a:prstGeom prst="rect">
            <a:avLst/>
          </a:prstGeom>
        </p:spPr>
        <p:txBody>
          <a:bodyPr/>
          <a:lstStyle/>
          <a:p>
            <a:pPr>
              <a:defRPr/>
            </a:pPr>
            <a:fld id="{F294D6F8-98B3-48E5-861C-B7244C79534D}" type="slidenum">
              <a:rPr lang="en-ZA">
                <a:solidFill>
                  <a:prstClr val="black"/>
                </a:solidFill>
                <a:latin typeface="Arial" panose="020B0604020202020204" pitchFamily="34" charset="0"/>
                <a:cs typeface="Arial" panose="020B0604020202020204" pitchFamily="34" charset="0"/>
              </a:rPr>
              <a:pPr>
                <a:defRPr/>
              </a:pPr>
              <a:t>3</a:t>
            </a:fld>
            <a:endParaRPr lang="en-ZA"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323528" y="260648"/>
            <a:ext cx="8208912" cy="2088232"/>
          </a:xfrm>
          <a:prstGeom prst="rect">
            <a:avLst/>
          </a:prstGeom>
        </p:spPr>
        <p:txBody>
          <a:bodyPr/>
          <a:lstStyle/>
          <a:p>
            <a:pPr>
              <a:buFontTx/>
              <a:buChar char="•"/>
            </a:pPr>
            <a:endParaRPr lang="en-GB" dirty="0">
              <a:solidFill>
                <a:srgbClr val="531A17">
                  <a:lumMod val="75000"/>
                </a:srgbClr>
              </a:solidFill>
              <a:latin typeface="Arial" panose="020B0604020202020204" pitchFamily="34" charset="0"/>
              <a:cs typeface="Arial" panose="020B0604020202020204" pitchFamily="34" charset="0"/>
            </a:endParaRPr>
          </a:p>
        </p:txBody>
      </p:sp>
      <p:grpSp>
        <p:nvGrpSpPr>
          <p:cNvPr id="9" name="Group 8"/>
          <p:cNvGrpSpPr/>
          <p:nvPr/>
        </p:nvGrpSpPr>
        <p:grpSpPr>
          <a:xfrm>
            <a:off x="484127" y="920222"/>
            <a:ext cx="2055065" cy="1376394"/>
            <a:chOff x="1023" y="409809"/>
            <a:chExt cx="2055065" cy="1268613"/>
          </a:xfrm>
        </p:grpSpPr>
        <p:sp>
          <p:nvSpPr>
            <p:cNvPr id="10" name="Oval 9"/>
            <p:cNvSpPr/>
            <p:nvPr/>
          </p:nvSpPr>
          <p:spPr>
            <a:xfrm>
              <a:off x="1023" y="409809"/>
              <a:ext cx="2055065" cy="1268613"/>
            </a:xfrm>
            <a:prstGeom prst="ellipse">
              <a:avLst/>
            </a:prstGeom>
            <a:solidFill>
              <a:srgbClr val="92D050">
                <a:alpha val="31000"/>
              </a:srgbClr>
            </a:solidFill>
            <a:ln>
              <a:solidFill>
                <a:srgbClr val="92D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Oval 4"/>
            <p:cNvSpPr/>
            <p:nvPr/>
          </p:nvSpPr>
          <p:spPr>
            <a:xfrm>
              <a:off x="301980" y="595593"/>
              <a:ext cx="1453151" cy="897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ZA" sz="1400" dirty="0" smtClean="0">
                  <a:solidFill>
                    <a:schemeClr val="tx1"/>
                  </a:solidFill>
                  <a:latin typeface="Arial" panose="020B0604020202020204" pitchFamily="34" charset="0"/>
                  <a:cs typeface="Arial" panose="020B0604020202020204" pitchFamily="34" charset="0"/>
                </a:rPr>
                <a:t>Management practices</a:t>
              </a:r>
              <a:endParaRPr lang="en-GB" sz="1400" dirty="0">
                <a:solidFill>
                  <a:schemeClr val="tx1"/>
                </a:solidFill>
                <a:latin typeface="Arial" panose="020B0604020202020204" pitchFamily="34" charset="0"/>
                <a:cs typeface="Arial" panose="020B0604020202020204" pitchFamily="34" charset="0"/>
              </a:endParaRPr>
            </a:p>
          </p:txBody>
        </p:sp>
      </p:grpSp>
      <p:grpSp>
        <p:nvGrpSpPr>
          <p:cNvPr id="12" name="Group 11"/>
          <p:cNvGrpSpPr/>
          <p:nvPr/>
        </p:nvGrpSpPr>
        <p:grpSpPr>
          <a:xfrm>
            <a:off x="2572805" y="1240521"/>
            <a:ext cx="735795" cy="735795"/>
            <a:chOff x="2159100" y="676218"/>
            <a:chExt cx="735795" cy="735795"/>
          </a:xfrm>
        </p:grpSpPr>
        <p:sp>
          <p:nvSpPr>
            <p:cNvPr id="13" name="Plus 12"/>
            <p:cNvSpPr/>
            <p:nvPr/>
          </p:nvSpPr>
          <p:spPr>
            <a:xfrm>
              <a:off x="2159100" y="676218"/>
              <a:ext cx="735795" cy="735795"/>
            </a:xfrm>
            <a:prstGeom prst="mathPlus">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 name="Plus 4"/>
            <p:cNvSpPr/>
            <p:nvPr/>
          </p:nvSpPr>
          <p:spPr>
            <a:xfrm>
              <a:off x="2256630" y="957586"/>
              <a:ext cx="540735" cy="173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endParaRPr lang="en-GB" sz="1300">
                <a:solidFill>
                  <a:schemeClr val="tx1"/>
                </a:solidFill>
                <a:latin typeface="Arial" panose="020B0604020202020204" pitchFamily="34" charset="0"/>
                <a:cs typeface="Arial" panose="020B0604020202020204" pitchFamily="34" charset="0"/>
              </a:endParaRPr>
            </a:p>
          </p:txBody>
        </p:sp>
      </p:grpSp>
      <p:grpSp>
        <p:nvGrpSpPr>
          <p:cNvPr id="15" name="Group 14"/>
          <p:cNvGrpSpPr/>
          <p:nvPr/>
        </p:nvGrpSpPr>
        <p:grpSpPr>
          <a:xfrm>
            <a:off x="3335042" y="947288"/>
            <a:ext cx="2186999" cy="1318774"/>
            <a:chOff x="2997907" y="409809"/>
            <a:chExt cx="2186999" cy="1274578"/>
          </a:xfrm>
        </p:grpSpPr>
        <p:sp>
          <p:nvSpPr>
            <p:cNvPr id="16" name="Oval 15"/>
            <p:cNvSpPr/>
            <p:nvPr/>
          </p:nvSpPr>
          <p:spPr>
            <a:xfrm>
              <a:off x="2997907" y="409809"/>
              <a:ext cx="2186999" cy="1274578"/>
            </a:xfrm>
            <a:prstGeom prst="ellipse">
              <a:avLst/>
            </a:prstGeom>
            <a:solidFill>
              <a:srgbClr val="00B0F0">
                <a:alpha val="37000"/>
              </a:srgbClr>
            </a:solidFill>
            <a:ln>
              <a:solidFill>
                <a:srgbClr val="00B0F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Oval 4"/>
            <p:cNvSpPr/>
            <p:nvPr/>
          </p:nvSpPr>
          <p:spPr>
            <a:xfrm>
              <a:off x="3309616" y="595593"/>
              <a:ext cx="1505061" cy="897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ZA" sz="1400" dirty="0" smtClean="0">
                  <a:solidFill>
                    <a:schemeClr val="tx1"/>
                  </a:solidFill>
                  <a:latin typeface="Arial" panose="020B0604020202020204" pitchFamily="34" charset="0"/>
                  <a:cs typeface="Arial" panose="020B0604020202020204" pitchFamily="34" charset="0"/>
                </a:rPr>
                <a:t>Workplace capabilities</a:t>
              </a:r>
              <a:endParaRPr lang="en-GB" sz="1400" dirty="0">
                <a:solidFill>
                  <a:schemeClr val="tx1"/>
                </a:solidFill>
                <a:latin typeface="Arial" panose="020B0604020202020204" pitchFamily="34" charset="0"/>
                <a:cs typeface="Arial" panose="020B0604020202020204" pitchFamily="34" charset="0"/>
              </a:endParaRPr>
            </a:p>
          </p:txBody>
        </p:sp>
      </p:grpSp>
      <p:grpSp>
        <p:nvGrpSpPr>
          <p:cNvPr id="18" name="Group 17"/>
          <p:cNvGrpSpPr/>
          <p:nvPr/>
        </p:nvGrpSpPr>
        <p:grpSpPr>
          <a:xfrm>
            <a:off x="5553333" y="1221943"/>
            <a:ext cx="735795" cy="735795"/>
            <a:chOff x="5229399" y="676218"/>
            <a:chExt cx="735795" cy="735795"/>
          </a:xfrm>
        </p:grpSpPr>
        <p:sp>
          <p:nvSpPr>
            <p:cNvPr id="19" name="Equal 18"/>
            <p:cNvSpPr/>
            <p:nvPr/>
          </p:nvSpPr>
          <p:spPr>
            <a:xfrm>
              <a:off x="5229399" y="676218"/>
              <a:ext cx="735795" cy="735795"/>
            </a:xfrm>
            <a:prstGeom prst="mathEqual">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0" name="Equal 4"/>
            <p:cNvSpPr/>
            <p:nvPr/>
          </p:nvSpPr>
          <p:spPr>
            <a:xfrm>
              <a:off x="5326929" y="827792"/>
              <a:ext cx="540735" cy="432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endParaRPr lang="en-GB" sz="1300">
                <a:solidFill>
                  <a:prstClr val="white"/>
                </a:solidFill>
                <a:latin typeface="Arial" panose="020B0604020202020204" pitchFamily="34" charset="0"/>
                <a:cs typeface="Arial" panose="020B0604020202020204" pitchFamily="34" charset="0"/>
              </a:endParaRPr>
            </a:p>
          </p:txBody>
        </p:sp>
      </p:grpSp>
      <p:grpSp>
        <p:nvGrpSpPr>
          <p:cNvPr id="21" name="Group 20"/>
          <p:cNvGrpSpPr/>
          <p:nvPr/>
        </p:nvGrpSpPr>
        <p:grpSpPr>
          <a:xfrm>
            <a:off x="6320719" y="968059"/>
            <a:ext cx="2576573" cy="1328557"/>
            <a:chOff x="6068206" y="553143"/>
            <a:chExt cx="2139681" cy="981944"/>
          </a:xfrm>
        </p:grpSpPr>
        <p:sp>
          <p:nvSpPr>
            <p:cNvPr id="22" name="Oval 21"/>
            <p:cNvSpPr/>
            <p:nvPr/>
          </p:nvSpPr>
          <p:spPr>
            <a:xfrm>
              <a:off x="6068206" y="553143"/>
              <a:ext cx="2139681" cy="981944"/>
            </a:xfrm>
            <a:prstGeom prst="ellipse">
              <a:avLst/>
            </a:prstGeom>
            <a:solidFill>
              <a:srgbClr val="FF0000">
                <a:alpha val="21000"/>
              </a:srgbClr>
            </a:solidFill>
            <a:ln>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Oval 4"/>
            <p:cNvSpPr/>
            <p:nvPr/>
          </p:nvSpPr>
          <p:spPr>
            <a:xfrm>
              <a:off x="6381555" y="696945"/>
              <a:ext cx="1512983" cy="694340"/>
            </a:xfrm>
            <a:prstGeom prst="rect">
              <a:avLst/>
            </a:prstGeom>
            <a:effectLst>
              <a:glow rad="2286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ZA" sz="1400" b="1" dirty="0" smtClean="0">
                  <a:solidFill>
                    <a:schemeClr val="tx1"/>
                  </a:solidFill>
                  <a:latin typeface="Arial" panose="020B0604020202020204" pitchFamily="34" charset="0"/>
                  <a:cs typeface="Arial" panose="020B0604020202020204" pitchFamily="34" charset="0"/>
                </a:rPr>
                <a:t>Desired Results:</a:t>
              </a:r>
            </a:p>
            <a:p>
              <a:pPr algn="ctr" defTabSz="711200">
                <a:lnSpc>
                  <a:spcPct val="90000"/>
                </a:lnSpc>
                <a:spcBef>
                  <a:spcPct val="0"/>
                </a:spcBef>
                <a:spcAft>
                  <a:spcPct val="35000"/>
                </a:spcAft>
              </a:pPr>
              <a:r>
                <a:rPr lang="en-ZA" sz="1400" dirty="0" smtClean="0">
                  <a:solidFill>
                    <a:schemeClr val="tx1"/>
                  </a:solidFill>
                  <a:latin typeface="Arial" panose="020B0604020202020204" pitchFamily="34" charset="0"/>
                  <a:cs typeface="Arial" panose="020B0604020202020204" pitchFamily="34" charset="0"/>
                </a:rPr>
                <a:t>Quality of service delivery &amp; productivity</a:t>
              </a:r>
              <a:endParaRPr lang="en-GB" sz="1400" dirty="0">
                <a:solidFill>
                  <a:schemeClr val="tx1"/>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096" y="3130024"/>
            <a:ext cx="2664296" cy="2365320"/>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11070" y="3130024"/>
            <a:ext cx="2678868" cy="2078344"/>
          </a:xfrm>
          <a:prstGeom prst="rect">
            <a:avLst/>
          </a:prstGeom>
        </p:spPr>
      </p:pic>
      <p:grpSp>
        <p:nvGrpSpPr>
          <p:cNvPr id="28" name="Group 27"/>
          <p:cNvGrpSpPr/>
          <p:nvPr/>
        </p:nvGrpSpPr>
        <p:grpSpPr>
          <a:xfrm>
            <a:off x="2396494" y="4052484"/>
            <a:ext cx="735795" cy="735795"/>
            <a:chOff x="2159100" y="676218"/>
            <a:chExt cx="735795" cy="735795"/>
          </a:xfrm>
        </p:grpSpPr>
        <p:sp>
          <p:nvSpPr>
            <p:cNvPr id="29" name="Plus 28"/>
            <p:cNvSpPr/>
            <p:nvPr/>
          </p:nvSpPr>
          <p:spPr>
            <a:xfrm>
              <a:off x="2159100" y="676218"/>
              <a:ext cx="735795" cy="735795"/>
            </a:xfrm>
            <a:prstGeom prst="mathPlus">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0" name="Plus 4"/>
            <p:cNvSpPr/>
            <p:nvPr/>
          </p:nvSpPr>
          <p:spPr>
            <a:xfrm>
              <a:off x="2256630" y="957586"/>
              <a:ext cx="540735" cy="173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endParaRPr lang="en-GB" sz="1300">
                <a:solidFill>
                  <a:schemeClr val="tx1"/>
                </a:solidFill>
                <a:latin typeface="Arial" panose="020B0604020202020204" pitchFamily="34" charset="0"/>
                <a:cs typeface="Arial" panose="020B0604020202020204" pitchFamily="34" charset="0"/>
              </a:endParaRPr>
            </a:p>
          </p:txBody>
        </p:sp>
      </p:grpSp>
      <p:grpSp>
        <p:nvGrpSpPr>
          <p:cNvPr id="31" name="Group 30"/>
          <p:cNvGrpSpPr/>
          <p:nvPr/>
        </p:nvGrpSpPr>
        <p:grpSpPr>
          <a:xfrm>
            <a:off x="5966858" y="3990218"/>
            <a:ext cx="735795" cy="735795"/>
            <a:chOff x="5229399" y="676218"/>
            <a:chExt cx="735795" cy="735795"/>
          </a:xfrm>
        </p:grpSpPr>
        <p:sp>
          <p:nvSpPr>
            <p:cNvPr id="32" name="Equal 31"/>
            <p:cNvSpPr/>
            <p:nvPr/>
          </p:nvSpPr>
          <p:spPr>
            <a:xfrm>
              <a:off x="5229399" y="676218"/>
              <a:ext cx="735795" cy="735795"/>
            </a:xfrm>
            <a:prstGeom prst="mathEqual">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3" name="Equal 4"/>
            <p:cNvSpPr/>
            <p:nvPr/>
          </p:nvSpPr>
          <p:spPr>
            <a:xfrm>
              <a:off x="5326929" y="827792"/>
              <a:ext cx="540735" cy="432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endParaRPr lang="en-GB" sz="1300">
                <a:solidFill>
                  <a:prstClr val="white"/>
                </a:solidFill>
                <a:latin typeface="Arial" panose="020B0604020202020204" pitchFamily="34" charset="0"/>
                <a:cs typeface="Arial" panose="020B0604020202020204" pitchFamily="34" charset="0"/>
              </a:endParaRPr>
            </a:p>
          </p:txBody>
        </p:sp>
      </p:grpSp>
      <p:pic>
        <p:nvPicPr>
          <p:cNvPr id="34" name="Picture 3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45573" y="3486396"/>
            <a:ext cx="2051719" cy="1867969"/>
          </a:xfrm>
          <a:prstGeom prst="rect">
            <a:avLst/>
          </a:prstGeom>
        </p:spPr>
      </p:pic>
      <p:sp>
        <p:nvSpPr>
          <p:cNvPr id="35" name="Content Placeholder 2"/>
          <p:cNvSpPr txBox="1">
            <a:spLocks/>
          </p:cNvSpPr>
          <p:nvPr/>
        </p:nvSpPr>
        <p:spPr>
          <a:xfrm>
            <a:off x="323528" y="2409944"/>
            <a:ext cx="8640960" cy="720080"/>
          </a:xfrm>
          <a:prstGeom prst="rect">
            <a:avLst/>
          </a:prstGeom>
          <a:solidFill>
            <a:schemeClr val="bg2"/>
          </a:solidFill>
        </p:spPr>
        <p:style>
          <a:lnRef idx="1">
            <a:schemeClr val="accent1"/>
          </a:lnRef>
          <a:fillRef idx="2">
            <a:schemeClr val="accent1"/>
          </a:fillRef>
          <a:effectRef idx="1">
            <a:schemeClr val="accent1"/>
          </a:effectRef>
          <a:fontRef idx="minor">
            <a:schemeClr val="dk1"/>
          </a:fontRef>
        </p:style>
        <p:txBody>
          <a:bodyPr>
            <a:normAutofit/>
          </a:bodyPr>
          <a:lst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mn-lt"/>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dk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dk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dk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dk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dk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9pPr>
            <a:extLst/>
          </a:lstStyle>
          <a:p>
            <a:pPr marL="88900" lvl="1" indent="0" algn="ctr">
              <a:buNone/>
              <a:defRPr/>
            </a:pPr>
            <a:r>
              <a:rPr lang="en-GB" sz="1600" dirty="0" smtClean="0">
                <a:solidFill>
                  <a:schemeClr val="tx1"/>
                </a:solidFill>
                <a:latin typeface="Arial" panose="020B0604020202020204" pitchFamily="34" charset="0"/>
                <a:cs typeface="Arial" panose="020B0604020202020204" pitchFamily="34" charset="0"/>
              </a:rPr>
              <a:t>Considers and focuses on the managerial practices of </a:t>
            </a:r>
            <a:r>
              <a:rPr lang="en-ZA" sz="1600" dirty="0" smtClean="0">
                <a:solidFill>
                  <a:schemeClr val="tx1"/>
                </a:solidFill>
                <a:latin typeface="Arial" panose="020B0604020202020204" pitchFamily="34" charset="0"/>
                <a:cs typeface="Arial" panose="020B0604020202020204" pitchFamily="34" charset="0"/>
              </a:rPr>
              <a:t>a municipality. That is to determine what the organisation does and how it approaches its tasks to achieve the desired results</a:t>
            </a:r>
          </a:p>
        </p:txBody>
      </p:sp>
      <p:sp>
        <p:nvSpPr>
          <p:cNvPr id="36" name="TextBox 35"/>
          <p:cNvSpPr txBox="1"/>
          <p:nvPr/>
        </p:nvSpPr>
        <p:spPr>
          <a:xfrm>
            <a:off x="484127" y="5364265"/>
            <a:ext cx="6034036" cy="1077218"/>
          </a:xfrm>
          <a:prstGeom prst="rect">
            <a:avLst/>
          </a:prstGeom>
          <a:solidFill>
            <a:schemeClr val="bg2"/>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88900" lvl="1" algn="ctr">
              <a:defRPr/>
            </a:pPr>
            <a:r>
              <a:rPr lang="en-ZA" sz="1600" b="1" dirty="0" smtClean="0">
                <a:latin typeface="Arial" panose="020B0604020202020204" pitchFamily="34" charset="0"/>
                <a:cs typeface="Arial" panose="020B0604020202020204" pitchFamily="34" charset="0"/>
              </a:rPr>
              <a:t>How? </a:t>
            </a:r>
          </a:p>
          <a:p>
            <a:pPr marL="88900" lvl="1" algn="ctr">
              <a:defRPr/>
            </a:pPr>
            <a:r>
              <a:rPr lang="en-ZA" sz="1600" dirty="0" smtClean="0">
                <a:latin typeface="Arial" panose="020B0604020202020204" pitchFamily="34" charset="0"/>
                <a:cs typeface="Arial" panose="020B0604020202020204" pitchFamily="34" charset="0"/>
              </a:rPr>
              <a:t>By analysing </a:t>
            </a:r>
            <a:r>
              <a:rPr lang="en-ZA" sz="1600" dirty="0">
                <a:latin typeface="Arial" panose="020B0604020202020204" pitchFamily="34" charset="0"/>
                <a:cs typeface="Arial" panose="020B0604020202020204" pitchFamily="34" charset="0"/>
              </a:rPr>
              <a:t>how the organisation works &amp; </a:t>
            </a:r>
            <a:r>
              <a:rPr lang="en-ZA" sz="1600" dirty="0" smtClean="0">
                <a:latin typeface="Arial" panose="020B0604020202020204" pitchFamily="34" charset="0"/>
                <a:cs typeface="Arial" panose="020B0604020202020204" pitchFamily="34" charset="0"/>
              </a:rPr>
              <a:t>assesses </a:t>
            </a:r>
            <a:r>
              <a:rPr lang="en-ZA" sz="1600" dirty="0">
                <a:latin typeface="Arial" panose="020B0604020202020204" pitchFamily="34" charset="0"/>
                <a:cs typeface="Arial" panose="020B0604020202020204" pitchFamily="34" charset="0"/>
              </a:rPr>
              <a:t>this against agreed </a:t>
            </a:r>
            <a:r>
              <a:rPr lang="en-ZA" sz="1600" dirty="0" smtClean="0">
                <a:latin typeface="Arial" panose="020B0604020202020204" pitchFamily="34" charset="0"/>
                <a:cs typeface="Arial" panose="020B0604020202020204" pitchFamily="34" charset="0"/>
              </a:rPr>
              <a:t>management performance standards and criteria</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22514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9152"/>
            <a:ext cx="8712968" cy="663544"/>
          </a:xfrm>
        </p:spPr>
        <p:txBody>
          <a:bodyPr>
            <a:normAutofit fontScale="90000"/>
          </a:bodyPr>
          <a:lstStyle/>
          <a:p>
            <a:pPr algn="ctr"/>
            <a:r>
              <a:rPr lang="en-ZA" dirty="0" smtClean="0">
                <a:solidFill>
                  <a:schemeClr val="tx1"/>
                </a:solidFill>
                <a:effectLst/>
                <a:latin typeface="Arial Bold" panose="020B0704020202020204" pitchFamily="34" charset="0"/>
                <a:cs typeface="Arial Bold" panose="020B0704020202020204" pitchFamily="34" charset="0"/>
              </a:rPr>
              <a:t>How is performance measured?</a:t>
            </a:r>
            <a:endParaRPr lang="en-ZA" dirty="0">
              <a:solidFill>
                <a:schemeClr val="tx1"/>
              </a:solidFill>
              <a:effectLst/>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4294967295"/>
          </p:nvPr>
        </p:nvSpPr>
        <p:spPr/>
        <p:txBody>
          <a:bodyPr/>
          <a:lstStyle/>
          <a:p>
            <a:fld id="{62AAA1A3-262B-4979-8C18-306C3DA11E9E}" type="slidenum">
              <a:rPr lang="en-ZA" smtClean="0">
                <a:solidFill>
                  <a:srgbClr val="531A17">
                    <a:satMod val="130000"/>
                  </a:srgbClr>
                </a:solidFill>
                <a:latin typeface="Arial Bold" panose="020B0704020202020204" pitchFamily="34" charset="0"/>
                <a:cs typeface="Arial Bold" panose="020B0704020202020204" pitchFamily="34" charset="0"/>
              </a:rPr>
              <a:pPr/>
              <a:t>4</a:t>
            </a:fld>
            <a:endParaRPr lang="en-ZA" dirty="0">
              <a:solidFill>
                <a:srgbClr val="531A17">
                  <a:satMod val="130000"/>
                </a:srgbClr>
              </a:solidFill>
              <a:latin typeface="Arial Bold" panose="020B0704020202020204" pitchFamily="34" charset="0"/>
              <a:cs typeface="Arial Bold" panose="020B0704020202020204" pitchFamily="34" charset="0"/>
            </a:endParaRPr>
          </a:p>
        </p:txBody>
      </p:sp>
      <p:graphicFrame>
        <p:nvGraphicFramePr>
          <p:cNvPr id="5" name="Table 4"/>
          <p:cNvGraphicFramePr>
            <a:graphicFrameLocks noGrp="1"/>
          </p:cNvGraphicFramePr>
          <p:nvPr>
            <p:extLst/>
          </p:nvPr>
        </p:nvGraphicFramePr>
        <p:xfrm>
          <a:off x="395536" y="980728"/>
          <a:ext cx="8352928" cy="4680522"/>
        </p:xfrm>
        <a:graphic>
          <a:graphicData uri="http://schemas.openxmlformats.org/drawingml/2006/table">
            <a:tbl>
              <a:tblPr firstRow="1" firstCol="1" bandRow="1"/>
              <a:tblGrid>
                <a:gridCol w="2282000">
                  <a:extLst>
                    <a:ext uri="{9D8B030D-6E8A-4147-A177-3AD203B41FA5}">
                      <a16:colId xmlns:a16="http://schemas.microsoft.com/office/drawing/2014/main" xmlns="" val="20000"/>
                    </a:ext>
                  </a:extLst>
                </a:gridCol>
                <a:gridCol w="6070928">
                  <a:extLst>
                    <a:ext uri="{9D8B030D-6E8A-4147-A177-3AD203B41FA5}">
                      <a16:colId xmlns:a16="http://schemas.microsoft.com/office/drawing/2014/main" xmlns="" val="20001"/>
                    </a:ext>
                  </a:extLst>
                </a:gridCol>
              </a:tblGrid>
              <a:tr h="520058">
                <a:tc>
                  <a:txBody>
                    <a:bodyPr/>
                    <a:lstStyle/>
                    <a:p>
                      <a:pPr algn="just">
                        <a:lnSpc>
                          <a:spcPct val="115000"/>
                        </a:lnSpc>
                        <a:spcAft>
                          <a:spcPts val="1000"/>
                        </a:spcAft>
                      </a:pPr>
                      <a:r>
                        <a:rPr lang="en-ZA" sz="1800" b="1" dirty="0">
                          <a:effectLst/>
                          <a:latin typeface="Calibri"/>
                          <a:ea typeface="Calibri"/>
                          <a:cs typeface="Times New Roman"/>
                        </a:rPr>
                        <a:t>Level</a:t>
                      </a:r>
                      <a:endParaRPr lang="en-ZA"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alpha val="67000"/>
                      </a:srgbClr>
                    </a:solidFill>
                  </a:tcPr>
                </a:tc>
                <a:tc>
                  <a:txBody>
                    <a:bodyPr/>
                    <a:lstStyle/>
                    <a:p>
                      <a:pPr algn="just">
                        <a:lnSpc>
                          <a:spcPct val="115000"/>
                        </a:lnSpc>
                        <a:spcAft>
                          <a:spcPts val="1000"/>
                        </a:spcAft>
                      </a:pPr>
                      <a:r>
                        <a:rPr lang="en-ZA" sz="1800" b="1" dirty="0">
                          <a:effectLst/>
                          <a:latin typeface="Calibri"/>
                          <a:ea typeface="Calibri"/>
                          <a:cs typeface="Times New Roman"/>
                        </a:rPr>
                        <a:t>Description</a:t>
                      </a:r>
                      <a:endParaRPr lang="en-ZA"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alpha val="67000"/>
                      </a:srgbClr>
                    </a:solidFill>
                  </a:tcPr>
                </a:tc>
                <a:extLst>
                  <a:ext uri="{0D108BD9-81ED-4DB2-BD59-A6C34878D82A}">
                    <a16:rowId xmlns:a16="http://schemas.microsoft.com/office/drawing/2014/main" xmlns="" val="10000"/>
                  </a:ext>
                </a:extLst>
              </a:tr>
              <a:tr h="1040116">
                <a:tc>
                  <a:txBody>
                    <a:bodyPr/>
                    <a:lstStyle/>
                    <a:p>
                      <a:pPr algn="just">
                        <a:lnSpc>
                          <a:spcPct val="115000"/>
                        </a:lnSpc>
                        <a:spcAft>
                          <a:spcPts val="1000"/>
                        </a:spcAft>
                      </a:pPr>
                      <a:r>
                        <a:rPr lang="en-ZA" sz="1800" dirty="0">
                          <a:effectLst/>
                          <a:latin typeface="Calibri"/>
                          <a:ea typeface="Calibri"/>
                          <a:cs typeface="Times New Roman"/>
                        </a:rPr>
                        <a:t>Level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68000"/>
                      </a:srgbClr>
                    </a:solidFill>
                  </a:tcPr>
                </a:tc>
                <a:tc>
                  <a:txBody>
                    <a:bodyPr/>
                    <a:lstStyle/>
                    <a:p>
                      <a:pPr algn="just">
                        <a:lnSpc>
                          <a:spcPct val="115000"/>
                        </a:lnSpc>
                        <a:spcAft>
                          <a:spcPts val="1000"/>
                        </a:spcAft>
                      </a:pPr>
                      <a:r>
                        <a:rPr lang="en-ZA" sz="1800" dirty="0">
                          <a:effectLst/>
                          <a:latin typeface="Calibri"/>
                          <a:ea typeface="Calibri"/>
                          <a:cs typeface="Times New Roman"/>
                        </a:rPr>
                        <a:t>Municipality is non-compliant with legal, regulatory and prescribed best practice </a:t>
                      </a:r>
                      <a:r>
                        <a:rPr lang="en-ZA" sz="1800" dirty="0" smtClean="0">
                          <a:effectLst/>
                          <a:latin typeface="Calibri"/>
                          <a:ea typeface="Calibri"/>
                          <a:cs typeface="Times New Roman"/>
                        </a:rPr>
                        <a:t>requirements – NEEDS SERIOUS</a:t>
                      </a:r>
                      <a:r>
                        <a:rPr lang="en-ZA" sz="1800" baseline="0" dirty="0" smtClean="0">
                          <a:effectLst/>
                          <a:latin typeface="Calibri"/>
                          <a:ea typeface="Calibri"/>
                          <a:cs typeface="Times New Roman"/>
                        </a:rPr>
                        <a:t> ATTENTION</a:t>
                      </a:r>
                      <a:endParaRPr lang="en-ZA"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40116">
                <a:tc>
                  <a:txBody>
                    <a:bodyPr/>
                    <a:lstStyle/>
                    <a:p>
                      <a:pPr algn="just">
                        <a:lnSpc>
                          <a:spcPct val="115000"/>
                        </a:lnSpc>
                        <a:spcAft>
                          <a:spcPts val="1000"/>
                        </a:spcAft>
                      </a:pPr>
                      <a:r>
                        <a:rPr lang="en-ZA" sz="1800" dirty="0">
                          <a:effectLst/>
                          <a:latin typeface="Calibri"/>
                          <a:ea typeface="Calibri"/>
                          <a:cs typeface="Times New Roman"/>
                        </a:rPr>
                        <a:t>Level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59000"/>
                      </a:srgbClr>
                    </a:solidFill>
                  </a:tcPr>
                </a:tc>
                <a:tc>
                  <a:txBody>
                    <a:bodyPr/>
                    <a:lstStyle/>
                    <a:p>
                      <a:pPr algn="just">
                        <a:lnSpc>
                          <a:spcPct val="115000"/>
                        </a:lnSpc>
                        <a:spcAft>
                          <a:spcPts val="1000"/>
                        </a:spcAft>
                      </a:pPr>
                      <a:r>
                        <a:rPr lang="en-ZA" sz="1800" dirty="0">
                          <a:effectLst/>
                          <a:latin typeface="Calibri"/>
                          <a:ea typeface="Calibri"/>
                          <a:cs typeface="Times New Roman"/>
                        </a:rPr>
                        <a:t>Municipality is partially compliant with legal, regulatory and prescribed best practice </a:t>
                      </a:r>
                      <a:r>
                        <a:rPr lang="en-ZA" sz="1800" dirty="0" smtClean="0">
                          <a:effectLst/>
                          <a:latin typeface="Calibri"/>
                          <a:ea typeface="Calibri"/>
                          <a:cs typeface="Times New Roman"/>
                        </a:rPr>
                        <a:t>requirements – OPPORTUNITY</a:t>
                      </a:r>
                      <a:r>
                        <a:rPr lang="en-ZA" sz="1800" baseline="0" dirty="0" smtClean="0">
                          <a:effectLst/>
                          <a:latin typeface="Calibri"/>
                          <a:ea typeface="Calibri"/>
                          <a:cs typeface="Times New Roman"/>
                        </a:rPr>
                        <a:t> TO BE FULLY EFFECTIVE</a:t>
                      </a:r>
                      <a:endParaRPr lang="en-ZA"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40116">
                <a:tc>
                  <a:txBody>
                    <a:bodyPr/>
                    <a:lstStyle/>
                    <a:p>
                      <a:pPr algn="just">
                        <a:lnSpc>
                          <a:spcPct val="115000"/>
                        </a:lnSpc>
                        <a:spcAft>
                          <a:spcPts val="1000"/>
                        </a:spcAft>
                      </a:pPr>
                      <a:r>
                        <a:rPr lang="en-ZA" sz="1800" dirty="0">
                          <a:effectLst/>
                          <a:latin typeface="Calibri"/>
                          <a:ea typeface="Calibri"/>
                          <a:cs typeface="Times New Roman"/>
                        </a:rPr>
                        <a:t>Level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alpha val="62000"/>
                      </a:srgbClr>
                    </a:solidFill>
                  </a:tcPr>
                </a:tc>
                <a:tc>
                  <a:txBody>
                    <a:bodyPr/>
                    <a:lstStyle/>
                    <a:p>
                      <a:pPr algn="just">
                        <a:lnSpc>
                          <a:spcPct val="115000"/>
                        </a:lnSpc>
                        <a:spcAft>
                          <a:spcPts val="1000"/>
                        </a:spcAft>
                      </a:pPr>
                      <a:r>
                        <a:rPr lang="en-ZA" sz="1800" dirty="0">
                          <a:effectLst/>
                          <a:latin typeface="Calibri"/>
                          <a:ea typeface="Calibri"/>
                          <a:cs typeface="Times New Roman"/>
                        </a:rPr>
                        <a:t>Municipality is fully compliant with legal, regulatory and prescribed best practice </a:t>
                      </a:r>
                      <a:r>
                        <a:rPr lang="en-ZA" sz="1800" dirty="0" smtClean="0">
                          <a:effectLst/>
                          <a:latin typeface="Calibri"/>
                          <a:ea typeface="Calibri"/>
                          <a:cs typeface="Times New Roman"/>
                        </a:rPr>
                        <a:t>requirements – FULLY EFFECTIVE</a:t>
                      </a:r>
                      <a:endParaRPr lang="en-ZA"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40116">
                <a:tc>
                  <a:txBody>
                    <a:bodyPr/>
                    <a:lstStyle/>
                    <a:p>
                      <a:pPr algn="just">
                        <a:lnSpc>
                          <a:spcPct val="115000"/>
                        </a:lnSpc>
                        <a:spcAft>
                          <a:spcPts val="1000"/>
                        </a:spcAft>
                      </a:pPr>
                      <a:r>
                        <a:rPr lang="en-ZA" sz="1800" dirty="0">
                          <a:effectLst/>
                          <a:latin typeface="Calibri"/>
                          <a:ea typeface="Calibri"/>
                          <a:cs typeface="Times New Roman"/>
                        </a:rPr>
                        <a:t>Level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alpha val="56000"/>
                      </a:srgbClr>
                    </a:solidFill>
                  </a:tcPr>
                </a:tc>
                <a:tc>
                  <a:txBody>
                    <a:bodyPr/>
                    <a:lstStyle/>
                    <a:p>
                      <a:pPr algn="just">
                        <a:lnSpc>
                          <a:spcPct val="115000"/>
                        </a:lnSpc>
                        <a:spcAft>
                          <a:spcPts val="1000"/>
                        </a:spcAft>
                      </a:pPr>
                      <a:r>
                        <a:rPr lang="en-ZA" sz="1800" dirty="0">
                          <a:effectLst/>
                          <a:latin typeface="Calibri"/>
                          <a:ea typeface="Calibri"/>
                          <a:cs typeface="Times New Roman"/>
                        </a:rPr>
                        <a:t>Municipality is fully compliant with legal, regulatory and prescribed best practice requirements and doing things </a:t>
                      </a:r>
                      <a:r>
                        <a:rPr lang="en-ZA" sz="1800" dirty="0" smtClean="0">
                          <a:effectLst/>
                          <a:latin typeface="Calibri"/>
                          <a:ea typeface="Calibri"/>
                          <a:cs typeface="Times New Roman"/>
                        </a:rPr>
                        <a:t>smartly/innovatively - </a:t>
                      </a:r>
                      <a:endParaRPr lang="en-ZA"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091583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368739"/>
          </a:xfrm>
        </p:spPr>
        <p:txBody>
          <a:bodyPr>
            <a:noAutofit/>
          </a:bodyPr>
          <a:lstStyle/>
          <a:p>
            <a:pPr algn="ctr"/>
            <a:r>
              <a:rPr lang="en-ZA" sz="3600" dirty="0" smtClean="0">
                <a:solidFill>
                  <a:schemeClr val="tx1"/>
                </a:solidFill>
                <a:effectLst/>
                <a:latin typeface="Arial Bold" panose="020B0704020202020204" pitchFamily="34" charset="0"/>
                <a:cs typeface="Arial Bold" panose="020B0704020202020204" pitchFamily="34" charset="0"/>
              </a:rPr>
              <a:t>The LGMIM </a:t>
            </a:r>
            <a:r>
              <a:rPr lang="en-ZA" sz="3600" dirty="0">
                <a:solidFill>
                  <a:schemeClr val="tx1"/>
                </a:solidFill>
                <a:effectLst/>
                <a:latin typeface="Arial Bold" panose="020B0704020202020204" pitchFamily="34" charset="0"/>
                <a:cs typeface="Arial Bold" panose="020B0704020202020204" pitchFamily="34" charset="0"/>
              </a:rPr>
              <a:t>J</a:t>
            </a:r>
            <a:r>
              <a:rPr lang="en-ZA" sz="3600" dirty="0" smtClean="0">
                <a:solidFill>
                  <a:schemeClr val="tx1"/>
                </a:solidFill>
                <a:effectLst/>
                <a:latin typeface="Arial Bold" panose="020B0704020202020204" pitchFamily="34" charset="0"/>
                <a:cs typeface="Arial Bold" panose="020B0704020202020204" pitchFamily="34" charset="0"/>
              </a:rPr>
              <a:t>ourney</a:t>
            </a:r>
            <a:endParaRPr lang="en-GB" sz="3600" dirty="0">
              <a:solidFill>
                <a:schemeClr val="tx1"/>
              </a:solidFill>
              <a:effectLst/>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4294967295"/>
          </p:nvPr>
        </p:nvSpPr>
        <p:spPr/>
        <p:txBody>
          <a:bodyPr/>
          <a:lstStyle/>
          <a:p>
            <a:fld id="{62AAA1A3-262B-4979-8C18-306C3DA11E9E}" type="slidenum">
              <a:rPr lang="en-ZA" smtClean="0">
                <a:latin typeface="Arial Bold" panose="020B0704020202020204" pitchFamily="34" charset="0"/>
                <a:cs typeface="Arial Bold" panose="020B0704020202020204" pitchFamily="34" charset="0"/>
              </a:rPr>
              <a:pPr/>
              <a:t>5</a:t>
            </a:fld>
            <a:endParaRPr lang="en-ZA" dirty="0">
              <a:latin typeface="Arial Bold" panose="020B0704020202020204" pitchFamily="34" charset="0"/>
              <a:cs typeface="Arial Bold" panose="020B0704020202020204" pitchFamily="34" charset="0"/>
            </a:endParaRPr>
          </a:p>
        </p:txBody>
      </p:sp>
      <p:graphicFrame>
        <p:nvGraphicFramePr>
          <p:cNvPr id="3" name="Diagram 2"/>
          <p:cNvGraphicFramePr/>
          <p:nvPr>
            <p:extLst/>
          </p:nvPr>
        </p:nvGraphicFramePr>
        <p:xfrm>
          <a:off x="395536" y="692696"/>
          <a:ext cx="813690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1138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62AAA1A3-262B-4979-8C18-306C3DA11E9E}" type="slidenum">
              <a:rPr lang="en-ZA" smtClean="0">
                <a:latin typeface="Arial" panose="020B0604020202020204" pitchFamily="34" charset="0"/>
                <a:cs typeface="Arial" panose="020B0604020202020204" pitchFamily="34" charset="0"/>
              </a:rPr>
              <a:pPr/>
              <a:t>6</a:t>
            </a:fld>
            <a:endParaRPr lang="en-ZA"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51520" y="179941"/>
            <a:ext cx="8712968" cy="656771"/>
          </a:xfrm>
        </p:spPr>
        <p:txBody>
          <a:bodyPr>
            <a:normAutofit/>
          </a:bodyPr>
          <a:lstStyle/>
          <a:p>
            <a:pPr algn="ctr" eaLnBrk="1" fontAlgn="auto" hangingPunct="1">
              <a:spcAft>
                <a:spcPts val="0"/>
              </a:spcAft>
              <a:defRPr/>
            </a:pPr>
            <a:r>
              <a:rPr lang="en-ZA" sz="3600" dirty="0">
                <a:solidFill>
                  <a:schemeClr val="tx1"/>
                </a:solidFill>
                <a:latin typeface="Arial Bold" panose="020B0704020202020204" pitchFamily="34" charset="0"/>
                <a:cs typeface="Arial Bold" panose="020B0704020202020204" pitchFamily="34" charset="0"/>
              </a:rPr>
              <a:t>B</a:t>
            </a:r>
            <a:r>
              <a:rPr lang="en-ZA" sz="3600" dirty="0" smtClean="0">
                <a:solidFill>
                  <a:schemeClr val="tx1"/>
                </a:solidFill>
                <a:latin typeface="Arial Bold" panose="020B0704020202020204" pitchFamily="34" charset="0"/>
                <a:cs typeface="Arial Bold" panose="020B0704020202020204" pitchFamily="34" charset="0"/>
              </a:rPr>
              <a:t>enefits for the Municipalities</a:t>
            </a:r>
            <a:endParaRPr lang="en-GB" sz="3600" dirty="0">
              <a:solidFill>
                <a:schemeClr val="tx1"/>
              </a:solidFill>
              <a:latin typeface="Arial Bold" panose="020B0704020202020204" pitchFamily="34" charset="0"/>
              <a:cs typeface="Arial Bold" panose="020B0704020202020204" pitchFamily="34" charset="0"/>
            </a:endParaRPr>
          </a:p>
        </p:txBody>
      </p:sp>
      <p:sp>
        <p:nvSpPr>
          <p:cNvPr id="6" name="Content Placeholder 2"/>
          <p:cNvSpPr>
            <a:spLocks noGrp="1"/>
          </p:cNvSpPr>
          <p:nvPr>
            <p:ph idx="1"/>
          </p:nvPr>
        </p:nvSpPr>
        <p:spPr>
          <a:xfrm>
            <a:off x="107504" y="836712"/>
            <a:ext cx="9036496" cy="5760640"/>
          </a:xfrm>
        </p:spPr>
        <p:txBody>
          <a:bodyPr>
            <a:noAutofit/>
          </a:bodyPr>
          <a:lstStyle/>
          <a:p>
            <a:pPr marL="82296" indent="0">
              <a:buNone/>
            </a:pPr>
            <a:r>
              <a:rPr lang="en-ZA"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information tool to</a:t>
            </a:r>
            <a:r>
              <a:rPr lang="en-ZA"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82296" indent="0">
              <a:buNone/>
            </a:pPr>
            <a:endParaRPr lang="en-ZA" sz="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714375" indent="-533400" defTabSz="714375">
              <a:buClrTx/>
            </a:pPr>
            <a:r>
              <a:rPr lang="en-ZA" sz="2600" dirty="0">
                <a:solidFill>
                  <a:schemeClr val="tx1"/>
                </a:solidFill>
                <a:latin typeface="Arial" panose="020B0604020202020204" pitchFamily="34" charset="0"/>
                <a:cs typeface="Arial" panose="020B0604020202020204" pitchFamily="34" charset="0"/>
              </a:rPr>
              <a:t>Reflect on management practices and </a:t>
            </a:r>
            <a:r>
              <a:rPr lang="en-ZA" sz="2600" dirty="0" smtClean="0">
                <a:solidFill>
                  <a:schemeClr val="tx1"/>
                </a:solidFill>
                <a:latin typeface="Arial" panose="020B0604020202020204" pitchFamily="34" charset="0"/>
                <a:cs typeface="Arial" panose="020B0604020202020204" pitchFamily="34" charset="0"/>
              </a:rPr>
              <a:t>processes</a:t>
            </a:r>
            <a:r>
              <a:rPr lang="en-ZA" sz="2600" dirty="0">
                <a:solidFill>
                  <a:schemeClr val="tx1"/>
                </a:solidFill>
                <a:latin typeface="Arial" panose="020B0604020202020204" pitchFamily="34" charset="0"/>
                <a:cs typeface="Arial" panose="020B0604020202020204" pitchFamily="34" charset="0"/>
              </a:rPr>
              <a:t>.</a:t>
            </a:r>
          </a:p>
          <a:p>
            <a:pPr marL="714375" indent="-533400" defTabSz="714375">
              <a:buClrTx/>
            </a:pPr>
            <a:r>
              <a:rPr lang="en-ZA" sz="2600" dirty="0" smtClean="0">
                <a:solidFill>
                  <a:schemeClr val="tx1"/>
                </a:solidFill>
                <a:latin typeface="Arial" panose="020B0604020202020204" pitchFamily="34" charset="0"/>
                <a:cs typeface="Arial" panose="020B0604020202020204" pitchFamily="34" charset="0"/>
              </a:rPr>
              <a:t>Assist in identifying areas of concern where </a:t>
            </a:r>
            <a:r>
              <a:rPr lang="en-ZA" sz="2600" dirty="0">
                <a:solidFill>
                  <a:schemeClr val="tx1"/>
                </a:solidFill>
                <a:latin typeface="Arial" panose="020B0604020202020204" pitchFamily="34" charset="0"/>
                <a:cs typeface="Arial" panose="020B0604020202020204" pitchFamily="34" charset="0"/>
              </a:rPr>
              <a:t>improvements </a:t>
            </a:r>
            <a:r>
              <a:rPr lang="en-ZA" sz="2600" dirty="0" smtClean="0">
                <a:solidFill>
                  <a:schemeClr val="tx1"/>
                </a:solidFill>
                <a:latin typeface="Arial" panose="020B0604020202020204" pitchFamily="34" charset="0"/>
                <a:cs typeface="Arial" panose="020B0604020202020204" pitchFamily="34" charset="0"/>
              </a:rPr>
              <a:t>may be needed</a:t>
            </a:r>
          </a:p>
          <a:p>
            <a:pPr marL="714375" indent="-533400" defTabSz="714375">
              <a:buClrTx/>
            </a:pPr>
            <a:r>
              <a:rPr lang="en-ZA" sz="2600" dirty="0" smtClean="0">
                <a:solidFill>
                  <a:schemeClr val="tx1"/>
                </a:solidFill>
                <a:latin typeface="Arial" panose="020B0604020202020204" pitchFamily="34" charset="0"/>
                <a:cs typeface="Arial" panose="020B0604020202020204" pitchFamily="34" charset="0"/>
              </a:rPr>
              <a:t>The standards as set out provides guidance in respect of what the logical steps might be to improve </a:t>
            </a:r>
            <a:endParaRPr lang="en-ZA" sz="2600" dirty="0">
              <a:solidFill>
                <a:schemeClr val="tx1"/>
              </a:solidFill>
              <a:latin typeface="Arial" panose="020B0604020202020204" pitchFamily="34" charset="0"/>
              <a:cs typeface="Arial" panose="020B0604020202020204" pitchFamily="34" charset="0"/>
            </a:endParaRPr>
          </a:p>
          <a:p>
            <a:pPr marL="714375" indent="-533400" defTabSz="714375">
              <a:buClrTx/>
            </a:pPr>
            <a:r>
              <a:rPr lang="en-ZA" sz="2600" dirty="0" smtClean="0">
                <a:solidFill>
                  <a:schemeClr val="tx1"/>
                </a:solidFill>
                <a:latin typeface="Arial" panose="020B0604020202020204" pitchFamily="34" charset="0"/>
                <a:cs typeface="Arial" panose="020B0604020202020204" pitchFamily="34" charset="0"/>
              </a:rPr>
              <a:t>Outlines a </a:t>
            </a:r>
            <a:r>
              <a:rPr lang="en-ZA" sz="2600" dirty="0">
                <a:solidFill>
                  <a:schemeClr val="tx1"/>
                </a:solidFill>
                <a:latin typeface="Arial" panose="020B0604020202020204" pitchFamily="34" charset="0"/>
                <a:cs typeface="Arial" panose="020B0604020202020204" pitchFamily="34" charset="0"/>
              </a:rPr>
              <a:t>set of key </a:t>
            </a:r>
            <a:r>
              <a:rPr lang="en-ZA" sz="2600" dirty="0" smtClean="0">
                <a:solidFill>
                  <a:schemeClr val="tx1"/>
                </a:solidFill>
                <a:latin typeface="Arial" panose="020B0604020202020204" pitchFamily="34" charset="0"/>
                <a:cs typeface="Arial" panose="020B0604020202020204" pitchFamily="34" charset="0"/>
              </a:rPr>
              <a:t>management practices that if </a:t>
            </a:r>
            <a:r>
              <a:rPr lang="en-ZA" sz="2600" dirty="0">
                <a:solidFill>
                  <a:schemeClr val="tx1"/>
                </a:solidFill>
                <a:latin typeface="Arial" panose="020B0604020202020204" pitchFamily="34" charset="0"/>
                <a:cs typeface="Arial" panose="020B0604020202020204" pitchFamily="34" charset="0"/>
              </a:rPr>
              <a:t>regularly </a:t>
            </a:r>
            <a:r>
              <a:rPr lang="en-ZA" sz="2600" dirty="0" smtClean="0">
                <a:solidFill>
                  <a:schemeClr val="tx1"/>
                </a:solidFill>
                <a:latin typeface="Arial" panose="020B0604020202020204" pitchFamily="34" charset="0"/>
                <a:cs typeface="Arial" panose="020B0604020202020204" pitchFamily="34" charset="0"/>
              </a:rPr>
              <a:t>measured, monitored and improved upon will impact positively on service delivery and productivity</a:t>
            </a:r>
          </a:p>
          <a:p>
            <a:pPr marL="714375" indent="-533400" defTabSz="714375">
              <a:buClrTx/>
            </a:pPr>
            <a:r>
              <a:rPr lang="en-ZA" sz="2600" dirty="0" smtClean="0">
                <a:solidFill>
                  <a:schemeClr val="tx1"/>
                </a:solidFill>
                <a:latin typeface="Arial" panose="020B0604020202020204" pitchFamily="34" charset="0"/>
                <a:cs typeface="Arial" panose="020B0604020202020204" pitchFamily="34" charset="0"/>
              </a:rPr>
              <a:t>Could inform the Performance </a:t>
            </a:r>
            <a:r>
              <a:rPr lang="en-ZA" sz="2600" dirty="0">
                <a:solidFill>
                  <a:schemeClr val="tx1"/>
                </a:solidFill>
                <a:latin typeface="Arial" panose="020B0604020202020204" pitchFamily="34" charset="0"/>
                <a:cs typeface="Arial" panose="020B0604020202020204" pitchFamily="34" charset="0"/>
              </a:rPr>
              <a:t>A</a:t>
            </a:r>
            <a:r>
              <a:rPr lang="en-ZA" sz="2600" dirty="0" smtClean="0">
                <a:solidFill>
                  <a:schemeClr val="tx1"/>
                </a:solidFill>
                <a:latin typeface="Arial" panose="020B0604020202020204" pitchFamily="34" charset="0"/>
                <a:cs typeface="Arial" panose="020B0604020202020204" pitchFamily="34" charset="0"/>
              </a:rPr>
              <a:t>greements of senior managers</a:t>
            </a:r>
            <a:endParaRPr lang="en-GB"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26119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250825" y="179388"/>
            <a:ext cx="8713788" cy="5133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ZA" sz="3600" b="1" dirty="0" smtClean="0">
                <a:latin typeface="Arial" panose="020B0604020202020204" pitchFamily="34" charset="0"/>
                <a:cs typeface="Arial" panose="020B0604020202020204" pitchFamily="34" charset="0"/>
              </a:rPr>
              <a:t>2016/17 LGMIM Enrolments:</a:t>
            </a:r>
            <a:endParaRPr lang="en-GB"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7624" y="689008"/>
            <a:ext cx="7194706" cy="58248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xmlns="" val="185710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p:spPr>
      </p:pic>
    </p:spTree>
    <p:extLst>
      <p:ext uri="{BB962C8B-B14F-4D97-AF65-F5344CB8AC3E}">
        <p14:creationId xmlns:p14="http://schemas.microsoft.com/office/powerpoint/2010/main" xmlns="" val="1085528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01C80929617446A548DA57D3E39F5E" ma:contentTypeVersion="0" ma:contentTypeDescription="Create a new document." ma:contentTypeScope="" ma:versionID="87735470b9e028ab23c4679e0267b3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58CE6B-ADAC-44CD-8E08-07D8E2C5F32A}">
  <ds:schemaRefs>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077437F6-D7F3-43BC-A07C-669FE02CF309}">
  <ds:schemaRefs>
    <ds:schemaRef ds:uri="http://schemas.microsoft.com/sharepoint/v3/contenttype/forms"/>
  </ds:schemaRefs>
</ds:datastoreItem>
</file>

<file path=customXml/itemProps3.xml><?xml version="1.0" encoding="utf-8"?>
<ds:datastoreItem xmlns:ds="http://schemas.openxmlformats.org/officeDocument/2006/customXml" ds:itemID="{12B45380-1D23-48ED-8857-941EA6612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390</TotalTime>
  <Words>1097</Words>
  <Application>Microsoft Office PowerPoint</Application>
  <PresentationFormat>On-screen Show (4:3)</PresentationFormat>
  <Paragraphs>140</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What this presentation covers:</vt:lpstr>
      <vt:lpstr>WHAT LGMIM DOES?</vt:lpstr>
      <vt:lpstr>How is performance measured?</vt:lpstr>
      <vt:lpstr>The LGMIM Journey</vt:lpstr>
      <vt:lpstr>Benefits for the Municipalities</vt:lpstr>
      <vt:lpstr>Slide 7</vt:lpstr>
      <vt:lpstr>Slide 8</vt:lpstr>
      <vt:lpstr>Slide 9</vt:lpstr>
      <vt:lpstr>Slide 10</vt:lpstr>
      <vt:lpstr>Slide 11</vt:lpstr>
      <vt:lpstr>Slide 12</vt:lpstr>
      <vt:lpstr>Slide 13</vt:lpstr>
      <vt:lpstr>Slide 14</vt:lpstr>
      <vt:lpstr>Slide 15</vt:lpstr>
      <vt:lpstr>Improvement Planning</vt:lpstr>
      <vt:lpstr>Improvement planning process flow</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jesselene pandaram</dc:creator>
  <cp:lastModifiedBy>PUMZA</cp:lastModifiedBy>
  <cp:revision>31</cp:revision>
  <cp:lastPrinted>2018-03-13T07:29:47Z</cp:lastPrinted>
  <dcterms:created xsi:type="dcterms:W3CDTF">2016-09-22T16:10:46Z</dcterms:created>
  <dcterms:modified xsi:type="dcterms:W3CDTF">2018-03-15T11:14:30Z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0x0101005301C80929617446A548DA57D3E39F5E</vt:lpwstr>
  </property>
</Properties>
</file>