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charts/colors12.xml" ContentType="application/vnd.ms-office.chartcolorstyle+xml"/>
  <Override PartName="/ppt/slides/slide9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charts/style5.xml" ContentType="application/vnd.ms-office.chartstyle+xml"/>
  <Override PartName="/ppt/slides/slide77.xml" ContentType="application/vnd.openxmlformats-officedocument.presentationml.slide+xml"/>
  <Override PartName="/ppt/slides/slide88.xml" ContentType="application/vnd.openxmlformats-officedocument.presentationml.slid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olors10.xml" ContentType="application/vnd.ms-office.chartcolorstyle+xml"/>
  <Override PartName="/ppt/charts/style7.xml" ContentType="application/vnd.ms-office.chartstyle+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olors1.xml" ContentType="application/vnd.ms-office.chartcolorstyle+xml"/>
  <Override PartName="/ppt/charts/colors11.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charts/style8.xml" ContentType="application/vnd.ms-office.chartstyl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olors16.xml" ContentType="application/vnd.ms-office.chartcolorstyle+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1"/>
  </p:notesMasterIdLst>
  <p:handoutMasterIdLst>
    <p:handoutMasterId r:id="rId122"/>
  </p:handoutMasterIdLst>
  <p:sldIdLst>
    <p:sldId id="495" r:id="rId3"/>
    <p:sldId id="431" r:id="rId4"/>
    <p:sldId id="430" r:id="rId5"/>
    <p:sldId id="494" r:id="rId6"/>
    <p:sldId id="432" r:id="rId7"/>
    <p:sldId id="434" r:id="rId8"/>
    <p:sldId id="435" r:id="rId9"/>
    <p:sldId id="436" r:id="rId10"/>
    <p:sldId id="496" r:id="rId11"/>
    <p:sldId id="513" r:id="rId12"/>
    <p:sldId id="514" r:id="rId13"/>
    <p:sldId id="515" r:id="rId14"/>
    <p:sldId id="516" r:id="rId15"/>
    <p:sldId id="437" r:id="rId16"/>
    <p:sldId id="438" r:id="rId17"/>
    <p:sldId id="446" r:id="rId18"/>
    <p:sldId id="447" r:id="rId19"/>
    <p:sldId id="448" r:id="rId20"/>
    <p:sldId id="449" r:id="rId21"/>
    <p:sldId id="450" r:id="rId22"/>
    <p:sldId id="451" r:id="rId23"/>
    <p:sldId id="452" r:id="rId24"/>
    <p:sldId id="504" r:id="rId25"/>
    <p:sldId id="505" r:id="rId26"/>
    <p:sldId id="506" r:id="rId27"/>
    <p:sldId id="507" r:id="rId28"/>
    <p:sldId id="508" r:id="rId29"/>
    <p:sldId id="509" r:id="rId30"/>
    <p:sldId id="510" r:id="rId31"/>
    <p:sldId id="462" r:id="rId32"/>
    <p:sldId id="517" r:id="rId33"/>
    <p:sldId id="518" r:id="rId34"/>
    <p:sldId id="519"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343" r:id="rId63"/>
    <p:sldId id="344" r:id="rId64"/>
    <p:sldId id="385" r:id="rId65"/>
    <p:sldId id="354" r:id="rId66"/>
    <p:sldId id="334" r:id="rId67"/>
    <p:sldId id="335" r:id="rId68"/>
    <p:sldId id="373" r:id="rId69"/>
    <p:sldId id="374" r:id="rId70"/>
    <p:sldId id="375" r:id="rId71"/>
    <p:sldId id="376" r:id="rId72"/>
    <p:sldId id="377" r:id="rId73"/>
    <p:sldId id="337" r:id="rId74"/>
    <p:sldId id="338" r:id="rId75"/>
    <p:sldId id="392" r:id="rId76"/>
    <p:sldId id="400" r:id="rId77"/>
    <p:sldId id="339" r:id="rId78"/>
    <p:sldId id="403" r:id="rId79"/>
    <p:sldId id="341" r:id="rId80"/>
    <p:sldId id="387" r:id="rId81"/>
    <p:sldId id="396" r:id="rId82"/>
    <p:sldId id="397" r:id="rId83"/>
    <p:sldId id="398" r:id="rId84"/>
    <p:sldId id="393" r:id="rId85"/>
    <p:sldId id="394" r:id="rId86"/>
    <p:sldId id="395" r:id="rId87"/>
    <p:sldId id="379" r:id="rId88"/>
    <p:sldId id="404" r:id="rId89"/>
    <p:sldId id="370" r:id="rId90"/>
    <p:sldId id="380" r:id="rId91"/>
    <p:sldId id="327" r:id="rId92"/>
    <p:sldId id="407" r:id="rId93"/>
    <p:sldId id="408" r:id="rId94"/>
    <p:sldId id="409" r:id="rId95"/>
    <p:sldId id="381" r:id="rId96"/>
    <p:sldId id="511" r:id="rId97"/>
    <p:sldId id="512" r:id="rId98"/>
    <p:sldId id="411" r:id="rId99"/>
    <p:sldId id="412" r:id="rId100"/>
    <p:sldId id="414" r:id="rId101"/>
    <p:sldId id="415" r:id="rId102"/>
    <p:sldId id="416" r:id="rId103"/>
    <p:sldId id="417" r:id="rId104"/>
    <p:sldId id="418" r:id="rId105"/>
    <p:sldId id="419" r:id="rId106"/>
    <p:sldId id="420" r:id="rId107"/>
    <p:sldId id="421" r:id="rId108"/>
    <p:sldId id="422" r:id="rId109"/>
    <p:sldId id="423" r:id="rId110"/>
    <p:sldId id="424" r:id="rId111"/>
    <p:sldId id="425" r:id="rId112"/>
    <p:sldId id="426" r:id="rId113"/>
    <p:sldId id="503" r:id="rId114"/>
    <p:sldId id="499" r:id="rId115"/>
    <p:sldId id="500" r:id="rId116"/>
    <p:sldId id="429" r:id="rId117"/>
    <p:sldId id="501" r:id="rId118"/>
    <p:sldId id="502" r:id="rId119"/>
    <p:sldId id="497" r:id="rId1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79" userDrawn="1">
          <p15:clr>
            <a:srgbClr val="A4A3A4"/>
          </p15:clr>
        </p15:guide>
        <p15:guide id="2" pos="2160"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717" autoAdjust="0"/>
  </p:normalViewPr>
  <p:slideViewPr>
    <p:cSldViewPr>
      <p:cViewPr varScale="1">
        <p:scale>
          <a:sx n="110" d="100"/>
          <a:sy n="110" d="100"/>
        </p:scale>
        <p:origin x="-1620" y="-90"/>
      </p:cViewPr>
      <p:guideLst>
        <p:guide orient="horz" pos="2160"/>
        <p:guide pos="2880"/>
      </p:guideLst>
    </p:cSldViewPr>
  </p:slideViewPr>
  <p:notesTextViewPr>
    <p:cViewPr>
      <p:scale>
        <a:sx n="3" d="2"/>
        <a:sy n="3" d="2"/>
      </p:scale>
      <p:origin x="0" y="0"/>
    </p:cViewPr>
  </p:notesTextViewPr>
  <p:sorterViewPr>
    <p:cViewPr>
      <p:scale>
        <a:sx n="100" d="100"/>
        <a:sy n="100" d="100"/>
      </p:scale>
      <p:origin x="0" y="-12922"/>
    </p:cViewPr>
  </p:sorterViewPr>
  <p:notesViewPr>
    <p:cSldViewPr>
      <p:cViewPr varScale="1">
        <p:scale>
          <a:sx n="70" d="100"/>
          <a:sy n="70" d="100"/>
        </p:scale>
        <p:origin x="-3246" y="-90"/>
      </p:cViewPr>
      <p:guideLst>
        <p:guide orient="horz" pos="2879"/>
        <p:guide orient="horz" pos="3127"/>
        <p:guide pos="2160"/>
        <p:guide pos="214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lnjenge\AppData\Local\Microsoft\Windows\INetCache\Content.Outlook\2EXZFUU5\Provincial%20consolidation%20Q3%202017.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lnjenge\Documents\Stp%20doc.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lnjenge\AppData\Local\Microsoft\Windows\INetCache\Content.Outlook\2EXZFUU5\Incubation%20performance%20per%20Sector.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lnjenge\Documents\Stp%20doc.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Office_Excel_Worksheet7.xlsx"/><Relationship Id="rId1" Type="http://schemas.openxmlformats.org/officeDocument/2006/relationships/themeOverride" Target="../theme/themeOverride4.xml"/><Relationship Id="rId4"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sbd-ho-fsrv\DSBD\FINANCE\Management%20Accounting\Management%20Accounts\201718\December%2031%202017\Statement%20of%20Exp%20December%20%202017.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lnjenge\Documents\Copy%20of%20Provincial%20consolidation%20Q3%202017.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lnjenge\AppData\Local\Microsoft\Windows\INetCache\Content.Outlook\2EXZFUU5\Provincial%20consolidation%20Q3%202017.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latin typeface="Arial" panose="020B0604020202020204" pitchFamily="34" charset="0"/>
                <a:cs typeface="Arial" panose="020B0604020202020204" pitchFamily="34" charset="0"/>
              </a:rPr>
              <a:t>Preliminary Performance Report - Q3 2017/18</a:t>
            </a:r>
          </a:p>
        </c:rich>
      </c:tx>
      <c:spPr>
        <a:noFill/>
        <a:ln>
          <a:noFill/>
        </a:ln>
        <a:effectLst/>
      </c:spPr>
    </c:title>
    <c:plotArea>
      <c:layout/>
      <c:barChart>
        <c:barDir val="col"/>
        <c:grouping val="clustered"/>
        <c:ser>
          <c:idx val="0"/>
          <c:order val="0"/>
          <c:tx>
            <c:strRef>
              <c:f>'Q3 '!$F$2</c:f>
              <c:strCache>
                <c:ptCount val="1"/>
                <c:pt idx="0">
                  <c:v>Achieved</c:v>
                </c:pt>
              </c:strCache>
            </c:strRef>
          </c:tx>
          <c:spPr>
            <a:solidFill>
              <a:srgbClr val="92D05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'!$E$3:$E$10</c:f>
              <c:strCache>
                <c:ptCount val="8"/>
                <c:pt idx="0">
                  <c:v>Q1 2016/17 </c:v>
                </c:pt>
                <c:pt idx="1">
                  <c:v>Q2 2016/17 </c:v>
                </c:pt>
                <c:pt idx="2">
                  <c:v>Q3 2016/17</c:v>
                </c:pt>
                <c:pt idx="3">
                  <c:v>Q4 2016/17</c:v>
                </c:pt>
                <c:pt idx="5">
                  <c:v>Q1 2017/18</c:v>
                </c:pt>
                <c:pt idx="6">
                  <c:v>Q2 2017/18</c:v>
                </c:pt>
                <c:pt idx="7">
                  <c:v>Q3 2017/18</c:v>
                </c:pt>
              </c:strCache>
            </c:strRef>
          </c:cat>
          <c:val>
            <c:numRef>
              <c:f>'Q3 '!$F$3:$F$10</c:f>
              <c:numCache>
                <c:formatCode>0.00%</c:formatCode>
                <c:ptCount val="8"/>
                <c:pt idx="0">
                  <c:v>0.87800000000000011</c:v>
                </c:pt>
                <c:pt idx="1">
                  <c:v>0.74400000000000011</c:v>
                </c:pt>
                <c:pt idx="2">
                  <c:v>0.81599999999999995</c:v>
                </c:pt>
                <c:pt idx="3">
                  <c:v>0.78400000000000003</c:v>
                </c:pt>
                <c:pt idx="5">
                  <c:v>0.75500000000000012</c:v>
                </c:pt>
                <c:pt idx="6">
                  <c:v>0.70400000000000007</c:v>
                </c:pt>
                <c:pt idx="7">
                  <c:v>0.68100000000000005</c:v>
                </c:pt>
              </c:numCache>
            </c:numRef>
          </c:val>
          <c:extLst xmlns:c16r2="http://schemas.microsoft.com/office/drawing/2015/06/chart">
            <c:ext xmlns:c16="http://schemas.microsoft.com/office/drawing/2014/chart" uri="{C3380CC4-5D6E-409C-BE32-E72D297353CC}">
              <c16:uniqueId val="{00000000-36A3-4C27-91F2-E924EB68E592}"/>
            </c:ext>
          </c:extLst>
        </c:ser>
        <c:ser>
          <c:idx val="1"/>
          <c:order val="1"/>
          <c:tx>
            <c:strRef>
              <c:f>'Q3 '!$G$2</c:f>
              <c:strCache>
                <c:ptCount val="1"/>
                <c:pt idx="0">
                  <c:v>Partially Achieved</c:v>
                </c:pt>
              </c:strCache>
            </c:strRef>
          </c:tx>
          <c:spPr>
            <a:solidFill>
              <a:schemeClr val="accent2"/>
            </a:solidFill>
            <a:ln>
              <a:noFill/>
            </a:ln>
            <a:effectLst/>
          </c:spPr>
          <c:dLbls>
            <c:dLbl>
              <c:idx val="7"/>
              <c:layout>
                <c:manualLayout>
                  <c:x val="4.1420731075903494E-3"/>
                  <c:y val="2.58899647053866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6A3-4C27-91F2-E924EB68E5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'!$E$3:$E$10</c:f>
              <c:strCache>
                <c:ptCount val="8"/>
                <c:pt idx="0">
                  <c:v>Q1 2016/17 </c:v>
                </c:pt>
                <c:pt idx="1">
                  <c:v>Q2 2016/17 </c:v>
                </c:pt>
                <c:pt idx="2">
                  <c:v>Q3 2016/17</c:v>
                </c:pt>
                <c:pt idx="3">
                  <c:v>Q4 2016/17</c:v>
                </c:pt>
                <c:pt idx="5">
                  <c:v>Q1 2017/18</c:v>
                </c:pt>
                <c:pt idx="6">
                  <c:v>Q2 2017/18</c:v>
                </c:pt>
                <c:pt idx="7">
                  <c:v>Q3 2017/18</c:v>
                </c:pt>
              </c:strCache>
            </c:strRef>
          </c:cat>
          <c:val>
            <c:numRef>
              <c:f>'Q3 '!$G$3:$G$10</c:f>
              <c:numCache>
                <c:formatCode>0.00%</c:formatCode>
                <c:ptCount val="8"/>
                <c:pt idx="1">
                  <c:v>0.15400000000000003</c:v>
                </c:pt>
                <c:pt idx="2">
                  <c:v>5.3000000000000005E-2</c:v>
                </c:pt>
                <c:pt idx="3">
                  <c:v>5.3999999999999999E-2</c:v>
                </c:pt>
                <c:pt idx="5">
                  <c:v>2.0000000000000004E-2</c:v>
                </c:pt>
                <c:pt idx="6">
                  <c:v>0.111</c:v>
                </c:pt>
                <c:pt idx="7">
                  <c:v>0.128</c:v>
                </c:pt>
              </c:numCache>
            </c:numRef>
          </c:val>
          <c:extLst xmlns:c16r2="http://schemas.microsoft.com/office/drawing/2015/06/chart">
            <c:ext xmlns:c16="http://schemas.microsoft.com/office/drawing/2014/chart" uri="{C3380CC4-5D6E-409C-BE32-E72D297353CC}">
              <c16:uniqueId val="{00000002-36A3-4C27-91F2-E924EB68E592}"/>
            </c:ext>
          </c:extLst>
        </c:ser>
        <c:ser>
          <c:idx val="2"/>
          <c:order val="2"/>
          <c:tx>
            <c:strRef>
              <c:f>'Q3 '!$H$2</c:f>
              <c:strCache>
                <c:ptCount val="1"/>
                <c:pt idx="0">
                  <c:v>Not achieved</c:v>
                </c:pt>
              </c:strCache>
            </c:strRef>
          </c:tx>
          <c:spPr>
            <a:solidFill>
              <a:srgbClr val="FF000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'!$E$3:$E$10</c:f>
              <c:strCache>
                <c:ptCount val="8"/>
                <c:pt idx="0">
                  <c:v>Q1 2016/17 </c:v>
                </c:pt>
                <c:pt idx="1">
                  <c:v>Q2 2016/17 </c:v>
                </c:pt>
                <c:pt idx="2">
                  <c:v>Q3 2016/17</c:v>
                </c:pt>
                <c:pt idx="3">
                  <c:v>Q4 2016/17</c:v>
                </c:pt>
                <c:pt idx="5">
                  <c:v>Q1 2017/18</c:v>
                </c:pt>
                <c:pt idx="6">
                  <c:v>Q2 2017/18</c:v>
                </c:pt>
                <c:pt idx="7">
                  <c:v>Q3 2017/18</c:v>
                </c:pt>
              </c:strCache>
            </c:strRef>
          </c:cat>
          <c:val>
            <c:numRef>
              <c:f>'Q3 '!$H$3:$H$10</c:f>
              <c:numCache>
                <c:formatCode>0.00%</c:formatCode>
                <c:ptCount val="8"/>
                <c:pt idx="0">
                  <c:v>0.12200000000000001</c:v>
                </c:pt>
                <c:pt idx="1">
                  <c:v>0.10199999999999998</c:v>
                </c:pt>
                <c:pt idx="2">
                  <c:v>0.13100000000000001</c:v>
                </c:pt>
                <c:pt idx="3">
                  <c:v>0.16200000000000001</c:v>
                </c:pt>
                <c:pt idx="5">
                  <c:v>0.22500000000000001</c:v>
                </c:pt>
                <c:pt idx="6" formatCode="0%">
                  <c:v>0.18500000000000003</c:v>
                </c:pt>
                <c:pt idx="7" formatCode="0%">
                  <c:v>0.191</c:v>
                </c:pt>
              </c:numCache>
            </c:numRef>
          </c:val>
          <c:extLst xmlns:c16r2="http://schemas.microsoft.com/office/drawing/2015/06/chart">
            <c:ext xmlns:c16="http://schemas.microsoft.com/office/drawing/2014/chart" uri="{C3380CC4-5D6E-409C-BE32-E72D297353CC}">
              <c16:uniqueId val="{00000003-36A3-4C27-91F2-E924EB68E592}"/>
            </c:ext>
          </c:extLst>
        </c:ser>
        <c:dLbls/>
        <c:gapWidth val="235"/>
        <c:overlap val="-5"/>
        <c:axId val="99851648"/>
        <c:axId val="99853440"/>
      </c:barChart>
      <c:catAx>
        <c:axId val="99851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53440"/>
        <c:crosses val="autoZero"/>
        <c:auto val="1"/>
        <c:lblAlgn val="ctr"/>
        <c:lblOffset val="100"/>
      </c:catAx>
      <c:valAx>
        <c:axId val="99853440"/>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85164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 Profile of Client Interventions by Project Category </a:t>
            </a:r>
          </a:p>
        </c:rich>
      </c:tx>
      <c:layout>
        <c:manualLayout>
          <c:xMode val="edge"/>
          <c:yMode val="edge"/>
          <c:x val="3.2551048447463919E-2"/>
          <c:y val="3.8310719634621945E-2"/>
        </c:manualLayout>
      </c:layout>
      <c:spPr>
        <a:noFill/>
        <a:ln>
          <a:noFill/>
        </a:ln>
        <a:effectLst/>
      </c:spPr>
    </c:title>
    <c:view3D>
      <c:rotX val="30"/>
      <c:depthPercent val="11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4759752503861215E-2"/>
          <c:y val="0.24540860358556879"/>
          <c:w val="0.60456749765485107"/>
          <c:h val="0.73034972184024394"/>
        </c:manualLayout>
      </c:layout>
      <c:pie3DChart>
        <c:varyColors val="1"/>
        <c:ser>
          <c:idx val="9"/>
          <c:order val="0"/>
          <c:tx>
            <c:strRef>
              <c:f>SERVICES2!$HD$3:$HD$4</c:f>
              <c:strCache>
                <c:ptCount val="2"/>
                <c:pt idx="0">
                  <c:v>YTD</c:v>
                </c:pt>
                <c:pt idx="1">
                  <c:v>TOTAL</c:v>
                </c:pt>
              </c:strCache>
            </c:strRef>
          </c:tx>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676-404B-BF20-602A0640E615}"/>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676-404B-BF20-602A0640E615}"/>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676-404B-BF20-602A0640E615}"/>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676-404B-BF20-602A0640E615}"/>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676-404B-BF20-602A0640E615}"/>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676-404B-BF20-602A0640E615}"/>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676-404B-BF20-602A0640E615}"/>
              </c:ext>
            </c:extLst>
          </c:dPt>
          <c:dPt>
            <c:idx val="7"/>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676-404B-BF20-602A0640E615}"/>
              </c:ext>
            </c:extLst>
          </c:dPt>
          <c:dPt>
            <c:idx val="8"/>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1676-404B-BF20-602A0640E615}"/>
              </c:ext>
            </c:extLst>
          </c:dPt>
          <c:dLbls>
            <c:dLbl>
              <c:idx val="2"/>
              <c:layout>
                <c:manualLayout>
                  <c:x val="-8.4003051062660511E-2"/>
                  <c:y val="-0.1602536935007769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676-404B-BF20-602A0640E61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SERVICES2!$GT$5:$GT$13</c:f>
              <c:strCache>
                <c:ptCount val="9"/>
                <c:pt idx="0">
                  <c:v>Finance and Legal</c:v>
                </c:pt>
                <c:pt idx="1">
                  <c:v>Human Resources</c:v>
                </c:pt>
                <c:pt idx="2">
                  <c:v>Management and Planning</c:v>
                </c:pt>
                <c:pt idx="3">
                  <c:v>Marketing</c:v>
                </c:pt>
                <c:pt idx="4">
                  <c:v>Quality</c:v>
                </c:pt>
                <c:pt idx="5">
                  <c:v>Productivity/Technology</c:v>
                </c:pt>
                <c:pt idx="6">
                  <c:v>Co-Op Development</c:v>
                </c:pt>
                <c:pt idx="7">
                  <c:v>Franchise Assistance</c:v>
                </c:pt>
                <c:pt idx="8">
                  <c:v>Export Development</c:v>
                </c:pt>
              </c:strCache>
            </c:strRef>
          </c:cat>
          <c:val>
            <c:numRef>
              <c:f>SERVICES2!$HD$5:$HD$13</c:f>
              <c:numCache>
                <c:formatCode>General</c:formatCode>
                <c:ptCount val="9"/>
                <c:pt idx="0">
                  <c:v>1784</c:v>
                </c:pt>
                <c:pt idx="1">
                  <c:v>1020</c:v>
                </c:pt>
                <c:pt idx="2">
                  <c:v>246</c:v>
                </c:pt>
                <c:pt idx="3">
                  <c:v>3494</c:v>
                </c:pt>
                <c:pt idx="4">
                  <c:v>195</c:v>
                </c:pt>
                <c:pt idx="5">
                  <c:v>79</c:v>
                </c:pt>
                <c:pt idx="6">
                  <c:v>28</c:v>
                </c:pt>
                <c:pt idx="7">
                  <c:v>0</c:v>
                </c:pt>
                <c:pt idx="8">
                  <c:v>24</c:v>
                </c:pt>
              </c:numCache>
            </c:numRef>
          </c:val>
          <c:extLst xmlns:c16r2="http://schemas.microsoft.com/office/drawing/2015/06/chart">
            <c:ext xmlns:c16="http://schemas.microsoft.com/office/drawing/2014/chart" uri="{C3380CC4-5D6E-409C-BE32-E72D297353CC}">
              <c16:uniqueId val="{00000012-1676-404B-BF20-602A0640E615}"/>
            </c:ext>
          </c:extLst>
        </c:ser>
        <c:dLbls/>
        <c:extLst xmlns:c16r2="http://schemas.microsoft.com/office/drawing/2015/06/chart"/>
      </c:pie3DChart>
      <c:spPr>
        <a:noFill/>
        <a:ln>
          <a:noFill/>
        </a:ln>
        <a:effectLst/>
      </c:spPr>
    </c:plotArea>
    <c:legend>
      <c:legendPos val="r"/>
      <c:layout>
        <c:manualLayout>
          <c:xMode val="edge"/>
          <c:yMode val="edge"/>
          <c:x val="0.68852743587556964"/>
          <c:y val="0.18396221658733344"/>
          <c:w val="0.27537148109193932"/>
          <c:h val="0.57203790204190563"/>
        </c:manualLayout>
      </c:layout>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a:bevelB/>
    </a:sp3d>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Sheet2!$F$3</c:f>
              <c:strCache>
                <c:ptCount val="1"/>
                <c:pt idx="0">
                  <c:v>New SMMEs Established (YTD)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Sheet2!$C$4:$E$15</c:f>
              <c:strCache>
                <c:ptCount val="12"/>
                <c:pt idx="0">
                  <c:v>Chemicals </c:v>
                </c:pt>
                <c:pt idx="1">
                  <c:v>Metals fabrication</c:v>
                </c:pt>
                <c:pt idx="2">
                  <c:v>Mining and beneficiation</c:v>
                </c:pt>
                <c:pt idx="3">
                  <c:v>Manufacturing </c:v>
                </c:pt>
                <c:pt idx="4">
                  <c:v>Mixed high tech</c:v>
                </c:pt>
                <c:pt idx="5">
                  <c:v>Agriculture and agro processing </c:v>
                </c:pt>
                <c:pt idx="6">
                  <c:v>Renewable energy </c:v>
                </c:pt>
                <c:pt idx="7">
                  <c:v>Construction </c:v>
                </c:pt>
                <c:pt idx="8">
                  <c:v>Automotive </c:v>
                </c:pt>
                <c:pt idx="9">
                  <c:v>ICT </c:v>
                </c:pt>
                <c:pt idx="10">
                  <c:v>Services </c:v>
                </c:pt>
                <c:pt idx="11">
                  <c:v>TOTAL </c:v>
                </c:pt>
              </c:strCache>
            </c:strRef>
          </c:cat>
          <c:val>
            <c:numRef>
              <c:f>Sheet2!$F$4:$F$15</c:f>
              <c:numCache>
                <c:formatCode>General</c:formatCode>
                <c:ptCount val="12"/>
                <c:pt idx="0">
                  <c:v>21</c:v>
                </c:pt>
                <c:pt idx="1">
                  <c:v>45</c:v>
                </c:pt>
                <c:pt idx="2">
                  <c:v>38</c:v>
                </c:pt>
                <c:pt idx="3">
                  <c:v>82</c:v>
                </c:pt>
                <c:pt idx="4">
                  <c:v>15</c:v>
                </c:pt>
                <c:pt idx="5">
                  <c:v>90</c:v>
                </c:pt>
                <c:pt idx="6">
                  <c:v>11</c:v>
                </c:pt>
                <c:pt idx="7">
                  <c:v>0</c:v>
                </c:pt>
                <c:pt idx="8">
                  <c:v>18</c:v>
                </c:pt>
                <c:pt idx="9">
                  <c:v>30</c:v>
                </c:pt>
                <c:pt idx="10">
                  <c:v>0</c:v>
                </c:pt>
                <c:pt idx="11">
                  <c:v>350</c:v>
                </c:pt>
              </c:numCache>
            </c:numRef>
          </c:val>
          <c:extLst xmlns:c16r2="http://schemas.microsoft.com/office/drawing/2015/06/chart">
            <c:ext xmlns:c16="http://schemas.microsoft.com/office/drawing/2014/chart" uri="{C3380CC4-5D6E-409C-BE32-E72D297353CC}">
              <c16:uniqueId val="{00000000-CA5C-4A7A-A991-E5C785F49EA2}"/>
            </c:ext>
          </c:extLst>
        </c:ser>
        <c:dLbls/>
        <c:gapWidth val="219"/>
        <c:overlap val="-27"/>
        <c:axId val="55745152"/>
        <c:axId val="55755136"/>
      </c:barChart>
      <c:catAx>
        <c:axId val="55745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55136"/>
        <c:crosses val="autoZero"/>
        <c:auto val="1"/>
        <c:lblAlgn val="ctr"/>
        <c:lblOffset val="100"/>
      </c:catAx>
      <c:valAx>
        <c:axId val="557551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451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dirty="0"/>
              <a:t>Clients </a:t>
            </a:r>
            <a:r>
              <a:rPr lang="en-US" dirty="0" smtClean="0"/>
              <a:t>Supported (YTD)</a:t>
            </a:r>
            <a:endParaRPr lang="en-US" dirty="0"/>
          </a:p>
        </c:rich>
      </c:tx>
      <c:spPr>
        <a:noFill/>
        <a:ln>
          <a:noFill/>
        </a:ln>
        <a:effectLst/>
      </c:spPr>
    </c:title>
    <c:plotArea>
      <c:layout>
        <c:manualLayout>
          <c:layoutTarget val="inner"/>
          <c:xMode val="edge"/>
          <c:yMode val="edge"/>
          <c:x val="7.3304786643937567E-2"/>
          <c:y val="0.13847098135543393"/>
          <c:w val="0.9077948697134508"/>
          <c:h val="0.45479314570376012"/>
        </c:manualLayout>
      </c:layout>
      <c:barChart>
        <c:barDir val="col"/>
        <c:grouping val="clustered"/>
        <c:ser>
          <c:idx val="0"/>
          <c:order val="0"/>
          <c:tx>
            <c:strRef>
              <c:f>'[1]Quarter 3'!$AP$2</c:f>
              <c:strCache>
                <c:ptCount val="1"/>
                <c:pt idx="0">
                  <c:v>Clients Supported</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'[1]Quarter 3'!$AN$3:$AN$14</c:f>
              <c:strCache>
                <c:ptCount val="12"/>
                <c:pt idx="0">
                  <c:v>Chemicals</c:v>
                </c:pt>
                <c:pt idx="1">
                  <c:v>Metals fabrication</c:v>
                </c:pt>
                <c:pt idx="2">
                  <c:v>Mining &amp; beneficiation</c:v>
                </c:pt>
                <c:pt idx="3">
                  <c:v>Manufacturing </c:v>
                </c:pt>
                <c:pt idx="4">
                  <c:v>Mixed High Tech </c:v>
                </c:pt>
                <c:pt idx="5">
                  <c:v>Agriculture &amp; agro-processing</c:v>
                </c:pt>
                <c:pt idx="6">
                  <c:v>Renewable enery </c:v>
                </c:pt>
                <c:pt idx="8">
                  <c:v>Automotive</c:v>
                </c:pt>
                <c:pt idx="9">
                  <c:v>ICT</c:v>
                </c:pt>
                <c:pt idx="10">
                  <c:v>Services</c:v>
                </c:pt>
                <c:pt idx="11">
                  <c:v>Total</c:v>
                </c:pt>
              </c:strCache>
            </c:strRef>
          </c:cat>
          <c:val>
            <c:numRef>
              <c:f>'[1]Quarter 3'!$AP$3:$AP$14</c:f>
              <c:numCache>
                <c:formatCode>General</c:formatCode>
                <c:ptCount val="12"/>
                <c:pt idx="0">
                  <c:v>255</c:v>
                </c:pt>
                <c:pt idx="1">
                  <c:v>353</c:v>
                </c:pt>
                <c:pt idx="2">
                  <c:v>262</c:v>
                </c:pt>
                <c:pt idx="3">
                  <c:v>783</c:v>
                </c:pt>
                <c:pt idx="4">
                  <c:v>58</c:v>
                </c:pt>
                <c:pt idx="5">
                  <c:v>542</c:v>
                </c:pt>
                <c:pt idx="6">
                  <c:v>166</c:v>
                </c:pt>
                <c:pt idx="7">
                  <c:v>275</c:v>
                </c:pt>
                <c:pt idx="8">
                  <c:v>194</c:v>
                </c:pt>
                <c:pt idx="9">
                  <c:v>240</c:v>
                </c:pt>
                <c:pt idx="10">
                  <c:v>48</c:v>
                </c:pt>
                <c:pt idx="11">
                  <c:v>3176</c:v>
                </c:pt>
              </c:numCache>
            </c:numRef>
          </c:val>
          <c:extLst xmlns:c16r2="http://schemas.microsoft.com/office/drawing/2015/06/chart">
            <c:ext xmlns:c16="http://schemas.microsoft.com/office/drawing/2014/chart" uri="{C3380CC4-5D6E-409C-BE32-E72D297353CC}">
              <c16:uniqueId val="{00000000-0CFE-499C-8C7A-4595583ED759}"/>
            </c:ext>
          </c:extLst>
        </c:ser>
        <c:dLbls>
          <c:showVal val="1"/>
        </c:dLbls>
        <c:gapWidth val="80"/>
        <c:overlap val="25"/>
        <c:axId val="55867648"/>
        <c:axId val="55877632"/>
      </c:barChart>
      <c:catAx>
        <c:axId val="55867648"/>
        <c:scaling>
          <c:orientation val="minMax"/>
        </c:scaling>
        <c:axPos val="b"/>
        <c:numFmt formatCode="General" sourceLinked="1"/>
        <c:maj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55877632"/>
        <c:crosses val="autoZero"/>
        <c:auto val="1"/>
        <c:lblAlgn val="ctr"/>
        <c:lblOffset val="100"/>
      </c:catAx>
      <c:valAx>
        <c:axId val="55877632"/>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558676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jobs created (YTD) </a:t>
            </a:r>
          </a:p>
        </c:rich>
      </c:tx>
      <c:spPr>
        <a:noFill/>
        <a:ln>
          <a:noFill/>
        </a:ln>
        <a:effectLst/>
      </c:spPr>
    </c:title>
    <c:plotArea>
      <c:layout/>
      <c:barChart>
        <c:barDir val="col"/>
        <c:grouping val="clustered"/>
        <c:ser>
          <c:idx val="0"/>
          <c:order val="0"/>
          <c:tx>
            <c:strRef>
              <c:f>Sheet1!$I$3</c:f>
              <c:strCache>
                <c:ptCount val="1"/>
                <c:pt idx="0">
                  <c:v>Number of jobs created </c:v>
                </c:pt>
              </c:strCache>
            </c:strRef>
          </c:tx>
          <c:spPr>
            <a:solidFill>
              <a:schemeClr val="accent1"/>
            </a:solidFill>
            <a:ln>
              <a:noFill/>
            </a:ln>
            <a:effectLst/>
          </c:spPr>
          <c:cat>
            <c:strRef>
              <c:f>Sheet1!$H$4:$H$15</c:f>
              <c:strCache>
                <c:ptCount val="12"/>
                <c:pt idx="0">
                  <c:v>Chemicals </c:v>
                </c:pt>
                <c:pt idx="1">
                  <c:v>Metals fabrication</c:v>
                </c:pt>
                <c:pt idx="2">
                  <c:v>Mining and beneficiation</c:v>
                </c:pt>
                <c:pt idx="3">
                  <c:v>Manufacturing </c:v>
                </c:pt>
                <c:pt idx="4">
                  <c:v>Mixed high tech</c:v>
                </c:pt>
                <c:pt idx="5">
                  <c:v>Agriculture and agro processing </c:v>
                </c:pt>
                <c:pt idx="6">
                  <c:v>Renewable energy </c:v>
                </c:pt>
                <c:pt idx="7">
                  <c:v>Construction </c:v>
                </c:pt>
                <c:pt idx="8">
                  <c:v>Automotive </c:v>
                </c:pt>
                <c:pt idx="9">
                  <c:v>ICT </c:v>
                </c:pt>
                <c:pt idx="10">
                  <c:v>Services </c:v>
                </c:pt>
                <c:pt idx="11">
                  <c:v>TOTAL </c:v>
                </c:pt>
              </c:strCache>
            </c:strRef>
          </c:cat>
          <c:val>
            <c:numRef>
              <c:f>Sheet1!$I$4:$I$15</c:f>
            </c:numRef>
          </c:val>
          <c:extLst xmlns:c16r2="http://schemas.microsoft.com/office/drawing/2015/06/chart">
            <c:ext xmlns:c16="http://schemas.microsoft.com/office/drawing/2014/chart" uri="{C3380CC4-5D6E-409C-BE32-E72D297353CC}">
              <c16:uniqueId val="{00000000-AA8B-4511-8DD6-221D468F4BA8}"/>
            </c:ext>
          </c:extLst>
        </c:ser>
        <c:ser>
          <c:idx val="1"/>
          <c:order val="1"/>
          <c:tx>
            <c:strRef>
              <c:f>Sheet1!$J$3</c:f>
              <c:strCache>
                <c:ptCount val="1"/>
              </c:strCache>
            </c:strRef>
          </c:tx>
          <c:spPr>
            <a:solidFill>
              <a:schemeClr val="accent2"/>
            </a:solidFill>
            <a:ln>
              <a:noFill/>
            </a:ln>
            <a:effectLst/>
          </c:spPr>
          <c:cat>
            <c:strRef>
              <c:f>Sheet1!$H$4:$H$15</c:f>
              <c:strCache>
                <c:ptCount val="12"/>
                <c:pt idx="0">
                  <c:v>Chemicals </c:v>
                </c:pt>
                <c:pt idx="1">
                  <c:v>Metals fabrication</c:v>
                </c:pt>
                <c:pt idx="2">
                  <c:v>Mining and beneficiation</c:v>
                </c:pt>
                <c:pt idx="3">
                  <c:v>Manufacturing </c:v>
                </c:pt>
                <c:pt idx="4">
                  <c:v>Mixed high tech</c:v>
                </c:pt>
                <c:pt idx="5">
                  <c:v>Agriculture and agro processing </c:v>
                </c:pt>
                <c:pt idx="6">
                  <c:v>Renewable energy </c:v>
                </c:pt>
                <c:pt idx="7">
                  <c:v>Construction </c:v>
                </c:pt>
                <c:pt idx="8">
                  <c:v>Automotive </c:v>
                </c:pt>
                <c:pt idx="9">
                  <c:v>ICT </c:v>
                </c:pt>
                <c:pt idx="10">
                  <c:v>Services </c:v>
                </c:pt>
                <c:pt idx="11">
                  <c:v>TOTAL </c:v>
                </c:pt>
              </c:strCache>
            </c:strRef>
          </c:cat>
          <c:val>
            <c:numRef>
              <c:f>Sheet1!$J$4:$J$15</c:f>
            </c:numRef>
          </c:val>
          <c:extLst xmlns:c16r2="http://schemas.microsoft.com/office/drawing/2015/06/chart">
            <c:ext xmlns:c16="http://schemas.microsoft.com/office/drawing/2014/chart" uri="{C3380CC4-5D6E-409C-BE32-E72D297353CC}">
              <c16:uniqueId val="{00000001-AA8B-4511-8DD6-221D468F4BA8}"/>
            </c:ext>
          </c:extLst>
        </c:ser>
        <c:ser>
          <c:idx val="2"/>
          <c:order val="2"/>
          <c:tx>
            <c:strRef>
              <c:f>Sheet1!$K$3</c:f>
              <c:strCache>
                <c:ptCount val="1"/>
                <c:pt idx="0">
                  <c:v>Number of jobs created </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Sheet1!$H$4:$H$15</c:f>
              <c:strCache>
                <c:ptCount val="12"/>
                <c:pt idx="0">
                  <c:v>Chemicals </c:v>
                </c:pt>
                <c:pt idx="1">
                  <c:v>Metals fabrication</c:v>
                </c:pt>
                <c:pt idx="2">
                  <c:v>Mining and beneficiation</c:v>
                </c:pt>
                <c:pt idx="3">
                  <c:v>Manufacturing </c:v>
                </c:pt>
                <c:pt idx="4">
                  <c:v>Mixed high tech</c:v>
                </c:pt>
                <c:pt idx="5">
                  <c:v>Agriculture and agro processing </c:v>
                </c:pt>
                <c:pt idx="6">
                  <c:v>Renewable energy </c:v>
                </c:pt>
                <c:pt idx="7">
                  <c:v>Construction </c:v>
                </c:pt>
                <c:pt idx="8">
                  <c:v>Automotive </c:v>
                </c:pt>
                <c:pt idx="9">
                  <c:v>ICT </c:v>
                </c:pt>
                <c:pt idx="10">
                  <c:v>Services </c:v>
                </c:pt>
                <c:pt idx="11">
                  <c:v>TOTAL </c:v>
                </c:pt>
              </c:strCache>
            </c:strRef>
          </c:cat>
          <c:val>
            <c:numRef>
              <c:f>Sheet1!$K$4:$K$15</c:f>
              <c:numCache>
                <c:formatCode>General</c:formatCode>
                <c:ptCount val="12"/>
                <c:pt idx="0">
                  <c:v>69</c:v>
                </c:pt>
                <c:pt idx="1">
                  <c:v>87</c:v>
                </c:pt>
                <c:pt idx="2">
                  <c:v>55</c:v>
                </c:pt>
                <c:pt idx="3">
                  <c:v>178</c:v>
                </c:pt>
                <c:pt idx="4">
                  <c:v>32</c:v>
                </c:pt>
                <c:pt idx="5">
                  <c:v>339</c:v>
                </c:pt>
                <c:pt idx="6">
                  <c:v>26</c:v>
                </c:pt>
                <c:pt idx="7">
                  <c:v>595</c:v>
                </c:pt>
                <c:pt idx="8">
                  <c:v>37</c:v>
                </c:pt>
                <c:pt idx="9">
                  <c:v>177</c:v>
                </c:pt>
                <c:pt idx="10">
                  <c:v>0</c:v>
                </c:pt>
                <c:pt idx="11">
                  <c:v>1595</c:v>
                </c:pt>
              </c:numCache>
            </c:numRef>
          </c:val>
          <c:extLst xmlns:c16r2="http://schemas.microsoft.com/office/drawing/2015/06/chart">
            <c:ext xmlns:c16="http://schemas.microsoft.com/office/drawing/2014/chart" uri="{C3380CC4-5D6E-409C-BE32-E72D297353CC}">
              <c16:uniqueId val="{00000002-AA8B-4511-8DD6-221D468F4BA8}"/>
            </c:ext>
          </c:extLst>
        </c:ser>
        <c:dLbls/>
        <c:gapWidth val="219"/>
        <c:overlap val="-27"/>
        <c:axId val="55905664"/>
        <c:axId val="55911552"/>
      </c:barChart>
      <c:catAx>
        <c:axId val="55905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11552"/>
        <c:crosses val="autoZero"/>
        <c:auto val="1"/>
        <c:lblAlgn val="ctr"/>
        <c:lblOffset val="100"/>
      </c:catAx>
      <c:valAx>
        <c:axId val="559115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056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0A4-4433-A6CC-3851DDF9DC44}"/>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0A4-4433-A6CC-3851DDF9DC44}"/>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0A4-4433-A6CC-3851DDF9DC44}"/>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0A4-4433-A6CC-3851DDF9DC44}"/>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0A4-4433-A6CC-3851DDF9DC44}"/>
              </c:ext>
            </c:extLst>
          </c:dPt>
          <c:dPt>
            <c:idx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80A4-4433-A6CC-3851DDF9DC44}"/>
              </c:ext>
            </c:extLst>
          </c:dPt>
          <c:dPt>
            <c:idx val="6"/>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80A4-4433-A6CC-3851DDF9DC44}"/>
              </c:ext>
            </c:extLst>
          </c:dPt>
          <c:dPt>
            <c:idx val="7"/>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80A4-4433-A6CC-3851DDF9DC44}"/>
              </c:ext>
            </c:extLst>
          </c:dPt>
          <c:dPt>
            <c:idx val="8"/>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80A4-4433-A6CC-3851DDF9DC44}"/>
              </c:ext>
            </c:extLst>
          </c:dPt>
          <c:dPt>
            <c:idx val="9"/>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3-80A4-4433-A6CC-3851DDF9DC4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
            <c:spPr>
              <a:noFill/>
              <a:ln>
                <a:noFill/>
              </a:ln>
              <a:effectLst/>
            </c:spPr>
            <c:dLblPos val="outEnd"/>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Sheet1!$B$5:$B$14</c:f>
              <c:strCache>
                <c:ptCount val="10"/>
                <c:pt idx="0">
                  <c:v>Limpopo</c:v>
                </c:pt>
                <c:pt idx="1">
                  <c:v>North-West</c:v>
                </c:pt>
                <c:pt idx="2">
                  <c:v>Western Cape</c:v>
                </c:pt>
                <c:pt idx="3">
                  <c:v>Mpumalanga</c:v>
                </c:pt>
                <c:pt idx="4">
                  <c:v>Eastern Cape</c:v>
                </c:pt>
                <c:pt idx="5">
                  <c:v>Gauteng</c:v>
                </c:pt>
                <c:pt idx="6">
                  <c:v>KwaZulu Natal</c:v>
                </c:pt>
                <c:pt idx="7">
                  <c:v>Free State</c:v>
                </c:pt>
                <c:pt idx="8">
                  <c:v>Northern Cape</c:v>
                </c:pt>
                <c:pt idx="9">
                  <c:v>National Office</c:v>
                </c:pt>
              </c:strCache>
            </c:strRef>
          </c:cat>
          <c:val>
            <c:numRef>
              <c:f>Sheet1!$C$5:$C$14</c:f>
              <c:numCache>
                <c:formatCode>0%</c:formatCode>
                <c:ptCount val="10"/>
                <c:pt idx="0">
                  <c:v>7.7265973254086184E-2</c:v>
                </c:pt>
                <c:pt idx="1">
                  <c:v>7.5780089153046085E-2</c:v>
                </c:pt>
                <c:pt idx="2">
                  <c:v>0.12184249628528976</c:v>
                </c:pt>
                <c:pt idx="3">
                  <c:v>8.0237741456166425E-2</c:v>
                </c:pt>
                <c:pt idx="4">
                  <c:v>8.3209509658246666E-2</c:v>
                </c:pt>
                <c:pt idx="5">
                  <c:v>4.3090638930163468E-2</c:v>
                </c:pt>
                <c:pt idx="6">
                  <c:v>9.0638930163447262E-2</c:v>
                </c:pt>
                <c:pt idx="7">
                  <c:v>8.6181277860326866E-2</c:v>
                </c:pt>
                <c:pt idx="8">
                  <c:v>7.8751857355126312E-2</c:v>
                </c:pt>
                <c:pt idx="9">
                  <c:v>0.2630014858841011</c:v>
                </c:pt>
              </c:numCache>
            </c:numRef>
          </c:val>
          <c:extLst xmlns:c16r2="http://schemas.microsoft.com/office/drawing/2015/06/chart">
            <c:ext xmlns:c16="http://schemas.microsoft.com/office/drawing/2014/chart" uri="{C3380CC4-5D6E-409C-BE32-E72D297353CC}">
              <c16:uniqueId val="{00000014-80A4-4433-A6CC-3851DDF9DC44}"/>
            </c:ext>
          </c:extLst>
        </c:ser>
        <c:dLbls>
          <c:showCatName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WL</a:t>
            </a:r>
            <a:r>
              <a:rPr lang="en-ZA" baseline="0"/>
              <a:t> Loan Book Approvals</a:t>
            </a:r>
            <a:endParaRPr lang="en-ZA"/>
          </a:p>
        </c:rich>
      </c:tx>
      <c:spPr>
        <a:noFill/>
        <a:ln>
          <a:noFill/>
        </a:ln>
        <a:effectLst/>
      </c:spPr>
    </c:title>
    <c:plotArea>
      <c:layout/>
      <c:barChart>
        <c:barDir val="col"/>
        <c:grouping val="clustered"/>
        <c:ser>
          <c:idx val="0"/>
          <c:order val="0"/>
          <c:tx>
            <c:strRef>
              <c:f>'Q2 graphs'!$B$96</c:f>
              <c:strCache>
                <c:ptCount val="1"/>
                <c:pt idx="0">
                  <c:v>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 graphs'!$A$97:$A$100</c:f>
              <c:strCache>
                <c:ptCount val="4"/>
                <c:pt idx="0">
                  <c:v>Q1</c:v>
                </c:pt>
                <c:pt idx="1">
                  <c:v>Q2</c:v>
                </c:pt>
                <c:pt idx="2">
                  <c:v>Q3</c:v>
                </c:pt>
                <c:pt idx="3">
                  <c:v>Annual Target-YTD</c:v>
                </c:pt>
              </c:strCache>
            </c:strRef>
          </c:cat>
          <c:val>
            <c:numRef>
              <c:f>'Q2 graphs'!$B$97:$B$100</c:f>
              <c:numCache>
                <c:formatCode>#,##0</c:formatCode>
                <c:ptCount val="4"/>
                <c:pt idx="0">
                  <c:v>90900</c:v>
                </c:pt>
                <c:pt idx="1">
                  <c:v>168360</c:v>
                </c:pt>
                <c:pt idx="2">
                  <c:v>129410</c:v>
                </c:pt>
                <c:pt idx="3">
                  <c:v>561200</c:v>
                </c:pt>
              </c:numCache>
            </c:numRef>
          </c:val>
          <c:extLst xmlns:c16r2="http://schemas.microsoft.com/office/drawing/2015/06/chart">
            <c:ext xmlns:c16="http://schemas.microsoft.com/office/drawing/2014/chart" uri="{C3380CC4-5D6E-409C-BE32-E72D297353CC}">
              <c16:uniqueId val="{00000000-A41F-4B24-9AFD-305FC738C7B2}"/>
            </c:ext>
          </c:extLst>
        </c:ser>
        <c:ser>
          <c:idx val="1"/>
          <c:order val="1"/>
          <c:tx>
            <c:strRef>
              <c:f>'Q2 graphs'!$C$96</c:f>
              <c:strCache>
                <c:ptCount val="1"/>
                <c:pt idx="0">
                  <c:v>Actual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 graphs'!$A$97:$A$100</c:f>
              <c:strCache>
                <c:ptCount val="4"/>
                <c:pt idx="0">
                  <c:v>Q1</c:v>
                </c:pt>
                <c:pt idx="1">
                  <c:v>Q2</c:v>
                </c:pt>
                <c:pt idx="2">
                  <c:v>Q3</c:v>
                </c:pt>
                <c:pt idx="3">
                  <c:v>Annual Target-YTD</c:v>
                </c:pt>
              </c:strCache>
            </c:strRef>
          </c:cat>
          <c:val>
            <c:numRef>
              <c:f>'Q2 graphs'!$C$97:$C$100</c:f>
              <c:numCache>
                <c:formatCode>#,##0</c:formatCode>
                <c:ptCount val="4"/>
                <c:pt idx="0">
                  <c:v>39800</c:v>
                </c:pt>
                <c:pt idx="1">
                  <c:v>0</c:v>
                </c:pt>
                <c:pt idx="2">
                  <c:v>30273.093639999996</c:v>
                </c:pt>
                <c:pt idx="3">
                  <c:v>70073.093639999992</c:v>
                </c:pt>
              </c:numCache>
            </c:numRef>
          </c:val>
          <c:extLst xmlns:c16r2="http://schemas.microsoft.com/office/drawing/2015/06/chart">
            <c:ext xmlns:c16="http://schemas.microsoft.com/office/drawing/2014/chart" uri="{C3380CC4-5D6E-409C-BE32-E72D297353CC}">
              <c16:uniqueId val="{00000001-A41F-4B24-9AFD-305FC738C7B2}"/>
            </c:ext>
          </c:extLst>
        </c:ser>
        <c:dLbls/>
        <c:gapWidth val="219"/>
        <c:overlap val="-27"/>
        <c:axId val="88470272"/>
        <c:axId val="88471808"/>
      </c:barChart>
      <c:catAx>
        <c:axId val="88470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71808"/>
        <c:crosses val="autoZero"/>
        <c:auto val="1"/>
        <c:lblAlgn val="ctr"/>
        <c:lblOffset val="100"/>
      </c:catAx>
      <c:valAx>
        <c:axId val="884718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702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baseline="0">
                <a:solidFill>
                  <a:schemeClr val="tx1"/>
                </a:solidFill>
                <a:latin typeface="Arial" panose="020B0604020202020204" pitchFamily="34" charset="0"/>
                <a:ea typeface="+mn-ea"/>
                <a:cs typeface="Arial" panose="020B0604020202020204" pitchFamily="34" charset="0"/>
              </a:defRPr>
            </a:pPr>
            <a:r>
              <a:rPr lang="en-ZA" dirty="0" smtClean="0"/>
              <a:t>R’ </a:t>
            </a:r>
            <a:r>
              <a:rPr lang="en-ZA" dirty="0"/>
              <a:t>million</a:t>
            </a:r>
          </a:p>
        </c:rich>
      </c:tx>
      <c:spPr>
        <a:solidFill>
          <a:srgbClr val="FFC000"/>
        </a:solidFill>
        <a:ln>
          <a:noFill/>
        </a:ln>
        <a:effectLst/>
        <a:scene3d>
          <a:camera prst="orthographicFront"/>
          <a:lightRig rig="threePt" dir="t"/>
        </a:scene3d>
        <a:sp3d>
          <a:bevelT/>
        </a:sp3d>
      </c:spPr>
    </c:title>
    <c:plotArea>
      <c:layout>
        <c:manualLayout>
          <c:layoutTarget val="inner"/>
          <c:xMode val="edge"/>
          <c:yMode val="edge"/>
          <c:x val="3.7226046847969416E-2"/>
          <c:y val="4.268198269688582E-2"/>
          <c:w val="0.92825709866486761"/>
          <c:h val="0.80991335820273802"/>
        </c:manualLayout>
      </c:layout>
      <c:barChart>
        <c:barDir val="bar"/>
        <c:grouping val="clustered"/>
        <c:ser>
          <c:idx val="0"/>
          <c:order val="0"/>
          <c:tx>
            <c:strRef>
              <c:f>'Transfer net movements'!$S$6</c:f>
              <c:strCache>
                <c:ptCount val="1"/>
                <c:pt idx="0">
                  <c:v>Q3: Projections</c:v>
                </c:pt>
              </c:strCache>
            </c:strRef>
          </c:tx>
          <c:spPr>
            <a:solidFill>
              <a:schemeClr val="accent1">
                <a:alpha val="85000"/>
              </a:schemeClr>
            </a:solidFill>
            <a:ln w="9525" cap="flat" cmpd="sng" algn="ctr">
              <a:solidFill>
                <a:schemeClr val="lt1">
                  <a:alpha val="50000"/>
                </a:schemeClr>
              </a:solidFill>
              <a:round/>
            </a:ln>
            <a:effectLst/>
            <a:scene3d>
              <a:camera prst="orthographicFront"/>
              <a:lightRig rig="threePt" dir="t"/>
            </a:scene3d>
            <a:sp3d>
              <a:bevelT w="152400" h="50800" prst="softRound"/>
            </a:sp3d>
          </c:spPr>
          <c:dPt>
            <c:idx val="0"/>
            <c:spPr>
              <a:solidFill>
                <a:srgbClr val="00B050"/>
              </a:solidFill>
              <a:ln w="9525" cap="flat" cmpd="sng" algn="ctr">
                <a:solidFill>
                  <a:schemeClr val="lt1">
                    <a:alpha val="50000"/>
                  </a:schemeClr>
                </a:solidFill>
                <a:round/>
              </a:ln>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04B6-4057-B44B-3BC5F1C5547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movements'!$R$7</c:f>
              <c:strCache>
                <c:ptCount val="1"/>
                <c:pt idx="0">
                  <c:v>Total</c:v>
                </c:pt>
              </c:strCache>
            </c:strRef>
          </c:cat>
          <c:val>
            <c:numRef>
              <c:f>'Transfer net movements'!$S$7</c:f>
              <c:numCache>
                <c:formatCode>"R"#,##0</c:formatCode>
                <c:ptCount val="1"/>
                <c:pt idx="0">
                  <c:v>345.8</c:v>
                </c:pt>
              </c:numCache>
            </c:numRef>
          </c:val>
          <c:extLst xmlns:c16r2="http://schemas.microsoft.com/office/drawing/2015/06/chart">
            <c:ext xmlns:c16="http://schemas.microsoft.com/office/drawing/2014/chart" uri="{C3380CC4-5D6E-409C-BE32-E72D297353CC}">
              <c16:uniqueId val="{00000002-04B6-4057-B44B-3BC5F1C55478}"/>
            </c:ext>
          </c:extLst>
        </c:ser>
        <c:ser>
          <c:idx val="1"/>
          <c:order val="1"/>
          <c:tx>
            <c:strRef>
              <c:f>'Transfer net movements'!$T$6</c:f>
              <c:strCache>
                <c:ptCount val="1"/>
                <c:pt idx="0">
                  <c:v>Q3:  Actual Expendture</c:v>
                </c:pt>
              </c:strCache>
            </c:strRef>
          </c:tx>
          <c:spPr>
            <a:solidFill>
              <a:schemeClr val="accent2">
                <a:alpha val="85000"/>
              </a:schemeClr>
            </a:solidFill>
            <a:ln w="9525" cap="flat" cmpd="sng" algn="ctr">
              <a:solidFill>
                <a:schemeClr val="lt1">
                  <a:alpha val="50000"/>
                </a:schemeClr>
              </a:solidFill>
              <a:round/>
            </a:ln>
            <a:effectLst/>
            <a:scene3d>
              <a:camera prst="orthographicFront"/>
              <a:lightRig rig="threePt" dir="t"/>
            </a:scene3d>
            <a:sp3d>
              <a:bevelT w="152400" h="50800" prst="softRound"/>
            </a:sp3d>
          </c:spPr>
          <c:dPt>
            <c:idx val="0"/>
            <c:spPr>
              <a:solidFill>
                <a:srgbClr val="FFC000"/>
              </a:solidFill>
              <a:ln w="9525" cap="flat" cmpd="sng" algn="ctr">
                <a:solidFill>
                  <a:schemeClr val="lt1">
                    <a:alpha val="50000"/>
                  </a:schemeClr>
                </a:solidFill>
                <a:round/>
              </a:ln>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4-04B6-4057-B44B-3BC5F1C5547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movements'!$R$7</c:f>
              <c:strCache>
                <c:ptCount val="1"/>
                <c:pt idx="0">
                  <c:v>Total</c:v>
                </c:pt>
              </c:strCache>
            </c:strRef>
          </c:cat>
          <c:val>
            <c:numRef>
              <c:f>'Transfer net movements'!$T$7</c:f>
              <c:numCache>
                <c:formatCode>"R"#,##0</c:formatCode>
                <c:ptCount val="1"/>
                <c:pt idx="0">
                  <c:v>403.4</c:v>
                </c:pt>
              </c:numCache>
            </c:numRef>
          </c:val>
          <c:extLst xmlns:c16r2="http://schemas.microsoft.com/office/drawing/2015/06/chart">
            <c:ext xmlns:c16="http://schemas.microsoft.com/office/drawing/2014/chart" uri="{C3380CC4-5D6E-409C-BE32-E72D297353CC}">
              <c16:uniqueId val="{00000005-04B6-4057-B44B-3BC5F1C55478}"/>
            </c:ext>
          </c:extLst>
        </c:ser>
        <c:ser>
          <c:idx val="2"/>
          <c:order val="2"/>
          <c:tx>
            <c:strRef>
              <c:f>'Transfer net movements'!$U$6</c:f>
              <c:strCache>
                <c:ptCount val="1"/>
                <c:pt idx="0">
                  <c:v>Q3: Variance</c:v>
                </c:pt>
              </c:strCache>
            </c:strRef>
          </c:tx>
          <c:spPr>
            <a:solidFill>
              <a:srgbClr val="FF0000"/>
            </a:solidFill>
            <a:ln w="9525" cap="flat" cmpd="sng" algn="ctr">
              <a:solidFill>
                <a:schemeClr val="lt1">
                  <a:alpha val="50000"/>
                </a:schemeClr>
              </a:solidFill>
              <a:round/>
            </a:ln>
            <a:effectLst/>
            <a:scene3d>
              <a:camera prst="orthographicFront"/>
              <a:lightRig rig="threePt" dir="t"/>
            </a:scene3d>
            <a:sp3d>
              <a:bevelT w="165100" prst="coolSlant"/>
            </a:sp3d>
          </c:spP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movements'!$R$7</c:f>
              <c:strCache>
                <c:ptCount val="1"/>
                <c:pt idx="0">
                  <c:v>Total</c:v>
                </c:pt>
              </c:strCache>
            </c:strRef>
          </c:cat>
          <c:val>
            <c:numRef>
              <c:f>'Transfer net movements'!$U$7</c:f>
              <c:numCache>
                <c:formatCode>"R"#,##0</c:formatCode>
                <c:ptCount val="1"/>
                <c:pt idx="0">
                  <c:v>-57.599999999999973</c:v>
                </c:pt>
              </c:numCache>
            </c:numRef>
          </c:val>
          <c:extLst xmlns:c16r2="http://schemas.microsoft.com/office/drawing/2015/06/chart">
            <c:ext xmlns:c16="http://schemas.microsoft.com/office/drawing/2014/chart" uri="{C3380CC4-5D6E-409C-BE32-E72D297353CC}">
              <c16:uniqueId val="{00000006-04B6-4057-B44B-3BC5F1C55478}"/>
            </c:ext>
          </c:extLst>
        </c:ser>
        <c:dLbls>
          <c:showVal val="1"/>
        </c:dLbls>
        <c:gapWidth val="65"/>
        <c:axId val="100922496"/>
        <c:axId val="100904320"/>
      </c:barChart>
      <c:valAx>
        <c:axId val="100904320"/>
        <c:scaling>
          <c:orientation val="minMax"/>
        </c:scaling>
        <c:axPos val="b"/>
        <c:majorGridlines>
          <c:spPr>
            <a:ln w="9525" cap="flat" cmpd="sng" algn="ctr">
              <a:solidFill>
                <a:schemeClr val="tx1"/>
              </a:solidFill>
              <a:round/>
            </a:ln>
            <a:effectLst/>
          </c:spPr>
        </c:majorGridlines>
        <c:numFmt formatCode="&quot;R&quot;#,##0" sourceLinked="1"/>
        <c:majorTickMark val="none"/>
        <c:tickLblPos val="nextTo"/>
        <c:spPr>
          <a:solidFill>
            <a:srgbClr val="FFC000"/>
          </a:solid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922496"/>
        <c:crosses val="autoZero"/>
        <c:crossBetween val="between"/>
      </c:valAx>
      <c:catAx>
        <c:axId val="100922496"/>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00904320"/>
        <c:crosses val="autoZero"/>
        <c:auto val="1"/>
        <c:lblAlgn val="ctr"/>
        <c:lblOffset val="100"/>
      </c:catAx>
      <c:spPr>
        <a:noFill/>
        <a:ln>
          <a:noFill/>
        </a:ln>
        <a:effectLst/>
      </c:spPr>
    </c:plotArea>
    <c:legend>
      <c:legendPos val="b"/>
      <c:spPr>
        <a:solidFill>
          <a:schemeClr val="lt1">
            <a:lumMod val="95000"/>
            <a:alpha val="39000"/>
          </a:schemeClr>
        </a:solidFill>
        <a:ln>
          <a:noFill/>
        </a:ln>
        <a:effectLst/>
        <a:scene3d>
          <a:camera prst="orthographicFront"/>
          <a:lightRig rig="threePt" dir="t"/>
        </a:scene3d>
        <a:sp3d>
          <a:bevelT/>
        </a:sp3d>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accent3">
        <a:lumMod val="40000"/>
        <a:lumOff val="60000"/>
      </a:schemeClr>
    </a:solidFill>
    <a:ln w="9525" cap="flat" cmpd="sng" algn="ctr">
      <a:solidFill>
        <a:schemeClr val="dk1">
          <a:lumMod val="25000"/>
          <a:lumOff val="75000"/>
        </a:schemeClr>
      </a:solid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barChart>
        <c:barDir val="bar"/>
        <c:grouping val="clustered"/>
        <c:ser>
          <c:idx val="0"/>
          <c:order val="0"/>
          <c:tx>
            <c:strRef>
              <c:f>'Transfer net movements'!$Z$6</c:f>
              <c:strCache>
                <c:ptCount val="1"/>
                <c:pt idx="0">
                  <c:v>YTD:  Projections</c:v>
                </c:pt>
              </c:strCache>
            </c:strRef>
          </c:tx>
          <c:spPr>
            <a:solidFill>
              <a:schemeClr val="accent1">
                <a:alpha val="85000"/>
              </a:schemeClr>
            </a:solidFill>
            <a:ln w="9525" cap="flat" cmpd="sng" algn="ctr">
              <a:solidFill>
                <a:schemeClr val="lt1">
                  <a:alpha val="50000"/>
                </a:schemeClr>
              </a:solidFill>
              <a:round/>
            </a:ln>
            <a:effectLst/>
            <a:scene3d>
              <a:camera prst="orthographicFront"/>
              <a:lightRig rig="threePt" dir="t"/>
            </a:scene3d>
            <a:sp3d>
              <a:bevelT/>
            </a:sp3d>
          </c:spPr>
          <c:dPt>
            <c:idx val="0"/>
            <c:spPr>
              <a:solidFill>
                <a:srgbClr val="00B050"/>
              </a:solidFill>
              <a:ln w="9525" cap="flat" cmpd="sng" algn="ctr">
                <a:solidFill>
                  <a:schemeClr val="lt1">
                    <a:alpha val="50000"/>
                  </a:schemeClr>
                </a:solidFill>
                <a:round/>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B264-470A-8DCB-686F046312C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movements'!$Y$7</c:f>
              <c:strCache>
                <c:ptCount val="1"/>
                <c:pt idx="0">
                  <c:v>Total</c:v>
                </c:pt>
              </c:strCache>
            </c:strRef>
          </c:cat>
          <c:val>
            <c:numRef>
              <c:f>'Transfer net movements'!$Z$7</c:f>
              <c:numCache>
                <c:formatCode>#,##0_ ;[Red]\-#,##0\ </c:formatCode>
                <c:ptCount val="1"/>
                <c:pt idx="0">
                  <c:v>1106</c:v>
                </c:pt>
              </c:numCache>
            </c:numRef>
          </c:val>
          <c:extLst xmlns:c16r2="http://schemas.microsoft.com/office/drawing/2015/06/chart">
            <c:ext xmlns:c16="http://schemas.microsoft.com/office/drawing/2014/chart" uri="{C3380CC4-5D6E-409C-BE32-E72D297353CC}">
              <c16:uniqueId val="{00000002-B264-470A-8DCB-686F046312C1}"/>
            </c:ext>
          </c:extLst>
        </c:ser>
        <c:ser>
          <c:idx val="1"/>
          <c:order val="1"/>
          <c:tx>
            <c:strRef>
              <c:f>'Transfer net movements'!$AA$6</c:f>
              <c:strCache>
                <c:ptCount val="1"/>
                <c:pt idx="0">
                  <c:v>YTD: Actual Expenditure</c:v>
                </c:pt>
              </c:strCache>
            </c:strRef>
          </c:tx>
          <c:spPr>
            <a:solidFill>
              <a:srgbClr val="FFC000"/>
            </a:solidFill>
            <a:ln w="9525" cap="flat" cmpd="sng" algn="ctr">
              <a:solidFill>
                <a:schemeClr val="lt1">
                  <a:alpha val="50000"/>
                </a:schemeClr>
              </a:solidFill>
              <a:round/>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movements'!$Y$7</c:f>
              <c:strCache>
                <c:ptCount val="1"/>
                <c:pt idx="0">
                  <c:v>Total</c:v>
                </c:pt>
              </c:strCache>
            </c:strRef>
          </c:cat>
          <c:val>
            <c:numRef>
              <c:f>'Transfer net movements'!$AA$7</c:f>
              <c:numCache>
                <c:formatCode>#,##0_ ;[Red]\-#,##0\ </c:formatCode>
                <c:ptCount val="1"/>
                <c:pt idx="0">
                  <c:v>1103</c:v>
                </c:pt>
              </c:numCache>
            </c:numRef>
          </c:val>
          <c:extLst xmlns:c16r2="http://schemas.microsoft.com/office/drawing/2015/06/chart">
            <c:ext xmlns:c16="http://schemas.microsoft.com/office/drawing/2014/chart" uri="{C3380CC4-5D6E-409C-BE32-E72D297353CC}">
              <c16:uniqueId val="{00000003-B264-470A-8DCB-686F046312C1}"/>
            </c:ext>
          </c:extLst>
        </c:ser>
        <c:ser>
          <c:idx val="2"/>
          <c:order val="2"/>
          <c:tx>
            <c:strRef>
              <c:f>'Transfer net movements'!$AB$6</c:f>
              <c:strCache>
                <c:ptCount val="1"/>
                <c:pt idx="0">
                  <c:v>YTD: Variance</c:v>
                </c:pt>
              </c:strCache>
            </c:strRef>
          </c:tx>
          <c:spPr>
            <a:solidFill>
              <a:srgbClr val="FF0000"/>
            </a:solidFill>
            <a:ln w="9525" cap="flat" cmpd="sng" algn="ctr">
              <a:solidFill>
                <a:schemeClr val="lt1">
                  <a:alpha val="50000"/>
                </a:schemeClr>
              </a:solidFill>
              <a:round/>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'Transfer net movements'!$Y$7</c:f>
              <c:strCache>
                <c:ptCount val="1"/>
                <c:pt idx="0">
                  <c:v>Total</c:v>
                </c:pt>
              </c:strCache>
            </c:strRef>
          </c:cat>
          <c:val>
            <c:numRef>
              <c:f>'Transfer net movements'!$AB$7</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4-B264-470A-8DCB-686F046312C1}"/>
            </c:ext>
          </c:extLst>
        </c:ser>
        <c:dLbls>
          <c:showVal val="1"/>
        </c:dLbls>
        <c:gapWidth val="65"/>
        <c:axId val="101233792"/>
        <c:axId val="101219712"/>
      </c:barChart>
      <c:valAx>
        <c:axId val="101219712"/>
        <c:scaling>
          <c:orientation val="minMax"/>
        </c:scaling>
        <c:axPos val="b"/>
        <c:majorGridlines>
          <c:spPr>
            <a:ln w="9525" cap="flat" cmpd="sng" algn="ctr">
              <a:solidFill>
                <a:schemeClr val="tx1"/>
              </a:solidFill>
              <a:round/>
            </a:ln>
            <a:effectLst/>
          </c:spPr>
        </c:majorGridlines>
        <c:numFmt formatCode="#,##0_ ;[Red]\-#,##0\ " sourceLinked="1"/>
        <c:majorTickMark val="none"/>
        <c:tickLblPos val="nextTo"/>
        <c:spPr>
          <a:solidFill>
            <a:srgbClr val="FFC000"/>
          </a:solid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233792"/>
        <c:crosses val="autoZero"/>
        <c:crossBetween val="between"/>
      </c:valAx>
      <c:catAx>
        <c:axId val="101233792"/>
        <c:scaling>
          <c:orientation val="minMax"/>
        </c:scaling>
        <c:axPos val="l"/>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crossAx val="101219712"/>
        <c:crosses val="autoZero"/>
        <c:auto val="1"/>
        <c:lblAlgn val="ctr"/>
        <c:lblOffset val="100"/>
      </c:catAx>
      <c:spPr>
        <a:solidFill>
          <a:schemeClr val="accent3">
            <a:lumMod val="40000"/>
            <a:lumOff val="60000"/>
          </a:schemeClr>
        </a:solidFill>
        <a:ln>
          <a:noFill/>
        </a:ln>
        <a:effectLst/>
      </c:spPr>
    </c:plotArea>
    <c:legend>
      <c:legendPos val="b"/>
      <c:spPr>
        <a:solidFill>
          <a:schemeClr val="lt1">
            <a:lumMod val="95000"/>
            <a:alpha val="39000"/>
          </a:schemeClr>
        </a:solidFill>
        <a:ln>
          <a:noFill/>
        </a:ln>
        <a:effectLst/>
        <a:scene3d>
          <a:camera prst="orthographicFront"/>
          <a:lightRig rig="threePt" dir="t"/>
        </a:scene3d>
        <a:sp3d>
          <a:bevelT/>
        </a:sp3d>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accent3">
        <a:lumMod val="40000"/>
        <a:lumOff val="60000"/>
      </a:schemeClr>
    </a:solidFill>
    <a:ln w="9525" cap="flat" cmpd="sng" algn="ctr">
      <a:solidFill>
        <a:schemeClr val="dk1">
          <a:lumMod val="25000"/>
          <a:lumOff val="75000"/>
        </a:schemeClr>
      </a:solid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5.9712388892564916E-2"/>
          <c:y val="2.821438489308525E-2"/>
          <c:w val="0.88572884271818986"/>
          <c:h val="0.89800045441922705"/>
        </c:manualLayout>
      </c:layout>
      <c:barChart>
        <c:barDir val="bar"/>
        <c:grouping val="clustered"/>
        <c:ser>
          <c:idx val="42"/>
          <c:order val="42"/>
          <c:tx>
            <c:strRef>
              <c:f>'Per month'!$AR$12</c:f>
              <c:strCache>
                <c:ptCount val="1"/>
                <c:pt idx="0">
                  <c:v>Projection</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month'!$AR$13:$AR$21</c:f>
              <c:numCache>
                <c:formatCode>#,##0_ ;[Red]\-#,##0\ </c:formatCode>
                <c:ptCount val="6"/>
                <c:pt idx="0">
                  <c:v>34540</c:v>
                </c:pt>
                <c:pt idx="1">
                  <c:v>13599</c:v>
                </c:pt>
                <c:pt idx="2">
                  <c:v>300</c:v>
                </c:pt>
                <c:pt idx="3">
                  <c:v>297380</c:v>
                </c:pt>
                <c:pt idx="5">
                  <c:v>345819</c:v>
                </c:pt>
              </c:numCache>
            </c:numRef>
          </c:val>
          <c:extLst xmlns:c16r2="http://schemas.microsoft.com/office/drawing/2015/06/chart">
            <c:ext xmlns:c16="http://schemas.microsoft.com/office/drawing/2014/chart" uri="{C3380CC4-5D6E-409C-BE32-E72D297353CC}">
              <c16:uniqueId val="{00000000-37AC-439B-A91E-96174EEBE676}"/>
            </c:ext>
          </c:extLst>
        </c:ser>
        <c:ser>
          <c:idx val="43"/>
          <c:order val="43"/>
          <c:tx>
            <c:strRef>
              <c:f>'Per month'!$AS$12</c:f>
              <c:strCache>
                <c:ptCount val="1"/>
                <c:pt idx="0">
                  <c:v>Actual expenditure</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month'!$AS$13:$AS$21</c:f>
              <c:numCache>
                <c:formatCode>#,##0_ ;[Red]\-#,##0\ </c:formatCode>
                <c:ptCount val="6"/>
                <c:pt idx="0">
                  <c:v>33026.080000000002</c:v>
                </c:pt>
                <c:pt idx="1">
                  <c:v>27433.704999999998</c:v>
                </c:pt>
                <c:pt idx="2">
                  <c:v>3535.8370000000004</c:v>
                </c:pt>
                <c:pt idx="3">
                  <c:v>339480.74799999996</c:v>
                </c:pt>
                <c:pt idx="5">
                  <c:v>403476.37</c:v>
                </c:pt>
              </c:numCache>
            </c:numRef>
          </c:val>
          <c:extLst xmlns:c16r2="http://schemas.microsoft.com/office/drawing/2015/06/chart">
            <c:ext xmlns:c16="http://schemas.microsoft.com/office/drawing/2014/chart" uri="{C3380CC4-5D6E-409C-BE32-E72D297353CC}">
              <c16:uniqueId val="{00000001-37AC-439B-A91E-96174EEBE676}"/>
            </c:ext>
          </c:extLst>
        </c:ser>
        <c:ser>
          <c:idx val="44"/>
          <c:order val="44"/>
          <c:tx>
            <c:strRef>
              <c:f>'Per month'!$AT$12</c:f>
              <c:strCache>
                <c:ptCount val="1"/>
                <c:pt idx="0">
                  <c:v>Variance     </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month'!$AT$13:$AT$21</c:f>
              <c:numCache>
                <c:formatCode>#,##0_ ;[Red]\-#,##0\ </c:formatCode>
                <c:ptCount val="6"/>
                <c:pt idx="0">
                  <c:v>1513.9199999999983</c:v>
                </c:pt>
                <c:pt idx="1">
                  <c:v>-13834.704999999996</c:v>
                </c:pt>
                <c:pt idx="2">
                  <c:v>-3235.8370000000004</c:v>
                </c:pt>
                <c:pt idx="3">
                  <c:v>-42100.748000000021</c:v>
                </c:pt>
                <c:pt idx="5">
                  <c:v>-57657.370000000032</c:v>
                </c:pt>
              </c:numCache>
            </c:numRef>
          </c:val>
          <c:extLst xmlns:c16r2="http://schemas.microsoft.com/office/drawing/2015/06/chart">
            <c:ext xmlns:c16="http://schemas.microsoft.com/office/drawing/2014/chart" uri="{C3380CC4-5D6E-409C-BE32-E72D297353CC}">
              <c16:uniqueId val="{00000002-37AC-439B-A91E-96174EEBE676}"/>
            </c:ext>
          </c:extLst>
        </c:ser>
        <c:dLbls/>
        <c:gapWidth val="182"/>
        <c:axId val="45888640"/>
        <c:axId val="45890176"/>
      </c:barChart>
      <c:barChart>
        <c:barDir val="bar"/>
        <c:grouping val="clustered"/>
        <c:ser>
          <c:idx val="0"/>
          <c:order val="0"/>
          <c:tx>
            <c:strRef>
              <c:f>'Per month'!$B$12</c:f>
              <c:strCache>
                <c:ptCount val="1"/>
                <c:pt idx="0">
                  <c:v>EPE budget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month'!$B$13:$B$21</c:f>
            </c:numRef>
          </c:val>
          <c:extLst xmlns:c16r2="http://schemas.microsoft.com/office/drawing/2015/06/chart">
            <c:ext xmlns:c16="http://schemas.microsoft.com/office/drawing/2014/chart" uri="{C3380CC4-5D6E-409C-BE32-E72D297353CC}">
              <c16:uniqueId val="{00000003-37AC-439B-A91E-96174EEBE676}"/>
            </c:ext>
          </c:extLst>
        </c:ser>
        <c:ser>
          <c:idx val="1"/>
          <c:order val="1"/>
          <c:tx>
            <c:strRef>
              <c:f>'Per month'!$C$12</c:f>
              <c:strCache>
                <c:ptCount val="1"/>
                <c:pt idx="0">
                  <c:v>Virements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month'!$C$13:$C$21</c:f>
            </c:numRef>
          </c:val>
          <c:extLst xmlns:c16r2="http://schemas.microsoft.com/office/drawing/2015/06/chart">
            <c:ext xmlns:c16="http://schemas.microsoft.com/office/drawing/2014/chart" uri="{C3380CC4-5D6E-409C-BE32-E72D297353CC}">
              <c16:uniqueId val="{00000004-37AC-439B-A91E-96174EEBE676}"/>
            </c:ext>
          </c:extLst>
        </c:ser>
        <c:ser>
          <c:idx val="2"/>
          <c:order val="2"/>
          <c:tx>
            <c:strRef>
              <c:f>'Per month'!$D$12</c:f>
              <c:strCache>
                <c:ptCount val="1"/>
                <c:pt idx="0">
                  <c:v>Shifting of funds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month'!$D$13:$D$21</c:f>
            </c:numRef>
          </c:val>
          <c:extLst xmlns:c16r2="http://schemas.microsoft.com/office/drawing/2015/06/chart">
            <c:ext xmlns:c16="http://schemas.microsoft.com/office/drawing/2014/chart" uri="{C3380CC4-5D6E-409C-BE32-E72D297353CC}">
              <c16:uniqueId val="{00000005-37AC-439B-A91E-96174EEBE676}"/>
            </c:ext>
          </c:extLst>
        </c:ser>
        <c:ser>
          <c:idx val="3"/>
          <c:order val="3"/>
          <c:tx>
            <c:strRef>
              <c:f>'Per month'!$E$12</c:f>
              <c:strCache>
                <c:ptCount val="1"/>
                <c:pt idx="0">
                  <c:v>Adjustment Estimates movements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month'!$E$13:$E$21</c:f>
            </c:numRef>
          </c:val>
          <c:extLst xmlns:c16r2="http://schemas.microsoft.com/office/drawing/2015/06/chart">
            <c:ext xmlns:c16="http://schemas.microsoft.com/office/drawing/2014/chart" uri="{C3380CC4-5D6E-409C-BE32-E72D297353CC}">
              <c16:uniqueId val="{00000006-37AC-439B-A91E-96174EEBE676}"/>
            </c:ext>
          </c:extLst>
        </c:ser>
        <c:ser>
          <c:idx val="4"/>
          <c:order val="4"/>
          <c:tx>
            <c:strRef>
              <c:f>'Per month'!$F$12</c:f>
              <c:strCache>
                <c:ptCount val="1"/>
                <c:pt idx="0">
                  <c:v>Virement/ shifting of funds approvals after AE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month'!$F$13:$F$21</c:f>
            </c:numRef>
          </c:val>
          <c:extLst xmlns:c16r2="http://schemas.microsoft.com/office/drawing/2015/06/chart">
            <c:ext xmlns:c16="http://schemas.microsoft.com/office/drawing/2014/chart" uri="{C3380CC4-5D6E-409C-BE32-E72D297353CC}">
              <c16:uniqueId val="{00000007-37AC-439B-A91E-96174EEBE676}"/>
            </c:ext>
          </c:extLst>
        </c:ser>
        <c:ser>
          <c:idx val="5"/>
          <c:order val="5"/>
          <c:tx>
            <c:strRef>
              <c:f>'Per month'!$G$12</c:f>
              <c:strCache>
                <c:ptCount val="1"/>
                <c:pt idx="0">
                  <c:v>Revised budget 2015/16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month'!$G$13:$G$21</c:f>
            </c:numRef>
          </c:val>
          <c:extLst xmlns:c16r2="http://schemas.microsoft.com/office/drawing/2015/06/chart">
            <c:ext xmlns:c16="http://schemas.microsoft.com/office/drawing/2014/chart" uri="{C3380CC4-5D6E-409C-BE32-E72D297353CC}">
              <c16:uniqueId val="{00000008-37AC-439B-A91E-96174EEBE676}"/>
            </c:ext>
          </c:extLst>
        </c:ser>
        <c:ser>
          <c:idx val="6"/>
          <c:order val="6"/>
          <c:tx>
            <c:strRef>
              <c:f>'Per month'!$H$12</c:f>
              <c:strCache>
                <c:ptCount val="1"/>
                <c:pt idx="0">
                  <c:v>Actual drawings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month'!$H$13:$H$21</c:f>
            </c:numRef>
          </c:val>
          <c:extLst xmlns:c16r2="http://schemas.microsoft.com/office/drawing/2015/06/chart">
            <c:ext xmlns:c16="http://schemas.microsoft.com/office/drawing/2014/chart" uri="{C3380CC4-5D6E-409C-BE32-E72D297353CC}">
              <c16:uniqueId val="{00000009-37AC-439B-A91E-96174EEBE676}"/>
            </c:ext>
          </c:extLst>
        </c:ser>
        <c:ser>
          <c:idx val="7"/>
          <c:order val="7"/>
          <c:tx>
            <c:strRef>
              <c:f>'Per month'!$I$12</c:f>
              <c:strCache>
                <c:ptCount val="1"/>
                <c:pt idx="0">
                  <c:v>Actual expenditure</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month'!$I$13:$I$21</c:f>
            </c:numRef>
          </c:val>
          <c:extLst xmlns:c16r2="http://schemas.microsoft.com/office/drawing/2015/06/chart">
            <c:ext xmlns:c16="http://schemas.microsoft.com/office/drawing/2014/chart" uri="{C3380CC4-5D6E-409C-BE32-E72D297353CC}">
              <c16:uniqueId val="{0000000A-37AC-439B-A91E-96174EEBE676}"/>
            </c:ext>
          </c:extLst>
        </c:ser>
        <c:ser>
          <c:idx val="8"/>
          <c:order val="8"/>
          <c:tx>
            <c:strRef>
              <c:f>'Per month'!$J$12</c:f>
              <c:strCache>
                <c:ptCount val="1"/>
                <c:pt idx="0">
                  <c:v>Variance     </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month'!$J$13:$J$21</c:f>
            </c:numRef>
          </c:val>
          <c:extLst xmlns:c16r2="http://schemas.microsoft.com/office/drawing/2015/06/chart">
            <c:ext xmlns:c16="http://schemas.microsoft.com/office/drawing/2014/chart" uri="{C3380CC4-5D6E-409C-BE32-E72D297353CC}">
              <c16:uniqueId val="{0000000B-37AC-439B-A91E-96174EEBE676}"/>
            </c:ext>
          </c:extLst>
        </c:ser>
        <c:ser>
          <c:idx val="9"/>
          <c:order val="9"/>
          <c:tx>
            <c:strRef>
              <c:f>'Per month'!$K$12</c:f>
              <c:strCache>
                <c:ptCount val="1"/>
                <c:pt idx="0">
                  <c:v>Percentage variance</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month'!$K$13:$K$21</c:f>
            </c:numRef>
          </c:val>
          <c:extLst xmlns:c16r2="http://schemas.microsoft.com/office/drawing/2015/06/chart">
            <c:ext xmlns:c16="http://schemas.microsoft.com/office/drawing/2014/chart" uri="{C3380CC4-5D6E-409C-BE32-E72D297353CC}">
              <c16:uniqueId val="{0000000C-37AC-439B-A91E-96174EEBE676}"/>
            </c:ext>
          </c:extLst>
        </c:ser>
        <c:ser>
          <c:idx val="10"/>
          <c:order val="10"/>
          <c:tx>
            <c:strRef>
              <c:f>'Per month'!$L$12</c:f>
              <c:strCache>
                <c:ptCount val="1"/>
                <c:pt idx="0">
                  <c:v>Actual drawings</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month'!$L$13:$L$21</c:f>
            </c:numRef>
          </c:val>
          <c:extLst xmlns:c16r2="http://schemas.microsoft.com/office/drawing/2015/06/chart">
            <c:ext xmlns:c16="http://schemas.microsoft.com/office/drawing/2014/chart" uri="{C3380CC4-5D6E-409C-BE32-E72D297353CC}">
              <c16:uniqueId val="{0000000D-37AC-439B-A91E-96174EEBE676}"/>
            </c:ext>
          </c:extLst>
        </c:ser>
        <c:ser>
          <c:idx val="11"/>
          <c:order val="11"/>
          <c:tx>
            <c:strRef>
              <c:f>'Per month'!$M$12</c:f>
              <c:strCache>
                <c:ptCount val="1"/>
                <c:pt idx="0">
                  <c:v>Actual expenditure</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month'!$M$13:$M$21</c:f>
            </c:numRef>
          </c:val>
          <c:extLst xmlns:c16r2="http://schemas.microsoft.com/office/drawing/2015/06/chart">
            <c:ext xmlns:c16="http://schemas.microsoft.com/office/drawing/2014/chart" uri="{C3380CC4-5D6E-409C-BE32-E72D297353CC}">
              <c16:uniqueId val="{0000000E-37AC-439B-A91E-96174EEBE676}"/>
            </c:ext>
          </c:extLst>
        </c:ser>
        <c:ser>
          <c:idx val="12"/>
          <c:order val="12"/>
          <c:tx>
            <c:strRef>
              <c:f>'Per month'!$N$12</c:f>
              <c:strCache>
                <c:ptCount val="1"/>
                <c:pt idx="0">
                  <c:v>Variance     </c:v>
                </c:pt>
              </c:strCache>
            </c:strRef>
          </c:tx>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month'!$N$13:$N$21</c:f>
            </c:numRef>
          </c:val>
          <c:extLst xmlns:c16r2="http://schemas.microsoft.com/office/drawing/2015/06/chart">
            <c:ext xmlns:c16="http://schemas.microsoft.com/office/drawing/2014/chart" uri="{C3380CC4-5D6E-409C-BE32-E72D297353CC}">
              <c16:uniqueId val="{0000000F-37AC-439B-A91E-96174EEBE676}"/>
            </c:ext>
          </c:extLst>
        </c:ser>
        <c:ser>
          <c:idx val="13"/>
          <c:order val="13"/>
          <c:tx>
            <c:strRef>
              <c:f>'Per month'!$O$12</c:f>
              <c:strCache>
                <c:ptCount val="1"/>
                <c:pt idx="0">
                  <c:v>Percentage variance</c:v>
                </c:pt>
              </c:strCache>
            </c:strRef>
          </c:tx>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month'!$O$13:$O$21</c:f>
            </c:numRef>
          </c:val>
          <c:extLst xmlns:c16r2="http://schemas.microsoft.com/office/drawing/2015/06/chart">
            <c:ext xmlns:c16="http://schemas.microsoft.com/office/drawing/2014/chart" uri="{C3380CC4-5D6E-409C-BE32-E72D297353CC}">
              <c16:uniqueId val="{00000010-37AC-439B-A91E-96174EEBE676}"/>
            </c:ext>
          </c:extLst>
        </c:ser>
        <c:ser>
          <c:idx val="14"/>
          <c:order val="14"/>
          <c:tx>
            <c:strRef>
              <c:f>'Per month'!$P$12</c:f>
              <c:strCache>
                <c:ptCount val="1"/>
                <c:pt idx="0">
                  <c:v>Actual drawings</c:v>
                </c:pt>
              </c:strCache>
            </c:strRef>
          </c:tx>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month'!$P$13:$P$21</c:f>
            </c:numRef>
          </c:val>
          <c:extLst xmlns:c16r2="http://schemas.microsoft.com/office/drawing/2015/06/chart">
            <c:ext xmlns:c16="http://schemas.microsoft.com/office/drawing/2014/chart" uri="{C3380CC4-5D6E-409C-BE32-E72D297353CC}">
              <c16:uniqueId val="{00000011-37AC-439B-A91E-96174EEBE676}"/>
            </c:ext>
          </c:extLst>
        </c:ser>
        <c:ser>
          <c:idx val="15"/>
          <c:order val="15"/>
          <c:tx>
            <c:strRef>
              <c:f>'Per month'!$Q$12</c:f>
              <c:strCache>
                <c:ptCount val="1"/>
                <c:pt idx="0">
                  <c:v>Actual expenditure</c:v>
                </c:pt>
              </c:strCache>
            </c:strRef>
          </c:tx>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month'!$Q$13:$Q$21</c:f>
            </c:numRef>
          </c:val>
          <c:extLst xmlns:c16r2="http://schemas.microsoft.com/office/drawing/2015/06/chart">
            <c:ext xmlns:c16="http://schemas.microsoft.com/office/drawing/2014/chart" uri="{C3380CC4-5D6E-409C-BE32-E72D297353CC}">
              <c16:uniqueId val="{00000012-37AC-439B-A91E-96174EEBE676}"/>
            </c:ext>
          </c:extLst>
        </c:ser>
        <c:ser>
          <c:idx val="16"/>
          <c:order val="16"/>
          <c:tx>
            <c:strRef>
              <c:f>'Per month'!$R$12</c:f>
              <c:strCache>
                <c:ptCount val="1"/>
                <c:pt idx="0">
                  <c:v>Variance     </c:v>
                </c:pt>
              </c:strCache>
            </c:strRef>
          </c:tx>
          <c:spPr>
            <a:gradFill rotWithShape="1">
              <a:gsLst>
                <a:gs pos="0">
                  <a:schemeClr val="accent5">
                    <a:lumMod val="80000"/>
                    <a:lumOff val="20000"/>
                    <a:shade val="51000"/>
                    <a:satMod val="130000"/>
                  </a:schemeClr>
                </a:gs>
                <a:gs pos="80000">
                  <a:schemeClr val="accent5">
                    <a:lumMod val="80000"/>
                    <a:lumOff val="20000"/>
                    <a:shade val="93000"/>
                    <a:satMod val="130000"/>
                  </a:schemeClr>
                </a:gs>
                <a:gs pos="100000">
                  <a:schemeClr val="accent5">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month'!$R$13:$R$21</c:f>
            </c:numRef>
          </c:val>
          <c:extLst xmlns:c16r2="http://schemas.microsoft.com/office/drawing/2015/06/chart">
            <c:ext xmlns:c16="http://schemas.microsoft.com/office/drawing/2014/chart" uri="{C3380CC4-5D6E-409C-BE32-E72D297353CC}">
              <c16:uniqueId val="{00000013-37AC-439B-A91E-96174EEBE676}"/>
            </c:ext>
          </c:extLst>
        </c:ser>
        <c:ser>
          <c:idx val="17"/>
          <c:order val="17"/>
          <c:tx>
            <c:strRef>
              <c:f>'Per month'!$S$12</c:f>
              <c:strCache>
                <c:ptCount val="1"/>
                <c:pt idx="0">
                  <c:v>Percentage variance</c:v>
                </c:pt>
              </c:strCache>
            </c:strRef>
          </c:tx>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month'!$S$13:$S$21</c:f>
            </c:numRef>
          </c:val>
          <c:extLst xmlns:c16r2="http://schemas.microsoft.com/office/drawing/2015/06/chart">
            <c:ext xmlns:c16="http://schemas.microsoft.com/office/drawing/2014/chart" uri="{C3380CC4-5D6E-409C-BE32-E72D297353CC}">
              <c16:uniqueId val="{00000014-37AC-439B-A91E-96174EEBE676}"/>
            </c:ext>
          </c:extLst>
        </c:ser>
        <c:ser>
          <c:idx val="18"/>
          <c:order val="18"/>
          <c:tx>
            <c:strRef>
              <c:f>'Per month'!$T$12</c:f>
              <c:strCache>
                <c:ptCount val="1"/>
                <c:pt idx="0">
                  <c:v>Actual drawings</c:v>
                </c:pt>
              </c:strCache>
            </c:strRef>
          </c:tx>
          <c:spPr>
            <a:gradFill rotWithShape="1">
              <a:gsLst>
                <a:gs pos="0">
                  <a:schemeClr val="accent1">
                    <a:lumMod val="80000"/>
                    <a:shade val="51000"/>
                    <a:satMod val="130000"/>
                  </a:schemeClr>
                </a:gs>
                <a:gs pos="80000">
                  <a:schemeClr val="accent1">
                    <a:lumMod val="80000"/>
                    <a:shade val="93000"/>
                    <a:satMod val="130000"/>
                  </a:schemeClr>
                </a:gs>
                <a:gs pos="100000">
                  <a:schemeClr val="accent1">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month'!$T$13:$T$21</c:f>
            </c:numRef>
          </c:val>
          <c:extLst xmlns:c16r2="http://schemas.microsoft.com/office/drawing/2015/06/chart">
            <c:ext xmlns:c16="http://schemas.microsoft.com/office/drawing/2014/chart" uri="{C3380CC4-5D6E-409C-BE32-E72D297353CC}">
              <c16:uniqueId val="{00000015-37AC-439B-A91E-96174EEBE676}"/>
            </c:ext>
          </c:extLst>
        </c:ser>
        <c:ser>
          <c:idx val="19"/>
          <c:order val="19"/>
          <c:tx>
            <c:strRef>
              <c:f>'Per month'!$U$12</c:f>
              <c:strCache>
                <c:ptCount val="1"/>
                <c:pt idx="0">
                  <c:v>Actual expenditure</c:v>
                </c:pt>
              </c:strCache>
            </c:strRef>
          </c:tx>
          <c:spPr>
            <a:gradFill rotWithShape="1">
              <a:gsLst>
                <a:gs pos="0">
                  <a:schemeClr val="accent2">
                    <a:lumMod val="80000"/>
                    <a:shade val="51000"/>
                    <a:satMod val="130000"/>
                  </a:schemeClr>
                </a:gs>
                <a:gs pos="80000">
                  <a:schemeClr val="accent2">
                    <a:lumMod val="80000"/>
                    <a:shade val="93000"/>
                    <a:satMod val="130000"/>
                  </a:schemeClr>
                </a:gs>
                <a:gs pos="100000">
                  <a:schemeClr val="accent2">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month'!$U$13:$U$21</c:f>
            </c:numRef>
          </c:val>
          <c:extLst xmlns:c16r2="http://schemas.microsoft.com/office/drawing/2015/06/chart">
            <c:ext xmlns:c16="http://schemas.microsoft.com/office/drawing/2014/chart" uri="{C3380CC4-5D6E-409C-BE32-E72D297353CC}">
              <c16:uniqueId val="{00000016-37AC-439B-A91E-96174EEBE676}"/>
            </c:ext>
          </c:extLst>
        </c:ser>
        <c:ser>
          <c:idx val="20"/>
          <c:order val="20"/>
          <c:tx>
            <c:strRef>
              <c:f>'Per month'!$V$12</c:f>
              <c:strCache>
                <c:ptCount val="1"/>
                <c:pt idx="0">
                  <c:v>Variance     </c:v>
                </c:pt>
              </c:strCache>
            </c:strRef>
          </c:tx>
          <c:spPr>
            <a:gradFill rotWithShape="1">
              <a:gsLst>
                <a:gs pos="0">
                  <a:schemeClr val="accent3">
                    <a:lumMod val="80000"/>
                    <a:shade val="51000"/>
                    <a:satMod val="130000"/>
                  </a:schemeClr>
                </a:gs>
                <a:gs pos="80000">
                  <a:schemeClr val="accent3">
                    <a:lumMod val="80000"/>
                    <a:shade val="93000"/>
                    <a:satMod val="130000"/>
                  </a:schemeClr>
                </a:gs>
                <a:gs pos="100000">
                  <a:schemeClr val="accent3">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month'!$V$13:$V$21</c:f>
            </c:numRef>
          </c:val>
          <c:extLst xmlns:c16r2="http://schemas.microsoft.com/office/drawing/2015/06/chart">
            <c:ext xmlns:c16="http://schemas.microsoft.com/office/drawing/2014/chart" uri="{C3380CC4-5D6E-409C-BE32-E72D297353CC}">
              <c16:uniqueId val="{00000017-37AC-439B-A91E-96174EEBE676}"/>
            </c:ext>
          </c:extLst>
        </c:ser>
        <c:ser>
          <c:idx val="21"/>
          <c:order val="21"/>
          <c:tx>
            <c:strRef>
              <c:f>'Per month'!$W$12</c:f>
              <c:strCache>
                <c:ptCount val="1"/>
                <c:pt idx="0">
                  <c:v>Percentage variance</c:v>
                </c:pt>
              </c:strCache>
            </c:strRef>
          </c:tx>
          <c:spPr>
            <a:gradFill rotWithShape="1">
              <a:gsLst>
                <a:gs pos="0">
                  <a:schemeClr val="accent4">
                    <a:lumMod val="80000"/>
                    <a:shade val="51000"/>
                    <a:satMod val="130000"/>
                  </a:schemeClr>
                </a:gs>
                <a:gs pos="80000">
                  <a:schemeClr val="accent4">
                    <a:lumMod val="80000"/>
                    <a:shade val="93000"/>
                    <a:satMod val="130000"/>
                  </a:schemeClr>
                </a:gs>
                <a:gs pos="100000">
                  <a:schemeClr val="accent4">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month'!$W$13:$W$21</c:f>
            </c:numRef>
          </c:val>
          <c:extLst xmlns:c16r2="http://schemas.microsoft.com/office/drawing/2015/06/chart">
            <c:ext xmlns:c16="http://schemas.microsoft.com/office/drawing/2014/chart" uri="{C3380CC4-5D6E-409C-BE32-E72D297353CC}">
              <c16:uniqueId val="{00000018-37AC-439B-A91E-96174EEBE676}"/>
            </c:ext>
          </c:extLst>
        </c:ser>
        <c:ser>
          <c:idx val="22"/>
          <c:order val="22"/>
          <c:tx>
            <c:strRef>
              <c:f>'Per month'!$X$12</c:f>
              <c:strCache>
                <c:ptCount val="1"/>
                <c:pt idx="0">
                  <c:v>Actual drawings</c:v>
                </c:pt>
              </c:strCache>
            </c:strRef>
          </c:tx>
          <c:spPr>
            <a:gradFill rotWithShape="1">
              <a:gsLst>
                <a:gs pos="0">
                  <a:schemeClr val="accent5">
                    <a:lumMod val="80000"/>
                    <a:shade val="51000"/>
                    <a:satMod val="130000"/>
                  </a:schemeClr>
                </a:gs>
                <a:gs pos="80000">
                  <a:schemeClr val="accent5">
                    <a:lumMod val="80000"/>
                    <a:shade val="93000"/>
                    <a:satMod val="130000"/>
                  </a:schemeClr>
                </a:gs>
                <a:gs pos="100000">
                  <a:schemeClr val="accent5">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month'!$X$13:$X$21</c:f>
            </c:numRef>
          </c:val>
          <c:extLst xmlns:c16r2="http://schemas.microsoft.com/office/drawing/2015/06/chart">
            <c:ext xmlns:c16="http://schemas.microsoft.com/office/drawing/2014/chart" uri="{C3380CC4-5D6E-409C-BE32-E72D297353CC}">
              <c16:uniqueId val="{00000019-37AC-439B-A91E-96174EEBE676}"/>
            </c:ext>
          </c:extLst>
        </c:ser>
        <c:ser>
          <c:idx val="23"/>
          <c:order val="23"/>
          <c:tx>
            <c:strRef>
              <c:f>'Per month'!$Y$12</c:f>
              <c:strCache>
                <c:ptCount val="1"/>
                <c:pt idx="0">
                  <c:v>Actual expenditure</c:v>
                </c:pt>
              </c:strCache>
            </c:strRef>
          </c:tx>
          <c:spPr>
            <a:gradFill rotWithShape="1">
              <a:gsLst>
                <a:gs pos="0">
                  <a:schemeClr val="accent6">
                    <a:lumMod val="80000"/>
                    <a:shade val="51000"/>
                    <a:satMod val="130000"/>
                  </a:schemeClr>
                </a:gs>
                <a:gs pos="80000">
                  <a:schemeClr val="accent6">
                    <a:lumMod val="80000"/>
                    <a:shade val="93000"/>
                    <a:satMod val="130000"/>
                  </a:schemeClr>
                </a:gs>
                <a:gs pos="100000">
                  <a:schemeClr val="accent6">
                    <a:lumMod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month'!$Y$13:$Y$21</c:f>
            </c:numRef>
          </c:val>
          <c:extLst xmlns:c16r2="http://schemas.microsoft.com/office/drawing/2015/06/chart">
            <c:ext xmlns:c16="http://schemas.microsoft.com/office/drawing/2014/chart" uri="{C3380CC4-5D6E-409C-BE32-E72D297353CC}">
              <c16:uniqueId val="{0000001A-37AC-439B-A91E-96174EEBE676}"/>
            </c:ext>
          </c:extLst>
        </c:ser>
        <c:ser>
          <c:idx val="24"/>
          <c:order val="24"/>
          <c:tx>
            <c:strRef>
              <c:f>'Per month'!$Z$12</c:f>
              <c:strCache>
                <c:ptCount val="1"/>
                <c:pt idx="0">
                  <c:v>Variance     </c:v>
                </c:pt>
              </c:strCache>
            </c:strRef>
          </c:tx>
          <c:spPr>
            <a:gradFill rotWithShape="1">
              <a:gsLst>
                <a:gs pos="0">
                  <a:schemeClr val="accent1">
                    <a:lumMod val="60000"/>
                    <a:lumOff val="40000"/>
                    <a:shade val="51000"/>
                    <a:satMod val="130000"/>
                  </a:schemeClr>
                </a:gs>
                <a:gs pos="80000">
                  <a:schemeClr val="accent1">
                    <a:lumMod val="60000"/>
                    <a:lumOff val="40000"/>
                    <a:shade val="93000"/>
                    <a:satMod val="130000"/>
                  </a:schemeClr>
                </a:gs>
                <a:gs pos="100000">
                  <a:schemeClr val="accent1">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month'!$Z$13:$Z$21</c:f>
            </c:numRef>
          </c:val>
          <c:extLst xmlns:c16r2="http://schemas.microsoft.com/office/drawing/2015/06/chart">
            <c:ext xmlns:c16="http://schemas.microsoft.com/office/drawing/2014/chart" uri="{C3380CC4-5D6E-409C-BE32-E72D297353CC}">
              <c16:uniqueId val="{0000001B-37AC-439B-A91E-96174EEBE676}"/>
            </c:ext>
          </c:extLst>
        </c:ser>
        <c:ser>
          <c:idx val="25"/>
          <c:order val="25"/>
          <c:tx>
            <c:strRef>
              <c:f>'Per month'!$AA$12</c:f>
              <c:strCache>
                <c:ptCount val="1"/>
                <c:pt idx="0">
                  <c:v>Percentage variance</c:v>
                </c:pt>
              </c:strCache>
            </c:strRef>
          </c:tx>
          <c:spPr>
            <a:gradFill rotWithShape="1">
              <a:gsLst>
                <a:gs pos="0">
                  <a:schemeClr val="accent2">
                    <a:lumMod val="60000"/>
                    <a:lumOff val="40000"/>
                    <a:shade val="51000"/>
                    <a:satMod val="130000"/>
                  </a:schemeClr>
                </a:gs>
                <a:gs pos="80000">
                  <a:schemeClr val="accent2">
                    <a:lumMod val="60000"/>
                    <a:lumOff val="40000"/>
                    <a:shade val="93000"/>
                    <a:satMod val="130000"/>
                  </a:schemeClr>
                </a:gs>
                <a:gs pos="100000">
                  <a:schemeClr val="accent2">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month'!$AA$13:$AA$21</c:f>
            </c:numRef>
          </c:val>
          <c:extLst xmlns:c16r2="http://schemas.microsoft.com/office/drawing/2015/06/chart">
            <c:ext xmlns:c16="http://schemas.microsoft.com/office/drawing/2014/chart" uri="{C3380CC4-5D6E-409C-BE32-E72D297353CC}">
              <c16:uniqueId val="{0000001C-37AC-439B-A91E-96174EEBE676}"/>
            </c:ext>
          </c:extLst>
        </c:ser>
        <c:ser>
          <c:idx val="26"/>
          <c:order val="26"/>
          <c:tx>
            <c:strRef>
              <c:f>'Per month'!$AB$12</c:f>
              <c:strCache>
                <c:ptCount val="1"/>
                <c:pt idx="0">
                  <c:v>Actual drawings</c:v>
                </c:pt>
              </c:strCache>
            </c:strRef>
          </c:tx>
          <c:spPr>
            <a:gradFill rotWithShape="1">
              <a:gsLst>
                <a:gs pos="0">
                  <a:schemeClr val="accent3">
                    <a:lumMod val="60000"/>
                    <a:lumOff val="40000"/>
                    <a:shade val="51000"/>
                    <a:satMod val="130000"/>
                  </a:schemeClr>
                </a:gs>
                <a:gs pos="80000">
                  <a:schemeClr val="accent3">
                    <a:lumMod val="60000"/>
                    <a:lumOff val="40000"/>
                    <a:shade val="93000"/>
                    <a:satMod val="130000"/>
                  </a:schemeClr>
                </a:gs>
                <a:gs pos="100000">
                  <a:schemeClr val="accent3">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month'!$AB$13:$AB$21</c:f>
            </c:numRef>
          </c:val>
          <c:extLst xmlns:c16r2="http://schemas.microsoft.com/office/drawing/2015/06/chart">
            <c:ext xmlns:c16="http://schemas.microsoft.com/office/drawing/2014/chart" uri="{C3380CC4-5D6E-409C-BE32-E72D297353CC}">
              <c16:uniqueId val="{0000001D-37AC-439B-A91E-96174EEBE676}"/>
            </c:ext>
          </c:extLst>
        </c:ser>
        <c:ser>
          <c:idx val="27"/>
          <c:order val="27"/>
          <c:tx>
            <c:strRef>
              <c:f>'Per month'!$AC$12</c:f>
              <c:strCache>
                <c:ptCount val="1"/>
                <c:pt idx="0">
                  <c:v>Actual expenditure</c:v>
                </c:pt>
              </c:strCache>
            </c:strRef>
          </c:tx>
          <c:spPr>
            <a:gradFill rotWithShape="1">
              <a:gsLst>
                <a:gs pos="0">
                  <a:schemeClr val="accent4">
                    <a:lumMod val="60000"/>
                    <a:lumOff val="40000"/>
                    <a:shade val="51000"/>
                    <a:satMod val="130000"/>
                  </a:schemeClr>
                </a:gs>
                <a:gs pos="80000">
                  <a:schemeClr val="accent4">
                    <a:lumMod val="60000"/>
                    <a:lumOff val="40000"/>
                    <a:shade val="93000"/>
                    <a:satMod val="130000"/>
                  </a:schemeClr>
                </a:gs>
                <a:gs pos="100000">
                  <a:schemeClr val="accent4">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month'!$AC$13:$AC$21</c:f>
            </c:numRef>
          </c:val>
          <c:extLst xmlns:c16r2="http://schemas.microsoft.com/office/drawing/2015/06/chart">
            <c:ext xmlns:c16="http://schemas.microsoft.com/office/drawing/2014/chart" uri="{C3380CC4-5D6E-409C-BE32-E72D297353CC}">
              <c16:uniqueId val="{0000001E-37AC-439B-A91E-96174EEBE676}"/>
            </c:ext>
          </c:extLst>
        </c:ser>
        <c:ser>
          <c:idx val="28"/>
          <c:order val="28"/>
          <c:tx>
            <c:strRef>
              <c:f>'Per month'!$AD$12</c:f>
              <c:strCache>
                <c:ptCount val="1"/>
                <c:pt idx="0">
                  <c:v>Variance     </c:v>
                </c:pt>
              </c:strCache>
            </c:strRef>
          </c:tx>
          <c:spPr>
            <a:gradFill rotWithShape="1">
              <a:gsLst>
                <a:gs pos="0">
                  <a:schemeClr val="accent5">
                    <a:lumMod val="60000"/>
                    <a:lumOff val="40000"/>
                    <a:shade val="51000"/>
                    <a:satMod val="130000"/>
                  </a:schemeClr>
                </a:gs>
                <a:gs pos="80000">
                  <a:schemeClr val="accent5">
                    <a:lumMod val="60000"/>
                    <a:lumOff val="40000"/>
                    <a:shade val="93000"/>
                    <a:satMod val="130000"/>
                  </a:schemeClr>
                </a:gs>
                <a:gs pos="100000">
                  <a:schemeClr val="accent5">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month'!$AD$13:$AD$21</c:f>
            </c:numRef>
          </c:val>
          <c:extLst xmlns:c16r2="http://schemas.microsoft.com/office/drawing/2015/06/chart">
            <c:ext xmlns:c16="http://schemas.microsoft.com/office/drawing/2014/chart" uri="{C3380CC4-5D6E-409C-BE32-E72D297353CC}">
              <c16:uniqueId val="{0000001F-37AC-439B-A91E-96174EEBE676}"/>
            </c:ext>
          </c:extLst>
        </c:ser>
        <c:ser>
          <c:idx val="29"/>
          <c:order val="29"/>
          <c:tx>
            <c:strRef>
              <c:f>'Per month'!$AE$12</c:f>
              <c:strCache>
                <c:ptCount val="1"/>
                <c:pt idx="0">
                  <c:v>Percentage variance</c:v>
                </c:pt>
              </c:strCache>
            </c:strRef>
          </c:tx>
          <c:spPr>
            <a:gradFill rotWithShape="1">
              <a:gsLst>
                <a:gs pos="0">
                  <a:schemeClr val="accent6">
                    <a:lumMod val="60000"/>
                    <a:lumOff val="40000"/>
                    <a:shade val="51000"/>
                    <a:satMod val="130000"/>
                  </a:schemeClr>
                </a:gs>
                <a:gs pos="80000">
                  <a:schemeClr val="accent6">
                    <a:lumMod val="60000"/>
                    <a:lumOff val="40000"/>
                    <a:shade val="93000"/>
                    <a:satMod val="130000"/>
                  </a:schemeClr>
                </a:gs>
                <a:gs pos="100000">
                  <a:schemeClr val="accent6">
                    <a:lumMod val="60000"/>
                    <a:lum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month'!$AE$13:$AE$21</c:f>
            </c:numRef>
          </c:val>
          <c:extLst xmlns:c16r2="http://schemas.microsoft.com/office/drawing/2015/06/chart">
            <c:ext xmlns:c16="http://schemas.microsoft.com/office/drawing/2014/chart" uri="{C3380CC4-5D6E-409C-BE32-E72D297353CC}">
              <c16:uniqueId val="{00000020-37AC-439B-A91E-96174EEBE676}"/>
            </c:ext>
          </c:extLst>
        </c:ser>
        <c:ser>
          <c:idx val="30"/>
          <c:order val="30"/>
          <c:tx>
            <c:strRef>
              <c:f>'Per month'!$AF$12</c:f>
              <c:strCache>
                <c:ptCount val="1"/>
                <c:pt idx="0">
                  <c:v>Actual drawings</c:v>
                </c:pt>
              </c:strCache>
            </c:strRef>
          </c:tx>
          <c:spPr>
            <a:gradFill rotWithShape="1">
              <a:gsLst>
                <a:gs pos="0">
                  <a:schemeClr val="accent1">
                    <a:lumMod val="50000"/>
                    <a:shade val="51000"/>
                    <a:satMod val="130000"/>
                  </a:schemeClr>
                </a:gs>
                <a:gs pos="80000">
                  <a:schemeClr val="accent1">
                    <a:lumMod val="50000"/>
                    <a:shade val="93000"/>
                    <a:satMod val="130000"/>
                  </a:schemeClr>
                </a:gs>
                <a:gs pos="100000">
                  <a:schemeClr val="accent1">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month'!$AF$13:$AF$21</c:f>
            </c:numRef>
          </c:val>
          <c:extLst xmlns:c16r2="http://schemas.microsoft.com/office/drawing/2015/06/chart">
            <c:ext xmlns:c16="http://schemas.microsoft.com/office/drawing/2014/chart" uri="{C3380CC4-5D6E-409C-BE32-E72D297353CC}">
              <c16:uniqueId val="{00000021-37AC-439B-A91E-96174EEBE676}"/>
            </c:ext>
          </c:extLst>
        </c:ser>
        <c:ser>
          <c:idx val="31"/>
          <c:order val="31"/>
          <c:tx>
            <c:strRef>
              <c:f>'Per month'!$AG$12</c:f>
              <c:strCache>
                <c:ptCount val="1"/>
                <c:pt idx="0">
                  <c:v>Actual expenditure</c:v>
                </c:pt>
              </c:strCache>
            </c:strRef>
          </c:tx>
          <c:spPr>
            <a:gradFill rotWithShape="1">
              <a:gsLst>
                <a:gs pos="0">
                  <a:schemeClr val="accent2">
                    <a:lumMod val="50000"/>
                    <a:shade val="51000"/>
                    <a:satMod val="130000"/>
                  </a:schemeClr>
                </a:gs>
                <a:gs pos="80000">
                  <a:schemeClr val="accent2">
                    <a:lumMod val="50000"/>
                    <a:shade val="93000"/>
                    <a:satMod val="130000"/>
                  </a:schemeClr>
                </a:gs>
                <a:gs pos="100000">
                  <a:schemeClr val="accent2">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month'!$AG$13:$AG$21</c:f>
            </c:numRef>
          </c:val>
          <c:extLst xmlns:c16r2="http://schemas.microsoft.com/office/drawing/2015/06/chart">
            <c:ext xmlns:c16="http://schemas.microsoft.com/office/drawing/2014/chart" uri="{C3380CC4-5D6E-409C-BE32-E72D297353CC}">
              <c16:uniqueId val="{00000022-37AC-439B-A91E-96174EEBE676}"/>
            </c:ext>
          </c:extLst>
        </c:ser>
        <c:ser>
          <c:idx val="32"/>
          <c:order val="32"/>
          <c:tx>
            <c:strRef>
              <c:f>'Per month'!$AH$12</c:f>
              <c:strCache>
                <c:ptCount val="1"/>
                <c:pt idx="0">
                  <c:v>Variance     </c:v>
                </c:pt>
              </c:strCache>
            </c:strRef>
          </c:tx>
          <c:spPr>
            <a:gradFill rotWithShape="1">
              <a:gsLst>
                <a:gs pos="0">
                  <a:schemeClr val="accent3">
                    <a:lumMod val="50000"/>
                    <a:shade val="51000"/>
                    <a:satMod val="130000"/>
                  </a:schemeClr>
                </a:gs>
                <a:gs pos="80000">
                  <a:schemeClr val="accent3">
                    <a:lumMod val="50000"/>
                    <a:shade val="93000"/>
                    <a:satMod val="130000"/>
                  </a:schemeClr>
                </a:gs>
                <a:gs pos="100000">
                  <a:schemeClr val="accent3">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month'!$AH$13:$AH$21</c:f>
            </c:numRef>
          </c:val>
          <c:extLst xmlns:c16r2="http://schemas.microsoft.com/office/drawing/2015/06/chart">
            <c:ext xmlns:c16="http://schemas.microsoft.com/office/drawing/2014/chart" uri="{C3380CC4-5D6E-409C-BE32-E72D297353CC}">
              <c16:uniqueId val="{00000023-37AC-439B-A91E-96174EEBE676}"/>
            </c:ext>
          </c:extLst>
        </c:ser>
        <c:ser>
          <c:idx val="33"/>
          <c:order val="33"/>
          <c:tx>
            <c:strRef>
              <c:f>'Per month'!$AI$12</c:f>
              <c:strCache>
                <c:ptCount val="1"/>
                <c:pt idx="0">
                  <c:v>Percentage variance</c:v>
                </c:pt>
              </c:strCache>
            </c:strRef>
          </c:tx>
          <c:spPr>
            <a:gradFill rotWithShape="1">
              <a:gsLst>
                <a:gs pos="0">
                  <a:schemeClr val="accent4">
                    <a:lumMod val="50000"/>
                    <a:shade val="51000"/>
                    <a:satMod val="130000"/>
                  </a:schemeClr>
                </a:gs>
                <a:gs pos="80000">
                  <a:schemeClr val="accent4">
                    <a:lumMod val="50000"/>
                    <a:shade val="93000"/>
                    <a:satMod val="130000"/>
                  </a:schemeClr>
                </a:gs>
                <a:gs pos="100000">
                  <a:schemeClr val="accent4">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month'!$AI$13:$AI$21</c:f>
            </c:numRef>
          </c:val>
          <c:extLst xmlns:c16r2="http://schemas.microsoft.com/office/drawing/2015/06/chart">
            <c:ext xmlns:c16="http://schemas.microsoft.com/office/drawing/2014/chart" uri="{C3380CC4-5D6E-409C-BE32-E72D297353CC}">
              <c16:uniqueId val="{00000024-37AC-439B-A91E-96174EEBE676}"/>
            </c:ext>
          </c:extLst>
        </c:ser>
        <c:ser>
          <c:idx val="34"/>
          <c:order val="34"/>
          <c:tx>
            <c:strRef>
              <c:f>'Per month'!$AJ$12</c:f>
              <c:strCache>
                <c:ptCount val="1"/>
                <c:pt idx="0">
                  <c:v>Actual drawings</c:v>
                </c:pt>
              </c:strCache>
            </c:strRef>
          </c:tx>
          <c:spPr>
            <a:gradFill rotWithShape="1">
              <a:gsLst>
                <a:gs pos="0">
                  <a:schemeClr val="accent5">
                    <a:lumMod val="50000"/>
                    <a:shade val="51000"/>
                    <a:satMod val="130000"/>
                  </a:schemeClr>
                </a:gs>
                <a:gs pos="80000">
                  <a:schemeClr val="accent5">
                    <a:lumMod val="50000"/>
                    <a:shade val="93000"/>
                    <a:satMod val="130000"/>
                  </a:schemeClr>
                </a:gs>
                <a:gs pos="100000">
                  <a:schemeClr val="accent5">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month'!$AJ$13:$AJ$21</c:f>
            </c:numRef>
          </c:val>
          <c:extLst xmlns:c16r2="http://schemas.microsoft.com/office/drawing/2015/06/chart">
            <c:ext xmlns:c16="http://schemas.microsoft.com/office/drawing/2014/chart" uri="{C3380CC4-5D6E-409C-BE32-E72D297353CC}">
              <c16:uniqueId val="{00000025-37AC-439B-A91E-96174EEBE676}"/>
            </c:ext>
          </c:extLst>
        </c:ser>
        <c:ser>
          <c:idx val="35"/>
          <c:order val="35"/>
          <c:tx>
            <c:strRef>
              <c:f>'Per month'!$AK$12</c:f>
              <c:strCache>
                <c:ptCount val="1"/>
                <c:pt idx="0">
                  <c:v>Actual expenditure</c:v>
                </c:pt>
              </c:strCache>
            </c:strRef>
          </c:tx>
          <c:spPr>
            <a:gradFill rotWithShape="1">
              <a:gsLst>
                <a:gs pos="0">
                  <a:schemeClr val="accent6">
                    <a:lumMod val="50000"/>
                    <a:shade val="51000"/>
                    <a:satMod val="130000"/>
                  </a:schemeClr>
                </a:gs>
                <a:gs pos="80000">
                  <a:schemeClr val="accent6">
                    <a:lumMod val="50000"/>
                    <a:shade val="93000"/>
                    <a:satMod val="130000"/>
                  </a:schemeClr>
                </a:gs>
                <a:gs pos="100000">
                  <a:schemeClr val="accent6">
                    <a:lumMod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month'!$AK$13:$AK$21</c:f>
            </c:numRef>
          </c:val>
          <c:extLst xmlns:c16r2="http://schemas.microsoft.com/office/drawing/2015/06/chart">
            <c:ext xmlns:c16="http://schemas.microsoft.com/office/drawing/2014/chart" uri="{C3380CC4-5D6E-409C-BE32-E72D297353CC}">
              <c16:uniqueId val="{00000026-37AC-439B-A91E-96174EEBE676}"/>
            </c:ext>
          </c:extLst>
        </c:ser>
        <c:ser>
          <c:idx val="36"/>
          <c:order val="36"/>
          <c:tx>
            <c:strRef>
              <c:f>'Per month'!$AL$12</c:f>
              <c:strCache>
                <c:ptCount val="1"/>
                <c:pt idx="0">
                  <c:v>Variance     </c:v>
                </c:pt>
              </c:strCache>
            </c:strRef>
          </c:tx>
          <c:spPr>
            <a:gradFill rotWithShape="1">
              <a:gsLst>
                <a:gs pos="0">
                  <a:schemeClr val="accent1">
                    <a:lumMod val="70000"/>
                    <a:lumOff val="30000"/>
                    <a:shade val="51000"/>
                    <a:satMod val="130000"/>
                  </a:schemeClr>
                </a:gs>
                <a:gs pos="80000">
                  <a:schemeClr val="accent1">
                    <a:lumMod val="70000"/>
                    <a:lumOff val="30000"/>
                    <a:shade val="93000"/>
                    <a:satMod val="130000"/>
                  </a:schemeClr>
                </a:gs>
                <a:gs pos="100000">
                  <a:schemeClr val="accent1">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month'!$AL$13:$AL$21</c:f>
            </c:numRef>
          </c:val>
          <c:extLst xmlns:c16r2="http://schemas.microsoft.com/office/drawing/2015/06/chart">
            <c:ext xmlns:c16="http://schemas.microsoft.com/office/drawing/2014/chart" uri="{C3380CC4-5D6E-409C-BE32-E72D297353CC}">
              <c16:uniqueId val="{00000027-37AC-439B-A91E-96174EEBE676}"/>
            </c:ext>
          </c:extLst>
        </c:ser>
        <c:ser>
          <c:idx val="37"/>
          <c:order val="37"/>
          <c:tx>
            <c:strRef>
              <c:f>'Per month'!$AM$12</c:f>
              <c:strCache>
                <c:ptCount val="1"/>
                <c:pt idx="0">
                  <c:v>Percentage variance</c:v>
                </c:pt>
              </c:strCache>
            </c:strRef>
          </c:tx>
          <c:spPr>
            <a:gradFill rotWithShape="1">
              <a:gsLst>
                <a:gs pos="0">
                  <a:schemeClr val="accent2">
                    <a:lumMod val="70000"/>
                    <a:lumOff val="30000"/>
                    <a:shade val="51000"/>
                    <a:satMod val="130000"/>
                  </a:schemeClr>
                </a:gs>
                <a:gs pos="80000">
                  <a:schemeClr val="accent2">
                    <a:lumMod val="70000"/>
                    <a:lumOff val="30000"/>
                    <a:shade val="93000"/>
                    <a:satMod val="130000"/>
                  </a:schemeClr>
                </a:gs>
                <a:gs pos="100000">
                  <a:schemeClr val="accent2">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month'!$AM$13:$AM$21</c:f>
            </c:numRef>
          </c:val>
          <c:extLst xmlns:c16r2="http://schemas.microsoft.com/office/drawing/2015/06/chart">
            <c:ext xmlns:c16="http://schemas.microsoft.com/office/drawing/2014/chart" uri="{C3380CC4-5D6E-409C-BE32-E72D297353CC}">
              <c16:uniqueId val="{00000028-37AC-439B-A91E-96174EEBE676}"/>
            </c:ext>
          </c:extLst>
        </c:ser>
        <c:ser>
          <c:idx val="38"/>
          <c:order val="38"/>
          <c:tx>
            <c:strRef>
              <c:f>'Per month'!$AN$12</c:f>
              <c:strCache>
                <c:ptCount val="1"/>
                <c:pt idx="0">
                  <c:v>Actual drawings</c:v>
                </c:pt>
              </c:strCache>
            </c:strRef>
          </c:tx>
          <c:spPr>
            <a:gradFill rotWithShape="1">
              <a:gsLst>
                <a:gs pos="0">
                  <a:schemeClr val="accent3">
                    <a:lumMod val="70000"/>
                    <a:lumOff val="30000"/>
                    <a:shade val="51000"/>
                    <a:satMod val="130000"/>
                  </a:schemeClr>
                </a:gs>
                <a:gs pos="80000">
                  <a:schemeClr val="accent3">
                    <a:lumMod val="70000"/>
                    <a:lumOff val="30000"/>
                    <a:shade val="93000"/>
                    <a:satMod val="130000"/>
                  </a:schemeClr>
                </a:gs>
                <a:gs pos="100000">
                  <a:schemeClr val="accent3">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month'!$AN$13:$AN$21</c:f>
            </c:numRef>
          </c:val>
          <c:extLst xmlns:c16r2="http://schemas.microsoft.com/office/drawing/2015/06/chart">
            <c:ext xmlns:c16="http://schemas.microsoft.com/office/drawing/2014/chart" uri="{C3380CC4-5D6E-409C-BE32-E72D297353CC}">
              <c16:uniqueId val="{00000029-37AC-439B-A91E-96174EEBE676}"/>
            </c:ext>
          </c:extLst>
        </c:ser>
        <c:ser>
          <c:idx val="39"/>
          <c:order val="39"/>
          <c:tx>
            <c:strRef>
              <c:f>'Per month'!$AO$12</c:f>
              <c:strCache>
                <c:ptCount val="1"/>
                <c:pt idx="0">
                  <c:v>Actual expenditure</c:v>
                </c:pt>
              </c:strCache>
            </c:strRef>
          </c:tx>
          <c:spPr>
            <a:gradFill rotWithShape="1">
              <a:gsLst>
                <a:gs pos="0">
                  <a:schemeClr val="accent4">
                    <a:lumMod val="70000"/>
                    <a:lumOff val="30000"/>
                    <a:shade val="51000"/>
                    <a:satMod val="130000"/>
                  </a:schemeClr>
                </a:gs>
                <a:gs pos="80000">
                  <a:schemeClr val="accent4">
                    <a:lumMod val="70000"/>
                    <a:lumOff val="30000"/>
                    <a:shade val="93000"/>
                    <a:satMod val="130000"/>
                  </a:schemeClr>
                </a:gs>
                <a:gs pos="100000">
                  <a:schemeClr val="accent4">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month'!$AO$13:$AO$21</c:f>
            </c:numRef>
          </c:val>
          <c:extLst xmlns:c16r2="http://schemas.microsoft.com/office/drawing/2015/06/chart">
            <c:ext xmlns:c16="http://schemas.microsoft.com/office/drawing/2014/chart" uri="{C3380CC4-5D6E-409C-BE32-E72D297353CC}">
              <c16:uniqueId val="{0000002A-37AC-439B-A91E-96174EEBE676}"/>
            </c:ext>
          </c:extLst>
        </c:ser>
        <c:ser>
          <c:idx val="40"/>
          <c:order val="40"/>
          <c:tx>
            <c:strRef>
              <c:f>'Per month'!$AP$12</c:f>
              <c:strCache>
                <c:ptCount val="1"/>
                <c:pt idx="0">
                  <c:v>Variance     </c:v>
                </c:pt>
              </c:strCache>
            </c:strRef>
          </c:tx>
          <c:spPr>
            <a:gradFill rotWithShape="1">
              <a:gsLst>
                <a:gs pos="0">
                  <a:schemeClr val="accent5">
                    <a:lumMod val="70000"/>
                    <a:lumOff val="30000"/>
                    <a:shade val="51000"/>
                    <a:satMod val="130000"/>
                  </a:schemeClr>
                </a:gs>
                <a:gs pos="80000">
                  <a:schemeClr val="accent5">
                    <a:lumMod val="70000"/>
                    <a:lumOff val="30000"/>
                    <a:shade val="93000"/>
                    <a:satMod val="130000"/>
                  </a:schemeClr>
                </a:gs>
                <a:gs pos="100000">
                  <a:schemeClr val="accent5">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month'!$AP$13:$AP$21</c:f>
            </c:numRef>
          </c:val>
          <c:extLst xmlns:c16r2="http://schemas.microsoft.com/office/drawing/2015/06/chart">
            <c:ext xmlns:c16="http://schemas.microsoft.com/office/drawing/2014/chart" uri="{C3380CC4-5D6E-409C-BE32-E72D297353CC}">
              <c16:uniqueId val="{0000002B-37AC-439B-A91E-96174EEBE676}"/>
            </c:ext>
          </c:extLst>
        </c:ser>
        <c:ser>
          <c:idx val="41"/>
          <c:order val="41"/>
          <c:tx>
            <c:strRef>
              <c:f>'Per month'!$AQ$12</c:f>
              <c:strCache>
                <c:ptCount val="1"/>
                <c:pt idx="0">
                  <c:v>Percentage variance</c:v>
                </c:pt>
              </c:strCache>
            </c:strRef>
          </c:tx>
          <c:spPr>
            <a:gradFill rotWithShape="1">
              <a:gsLst>
                <a:gs pos="0">
                  <a:schemeClr val="accent6">
                    <a:lumMod val="70000"/>
                    <a:lumOff val="30000"/>
                    <a:shade val="51000"/>
                    <a:satMod val="130000"/>
                  </a:schemeClr>
                </a:gs>
                <a:gs pos="80000">
                  <a:schemeClr val="accent6">
                    <a:lumMod val="70000"/>
                    <a:lumOff val="30000"/>
                    <a:shade val="93000"/>
                    <a:satMod val="130000"/>
                  </a:schemeClr>
                </a:gs>
                <a:gs pos="100000">
                  <a:schemeClr val="accent6">
                    <a:lumMod val="70000"/>
                    <a:lum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'Per month'!$A$13:$A$21</c:f>
              <c:strCache>
                <c:ptCount val="6"/>
                <c:pt idx="0">
                  <c:v>Compensation of employees </c:v>
                </c:pt>
                <c:pt idx="1">
                  <c:v>Goods &amp; services</c:v>
                </c:pt>
                <c:pt idx="2">
                  <c:v>Capital assets</c:v>
                </c:pt>
                <c:pt idx="3">
                  <c:v>Transfer payments </c:v>
                </c:pt>
                <c:pt idx="4">
                  <c:v>Payment for Financial Assets</c:v>
                </c:pt>
                <c:pt idx="5">
                  <c:v>TOTAL</c:v>
                </c:pt>
              </c:strCache>
            </c:strRef>
          </c:cat>
          <c:val>
            <c:numRef>
              <c:f>'Per month'!$AQ$13:$AQ$21</c:f>
            </c:numRef>
          </c:val>
          <c:extLst xmlns:c16r2="http://schemas.microsoft.com/office/drawing/2015/06/chart">
            <c:ext xmlns:c16="http://schemas.microsoft.com/office/drawing/2014/chart" uri="{C3380CC4-5D6E-409C-BE32-E72D297353CC}">
              <c16:uniqueId val="{0000002C-37AC-439B-A91E-96174EEBE676}"/>
            </c:ext>
          </c:extLst>
        </c:ser>
        <c:dLbls/>
        <c:gapWidth val="182"/>
        <c:axId val="45888640"/>
        <c:axId val="45890176"/>
      </c:barChart>
      <c:catAx>
        <c:axId val="45888640"/>
        <c:scaling>
          <c:orientation val="minMax"/>
        </c:scaling>
        <c:axPos val="l"/>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90176"/>
        <c:crosses val="autoZero"/>
        <c:auto val="1"/>
        <c:lblAlgn val="ctr"/>
        <c:lblOffset val="100"/>
      </c:catAx>
      <c:valAx>
        <c:axId val="45890176"/>
        <c:scaling>
          <c:orientation val="minMax"/>
        </c:scaling>
        <c:axPos val="b"/>
        <c:majorGridlines>
          <c:spPr>
            <a:ln w="9525" cap="flat" cmpd="sng" algn="ctr">
              <a:solidFill>
                <a:schemeClr val="lt1">
                  <a:lumMod val="95000"/>
                  <a:alpha val="10000"/>
                </a:schemeClr>
              </a:solidFill>
              <a:round/>
            </a:ln>
            <a:effectLst/>
          </c:spPr>
        </c:majorGridlines>
        <c:numFmt formatCode="#,##0_ ;[Red]\-#,##0\ "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88640"/>
        <c:crosses val="autoZero"/>
        <c:crossBetween val="between"/>
      </c:valAx>
      <c:spPr>
        <a:solidFill>
          <a:schemeClr val="accent3">
            <a:lumMod val="40000"/>
            <a:lumOff val="60000"/>
          </a:schemeClr>
        </a:solidFill>
        <a:ln>
          <a:noFill/>
        </a:ln>
        <a:effectLst/>
      </c:spPr>
    </c:plotArea>
    <c:plotVisOnly val="1"/>
    <c:dispBlanksAs val="gap"/>
  </c:chart>
  <c:spPr>
    <a:solidFill>
      <a:schemeClr val="accent3">
        <a:lumMod val="60000"/>
        <a:lumOff val="40000"/>
      </a:schemeClr>
    </a:solidFill>
    <a:ln>
      <a:solidFill>
        <a:schemeClr val="tx1"/>
      </a:solidFill>
    </a:ln>
    <a:effectLst/>
    <a:scene3d>
      <a:camera prst="orthographicFront"/>
      <a:lightRig rig="threePt" dir="t"/>
    </a:scene3d>
    <a:sp3d>
      <a:bevelT/>
    </a:sp3d>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latin typeface="Arial" panose="020B0604020202020204" pitchFamily="34" charset="0"/>
                <a:cs typeface="Arial" panose="020B0604020202020204" pitchFamily="34" charset="0"/>
              </a:rPr>
              <a:t>Vacancy Rate as at 31</a:t>
            </a:r>
            <a:r>
              <a:rPr lang="en-ZA" b="1" baseline="0">
                <a:latin typeface="Arial" panose="020B0604020202020204" pitchFamily="34" charset="0"/>
                <a:cs typeface="Arial" panose="020B0604020202020204" pitchFamily="34" charset="0"/>
              </a:rPr>
              <a:t> Dec 2017</a:t>
            </a:r>
            <a:endParaRPr lang="en-ZA" b="1">
              <a:latin typeface="Arial" panose="020B0604020202020204" pitchFamily="34" charset="0"/>
              <a:cs typeface="Arial" panose="020B0604020202020204" pitchFamily="34" charset="0"/>
            </a:endParaRPr>
          </a:p>
        </c:rich>
      </c:tx>
      <c:spPr>
        <a:noFill/>
        <a:ln>
          <a:noFill/>
        </a:ln>
        <a:effectLst/>
      </c:spPr>
    </c:title>
    <c:plotArea>
      <c:layout/>
      <c:barChart>
        <c:barDir val="col"/>
        <c:grouping val="clustered"/>
        <c:ser>
          <c:idx val="0"/>
          <c:order val="0"/>
          <c:tx>
            <c:strRef>
              <c:f>Sheet1!$F$2</c:f>
              <c:strCache>
                <c:ptCount val="1"/>
                <c:pt idx="0">
                  <c:v>Achieved</c:v>
                </c:pt>
              </c:strCache>
            </c:strRef>
          </c:tx>
          <c:spPr>
            <a:solidFill>
              <a:srgbClr val="00B0F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Sheet1!$E$3:$E$6</c:f>
              <c:strCache>
                <c:ptCount val="4"/>
                <c:pt idx="0">
                  <c:v>Q4 2016/17</c:v>
                </c:pt>
                <c:pt idx="1">
                  <c:v>Q1 2017/18</c:v>
                </c:pt>
                <c:pt idx="2">
                  <c:v>Q2 2017/18</c:v>
                </c:pt>
                <c:pt idx="3">
                  <c:v>Q3 2017/18</c:v>
                </c:pt>
              </c:strCache>
            </c:strRef>
          </c:cat>
          <c:val>
            <c:numRef>
              <c:f>Sheet1!$F$3:$F$6</c:f>
              <c:numCache>
                <c:formatCode>0.00%</c:formatCode>
                <c:ptCount val="4"/>
                <c:pt idx="0">
                  <c:v>9.8000000000000018E-2</c:v>
                </c:pt>
                <c:pt idx="1">
                  <c:v>0.127</c:v>
                </c:pt>
                <c:pt idx="2">
                  <c:v>9.8000000000000018E-2</c:v>
                </c:pt>
                <c:pt idx="3">
                  <c:v>9.8000000000000018E-2</c:v>
                </c:pt>
              </c:numCache>
            </c:numRef>
          </c:val>
          <c:extLst xmlns:c16r2="http://schemas.microsoft.com/office/drawing/2015/06/chart">
            <c:ext xmlns:c16="http://schemas.microsoft.com/office/drawing/2014/chart" uri="{C3380CC4-5D6E-409C-BE32-E72D297353CC}">
              <c16:uniqueId val="{00000000-C042-4650-B4B0-A0A965A13B6C}"/>
            </c:ext>
          </c:extLst>
        </c:ser>
        <c:dLbls/>
        <c:gapWidth val="219"/>
        <c:overlap val="-27"/>
        <c:axId val="101799808"/>
        <c:axId val="101801344"/>
      </c:barChart>
      <c:catAx>
        <c:axId val="1017998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801344"/>
        <c:crosses val="autoZero"/>
        <c:auto val="1"/>
        <c:lblAlgn val="ctr"/>
        <c:lblOffset val="100"/>
      </c:catAx>
      <c:valAx>
        <c:axId val="101801344"/>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7998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latin typeface="Arial" panose="020B0604020202020204" pitchFamily="34" charset="0"/>
                <a:cs typeface="Arial" panose="020B0604020202020204" pitchFamily="34" charset="0"/>
              </a:rPr>
              <a:t>People with Disability - as at 31 Dec 2017</a:t>
            </a:r>
          </a:p>
        </c:rich>
      </c:tx>
      <c:spPr>
        <a:noFill/>
        <a:ln>
          <a:noFill/>
        </a:ln>
        <a:effectLst/>
      </c:spPr>
    </c:title>
    <c:plotArea>
      <c:layout>
        <c:manualLayout>
          <c:layoutTarget val="inner"/>
          <c:xMode val="edge"/>
          <c:yMode val="edge"/>
          <c:x val="6.5262794226826348E-2"/>
          <c:y val="9.4537541641351308E-2"/>
          <c:w val="0.88356678982616588"/>
          <c:h val="0.84582016985359298"/>
        </c:manualLayout>
      </c:layout>
      <c:areaChart>
        <c:grouping val="standard"/>
        <c:ser>
          <c:idx val="0"/>
          <c:order val="0"/>
          <c:tx>
            <c:strRef>
              <c:f>Sheet1!$F$2</c:f>
              <c:strCache>
                <c:ptCount val="1"/>
                <c:pt idx="0">
                  <c:v>Achieved</c:v>
                </c:pt>
              </c:strCache>
            </c:strRef>
          </c:tx>
          <c:spPr>
            <a:solidFill>
              <a:srgbClr val="00B0F0"/>
            </a:solidFill>
            <a:ln>
              <a:noFill/>
            </a:ln>
            <a:effectLst/>
          </c:spPr>
          <c:dLbls>
            <c:dLbl>
              <c:idx val="0"/>
              <c:layout>
                <c:manualLayout>
                  <c:x val="2.7480083550994194E-2"/>
                  <c:y val="-6.798464810289651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8F9-46A0-9137-4BE661110112}"/>
                </c:ext>
              </c:extLst>
            </c:dLbl>
            <c:dLbl>
              <c:idx val="1"/>
              <c:layout>
                <c:manualLayout>
                  <c:x val="3.053342616777133E-3"/>
                  <c:y val="-5.352818042238794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F9-46A0-9137-4BE661110112}"/>
                </c:ext>
              </c:extLst>
            </c:dLbl>
            <c:dLbl>
              <c:idx val="2"/>
              <c:layout>
                <c:manualLayout>
                  <c:x val="1.5266713083884539E-3"/>
                  <c:y val="-0.2855355220321649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F9-46A0-9137-4BE661110112}"/>
                </c:ext>
              </c:extLst>
            </c:dLbl>
            <c:dLbl>
              <c:idx val="3"/>
              <c:layout>
                <c:manualLayout>
                  <c:x val="-2.9006754859382748E-2"/>
                  <c:y val="-0.2433892406984037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F9-46A0-9137-4BE6611101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Sheet1!$E$3:$E$6</c:f>
              <c:strCache>
                <c:ptCount val="4"/>
                <c:pt idx="0">
                  <c:v>Q4 2016/17</c:v>
                </c:pt>
                <c:pt idx="1">
                  <c:v>Q1 2017/18</c:v>
                </c:pt>
                <c:pt idx="2">
                  <c:v>Q2 2017/18</c:v>
                </c:pt>
                <c:pt idx="3">
                  <c:v>Q3 2017/18</c:v>
                </c:pt>
              </c:strCache>
            </c:strRef>
          </c:cat>
          <c:val>
            <c:numRef>
              <c:f>Sheet1!$F$3:$F$6</c:f>
              <c:numCache>
                <c:formatCode>0.00%</c:formatCode>
                <c:ptCount val="4"/>
                <c:pt idx="0">
                  <c:v>2.5999999999999999E-2</c:v>
                </c:pt>
                <c:pt idx="1">
                  <c:v>2.5999999999999999E-2</c:v>
                </c:pt>
                <c:pt idx="2">
                  <c:v>2.9000000000000001E-2</c:v>
                </c:pt>
                <c:pt idx="3">
                  <c:v>2.8000000000000001E-2</c:v>
                </c:pt>
              </c:numCache>
            </c:numRef>
          </c:val>
          <c:extLst xmlns:c16r2="http://schemas.microsoft.com/office/drawing/2015/06/chart">
            <c:ext xmlns:c16="http://schemas.microsoft.com/office/drawing/2014/chart" uri="{C3380CC4-5D6E-409C-BE32-E72D297353CC}">
              <c16:uniqueId val="{00000004-28F9-46A0-9137-4BE661110112}"/>
            </c:ext>
          </c:extLst>
        </c:ser>
        <c:dLbls/>
        <c:axId val="103066624"/>
        <c:axId val="103076608"/>
      </c:areaChart>
      <c:catAx>
        <c:axId val="103066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076608"/>
        <c:crosses val="autoZero"/>
        <c:auto val="1"/>
        <c:lblAlgn val="ctr"/>
        <c:lblOffset val="100"/>
      </c:catAx>
      <c:valAx>
        <c:axId val="103076608"/>
        <c:scaling>
          <c:orientation val="minMax"/>
          <c:max val="3.0000000000000009E-2"/>
          <c:min val="2.5000000000000008E-2"/>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3066624"/>
        <c:crosses val="autoZero"/>
        <c:crossBetween val="midCat"/>
      </c:valAx>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Seda Client Conversion (excluding STP)</a:t>
            </a: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'!$P$6:$S$6</c:f>
              <c:strCache>
                <c:ptCount val="4"/>
                <c:pt idx="0">
                  <c:v>People reached through outreach &amp; briefing sessions</c:v>
                </c:pt>
                <c:pt idx="1">
                  <c:v>Number of Clients attracted</c:v>
                </c:pt>
                <c:pt idx="2">
                  <c:v>Number of clients registered</c:v>
                </c:pt>
                <c:pt idx="3">
                  <c:v>Number of clients ww</c:v>
                </c:pt>
              </c:strCache>
            </c:strRef>
          </c:cat>
          <c:val>
            <c:numRef>
              <c:f>'Graphs '!$P$7:$S$7</c:f>
              <c:numCache>
                <c:formatCode>General</c:formatCode>
                <c:ptCount val="4"/>
                <c:pt idx="0">
                  <c:v>43334</c:v>
                </c:pt>
                <c:pt idx="1">
                  <c:v>26124</c:v>
                </c:pt>
                <c:pt idx="2">
                  <c:v>9207</c:v>
                </c:pt>
                <c:pt idx="3">
                  <c:v>6705</c:v>
                </c:pt>
              </c:numCache>
            </c:numRef>
          </c:val>
          <c:extLst xmlns:c16r2="http://schemas.microsoft.com/office/drawing/2015/06/chart">
            <c:ext xmlns:c16="http://schemas.microsoft.com/office/drawing/2014/chart" uri="{C3380CC4-5D6E-409C-BE32-E72D297353CC}">
              <c16:uniqueId val="{00000000-844D-4C78-A99E-C2C3F6A24D87}"/>
            </c:ext>
          </c:extLst>
        </c:ser>
        <c:dLbls/>
        <c:gapWidth val="219"/>
        <c:overlap val="-27"/>
        <c:axId val="45935232"/>
        <c:axId val="45945216"/>
      </c:barChart>
      <c:catAx>
        <c:axId val="459352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5216"/>
        <c:crosses val="autoZero"/>
        <c:auto val="1"/>
        <c:lblAlgn val="ctr"/>
        <c:lblOffset val="100"/>
      </c:catAx>
      <c:valAx>
        <c:axId val="459452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3523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0" dirty="0"/>
              <a:t>Total Number of SMMEs </a:t>
            </a:r>
            <a:r>
              <a:rPr lang="en-ZA" b="0" dirty="0" smtClean="0"/>
              <a:t>supported YTD </a:t>
            </a:r>
            <a:r>
              <a:rPr lang="en-ZA" b="0" dirty="0"/>
              <a:t>(Excluding Stp)</a:t>
            </a:r>
          </a:p>
        </c:rich>
      </c:tx>
      <c:spPr>
        <a:noFill/>
        <a:ln>
          <a:noFill/>
        </a:ln>
        <a:effectLst/>
      </c:spPr>
    </c:title>
    <c:plotArea>
      <c:layout/>
      <c:barChart>
        <c:barDir val="col"/>
        <c:grouping val="clustered"/>
        <c:ser>
          <c:idx val="0"/>
          <c:order val="0"/>
          <c:spPr>
            <a:solidFill>
              <a:schemeClr val="tx2">
                <a:lumMod val="60000"/>
                <a:lumOff val="40000"/>
              </a:schemeClr>
            </a:solidFill>
            <a:ln>
              <a:noFill/>
            </a:ln>
            <a:effectLst>
              <a:outerShdw blurRad="50800" dist="50800" dir="5400000" algn="ctr" rotWithShape="0">
                <a:schemeClr val="accent3">
                  <a:lumMod val="75000"/>
                </a:schemeClr>
              </a:outerShdw>
            </a:effectLst>
            <a:scene3d>
              <a:camera prst="orthographicFront"/>
              <a:lightRig rig="threePt" dir="t"/>
            </a:scene3d>
            <a:sp3d/>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'!$B$6:$J$6</c:f>
              <c:strCache>
                <c:ptCount val="9"/>
                <c:pt idx="0">
                  <c:v>EC</c:v>
                </c:pt>
                <c:pt idx="1">
                  <c:v>FS</c:v>
                </c:pt>
                <c:pt idx="2">
                  <c:v>GP</c:v>
                </c:pt>
                <c:pt idx="3">
                  <c:v>KZN</c:v>
                </c:pt>
                <c:pt idx="4">
                  <c:v>LP</c:v>
                </c:pt>
                <c:pt idx="5">
                  <c:v>MP</c:v>
                </c:pt>
                <c:pt idx="6">
                  <c:v>NC</c:v>
                </c:pt>
                <c:pt idx="7">
                  <c:v>NW</c:v>
                </c:pt>
                <c:pt idx="8">
                  <c:v>WC</c:v>
                </c:pt>
              </c:strCache>
            </c:strRef>
          </c:cat>
          <c:val>
            <c:numRef>
              <c:f>'Graphs '!$B$7:$J$7</c:f>
              <c:numCache>
                <c:formatCode>_ * #,##0_ ;_ * \-#,##0_ ;_ * "-"??_ ;_ @_ </c:formatCode>
                <c:ptCount val="9"/>
                <c:pt idx="0">
                  <c:v>696</c:v>
                </c:pt>
                <c:pt idx="1">
                  <c:v>864</c:v>
                </c:pt>
                <c:pt idx="2">
                  <c:v>386</c:v>
                </c:pt>
                <c:pt idx="3">
                  <c:v>803</c:v>
                </c:pt>
                <c:pt idx="4">
                  <c:v>602</c:v>
                </c:pt>
                <c:pt idx="5">
                  <c:v>590</c:v>
                </c:pt>
                <c:pt idx="6">
                  <c:v>612</c:v>
                </c:pt>
                <c:pt idx="7">
                  <c:v>682</c:v>
                </c:pt>
                <c:pt idx="8">
                  <c:v>1470</c:v>
                </c:pt>
              </c:numCache>
            </c:numRef>
          </c:val>
          <c:extLst xmlns:c16r2="http://schemas.microsoft.com/office/drawing/2015/06/chart">
            <c:ext xmlns:c16="http://schemas.microsoft.com/office/drawing/2014/chart" uri="{C3380CC4-5D6E-409C-BE32-E72D297353CC}">
              <c16:uniqueId val="{00000000-0F72-409B-8C62-89111776E949}"/>
            </c:ext>
          </c:extLst>
        </c:ser>
        <c:dLbls/>
        <c:gapWidth val="219"/>
        <c:overlap val="-27"/>
        <c:axId val="45974656"/>
        <c:axId val="45976192"/>
      </c:barChart>
      <c:catAx>
        <c:axId val="45974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976192"/>
        <c:crosses val="autoZero"/>
        <c:auto val="1"/>
        <c:lblAlgn val="ctr"/>
        <c:lblOffset val="100"/>
      </c:catAx>
      <c:valAx>
        <c:axId val="45976192"/>
        <c:scaling>
          <c:orientation val="minMax"/>
        </c:scaling>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746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view3D>
      <c:rotX val="30"/>
      <c:rotY val="30"/>
      <c:perspective val="20"/>
    </c:view3D>
    <c:plotArea>
      <c:layout>
        <c:manualLayout>
          <c:layoutTarget val="inner"/>
          <c:xMode val="edge"/>
          <c:yMode val="edge"/>
          <c:x val="9.6294763154605709E-2"/>
          <c:y val="0.27963692038495191"/>
          <c:w val="0.63504521934758185"/>
          <c:h val="0.59837136721546158"/>
        </c:manualLayout>
      </c:layout>
      <c:pie3DChart>
        <c:varyColors val="1"/>
        <c:ser>
          <c:idx val="0"/>
          <c:order val="0"/>
          <c:spPr>
            <a:ln>
              <a:solidFill>
                <a:schemeClr val="bg1">
                  <a:lumMod val="95000"/>
                </a:schemeClr>
              </a:solidFill>
            </a:ln>
          </c:spPr>
          <c:explosion val="1"/>
          <c:dPt>
            <c:idx val="0"/>
            <c:extLst xmlns:c16r2="http://schemas.microsoft.com/office/drawing/2015/06/chart">
              <c:ext xmlns:c16="http://schemas.microsoft.com/office/drawing/2014/chart" uri="{C3380CC4-5D6E-409C-BE32-E72D297353CC}">
                <c16:uniqueId val="{00000000-9494-437F-91DC-2D218395F6C0}"/>
              </c:ext>
            </c:extLst>
          </c:dPt>
          <c:dPt>
            <c:idx val="1"/>
            <c:extLst xmlns:c16r2="http://schemas.microsoft.com/office/drawing/2015/06/chart">
              <c:ext xmlns:c16="http://schemas.microsoft.com/office/drawing/2014/chart" uri="{C3380CC4-5D6E-409C-BE32-E72D297353CC}">
                <c16:uniqueId val="{00000001-9494-437F-91DC-2D218395F6C0}"/>
              </c:ext>
            </c:extLst>
          </c:dPt>
          <c:dPt>
            <c:idx val="2"/>
            <c:extLst xmlns:c16r2="http://schemas.microsoft.com/office/drawing/2015/06/chart">
              <c:ext xmlns:c16="http://schemas.microsoft.com/office/drawing/2014/chart" uri="{C3380CC4-5D6E-409C-BE32-E72D297353CC}">
                <c16:uniqueId val="{00000002-9494-437F-91DC-2D218395F6C0}"/>
              </c:ext>
            </c:extLst>
          </c:dPt>
          <c:dPt>
            <c:idx val="3"/>
            <c:extLst xmlns:c16r2="http://schemas.microsoft.com/office/drawing/2015/06/chart">
              <c:ext xmlns:c16="http://schemas.microsoft.com/office/drawing/2014/chart" uri="{C3380CC4-5D6E-409C-BE32-E72D297353CC}">
                <c16:uniqueId val="{00000003-9494-437F-91DC-2D218395F6C0}"/>
              </c:ext>
            </c:extLst>
          </c:dPt>
          <c:dPt>
            <c:idx val="4"/>
            <c:extLst xmlns:c16r2="http://schemas.microsoft.com/office/drawing/2015/06/chart">
              <c:ext xmlns:c16="http://schemas.microsoft.com/office/drawing/2014/chart" uri="{C3380CC4-5D6E-409C-BE32-E72D297353CC}">
                <c16:uniqueId val="{00000004-9494-437F-91DC-2D218395F6C0}"/>
              </c:ext>
            </c:extLst>
          </c:dPt>
          <c:dPt>
            <c:idx val="5"/>
            <c:extLst xmlns:c16r2="http://schemas.microsoft.com/office/drawing/2015/06/chart">
              <c:ext xmlns:c16="http://schemas.microsoft.com/office/drawing/2014/chart" uri="{C3380CC4-5D6E-409C-BE32-E72D297353CC}">
                <c16:uniqueId val="{00000005-9494-437F-91DC-2D218395F6C0}"/>
              </c:ext>
            </c:extLst>
          </c:dPt>
          <c:dPt>
            <c:idx val="6"/>
            <c:extLst xmlns:c16r2="http://schemas.microsoft.com/office/drawing/2015/06/chart">
              <c:ext xmlns:c16="http://schemas.microsoft.com/office/drawing/2014/chart" uri="{C3380CC4-5D6E-409C-BE32-E72D297353CC}">
                <c16:uniqueId val="{00000006-9494-437F-91DC-2D218395F6C0}"/>
              </c:ext>
            </c:extLst>
          </c:dPt>
          <c:dPt>
            <c:idx val="7"/>
            <c:extLst xmlns:c16r2="http://schemas.microsoft.com/office/drawing/2015/06/chart">
              <c:ext xmlns:c16="http://schemas.microsoft.com/office/drawing/2014/chart" uri="{C3380CC4-5D6E-409C-BE32-E72D297353CC}">
                <c16:uniqueId val="{00000007-9494-437F-91DC-2D218395F6C0}"/>
              </c:ext>
            </c:extLst>
          </c:dPt>
          <c:dLbls>
            <c:dLbl>
              <c:idx val="0"/>
              <c:layout>
                <c:manualLayout>
                  <c:x val="-0.10510476513016526"/>
                  <c:y val="6.0538290701827958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494-437F-91DC-2D218395F6C0}"/>
                </c:ext>
              </c:extLst>
            </c:dLbl>
            <c:dLbl>
              <c:idx val="1"/>
              <c:layout>
                <c:manualLayout>
                  <c:x val="1.1759820345038272E-3"/>
                  <c:y val="-3.5305098696982402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494-437F-91DC-2D218395F6C0}"/>
                </c:ext>
              </c:extLst>
            </c:dLbl>
            <c:dLbl>
              <c:idx val="2"/>
              <c:layout>
                <c:manualLayout>
                  <c:x val="5.6749401899983579E-2"/>
                  <c:y val="-5.7517537580529722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494-437F-91DC-2D218395F6C0}"/>
                </c:ext>
              </c:extLst>
            </c:dLbl>
            <c:dLbl>
              <c:idx val="3"/>
              <c:layout>
                <c:manualLayout>
                  <c:x val="-0.14818663796057752"/>
                  <c:y val="-0.15718088493376198"/>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494-437F-91DC-2D218395F6C0}"/>
                </c:ext>
              </c:extLst>
            </c:dLbl>
            <c:dLbl>
              <c:idx val="4"/>
              <c:layout>
                <c:manualLayout>
                  <c:x val="0.12852400529579822"/>
                  <c:y val="-7.7087091386303999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494-437F-91DC-2D218395F6C0}"/>
                </c:ext>
              </c:extLst>
            </c:dLbl>
            <c:dLbl>
              <c:idx val="5"/>
              <c:layout>
                <c:manualLayout>
                  <c:x val="-4.4447347307393026E-2"/>
                  <c:y val="0.12543198372392803"/>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494-437F-91DC-2D218395F6C0}"/>
                </c:ext>
              </c:extLst>
            </c:dLbl>
            <c:dLbl>
              <c:idx val="6"/>
              <c:layout>
                <c:manualLayout>
                  <c:x val="-7.9308758971500266E-3"/>
                  <c:y val="-7.0614173228346497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494-437F-91DC-2D218395F6C0}"/>
                </c:ext>
              </c:extLst>
            </c:dLbl>
            <c:dLbl>
              <c:idx val="7"/>
              <c:layout>
                <c:manualLayout>
                  <c:x val="3.626674099365889E-2"/>
                  <c:y val="-1.9786017656883804E-2"/>
                </c:manualLayout>
              </c:layout>
              <c:spPr/>
              <c:txPr>
                <a:bodyPr/>
                <a:lstStyle/>
                <a:p>
                  <a:pPr>
                    <a:defRPr sz="10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494-437F-91DC-2D218395F6C0}"/>
                </c:ext>
              </c:extLst>
            </c:dLbl>
            <c:spPr>
              <a:noFill/>
              <a:ln w="25400">
                <a:noFill/>
              </a:ln>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Sheet1!$A$6:$A$13</c:f>
              <c:strCache>
                <c:ptCount val="8"/>
                <c:pt idx="0">
                  <c:v>Agriculture</c:v>
                </c:pt>
                <c:pt idx="1">
                  <c:v>Construction</c:v>
                </c:pt>
                <c:pt idx="2">
                  <c:v>Mining</c:v>
                </c:pt>
                <c:pt idx="3">
                  <c:v>Manufacturing</c:v>
                </c:pt>
                <c:pt idx="4">
                  <c:v>Service</c:v>
                </c:pt>
                <c:pt idx="5">
                  <c:v>W &amp; R</c:v>
                </c:pt>
                <c:pt idx="6">
                  <c:v>ICT</c:v>
                </c:pt>
                <c:pt idx="7">
                  <c:v>TOURISM</c:v>
                </c:pt>
              </c:strCache>
            </c:strRef>
          </c:cat>
          <c:val>
            <c:numRef>
              <c:f>Sheet1!$K$6:$K$13</c:f>
              <c:numCache>
                <c:formatCode>General</c:formatCode>
                <c:ptCount val="8"/>
                <c:pt idx="0">
                  <c:v>809</c:v>
                </c:pt>
                <c:pt idx="1">
                  <c:v>396</c:v>
                </c:pt>
                <c:pt idx="2">
                  <c:v>22</c:v>
                </c:pt>
                <c:pt idx="3">
                  <c:v>1067</c:v>
                </c:pt>
                <c:pt idx="4">
                  <c:v>3860</c:v>
                </c:pt>
                <c:pt idx="5">
                  <c:v>374</c:v>
                </c:pt>
                <c:pt idx="6">
                  <c:v>50</c:v>
                </c:pt>
                <c:pt idx="7">
                  <c:v>127</c:v>
                </c:pt>
              </c:numCache>
            </c:numRef>
          </c:val>
          <c:extLst xmlns:c16r2="http://schemas.microsoft.com/office/drawing/2015/06/chart">
            <c:ext xmlns:c16="http://schemas.microsoft.com/office/drawing/2014/chart" uri="{C3380CC4-5D6E-409C-BE32-E72D297353CC}">
              <c16:uniqueId val="{00000008-9494-437F-91DC-2D218395F6C0}"/>
            </c:ext>
          </c:extLst>
        </c:ser>
        <c:dLbls/>
      </c:pie3DChart>
      <c:spPr>
        <a:noFill/>
        <a:ln w="25400">
          <a:noFill/>
        </a:ln>
      </c:spPr>
    </c:plotArea>
    <c:plotVisOnly val="1"/>
    <c:dispBlanksAs val="zero"/>
  </c:chart>
  <c:spPr>
    <a:ln>
      <a:solidFill>
        <a:schemeClr val="bg1">
          <a:lumMod val="75000"/>
        </a:schemeClr>
      </a:solidFill>
    </a:ln>
    <a:scene3d>
      <a:camera prst="orthographicFront"/>
      <a:lightRig rig="threePt" dir="t"/>
    </a:scene3d>
    <a:sp3d>
      <a:bevelT/>
      <a:bevelB/>
    </a:sp3d>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B7AB4-5305-4EA2-9322-FAB6BCC05C14}" type="doc">
      <dgm:prSet loTypeId="urn:microsoft.com/office/officeart/2005/8/layout/hList2#1" loCatId="list" qsTypeId="urn:microsoft.com/office/officeart/2005/8/quickstyle/3d1" qsCatId="3D" csTypeId="urn:microsoft.com/office/officeart/2005/8/colors/accent3_2" csCatId="accent3" phldr="1"/>
      <dgm:spPr/>
      <dgm:t>
        <a:bodyPr/>
        <a:lstStyle/>
        <a:p>
          <a:endParaRPr lang="en-GB"/>
        </a:p>
      </dgm:t>
    </dgm:pt>
    <dgm:pt modelId="{D6374CBC-CC11-43F2-A653-E58B0C6A7EC0}">
      <dgm:prSet phldrT="[Text]" custT="1"/>
      <dgm:spPr/>
      <dgm:t>
        <a:bodyPr/>
        <a:lstStyle/>
        <a:p>
          <a:r>
            <a:rPr lang="en-ZA" sz="3600" dirty="0" smtClean="0"/>
            <a:t>VACANT POSTS</a:t>
          </a:r>
          <a:endParaRPr lang="en-GB" sz="3600" dirty="0"/>
        </a:p>
      </dgm:t>
    </dgm:pt>
    <dgm:pt modelId="{18A0E661-8866-4D9F-8E27-3833E0B6F2BD}" type="parTrans" cxnId="{742A8553-07A7-4A2D-BA50-9750C5DD6C32}">
      <dgm:prSet/>
      <dgm:spPr/>
      <dgm:t>
        <a:bodyPr/>
        <a:lstStyle/>
        <a:p>
          <a:endParaRPr lang="en-GB"/>
        </a:p>
      </dgm:t>
    </dgm:pt>
    <dgm:pt modelId="{8DFCB8C6-94EC-4E28-AEAA-CDFF1F1B1817}" type="sibTrans" cxnId="{742A8553-07A7-4A2D-BA50-9750C5DD6C32}">
      <dgm:prSet/>
      <dgm:spPr/>
      <dgm:t>
        <a:bodyPr/>
        <a:lstStyle/>
        <a:p>
          <a:endParaRPr lang="en-GB"/>
        </a:p>
      </dgm:t>
    </dgm:pt>
    <dgm:pt modelId="{C194F650-7D07-4468-98E4-6C4F8BD94B9C}">
      <dgm:prSet phldrT="[Text]" custT="1"/>
      <dgm:spPr/>
      <dgm:t>
        <a:bodyPr/>
        <a:lstStyle/>
        <a:p>
          <a:pPr marL="0" indent="0"/>
          <a:r>
            <a:rPr lang="en-GB" sz="1400" b="1" i="0" u="sng" dirty="0" smtClean="0">
              <a:solidFill>
                <a:schemeClr val="tx1"/>
              </a:solidFill>
              <a:latin typeface="Arial Narrow" pitchFamily="34" charset="0"/>
            </a:rPr>
            <a:t>STATUS AS AT 1 OCT 2017</a:t>
          </a:r>
          <a:endParaRPr lang="en-GB" sz="1400" b="1" u="sng" dirty="0">
            <a:solidFill>
              <a:sysClr val="windowText" lastClr="000000"/>
            </a:solidFill>
            <a:latin typeface="Arial Narrow" pitchFamily="34" charset="0"/>
          </a:endParaRPr>
        </a:p>
      </dgm:t>
    </dgm:pt>
    <dgm:pt modelId="{E6CB048D-E958-4079-8815-43FCA4CC44B2}" type="parTrans" cxnId="{717FADC1-507B-4628-966D-7691913BCEA1}">
      <dgm:prSet/>
      <dgm:spPr/>
      <dgm:t>
        <a:bodyPr/>
        <a:lstStyle/>
        <a:p>
          <a:endParaRPr lang="en-GB"/>
        </a:p>
      </dgm:t>
    </dgm:pt>
    <dgm:pt modelId="{7165B800-0308-40FE-8007-A5BF2AD3A6E2}" type="sibTrans" cxnId="{717FADC1-507B-4628-966D-7691913BCEA1}">
      <dgm:prSet/>
      <dgm:spPr/>
      <dgm:t>
        <a:bodyPr/>
        <a:lstStyle/>
        <a:p>
          <a:endParaRPr lang="en-GB"/>
        </a:p>
      </dgm:t>
    </dgm:pt>
    <dgm:pt modelId="{A114D61E-17AB-4A17-AC97-4F036E1217F4}">
      <dgm:prSet custT="1"/>
      <dgm:spPr/>
      <dgm:t>
        <a:bodyPr/>
        <a:lstStyle/>
        <a:p>
          <a:pPr marL="114300" indent="0"/>
          <a:r>
            <a:rPr lang="en-GB" sz="1400" b="0" i="0" u="none" dirty="0" smtClean="0">
              <a:solidFill>
                <a:srgbClr val="FF0000"/>
              </a:solidFill>
              <a:latin typeface="Arial Narrow" pitchFamily="34" charset="0"/>
            </a:rPr>
            <a:t> 3 DDG</a:t>
          </a:r>
          <a:endParaRPr lang="en-GB" sz="1400" dirty="0">
            <a:solidFill>
              <a:srgbClr val="FF0000"/>
            </a:solidFill>
            <a:latin typeface="Arial Narrow" pitchFamily="34" charset="0"/>
          </a:endParaRPr>
        </a:p>
      </dgm:t>
    </dgm:pt>
    <dgm:pt modelId="{1C9EF2AF-60CC-4CA2-8419-508546BB36B7}" type="parTrans" cxnId="{FE99269D-F1C0-43CA-BC6D-DE433A90A330}">
      <dgm:prSet/>
      <dgm:spPr/>
      <dgm:t>
        <a:bodyPr/>
        <a:lstStyle/>
        <a:p>
          <a:endParaRPr lang="en-GB"/>
        </a:p>
      </dgm:t>
    </dgm:pt>
    <dgm:pt modelId="{4366C848-8A57-4DBE-80E8-FA9FC402A028}" type="sibTrans" cxnId="{FE99269D-F1C0-43CA-BC6D-DE433A90A330}">
      <dgm:prSet/>
      <dgm:spPr/>
      <dgm:t>
        <a:bodyPr/>
        <a:lstStyle/>
        <a:p>
          <a:endParaRPr lang="en-GB"/>
        </a:p>
      </dgm:t>
    </dgm:pt>
    <dgm:pt modelId="{053A76B3-CEEE-4840-8324-4D34B78B0053}">
      <dgm:prSet custT="1"/>
      <dgm:spPr/>
      <dgm:t>
        <a:bodyPr/>
        <a:lstStyle/>
        <a:p>
          <a:pPr marL="114300" indent="0"/>
          <a:r>
            <a:rPr lang="en-GB" sz="1400" b="0" i="0" u="none" dirty="0" smtClean="0">
              <a:solidFill>
                <a:srgbClr val="FF0000"/>
              </a:solidFill>
              <a:latin typeface="Arial Narrow" pitchFamily="34" charset="0"/>
            </a:rPr>
            <a:t> 1 </a:t>
          </a:r>
          <a:r>
            <a:rPr lang="en-GB" sz="1400" b="0" i="0" u="none" dirty="0" err="1" smtClean="0">
              <a:solidFill>
                <a:srgbClr val="FF0000"/>
              </a:solidFill>
              <a:latin typeface="Arial Narrow" pitchFamily="34" charset="0"/>
            </a:rPr>
            <a:t>Dir</a:t>
          </a:r>
          <a:r>
            <a:rPr lang="en-GB" sz="1400" b="0" i="0" u="none" dirty="0" smtClean="0">
              <a:solidFill>
                <a:srgbClr val="FF0000"/>
              </a:solidFill>
              <a:latin typeface="Arial Narrow" pitchFamily="34" charset="0"/>
            </a:rPr>
            <a:t>: </a:t>
          </a:r>
          <a:r>
            <a:rPr lang="en-GB" sz="1400" b="0" i="0" u="none" dirty="0" err="1" smtClean="0">
              <a:solidFill>
                <a:srgbClr val="FF0000"/>
              </a:solidFill>
              <a:latin typeface="Arial Narrow" pitchFamily="34" charset="0"/>
            </a:rPr>
            <a:t>Strat</a:t>
          </a:r>
          <a:r>
            <a:rPr lang="en-GB" sz="1400" b="0" i="0" u="none" dirty="0" smtClean="0">
              <a:solidFill>
                <a:srgbClr val="FF0000"/>
              </a:solidFill>
              <a:latin typeface="Arial Narrow" pitchFamily="34" charset="0"/>
            </a:rPr>
            <a:t> Partnerships</a:t>
          </a:r>
          <a:endParaRPr lang="en-GB" sz="1400" dirty="0">
            <a:solidFill>
              <a:srgbClr val="FF0000"/>
            </a:solidFill>
            <a:latin typeface="Arial Narrow" pitchFamily="34" charset="0"/>
          </a:endParaRPr>
        </a:p>
      </dgm:t>
    </dgm:pt>
    <dgm:pt modelId="{1A328EF0-3806-449E-AF79-5C6EF23138DA}" type="parTrans" cxnId="{CD436541-B7C6-4CC1-B33F-F9E0B5110367}">
      <dgm:prSet/>
      <dgm:spPr/>
      <dgm:t>
        <a:bodyPr/>
        <a:lstStyle/>
        <a:p>
          <a:endParaRPr lang="en-GB"/>
        </a:p>
      </dgm:t>
    </dgm:pt>
    <dgm:pt modelId="{260CA16C-2A08-4FB5-BC08-F6DA5DF9E0DC}" type="sibTrans" cxnId="{CD436541-B7C6-4CC1-B33F-F9E0B5110367}">
      <dgm:prSet/>
      <dgm:spPr/>
      <dgm:t>
        <a:bodyPr/>
        <a:lstStyle/>
        <a:p>
          <a:endParaRPr lang="en-GB"/>
        </a:p>
      </dgm:t>
    </dgm:pt>
    <dgm:pt modelId="{F77B7EA5-C6CD-4F08-9DA3-A981B1FC8F1F}">
      <dgm:prSet custT="1"/>
      <dgm:spPr/>
      <dgm:t>
        <a:bodyPr/>
        <a:lstStyle/>
        <a:p>
          <a:pPr marL="114300" indent="0"/>
          <a:r>
            <a:rPr lang="en-GB" sz="1400" b="0" i="0" u="none" dirty="0" smtClean="0">
              <a:solidFill>
                <a:schemeClr val="tx1"/>
              </a:solidFill>
              <a:latin typeface="Arial Narrow" pitchFamily="34" charset="0"/>
            </a:rPr>
            <a:t> 2 </a:t>
          </a:r>
          <a:r>
            <a:rPr lang="en-GB" sz="1400" b="0" i="0" u="none" dirty="0" err="1" smtClean="0">
              <a:solidFill>
                <a:schemeClr val="tx1"/>
              </a:solidFill>
              <a:latin typeface="Arial Narrow" pitchFamily="34" charset="0"/>
            </a:rPr>
            <a:t>Snr</a:t>
          </a:r>
          <a:r>
            <a:rPr lang="en-GB" sz="1400" b="0" i="0" u="none" dirty="0" smtClean="0">
              <a:solidFill>
                <a:schemeClr val="tx1"/>
              </a:solidFill>
              <a:latin typeface="Arial Narrow" pitchFamily="34" charset="0"/>
            </a:rPr>
            <a:t> Legal Admin Officers</a:t>
          </a:r>
          <a:endParaRPr lang="en-GB" sz="1400" dirty="0">
            <a:solidFill>
              <a:schemeClr val="tx1"/>
            </a:solidFill>
            <a:latin typeface="Arial Narrow" pitchFamily="34" charset="0"/>
          </a:endParaRPr>
        </a:p>
      </dgm:t>
    </dgm:pt>
    <dgm:pt modelId="{15ECD632-37A5-4643-80E4-6E7B2E2FFAD6}" type="parTrans" cxnId="{0A1ABCCE-34BB-4CFC-A337-D9EF9E11D435}">
      <dgm:prSet/>
      <dgm:spPr/>
      <dgm:t>
        <a:bodyPr/>
        <a:lstStyle/>
        <a:p>
          <a:endParaRPr lang="en-GB"/>
        </a:p>
      </dgm:t>
    </dgm:pt>
    <dgm:pt modelId="{B467B385-C138-44A9-AC0A-4DA5B0A744B2}" type="sibTrans" cxnId="{0A1ABCCE-34BB-4CFC-A337-D9EF9E11D435}">
      <dgm:prSet/>
      <dgm:spPr/>
      <dgm:t>
        <a:bodyPr/>
        <a:lstStyle/>
        <a:p>
          <a:endParaRPr lang="en-GB"/>
        </a:p>
      </dgm:t>
    </dgm:pt>
    <dgm:pt modelId="{53A7E49C-13ED-4A25-9A97-D379FD8911B6}">
      <dgm:prSet custT="1"/>
      <dgm:spPr/>
      <dgm:t>
        <a:bodyPr/>
        <a:lstStyle/>
        <a:p>
          <a:pPr marL="114300" indent="0"/>
          <a:r>
            <a:rPr lang="en-GB" sz="1400" b="0" i="0" u="none" dirty="0" smtClean="0">
              <a:solidFill>
                <a:schemeClr val="tx1"/>
              </a:solidFill>
              <a:latin typeface="Arial Narrow" pitchFamily="34" charset="0"/>
            </a:rPr>
            <a:t> DD: Enter &amp; </a:t>
          </a:r>
          <a:r>
            <a:rPr lang="en-GB" sz="1400" b="0" i="0" u="none" dirty="0" err="1" smtClean="0">
              <a:solidFill>
                <a:schemeClr val="tx1"/>
              </a:solidFill>
              <a:latin typeface="Arial Narrow" pitchFamily="34" charset="0"/>
            </a:rPr>
            <a:t>Supp</a:t>
          </a:r>
          <a:r>
            <a:rPr lang="en-GB" sz="1400" b="0" i="0" u="none" dirty="0" smtClean="0">
              <a:solidFill>
                <a:schemeClr val="tx1"/>
              </a:solidFill>
              <a:latin typeface="Arial Narrow" pitchFamily="34" charset="0"/>
            </a:rPr>
            <a:t> </a:t>
          </a:r>
          <a:r>
            <a:rPr lang="en-GB" sz="1400" b="0" i="0" u="none" dirty="0" err="1" smtClean="0">
              <a:solidFill>
                <a:schemeClr val="tx1"/>
              </a:solidFill>
              <a:latin typeface="Arial Narrow" pitchFamily="34" charset="0"/>
            </a:rPr>
            <a:t>Dev</a:t>
          </a:r>
          <a:endParaRPr lang="en-GB" sz="1400" dirty="0">
            <a:solidFill>
              <a:schemeClr val="tx1"/>
            </a:solidFill>
            <a:latin typeface="Arial Narrow" pitchFamily="34" charset="0"/>
          </a:endParaRPr>
        </a:p>
      </dgm:t>
    </dgm:pt>
    <dgm:pt modelId="{C9339EA1-9827-4AEE-A39D-BF5935A0E748}" type="parTrans" cxnId="{0D8DBCBD-AFEA-4E67-89EB-01EF0725D206}">
      <dgm:prSet/>
      <dgm:spPr/>
      <dgm:t>
        <a:bodyPr/>
        <a:lstStyle/>
        <a:p>
          <a:endParaRPr lang="en-GB"/>
        </a:p>
      </dgm:t>
    </dgm:pt>
    <dgm:pt modelId="{AC606DE2-D2BE-4F88-BE27-7A8BB63EAF33}" type="sibTrans" cxnId="{0D8DBCBD-AFEA-4E67-89EB-01EF0725D206}">
      <dgm:prSet/>
      <dgm:spPr/>
      <dgm:t>
        <a:bodyPr/>
        <a:lstStyle/>
        <a:p>
          <a:endParaRPr lang="en-GB"/>
        </a:p>
      </dgm:t>
    </dgm:pt>
    <dgm:pt modelId="{77A168A5-DF11-4F8C-A3D2-935594D6A5C0}">
      <dgm:prSet custT="1"/>
      <dgm:spPr/>
      <dgm:t>
        <a:bodyPr/>
        <a:lstStyle/>
        <a:p>
          <a:pPr marL="114300" indent="0"/>
          <a:r>
            <a:rPr lang="en-GB" sz="1400" b="0" i="0" u="none" dirty="0" smtClean="0">
              <a:solidFill>
                <a:schemeClr val="tx1"/>
              </a:solidFill>
              <a:latin typeface="Arial Narrow" pitchFamily="34" charset="0"/>
            </a:rPr>
            <a:t> DD: M&amp;E</a:t>
          </a:r>
          <a:endParaRPr lang="en-GB" sz="1400" dirty="0">
            <a:solidFill>
              <a:schemeClr val="tx1"/>
            </a:solidFill>
            <a:latin typeface="Arial Narrow" pitchFamily="34" charset="0"/>
          </a:endParaRPr>
        </a:p>
      </dgm:t>
    </dgm:pt>
    <dgm:pt modelId="{E4CDE98C-0EC8-4070-B2F6-F084EA5E331C}" type="parTrans" cxnId="{57B004C0-5824-4763-833F-DCF943B13354}">
      <dgm:prSet/>
      <dgm:spPr/>
      <dgm:t>
        <a:bodyPr/>
        <a:lstStyle/>
        <a:p>
          <a:endParaRPr lang="en-GB"/>
        </a:p>
      </dgm:t>
    </dgm:pt>
    <dgm:pt modelId="{FED2A9E7-B03A-4C82-AAD5-FBBC91B690CA}" type="sibTrans" cxnId="{57B004C0-5824-4763-833F-DCF943B13354}">
      <dgm:prSet/>
      <dgm:spPr/>
      <dgm:t>
        <a:bodyPr/>
        <a:lstStyle/>
        <a:p>
          <a:endParaRPr lang="en-GB"/>
        </a:p>
      </dgm:t>
    </dgm:pt>
    <dgm:pt modelId="{46AFA6E9-4D20-462A-90AF-4E49ECE335B7}">
      <dgm:prSet custT="1"/>
      <dgm:spPr/>
      <dgm:t>
        <a:bodyPr/>
        <a:lstStyle/>
        <a:p>
          <a:pPr marL="114300" indent="0"/>
          <a:r>
            <a:rPr lang="en-GB" sz="1400" b="0" i="0" u="none" dirty="0" smtClean="0">
              <a:solidFill>
                <a:schemeClr val="tx1"/>
              </a:solidFill>
              <a:latin typeface="Arial Narrow" pitchFamily="34" charset="0"/>
            </a:rPr>
            <a:t> ASD: Coops Design</a:t>
          </a:r>
          <a:endParaRPr lang="en-GB" sz="1400" dirty="0">
            <a:solidFill>
              <a:schemeClr val="tx1"/>
            </a:solidFill>
            <a:latin typeface="Arial Narrow" pitchFamily="34" charset="0"/>
          </a:endParaRPr>
        </a:p>
      </dgm:t>
    </dgm:pt>
    <dgm:pt modelId="{12A5DF38-874A-4A7A-BBDC-64FD46DE05F8}" type="parTrans" cxnId="{4D884C62-4853-42E1-9D5F-54D48FC79784}">
      <dgm:prSet/>
      <dgm:spPr/>
      <dgm:t>
        <a:bodyPr/>
        <a:lstStyle/>
        <a:p>
          <a:endParaRPr lang="en-GB"/>
        </a:p>
      </dgm:t>
    </dgm:pt>
    <dgm:pt modelId="{085B6243-2CB7-499F-A619-1CB0600329C0}" type="sibTrans" cxnId="{4D884C62-4853-42E1-9D5F-54D48FC79784}">
      <dgm:prSet/>
      <dgm:spPr/>
      <dgm:t>
        <a:bodyPr/>
        <a:lstStyle/>
        <a:p>
          <a:endParaRPr lang="en-GB"/>
        </a:p>
      </dgm:t>
    </dgm:pt>
    <dgm:pt modelId="{18BDA4DB-8364-4F65-820D-E4556DC51938}">
      <dgm:prSet custT="1"/>
      <dgm:spPr/>
      <dgm:t>
        <a:bodyPr/>
        <a:lstStyle/>
        <a:p>
          <a:pPr marL="114300" indent="0"/>
          <a:r>
            <a:rPr lang="en-GB" sz="1400" b="0" i="0" u="none" dirty="0" smtClean="0">
              <a:solidFill>
                <a:schemeClr val="tx1"/>
              </a:solidFill>
              <a:latin typeface="Arial Narrow" pitchFamily="34" charset="0"/>
            </a:rPr>
            <a:t> ASD: Research </a:t>
          </a:r>
          <a:endParaRPr lang="en-GB" sz="1400" dirty="0">
            <a:solidFill>
              <a:schemeClr val="tx1"/>
            </a:solidFill>
            <a:latin typeface="Arial Narrow" pitchFamily="34" charset="0"/>
          </a:endParaRPr>
        </a:p>
      </dgm:t>
    </dgm:pt>
    <dgm:pt modelId="{98AAD202-8D62-4D1D-B1F8-B24CE51A3656}" type="parTrans" cxnId="{810A37B5-5379-4A81-B5C2-022AEF67DC67}">
      <dgm:prSet/>
      <dgm:spPr/>
      <dgm:t>
        <a:bodyPr/>
        <a:lstStyle/>
        <a:p>
          <a:endParaRPr lang="en-GB"/>
        </a:p>
      </dgm:t>
    </dgm:pt>
    <dgm:pt modelId="{BF92F532-DEFD-4D9A-B5FD-28553C8A488E}" type="sibTrans" cxnId="{810A37B5-5379-4A81-B5C2-022AEF67DC67}">
      <dgm:prSet/>
      <dgm:spPr/>
      <dgm:t>
        <a:bodyPr/>
        <a:lstStyle/>
        <a:p>
          <a:endParaRPr lang="en-GB"/>
        </a:p>
      </dgm:t>
    </dgm:pt>
    <dgm:pt modelId="{E011D363-B6E0-439F-9219-3DD698EC8026}">
      <dgm:prSet custT="1"/>
      <dgm:spPr/>
      <dgm:t>
        <a:bodyPr/>
        <a:lstStyle/>
        <a:p>
          <a:pPr marL="114300" indent="0"/>
          <a:r>
            <a:rPr lang="en-GB" sz="1400" b="0" i="0" u="none" dirty="0" smtClean="0">
              <a:solidFill>
                <a:schemeClr val="tx1"/>
              </a:solidFill>
              <a:latin typeface="Arial Narrow" pitchFamily="34" charset="0"/>
            </a:rPr>
            <a:t> ASD: Facilities</a:t>
          </a:r>
          <a:endParaRPr lang="en-GB" sz="1400" dirty="0">
            <a:solidFill>
              <a:schemeClr val="tx1"/>
            </a:solidFill>
            <a:latin typeface="Arial Narrow" pitchFamily="34" charset="0"/>
          </a:endParaRPr>
        </a:p>
      </dgm:t>
    </dgm:pt>
    <dgm:pt modelId="{AD0F5D91-2B1F-4896-BFDC-365FD4E7D351}" type="parTrans" cxnId="{54360076-13A1-48C8-8579-4F8C770405C4}">
      <dgm:prSet/>
      <dgm:spPr/>
      <dgm:t>
        <a:bodyPr/>
        <a:lstStyle/>
        <a:p>
          <a:endParaRPr lang="en-GB"/>
        </a:p>
      </dgm:t>
    </dgm:pt>
    <dgm:pt modelId="{55A38683-4BFC-4BAC-9D8A-63B501FCCE59}" type="sibTrans" cxnId="{54360076-13A1-48C8-8579-4F8C770405C4}">
      <dgm:prSet/>
      <dgm:spPr/>
      <dgm:t>
        <a:bodyPr/>
        <a:lstStyle/>
        <a:p>
          <a:endParaRPr lang="en-GB"/>
        </a:p>
      </dgm:t>
    </dgm:pt>
    <dgm:pt modelId="{8C8A681A-17E3-4AD2-AFE4-FBE117C6BD6E}">
      <dgm:prSet custT="1"/>
      <dgm:spPr/>
      <dgm:t>
        <a:bodyPr/>
        <a:lstStyle/>
        <a:p>
          <a:pPr marL="114300" indent="0"/>
          <a:r>
            <a:rPr lang="en-GB" sz="1400" b="0" i="0" u="none" dirty="0" smtClean="0">
              <a:solidFill>
                <a:schemeClr val="tx1"/>
              </a:solidFill>
              <a:latin typeface="Arial Narrow" pitchFamily="34" charset="0"/>
            </a:rPr>
            <a:t> ASD: PM&amp;HRD</a:t>
          </a:r>
          <a:endParaRPr lang="en-GB" sz="1400" dirty="0">
            <a:solidFill>
              <a:schemeClr val="tx1"/>
            </a:solidFill>
            <a:latin typeface="Arial Narrow" pitchFamily="34" charset="0"/>
          </a:endParaRPr>
        </a:p>
      </dgm:t>
    </dgm:pt>
    <dgm:pt modelId="{913B4DFF-DD62-4FD6-BE46-F720D03786D1}" type="parTrans" cxnId="{D0E22040-995A-41A1-9CE4-FC53C6DDAA04}">
      <dgm:prSet/>
      <dgm:spPr/>
      <dgm:t>
        <a:bodyPr/>
        <a:lstStyle/>
        <a:p>
          <a:endParaRPr lang="en-GB"/>
        </a:p>
      </dgm:t>
    </dgm:pt>
    <dgm:pt modelId="{CCBF92E5-2E1D-48F8-845B-7D50952ACA24}" type="sibTrans" cxnId="{D0E22040-995A-41A1-9CE4-FC53C6DDAA04}">
      <dgm:prSet/>
      <dgm:spPr/>
      <dgm:t>
        <a:bodyPr/>
        <a:lstStyle/>
        <a:p>
          <a:endParaRPr lang="en-GB"/>
        </a:p>
      </dgm:t>
    </dgm:pt>
    <dgm:pt modelId="{F7B4FF53-AAC5-4499-B041-C15917B35C07}">
      <dgm:prSet custT="1"/>
      <dgm:spPr/>
      <dgm:t>
        <a:bodyPr/>
        <a:lstStyle/>
        <a:p>
          <a:pPr marL="114300" indent="0"/>
          <a:r>
            <a:rPr lang="en-GB" sz="1400" b="0" i="0" u="none" dirty="0" smtClean="0">
              <a:solidFill>
                <a:schemeClr val="tx1"/>
              </a:solidFill>
              <a:latin typeface="Arial Narrow" pitchFamily="34" charset="0"/>
            </a:rPr>
            <a:t> PA to DG</a:t>
          </a:r>
          <a:endParaRPr lang="en-GB" sz="1400" dirty="0">
            <a:solidFill>
              <a:schemeClr val="tx1"/>
            </a:solidFill>
            <a:latin typeface="Arial Narrow" pitchFamily="34" charset="0"/>
          </a:endParaRPr>
        </a:p>
      </dgm:t>
    </dgm:pt>
    <dgm:pt modelId="{9EA0814C-964E-406B-89ED-3F041341ED44}" type="parTrans" cxnId="{9DAED94D-CBC6-4FE1-87CE-16AB45110543}">
      <dgm:prSet/>
      <dgm:spPr/>
      <dgm:t>
        <a:bodyPr/>
        <a:lstStyle/>
        <a:p>
          <a:endParaRPr lang="en-GB"/>
        </a:p>
      </dgm:t>
    </dgm:pt>
    <dgm:pt modelId="{BD84D4D4-C014-4E51-924B-AD8E4EC01DF5}" type="sibTrans" cxnId="{9DAED94D-CBC6-4FE1-87CE-16AB45110543}">
      <dgm:prSet/>
      <dgm:spPr/>
      <dgm:t>
        <a:bodyPr/>
        <a:lstStyle/>
        <a:p>
          <a:endParaRPr lang="en-GB"/>
        </a:p>
      </dgm:t>
    </dgm:pt>
    <dgm:pt modelId="{FD3A82F4-1B30-486A-81D9-1B8E14A3E601}">
      <dgm:prSet custT="1"/>
      <dgm:spPr/>
      <dgm:t>
        <a:bodyPr/>
        <a:lstStyle/>
        <a:p>
          <a:pPr marL="114300" indent="0"/>
          <a:r>
            <a:rPr lang="en-GB" sz="1400" b="0" i="0" u="none" dirty="0" smtClean="0">
              <a:solidFill>
                <a:schemeClr val="tx1"/>
              </a:solidFill>
              <a:latin typeface="Arial Narrow" pitchFamily="34" charset="0"/>
            </a:rPr>
            <a:t> BDO</a:t>
          </a:r>
          <a:endParaRPr lang="en-GB" sz="1400" dirty="0">
            <a:solidFill>
              <a:schemeClr val="tx1"/>
            </a:solidFill>
            <a:latin typeface="Arial Narrow" pitchFamily="34" charset="0"/>
          </a:endParaRPr>
        </a:p>
      </dgm:t>
    </dgm:pt>
    <dgm:pt modelId="{AA06D566-2726-4994-BCD4-62A8F34EC536}" type="parTrans" cxnId="{B610A2E6-F2D2-4635-9FE7-FA842D8C1839}">
      <dgm:prSet/>
      <dgm:spPr/>
      <dgm:t>
        <a:bodyPr/>
        <a:lstStyle/>
        <a:p>
          <a:endParaRPr lang="en-GB"/>
        </a:p>
      </dgm:t>
    </dgm:pt>
    <dgm:pt modelId="{7D5C11B1-FEB8-4607-85EA-4A0C6C5F8BFF}" type="sibTrans" cxnId="{B610A2E6-F2D2-4635-9FE7-FA842D8C1839}">
      <dgm:prSet/>
      <dgm:spPr/>
      <dgm:t>
        <a:bodyPr/>
        <a:lstStyle/>
        <a:p>
          <a:endParaRPr lang="en-GB"/>
        </a:p>
      </dgm:t>
    </dgm:pt>
    <dgm:pt modelId="{43193B27-737C-41F4-BDBA-AB71FBE8D6F7}">
      <dgm:prSet custT="1"/>
      <dgm:spPr/>
      <dgm:t>
        <a:bodyPr/>
        <a:lstStyle/>
        <a:p>
          <a:pPr marL="114300" indent="0"/>
          <a:r>
            <a:rPr lang="en-GB" sz="1400" b="0" i="0" u="none" dirty="0" smtClean="0">
              <a:solidFill>
                <a:schemeClr val="tx1"/>
              </a:solidFill>
              <a:latin typeface="Arial Narrow" pitchFamily="34" charset="0"/>
            </a:rPr>
            <a:t> </a:t>
          </a:r>
          <a:r>
            <a:rPr lang="en-GB" sz="1400" b="0" i="0" u="none" dirty="0" err="1" smtClean="0">
              <a:solidFill>
                <a:schemeClr val="tx1"/>
              </a:solidFill>
              <a:latin typeface="Arial Narrow" pitchFamily="34" charset="0"/>
            </a:rPr>
            <a:t>Snr</a:t>
          </a:r>
          <a:r>
            <a:rPr lang="en-GB" sz="1400" b="0" i="0" u="none" dirty="0" smtClean="0">
              <a:solidFill>
                <a:schemeClr val="tx1"/>
              </a:solidFill>
              <a:latin typeface="Arial Narrow" pitchFamily="34" charset="0"/>
            </a:rPr>
            <a:t> State Accountant</a:t>
          </a:r>
          <a:endParaRPr lang="en-GB" sz="1400" dirty="0">
            <a:solidFill>
              <a:schemeClr val="tx1"/>
            </a:solidFill>
            <a:latin typeface="Arial Narrow" pitchFamily="34" charset="0"/>
          </a:endParaRPr>
        </a:p>
      </dgm:t>
    </dgm:pt>
    <dgm:pt modelId="{132B707B-435B-4B59-901E-86C88039CFCC}" type="parTrans" cxnId="{2D9504D3-BD3F-4C42-BD72-44C20CC51EAD}">
      <dgm:prSet/>
      <dgm:spPr/>
      <dgm:t>
        <a:bodyPr/>
        <a:lstStyle/>
        <a:p>
          <a:endParaRPr lang="en-GB"/>
        </a:p>
      </dgm:t>
    </dgm:pt>
    <dgm:pt modelId="{97D86818-1DEE-47AE-8179-786292BE884D}" type="sibTrans" cxnId="{2D9504D3-BD3F-4C42-BD72-44C20CC51EAD}">
      <dgm:prSet/>
      <dgm:spPr/>
      <dgm:t>
        <a:bodyPr/>
        <a:lstStyle/>
        <a:p>
          <a:endParaRPr lang="en-GB"/>
        </a:p>
      </dgm:t>
    </dgm:pt>
    <dgm:pt modelId="{1FFD98D6-E58E-4133-A005-A657E484E563}">
      <dgm:prSet custT="1"/>
      <dgm:spPr/>
      <dgm:t>
        <a:bodyPr/>
        <a:lstStyle/>
        <a:p>
          <a:pPr marL="114300" indent="0"/>
          <a:r>
            <a:rPr lang="en-GB" sz="1400" b="0" i="0" u="none" dirty="0" smtClean="0">
              <a:solidFill>
                <a:schemeClr val="tx1"/>
              </a:solidFill>
              <a:latin typeface="Arial Narrow" pitchFamily="34" charset="0"/>
            </a:rPr>
            <a:t> PA (Ministry)</a:t>
          </a:r>
          <a:endParaRPr lang="en-GB" sz="1400" dirty="0">
            <a:solidFill>
              <a:schemeClr val="tx1"/>
            </a:solidFill>
            <a:latin typeface="Arial Narrow" pitchFamily="34" charset="0"/>
          </a:endParaRPr>
        </a:p>
      </dgm:t>
    </dgm:pt>
    <dgm:pt modelId="{328FEA83-8CB7-453A-9FE0-4552474482B7}" type="parTrans" cxnId="{B21F29B8-41D3-43EF-8918-9CED9D3DE3D9}">
      <dgm:prSet/>
      <dgm:spPr/>
      <dgm:t>
        <a:bodyPr/>
        <a:lstStyle/>
        <a:p>
          <a:endParaRPr lang="en-GB"/>
        </a:p>
      </dgm:t>
    </dgm:pt>
    <dgm:pt modelId="{C415254B-86C5-45AF-B5B4-23AE00A62DE3}" type="sibTrans" cxnId="{B21F29B8-41D3-43EF-8918-9CED9D3DE3D9}">
      <dgm:prSet/>
      <dgm:spPr/>
      <dgm:t>
        <a:bodyPr/>
        <a:lstStyle/>
        <a:p>
          <a:endParaRPr lang="en-GB"/>
        </a:p>
      </dgm:t>
    </dgm:pt>
    <dgm:pt modelId="{F14E3B88-AFF8-4977-B271-D42A5ACEAED5}">
      <dgm:prSet custT="1"/>
      <dgm:spPr/>
      <dgm:t>
        <a:bodyPr/>
        <a:lstStyle/>
        <a:p>
          <a:pPr marL="114300" indent="0"/>
          <a:r>
            <a:rPr lang="en-GB" sz="1400" b="0" i="0" u="none" dirty="0" smtClean="0">
              <a:solidFill>
                <a:schemeClr val="tx1"/>
              </a:solidFill>
              <a:latin typeface="Arial Narrow" pitchFamily="34" charset="0"/>
            </a:rPr>
            <a:t> 2 Administrators</a:t>
          </a:r>
          <a:endParaRPr lang="en-GB" sz="1400" dirty="0">
            <a:solidFill>
              <a:schemeClr val="tx1"/>
            </a:solidFill>
            <a:latin typeface="Arial Narrow" pitchFamily="34" charset="0"/>
          </a:endParaRPr>
        </a:p>
      </dgm:t>
    </dgm:pt>
    <dgm:pt modelId="{F2F0D11B-349B-4B82-93B4-8FC559F62805}" type="parTrans" cxnId="{B66699D6-AE4F-44C1-8598-8E3BE61992AD}">
      <dgm:prSet/>
      <dgm:spPr/>
      <dgm:t>
        <a:bodyPr/>
        <a:lstStyle/>
        <a:p>
          <a:endParaRPr lang="en-GB"/>
        </a:p>
      </dgm:t>
    </dgm:pt>
    <dgm:pt modelId="{37BA763F-9021-438B-AD74-570BECA1CC41}" type="sibTrans" cxnId="{B66699D6-AE4F-44C1-8598-8E3BE61992AD}">
      <dgm:prSet/>
      <dgm:spPr/>
      <dgm:t>
        <a:bodyPr/>
        <a:lstStyle/>
        <a:p>
          <a:endParaRPr lang="en-GB"/>
        </a:p>
      </dgm:t>
    </dgm:pt>
    <dgm:pt modelId="{FA119E2D-0064-4A87-A6DA-84249C98E81F}">
      <dgm:prSet custT="1"/>
      <dgm:spPr/>
      <dgm:t>
        <a:bodyPr/>
        <a:lstStyle/>
        <a:p>
          <a:pPr marL="114300" indent="0"/>
          <a:r>
            <a:rPr lang="en-GB" sz="1400" b="0" i="0" u="none" dirty="0" smtClean="0">
              <a:solidFill>
                <a:schemeClr val="tx1"/>
              </a:solidFill>
              <a:latin typeface="Arial Narrow" pitchFamily="34" charset="0"/>
            </a:rPr>
            <a:t> Admin Clerk                          </a:t>
          </a:r>
          <a:endParaRPr lang="en-GB" sz="1400" dirty="0">
            <a:solidFill>
              <a:schemeClr val="tx1"/>
            </a:solidFill>
            <a:latin typeface="Arial Narrow" pitchFamily="34" charset="0"/>
          </a:endParaRPr>
        </a:p>
      </dgm:t>
    </dgm:pt>
    <dgm:pt modelId="{EBA543DC-A423-43EC-8D7E-727CBDF93CF9}" type="parTrans" cxnId="{09038E95-1FAF-4C24-A08A-A12FF6424C38}">
      <dgm:prSet/>
      <dgm:spPr/>
      <dgm:t>
        <a:bodyPr/>
        <a:lstStyle/>
        <a:p>
          <a:endParaRPr lang="en-GB"/>
        </a:p>
      </dgm:t>
    </dgm:pt>
    <dgm:pt modelId="{95271CB7-3BE7-4F7E-AC60-543C1E5BEC82}" type="sibTrans" cxnId="{09038E95-1FAF-4C24-A08A-A12FF6424C38}">
      <dgm:prSet/>
      <dgm:spPr/>
      <dgm:t>
        <a:bodyPr/>
        <a:lstStyle/>
        <a:p>
          <a:endParaRPr lang="en-GB"/>
        </a:p>
      </dgm:t>
    </dgm:pt>
    <dgm:pt modelId="{E6736FEA-5710-406D-B475-F8574A01579F}">
      <dgm:prSet phldrT="[Text]" custT="1"/>
      <dgm:spPr/>
      <dgm:t>
        <a:bodyPr/>
        <a:lstStyle/>
        <a:p>
          <a:pPr marL="114300" indent="0"/>
          <a:r>
            <a:rPr lang="en-GB" sz="1400" b="0" i="0" u="none" dirty="0" smtClean="0">
              <a:solidFill>
                <a:srgbClr val="FF0000"/>
              </a:solidFill>
              <a:latin typeface="Arial Narrow" pitchFamily="34" charset="0"/>
            </a:rPr>
            <a:t> 1 SPECIAL ADVISOR                                   </a:t>
          </a:r>
          <a:endParaRPr lang="en-GB" sz="1400" dirty="0">
            <a:solidFill>
              <a:srgbClr val="FF0000"/>
            </a:solidFill>
            <a:latin typeface="Arial Narrow" pitchFamily="34" charset="0"/>
          </a:endParaRPr>
        </a:p>
      </dgm:t>
    </dgm:pt>
    <dgm:pt modelId="{E7D25F2A-5BF4-4071-ACD2-BFD74A097F13}" type="parTrans" cxnId="{F018D333-E0F7-4DA5-BEA6-EA71C62D716A}">
      <dgm:prSet/>
      <dgm:spPr/>
      <dgm:t>
        <a:bodyPr/>
        <a:lstStyle/>
        <a:p>
          <a:endParaRPr lang="en-GB"/>
        </a:p>
      </dgm:t>
    </dgm:pt>
    <dgm:pt modelId="{3EA3B4C6-75AF-4808-947F-8D919275806E}" type="sibTrans" cxnId="{F018D333-E0F7-4DA5-BEA6-EA71C62D716A}">
      <dgm:prSet/>
      <dgm:spPr/>
      <dgm:t>
        <a:bodyPr/>
        <a:lstStyle/>
        <a:p>
          <a:endParaRPr lang="en-GB"/>
        </a:p>
      </dgm:t>
    </dgm:pt>
    <dgm:pt modelId="{217BFC80-821E-4067-8DFD-6A87954F9CCF}" type="pres">
      <dgm:prSet presAssocID="{945B7AB4-5305-4EA2-9322-FAB6BCC05C14}" presName="linearFlow" presStyleCnt="0">
        <dgm:presLayoutVars>
          <dgm:dir/>
          <dgm:animLvl val="lvl"/>
          <dgm:resizeHandles/>
        </dgm:presLayoutVars>
      </dgm:prSet>
      <dgm:spPr/>
      <dgm:t>
        <a:bodyPr/>
        <a:lstStyle/>
        <a:p>
          <a:endParaRPr lang="en-ZA"/>
        </a:p>
      </dgm:t>
    </dgm:pt>
    <dgm:pt modelId="{0590034B-F800-4EDB-B072-B9CE2046E4E7}" type="pres">
      <dgm:prSet presAssocID="{D6374CBC-CC11-43F2-A653-E58B0C6A7EC0}" presName="compositeNode" presStyleCnt="0">
        <dgm:presLayoutVars>
          <dgm:bulletEnabled val="1"/>
        </dgm:presLayoutVars>
      </dgm:prSet>
      <dgm:spPr/>
    </dgm:pt>
    <dgm:pt modelId="{F7BB3B76-D534-4EF9-AC62-821BD855BA6A}" type="pres">
      <dgm:prSet presAssocID="{D6374CBC-CC11-43F2-A653-E58B0C6A7EC0}" presName="image" presStyleLbl="fgImgPlace1" presStyleIdx="0" presStyleCnt="1" custScaleX="86531" custScaleY="79069" custLinFactNeighborX="20218" custLinFactNeighborY="14044"/>
      <dgm:spPr>
        <a:prstGeom prst="ellipse">
          <a:avLst/>
        </a:prstGeom>
        <a:blipFill rotWithShape="1">
          <a:blip xmlns:r="http://schemas.openxmlformats.org/officeDocument/2006/relationships" r:embed="rId1"/>
          <a:stretch>
            <a:fillRect/>
          </a:stretch>
        </a:blipFill>
      </dgm:spPr>
      <dgm:t>
        <a:bodyPr/>
        <a:lstStyle/>
        <a:p>
          <a:endParaRPr lang="en-US"/>
        </a:p>
      </dgm:t>
    </dgm:pt>
    <dgm:pt modelId="{92998AA4-C52E-44E7-8177-59CCB879D96B}" type="pres">
      <dgm:prSet presAssocID="{D6374CBC-CC11-43F2-A653-E58B0C6A7EC0}" presName="childNode" presStyleLbl="node1" presStyleIdx="0" presStyleCnt="1" custScaleX="79966" custScaleY="95401" custLinFactNeighborY="-4327">
        <dgm:presLayoutVars>
          <dgm:bulletEnabled val="1"/>
        </dgm:presLayoutVars>
      </dgm:prSet>
      <dgm:spPr/>
      <dgm:t>
        <a:bodyPr/>
        <a:lstStyle/>
        <a:p>
          <a:endParaRPr lang="en-GB"/>
        </a:p>
      </dgm:t>
    </dgm:pt>
    <dgm:pt modelId="{020C5EEA-BA83-47B1-9BD9-67D9081D9F4C}" type="pres">
      <dgm:prSet presAssocID="{D6374CBC-CC11-43F2-A653-E58B0C6A7EC0}" presName="parentNode" presStyleLbl="revTx" presStyleIdx="0" presStyleCnt="1" custScaleY="87195" custLinFactNeighborX="38415" custLinFactNeighborY="7180">
        <dgm:presLayoutVars>
          <dgm:chMax val="0"/>
          <dgm:bulletEnabled val="1"/>
        </dgm:presLayoutVars>
      </dgm:prSet>
      <dgm:spPr/>
      <dgm:t>
        <a:bodyPr/>
        <a:lstStyle/>
        <a:p>
          <a:endParaRPr lang="en-ZA"/>
        </a:p>
      </dgm:t>
    </dgm:pt>
  </dgm:ptLst>
  <dgm:cxnLst>
    <dgm:cxn modelId="{7662F71D-EF07-40F1-B4C4-CE944549B94C}" type="presOf" srcId="{1FFD98D6-E58E-4133-A005-A657E484E563}" destId="{92998AA4-C52E-44E7-8177-59CCB879D96B}" srcOrd="0" destOrd="14" presId="urn:microsoft.com/office/officeart/2005/8/layout/hList2#1"/>
    <dgm:cxn modelId="{09038E95-1FAF-4C24-A08A-A12FF6424C38}" srcId="{D6374CBC-CC11-43F2-A653-E58B0C6A7EC0}" destId="{FA119E2D-0064-4A87-A6DA-84249C98E81F}" srcOrd="16" destOrd="0" parTransId="{EBA543DC-A423-43EC-8D7E-727CBDF93CF9}" sibTransId="{95271CB7-3BE7-4F7E-AC60-543C1E5BEC82}"/>
    <dgm:cxn modelId="{2D9504D3-BD3F-4C42-BD72-44C20CC51EAD}" srcId="{D6374CBC-CC11-43F2-A653-E58B0C6A7EC0}" destId="{43193B27-737C-41F4-BDBA-AB71FBE8D6F7}" srcOrd="13" destOrd="0" parTransId="{132B707B-435B-4B59-901E-86C88039CFCC}" sibTransId="{97D86818-1DEE-47AE-8179-786292BE884D}"/>
    <dgm:cxn modelId="{B610A2E6-F2D2-4635-9FE7-FA842D8C1839}" srcId="{D6374CBC-CC11-43F2-A653-E58B0C6A7EC0}" destId="{FD3A82F4-1B30-486A-81D9-1B8E14A3E601}" srcOrd="12" destOrd="0" parTransId="{AA06D566-2726-4994-BCD4-62A8F34EC536}" sibTransId="{7D5C11B1-FEB8-4607-85EA-4A0C6C5F8BFF}"/>
    <dgm:cxn modelId="{742A8553-07A7-4A2D-BA50-9750C5DD6C32}" srcId="{945B7AB4-5305-4EA2-9322-FAB6BCC05C14}" destId="{D6374CBC-CC11-43F2-A653-E58B0C6A7EC0}" srcOrd="0" destOrd="0" parTransId="{18A0E661-8866-4D9F-8E27-3833E0B6F2BD}" sibTransId="{8DFCB8C6-94EC-4E28-AEAA-CDFF1F1B1817}"/>
    <dgm:cxn modelId="{0A1ABCCE-34BB-4CFC-A337-D9EF9E11D435}" srcId="{D6374CBC-CC11-43F2-A653-E58B0C6A7EC0}" destId="{F77B7EA5-C6CD-4F08-9DA3-A981B1FC8F1F}" srcOrd="4" destOrd="0" parTransId="{15ECD632-37A5-4643-80E4-6E7B2E2FFAD6}" sibTransId="{B467B385-C138-44A9-AC0A-4DA5B0A744B2}"/>
    <dgm:cxn modelId="{43DFB103-5427-4E85-8E9A-3C6B340151B6}" type="presOf" srcId="{F14E3B88-AFF8-4977-B271-D42A5ACEAED5}" destId="{92998AA4-C52E-44E7-8177-59CCB879D96B}" srcOrd="0" destOrd="15" presId="urn:microsoft.com/office/officeart/2005/8/layout/hList2#1"/>
    <dgm:cxn modelId="{B66699D6-AE4F-44C1-8598-8E3BE61992AD}" srcId="{D6374CBC-CC11-43F2-A653-E58B0C6A7EC0}" destId="{F14E3B88-AFF8-4977-B271-D42A5ACEAED5}" srcOrd="15" destOrd="0" parTransId="{F2F0D11B-349B-4B82-93B4-8FC559F62805}" sibTransId="{37BA763F-9021-438B-AD74-570BECA1CC41}"/>
    <dgm:cxn modelId="{54360076-13A1-48C8-8579-4F8C770405C4}" srcId="{D6374CBC-CC11-43F2-A653-E58B0C6A7EC0}" destId="{E011D363-B6E0-439F-9219-3DD698EC8026}" srcOrd="9" destOrd="0" parTransId="{AD0F5D91-2B1F-4896-BFDC-365FD4E7D351}" sibTransId="{55A38683-4BFC-4BAC-9D8A-63B501FCCE59}"/>
    <dgm:cxn modelId="{19F18E08-F047-41EA-A2D9-4982F42D2BAE}" type="presOf" srcId="{F77B7EA5-C6CD-4F08-9DA3-A981B1FC8F1F}" destId="{92998AA4-C52E-44E7-8177-59CCB879D96B}" srcOrd="0" destOrd="4" presId="urn:microsoft.com/office/officeart/2005/8/layout/hList2#1"/>
    <dgm:cxn modelId="{FE99269D-F1C0-43CA-BC6D-DE433A90A330}" srcId="{D6374CBC-CC11-43F2-A653-E58B0C6A7EC0}" destId="{A114D61E-17AB-4A17-AC97-4F036E1217F4}" srcOrd="2" destOrd="0" parTransId="{1C9EF2AF-60CC-4CA2-8419-508546BB36B7}" sibTransId="{4366C848-8A57-4DBE-80E8-FA9FC402A028}"/>
    <dgm:cxn modelId="{52984CAA-A616-427E-9CAA-AD0B90DF66CB}" type="presOf" srcId="{F7B4FF53-AAC5-4499-B041-C15917B35C07}" destId="{92998AA4-C52E-44E7-8177-59CCB879D96B}" srcOrd="0" destOrd="11" presId="urn:microsoft.com/office/officeart/2005/8/layout/hList2#1"/>
    <dgm:cxn modelId="{0D8DBCBD-AFEA-4E67-89EB-01EF0725D206}" srcId="{D6374CBC-CC11-43F2-A653-E58B0C6A7EC0}" destId="{53A7E49C-13ED-4A25-9A97-D379FD8911B6}" srcOrd="5" destOrd="0" parTransId="{C9339EA1-9827-4AEE-A39D-BF5935A0E748}" sibTransId="{AC606DE2-D2BE-4F88-BE27-7A8BB63EAF33}"/>
    <dgm:cxn modelId="{9DAED94D-CBC6-4FE1-87CE-16AB45110543}" srcId="{D6374CBC-CC11-43F2-A653-E58B0C6A7EC0}" destId="{F7B4FF53-AAC5-4499-B041-C15917B35C07}" srcOrd="11" destOrd="0" parTransId="{9EA0814C-964E-406B-89ED-3F041341ED44}" sibTransId="{BD84D4D4-C014-4E51-924B-AD8E4EC01DF5}"/>
    <dgm:cxn modelId="{3B8D71A4-C313-4A71-8CF6-FFB2226570AE}" type="presOf" srcId="{D6374CBC-CC11-43F2-A653-E58B0C6A7EC0}" destId="{020C5EEA-BA83-47B1-9BD9-67D9081D9F4C}" srcOrd="0" destOrd="0" presId="urn:microsoft.com/office/officeart/2005/8/layout/hList2#1"/>
    <dgm:cxn modelId="{3BDE6A58-A975-4BBF-8C6D-624B897501BE}" type="presOf" srcId="{FD3A82F4-1B30-486A-81D9-1B8E14A3E601}" destId="{92998AA4-C52E-44E7-8177-59CCB879D96B}" srcOrd="0" destOrd="12" presId="urn:microsoft.com/office/officeart/2005/8/layout/hList2#1"/>
    <dgm:cxn modelId="{8C61E3A1-3B74-4CF3-818B-A77868B2200E}" type="presOf" srcId="{053A76B3-CEEE-4840-8324-4D34B78B0053}" destId="{92998AA4-C52E-44E7-8177-59CCB879D96B}" srcOrd="0" destOrd="3" presId="urn:microsoft.com/office/officeart/2005/8/layout/hList2#1"/>
    <dgm:cxn modelId="{8CAFBDCD-4E73-4844-81D3-D7AA748BA1BB}" type="presOf" srcId="{53A7E49C-13ED-4A25-9A97-D379FD8911B6}" destId="{92998AA4-C52E-44E7-8177-59CCB879D96B}" srcOrd="0" destOrd="5" presId="urn:microsoft.com/office/officeart/2005/8/layout/hList2#1"/>
    <dgm:cxn modelId="{B21F29B8-41D3-43EF-8918-9CED9D3DE3D9}" srcId="{D6374CBC-CC11-43F2-A653-E58B0C6A7EC0}" destId="{1FFD98D6-E58E-4133-A005-A657E484E563}" srcOrd="14" destOrd="0" parTransId="{328FEA83-8CB7-453A-9FE0-4552474482B7}" sibTransId="{C415254B-86C5-45AF-B5B4-23AE00A62DE3}"/>
    <dgm:cxn modelId="{810A37B5-5379-4A81-B5C2-022AEF67DC67}" srcId="{D6374CBC-CC11-43F2-A653-E58B0C6A7EC0}" destId="{18BDA4DB-8364-4F65-820D-E4556DC51938}" srcOrd="8" destOrd="0" parTransId="{98AAD202-8D62-4D1D-B1F8-B24CE51A3656}" sibTransId="{BF92F532-DEFD-4D9A-B5FD-28553C8A488E}"/>
    <dgm:cxn modelId="{4A15DAB3-A57D-4F96-9B0E-9DDECA0FC8E5}" type="presOf" srcId="{E6736FEA-5710-406D-B475-F8574A01579F}" destId="{92998AA4-C52E-44E7-8177-59CCB879D96B}" srcOrd="0" destOrd="1" presId="urn:microsoft.com/office/officeart/2005/8/layout/hList2#1"/>
    <dgm:cxn modelId="{CD436541-B7C6-4CC1-B33F-F9E0B5110367}" srcId="{D6374CBC-CC11-43F2-A653-E58B0C6A7EC0}" destId="{053A76B3-CEEE-4840-8324-4D34B78B0053}" srcOrd="3" destOrd="0" parTransId="{1A328EF0-3806-449E-AF79-5C6EF23138DA}" sibTransId="{260CA16C-2A08-4FB5-BC08-F6DA5DF9E0DC}"/>
    <dgm:cxn modelId="{E82FE60F-8B63-446E-A811-BAA4203B57B0}" type="presOf" srcId="{43193B27-737C-41F4-BDBA-AB71FBE8D6F7}" destId="{92998AA4-C52E-44E7-8177-59CCB879D96B}" srcOrd="0" destOrd="13" presId="urn:microsoft.com/office/officeart/2005/8/layout/hList2#1"/>
    <dgm:cxn modelId="{D8678B85-9B38-44B3-9239-7C4F8BF43B81}" type="presOf" srcId="{A114D61E-17AB-4A17-AC97-4F036E1217F4}" destId="{92998AA4-C52E-44E7-8177-59CCB879D96B}" srcOrd="0" destOrd="2" presId="urn:microsoft.com/office/officeart/2005/8/layout/hList2#1"/>
    <dgm:cxn modelId="{22C05204-9E61-4FDC-AFDA-1223BF4CB2F5}" type="presOf" srcId="{8C8A681A-17E3-4AD2-AFE4-FBE117C6BD6E}" destId="{92998AA4-C52E-44E7-8177-59CCB879D96B}" srcOrd="0" destOrd="10" presId="urn:microsoft.com/office/officeart/2005/8/layout/hList2#1"/>
    <dgm:cxn modelId="{4D884C62-4853-42E1-9D5F-54D48FC79784}" srcId="{D6374CBC-CC11-43F2-A653-E58B0C6A7EC0}" destId="{46AFA6E9-4D20-462A-90AF-4E49ECE335B7}" srcOrd="7" destOrd="0" parTransId="{12A5DF38-874A-4A7A-BBDC-64FD46DE05F8}" sibTransId="{085B6243-2CB7-499F-A619-1CB0600329C0}"/>
    <dgm:cxn modelId="{08B50C5A-6184-4674-BDE7-CF9081308F07}" type="presOf" srcId="{945B7AB4-5305-4EA2-9322-FAB6BCC05C14}" destId="{217BFC80-821E-4067-8DFD-6A87954F9CCF}" srcOrd="0" destOrd="0" presId="urn:microsoft.com/office/officeart/2005/8/layout/hList2#1"/>
    <dgm:cxn modelId="{544BC73D-9A2C-4E2D-B927-DF64B4D93EE4}" type="presOf" srcId="{77A168A5-DF11-4F8C-A3D2-935594D6A5C0}" destId="{92998AA4-C52E-44E7-8177-59CCB879D96B}" srcOrd="0" destOrd="6" presId="urn:microsoft.com/office/officeart/2005/8/layout/hList2#1"/>
    <dgm:cxn modelId="{717FADC1-507B-4628-966D-7691913BCEA1}" srcId="{D6374CBC-CC11-43F2-A653-E58B0C6A7EC0}" destId="{C194F650-7D07-4468-98E4-6C4F8BD94B9C}" srcOrd="0" destOrd="0" parTransId="{E6CB048D-E958-4079-8815-43FCA4CC44B2}" sibTransId="{7165B800-0308-40FE-8007-A5BF2AD3A6E2}"/>
    <dgm:cxn modelId="{D0E22040-995A-41A1-9CE4-FC53C6DDAA04}" srcId="{D6374CBC-CC11-43F2-A653-E58B0C6A7EC0}" destId="{8C8A681A-17E3-4AD2-AFE4-FBE117C6BD6E}" srcOrd="10" destOrd="0" parTransId="{913B4DFF-DD62-4FD6-BE46-F720D03786D1}" sibTransId="{CCBF92E5-2E1D-48F8-845B-7D50952ACA24}"/>
    <dgm:cxn modelId="{8089D452-AE8B-4D7A-B14A-4521410F77FF}" type="presOf" srcId="{E011D363-B6E0-439F-9219-3DD698EC8026}" destId="{92998AA4-C52E-44E7-8177-59CCB879D96B}" srcOrd="0" destOrd="9" presId="urn:microsoft.com/office/officeart/2005/8/layout/hList2#1"/>
    <dgm:cxn modelId="{9BE228DC-65DE-4693-A858-DB3D47BA31DA}" type="presOf" srcId="{C194F650-7D07-4468-98E4-6C4F8BD94B9C}" destId="{92998AA4-C52E-44E7-8177-59CCB879D96B}" srcOrd="0" destOrd="0" presId="urn:microsoft.com/office/officeart/2005/8/layout/hList2#1"/>
    <dgm:cxn modelId="{57B004C0-5824-4763-833F-DCF943B13354}" srcId="{D6374CBC-CC11-43F2-A653-E58B0C6A7EC0}" destId="{77A168A5-DF11-4F8C-A3D2-935594D6A5C0}" srcOrd="6" destOrd="0" parTransId="{E4CDE98C-0EC8-4070-B2F6-F084EA5E331C}" sibTransId="{FED2A9E7-B03A-4C82-AAD5-FBBC91B690CA}"/>
    <dgm:cxn modelId="{F018D333-E0F7-4DA5-BEA6-EA71C62D716A}" srcId="{D6374CBC-CC11-43F2-A653-E58B0C6A7EC0}" destId="{E6736FEA-5710-406D-B475-F8574A01579F}" srcOrd="1" destOrd="0" parTransId="{E7D25F2A-5BF4-4071-ACD2-BFD74A097F13}" sibTransId="{3EA3B4C6-75AF-4808-947F-8D919275806E}"/>
    <dgm:cxn modelId="{D0447A30-D95F-47B6-AFBB-FF56ABC858E6}" type="presOf" srcId="{18BDA4DB-8364-4F65-820D-E4556DC51938}" destId="{92998AA4-C52E-44E7-8177-59CCB879D96B}" srcOrd="0" destOrd="8" presId="urn:microsoft.com/office/officeart/2005/8/layout/hList2#1"/>
    <dgm:cxn modelId="{9F62D0FC-CEA2-4211-9D84-307AA9C224B3}" type="presOf" srcId="{FA119E2D-0064-4A87-A6DA-84249C98E81F}" destId="{92998AA4-C52E-44E7-8177-59CCB879D96B}" srcOrd="0" destOrd="16" presId="urn:microsoft.com/office/officeart/2005/8/layout/hList2#1"/>
    <dgm:cxn modelId="{96C4D259-0D01-413D-8FD8-88DDE2A4BA4C}" type="presOf" srcId="{46AFA6E9-4D20-462A-90AF-4E49ECE335B7}" destId="{92998AA4-C52E-44E7-8177-59CCB879D96B}" srcOrd="0" destOrd="7" presId="urn:microsoft.com/office/officeart/2005/8/layout/hList2#1"/>
    <dgm:cxn modelId="{5E5EDFFE-D3BF-4D1D-B889-99AEA7CFDB15}" type="presParOf" srcId="{217BFC80-821E-4067-8DFD-6A87954F9CCF}" destId="{0590034B-F800-4EDB-B072-B9CE2046E4E7}" srcOrd="0" destOrd="0" presId="urn:microsoft.com/office/officeart/2005/8/layout/hList2#1"/>
    <dgm:cxn modelId="{5AD61838-EC92-4863-AE72-415DA27A1448}" type="presParOf" srcId="{0590034B-F800-4EDB-B072-B9CE2046E4E7}" destId="{F7BB3B76-D534-4EF9-AC62-821BD855BA6A}" srcOrd="0" destOrd="0" presId="urn:microsoft.com/office/officeart/2005/8/layout/hList2#1"/>
    <dgm:cxn modelId="{A73F3DD3-67E4-4299-831C-D4D2075BD3ED}" type="presParOf" srcId="{0590034B-F800-4EDB-B072-B9CE2046E4E7}" destId="{92998AA4-C52E-44E7-8177-59CCB879D96B}" srcOrd="1" destOrd="0" presId="urn:microsoft.com/office/officeart/2005/8/layout/hList2#1"/>
    <dgm:cxn modelId="{EEC7B963-5B12-4F9E-9306-10CE0DB79AE9}" type="presParOf" srcId="{0590034B-F800-4EDB-B072-B9CE2046E4E7}" destId="{020C5EEA-BA83-47B1-9BD9-67D9081D9F4C}"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0.41409</cdr:x>
      <cdr:y>0.00266</cdr:y>
    </cdr:from>
    <cdr:to>
      <cdr:x>0.59675</cdr:x>
      <cdr:y>0.09367</cdr:y>
    </cdr:to>
    <cdr:sp macro="" textlink="">
      <cdr:nvSpPr>
        <cdr:cNvPr id="2" name="TextBox 1"/>
        <cdr:cNvSpPr txBox="1"/>
      </cdr:nvSpPr>
      <cdr:spPr>
        <a:xfrm xmlns:a="http://schemas.openxmlformats.org/drawingml/2006/main">
          <a:off x="3673074" y="13069"/>
          <a:ext cx="1620272" cy="447241"/>
        </a:xfrm>
        <a:prstGeom xmlns:a="http://schemas.openxmlformats.org/drawingml/2006/main" prst="rect">
          <a:avLst/>
        </a:prstGeom>
        <a:solidFill xmlns:a="http://schemas.openxmlformats.org/drawingml/2006/main">
          <a:srgbClr val="FFC000"/>
        </a:solidFill>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latin typeface="Arial" panose="020B0604020202020204" pitchFamily="34" charset="0"/>
              <a:cs typeface="Arial" panose="020B0604020202020204" pitchFamily="34" charset="0"/>
            </a:rPr>
            <a:t>R’ million</a:t>
          </a:r>
          <a:endParaRPr lang="en-ZA" sz="20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DC82F4AB-C701-4C42-9345-4B488262B209}" type="datetimeFigureOut">
              <a:rPr lang="en-ZA" smtClean="0"/>
              <a:pPr/>
              <a:t>2018/03/16</a:t>
            </a:fld>
            <a:endParaRPr lang="en-ZA"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5B9EB3A7-2CE7-460C-90D7-03F7EC7E69A3}" type="slidenum">
              <a:rPr lang="en-ZA" smtClean="0"/>
              <a:pPr/>
              <a:t>‹#›</a:t>
            </a:fld>
            <a:endParaRPr lang="en-ZA" dirty="0"/>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F5A28A62-3431-4DF4-B6C2-90D7D8A9967C}" type="datetimeFigureOut">
              <a:rPr lang="en-US" smtClean="0"/>
              <a:pPr/>
              <a:t>3/16/2018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F432BC9-667F-4DF5-BF07-DB3CA2EC41B8}" type="slidenum">
              <a:rPr lang="en-US" smtClean="0"/>
              <a:pPr/>
              <a:t>‹#›</a:t>
            </a:fld>
            <a:endParaRPr lang="en-US" dirty="0"/>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95128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59563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pPr>
              <a:tabLst>
                <a:tab pos="533400" algn="l"/>
              </a:tabLst>
              <a:defRPr sz="1100" b="1">
                <a:latin typeface="Arial Narrow"/>
                <a:ea typeface="Arial Narrow"/>
                <a:cs typeface="Arial Narrow"/>
                <a:sym typeface="Arial Narrow"/>
              </a:defRPr>
            </a:pPr>
            <a:r>
              <a:t>Enterprise Eco System</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Obtained approval for a deviation from normal procurement processes  to limit service providers to service providers working with GEC – approval obtained on 20 October   2016.</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Bid sent out to service providers on 31 October; briefing session held on 7 November and bid evaluation committee meeting held on 15 November.</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Request appointment of service provider on 25 November;  Legal instruction form submitted on 28 November;  SLA signed on 15 December ; and work only commenced on 20 December – not able to prepare a research report by end of Q3 </a:t>
            </a:r>
          </a:p>
          <a:p>
            <a:pPr>
              <a:tabLst>
                <a:tab pos="533400" algn="l"/>
              </a:tabLst>
              <a:defRPr sz="1100">
                <a:latin typeface="Arial Narrow"/>
                <a:ea typeface="Arial Narrow"/>
                <a:cs typeface="Arial Narrow"/>
                <a:sym typeface="Arial Narrow"/>
              </a:defRPr>
            </a:pPr>
            <a:endParaRPr/>
          </a:p>
          <a:p>
            <a:pPr>
              <a:tabLst>
                <a:tab pos="533400" algn="l"/>
              </a:tabLst>
              <a:defRPr sz="1100" b="1">
                <a:latin typeface="Arial Narrow"/>
                <a:ea typeface="Arial Narrow"/>
                <a:cs typeface="Arial Narrow"/>
                <a:sym typeface="Arial Narrow"/>
              </a:defRPr>
            </a:pPr>
            <a:r>
              <a:t>Definition of SMMEs</a:t>
            </a:r>
            <a:endParaRPr sz="1800"/>
          </a:p>
          <a:p>
            <a:pPr>
              <a:tabLst>
                <a:tab pos="533400" algn="l"/>
              </a:tabLst>
              <a:defRPr sz="1100">
                <a:latin typeface="Arial Narrow"/>
                <a:ea typeface="Arial Narrow"/>
                <a:cs typeface="Arial Narrow"/>
                <a:sym typeface="Arial Narrow"/>
              </a:defRPr>
            </a:pPr>
            <a:endParaRPr sz="1800"/>
          </a:p>
          <a:p>
            <a:pPr algn="just">
              <a:tabLst>
                <a:tab pos="533400" algn="l"/>
              </a:tabLst>
              <a:defRPr sz="1100">
                <a:latin typeface="Arial Narrow"/>
                <a:ea typeface="Arial Narrow"/>
                <a:cs typeface="Arial Narrow"/>
                <a:sym typeface="Arial Narrow"/>
              </a:defRPr>
            </a:pPr>
            <a:r>
              <a:t>ToR approved and first request for proposals submitted by end September.  Had to send out a second request for proposals due to fact that only one proposal was received.  </a:t>
            </a:r>
            <a:endParaRPr sz="1800"/>
          </a:p>
          <a:p>
            <a:pPr algn="just">
              <a:tabLst>
                <a:tab pos="533400" algn="l"/>
              </a:tabLst>
              <a:defRPr sz="1100">
                <a:latin typeface="Arial Narrow"/>
                <a:ea typeface="Arial Narrow"/>
                <a:cs typeface="Arial Narrow"/>
                <a:sym typeface="Arial Narrow"/>
              </a:defRPr>
            </a:pPr>
            <a:endParaRPr sz="1800"/>
          </a:p>
          <a:p>
            <a:pPr algn="just">
              <a:tabLst>
                <a:tab pos="533400" algn="l"/>
              </a:tabLst>
              <a:defRPr sz="1100">
                <a:latin typeface="Arial Narrow"/>
                <a:ea typeface="Arial Narrow"/>
                <a:cs typeface="Arial Narrow"/>
                <a:sym typeface="Arial Narrow"/>
              </a:defRPr>
            </a:pPr>
            <a:r>
              <a:t>Bid evaluation took place on 21 November.   SLA finalised  and service provided appointed but not able to produce a research report by the end of Q3.</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endParaRPr sz="1800"/>
          </a:p>
        </p:txBody>
      </p:sp>
    </p:spTree>
    <p:extLst>
      <p:ext uri="{BB962C8B-B14F-4D97-AF65-F5344CB8AC3E}">
        <p14:creationId xmlns:p14="http://schemas.microsoft.com/office/powerpoint/2010/main" xmlns="" val="426551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Shape 756"/>
          <p:cNvSpPr>
            <a:spLocks noGrp="1" noRot="1" noChangeAspect="1"/>
          </p:cNvSpPr>
          <p:nvPr>
            <p:ph type="sldImg"/>
          </p:nvPr>
        </p:nvSpPr>
        <p:spPr>
          <a:prstGeom prst="rect">
            <a:avLst/>
          </a:prstGeom>
        </p:spPr>
        <p:txBody>
          <a:bodyPr/>
          <a:lstStyle/>
          <a:p>
            <a:endParaRPr/>
          </a:p>
        </p:txBody>
      </p:sp>
      <p:sp>
        <p:nvSpPr>
          <p:cNvPr id="757" name="Shape 757"/>
          <p:cNvSpPr>
            <a:spLocks noGrp="1"/>
          </p:cNvSpPr>
          <p:nvPr>
            <p:ph type="body" sz="quarter" idx="1"/>
          </p:nvPr>
        </p:nvSpPr>
        <p:spPr>
          <a:prstGeom prst="rect">
            <a:avLst/>
          </a:prstGeom>
        </p:spPr>
        <p:txBody>
          <a:bodyPr/>
          <a:lstStyle/>
          <a:p>
            <a:pPr>
              <a:tabLst>
                <a:tab pos="533400" algn="l"/>
              </a:tabLst>
              <a:defRPr sz="1100" b="1">
                <a:latin typeface="Arial Narrow"/>
                <a:ea typeface="Arial Narrow"/>
                <a:cs typeface="Arial Narrow"/>
                <a:sym typeface="Arial Narrow"/>
              </a:defRPr>
            </a:pPr>
            <a:r>
              <a:t>Enterprise Eco System</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Obtained approval for a deviation from normal procurement processes  to limit service providers to service providers working with GEC – approval obtained on 20 October   2016.</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Bid sent out to service providers on 31 October; briefing session held on 7 November and bid evaluation committee meeting held on 15 November.</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r>
              <a:t>Request appointment of service provider on 25 November;  Legal instruction form submitted on 28 November;  SLA signed on 15 December ; and work only commenced on 20 December – not able to prepare a research report by end of Q3 </a:t>
            </a:r>
          </a:p>
          <a:p>
            <a:pPr>
              <a:tabLst>
                <a:tab pos="533400" algn="l"/>
              </a:tabLst>
              <a:defRPr sz="1100">
                <a:latin typeface="Arial Narrow"/>
                <a:ea typeface="Arial Narrow"/>
                <a:cs typeface="Arial Narrow"/>
                <a:sym typeface="Arial Narrow"/>
              </a:defRPr>
            </a:pPr>
            <a:endParaRPr/>
          </a:p>
          <a:p>
            <a:pPr>
              <a:tabLst>
                <a:tab pos="533400" algn="l"/>
              </a:tabLst>
              <a:defRPr sz="1100" b="1">
                <a:latin typeface="Arial Narrow"/>
                <a:ea typeface="Arial Narrow"/>
                <a:cs typeface="Arial Narrow"/>
                <a:sym typeface="Arial Narrow"/>
              </a:defRPr>
            </a:pPr>
            <a:r>
              <a:t>Definition of SMMEs</a:t>
            </a:r>
            <a:endParaRPr sz="1800"/>
          </a:p>
          <a:p>
            <a:pPr>
              <a:tabLst>
                <a:tab pos="533400" algn="l"/>
              </a:tabLst>
              <a:defRPr sz="1100">
                <a:latin typeface="Arial Narrow"/>
                <a:ea typeface="Arial Narrow"/>
                <a:cs typeface="Arial Narrow"/>
                <a:sym typeface="Arial Narrow"/>
              </a:defRPr>
            </a:pPr>
            <a:endParaRPr sz="1800"/>
          </a:p>
          <a:p>
            <a:pPr algn="just">
              <a:tabLst>
                <a:tab pos="533400" algn="l"/>
              </a:tabLst>
              <a:defRPr sz="1100">
                <a:latin typeface="Arial Narrow"/>
                <a:ea typeface="Arial Narrow"/>
                <a:cs typeface="Arial Narrow"/>
                <a:sym typeface="Arial Narrow"/>
              </a:defRPr>
            </a:pPr>
            <a:r>
              <a:t>ToR approved and first request for proposals submitted by end September.  Had to send out a second request for proposals due to fact that only one proposal was received.  </a:t>
            </a:r>
            <a:endParaRPr sz="1800"/>
          </a:p>
          <a:p>
            <a:pPr algn="just">
              <a:tabLst>
                <a:tab pos="533400" algn="l"/>
              </a:tabLst>
              <a:defRPr sz="1100">
                <a:latin typeface="Arial Narrow"/>
                <a:ea typeface="Arial Narrow"/>
                <a:cs typeface="Arial Narrow"/>
                <a:sym typeface="Arial Narrow"/>
              </a:defRPr>
            </a:pPr>
            <a:endParaRPr sz="1800"/>
          </a:p>
          <a:p>
            <a:pPr algn="just">
              <a:tabLst>
                <a:tab pos="533400" algn="l"/>
              </a:tabLst>
              <a:defRPr sz="1100">
                <a:latin typeface="Arial Narrow"/>
                <a:ea typeface="Arial Narrow"/>
                <a:cs typeface="Arial Narrow"/>
                <a:sym typeface="Arial Narrow"/>
              </a:defRPr>
            </a:pPr>
            <a:r>
              <a:t>Bid evaluation took place on 21 November.   SLA finalised  and service provided appointed but not able to produce a research report by the end of Q3.</a:t>
            </a:r>
            <a:endParaRPr sz="1800"/>
          </a:p>
          <a:p>
            <a:pPr>
              <a:tabLst>
                <a:tab pos="533400" algn="l"/>
              </a:tabLst>
              <a:defRPr sz="1100">
                <a:latin typeface="Arial Narrow"/>
                <a:ea typeface="Arial Narrow"/>
                <a:cs typeface="Arial Narrow"/>
                <a:sym typeface="Arial Narrow"/>
              </a:defRPr>
            </a:pPr>
            <a:endParaRPr sz="1800"/>
          </a:p>
          <a:p>
            <a:pPr>
              <a:tabLst>
                <a:tab pos="533400" algn="l"/>
              </a:tabLst>
              <a:defRPr sz="1100">
                <a:latin typeface="Arial Narrow"/>
                <a:ea typeface="Arial Narrow"/>
                <a:cs typeface="Arial Narrow"/>
                <a:sym typeface="Arial Narrow"/>
              </a:defRPr>
            </a:pPr>
            <a:endParaRPr sz="1800"/>
          </a:p>
        </p:txBody>
      </p:sp>
    </p:spTree>
    <p:extLst>
      <p:ext uri="{BB962C8B-B14F-4D97-AF65-F5344CB8AC3E}">
        <p14:creationId xmlns:p14="http://schemas.microsoft.com/office/powerpoint/2010/main" xmlns="" val="217957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76476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2550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xmlns="" val="13939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xmlns="" val="29972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xmlns="" val="265732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xmlns="" val="3206807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xmlns="" val="347838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38260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xmlns="" val="297381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F432BC9-667F-4DF5-BF07-DB3CA2EC41B8}"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xmlns="" val="40453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15680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12249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93681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74831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68550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91043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2090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8974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859203-6C1C-4D94-91FB-3F09C4A70D8B}" type="datetime1">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19998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4861B-A8BB-473C-BEF7-8AFA1FAC06A3}" type="datetime1">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32137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2CF79-5B6F-44E8-B3A8-32FBA2E4400B}" type="datetime1">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1291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AA051-6DBA-4929-AC3C-6A55FB061694}"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B9442-BCCA-4723-B70F-64C279483313}"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EA74-179A-4FD9-8D0A-671813B3086F}"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5AB59-7044-4026-B473-F6BDDF4C40B2}" type="datetime1">
              <a:rPr lang="en-US" smtClean="0">
                <a:solidFill>
                  <a:prstClr val="black">
                    <a:tint val="75000"/>
                  </a:prstClr>
                </a:solidFill>
              </a:rPr>
              <a:pPr/>
              <a:t>3/16/2018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6677C-2D6F-4189-8F60-47BCF981600E}" type="datetime1">
              <a:rPr lang="en-US" smtClean="0">
                <a:solidFill>
                  <a:prstClr val="black">
                    <a:tint val="75000"/>
                  </a:prstClr>
                </a:solidFill>
              </a:rPr>
              <a:pPr/>
              <a:t>3/16/2018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D2760-04ED-46CD-BBF7-4B25E1744325}" type="datetime1">
              <a:rPr lang="en-US" smtClean="0">
                <a:solidFill>
                  <a:prstClr val="black">
                    <a:tint val="75000"/>
                  </a:prstClr>
                </a:solidFill>
              </a:rPr>
              <a:pPr/>
              <a:t>3/16/2018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ED6-7531-43AF-AD35-394A50EF3D33}" type="datetime1">
              <a:rPr lang="en-US" smtClean="0">
                <a:solidFill>
                  <a:prstClr val="black">
                    <a:tint val="75000"/>
                  </a:prstClr>
                </a:solidFill>
              </a:rPr>
              <a:pPr/>
              <a:t>3/16/2018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8FE6B-A50A-404C-BD23-716F31E5A0EC}" type="datetime1">
              <a:rPr lang="en-US" smtClean="0">
                <a:solidFill>
                  <a:prstClr val="black">
                    <a:tint val="75000"/>
                  </a:prstClr>
                </a:solidFill>
              </a:rPr>
              <a:pPr/>
              <a:t>3/16/2018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C0564-56DD-4D6B-B2B2-A12F097747CE}" type="datetime1">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43521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D2F50-9A88-4CE7-96FE-C8CF906A3F84}" type="datetime1">
              <a:rPr lang="en-US" smtClean="0">
                <a:solidFill>
                  <a:prstClr val="black">
                    <a:tint val="75000"/>
                  </a:prstClr>
                </a:solidFill>
              </a:rPr>
              <a:pPr/>
              <a:t>3/16/2018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FC635-6C12-48E1-A3ED-0CEA87D3E451}"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37401-B830-4740-AC7B-E94AFF93D9B8}"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575D4-35E0-47C1-8085-7B23C6F7C771}" type="datetime1">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2192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103A9-A8A2-430F-8212-D7641772FA2F}" type="datetime1">
              <a:rPr lang="en-US" smtClean="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13384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247A-4088-4243-9E34-839D9EFF7C06}" type="datetime1">
              <a:rPr lang="en-US" smtClean="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6322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DDE14-74E8-4A90-8660-EF24E98A3D34}" type="datetime1">
              <a:rPr lang="en-US" smtClean="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36769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75C9-2375-4B7E-B775-3B7D55D57686}" type="datetime1">
              <a:rPr lang="en-US" smtClean="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12275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285B3-DFFB-492A-93F2-9D288B80D78F}" type="datetime1">
              <a:rPr lang="en-US" smtClean="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215853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3DEFE-21FD-4FB2-8CAE-FB934672EA06}" type="datetime1">
              <a:rPr lang="en-US" smtClean="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52826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6317-7EC0-4DAA-8D57-E41D9AEAC3AC}" type="datetime1">
              <a:rPr lang="en-US" smtClean="0"/>
              <a:pPr/>
              <a:t>3/16/2018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2D72-FD1F-4644-BBBA-22A65A700C67}" type="slidenum">
              <a:rPr lang="en-US" smtClean="0"/>
              <a:pPr/>
              <a:t>‹#›</a:t>
            </a:fld>
            <a:endParaRPr lang="en-US" dirty="0"/>
          </a:p>
        </p:txBody>
      </p:sp>
    </p:spTree>
    <p:extLst>
      <p:ext uri="{BB962C8B-B14F-4D97-AF65-F5344CB8AC3E}">
        <p14:creationId xmlns:p14="http://schemas.microsoft.com/office/powerpoint/2010/main" xmlns="" val="5844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CBD84-F511-4FA1-8EAF-7F47F32F31D6}" type="datetime1">
              <a:rPr lang="en-US" smtClean="0">
                <a:solidFill>
                  <a:prstClr val="black">
                    <a:tint val="75000"/>
                  </a:prstClr>
                </a:solidFill>
              </a:rPr>
              <a:pPr/>
              <a:t>3/16/2018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77933C"/>
                </a:solidFill>
              </a:defRPr>
            </a:pPr>
            <a:endParaRPr/>
          </a:p>
        </p:txBody>
      </p:sp>
      <p:sp>
        <p:nvSpPr>
          <p:cNvPr id="617" name="Title 1"/>
          <p:cNvSpPr>
            <a:spLocks noGrp="1"/>
          </p:cNvSpPr>
          <p:nvPr>
            <p:ph type="ctrTitle"/>
          </p:nvPr>
        </p:nvSpPr>
        <p:spPr>
          <a:xfrm>
            <a:off x="806568" y="255475"/>
            <a:ext cx="7772401" cy="994125"/>
          </a:xfrm>
          <a:prstGeom prst="rect">
            <a:avLst/>
          </a:prstGeom>
        </p:spPr>
        <p:txBody>
          <a:bodyPr/>
          <a:lstStyle>
            <a:lvl1pPr>
              <a:defRPr sz="2800" b="1" cap="all">
                <a:latin typeface="Arial"/>
                <a:ea typeface="Arial"/>
                <a:cs typeface="Arial"/>
                <a:sym typeface="Arial"/>
              </a:defRPr>
            </a:lvl1pPr>
          </a:lstStyle>
          <a:p>
            <a:r>
              <a:rPr dirty="0"/>
              <a:t>Department of Small Business </a:t>
            </a:r>
            <a:r>
              <a:rPr dirty="0" smtClean="0"/>
              <a:t>Development</a:t>
            </a:r>
            <a:r>
              <a:rPr lang="en-ZA" dirty="0" smtClean="0"/>
              <a:t>, SEDA &amp; SEFA</a:t>
            </a:r>
            <a:endParaRPr dirty="0"/>
          </a:p>
        </p:txBody>
      </p:sp>
      <p:sp>
        <p:nvSpPr>
          <p:cNvPr id="618" name="Subtitle 2"/>
          <p:cNvSpPr>
            <a:spLocks noGrp="1"/>
          </p:cNvSpPr>
          <p:nvPr>
            <p:ph type="subTitle" idx="1"/>
          </p:nvPr>
        </p:nvSpPr>
        <p:spPr>
          <a:xfrm>
            <a:off x="0" y="1640945"/>
            <a:ext cx="9144000" cy="4115589"/>
          </a:xfrm>
          <a:prstGeom prst="rect">
            <a:avLst/>
          </a:prstGeom>
        </p:spPr>
        <p:txBody>
          <a:bodyPr>
            <a:normAutofit/>
          </a:bodyPr>
          <a:lstStyle/>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t>2017/18 Quarter 3</a:t>
            </a:r>
            <a:r>
              <a:rPr lang="en-US" dirty="0" smtClean="0"/>
              <a:t> </a:t>
            </a:r>
            <a:endParaRPr lang="en-US" dirty="0"/>
          </a:p>
          <a:p>
            <a:pPr>
              <a:lnSpc>
                <a:spcPct val="80000"/>
              </a:lnSpc>
              <a:spcBef>
                <a:spcPts val="600"/>
              </a:spcBef>
              <a:defRPr sz="2700" b="1" cap="small">
                <a:solidFill>
                  <a:srgbClr val="000000"/>
                </a:solidFill>
                <a:latin typeface="Arial"/>
                <a:ea typeface="Arial"/>
                <a:cs typeface="Arial"/>
                <a:sym typeface="Arial"/>
              </a:defRPr>
            </a:pPr>
            <a:r>
              <a:rPr dirty="0" smtClean="0"/>
              <a:t>Performance</a:t>
            </a:r>
            <a:r>
              <a:rPr lang="en-GB" dirty="0" smtClean="0"/>
              <a:t> Report to </a:t>
            </a:r>
          </a:p>
          <a:p>
            <a:pPr>
              <a:lnSpc>
                <a:spcPct val="80000"/>
              </a:lnSpc>
              <a:spcBef>
                <a:spcPts val="600"/>
              </a:spcBef>
              <a:defRPr sz="2700" b="1" cap="small">
                <a:solidFill>
                  <a:srgbClr val="000000"/>
                </a:solidFill>
                <a:latin typeface="Arial"/>
                <a:ea typeface="Arial"/>
                <a:cs typeface="Arial"/>
                <a:sym typeface="Arial"/>
              </a:defRPr>
            </a:pPr>
            <a:r>
              <a:rPr lang="en-GB" dirty="0" smtClean="0"/>
              <a:t>Portfolio Committee on Small Business Development</a:t>
            </a:r>
            <a:endParaRPr dirty="0"/>
          </a:p>
          <a:p>
            <a:pPr>
              <a:lnSpc>
                <a:spcPct val="80000"/>
              </a:lnSpc>
              <a:spcBef>
                <a:spcPts val="600"/>
              </a:spcBef>
              <a:defRPr sz="2700" b="1" cap="small">
                <a:solidFill>
                  <a:srgbClr val="000000"/>
                </a:solidFill>
                <a:latin typeface="Arial"/>
                <a:ea typeface="Arial"/>
                <a:cs typeface="Arial"/>
                <a:sym typeface="Arial"/>
              </a:defRPr>
            </a:pPr>
            <a:endParaRPr lang="en-US" dirty="0"/>
          </a:p>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smtClean="0"/>
              <a:t>Date of Meeting: 14 March 2018</a:t>
            </a:r>
            <a:endParaRPr dirty="0"/>
          </a:p>
        </p:txBody>
      </p:sp>
      <p:pic>
        <p:nvPicPr>
          <p:cNvPr id="619" name="Picture 8" descr="Picture 8"/>
          <p:cNvPicPr>
            <a:picLocks noChangeAspect="1"/>
          </p:cNvPicPr>
          <p:nvPr/>
        </p:nvPicPr>
        <p:blipFill>
          <a:blip r:embed="rId2" cstate="print">
            <a:extLst/>
          </a:blip>
          <a:srcRect t="24292" b="22405"/>
          <a:stretch>
            <a:fillRect/>
          </a:stretch>
        </p:blipFill>
        <p:spPr>
          <a:xfrm>
            <a:off x="179511" y="6183086"/>
            <a:ext cx="1649289" cy="649686"/>
          </a:xfrm>
          <a:prstGeom prst="rect">
            <a:avLst/>
          </a:prstGeom>
          <a:ln w="12700">
            <a:miter lim="400000"/>
          </a:ln>
        </p:spPr>
      </p:pic>
      <p:sp>
        <p:nvSpPr>
          <p:cNvPr id="620" name="Slide Number Placeholder 3"/>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a:t>
            </a:fld>
            <a:endParaRPr/>
          </a:p>
        </p:txBody>
      </p:sp>
      <p:pic>
        <p:nvPicPr>
          <p:cNvPr id="7" name="Picture 6"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pic>
        <p:nvPicPr>
          <p:cNvPr id="8" name="Picture 7" descr="http://phalafala/document-centre/Documents/Logo/seda%20logo%20hr.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6207296"/>
            <a:ext cx="2362200" cy="625476"/>
          </a:xfrm>
          <a:prstGeom prst="rect">
            <a:avLst/>
          </a:prstGeom>
          <a:noFill/>
          <a:ln>
            <a:noFill/>
          </a:ln>
        </p:spPr>
      </p:pic>
    </p:spTree>
    <p:extLst>
      <p:ext uri="{BB962C8B-B14F-4D97-AF65-F5344CB8AC3E}">
        <p14:creationId xmlns:p14="http://schemas.microsoft.com/office/powerpoint/2010/main" xmlns="" val="1466834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rmAutofit/>
          </a:bodyPr>
          <a:lstStyle>
            <a:lvl1pPr>
              <a:defRPr sz="4400" cap="small">
                <a:latin typeface="Arial"/>
                <a:ea typeface="Arial"/>
                <a:cs typeface="Arial"/>
                <a:sym typeface="Arial"/>
              </a:defRPr>
            </a:lvl1pPr>
          </a:lstStyle>
          <a:p>
            <a:pPr algn="r"/>
            <a:r>
              <a:rPr lang="en-GB" dirty="0" smtClean="0"/>
              <a:t>4. Highlights</a:t>
            </a:r>
            <a:endParaRPr dirty="0"/>
          </a:p>
        </p:txBody>
      </p:sp>
    </p:spTree>
    <p:extLst>
      <p:ext uri="{BB962C8B-B14F-4D97-AF65-F5344CB8AC3E}">
        <p14:creationId xmlns:p14="http://schemas.microsoft.com/office/powerpoint/2010/main" xmlns="" val="1144730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r>
              <a:rPr lang="en-US" sz="2800" dirty="0" smtClean="0">
                <a:cs typeface="Arial" pitchFamily="34" charset="0"/>
              </a:rPr>
              <a:t/>
            </a:r>
            <a:br>
              <a:rPr lang="en-US" sz="2800" dirty="0" smtClean="0">
                <a:cs typeface="Arial" pitchFamily="34" charset="0"/>
              </a:rPr>
            </a:br>
            <a:r>
              <a:rPr lang="en-ZA" sz="2800" dirty="0">
                <a:latin typeface="Arial" panose="020B0604020202020204" pitchFamily="34" charset="0"/>
                <a:cs typeface="Arial" panose="020B0604020202020204" pitchFamily="34" charset="0"/>
              </a:rPr>
              <a:t>WHOLESALE LENDING (WL) LOAN BOOK APPROVALS </a:t>
            </a:r>
            <a:r>
              <a:rPr lang="en-ZA" sz="2400" dirty="0">
                <a:latin typeface="Arial" panose="020B0604020202020204" pitchFamily="34" charset="0"/>
                <a:cs typeface="Arial" panose="020B0604020202020204" pitchFamily="34" charset="0"/>
              </a:rPr>
              <a:t/>
            </a:r>
            <a:br>
              <a:rPr lang="en-Z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102</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273495" y="4581836"/>
            <a:ext cx="8686800" cy="1877437"/>
          </a:xfrm>
          <a:prstGeom prst="rect">
            <a:avLst/>
          </a:prstGeom>
          <a:noFill/>
        </p:spPr>
        <p:txBody>
          <a:bodyPr wrap="square" rtlCol="0">
            <a:spAutoFit/>
          </a:bodyPr>
          <a:lstStyle/>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Third quarter </a:t>
            </a:r>
            <a:r>
              <a:rPr lang="en-ZA" sz="1600" dirty="0">
                <a:solidFill>
                  <a:prstClr val="black"/>
                </a:solidFill>
                <a:latin typeface="Arial" panose="020B0604020202020204" pitchFamily="34" charset="0"/>
                <a:cs typeface="Arial" panose="020B0604020202020204" pitchFamily="34" charset="0"/>
              </a:rPr>
              <a:t>approvals </a:t>
            </a:r>
            <a:r>
              <a:rPr lang="en-ZA" sz="1600" dirty="0" smtClean="0">
                <a:solidFill>
                  <a:prstClr val="black"/>
                </a:solidFill>
                <a:latin typeface="Arial" panose="020B0604020202020204" pitchFamily="34" charset="0"/>
                <a:cs typeface="Arial" panose="020B0604020202020204" pitchFamily="34" charset="0"/>
              </a:rPr>
              <a:t>was </a:t>
            </a:r>
            <a:r>
              <a:rPr lang="en-ZA" sz="1600" dirty="0">
                <a:solidFill>
                  <a:prstClr val="black"/>
                </a:solidFill>
                <a:latin typeface="Arial" panose="020B0604020202020204" pitchFamily="34" charset="0"/>
                <a:cs typeface="Arial" panose="020B0604020202020204" pitchFamily="34" charset="0"/>
              </a:rPr>
              <a:t>R30, 2 </a:t>
            </a:r>
            <a:r>
              <a:rPr lang="en-ZA" sz="1600" dirty="0" smtClean="0">
                <a:solidFill>
                  <a:prstClr val="black"/>
                </a:solidFill>
                <a:latin typeface="Arial" panose="020B0604020202020204" pitchFamily="34" charset="0"/>
                <a:cs typeface="Arial" panose="020B0604020202020204" pitchFamily="34" charset="0"/>
              </a:rPr>
              <a:t>million, representing 23% of the quarterly target.</a:t>
            </a:r>
            <a:endParaRPr lang="en-ZA" sz="1600" dirty="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The year to date approvals is R70 </a:t>
            </a:r>
            <a:r>
              <a:rPr lang="en-ZA" sz="1600" dirty="0">
                <a:solidFill>
                  <a:prstClr val="black"/>
                </a:solidFill>
                <a:latin typeface="Arial" panose="020B0604020202020204" pitchFamily="34" charset="0"/>
                <a:cs typeface="Arial" panose="020B0604020202020204" pitchFamily="34" charset="0"/>
              </a:rPr>
              <a:t>million </a:t>
            </a:r>
            <a:r>
              <a:rPr lang="en-ZA" sz="1600" dirty="0" smtClean="0">
                <a:solidFill>
                  <a:prstClr val="black"/>
                </a:solidFill>
                <a:latin typeface="Arial" panose="020B0604020202020204" pitchFamily="34" charset="0"/>
                <a:cs typeface="Arial" panose="020B0604020202020204" pitchFamily="34" charset="0"/>
              </a:rPr>
              <a:t>against annual </a:t>
            </a:r>
            <a:r>
              <a:rPr lang="en-ZA" sz="1600" dirty="0">
                <a:solidFill>
                  <a:prstClr val="black"/>
                </a:solidFill>
                <a:latin typeface="Arial" panose="020B0604020202020204" pitchFamily="34" charset="0"/>
                <a:cs typeface="Arial" panose="020B0604020202020204" pitchFamily="34" charset="0"/>
              </a:rPr>
              <a:t>target </a:t>
            </a:r>
            <a:r>
              <a:rPr lang="en-ZA" sz="1600" dirty="0" smtClean="0">
                <a:solidFill>
                  <a:prstClr val="black"/>
                </a:solidFill>
                <a:latin typeface="Arial" panose="020B0604020202020204" pitchFamily="34" charset="0"/>
                <a:cs typeface="Arial" panose="020B0604020202020204" pitchFamily="34" charset="0"/>
              </a:rPr>
              <a:t>and represents 12% of </a:t>
            </a:r>
            <a:r>
              <a:rPr lang="en-ZA" sz="1600" dirty="0">
                <a:solidFill>
                  <a:prstClr val="black"/>
                </a:solidFill>
                <a:latin typeface="Arial" panose="020B0604020202020204" pitchFamily="34" charset="0"/>
                <a:cs typeface="Arial" panose="020B0604020202020204" pitchFamily="34" charset="0"/>
              </a:rPr>
              <a:t>annual target. </a:t>
            </a: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The </a:t>
            </a:r>
            <a:r>
              <a:rPr lang="en-ZA" sz="1600" dirty="0">
                <a:solidFill>
                  <a:prstClr val="black"/>
                </a:solidFill>
                <a:latin typeface="Arial" panose="020B0604020202020204" pitchFamily="34" charset="0"/>
                <a:cs typeface="Arial" panose="020B0604020202020204" pitchFamily="34" charset="0"/>
              </a:rPr>
              <a:t>lack of approvals for the 3rd quarter was influenced by deals in the pipeline which could not be finalised due to risk structure of the </a:t>
            </a:r>
            <a:r>
              <a:rPr lang="en-ZA" sz="1600" dirty="0" smtClean="0">
                <a:solidFill>
                  <a:prstClr val="black"/>
                </a:solidFill>
                <a:latin typeface="Arial" panose="020B0604020202020204" pitchFamily="34" charset="0"/>
                <a:cs typeface="Arial" panose="020B0604020202020204" pitchFamily="34" charset="0"/>
              </a:rPr>
              <a:t>deals</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loan </a:t>
            </a:r>
            <a:r>
              <a:rPr lang="en-ZA" sz="1600" dirty="0">
                <a:solidFill>
                  <a:prstClr val="black"/>
                </a:solidFill>
                <a:latin typeface="Arial" panose="020B0604020202020204" pitchFamily="34" charset="0"/>
                <a:cs typeface="Arial" panose="020B0604020202020204" pitchFamily="34" charset="0"/>
              </a:rPr>
              <a:t>repaying ability of </a:t>
            </a:r>
            <a:r>
              <a:rPr lang="en-ZA" sz="1600" dirty="0" smtClean="0">
                <a:solidFill>
                  <a:prstClr val="black"/>
                </a:solidFill>
                <a:latin typeface="Arial" panose="020B0604020202020204" pitchFamily="34" charset="0"/>
                <a:cs typeface="Arial" panose="020B0604020202020204" pitchFamily="34" charset="0"/>
              </a:rPr>
              <a:t>the application</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Weak capital base of the </a:t>
            </a:r>
            <a:r>
              <a:rPr lang="en-ZA" sz="1600" dirty="0" err="1" smtClean="0">
                <a:solidFill>
                  <a:prstClr val="black"/>
                </a:solidFill>
                <a:latin typeface="Arial" panose="020B0604020202020204" pitchFamily="34" charset="0"/>
                <a:cs typeface="Arial" panose="020B0604020202020204" pitchFamily="34" charset="0"/>
              </a:rPr>
              <a:t>RFI</a:t>
            </a:r>
            <a:r>
              <a:rPr lang="en-ZA"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4" name="Chart 13">
            <a:extLst>
              <a:ext uri="{FF2B5EF4-FFF2-40B4-BE49-F238E27FC236}">
                <a16:creationId xmlns:a16="http://schemas.microsoft.com/office/drawing/2014/main" xmlns="" id="{00000000-0008-0000-0A00-000008000000}"/>
              </a:ext>
            </a:extLst>
          </p:cNvPr>
          <p:cNvGraphicFramePr/>
          <p:nvPr>
            <p:extLst/>
          </p:nvPr>
        </p:nvGraphicFramePr>
        <p:xfrm>
          <a:off x="762000" y="990600"/>
          <a:ext cx="7239000" cy="34829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2680" y="6276812"/>
            <a:ext cx="1313912" cy="524199"/>
          </a:xfrm>
          <a:prstGeom prst="rect">
            <a:avLst/>
          </a:prstGeom>
          <a:noFill/>
          <a:ln>
            <a:noFill/>
          </a:ln>
        </p:spPr>
      </p:pic>
    </p:spTree>
    <p:extLst>
      <p:ext uri="{BB962C8B-B14F-4D97-AF65-F5344CB8AC3E}">
        <p14:creationId xmlns:p14="http://schemas.microsoft.com/office/powerpoint/2010/main" xmlns="" val="17073238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800" dirty="0" smtClean="0">
                <a:latin typeface="Arial" panose="020B0604020202020204" pitchFamily="34" charset="0"/>
                <a:cs typeface="Arial" panose="020B0604020202020204" pitchFamily="34" charset="0"/>
              </a:rPr>
              <a:t>WHOLESALE LENDING BOOK DISBURSEMENTS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105</a:t>
            </a:fld>
            <a:endParaRPr lang="en-US" sz="1400" dirty="0">
              <a:solidFill>
                <a:prstClr val="black"/>
              </a:solidFill>
              <a:latin typeface="Arial" pitchFamily="34" charset="0"/>
              <a:cs typeface="Arial"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TextBox 8"/>
          <p:cNvSpPr txBox="1"/>
          <p:nvPr/>
        </p:nvSpPr>
        <p:spPr>
          <a:xfrm>
            <a:off x="376700" y="3750177"/>
            <a:ext cx="8292209" cy="1600438"/>
          </a:xfrm>
          <a:prstGeom prst="rect">
            <a:avLst/>
          </a:prstGeom>
          <a:noFill/>
        </p:spPr>
        <p:txBody>
          <a:bodyPr wrap="square" rtlCol="0">
            <a:spAutoFit/>
          </a:bodyPr>
          <a:lstStyle/>
          <a:p>
            <a:pPr marL="285750" indent="-285750" algn="just">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R146 million </a:t>
            </a:r>
            <a:r>
              <a:rPr lang="en-ZA" sz="1600" dirty="0" smtClean="0">
                <a:solidFill>
                  <a:prstClr val="black"/>
                </a:solidFill>
                <a:latin typeface="Arial" panose="020B0604020202020204" pitchFamily="34" charset="0"/>
                <a:cs typeface="Arial" panose="020B0604020202020204" pitchFamily="34" charset="0"/>
              </a:rPr>
              <a:t>was disbursed in </a:t>
            </a:r>
            <a:r>
              <a:rPr lang="en-ZA" sz="1600" dirty="0">
                <a:solidFill>
                  <a:prstClr val="black"/>
                </a:solidFill>
                <a:latin typeface="Arial" panose="020B0604020202020204" pitchFamily="34" charset="0"/>
                <a:cs typeface="Arial" panose="020B0604020202020204" pitchFamily="34" charset="0"/>
              </a:rPr>
              <a:t>quarter 3 </a:t>
            </a:r>
            <a:r>
              <a:rPr lang="en-ZA" sz="1600" dirty="0" smtClean="0">
                <a:solidFill>
                  <a:prstClr val="black"/>
                </a:solidFill>
                <a:latin typeface="Arial" panose="020B0604020202020204" pitchFamily="34" charset="0"/>
                <a:cs typeface="Arial" panose="020B0604020202020204" pitchFamily="34" charset="0"/>
              </a:rPr>
              <a:t>.</a:t>
            </a:r>
          </a:p>
          <a:p>
            <a:pPr marL="285750" indent="-285750" algn="just">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The </a:t>
            </a:r>
            <a:r>
              <a:rPr lang="en-ZA" sz="1600" dirty="0">
                <a:solidFill>
                  <a:prstClr val="black"/>
                </a:solidFill>
                <a:latin typeface="Arial" panose="020B0604020202020204" pitchFamily="34" charset="0"/>
                <a:cs typeface="Arial" panose="020B0604020202020204" pitchFamily="34" charset="0"/>
              </a:rPr>
              <a:t>WL has to-date achieved 106% of their annual disbursement </a:t>
            </a:r>
            <a:r>
              <a:rPr lang="en-ZA" sz="1600" dirty="0" smtClean="0">
                <a:solidFill>
                  <a:prstClr val="black"/>
                </a:solidFill>
                <a:latin typeface="Arial" panose="020B0604020202020204" pitchFamily="34" charset="0"/>
                <a:cs typeface="Arial" panose="020B0604020202020204" pitchFamily="34" charset="0"/>
              </a:rPr>
              <a:t>target.</a:t>
            </a:r>
          </a:p>
          <a:p>
            <a:pPr marL="742950" lvl="1" indent="-285750" algn="just">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Contributing </a:t>
            </a:r>
            <a:r>
              <a:rPr lang="en-ZA" sz="1600" dirty="0">
                <a:solidFill>
                  <a:prstClr val="black"/>
                </a:solidFill>
                <a:latin typeface="Arial" panose="020B0604020202020204" pitchFamily="34" charset="0"/>
                <a:cs typeface="Arial" panose="020B0604020202020204" pitchFamily="34" charset="0"/>
              </a:rPr>
              <a:t>was the growth in the large microfinance institutions (approved revolving credit facilities) </a:t>
            </a:r>
            <a:r>
              <a:rPr lang="en-ZA" sz="1600" dirty="0" smtClean="0">
                <a:solidFill>
                  <a:prstClr val="black"/>
                </a:solidFill>
                <a:latin typeface="Arial" panose="020B0604020202020204" pitchFamily="34" charset="0"/>
                <a:cs typeface="Arial" panose="020B0604020202020204" pitchFamily="34" charset="0"/>
              </a:rPr>
              <a:t>and the </a:t>
            </a:r>
            <a:r>
              <a:rPr lang="en-ZA" sz="1600" dirty="0">
                <a:solidFill>
                  <a:prstClr val="black"/>
                </a:solidFill>
                <a:latin typeface="Arial" panose="020B0604020202020204" pitchFamily="34" charset="0"/>
                <a:cs typeface="Arial" panose="020B0604020202020204" pitchFamily="34" charset="0"/>
              </a:rPr>
              <a:t>retail finance intermediaries that </a:t>
            </a:r>
            <a:r>
              <a:rPr lang="en-ZA" sz="1600" b="1" dirty="0">
                <a:solidFill>
                  <a:prstClr val="black"/>
                </a:solidFill>
                <a:latin typeface="Arial" panose="020B0604020202020204" pitchFamily="34" charset="0"/>
                <a:cs typeface="Arial" panose="020B0604020202020204" pitchFamily="34" charset="0"/>
              </a:rPr>
              <a:t>sefa</a:t>
            </a:r>
            <a:r>
              <a:rPr lang="en-ZA" sz="1600" dirty="0">
                <a:solidFill>
                  <a:prstClr val="black"/>
                </a:solidFill>
                <a:latin typeface="Arial" panose="020B0604020202020204" pitchFamily="34" charset="0"/>
                <a:cs typeface="Arial" panose="020B0604020202020204" pitchFamily="34" charset="0"/>
              </a:rPr>
              <a:t> has invested in.</a:t>
            </a:r>
          </a:p>
          <a:p>
            <a:pPr marL="285750" indent="-285750">
              <a:buFont typeface="Courier New" panose="02070309020205020404" pitchFamily="49" charset="0"/>
              <a:buChar char="o"/>
            </a:pPr>
            <a:endParaRPr lang="en-ZA" dirty="0">
              <a:solidFill>
                <a:prstClr val="black"/>
              </a:solidFill>
            </a:endParaRPr>
          </a:p>
        </p:txBody>
      </p:sp>
      <p:pic>
        <p:nvPicPr>
          <p:cNvPr id="11" name="Picture 10"/>
          <p:cNvPicPr>
            <a:picLocks noChangeAspect="1"/>
          </p:cNvPicPr>
          <p:nvPr/>
        </p:nvPicPr>
        <p:blipFill>
          <a:blip r:embed="rId2" cstate="print"/>
          <a:stretch>
            <a:fillRect/>
          </a:stretch>
        </p:blipFill>
        <p:spPr>
          <a:xfrm>
            <a:off x="394591" y="1447800"/>
            <a:ext cx="8255000" cy="1905000"/>
          </a:xfrm>
          <a:prstGeom prst="rect">
            <a:avLst/>
          </a:prstGeom>
        </p:spPr>
      </p:pic>
      <p:pic>
        <p:nvPicPr>
          <p:cNvPr id="7" name="Picture 6"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6264778"/>
            <a:ext cx="1313912" cy="524199"/>
          </a:xfrm>
          <a:prstGeom prst="rect">
            <a:avLst/>
          </a:prstGeom>
          <a:noFill/>
          <a:ln>
            <a:noFill/>
          </a:ln>
        </p:spPr>
      </p:pic>
    </p:spTree>
    <p:extLst>
      <p:ext uri="{BB962C8B-B14F-4D97-AF65-F5344CB8AC3E}">
        <p14:creationId xmlns:p14="http://schemas.microsoft.com/office/powerpoint/2010/main" xmlns="" val="36041092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928991" cy="6095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r>
              <a:rPr lang="en-US" sz="2800" dirty="0" smtClean="0">
                <a:cs typeface="Arial" pitchFamily="34" charset="0"/>
              </a:rPr>
              <a:t/>
            </a:r>
            <a:br>
              <a:rPr lang="en-US" sz="2800" dirty="0" smtClean="0">
                <a:cs typeface="Arial" pitchFamily="34" charset="0"/>
              </a:rPr>
            </a:br>
            <a:r>
              <a:rPr lang="en-US" sz="2400" dirty="0" smtClean="0">
                <a:latin typeface="Arial" panose="020B0604020202020204" pitchFamily="34" charset="0"/>
                <a:cs typeface="Arial" panose="020B0604020202020204" pitchFamily="34" charset="0"/>
              </a:rPr>
              <a:t>4. </a:t>
            </a:r>
            <a:r>
              <a:rPr lang="en-ZA" sz="2400" dirty="0" smtClean="0">
                <a:latin typeface="Arial" panose="020B0604020202020204" pitchFamily="34" charset="0"/>
                <a:cs typeface="Arial" panose="020B0604020202020204" pitchFamily="34" charset="0"/>
              </a:rPr>
              <a:t>POST INVESTMENT MONITORING: TOTAL PORTFOLIO AT RISK (PAR)</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108</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326083" y="3798323"/>
            <a:ext cx="8581623" cy="2585323"/>
          </a:xfrm>
          <a:prstGeom prst="rect">
            <a:avLst/>
          </a:prstGeom>
          <a:noFill/>
        </p:spPr>
        <p:txBody>
          <a:bodyPr wrap="square" rtlCol="0">
            <a:spAutoFit/>
          </a:bodyPr>
          <a:lstStyle/>
          <a:p>
            <a:pPr marL="285750" indent="-285750">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The Portfolio At </a:t>
            </a:r>
            <a:r>
              <a:rPr lang="en-ZA" sz="1600" dirty="0" smtClean="0">
                <a:solidFill>
                  <a:prstClr val="black"/>
                </a:solidFill>
                <a:latin typeface="Arial" panose="020B0604020202020204" pitchFamily="34" charset="0"/>
                <a:cs typeface="Arial" panose="020B0604020202020204" pitchFamily="34" charset="0"/>
              </a:rPr>
              <a:t>Risk represents outstanding loan balance account ( </a:t>
            </a:r>
            <a:r>
              <a:rPr lang="en-ZA" sz="1600" dirty="0">
                <a:solidFill>
                  <a:prstClr val="black"/>
                </a:solidFill>
                <a:latin typeface="Arial" panose="020B0604020202020204" pitchFamily="34" charset="0"/>
                <a:cs typeface="Arial" panose="020B0604020202020204" pitchFamily="34" charset="0"/>
              </a:rPr>
              <a:t>60 days+ in arrears</a:t>
            </a:r>
            <a:r>
              <a:rPr lang="en-ZA" sz="1600" dirty="0" smtClean="0">
                <a:solidFill>
                  <a:prstClr val="black"/>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The </a:t>
            </a:r>
            <a:r>
              <a:rPr lang="en-ZA" sz="1600" dirty="0">
                <a:solidFill>
                  <a:prstClr val="black"/>
                </a:solidFill>
                <a:latin typeface="Arial" panose="020B0604020202020204" pitchFamily="34" charset="0"/>
                <a:cs typeface="Arial" panose="020B0604020202020204" pitchFamily="34" charset="0"/>
              </a:rPr>
              <a:t>total </a:t>
            </a:r>
            <a:r>
              <a:rPr lang="en-ZA" sz="1600" b="1" dirty="0">
                <a:solidFill>
                  <a:prstClr val="black"/>
                </a:solidFill>
                <a:latin typeface="Arial" panose="020B0604020202020204" pitchFamily="34" charset="0"/>
                <a:cs typeface="Arial" panose="020B0604020202020204" pitchFamily="34" charset="0"/>
              </a:rPr>
              <a:t>sefa</a:t>
            </a:r>
            <a:r>
              <a:rPr lang="en-ZA" sz="1600" dirty="0">
                <a:solidFill>
                  <a:prstClr val="black"/>
                </a:solidFill>
                <a:latin typeface="Arial" panose="020B0604020202020204" pitchFamily="34" charset="0"/>
                <a:cs typeface="Arial" panose="020B0604020202020204" pitchFamily="34" charset="0"/>
              </a:rPr>
              <a:t> loan book is worth R1, 6 Billion </a:t>
            </a:r>
            <a:r>
              <a:rPr lang="en-ZA" sz="1600" dirty="0" smtClean="0">
                <a:solidFill>
                  <a:prstClr val="black"/>
                </a:solidFill>
                <a:latin typeface="Arial" panose="020B0604020202020204" pitchFamily="34" charset="0"/>
                <a:cs typeface="Arial" panose="020B0604020202020204" pitchFamily="34" charset="0"/>
              </a:rPr>
              <a:t>comprising of WL- </a:t>
            </a:r>
            <a:r>
              <a:rPr lang="en-ZA" sz="1600" dirty="0">
                <a:solidFill>
                  <a:prstClr val="black"/>
                </a:solidFill>
                <a:latin typeface="Arial" panose="020B0604020202020204" pitchFamily="34" charset="0"/>
                <a:cs typeface="Arial" panose="020B0604020202020204" pitchFamily="34" charset="0"/>
              </a:rPr>
              <a:t>R1,3 billion &amp; DL- </a:t>
            </a:r>
            <a:r>
              <a:rPr lang="en-ZA" sz="1600" dirty="0" smtClean="0">
                <a:solidFill>
                  <a:prstClr val="black"/>
                </a:solidFill>
                <a:latin typeface="Arial" panose="020B0604020202020204" pitchFamily="34" charset="0"/>
                <a:cs typeface="Arial" panose="020B0604020202020204" pitchFamily="34" charset="0"/>
              </a:rPr>
              <a:t>R611 million). </a:t>
            </a:r>
            <a:r>
              <a:rPr lang="en-US" sz="1600" dirty="0" smtClean="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The Bridging Loan book risk percentage is at 93% worth about R116 million. </a:t>
            </a:r>
            <a:endParaRPr lang="en-ZA" sz="1600" dirty="0" smtClean="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Deeper analysis of the portfolio at risk reveals the following:</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61-90 days: 3%</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91-120 days: 7%</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121-150 days: 2%</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151-180 days: 2%</a:t>
            </a:r>
          </a:p>
          <a:p>
            <a:pPr marL="742950" lvl="1"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180+ days: 86%</a:t>
            </a:r>
          </a:p>
        </p:txBody>
      </p:sp>
      <p:graphicFrame>
        <p:nvGraphicFramePr>
          <p:cNvPr id="12" name="Table 11"/>
          <p:cNvGraphicFramePr>
            <a:graphicFrameLocks noGrp="1"/>
          </p:cNvGraphicFramePr>
          <p:nvPr>
            <p:extLst>
              <p:ext uri="{D42A27DB-BD31-4B8C-83A1-F6EECF244321}">
                <p14:modId xmlns:p14="http://schemas.microsoft.com/office/powerpoint/2010/main" xmlns="" val="1292185349"/>
              </p:ext>
            </p:extLst>
          </p:nvPr>
        </p:nvGraphicFramePr>
        <p:xfrm>
          <a:off x="152400" y="1385835"/>
          <a:ext cx="8755305" cy="2266950"/>
        </p:xfrm>
        <a:graphic>
          <a:graphicData uri="http://schemas.openxmlformats.org/drawingml/2006/table">
            <a:tbl>
              <a:tblPr firstRow="1" firstCol="1" bandRow="1">
                <a:tableStyleId>{E8B1032C-EA38-4F05-BA0D-38AFFFC7BED3}</a:tableStyleId>
              </a:tblPr>
              <a:tblGrid>
                <a:gridCol w="2647251">
                  <a:extLst>
                    <a:ext uri="{9D8B030D-6E8A-4147-A177-3AD203B41FA5}">
                      <a16:colId xmlns:a16="http://schemas.microsoft.com/office/drawing/2014/main" xmlns="" val="20000"/>
                    </a:ext>
                  </a:extLst>
                </a:gridCol>
                <a:gridCol w="2290397">
                  <a:extLst>
                    <a:ext uri="{9D8B030D-6E8A-4147-A177-3AD203B41FA5}">
                      <a16:colId xmlns:a16="http://schemas.microsoft.com/office/drawing/2014/main" xmlns="" val="20001"/>
                    </a:ext>
                  </a:extLst>
                </a:gridCol>
                <a:gridCol w="1832712">
                  <a:extLst>
                    <a:ext uri="{9D8B030D-6E8A-4147-A177-3AD203B41FA5}">
                      <a16:colId xmlns:a16="http://schemas.microsoft.com/office/drawing/2014/main" xmlns="" val="20002"/>
                    </a:ext>
                  </a:extLst>
                </a:gridCol>
                <a:gridCol w="1984945">
                  <a:extLst>
                    <a:ext uri="{9D8B030D-6E8A-4147-A177-3AD203B41FA5}">
                      <a16:colId xmlns:a16="http://schemas.microsoft.com/office/drawing/2014/main" xmlns="" val="20003"/>
                    </a:ext>
                  </a:extLst>
                </a:gridCol>
              </a:tblGrid>
              <a:tr h="323850">
                <a:tc>
                  <a:txBody>
                    <a:bodyPr/>
                    <a:lstStyle/>
                    <a:p>
                      <a:pPr algn="ctr">
                        <a:lnSpc>
                          <a:spcPct val="107000"/>
                        </a:lnSpc>
                        <a:spcAft>
                          <a:spcPts val="0"/>
                        </a:spcAft>
                      </a:pPr>
                      <a:r>
                        <a:rPr lang="en-ZA" sz="1100" dirty="0">
                          <a:effectLst/>
                        </a:rPr>
                        <a:t>Loan Type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dirty="0">
                          <a:effectLst/>
                        </a:rPr>
                        <a:t>Balance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Balance At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Risk Percentage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23850">
                <a:tc>
                  <a:txBody>
                    <a:bodyPr/>
                    <a:lstStyle/>
                    <a:p>
                      <a:pPr>
                        <a:lnSpc>
                          <a:spcPct val="107000"/>
                        </a:lnSpc>
                        <a:spcAft>
                          <a:spcPts val="0"/>
                        </a:spcAft>
                      </a:pPr>
                      <a:r>
                        <a:rPr lang="en-ZA" sz="1100" dirty="0">
                          <a:effectLst/>
                        </a:rPr>
                        <a:t>Term Loan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911 796 269.89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503 163 483.11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55.18%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23850">
                <a:tc>
                  <a:txBody>
                    <a:bodyPr/>
                    <a:lstStyle/>
                    <a:p>
                      <a:pPr>
                        <a:lnSpc>
                          <a:spcPct val="107000"/>
                        </a:lnSpc>
                        <a:spcAft>
                          <a:spcPts val="0"/>
                        </a:spcAft>
                      </a:pPr>
                      <a:r>
                        <a:rPr lang="en-ZA" sz="1100" dirty="0">
                          <a:effectLst/>
                        </a:rPr>
                        <a:t>Bridging Loan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124 675 622.02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116 535 160.77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93.47%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23850">
                <a:tc>
                  <a:txBody>
                    <a:bodyPr/>
                    <a:lstStyle/>
                    <a:p>
                      <a:pPr>
                        <a:lnSpc>
                          <a:spcPct val="107000"/>
                        </a:lnSpc>
                        <a:spcAft>
                          <a:spcPts val="0"/>
                        </a:spcAft>
                      </a:pPr>
                      <a:r>
                        <a:rPr lang="en-ZA" sz="1100">
                          <a:effectLst/>
                        </a:rPr>
                        <a:t>Instalment Sale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174 624 341.61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109 360 103.15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62.63%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23850">
                <a:tc>
                  <a:txBody>
                    <a:bodyPr/>
                    <a:lstStyle/>
                    <a:p>
                      <a:pPr>
                        <a:lnSpc>
                          <a:spcPct val="107000"/>
                        </a:lnSpc>
                        <a:spcAft>
                          <a:spcPts val="0"/>
                        </a:spcAft>
                      </a:pPr>
                      <a:r>
                        <a:rPr lang="en-ZA" sz="1100" dirty="0">
                          <a:effectLst/>
                        </a:rPr>
                        <a:t>Revolving Credit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383 865 243.71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143 805 292.21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37.46%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23850">
                <a:tc>
                  <a:txBody>
                    <a:bodyPr/>
                    <a:lstStyle/>
                    <a:p>
                      <a:pPr>
                        <a:lnSpc>
                          <a:spcPct val="107000"/>
                        </a:lnSpc>
                        <a:spcAft>
                          <a:spcPts val="0"/>
                        </a:spcAft>
                      </a:pPr>
                      <a:r>
                        <a:rPr lang="en-ZA" sz="1100" dirty="0">
                          <a:effectLst/>
                        </a:rPr>
                        <a:t>Overdraft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26 503 456.79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6 849 120.00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25.84%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23850">
                <a:tc>
                  <a:txBody>
                    <a:bodyPr/>
                    <a:lstStyle/>
                    <a:p>
                      <a:pPr algn="l">
                        <a:lnSpc>
                          <a:spcPct val="107000"/>
                        </a:lnSpc>
                        <a:spcAft>
                          <a:spcPts val="0"/>
                        </a:spcAft>
                      </a:pPr>
                      <a:r>
                        <a:rPr lang="en-ZA" sz="1100" dirty="0">
                          <a:effectLst/>
                        </a:rPr>
                        <a:t>Totals: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1 621 464 934.02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879 713 159.24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54.25%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3557" y="6247549"/>
            <a:ext cx="1313912" cy="524199"/>
          </a:xfrm>
          <a:prstGeom prst="rect">
            <a:avLst/>
          </a:prstGeom>
          <a:noFill/>
          <a:ln>
            <a:noFill/>
          </a:ln>
        </p:spPr>
      </p:pic>
    </p:spTree>
    <p:extLst>
      <p:ext uri="{BB962C8B-B14F-4D97-AF65-F5344CB8AC3E}">
        <p14:creationId xmlns:p14="http://schemas.microsoft.com/office/powerpoint/2010/main" xmlns="" val="29307162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r>
              <a:rPr lang="en-ZA" sz="2400" dirty="0" smtClean="0">
                <a:latin typeface="Arial" panose="020B0604020202020204" pitchFamily="34" charset="0"/>
                <a:cs typeface="Arial" panose="020B0604020202020204" pitchFamily="34" charset="0"/>
              </a:rPr>
              <a:t>4. POST INVESTMENT MONITORING: WL PORTFOLIO AT RISK</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109</a:t>
            </a:fld>
            <a:endParaRPr lang="en-US" dirty="0">
              <a:solidFill>
                <a:prstClr val="black">
                  <a:tint val="75000"/>
                </a:prstClr>
              </a:solidFill>
            </a:endParaRPr>
          </a:p>
        </p:txBody>
      </p:sp>
      <p:sp>
        <p:nvSpPr>
          <p:cNvPr id="8" name="Shape 246"/>
          <p:cNvSpPr/>
          <p:nvPr/>
        </p:nvSpPr>
        <p:spPr>
          <a:xfrm>
            <a:off x="457200" y="3733800"/>
            <a:ext cx="8001000" cy="17543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5750"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The </a:t>
            </a:r>
            <a:r>
              <a:rPr lang="en-ZA" dirty="0">
                <a:solidFill>
                  <a:prstClr val="black"/>
                </a:solidFill>
                <a:latin typeface="Arial" panose="020B0604020202020204" pitchFamily="34" charset="0"/>
                <a:cs typeface="Arial" panose="020B0604020202020204" pitchFamily="34" charset="0"/>
              </a:rPr>
              <a:t>total portfolio risk for WL is 22% with the Term loan constituting 29% of the risk. </a:t>
            </a:r>
            <a:endParaRPr lang="en-ZA" dirty="0" smtClean="0">
              <a:solidFill>
                <a:prstClr val="black"/>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The </a:t>
            </a:r>
            <a:r>
              <a:rPr lang="en-ZA" dirty="0">
                <a:solidFill>
                  <a:prstClr val="black"/>
                </a:solidFill>
                <a:latin typeface="Arial" panose="020B0604020202020204" pitchFamily="34" charset="0"/>
                <a:cs typeface="Arial" panose="020B0604020202020204" pitchFamily="34" charset="0"/>
              </a:rPr>
              <a:t>WL portfolio at risk has </a:t>
            </a:r>
            <a:r>
              <a:rPr lang="en-ZA" dirty="0" smtClean="0">
                <a:solidFill>
                  <a:prstClr val="black"/>
                </a:solidFill>
                <a:latin typeface="Arial" panose="020B0604020202020204" pitchFamily="34" charset="0"/>
                <a:cs typeface="Arial" panose="020B0604020202020204" pitchFamily="34" charset="0"/>
              </a:rPr>
              <a:t>improved when compared to 28% in Q2. </a:t>
            </a:r>
          </a:p>
          <a:p>
            <a:pPr marL="285750"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The percentage at risk for both Term Loan (32%) and Revolving credit (21%) where higher in Q2.</a:t>
            </a:r>
          </a:p>
          <a:p>
            <a:endParaRPr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483327716"/>
              </p:ext>
            </p:extLst>
          </p:nvPr>
        </p:nvGraphicFramePr>
        <p:xfrm>
          <a:off x="119743" y="1219201"/>
          <a:ext cx="8795656" cy="2180850"/>
        </p:xfrm>
        <a:graphic>
          <a:graphicData uri="http://schemas.openxmlformats.org/drawingml/2006/table">
            <a:tbl>
              <a:tblPr firstRow="1" firstCol="1" bandRow="1">
                <a:tableStyleId>{E8B1032C-EA38-4F05-BA0D-38AFFFC7BED3}</a:tableStyleId>
              </a:tblPr>
              <a:tblGrid>
                <a:gridCol w="2254659">
                  <a:extLst>
                    <a:ext uri="{9D8B030D-6E8A-4147-A177-3AD203B41FA5}">
                      <a16:colId xmlns:a16="http://schemas.microsoft.com/office/drawing/2014/main" xmlns="" val="20000"/>
                    </a:ext>
                  </a:extLst>
                </a:gridCol>
                <a:gridCol w="2452874">
                  <a:extLst>
                    <a:ext uri="{9D8B030D-6E8A-4147-A177-3AD203B41FA5}">
                      <a16:colId xmlns:a16="http://schemas.microsoft.com/office/drawing/2014/main" xmlns="" val="20001"/>
                    </a:ext>
                  </a:extLst>
                </a:gridCol>
                <a:gridCol w="1962505">
                  <a:extLst>
                    <a:ext uri="{9D8B030D-6E8A-4147-A177-3AD203B41FA5}">
                      <a16:colId xmlns:a16="http://schemas.microsoft.com/office/drawing/2014/main" xmlns="" val="20002"/>
                    </a:ext>
                  </a:extLst>
                </a:gridCol>
                <a:gridCol w="2125618">
                  <a:extLst>
                    <a:ext uri="{9D8B030D-6E8A-4147-A177-3AD203B41FA5}">
                      <a16:colId xmlns:a16="http://schemas.microsoft.com/office/drawing/2014/main" xmlns="" val="20003"/>
                    </a:ext>
                  </a:extLst>
                </a:gridCol>
              </a:tblGrid>
              <a:tr h="311550">
                <a:tc>
                  <a:txBody>
                    <a:bodyPr/>
                    <a:lstStyle/>
                    <a:p>
                      <a:pPr algn="ctr">
                        <a:lnSpc>
                          <a:spcPct val="107000"/>
                        </a:lnSpc>
                        <a:spcAft>
                          <a:spcPts val="0"/>
                        </a:spcAft>
                      </a:pPr>
                      <a:r>
                        <a:rPr lang="en-ZA" sz="1200" dirty="0">
                          <a:effectLst/>
                        </a:rPr>
                        <a:t>Loan Type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Balance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Balance At Risk</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Risk Percentage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11550">
                <a:tc gridSpan="2">
                  <a:txBody>
                    <a:bodyPr/>
                    <a:lstStyle/>
                    <a:p>
                      <a:pPr algn="ctr">
                        <a:lnSpc>
                          <a:spcPct val="107000"/>
                        </a:lnSpc>
                        <a:spcAft>
                          <a:spcPts val="0"/>
                        </a:spcAft>
                      </a:pPr>
                      <a:r>
                        <a:rPr lang="en-ZA"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ctr">
                        <a:lnSpc>
                          <a:spcPct val="107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11550">
                <a:tc>
                  <a:txBody>
                    <a:bodyPr/>
                    <a:lstStyle/>
                    <a:p>
                      <a:pPr>
                        <a:lnSpc>
                          <a:spcPct val="107000"/>
                        </a:lnSpc>
                        <a:spcAft>
                          <a:spcPts val="0"/>
                        </a:spcAft>
                      </a:pPr>
                      <a:r>
                        <a:rPr lang="en-ZA" sz="1200" dirty="0">
                          <a:effectLst/>
                        </a:rPr>
                        <a:t>Term Loan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387 596 862.99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113 831 974.17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29.37%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11550">
                <a:tc>
                  <a:txBody>
                    <a:bodyPr/>
                    <a:lstStyle/>
                    <a:p>
                      <a:pPr>
                        <a:lnSpc>
                          <a:spcPct val="107000"/>
                        </a:lnSpc>
                        <a:spcAft>
                          <a:spcPts val="0"/>
                        </a:spcAft>
                      </a:pPr>
                      <a:r>
                        <a:rPr lang="en-ZA" sz="1200">
                          <a:effectLst/>
                        </a:rPr>
                        <a:t>Revolving Credit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191 139 595.07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20 435 344.05</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10.69%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11550">
                <a:tc>
                  <a:txBody>
                    <a:bodyPr/>
                    <a:lstStyle/>
                    <a:p>
                      <a:pPr>
                        <a:lnSpc>
                          <a:spcPct val="107000"/>
                        </a:lnSpc>
                        <a:spcAft>
                          <a:spcPts val="0"/>
                        </a:spcAft>
                      </a:pPr>
                      <a:r>
                        <a:rPr lang="en-ZA" sz="1200" dirty="0">
                          <a:effectLst/>
                        </a:rPr>
                        <a:t>Overdraft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19 654 336.79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11550">
                <a:tc>
                  <a:txBody>
                    <a:bodyPr/>
                    <a:lstStyle/>
                    <a:p>
                      <a:pPr>
                        <a:lnSpc>
                          <a:spcPct val="107000"/>
                        </a:lnSpc>
                        <a:spcAft>
                          <a:spcPts val="0"/>
                        </a:spcAft>
                      </a:pPr>
                      <a:r>
                        <a:rPr lang="en-ZA" sz="1200" dirty="0">
                          <a:effectLst/>
                        </a:rPr>
                        <a:t>Instalment Sale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10 257 376.31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0.00%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11550">
                <a:tc>
                  <a:txBody>
                    <a:bodyPr/>
                    <a:lstStyle/>
                    <a:p>
                      <a:pPr algn="l">
                        <a:lnSpc>
                          <a:spcPct val="107000"/>
                        </a:lnSpc>
                        <a:spcAft>
                          <a:spcPts val="0"/>
                        </a:spcAft>
                      </a:pPr>
                      <a:r>
                        <a:rPr lang="en-ZA" sz="1200" dirty="0">
                          <a:effectLst/>
                        </a:rPr>
                        <a:t>Totals: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608 648 171.16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134 267 318.22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22.06%</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6250714"/>
            <a:ext cx="1313912" cy="524199"/>
          </a:xfrm>
          <a:prstGeom prst="rect">
            <a:avLst/>
          </a:prstGeom>
          <a:noFill/>
          <a:ln>
            <a:noFill/>
          </a:ln>
        </p:spPr>
      </p:pic>
    </p:spTree>
    <p:extLst>
      <p:ext uri="{BB962C8B-B14F-4D97-AF65-F5344CB8AC3E}">
        <p14:creationId xmlns:p14="http://schemas.microsoft.com/office/powerpoint/2010/main" xmlns="" val="332334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a:latin typeface="Arial"/>
                <a:ea typeface="Arial"/>
                <a:cs typeface="Arial"/>
                <a:sym typeface="Arial"/>
              </a:defRPr>
            </a:lvl1pPr>
          </a:lstStyle>
          <a:p>
            <a:r>
              <a:rPr lang="en-ZA" sz="2800" cap="small" dirty="0" smtClean="0"/>
              <a:t>4. Highlights</a:t>
            </a:r>
            <a:endParaRPr lang="en-ZA" sz="2800" cap="small" dirty="0"/>
          </a:p>
        </p:txBody>
      </p:sp>
      <p:sp>
        <p:nvSpPr>
          <p:cNvPr id="3" name="Rectangle 2"/>
          <p:cNvSpPr/>
          <p:nvPr/>
        </p:nvSpPr>
        <p:spPr>
          <a:xfrm>
            <a:off x="179511" y="671691"/>
            <a:ext cx="8812090" cy="5816977"/>
          </a:xfrm>
          <a:prstGeom prst="rect">
            <a:avLst/>
          </a:prstGeom>
        </p:spPr>
        <p:txBody>
          <a:bodyPr wrap="square">
            <a:spAutoFit/>
          </a:bodyPr>
          <a:lstStyle/>
          <a:p>
            <a:pPr algn="just"/>
            <a:endParaRPr lang="en-GB" sz="1600" b="1" i="1" dirty="0" smtClean="0">
              <a:latin typeface="Arial" panose="020B0604020202020204" pitchFamily="34" charset="0"/>
              <a:cs typeface="Arial" panose="020B0604020202020204" pitchFamily="34" charset="0"/>
            </a:endParaRPr>
          </a:p>
          <a:p>
            <a:pPr algn="just"/>
            <a:r>
              <a:rPr lang="en-GB" sz="1600" b="1" i="1" dirty="0" smtClean="0">
                <a:latin typeface="Arial" panose="020B0604020202020204" pitchFamily="34" charset="0"/>
                <a:cs typeface="Arial" panose="020B0604020202020204" pitchFamily="34" charset="0"/>
              </a:rPr>
              <a:t>4.1. </a:t>
            </a:r>
            <a:r>
              <a:rPr lang="en-GB" sz="1600" b="1" dirty="0" smtClean="0">
                <a:latin typeface="Arial" panose="020B0604020202020204" pitchFamily="34" charset="0"/>
                <a:cs typeface="Arial" panose="020B0604020202020204" pitchFamily="34" charset="0"/>
              </a:rPr>
              <a:t>Inaugural National Local Economic Development (LED) Conference</a:t>
            </a:r>
            <a:r>
              <a:rPr lang="en-GB" sz="1600" dirty="0" smtClean="0">
                <a:latin typeface="Arial" panose="020B0604020202020204" pitchFamily="34" charset="0"/>
                <a:cs typeface="Arial" panose="020B0604020202020204" pitchFamily="34" charset="0"/>
              </a:rPr>
              <a:t> co-hosted with the Department of Cooperative Governance and Traditional Affairs (COGTA) on 9 – 10 November 2017: Resolved that LED will be placed at the centre of the Back to Basics campaign and the Integrated  Urban Development Framework.</a:t>
            </a:r>
          </a:p>
          <a:p>
            <a:pPr algn="just"/>
            <a:endParaRPr lang="en-GB" sz="1600" b="1" i="1" dirty="0" smtClean="0">
              <a:latin typeface="Arial" panose="020B0604020202020204" pitchFamily="34" charset="0"/>
              <a:cs typeface="Arial" panose="020B0604020202020204" pitchFamily="34" charset="0"/>
            </a:endParaRPr>
          </a:p>
          <a:p>
            <a:pPr algn="just"/>
            <a:r>
              <a:rPr lang="en-GB" sz="1600" b="1" i="1" dirty="0" smtClean="0">
                <a:latin typeface="Arial" panose="020B0604020202020204" pitchFamily="34" charset="0"/>
                <a:cs typeface="Arial" panose="020B0604020202020204" pitchFamily="34" charset="0"/>
              </a:rPr>
              <a:t>4.2. </a:t>
            </a:r>
            <a:r>
              <a:rPr lang="en-GB" sz="1600" dirty="0" smtClean="0">
                <a:latin typeface="Arial" panose="020B0604020202020204" pitchFamily="34" charset="0"/>
                <a:cs typeface="Arial" panose="020B0604020202020204" pitchFamily="34" charset="0"/>
              </a:rPr>
              <a:t>S</a:t>
            </a:r>
            <a:r>
              <a:rPr lang="en-ZA" sz="1600" dirty="0" err="1" smtClean="0">
                <a:latin typeface="Arial" panose="020B0604020202020204" pitchFamily="34" charset="0"/>
                <a:cs typeface="Arial" panose="020B0604020202020204" pitchFamily="34" charset="0"/>
              </a:rPr>
              <a:t>howcasing</a:t>
            </a:r>
            <a:r>
              <a:rPr lang="en-ZA" sz="1600" dirty="0" smtClean="0">
                <a:latin typeface="Arial" panose="020B0604020202020204" pitchFamily="34" charset="0"/>
                <a:cs typeface="Arial" panose="020B0604020202020204" pitchFamily="34" charset="0"/>
              </a:rPr>
              <a:t> the talents of ICT SMMEs through partnership with and co-hosting  </a:t>
            </a:r>
            <a:r>
              <a:rPr lang="en-ZA" sz="1600" b="1" dirty="0">
                <a:latin typeface="Arial" panose="020B0604020202020204" pitchFamily="34" charset="0"/>
                <a:cs typeface="Arial" panose="020B0604020202020204" pitchFamily="34" charset="0"/>
              </a:rPr>
              <a:t>Demo </a:t>
            </a:r>
            <a:r>
              <a:rPr lang="en-ZA" sz="1600" b="1" dirty="0" smtClean="0">
                <a:latin typeface="Arial" panose="020B0604020202020204" pitchFamily="34" charset="0"/>
                <a:cs typeface="Arial" panose="020B0604020202020204" pitchFamily="34" charset="0"/>
              </a:rPr>
              <a:t>Africa, </a:t>
            </a:r>
            <a:r>
              <a:rPr lang="en-ZA" sz="1600" dirty="0">
                <a:latin typeface="Arial" panose="020B0604020202020204" pitchFamily="34" charset="0"/>
                <a:cs typeface="Arial" panose="020B0604020202020204" pitchFamily="34" charset="0"/>
              </a:rPr>
              <a:t>which is one of the important innovation pitching platforms in the continent for start-up </a:t>
            </a:r>
            <a:r>
              <a:rPr lang="en-ZA" sz="1600" dirty="0" smtClean="0">
                <a:latin typeface="Arial" panose="020B0604020202020204" pitchFamily="34" charset="0"/>
                <a:cs typeface="Arial" panose="020B0604020202020204" pitchFamily="34" charset="0"/>
              </a:rPr>
              <a:t>entrepreneurs: 23 – 24 November 2017. 30 ICT SMMEs participated in a 8-week Boot camp to refine their products after which they competed for the grand prize that was an internship for 5 of the contestants in Silicon Valley. One of the winners was a South African entrepreneur. </a:t>
            </a:r>
          </a:p>
          <a:p>
            <a:pPr algn="just"/>
            <a:endParaRPr lang="en-GB" sz="1600" dirty="0">
              <a:latin typeface="Arial" panose="020B0604020202020204" pitchFamily="34" charset="0"/>
              <a:cs typeface="Arial" panose="020B0604020202020204" pitchFamily="34" charset="0"/>
            </a:endParaRPr>
          </a:p>
          <a:p>
            <a:pPr algn="just"/>
            <a:r>
              <a:rPr lang="en-GB" sz="1600" b="1" i="1" dirty="0" smtClean="0">
                <a:latin typeface="Arial" panose="020B0604020202020204" pitchFamily="34" charset="0"/>
                <a:cs typeface="Arial" panose="020B0604020202020204" pitchFamily="34" charset="0"/>
              </a:rPr>
              <a:t>4.3. </a:t>
            </a:r>
            <a:r>
              <a:rPr lang="en-GB" sz="1600" dirty="0" smtClean="0">
                <a:latin typeface="Arial" panose="020B0604020202020204" pitchFamily="34" charset="0"/>
                <a:cs typeface="Arial" panose="020B0604020202020204" pitchFamily="34" charset="0"/>
              </a:rPr>
              <a:t>DSBD</a:t>
            </a:r>
            <a:r>
              <a:rPr lang="en-GB" sz="1600" i="1"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co</a:t>
            </a:r>
            <a:r>
              <a:rPr lang="en-GB" sz="1600" i="1" dirty="0" smtClean="0">
                <a:latin typeface="Arial" panose="020B0604020202020204" pitchFamily="34" charset="0"/>
                <a:cs typeface="Arial" panose="020B0604020202020204" pitchFamily="34" charset="0"/>
              </a:rPr>
              <a:t>-</a:t>
            </a:r>
            <a:r>
              <a:rPr lang="en-GB" sz="1600" dirty="0" smtClean="0">
                <a:latin typeface="Arial" panose="020B0604020202020204" pitchFamily="34" charset="0"/>
                <a:cs typeface="Arial" panose="020B0604020202020204" pitchFamily="34" charset="0"/>
              </a:rPr>
              <a:t>hosted the </a:t>
            </a:r>
            <a:r>
              <a:rPr lang="en-GB" sz="1600" b="1" dirty="0" smtClean="0">
                <a:latin typeface="Arial" panose="020B0604020202020204" pitchFamily="34" charset="0"/>
                <a:cs typeface="Arial" panose="020B0604020202020204" pitchFamily="34" charset="0"/>
              </a:rPr>
              <a:t>International Business Advising Conference 21 – 23 November 2017 </a:t>
            </a:r>
            <a:r>
              <a:rPr lang="en-GB" sz="1600" dirty="0" smtClean="0">
                <a:latin typeface="Arial" panose="020B0604020202020204" pitchFamily="34" charset="0"/>
                <a:cs typeface="Arial" panose="020B0604020202020204" pitchFamily="34" charset="0"/>
              </a:rPr>
              <a:t>at which the various bodies representing business advisors, in South Africa, requested the Department to assist and lead the process of regulating the industry. A follow up meeting held on 5 March 2017 between the DG and the 9 Bodies representing the advisors and mentors.</a:t>
            </a:r>
          </a:p>
          <a:p>
            <a:pPr algn="just"/>
            <a:endParaRPr lang="en-GB" sz="1600" dirty="0" smtClean="0">
              <a:latin typeface="Arial" panose="020B0604020202020204" pitchFamily="34" charset="0"/>
              <a:cs typeface="Arial" panose="020B0604020202020204" pitchFamily="34" charset="0"/>
            </a:endParaRPr>
          </a:p>
          <a:p>
            <a:pPr lvl="0" algn="just"/>
            <a:r>
              <a:rPr lang="en-GB" sz="1600" b="1" i="1" dirty="0" smtClean="0">
                <a:latin typeface="Arial" panose="020B0604020202020204" pitchFamily="34" charset="0"/>
                <a:cs typeface="Arial" panose="020B0604020202020204" pitchFamily="34" charset="0"/>
              </a:rPr>
              <a:t>4.4</a:t>
            </a:r>
            <a:r>
              <a:rPr lang="en-GB" sz="1600" b="1"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Minister Zulu hosted a round table with the Academic Community on 20 October 2017: Further engagement needed on promoting entrepreneurship in the country. </a:t>
            </a:r>
            <a:r>
              <a:rPr lang="en-US" sz="1600" dirty="0">
                <a:latin typeface="Arial" panose="020B0604020202020204" pitchFamily="34" charset="0"/>
                <a:cs typeface="Arial" panose="020B0604020202020204" pitchFamily="34" charset="0"/>
              </a:rPr>
              <a:t>Collaboration, integration and coordination of all stakeholder efforts will be crucial for entrepreneurship education</a:t>
            </a:r>
            <a:endParaRPr lang="en-GB" sz="1600"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400221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r>
              <a:rPr lang="en-US" sz="2800" dirty="0" smtClean="0">
                <a:cs typeface="Arial" pitchFamily="34" charset="0"/>
              </a:rPr>
              <a:t/>
            </a:r>
            <a:br>
              <a:rPr lang="en-US" sz="2800" dirty="0" smtClean="0">
                <a:cs typeface="Arial" pitchFamily="34" charset="0"/>
              </a:rPr>
            </a:br>
            <a:r>
              <a:rPr lang="en-US" sz="2400" dirty="0" smtClean="0">
                <a:latin typeface="Arial" panose="020B0604020202020204" pitchFamily="34" charset="0"/>
                <a:cs typeface="Arial" panose="020B0604020202020204" pitchFamily="34" charset="0"/>
              </a:rPr>
              <a:t>4. </a:t>
            </a:r>
            <a:r>
              <a:rPr lang="en-ZA" sz="2400" dirty="0" smtClean="0">
                <a:latin typeface="Arial" panose="020B0604020202020204" pitchFamily="34" charset="0"/>
                <a:cs typeface="Arial" panose="020B0604020202020204" pitchFamily="34" charset="0"/>
              </a:rPr>
              <a:t>POST INVESTMENT MONITORING: DL PORTFOLIO AT RISK</a:t>
            </a:r>
            <a:r>
              <a:rPr lang="en-US" sz="2800" dirty="0" smtClean="0">
                <a:cs typeface="Arial" pitchFamily="34" charset="0"/>
              </a:rPr>
              <a:t/>
            </a:r>
            <a:br>
              <a:rPr lang="en-US" sz="2800" dirty="0" smtClean="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110</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4315325"/>
            <a:ext cx="8686800" cy="1107996"/>
          </a:xfrm>
          <a:prstGeom prst="rect">
            <a:avLst/>
          </a:prstGeom>
          <a:noFill/>
        </p:spPr>
        <p:txBody>
          <a:bodyPr wrap="square" rtlCol="0">
            <a:spAutoFit/>
          </a:bodyPr>
          <a:lstStyle/>
          <a:p>
            <a:pPr marL="285750" indent="-285750">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The total DL portfolio at risk was at 76% as at 31 December 2017, this has slightly gone up when compared to data at end of 2</a:t>
            </a:r>
            <a:r>
              <a:rPr lang="en-ZA" sz="1600" baseline="30000" dirty="0">
                <a:solidFill>
                  <a:prstClr val="black"/>
                </a:solidFill>
                <a:latin typeface="Arial" panose="020B0604020202020204" pitchFamily="34" charset="0"/>
                <a:cs typeface="Arial" panose="020B0604020202020204" pitchFamily="34" charset="0"/>
              </a:rPr>
              <a:t>nd</a:t>
            </a:r>
            <a:r>
              <a:rPr lang="en-ZA" sz="1600" dirty="0">
                <a:solidFill>
                  <a:prstClr val="black"/>
                </a:solidFill>
                <a:latin typeface="Arial" panose="020B0604020202020204" pitchFamily="34" charset="0"/>
                <a:cs typeface="Arial" panose="020B0604020202020204" pitchFamily="34" charset="0"/>
              </a:rPr>
              <a:t> quarter. </a:t>
            </a:r>
            <a:endParaRPr lang="en-ZA" sz="1600" dirty="0" smtClean="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smtClean="0">
                <a:solidFill>
                  <a:prstClr val="black"/>
                </a:solidFill>
                <a:latin typeface="Arial" panose="020B0604020202020204" pitchFamily="34" charset="0"/>
                <a:cs typeface="Arial" panose="020B0604020202020204" pitchFamily="34" charset="0"/>
              </a:rPr>
              <a:t>The </a:t>
            </a:r>
            <a:r>
              <a:rPr lang="en-ZA" sz="1600" dirty="0">
                <a:solidFill>
                  <a:prstClr val="black"/>
                </a:solidFill>
                <a:latin typeface="Arial" panose="020B0604020202020204" pitchFamily="34" charset="0"/>
                <a:cs typeface="Arial" panose="020B0604020202020204" pitchFamily="34" charset="0"/>
              </a:rPr>
              <a:t>bridging loans have the highest risk at 97% followed by revolving credit at 86</a:t>
            </a:r>
            <a:r>
              <a:rPr lang="en-ZA" sz="1600" dirty="0" smtClean="0">
                <a:solidFill>
                  <a:prstClr val="black"/>
                </a:solidFill>
                <a:latin typeface="Arial" panose="020B0604020202020204" pitchFamily="34" charset="0"/>
                <a:cs typeface="Arial" panose="020B0604020202020204" pitchFamily="34" charset="0"/>
              </a:rPr>
              <a:t>%. </a:t>
            </a: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prstClr val="black"/>
              </a:solidFill>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79771532"/>
              </p:ext>
            </p:extLst>
          </p:nvPr>
        </p:nvGraphicFramePr>
        <p:xfrm>
          <a:off x="152398" y="1232247"/>
          <a:ext cx="8686801" cy="2653956"/>
        </p:xfrm>
        <a:graphic>
          <a:graphicData uri="http://schemas.openxmlformats.org/drawingml/2006/table">
            <a:tbl>
              <a:tblPr firstRow="1" firstCol="1" bandRow="1">
                <a:tableStyleId>{E8B1032C-EA38-4F05-BA0D-38AFFFC7BED3}</a:tableStyleId>
              </a:tblPr>
              <a:tblGrid>
                <a:gridCol w="2155575">
                  <a:extLst>
                    <a:ext uri="{9D8B030D-6E8A-4147-A177-3AD203B41FA5}">
                      <a16:colId xmlns:a16="http://schemas.microsoft.com/office/drawing/2014/main" xmlns="" val="20000"/>
                    </a:ext>
                  </a:extLst>
                </a:gridCol>
                <a:gridCol w="2521106">
                  <a:extLst>
                    <a:ext uri="{9D8B030D-6E8A-4147-A177-3AD203B41FA5}">
                      <a16:colId xmlns:a16="http://schemas.microsoft.com/office/drawing/2014/main" xmlns="" val="20001"/>
                    </a:ext>
                  </a:extLst>
                </a:gridCol>
                <a:gridCol w="2016886">
                  <a:extLst>
                    <a:ext uri="{9D8B030D-6E8A-4147-A177-3AD203B41FA5}">
                      <a16:colId xmlns:a16="http://schemas.microsoft.com/office/drawing/2014/main" xmlns="" val="20002"/>
                    </a:ext>
                  </a:extLst>
                </a:gridCol>
                <a:gridCol w="1993234">
                  <a:extLst>
                    <a:ext uri="{9D8B030D-6E8A-4147-A177-3AD203B41FA5}">
                      <a16:colId xmlns:a16="http://schemas.microsoft.com/office/drawing/2014/main" xmlns="" val="20003"/>
                    </a:ext>
                  </a:extLst>
                </a:gridCol>
              </a:tblGrid>
              <a:tr h="442326">
                <a:tc>
                  <a:txBody>
                    <a:bodyPr/>
                    <a:lstStyle/>
                    <a:p>
                      <a:pPr algn="ctr">
                        <a:lnSpc>
                          <a:spcPct val="107000"/>
                        </a:lnSpc>
                        <a:spcAft>
                          <a:spcPts val="0"/>
                        </a:spcAft>
                      </a:pPr>
                      <a:r>
                        <a:rPr lang="en-ZA" sz="1100" dirty="0">
                          <a:effectLst/>
                        </a:rPr>
                        <a:t>Loan Type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Balance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Balance At Risk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Risk Percentage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42326">
                <a:tc>
                  <a:txBody>
                    <a:bodyPr/>
                    <a:lstStyle/>
                    <a:p>
                      <a:pPr>
                        <a:lnSpc>
                          <a:spcPct val="107000"/>
                        </a:lnSpc>
                        <a:spcAft>
                          <a:spcPts val="0"/>
                        </a:spcAft>
                      </a:pPr>
                      <a:r>
                        <a:rPr lang="en-ZA" sz="1100" dirty="0">
                          <a:effectLst/>
                        </a:rPr>
                        <a:t>Term Loan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416 880 458.87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296 304 442.00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71.08%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42326">
                <a:tc>
                  <a:txBody>
                    <a:bodyPr/>
                    <a:lstStyle/>
                    <a:p>
                      <a:pPr>
                        <a:lnSpc>
                          <a:spcPct val="107000"/>
                        </a:lnSpc>
                        <a:spcAft>
                          <a:spcPts val="0"/>
                        </a:spcAft>
                      </a:pPr>
                      <a:r>
                        <a:rPr lang="en-ZA" sz="1100" dirty="0">
                          <a:effectLst/>
                        </a:rPr>
                        <a:t>Bridging Loan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119 614 153.92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116 535 160.77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97.43%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42326">
                <a:tc>
                  <a:txBody>
                    <a:bodyPr/>
                    <a:lstStyle/>
                    <a:p>
                      <a:pPr>
                        <a:lnSpc>
                          <a:spcPct val="107000"/>
                        </a:lnSpc>
                        <a:spcAft>
                          <a:spcPts val="0"/>
                        </a:spcAft>
                      </a:pPr>
                      <a:r>
                        <a:rPr lang="en-ZA" sz="1100" dirty="0">
                          <a:effectLst/>
                        </a:rPr>
                        <a:t>Instalment Sale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164 366 965.30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109 360 103.15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66.53%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42326">
                <a:tc>
                  <a:txBody>
                    <a:bodyPr/>
                    <a:lstStyle/>
                    <a:p>
                      <a:pPr>
                        <a:lnSpc>
                          <a:spcPct val="107000"/>
                        </a:lnSpc>
                        <a:spcAft>
                          <a:spcPts val="0"/>
                        </a:spcAft>
                      </a:pPr>
                      <a:r>
                        <a:rPr lang="en-ZA" sz="1100">
                          <a:effectLst/>
                        </a:rPr>
                        <a:t>Revolving Credit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102 997 259.58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89 404 040.42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a:effectLst/>
                        </a:rPr>
                        <a:t>86.80%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42326">
                <a:tc>
                  <a:txBody>
                    <a:bodyPr/>
                    <a:lstStyle/>
                    <a:p>
                      <a:pPr algn="r">
                        <a:lnSpc>
                          <a:spcPct val="107000"/>
                        </a:lnSpc>
                        <a:spcAft>
                          <a:spcPts val="0"/>
                        </a:spcAft>
                      </a:pPr>
                      <a:r>
                        <a:rPr lang="en-ZA" sz="1100">
                          <a:effectLst/>
                        </a:rPr>
                        <a:t>Totals: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803 858 837.67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611 603 746.34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100" dirty="0">
                          <a:effectLst/>
                        </a:rPr>
                        <a:t>76.08%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76472"/>
            <a:ext cx="1313912" cy="524199"/>
          </a:xfrm>
          <a:prstGeom prst="rect">
            <a:avLst/>
          </a:prstGeom>
          <a:noFill/>
          <a:ln>
            <a:noFill/>
          </a:ln>
        </p:spPr>
      </p:pic>
    </p:spTree>
    <p:extLst>
      <p:ext uri="{BB962C8B-B14F-4D97-AF65-F5344CB8AC3E}">
        <p14:creationId xmlns:p14="http://schemas.microsoft.com/office/powerpoint/2010/main" xmlns="" val="25053515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cs typeface="Arial" pitchFamily="34" charset="0"/>
              </a:rPr>
              <a:t/>
            </a:r>
            <a:br>
              <a:rPr lang="en-US" sz="2800" dirty="0" smtClean="0">
                <a:cs typeface="Arial" pitchFamily="34" charset="0"/>
              </a:rPr>
            </a:br>
            <a:r>
              <a:rPr lang="en-ZA" sz="2800" dirty="0" smtClean="0">
                <a:latin typeface="Arial" panose="020B0604020202020204" pitchFamily="34" charset="0"/>
                <a:cs typeface="Arial" panose="020B0604020202020204" pitchFamily="34" charset="0"/>
              </a:rPr>
              <a:t>TOTAL SEFA COLLECTIONS Q3</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111</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368833" y="4153029"/>
            <a:ext cx="8686800" cy="1077218"/>
          </a:xfrm>
          <a:prstGeom prst="rect">
            <a:avLst/>
          </a:prstGeom>
          <a:noFill/>
        </p:spPr>
        <p:txBody>
          <a:bodyPr wrap="square" rtlCol="0">
            <a:spAutoFit/>
          </a:bodyPr>
          <a:lstStyle/>
          <a:p>
            <a:pPr marL="285750" indent="-285750">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Generally, collections shows an improvement and 99% of target was achieved for Quarter 3 amounting to R91 million. </a:t>
            </a:r>
            <a:endParaRPr lang="en-ZA" sz="1600" dirty="0" smtClean="0">
              <a:solidFill>
                <a:prstClr val="black"/>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ZA" sz="1600" dirty="0">
                <a:solidFill>
                  <a:prstClr val="black"/>
                </a:solidFill>
                <a:latin typeface="Arial" panose="020B0604020202020204" pitchFamily="34" charset="0"/>
                <a:cs typeface="Arial" panose="020B0604020202020204" pitchFamily="34" charset="0"/>
              </a:rPr>
              <a:t>For October the collection ratio was at 138% and in November target was not achieved at 86% and 85% for December.</a:t>
            </a:r>
            <a:endParaRPr lang="en-US" sz="1600" dirty="0">
              <a:solidFill>
                <a:prstClr val="black"/>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692676195"/>
              </p:ext>
            </p:extLst>
          </p:nvPr>
        </p:nvGraphicFramePr>
        <p:xfrm>
          <a:off x="152400" y="1295400"/>
          <a:ext cx="8763000" cy="2133599"/>
        </p:xfrm>
        <a:graphic>
          <a:graphicData uri="http://schemas.openxmlformats.org/drawingml/2006/table">
            <a:tbl>
              <a:tblPr firstRow="1" firstCol="1" bandRow="1">
                <a:tableStyleId>{93296810-A885-4BE3-A3E7-6D5BEEA58F35}</a:tableStyleId>
              </a:tblPr>
              <a:tblGrid>
                <a:gridCol w="1285002">
                  <a:extLst>
                    <a:ext uri="{9D8B030D-6E8A-4147-A177-3AD203B41FA5}">
                      <a16:colId xmlns:a16="http://schemas.microsoft.com/office/drawing/2014/main" xmlns="" val="20000"/>
                    </a:ext>
                  </a:extLst>
                </a:gridCol>
                <a:gridCol w="2586801">
                  <a:extLst>
                    <a:ext uri="{9D8B030D-6E8A-4147-A177-3AD203B41FA5}">
                      <a16:colId xmlns:a16="http://schemas.microsoft.com/office/drawing/2014/main" xmlns="" val="20001"/>
                    </a:ext>
                  </a:extLst>
                </a:gridCol>
                <a:gridCol w="2389432">
                  <a:extLst>
                    <a:ext uri="{9D8B030D-6E8A-4147-A177-3AD203B41FA5}">
                      <a16:colId xmlns:a16="http://schemas.microsoft.com/office/drawing/2014/main" xmlns="" val="20002"/>
                    </a:ext>
                  </a:extLst>
                </a:gridCol>
                <a:gridCol w="2501765">
                  <a:extLst>
                    <a:ext uri="{9D8B030D-6E8A-4147-A177-3AD203B41FA5}">
                      <a16:colId xmlns:a16="http://schemas.microsoft.com/office/drawing/2014/main" xmlns="" val="20003"/>
                    </a:ext>
                  </a:extLst>
                </a:gridCol>
              </a:tblGrid>
              <a:tr h="401982">
                <a:tc>
                  <a:txBody>
                    <a:bodyPr/>
                    <a:lstStyle/>
                    <a:p>
                      <a:pPr algn="ctr">
                        <a:lnSpc>
                          <a:spcPct val="107000"/>
                        </a:lnSpc>
                        <a:spcAft>
                          <a:spcPts val="0"/>
                        </a:spcAft>
                      </a:pPr>
                      <a:r>
                        <a:rPr lang="en-ZA" sz="1100" dirty="0">
                          <a:effectLst/>
                        </a:rPr>
                        <a:t>Month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Expected During Period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rPr>
                        <a:t>Receipts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a:effectLst/>
                        </a:rPr>
                        <a:t>Monthly Rate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22597">
                <a:tc>
                  <a:txBody>
                    <a:bodyPr/>
                    <a:lstStyle/>
                    <a:p>
                      <a:pPr>
                        <a:lnSpc>
                          <a:spcPct val="107000"/>
                        </a:lnSpc>
                        <a:spcAft>
                          <a:spcPts val="0"/>
                        </a:spcAft>
                      </a:pPr>
                      <a:r>
                        <a:rPr lang="en-ZA" sz="1100">
                          <a:effectLst/>
                        </a:rPr>
                        <a:t>2017-10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dirty="0">
                          <a:effectLst/>
                        </a:rPr>
                        <a:t>R 26 280 317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a:effectLst/>
                        </a:rPr>
                        <a:t>R 36 294 809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a:effectLst/>
                        </a:rPr>
                        <a:t>138.11%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22597">
                <a:tc>
                  <a:txBody>
                    <a:bodyPr/>
                    <a:lstStyle/>
                    <a:p>
                      <a:pPr>
                        <a:lnSpc>
                          <a:spcPct val="107000"/>
                        </a:lnSpc>
                        <a:spcAft>
                          <a:spcPts val="0"/>
                        </a:spcAft>
                      </a:pPr>
                      <a:r>
                        <a:rPr lang="en-ZA" sz="1100">
                          <a:effectLst/>
                        </a:rPr>
                        <a:t>2017-11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dirty="0">
                          <a:effectLst/>
                        </a:rPr>
                        <a:t>R 28 083 006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a:effectLst/>
                        </a:rPr>
                        <a:t>R 24 007 493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a:effectLst/>
                        </a:rPr>
                        <a:t>85.63%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22597">
                <a:tc>
                  <a:txBody>
                    <a:bodyPr/>
                    <a:lstStyle/>
                    <a:p>
                      <a:pPr>
                        <a:lnSpc>
                          <a:spcPct val="107000"/>
                        </a:lnSpc>
                        <a:spcAft>
                          <a:spcPts val="0"/>
                        </a:spcAft>
                      </a:pPr>
                      <a:r>
                        <a:rPr lang="en-ZA" sz="1100">
                          <a:effectLst/>
                        </a:rPr>
                        <a:t>2017-12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100" dirty="0">
                          <a:effectLst/>
                        </a:rPr>
                        <a:t>R 37 258 634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dirty="0">
                          <a:effectLst/>
                        </a:rPr>
                        <a:t>R 30 782 892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dirty="0">
                          <a:effectLst/>
                        </a:rPr>
                        <a:t>84.51%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63826">
                <a:tc>
                  <a:txBody>
                    <a:bodyPr/>
                    <a:lstStyle/>
                    <a:p>
                      <a:pPr>
                        <a:lnSpc>
                          <a:spcPct val="107000"/>
                        </a:lnSpc>
                        <a:spcAft>
                          <a:spcPts val="0"/>
                        </a:spcAft>
                      </a:pPr>
                      <a:r>
                        <a:rPr lang="en-ZA" sz="1100">
                          <a:effectLst/>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a:effectLst/>
                        </a:rPr>
                        <a:t>R 91 621 957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dirty="0">
                          <a:effectLst/>
                        </a:rPr>
                        <a:t>R 91 085 193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100" dirty="0">
                          <a:effectLst/>
                        </a:rPr>
                        <a:t> 99%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bl>
          </a:graphicData>
        </a:graphic>
      </p:graphicFrame>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741377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155" y="23622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smtClean="0">
                <a:cs typeface="Arial" pitchFamily="34" charset="0"/>
              </a:rPr>
              <a:t>5. FINANCIAL PERFORMANCE</a:t>
            </a:r>
            <a:endParaRPr lang="en-US" sz="4000" cap="small"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112</a:t>
            </a:fld>
            <a:endParaRPr lang="en-US" sz="1400" b="1">
              <a:solidFill>
                <a:prstClr val="black">
                  <a:tint val="75000"/>
                </a:prstClr>
              </a:solidFill>
              <a:latin typeface="Arial" pitchFamily="34" charset="0"/>
              <a:cs typeface="Arial" pitchFamily="34" charset="0"/>
            </a:endParaRPr>
          </a:p>
        </p:txBody>
      </p:sp>
      <p:pic>
        <p:nvPicPr>
          <p:cNvPr id="5" name="Picture 4"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37662576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INCOME STATEMENT – DECEMBER 2017</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113</a:t>
            </a:fld>
            <a:endParaRPr lang="en-US" dirty="0">
              <a:solidFill>
                <a:prstClr val="black">
                  <a:tint val="75000"/>
                </a:prstClr>
              </a:solidFill>
            </a:endParaRPr>
          </a:p>
        </p:txBody>
      </p:sp>
      <p:pic>
        <p:nvPicPr>
          <p:cNvPr id="7" name="Picture 6"/>
          <p:cNvPicPr>
            <a:picLocks noChangeAspect="1"/>
          </p:cNvPicPr>
          <p:nvPr/>
        </p:nvPicPr>
        <p:blipFill>
          <a:blip r:embed="rId2" cstate="print"/>
          <a:stretch>
            <a:fillRect/>
          </a:stretch>
        </p:blipFill>
        <p:spPr>
          <a:xfrm>
            <a:off x="447698" y="2231032"/>
            <a:ext cx="8248603" cy="2950568"/>
          </a:xfrm>
          <a:prstGeom prst="rect">
            <a:avLst/>
          </a:prstGeom>
        </p:spPr>
      </p:pic>
      <p:pic>
        <p:nvPicPr>
          <p:cNvPr id="5" name="Picture 4"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13503323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FINANCIAL PERFORMANCE – DECEMBER 2017</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114</a:t>
            </a:fld>
            <a:endParaRPr lang="en-US" dirty="0">
              <a:solidFill>
                <a:prstClr val="black">
                  <a:tint val="75000"/>
                </a:prstClr>
              </a:solidFill>
            </a:endParaRPr>
          </a:p>
        </p:txBody>
      </p:sp>
      <p:sp>
        <p:nvSpPr>
          <p:cNvPr id="5" name="Content Placeholder 2"/>
          <p:cNvSpPr>
            <a:spLocks noGrp="1"/>
          </p:cNvSpPr>
          <p:nvPr>
            <p:ph idx="1"/>
          </p:nvPr>
        </p:nvSpPr>
        <p:spPr>
          <a:xfrm>
            <a:off x="457200" y="1219200"/>
            <a:ext cx="8229600" cy="4906963"/>
          </a:xfrm>
        </p:spPr>
        <p:txBody>
          <a:bodyPr>
            <a:normAutofit fontScale="77500" lnSpcReduction="20000"/>
          </a:bodyPr>
          <a:lstStyle/>
          <a:p>
            <a:r>
              <a:rPr lang="en-US" sz="2300" dirty="0" smtClean="0">
                <a:latin typeface="Arial" panose="020B0604020202020204" pitchFamily="34" charset="0"/>
                <a:cs typeface="Arial" panose="020B0604020202020204" pitchFamily="34" charset="0"/>
              </a:rPr>
              <a:t>Total Income </a:t>
            </a:r>
            <a:r>
              <a:rPr lang="en-US" sz="2300" dirty="0">
                <a:latin typeface="Arial" panose="020B0604020202020204" pitchFamily="34" charset="0"/>
                <a:cs typeface="Arial" panose="020B0604020202020204" pitchFamily="34" charset="0"/>
              </a:rPr>
              <a:t>year to date </a:t>
            </a:r>
            <a:r>
              <a:rPr lang="en-US" sz="2300" dirty="0" smtClean="0">
                <a:latin typeface="Arial" panose="020B0604020202020204" pitchFamily="34" charset="0"/>
                <a:cs typeface="Arial" panose="020B0604020202020204" pitchFamily="34" charset="0"/>
              </a:rPr>
              <a:t>is R155 million representing 114% of the projected budgeted income. Income comprise of:</a:t>
            </a:r>
          </a:p>
          <a:p>
            <a:pPr lvl="1"/>
            <a:r>
              <a:rPr lang="en-US" sz="2000" dirty="0" smtClean="0">
                <a:latin typeface="Arial" panose="020B0604020202020204" pitchFamily="34" charset="0"/>
                <a:cs typeface="Arial" panose="020B0604020202020204" pitchFamily="34" charset="0"/>
              </a:rPr>
              <a:t>Interest – R100m, </a:t>
            </a:r>
          </a:p>
          <a:p>
            <a:pPr lvl="1"/>
            <a:r>
              <a:rPr lang="en-US" sz="2000" dirty="0" smtClean="0">
                <a:latin typeface="Arial" panose="020B0604020202020204" pitchFamily="34" charset="0"/>
                <a:cs typeface="Arial" panose="020B0604020202020204" pitchFamily="34" charset="0"/>
              </a:rPr>
              <a:t>Fees – R4.5 m, </a:t>
            </a:r>
          </a:p>
          <a:p>
            <a:pPr lvl="1"/>
            <a:r>
              <a:rPr lang="en-US" sz="2000" dirty="0" smtClean="0">
                <a:latin typeface="Arial" panose="020B0604020202020204" pitchFamily="34" charset="0"/>
                <a:cs typeface="Arial" panose="020B0604020202020204" pitchFamily="34" charset="0"/>
              </a:rPr>
              <a:t>Property rental income – R36m and </a:t>
            </a:r>
          </a:p>
          <a:p>
            <a:pPr lvl="1"/>
            <a:r>
              <a:rPr lang="en-US" sz="2000" dirty="0" smtClean="0">
                <a:latin typeface="Arial" panose="020B0604020202020204" pitchFamily="34" charset="0"/>
                <a:cs typeface="Arial" panose="020B0604020202020204" pitchFamily="34" charset="0"/>
              </a:rPr>
              <a:t>Other income (bad debt recoveries and management fees) – R14m</a:t>
            </a:r>
          </a:p>
          <a:p>
            <a:pPr lvl="1"/>
            <a:endParaRPr lang="en-US" dirty="0" smtClean="0"/>
          </a:p>
          <a:p>
            <a:r>
              <a:rPr lang="en-US" sz="2100" dirty="0" smtClean="0">
                <a:latin typeface="Arial" panose="020B0604020202020204" pitchFamily="34" charset="0"/>
                <a:cs typeface="Arial" panose="020B0604020202020204" pitchFamily="34" charset="0"/>
              </a:rPr>
              <a:t>Movement on impairment is 25% of the projected impairment provision year to date</a:t>
            </a:r>
          </a:p>
          <a:p>
            <a:pPr lvl="1"/>
            <a:r>
              <a:rPr lang="en-US" sz="2200" dirty="0" smtClean="0">
                <a:latin typeface="Arial" panose="020B0604020202020204" pitchFamily="34" charset="0"/>
                <a:cs typeface="Arial" panose="020B0604020202020204" pitchFamily="34" charset="0"/>
              </a:rPr>
              <a:t>Impairment provision is influenced by lower disbursements, reversal on provisions in equity portfolio and improved loan collections</a:t>
            </a:r>
          </a:p>
          <a:p>
            <a:pPr lvl="1"/>
            <a:endParaRPr lang="en-US" dirty="0" smtClean="0"/>
          </a:p>
          <a:p>
            <a:r>
              <a:rPr lang="en-US" sz="2100" dirty="0" smtClean="0">
                <a:latin typeface="Arial" panose="020B0604020202020204" pitchFamily="34" charset="0"/>
                <a:cs typeface="Arial" panose="020B0604020202020204" pitchFamily="34" charset="0"/>
              </a:rPr>
              <a:t>Total operating expenditure represents 114% of projected budgeted expenditure year to date due higher property expenses. </a:t>
            </a: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Cost to Income ratio is 100% after the MTEF grant.</a:t>
            </a: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Net Operating Income is R1.4m against a projected loss of R24m.</a:t>
            </a:r>
          </a:p>
          <a:p>
            <a:pPr lvl="1"/>
            <a:endParaRPr lang="en-US" dirty="0" smtClean="0"/>
          </a:p>
          <a:p>
            <a:pPr lvl="1"/>
            <a:endParaRPr lang="en-ZA" dirty="0"/>
          </a:p>
        </p:txBody>
      </p:sp>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4768556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a:lnSpc>
                <a:spcPct val="150000"/>
              </a:lnSpc>
            </a:pPr>
            <a:r>
              <a:rPr lang="en-US" sz="4000" dirty="0" smtClean="0">
                <a:cs typeface="Arial" pitchFamily="34" charset="0"/>
              </a:rPr>
              <a:t/>
            </a:r>
            <a:br>
              <a:rPr lang="en-US" sz="4000" dirty="0" smtClean="0">
                <a:cs typeface="Arial" pitchFamily="34" charset="0"/>
              </a:rPr>
            </a:br>
            <a:r>
              <a:rPr lang="en-US" sz="2800" dirty="0" smtClean="0">
                <a:latin typeface="Arial" panose="020B0604020202020204" pitchFamily="34" charset="0"/>
                <a:cs typeface="Arial" panose="020B0604020202020204" pitchFamily="34" charset="0"/>
              </a:rPr>
              <a:t>6. RECOMMENDATIONS </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115</a:t>
            </a:fld>
            <a:endParaRPr lang="en-US" dirty="0">
              <a:solidFill>
                <a:prstClr val="black">
                  <a:tint val="75000"/>
                </a:prstClr>
              </a:solidFill>
            </a:endParaRPr>
          </a:p>
        </p:txBody>
      </p:sp>
      <p:sp>
        <p:nvSpPr>
          <p:cNvPr id="2" name="TextBox 1"/>
          <p:cNvSpPr txBox="1"/>
          <p:nvPr/>
        </p:nvSpPr>
        <p:spPr>
          <a:xfrm>
            <a:off x="85624" y="1066800"/>
            <a:ext cx="8905976" cy="2862322"/>
          </a:xfrm>
          <a:prstGeom prst="rect">
            <a:avLst/>
          </a:prstGeom>
          <a:noFill/>
        </p:spPr>
        <p:txBody>
          <a:bodyPr wrap="square" rtlCol="0">
            <a:spAutoFit/>
          </a:bodyPr>
          <a:lstStyle/>
          <a:p>
            <a:pPr marL="285750"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The 3</a:t>
            </a:r>
            <a:r>
              <a:rPr lang="en-ZA" baseline="30000" dirty="0" smtClean="0">
                <a:solidFill>
                  <a:prstClr val="black"/>
                </a:solidFill>
                <a:latin typeface="Arial" panose="020B0604020202020204" pitchFamily="34" charset="0"/>
                <a:cs typeface="Arial" panose="020B0604020202020204" pitchFamily="34" charset="0"/>
              </a:rPr>
              <a:t>rd</a:t>
            </a:r>
            <a:r>
              <a:rPr lang="en-ZA" dirty="0" smtClean="0">
                <a:solidFill>
                  <a:prstClr val="black"/>
                </a:solidFill>
                <a:latin typeface="Arial" panose="020B0604020202020204" pitchFamily="34" charset="0"/>
                <a:cs typeface="Arial" panose="020B0604020202020204" pitchFamily="34" charset="0"/>
              </a:rPr>
              <a:t> quarter performance for the organisation was poor and approval targets were not achieved.</a:t>
            </a:r>
          </a:p>
          <a:p>
            <a:pPr algn="just"/>
            <a:endParaRPr lang="en-ZA" dirty="0" smtClean="0">
              <a:solidFill>
                <a:prstClr val="black"/>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To improve performance in Q4 the organisation aims to:</a:t>
            </a:r>
          </a:p>
          <a:p>
            <a:pPr algn="just"/>
            <a:endParaRPr lang="en-ZA" dirty="0" smtClean="0">
              <a:solidFill>
                <a:prstClr val="black"/>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Dedicated teams to assist with the regions that are struggling to meet performance.</a:t>
            </a:r>
          </a:p>
          <a:p>
            <a:pPr lvl="1" algn="just"/>
            <a:endParaRPr lang="en-ZA" dirty="0" smtClean="0">
              <a:solidFill>
                <a:prstClr val="black"/>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ZA" dirty="0" smtClean="0">
                <a:solidFill>
                  <a:prstClr val="black"/>
                </a:solidFill>
                <a:latin typeface="Arial" panose="020B0604020202020204" pitchFamily="34" charset="0"/>
                <a:cs typeface="Arial" panose="020B0604020202020204" pitchFamily="34" charset="0"/>
              </a:rPr>
              <a:t>The WL to work on the deal pipeline worth of R158 million focusing on intermediaries supporting Agriculture, high growth SMEs and Taxis.</a:t>
            </a:r>
            <a:endParaRPr lang="en-ZA" dirty="0">
              <a:solidFill>
                <a:prstClr val="black"/>
              </a:solidFill>
              <a:latin typeface="Arial" panose="020B0604020202020204" pitchFamily="34" charset="0"/>
              <a:cs typeface="Arial" panose="020B0604020202020204" pitchFamily="34" charset="0"/>
            </a:endParaRPr>
          </a:p>
        </p:txBody>
      </p:sp>
      <p:pic>
        <p:nvPicPr>
          <p:cNvPr id="5" name="Picture 4"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spTree>
    <p:extLst>
      <p:ext uri="{BB962C8B-B14F-4D97-AF65-F5344CB8AC3E}">
        <p14:creationId xmlns:p14="http://schemas.microsoft.com/office/powerpoint/2010/main" xmlns="" val="16872546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smtClean="0">
                <a:cs typeface="Arial" pitchFamily="34" charset="0"/>
              </a:rPr>
              <a:t>ANNEXURE </a:t>
            </a:r>
            <a:endParaRPr lang="en-US" sz="4000" cap="small"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116</a:t>
            </a:fld>
            <a:endParaRPr lang="en-US" sz="1400" b="1">
              <a:solidFill>
                <a:prstClr val="black">
                  <a:tint val="75000"/>
                </a:prstClr>
              </a:solidFill>
              <a:latin typeface="Arial" pitchFamily="34" charset="0"/>
              <a:cs typeface="Arial" pitchFamily="34" charset="0"/>
            </a:endParaRPr>
          </a:p>
        </p:txBody>
      </p:sp>
      <p:pic>
        <p:nvPicPr>
          <p:cNvPr id="5" name="Picture 4"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28277434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chor="b" anchorCtr="0">
            <a:noAutofit/>
          </a:bodyPr>
          <a:lstStyle/>
          <a:p>
            <a:pPr>
              <a:lnSpc>
                <a:spcPct val="150000"/>
              </a:lnSpc>
            </a:pPr>
            <a:r>
              <a:rPr lang="en-US" sz="2000" dirty="0" smtClean="0">
                <a:cs typeface="Arial" pitchFamily="34" charset="0"/>
              </a:rPr>
              <a:t/>
            </a:r>
            <a:br>
              <a:rPr lang="en-US" sz="2000" dirty="0" smtClean="0">
                <a:cs typeface="Arial" pitchFamily="34" charset="0"/>
              </a:rPr>
            </a:br>
            <a:endParaRPr lang="en-US" sz="4000" dirty="0"/>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117</a:t>
            </a:fld>
            <a:endParaRPr lang="en-US">
              <a:solidFill>
                <a:prstClr val="black">
                  <a:tint val="75000"/>
                </a:prstClr>
              </a:solidFill>
            </a:endParaRPr>
          </a:p>
        </p:txBody>
      </p:sp>
      <p:sp>
        <p:nvSpPr>
          <p:cNvPr id="3" name="Rectangle 2"/>
          <p:cNvSpPr/>
          <p:nvPr/>
        </p:nvSpPr>
        <p:spPr>
          <a:xfrm>
            <a:off x="609600" y="248138"/>
            <a:ext cx="8882743"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LOAN BOOK AND DEVELOPMENT IMPACT – 13 </a:t>
            </a:r>
            <a:r>
              <a:rPr lang="en-US" sz="2400" dirty="0" smtClean="0">
                <a:latin typeface="Arial" panose="020B0604020202020204" pitchFamily="34" charset="0"/>
                <a:cs typeface="Arial" panose="020B0604020202020204" pitchFamily="34" charset="0"/>
              </a:rPr>
              <a:t>MARCH </a:t>
            </a:r>
            <a:r>
              <a:rPr lang="en-US" sz="2400" dirty="0">
                <a:latin typeface="Arial" panose="020B0604020202020204" pitchFamily="34" charset="0"/>
                <a:cs typeface="Arial" panose="020B0604020202020204" pitchFamily="34" charset="0"/>
              </a:rPr>
              <a:t>2018 </a:t>
            </a:r>
            <a:endParaRPr lang="en-ZA" sz="24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228600" y="1600198"/>
          <a:ext cx="8686799" cy="4185423"/>
        </p:xfrm>
        <a:graphic>
          <a:graphicData uri="http://schemas.openxmlformats.org/drawingml/2006/table">
            <a:tbl>
              <a:tblPr/>
              <a:tblGrid>
                <a:gridCol w="5388149">
                  <a:extLst>
                    <a:ext uri="{9D8B030D-6E8A-4147-A177-3AD203B41FA5}">
                      <a16:colId xmlns:a16="http://schemas.microsoft.com/office/drawing/2014/main" xmlns="" val="166271633"/>
                    </a:ext>
                  </a:extLst>
                </a:gridCol>
                <a:gridCol w="1262184">
                  <a:extLst>
                    <a:ext uri="{9D8B030D-6E8A-4147-A177-3AD203B41FA5}">
                      <a16:colId xmlns:a16="http://schemas.microsoft.com/office/drawing/2014/main" xmlns="" val="2633870729"/>
                    </a:ext>
                  </a:extLst>
                </a:gridCol>
                <a:gridCol w="961665">
                  <a:extLst>
                    <a:ext uri="{9D8B030D-6E8A-4147-A177-3AD203B41FA5}">
                      <a16:colId xmlns:a16="http://schemas.microsoft.com/office/drawing/2014/main" xmlns="" val="1467412444"/>
                    </a:ext>
                  </a:extLst>
                </a:gridCol>
                <a:gridCol w="1074801">
                  <a:extLst>
                    <a:ext uri="{9D8B030D-6E8A-4147-A177-3AD203B41FA5}">
                      <a16:colId xmlns:a16="http://schemas.microsoft.com/office/drawing/2014/main" xmlns="" val="631930818"/>
                    </a:ext>
                  </a:extLst>
                </a:gridCol>
              </a:tblGrid>
              <a:tr h="693093">
                <a:tc>
                  <a:txBody>
                    <a:bodyPr/>
                    <a:lstStyle/>
                    <a:p>
                      <a:pPr algn="ctr" fontAlgn="ctr"/>
                      <a:r>
                        <a:rPr lang="en-ZA" sz="1400" b="1" i="0" u="none" strike="noStrike">
                          <a:solidFill>
                            <a:srgbClr val="161616"/>
                          </a:solidFill>
                          <a:effectLst/>
                          <a:latin typeface="Calibri" panose="020F0502020204030204" pitchFamily="34" charset="0"/>
                        </a:rPr>
                        <a:t> Measure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400" b="1" i="0" u="none" strike="noStrike">
                          <a:solidFill>
                            <a:srgbClr val="161616"/>
                          </a:solidFill>
                          <a:effectLst/>
                          <a:latin typeface="Calibri" panose="020F0502020204030204" pitchFamily="34" charset="0"/>
                        </a:rPr>
                        <a:t>Annual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400" b="1" i="0" u="none" strike="noStrike">
                          <a:solidFill>
                            <a:srgbClr val="161616"/>
                          </a:solidFill>
                          <a:effectLst/>
                          <a:latin typeface="Calibri" panose="020F0502020204030204" pitchFamily="34" charset="0"/>
                        </a:rPr>
                        <a:t>YTD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400" b="1" i="0" u="none" strike="noStrike">
                          <a:solidFill>
                            <a:srgbClr val="161616"/>
                          </a:solidFill>
                          <a:effectLst/>
                          <a:latin typeface="Calibri" panose="020F0502020204030204" pitchFamily="34" charset="0"/>
                        </a:rPr>
                        <a:t>% of annual Target Achieved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568755392"/>
                  </a:ext>
                </a:extLst>
              </a:tr>
              <a:tr h="293232">
                <a:tc>
                  <a:txBody>
                    <a:bodyPr/>
                    <a:lstStyle/>
                    <a:p>
                      <a:pPr algn="l" fontAlgn="ctr"/>
                      <a:r>
                        <a:rPr lang="en-ZA" sz="1400" b="0" i="0" u="none" strike="noStrike">
                          <a:solidFill>
                            <a:srgbClr val="161616"/>
                          </a:solidFill>
                          <a:effectLst/>
                          <a:latin typeface="Calibri" panose="020F0502020204030204" pitchFamily="34" charset="0"/>
                        </a:rPr>
                        <a:t>Total Approvals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885 000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305 793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72506976"/>
                  </a:ext>
                </a:extLst>
              </a:tr>
              <a:tr h="293232">
                <a:tc>
                  <a:txBody>
                    <a:bodyPr/>
                    <a:lstStyle/>
                    <a:p>
                      <a:pPr algn="l" fontAlgn="ctr"/>
                      <a:r>
                        <a:rPr lang="en-ZA" sz="1400" b="0" i="0" u="none" strike="noStrike">
                          <a:solidFill>
                            <a:srgbClr val="161616"/>
                          </a:solidFill>
                          <a:effectLst/>
                          <a:latin typeface="Calibri" panose="020F0502020204030204" pitchFamily="34" charset="0"/>
                        </a:rPr>
                        <a:t>Total sefa Disbursements  (R'000)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704 000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885 706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125.8%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42217981"/>
                  </a:ext>
                </a:extLst>
              </a:tr>
              <a:tr h="279903">
                <a:tc>
                  <a:txBody>
                    <a:bodyPr/>
                    <a:lstStyle/>
                    <a:p>
                      <a:pPr algn="l" fontAlgn="ctr"/>
                      <a:r>
                        <a:rPr lang="en-ZA" sz="1400" b="0" i="0" u="none" strike="noStrike">
                          <a:solidFill>
                            <a:srgbClr val="161616"/>
                          </a:solidFill>
                          <a:effectLst/>
                          <a:latin typeface="Calibri" panose="020F0502020204030204" pitchFamily="34" charset="0"/>
                        </a:rPr>
                        <a:t>Approvals in terms of productive sectors of the economy -  (40% of the loan book approvals).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354 000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214 681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77348661"/>
                  </a:ext>
                </a:extLst>
              </a:tr>
              <a:tr h="293232">
                <a:tc>
                  <a:txBody>
                    <a:bodyPr/>
                    <a:lstStyle/>
                    <a:p>
                      <a:pPr algn="l" fontAlgn="ctr"/>
                      <a:r>
                        <a:rPr lang="en-ZA" sz="1400" b="0" i="0" u="none" strike="noStrike">
                          <a:solidFill>
                            <a:srgbClr val="161616"/>
                          </a:solidFill>
                          <a:effectLst/>
                          <a:latin typeface="Calibri" panose="020F0502020204030204" pitchFamily="34" charset="0"/>
                        </a:rPr>
                        <a:t>Number of SMMEs and Co-operatives financed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47 000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43 350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75106730"/>
                  </a:ext>
                </a:extLst>
              </a:tr>
              <a:tr h="293232">
                <a:tc>
                  <a:txBody>
                    <a:bodyPr/>
                    <a:lstStyle/>
                    <a:p>
                      <a:pPr algn="l" fontAlgn="ctr"/>
                      <a:r>
                        <a:rPr lang="en-ZA" sz="1400" b="0" i="0" u="none" strike="noStrike">
                          <a:solidFill>
                            <a:srgbClr val="161616"/>
                          </a:solidFill>
                          <a:effectLst/>
                          <a:latin typeface="Calibri" panose="020F0502020204030204" pitchFamily="34" charset="0"/>
                        </a:rPr>
                        <a:t>Number of Jobs facilitated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73 000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51 440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25378656"/>
                  </a:ext>
                </a:extLst>
              </a:tr>
              <a:tr h="293232">
                <a:tc>
                  <a:txBody>
                    <a:bodyPr/>
                    <a:lstStyle/>
                    <a:p>
                      <a:pPr algn="l" fontAlgn="ctr"/>
                      <a:r>
                        <a:rPr lang="en-ZA" sz="1400" b="0" i="0" u="none" strike="noStrike">
                          <a:solidFill>
                            <a:srgbClr val="161616"/>
                          </a:solidFill>
                          <a:effectLst/>
                          <a:latin typeface="Calibri" panose="020F0502020204030204" pitchFamily="34" charset="0"/>
                        </a:rPr>
                        <a:t>Facilities disbursed must be  youth-owned - 18-35 years old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211 000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134 196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627435693"/>
                  </a:ext>
                </a:extLst>
              </a:tr>
              <a:tr h="266575">
                <a:tc>
                  <a:txBody>
                    <a:bodyPr/>
                    <a:lstStyle/>
                    <a:p>
                      <a:pPr algn="l" fontAlgn="ctr"/>
                      <a:r>
                        <a:rPr lang="en-ZA" sz="1400" b="0" i="0" u="none" strike="noStrike">
                          <a:solidFill>
                            <a:srgbClr val="161616"/>
                          </a:solidFill>
                          <a:effectLst/>
                          <a:latin typeface="Calibri" panose="020F0502020204030204" pitchFamily="34" charset="0"/>
                        </a:rPr>
                        <a:t>Facilities disbursed to enterprises in priority rural provinces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313 000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347 765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21875824"/>
                  </a:ext>
                </a:extLst>
              </a:tr>
              <a:tr h="266575">
                <a:tc>
                  <a:txBody>
                    <a:bodyPr/>
                    <a:lstStyle/>
                    <a:p>
                      <a:pPr algn="l" fontAlgn="ctr"/>
                      <a:r>
                        <a:rPr lang="en-ZA" sz="1400" b="0" i="0" u="none" strike="noStrike">
                          <a:solidFill>
                            <a:srgbClr val="161616"/>
                          </a:solidFill>
                          <a:effectLst/>
                          <a:latin typeface="Calibri" panose="020F0502020204030204" pitchFamily="34" charset="0"/>
                        </a:rPr>
                        <a:t>Facilities disbursed must be  women-owned businesses   (R'000)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317 000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322 929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101.9%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091784105"/>
                  </a:ext>
                </a:extLst>
              </a:tr>
              <a:tr h="266575">
                <a:tc>
                  <a:txBody>
                    <a:bodyPr/>
                    <a:lstStyle/>
                    <a:p>
                      <a:pPr algn="l" fontAlgn="ctr"/>
                      <a:r>
                        <a:rPr lang="en-ZA" sz="1400" b="0" i="0" u="none" strike="noStrike">
                          <a:solidFill>
                            <a:srgbClr val="161616"/>
                          </a:solidFill>
                          <a:effectLst/>
                          <a:latin typeface="Calibri" panose="020F0502020204030204" pitchFamily="34" charset="0"/>
                        </a:rPr>
                        <a:t>Facilities disbursed must be  black-owned businesses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493 000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574 221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116.5%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89090815"/>
                  </a:ext>
                </a:extLst>
              </a:tr>
              <a:tr h="266575">
                <a:tc>
                  <a:txBody>
                    <a:bodyPr/>
                    <a:lstStyle/>
                    <a:p>
                      <a:pPr algn="l" fontAlgn="ctr"/>
                      <a:r>
                        <a:rPr lang="en-ZA" sz="1400" b="0" i="0" u="none" strike="noStrike">
                          <a:solidFill>
                            <a:srgbClr val="161616"/>
                          </a:solidFill>
                          <a:effectLst/>
                          <a:latin typeface="Calibri" panose="020F0502020204030204" pitchFamily="34" charset="0"/>
                        </a:rPr>
                        <a:t>Disbursements to Township-owned enterprises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159 000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36 663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926361082"/>
                  </a:ext>
                </a:extLst>
              </a:tr>
              <a:tr h="266575">
                <a:tc>
                  <a:txBody>
                    <a:bodyPr/>
                    <a:lstStyle/>
                    <a:p>
                      <a:pPr algn="l" fontAlgn="ctr"/>
                      <a:r>
                        <a:rPr lang="en-ZA" sz="1400" b="0" i="0" u="none" strike="noStrike">
                          <a:solidFill>
                            <a:srgbClr val="161616"/>
                          </a:solidFill>
                          <a:effectLst/>
                          <a:latin typeface="Calibri" panose="020F0502020204030204" pitchFamily="34" charset="0"/>
                        </a:rPr>
                        <a:t>Facilities less/or equal to R500K disbursed to end-users  (R'000)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369 000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407 208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a:solidFill>
                            <a:srgbClr val="161616"/>
                          </a:solidFill>
                          <a:effectLst/>
                          <a:latin typeface="Calibri" panose="020F0502020204030204" pitchFamily="34" charset="0"/>
                        </a:rPr>
                        <a:t>110.4%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722084701"/>
                  </a:ext>
                </a:extLst>
              </a:tr>
              <a:tr h="266575">
                <a:tc>
                  <a:txBody>
                    <a:bodyPr/>
                    <a:lstStyle/>
                    <a:p>
                      <a:pPr algn="l" fontAlgn="ctr"/>
                      <a:r>
                        <a:rPr lang="en-ZA" sz="1400" b="0" i="0" u="none" strike="noStrike">
                          <a:solidFill>
                            <a:srgbClr val="161616"/>
                          </a:solidFill>
                          <a:effectLst/>
                          <a:latin typeface="Calibri" panose="020F0502020204030204" pitchFamily="34" charset="0"/>
                        </a:rPr>
                        <a:t>Percentage of facilities to People Living with Disabilities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161616"/>
                          </a:solidFill>
                          <a:effectLst/>
                          <a:latin typeface="Calibri" panose="020F0502020204030204" pitchFamily="34" charset="0"/>
                        </a:rPr>
                        <a:t>14 000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161616"/>
                          </a:solidFill>
                          <a:effectLst/>
                          <a:latin typeface="Calibri" panose="020F0502020204030204" pitchFamily="34" charset="0"/>
                        </a:rPr>
                        <a:t>8 674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ZA" sz="1400" b="0" i="0" u="none" strike="noStrike" dirty="0">
                          <a:solidFill>
                            <a:srgbClr val="161616"/>
                          </a:solidFill>
                          <a:effectLst/>
                          <a:latin typeface="Calibri" panose="020F0502020204030204" pitchFamily="34" charset="0"/>
                        </a:rPr>
                        <a:t>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319781458"/>
                  </a:ext>
                </a:extLst>
              </a:tr>
            </a:tbl>
          </a:graphicData>
        </a:graphic>
      </p:graphicFrame>
      <p:pic>
        <p:nvPicPr>
          <p:cNvPr id="7" name="Picture 6"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spTree>
    <p:extLst>
      <p:ext uri="{BB962C8B-B14F-4D97-AF65-F5344CB8AC3E}">
        <p14:creationId xmlns:p14="http://schemas.microsoft.com/office/powerpoint/2010/main" xmlns="" val="23578036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age2.jpeg" descr="image2.jpeg"/>
          <p:cNvPicPr>
            <a:picLocks noChangeAspect="1"/>
          </p:cNvPicPr>
          <p:nvPr/>
        </p:nvPicPr>
        <p:blipFill>
          <a:blip r:embed="rId2" cstate="print">
            <a:extLst/>
          </a:blip>
          <a:srcRect t="24292" b="22404"/>
          <a:stretch>
            <a:fillRect/>
          </a:stretch>
        </p:blipFill>
        <p:spPr>
          <a:xfrm>
            <a:off x="358476" y="6186246"/>
            <a:ext cx="1954091" cy="646526"/>
          </a:xfrm>
          <a:prstGeom prst="rect">
            <a:avLst/>
          </a:prstGeom>
          <a:ln w="12700">
            <a:miter lim="400000"/>
          </a:ln>
        </p:spPr>
      </p:pic>
      <p:sp>
        <p:nvSpPr>
          <p:cNvPr id="819" name="Shape 492"/>
          <p:cNvSpPr>
            <a:spLocks noGrp="1"/>
          </p:cNvSpPr>
          <p:nvPr>
            <p:ph type="sldNum" sz="quarter" idx="4294967295"/>
          </p:nvPr>
        </p:nvSpPr>
        <p:spPr>
          <a:xfrm>
            <a:off x="8229600" y="6400689"/>
            <a:ext cx="533401" cy="26563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118</a:t>
            </a:fld>
            <a:endParaRPr/>
          </a:p>
        </p:txBody>
      </p:sp>
      <p:sp>
        <p:nvSpPr>
          <p:cNvPr id="820" name="Shape 493"/>
          <p:cNvSpPr>
            <a:spLocks noGrp="1"/>
          </p:cNvSpPr>
          <p:nvPr>
            <p:ph type="title"/>
          </p:nvPr>
        </p:nvSpPr>
        <p:spPr>
          <a:xfrm>
            <a:off x="76200" y="2057400"/>
            <a:ext cx="8915400" cy="2046516"/>
          </a:xfrm>
          <a:prstGeom prst="rect">
            <a:avLst/>
          </a:prstGeom>
          <a:solidFill>
            <a:srgbClr val="C3D69B"/>
          </a:solidFill>
          <a:effectLst>
            <a:outerShdw blurRad="50800" dist="50800" dir="5400000" rotWithShape="0">
              <a:schemeClr val="accent6"/>
            </a:outerShdw>
          </a:effectLst>
        </p:spPr>
        <p:txBody>
          <a:bodyPr/>
          <a:lstStyle>
            <a:lvl1pPr>
              <a:defRPr sz="3600" cap="small">
                <a:latin typeface="Arial"/>
                <a:ea typeface="Arial"/>
                <a:cs typeface="Arial"/>
                <a:sym typeface="Arial"/>
              </a:defRPr>
            </a:lvl1pPr>
          </a:lstStyle>
          <a:p>
            <a:r>
              <a:t>THANK YOU</a:t>
            </a:r>
          </a:p>
        </p:txBody>
      </p:sp>
      <p:pic>
        <p:nvPicPr>
          <p:cNvPr id="5" name="Picture 4"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6255857"/>
            <a:ext cx="1313912" cy="524199"/>
          </a:xfrm>
          <a:prstGeom prst="rect">
            <a:avLst/>
          </a:prstGeom>
          <a:noFill/>
          <a:ln>
            <a:noFill/>
          </a:ln>
        </p:spPr>
      </p:pic>
      <p:pic>
        <p:nvPicPr>
          <p:cNvPr id="6" name="Picture 5" descr="http://phalafala/document-centre/Documents/Logo/seda%20logo%20hr.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6207296"/>
            <a:ext cx="2362200" cy="625476"/>
          </a:xfrm>
          <a:prstGeom prst="rect">
            <a:avLst/>
          </a:prstGeom>
          <a:noFill/>
          <a:ln>
            <a:noFill/>
          </a:ln>
        </p:spPr>
      </p:pic>
    </p:spTree>
    <p:extLst>
      <p:ext uri="{BB962C8B-B14F-4D97-AF65-F5344CB8AC3E}">
        <p14:creationId xmlns:p14="http://schemas.microsoft.com/office/powerpoint/2010/main" xmlns="" val="37125754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096000"/>
            <a:ext cx="1420688" cy="570324"/>
          </a:xfrm>
          <a:prstGeom prst="rect">
            <a:avLst/>
          </a:prstGeom>
          <a:noFill/>
          <a:ln>
            <a:noFill/>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88CD7-4EF4-4CF2-A5CD-635B91DBAFF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2"/>
          <p:cNvSpPr txBox="1">
            <a:spLocks/>
          </p:cNvSpPr>
          <p:nvPr/>
        </p:nvSpPr>
        <p:spPr bwMode="auto">
          <a:xfrm>
            <a:off x="179512" y="789578"/>
            <a:ext cx="8640960" cy="544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300"/>
              </a:spcBef>
              <a:spcAft>
                <a:spcPts val="300"/>
              </a:spcAft>
              <a:defRPr/>
            </a:pPr>
            <a:r>
              <a:rPr lang="en-ZA" dirty="0" smtClean="0">
                <a:solidFill>
                  <a:prstClr val="black"/>
                </a:solidFill>
                <a:cs typeface="Arial" panose="020B0604020202020204" pitchFamily="34" charset="0"/>
              </a:rPr>
              <a:t>Concluded the Research on the Ecosystem – this shows that DSBD is well positioned and progressing well in delivering its Coordination role</a:t>
            </a:r>
          </a:p>
          <a:p>
            <a:pPr marL="0" indent="0">
              <a:spcBef>
                <a:spcPts val="300"/>
              </a:spcBef>
              <a:spcAft>
                <a:spcPts val="300"/>
              </a:spcAft>
              <a:defRPr/>
            </a:pPr>
            <a:endParaRPr lang="en-ZA" dirty="0" smtClean="0">
              <a:solidFill>
                <a:prstClr val="black"/>
              </a:solidFill>
              <a:cs typeface="Arial" panose="020B0604020202020204" pitchFamily="34" charset="0"/>
            </a:endParaRPr>
          </a:p>
          <a:p>
            <a:pPr marL="0" indent="0">
              <a:spcBef>
                <a:spcPts val="300"/>
              </a:spcBef>
              <a:spcAft>
                <a:spcPts val="300"/>
              </a:spcAft>
              <a:defRPr/>
            </a:pPr>
            <a:endParaRPr lang="en-ZA" dirty="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smtClean="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smtClean="0">
              <a:solidFill>
                <a:prstClr val="black"/>
              </a:solidFill>
              <a:cs typeface="Arial" panose="020B0604020202020204" pitchFamily="34" charset="0"/>
            </a:endParaRPr>
          </a:p>
          <a:p>
            <a:pPr>
              <a:spcBef>
                <a:spcPts val="300"/>
              </a:spcBef>
              <a:spcAft>
                <a:spcPts val="300"/>
              </a:spcAft>
              <a:buFont typeface="+mj-lt"/>
              <a:buAutoNum type="arabicPeriod"/>
              <a:defRPr/>
            </a:pPr>
            <a:endParaRPr lang="en-ZA" dirty="0" smtClean="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smtClean="0">
              <a:solidFill>
                <a:prstClr val="black"/>
              </a:solidFill>
              <a:cs typeface="Arial" panose="020B0604020202020204" pitchFamily="34" charset="0"/>
            </a:endParaRPr>
          </a:p>
          <a:p>
            <a:pPr marL="0" lvl="0" indent="0">
              <a:spcBef>
                <a:spcPts val="300"/>
              </a:spcBef>
              <a:spcAft>
                <a:spcPts val="300"/>
              </a:spcAft>
              <a:defRPr/>
            </a:pPr>
            <a:endParaRPr lang="en-ZA" dirty="0" smtClean="0">
              <a:solidFill>
                <a:srgbClr val="000000"/>
              </a:solidFill>
              <a:cs typeface="Arial" panose="020B0604020202020204" pitchFamily="34" charset="0"/>
            </a:endParaRPr>
          </a:p>
          <a:p>
            <a:pPr marL="342900" marR="0" lvl="0" indent="-342900" algn="l" defTabSz="914400" rtl="0" eaLnBrk="0" fontAlgn="auto" latinLnBrk="0" hangingPunct="0">
              <a:lnSpc>
                <a:spcPct val="100000"/>
              </a:lnSpc>
              <a:spcBef>
                <a:spcPts val="300"/>
              </a:spcBef>
              <a:spcAft>
                <a:spcPts val="300"/>
              </a:spcAft>
              <a:buClrTx/>
              <a:buSzTx/>
              <a:buFont typeface="+mj-lt"/>
              <a:buAutoNum type="arabicPeriod"/>
              <a:tabLst/>
              <a:defRPr/>
            </a:pPr>
            <a:endParaRPr kumimoji="0" lang="en-ZA" i="0" strike="noStrike" kern="1200" cap="none" spc="0" normalizeH="0" baseline="0" noProof="0" dirty="0" smtClean="0">
              <a:ln>
                <a:noFill/>
              </a:ln>
              <a:solidFill>
                <a:srgbClr val="000000"/>
              </a:solidFill>
              <a:effectLst/>
              <a:uLnTx/>
              <a:uFillTx/>
              <a:cs typeface="Arial" panose="020B0604020202020204" pitchFamily="34" charset="0"/>
            </a:endParaRPr>
          </a:p>
        </p:txBody>
      </p:sp>
      <p:grpSp>
        <p:nvGrpSpPr>
          <p:cNvPr id="9" name="Group 8"/>
          <p:cNvGrpSpPr/>
          <p:nvPr/>
        </p:nvGrpSpPr>
        <p:grpSpPr>
          <a:xfrm>
            <a:off x="73891" y="0"/>
            <a:ext cx="9144000" cy="709722"/>
            <a:chOff x="0" y="0"/>
            <a:chExt cx="9144000" cy="709722"/>
          </a:xfrm>
        </p:grpSpPr>
        <p:sp>
          <p:nvSpPr>
            <p:cNvPr id="10" name="Rounded Rectangle 9"/>
            <p:cNvSpPr/>
            <p:nvPr/>
          </p:nvSpPr>
          <p:spPr>
            <a:xfrm>
              <a:off x="0" y="0"/>
              <a:ext cx="9144000" cy="709722"/>
            </a:xfrm>
            <a:prstGeom prst="roundRect">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12" name="Rounded Rectangle 4"/>
            <p:cNvSpPr txBox="1"/>
            <p:nvPr/>
          </p:nvSpPr>
          <p:spPr>
            <a:xfrm>
              <a:off x="34646" y="34646"/>
              <a:ext cx="9074708" cy="640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r" defTabSz="1333500" rtl="0">
                <a:lnSpc>
                  <a:spcPct val="90000"/>
                </a:lnSpc>
                <a:spcBef>
                  <a:spcPct val="0"/>
                </a:spcBef>
                <a:spcAft>
                  <a:spcPct val="35000"/>
                </a:spcAft>
              </a:pPr>
              <a:r>
                <a:rPr lang="en-ZA" sz="3000" b="1" cap="small" dirty="0" smtClean="0">
                  <a:latin typeface="Arial" panose="020B0604020202020204" pitchFamily="34" charset="0"/>
                  <a:cs typeface="Arial" panose="020B0604020202020204" pitchFamily="34" charset="0"/>
                </a:rPr>
                <a:t>Ecosystem</a:t>
              </a:r>
              <a:endParaRPr lang="en-ZA" sz="2000" b="1" kern="1200" cap="small"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3" cstate="print"/>
          <a:stretch>
            <a:fillRect/>
          </a:stretch>
        </p:blipFill>
        <p:spPr>
          <a:xfrm>
            <a:off x="435429" y="1349425"/>
            <a:ext cx="8251371" cy="4968671"/>
          </a:xfrm>
          <a:prstGeom prst="rect">
            <a:avLst/>
          </a:prstGeom>
        </p:spPr>
      </p:pic>
    </p:spTree>
    <p:extLst>
      <p:ext uri="{BB962C8B-B14F-4D97-AF65-F5344CB8AC3E}">
        <p14:creationId xmlns:p14="http://schemas.microsoft.com/office/powerpoint/2010/main" xmlns="" val="2495568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a:latin typeface="Arial"/>
                <a:ea typeface="Arial"/>
                <a:cs typeface="Arial"/>
                <a:sym typeface="Arial"/>
              </a:defRPr>
            </a:lvl1pPr>
          </a:lstStyle>
          <a:p>
            <a:r>
              <a:rPr lang="en-ZA" sz="2800" cap="small" dirty="0" smtClean="0"/>
              <a:t>4. Highlights…cont</a:t>
            </a:r>
            <a:endParaRPr lang="en-ZA" sz="2800" cap="small" dirty="0"/>
          </a:p>
        </p:txBody>
      </p:sp>
      <p:sp>
        <p:nvSpPr>
          <p:cNvPr id="3" name="Rectangle 2"/>
          <p:cNvSpPr/>
          <p:nvPr/>
        </p:nvSpPr>
        <p:spPr>
          <a:xfrm>
            <a:off x="179511" y="671691"/>
            <a:ext cx="8812090" cy="3416320"/>
          </a:xfrm>
          <a:prstGeom prst="rect">
            <a:avLst/>
          </a:prstGeom>
        </p:spPr>
        <p:txBody>
          <a:bodyPr wrap="square">
            <a:spAutoFit/>
          </a:bodyPr>
          <a:lstStyle/>
          <a:p>
            <a:pPr algn="just"/>
            <a:r>
              <a:rPr lang="en-GB" b="1" i="1" dirty="0" smtClean="0">
                <a:latin typeface="Arial" panose="020B0604020202020204" pitchFamily="34" charset="0"/>
                <a:cs typeface="Arial" panose="020B0604020202020204" pitchFamily="34" charset="0"/>
              </a:rPr>
              <a:t>4.6. </a:t>
            </a:r>
            <a:r>
              <a:rPr lang="en-GB" dirty="0">
                <a:latin typeface="Arial" panose="020B0604020202020204" pitchFamily="34" charset="0"/>
                <a:cs typeface="Arial" panose="020B0604020202020204" pitchFamily="34" charset="0"/>
              </a:rPr>
              <a:t>In Q3 the DSBD sustained its year to date achievement of paying 100%, of valid invoices, within 30 days </a:t>
            </a:r>
            <a:endParaRPr lang="en-GB" dirty="0" smtClean="0">
              <a:latin typeface="Arial" panose="020B0604020202020204" pitchFamily="34" charset="0"/>
              <a:cs typeface="Arial" panose="020B0604020202020204" pitchFamily="34" charset="0"/>
            </a:endParaRPr>
          </a:p>
          <a:p>
            <a:pPr algn="just"/>
            <a:endParaRPr lang="en-GB" b="1" i="1" dirty="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4.7. </a:t>
            </a:r>
            <a:r>
              <a:rPr lang="en-GB" dirty="0" smtClean="0">
                <a:latin typeface="Arial" panose="020B0604020202020204" pitchFamily="34" charset="0"/>
                <a:cs typeface="Arial" panose="020B0604020202020204" pitchFamily="34" charset="0"/>
              </a:rPr>
              <a:t>In Q3 the Department maintained its 2 year record of exceeding 50% of women in SMS.</a:t>
            </a:r>
          </a:p>
          <a:p>
            <a:pPr algn="just"/>
            <a:endParaRPr lang="en-GB" dirty="0" smtClean="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4.8. </a:t>
            </a:r>
            <a:r>
              <a:rPr lang="en-GB" dirty="0" smtClean="0">
                <a:latin typeface="Arial" panose="020B0604020202020204" pitchFamily="34" charset="0"/>
                <a:cs typeface="Arial" panose="020B0604020202020204" pitchFamily="34" charset="0"/>
              </a:rPr>
              <a:t>DSBD maintained its record of exceeding the target for the employment of persons with disabilities</a:t>
            </a:r>
            <a:r>
              <a:rPr lang="en-GB" b="1" i="1" dirty="0" smtClean="0">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4.9. </a:t>
            </a:r>
            <a:r>
              <a:rPr lang="en-GB" dirty="0" smtClean="0">
                <a:latin typeface="Arial" panose="020B0604020202020204" pitchFamily="34" charset="0"/>
                <a:cs typeface="Arial" panose="020B0604020202020204" pitchFamily="34" charset="0"/>
              </a:rPr>
              <a:t>32% of DSBD staff is under the age of 35 of which 2 are SMS members. </a:t>
            </a:r>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78066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447"/>
          <p:cNvSpPr>
            <a:spLocks noGrp="1"/>
          </p:cNvSpPr>
          <p:nvPr>
            <p:ph type="body" idx="1"/>
          </p:nvPr>
        </p:nvSpPr>
        <p:spPr>
          <a:xfrm>
            <a:off x="0" y="783769"/>
            <a:ext cx="8915400" cy="5312233"/>
          </a:xfrm>
          <a:prstGeom prst="rect">
            <a:avLst/>
          </a:prstGeom>
        </p:spPr>
        <p:txBody>
          <a:bodyPr/>
          <a:lstStyle/>
          <a:p>
            <a:pPr marL="0" indent="0" algn="just">
              <a:spcBef>
                <a:spcPts val="0"/>
              </a:spcBef>
              <a:buSzTx/>
              <a:buNone/>
              <a:defRPr sz="2000" b="1" cap="small">
                <a:latin typeface="Arial"/>
                <a:ea typeface="Arial"/>
                <a:cs typeface="Arial"/>
                <a:sym typeface="Arial"/>
              </a:defRPr>
            </a:pPr>
            <a:r>
              <a:rPr dirty="0"/>
              <a:t>Performance Statement</a:t>
            </a:r>
            <a:r>
              <a:rPr cap="none" dirty="0"/>
              <a:t>: </a:t>
            </a:r>
          </a:p>
          <a:p>
            <a:pPr marL="0" indent="0" algn="just">
              <a:spcBef>
                <a:spcPts val="0"/>
              </a:spcBef>
              <a:buSzTx/>
              <a:buNone/>
              <a:defRPr sz="1600" b="1" cap="small">
                <a:latin typeface="Arial"/>
                <a:ea typeface="Arial"/>
                <a:cs typeface="Arial"/>
                <a:sym typeface="Arial"/>
              </a:defRPr>
            </a:pPr>
            <a:r>
              <a:rPr sz="1400" dirty="0"/>
              <a:t>The department has </a:t>
            </a:r>
            <a:r>
              <a:rPr lang="en-GB" sz="1400" dirty="0" smtClean="0"/>
              <a:t>54</a:t>
            </a:r>
            <a:r>
              <a:rPr sz="1400" dirty="0" smtClean="0"/>
              <a:t> </a:t>
            </a:r>
            <a:r>
              <a:rPr sz="1400" dirty="0"/>
              <a:t>Performance </a:t>
            </a:r>
            <a:r>
              <a:rPr sz="1400" dirty="0" smtClean="0"/>
              <a:t>Indicators</a:t>
            </a:r>
            <a:r>
              <a:rPr lang="en-GB" sz="1400" dirty="0" smtClean="0"/>
              <a:t>, 54 Annual Targets</a:t>
            </a:r>
            <a:r>
              <a:rPr sz="1400" dirty="0" smtClean="0"/>
              <a:t> </a:t>
            </a:r>
            <a:r>
              <a:rPr sz="1400" dirty="0"/>
              <a:t>and is reporting against </a:t>
            </a:r>
            <a:r>
              <a:rPr lang="en-GB" sz="1400" dirty="0" smtClean="0"/>
              <a:t>47</a:t>
            </a:r>
            <a:r>
              <a:rPr sz="1400" dirty="0" smtClean="0"/>
              <a:t> </a:t>
            </a:r>
            <a:r>
              <a:rPr lang="en-GB" sz="1400" dirty="0" smtClean="0"/>
              <a:t>Quarterly </a:t>
            </a:r>
            <a:r>
              <a:rPr sz="1400" dirty="0" smtClean="0"/>
              <a:t>Targets</a:t>
            </a:r>
            <a:endParaRPr sz="1400" dirty="0"/>
          </a:p>
        </p:txBody>
      </p:sp>
      <p:pic>
        <p:nvPicPr>
          <p:cNvPr id="661" name="image2.jpeg" descr="image2.jpeg"/>
          <p:cNvPicPr>
            <a:picLocks noChangeAspect="1"/>
          </p:cNvPicPr>
          <p:nvPr/>
        </p:nvPicPr>
        <p:blipFill>
          <a:blip r:embed="rId2" cstate="print">
            <a:extLst/>
          </a:blip>
          <a:srcRect t="24291" b="22405"/>
          <a:stretch>
            <a:fillRect/>
          </a:stretch>
        </p:blipFill>
        <p:spPr>
          <a:xfrm>
            <a:off x="179511" y="6100267"/>
            <a:ext cx="1420689" cy="570326"/>
          </a:xfrm>
          <a:prstGeom prst="rect">
            <a:avLst/>
          </a:prstGeom>
          <a:ln w="12700">
            <a:miter lim="400000"/>
          </a:ln>
        </p:spPr>
      </p:pic>
      <p:sp>
        <p:nvSpPr>
          <p:cNvPr id="662" name="Shape 449"/>
          <p:cNvSpPr>
            <a:spLocks noGrp="1"/>
          </p:cNvSpPr>
          <p:nvPr>
            <p:ph type="sldNum" sz="quarter" idx="4294967295"/>
          </p:nvPr>
        </p:nvSpPr>
        <p:spPr>
          <a:xfrm>
            <a:off x="8539554" y="6399085"/>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grpSp>
        <p:nvGrpSpPr>
          <p:cNvPr id="665" name="Group 452"/>
          <p:cNvGrpSpPr/>
          <p:nvPr/>
        </p:nvGrpSpPr>
        <p:grpSpPr>
          <a:xfrm>
            <a:off x="0" y="-2"/>
            <a:ext cx="9144000" cy="707576"/>
            <a:chOff x="-152400" y="0"/>
            <a:chExt cx="9144000" cy="707575"/>
          </a:xfrm>
        </p:grpSpPr>
        <p:sp>
          <p:nvSpPr>
            <p:cNvPr id="663" name="Shape 450"/>
            <p:cNvSpPr/>
            <p:nvPr/>
          </p:nvSpPr>
          <p:spPr>
            <a:xfrm>
              <a:off x="0" y="0"/>
              <a:ext cx="8991600" cy="707575"/>
            </a:xfrm>
            <a:prstGeom prst="rect">
              <a:avLst/>
            </a:prstGeom>
            <a:solidFill>
              <a:srgbClr val="C3D69B"/>
            </a:solidFill>
            <a:ln w="12700" cap="flat">
              <a:noFill/>
              <a:miter lim="400000"/>
            </a:ln>
            <a:effectLst>
              <a:outerShdw blurRad="50800" dist="50800" dir="5400000" rotWithShape="0">
                <a:schemeClr val="accent6"/>
              </a:outerShdw>
            </a:effectLst>
          </p:spPr>
          <p:txBody>
            <a:bodyPr wrap="square" lIns="45719" tIns="45719" rIns="45719" bIns="45719" numCol="1" anchor="ctr">
              <a:noAutofit/>
            </a:bodyPr>
            <a:lstStyle/>
            <a:p>
              <a:pPr algn="r">
                <a:lnSpc>
                  <a:spcPct val="150000"/>
                </a:lnSpc>
                <a:defRPr sz="3200" cap="small">
                  <a:latin typeface="Arial"/>
                  <a:ea typeface="Arial"/>
                  <a:cs typeface="Arial"/>
                  <a:sym typeface="Arial"/>
                </a:defRPr>
              </a:pPr>
              <a:endParaRPr sz="3600" cap="small" dirty="0">
                <a:latin typeface="Arial"/>
                <a:ea typeface="Arial"/>
                <a:cs typeface="Arial"/>
                <a:sym typeface="Arial"/>
              </a:endParaRPr>
            </a:p>
          </p:txBody>
        </p:sp>
        <p:sp>
          <p:nvSpPr>
            <p:cNvPr id="664" name="Shape 451"/>
            <p:cNvSpPr/>
            <p:nvPr/>
          </p:nvSpPr>
          <p:spPr>
            <a:xfrm>
              <a:off x="-152400" y="24372"/>
              <a:ext cx="9144000" cy="6588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r">
                <a:lnSpc>
                  <a:spcPct val="150000"/>
                </a:lnSpc>
                <a:defRPr sz="3200" cap="small">
                  <a:latin typeface="Arial"/>
                  <a:ea typeface="Arial"/>
                  <a:cs typeface="Arial"/>
                  <a:sym typeface="Arial"/>
                </a:defRPr>
              </a:pPr>
              <a:r>
                <a:rPr lang="en-GB" sz="2800" cap="small" dirty="0" smtClean="0">
                  <a:latin typeface="Arial"/>
                  <a:ea typeface="Arial"/>
                  <a:cs typeface="Arial"/>
                  <a:sym typeface="Arial"/>
                </a:rPr>
                <a:t>Q3 2017/18 PERFORMANCE EXECUTIVE SUMMARY</a:t>
              </a:r>
              <a:endParaRPr lang="en-GB" sz="2800" cap="small" dirty="0">
                <a:latin typeface="Arial"/>
                <a:ea typeface="Arial"/>
                <a:cs typeface="Arial"/>
                <a:sym typeface="Arial"/>
              </a:endParaRPr>
            </a:p>
          </p:txBody>
        </p:sp>
      </p:grpSp>
      <p:graphicFrame>
        <p:nvGraphicFramePr>
          <p:cNvPr id="2" name="Table 1"/>
          <p:cNvGraphicFramePr>
            <a:graphicFrameLocks noGrp="1"/>
          </p:cNvGraphicFramePr>
          <p:nvPr>
            <p:extLst/>
          </p:nvPr>
        </p:nvGraphicFramePr>
        <p:xfrm>
          <a:off x="76200" y="1733255"/>
          <a:ext cx="8991600" cy="4323187"/>
        </p:xfrm>
        <a:graphic>
          <a:graphicData uri="http://schemas.openxmlformats.org/drawingml/2006/table">
            <a:tbl>
              <a:tblPr firstRow="1" firstCol="1"/>
              <a:tblGrid>
                <a:gridCol w="1597418">
                  <a:extLst>
                    <a:ext uri="{9D8B030D-6E8A-4147-A177-3AD203B41FA5}">
                      <a16:colId xmlns:a16="http://schemas.microsoft.com/office/drawing/2014/main" xmlns="" val="20000"/>
                    </a:ext>
                  </a:extLst>
                </a:gridCol>
                <a:gridCol w="1357677">
                  <a:extLst>
                    <a:ext uri="{9D8B030D-6E8A-4147-A177-3AD203B41FA5}">
                      <a16:colId xmlns:a16="http://schemas.microsoft.com/office/drawing/2014/main" xmlns="" val="20001"/>
                    </a:ext>
                  </a:extLst>
                </a:gridCol>
                <a:gridCol w="1111061">
                  <a:extLst>
                    <a:ext uri="{9D8B030D-6E8A-4147-A177-3AD203B41FA5}">
                      <a16:colId xmlns:a16="http://schemas.microsoft.com/office/drawing/2014/main" xmlns="" val="20002"/>
                    </a:ext>
                  </a:extLst>
                </a:gridCol>
                <a:gridCol w="864445">
                  <a:extLst>
                    <a:ext uri="{9D8B030D-6E8A-4147-A177-3AD203B41FA5}">
                      <a16:colId xmlns:a16="http://schemas.microsoft.com/office/drawing/2014/main" xmlns="" val="20003"/>
                    </a:ext>
                  </a:extLst>
                </a:gridCol>
                <a:gridCol w="987323">
                  <a:extLst>
                    <a:ext uri="{9D8B030D-6E8A-4147-A177-3AD203B41FA5}">
                      <a16:colId xmlns:a16="http://schemas.microsoft.com/office/drawing/2014/main" xmlns="" val="20004"/>
                    </a:ext>
                  </a:extLst>
                </a:gridCol>
                <a:gridCol w="865304">
                  <a:extLst>
                    <a:ext uri="{9D8B030D-6E8A-4147-A177-3AD203B41FA5}">
                      <a16:colId xmlns:a16="http://schemas.microsoft.com/office/drawing/2014/main" xmlns="" val="20005"/>
                    </a:ext>
                  </a:extLst>
                </a:gridCol>
                <a:gridCol w="1178944">
                  <a:extLst>
                    <a:ext uri="{9D8B030D-6E8A-4147-A177-3AD203B41FA5}">
                      <a16:colId xmlns:a16="http://schemas.microsoft.com/office/drawing/2014/main" xmlns="" val="20006"/>
                    </a:ext>
                  </a:extLst>
                </a:gridCol>
                <a:gridCol w="1029428">
                  <a:extLst>
                    <a:ext uri="{9D8B030D-6E8A-4147-A177-3AD203B41FA5}">
                      <a16:colId xmlns:a16="http://schemas.microsoft.com/office/drawing/2014/main" xmlns="" val="20007"/>
                    </a:ext>
                  </a:extLst>
                </a:gridCol>
              </a:tblGrid>
              <a:tr h="1074083">
                <a:tc>
                  <a:txBody>
                    <a:bodyPr/>
                    <a:lstStyle/>
                    <a:p>
                      <a:pPr algn="just">
                        <a:lnSpc>
                          <a:spcPct val="15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Branch</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No. of Performance Indicators</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Achieved </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Partially</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achieved</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Not Achieved</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50000"/>
                        </a:lnSpc>
                        <a:spcAft>
                          <a:spcPts val="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Adjusted Budget</a:t>
                      </a:r>
                      <a:endParaRPr lang="en-ZA" sz="1200" cap="small" baseline="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Expenditure to-date</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21497">
                <a:tc>
                  <a:txBody>
                    <a:bodyPr/>
                    <a:lstStyle/>
                    <a:p>
                      <a:pPr algn="just">
                        <a:lnSpc>
                          <a:spcPct val="150000"/>
                        </a:lnSpc>
                        <a:spcAft>
                          <a:spcPts val="0"/>
                        </a:spcAft>
                      </a:pPr>
                      <a:r>
                        <a:rPr lang="en-ZA" sz="1400" b="1" cap="small" baseline="0">
                          <a:effectLst/>
                          <a:latin typeface="Arial" panose="020B0604020202020204" pitchFamily="34" charset="0"/>
                          <a:ea typeface="Calibri" panose="020F0502020204030204" pitchFamily="34" charset="0"/>
                          <a:cs typeface="Arial" panose="020B0604020202020204" pitchFamily="34" charset="0"/>
                        </a:rPr>
                        <a:t>1. Administration </a:t>
                      </a:r>
                      <a:endParaRPr lang="en-ZA" sz="1400" cap="small" baseline="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400" b="1" cap="small" baseline="0">
                          <a:effectLst/>
                          <a:latin typeface="Arial" panose="020B0604020202020204" pitchFamily="34" charset="0"/>
                          <a:ea typeface="Calibri" panose="020F0502020204030204" pitchFamily="34" charset="0"/>
                          <a:cs typeface="Arial" panose="020B0604020202020204" pitchFamily="34" charset="0"/>
                        </a:rPr>
                        <a:t>   </a:t>
                      </a:r>
                      <a:endParaRPr lang="en-ZA" sz="1400" cap="small" baseline="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(72.7%)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(27.3%)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121 614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86 779</a:t>
                      </a:r>
                    </a:p>
                    <a:p>
                      <a:pPr algn="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(71.4%)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1497">
                <a:tc>
                  <a:txBody>
                    <a:bodyPr/>
                    <a:lstStyle/>
                    <a:p>
                      <a:pPr algn="just">
                        <a:lnSpc>
                          <a:spcPct val="150000"/>
                        </a:lnSpc>
                        <a:spcAft>
                          <a:spcPts val="0"/>
                        </a:spcAft>
                      </a:pPr>
                      <a:r>
                        <a:rPr lang="en-ZA" sz="1400" b="1" cap="small" baseline="0">
                          <a:effectLst/>
                          <a:latin typeface="Arial" panose="020B0604020202020204" pitchFamily="34" charset="0"/>
                          <a:ea typeface="Calibri" panose="020F0502020204030204" pitchFamily="34" charset="0"/>
                          <a:cs typeface="Arial" panose="020B0604020202020204" pitchFamily="34" charset="0"/>
                        </a:rPr>
                        <a:t>2. Policy and Research</a:t>
                      </a:r>
                      <a:endParaRPr lang="en-ZA" sz="1400" cap="small" baseline="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9</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(52.9%)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0</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a:t>
                      </a: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t>
                      </a:r>
                      <a:r>
                        <a:rPr lang="en-GB" sz="1400" dirty="0" smtClean="0">
                          <a:effectLst/>
                          <a:latin typeface="Arial" panose="020B0604020202020204" pitchFamily="34" charset="0"/>
                          <a:ea typeface="Calibri" panose="020F0502020204030204" pitchFamily="34" charset="0"/>
                          <a:cs typeface="Arial" panose="020B0604020202020204" pitchFamily="34" charset="0"/>
                        </a:rPr>
                        <a:t>47.1%)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17 999</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9 132</a:t>
                      </a:r>
                    </a:p>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(50.7%)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19820">
                <a:tc>
                  <a:txBody>
                    <a:bodyPr/>
                    <a:lstStyle/>
                    <a:p>
                      <a:pPr algn="just">
                        <a:lnSpc>
                          <a:spcPct val="150000"/>
                        </a:lnSpc>
                        <a:spcAft>
                          <a:spcPts val="0"/>
                        </a:spcAft>
                      </a:pPr>
                      <a:r>
                        <a:rPr lang="en-ZA" sz="1400" b="1" cap="small" baseline="0">
                          <a:effectLst/>
                          <a:latin typeface="Arial" panose="020B0604020202020204" pitchFamily="34" charset="0"/>
                          <a:ea typeface="Calibri" panose="020F0502020204030204" pitchFamily="34" charset="0"/>
                          <a:cs typeface="Arial" panose="020B0604020202020204" pitchFamily="34" charset="0"/>
                        </a:rPr>
                        <a:t>3. Programme Design and Support</a:t>
                      </a:r>
                      <a:endParaRPr lang="en-ZA" sz="1400" cap="small" baseline="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15</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a:t>
                      </a:r>
                      <a:r>
                        <a:rPr lang="en-GB" sz="1400" dirty="0" smtClean="0">
                          <a:effectLst/>
                          <a:latin typeface="Arial" panose="020B0604020202020204" pitchFamily="34" charset="0"/>
                          <a:ea typeface="Calibri" panose="020F0502020204030204" pitchFamily="34" charset="0"/>
                          <a:cs typeface="Arial" panose="020B0604020202020204" pitchFamily="34" charset="0"/>
                        </a:rPr>
                        <a:t>78.9%)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1</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smtClean="0">
                          <a:effectLst/>
                          <a:latin typeface="Arial" panose="020B0604020202020204" pitchFamily="34" charset="0"/>
                          <a:ea typeface="Calibri" panose="020F0502020204030204" pitchFamily="34" charset="0"/>
                          <a:cs typeface="Arial" panose="020B0604020202020204" pitchFamily="34" charset="0"/>
                        </a:rPr>
                        <a:t>(5.3%)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1 336 057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1 006 947</a:t>
                      </a:r>
                    </a:p>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(75.4%)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76025">
                <a:tc>
                  <a:txBody>
                    <a:bodyPr/>
                    <a:lstStyle/>
                    <a:p>
                      <a:pPr algn="just">
                        <a:lnSpc>
                          <a:spcPct val="15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 </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Total</a:t>
                      </a:r>
                      <a:endParaRPr lang="en-ZA" sz="140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54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effectLst/>
                          <a:latin typeface="Arial" panose="020B0604020202020204" pitchFamily="34" charset="0"/>
                          <a:ea typeface="Calibri" panose="020F0502020204030204" pitchFamily="34" charset="0"/>
                          <a:cs typeface="Arial" panose="020B0604020202020204" pitchFamily="34" charset="0"/>
                        </a:rPr>
                        <a:t>47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dirty="0" smtClean="0">
                          <a:effectLst/>
                          <a:latin typeface="Arial" panose="020B0604020202020204" pitchFamily="34" charset="0"/>
                          <a:ea typeface="Calibri" panose="020F0502020204030204" pitchFamily="34" charset="0"/>
                          <a:cs typeface="Arial" panose="020B0604020202020204" pitchFamily="34" charset="0"/>
                        </a:rPr>
                        <a:t>32</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a:t>
                      </a:r>
                      <a:r>
                        <a:rPr lang="en-GB" sz="1400" b="1" dirty="0" smtClean="0">
                          <a:effectLst/>
                          <a:latin typeface="Arial" panose="020B0604020202020204" pitchFamily="34" charset="0"/>
                          <a:ea typeface="Calibri" panose="020F0502020204030204" pitchFamily="34" charset="0"/>
                          <a:cs typeface="Arial" panose="020B0604020202020204" pitchFamily="34" charset="0"/>
                        </a:rPr>
                        <a:t>68.1%)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b="1" dirty="0" smtClean="0">
                          <a:effectLst/>
                          <a:latin typeface="Arial" panose="020B0604020202020204" pitchFamily="34" charset="0"/>
                          <a:ea typeface="Calibri" panose="020F0502020204030204" pitchFamily="34"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a:t>
                      </a:r>
                      <a:r>
                        <a:rPr lang="en-GB" sz="1400" b="1" dirty="0" smtClean="0">
                          <a:effectLst/>
                          <a:latin typeface="Arial" panose="020B0604020202020204" pitchFamily="34" charset="0"/>
                          <a:ea typeface="Calibri" panose="020F0502020204030204" pitchFamily="34" charset="0"/>
                          <a:cs typeface="Arial" panose="020B0604020202020204" pitchFamily="34" charset="0"/>
                        </a:rPr>
                        <a:t>12.8%)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b="1" dirty="0" smtClean="0">
                          <a:effectLst/>
                          <a:latin typeface="Arial" panose="020B0604020202020204" pitchFamily="34" charset="0"/>
                          <a:ea typeface="Calibri" panose="020F0502020204030204" pitchFamily="34" charset="0"/>
                          <a:cs typeface="Arial" panose="020B0604020202020204" pitchFamily="34" charset="0"/>
                        </a:rPr>
                        <a:t>9</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smtClean="0">
                          <a:effectLst/>
                          <a:latin typeface="Arial" panose="020B0604020202020204" pitchFamily="34" charset="0"/>
                          <a:ea typeface="Calibri" panose="020F0502020204030204" pitchFamily="34" charset="0"/>
                          <a:cs typeface="Arial" panose="020B0604020202020204" pitchFamily="34" charset="0"/>
                        </a:rPr>
                        <a:t>(19.1%)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b="1">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r">
                        <a:lnSpc>
                          <a:spcPct val="150000"/>
                        </a:lnSpc>
                        <a:spcAft>
                          <a:spcPts val="0"/>
                        </a:spcAft>
                      </a:pPr>
                      <a:r>
                        <a:rPr lang="en-GB" sz="1400" b="1">
                          <a:effectLst/>
                          <a:latin typeface="Arial" panose="020B0604020202020204" pitchFamily="34" charset="0"/>
                          <a:ea typeface="Calibri" panose="020F0502020204030204" pitchFamily="34" charset="0"/>
                          <a:cs typeface="Arial" panose="020B0604020202020204" pitchFamily="34" charset="0"/>
                        </a:rPr>
                        <a:t>1 475 670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1 102 858</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(74.7%)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103884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447"/>
          <p:cNvSpPr>
            <a:spLocks noGrp="1"/>
          </p:cNvSpPr>
          <p:nvPr>
            <p:ph type="body" idx="1"/>
          </p:nvPr>
        </p:nvSpPr>
        <p:spPr>
          <a:xfrm>
            <a:off x="0" y="783769"/>
            <a:ext cx="8915400" cy="5312233"/>
          </a:xfrm>
          <a:prstGeom prst="rect">
            <a:avLst/>
          </a:prstGeom>
        </p:spPr>
        <p:txBody>
          <a:bodyPr/>
          <a:lstStyle/>
          <a:p>
            <a:pPr marL="0" indent="0" algn="just">
              <a:spcBef>
                <a:spcPts val="0"/>
              </a:spcBef>
              <a:buSzTx/>
              <a:buNone/>
              <a:defRPr sz="2000" b="1" cap="small">
                <a:latin typeface="Arial"/>
                <a:ea typeface="Arial"/>
                <a:cs typeface="Arial"/>
                <a:sym typeface="Arial"/>
              </a:defRPr>
            </a:pPr>
            <a:r>
              <a:rPr dirty="0"/>
              <a:t>Performance Statement</a:t>
            </a:r>
            <a:r>
              <a:rPr cap="none" dirty="0"/>
              <a:t>: </a:t>
            </a:r>
          </a:p>
          <a:p>
            <a:pPr marL="0" indent="0" algn="just">
              <a:spcBef>
                <a:spcPts val="0"/>
              </a:spcBef>
              <a:buSzTx/>
              <a:buNone/>
              <a:defRPr sz="1600" b="1" cap="small">
                <a:latin typeface="Arial"/>
                <a:ea typeface="Arial"/>
                <a:cs typeface="Arial"/>
                <a:sym typeface="Arial"/>
              </a:defRPr>
            </a:pPr>
            <a:r>
              <a:rPr sz="1400" dirty="0"/>
              <a:t>The department has </a:t>
            </a:r>
            <a:r>
              <a:rPr lang="en-GB" sz="1400" dirty="0" smtClean="0"/>
              <a:t>54</a:t>
            </a:r>
            <a:r>
              <a:rPr sz="1400" dirty="0" smtClean="0"/>
              <a:t> </a:t>
            </a:r>
            <a:r>
              <a:rPr sz="1400" dirty="0"/>
              <a:t>Performance Indicators and is reporting against </a:t>
            </a:r>
            <a:r>
              <a:rPr lang="en-GB" sz="1400" dirty="0" smtClean="0"/>
              <a:t>47 Quarterly </a:t>
            </a:r>
            <a:r>
              <a:rPr sz="1400" dirty="0" smtClean="0"/>
              <a:t>Targets</a:t>
            </a:r>
            <a:endParaRPr sz="1400" dirty="0"/>
          </a:p>
        </p:txBody>
      </p:sp>
      <p:pic>
        <p:nvPicPr>
          <p:cNvPr id="661" name="image2.jpeg" descr="image2.jpeg"/>
          <p:cNvPicPr>
            <a:picLocks noChangeAspect="1"/>
          </p:cNvPicPr>
          <p:nvPr/>
        </p:nvPicPr>
        <p:blipFill>
          <a:blip r:embed="rId2" cstate="print">
            <a:extLst/>
          </a:blip>
          <a:srcRect t="24291" b="22405"/>
          <a:stretch>
            <a:fillRect/>
          </a:stretch>
        </p:blipFill>
        <p:spPr>
          <a:xfrm>
            <a:off x="179511" y="6100267"/>
            <a:ext cx="1420689" cy="570326"/>
          </a:xfrm>
          <a:prstGeom prst="rect">
            <a:avLst/>
          </a:prstGeom>
          <a:ln w="12700">
            <a:miter lim="400000"/>
          </a:ln>
        </p:spPr>
      </p:pic>
      <p:sp>
        <p:nvSpPr>
          <p:cNvPr id="662" name="Shape 449"/>
          <p:cNvSpPr>
            <a:spLocks noGrp="1"/>
          </p:cNvSpPr>
          <p:nvPr>
            <p:ph type="sldNum" sz="quarter" idx="4294967295"/>
          </p:nvPr>
        </p:nvSpPr>
        <p:spPr>
          <a:xfrm>
            <a:off x="8539554" y="6399085"/>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grpSp>
        <p:nvGrpSpPr>
          <p:cNvPr id="665" name="Group 452"/>
          <p:cNvGrpSpPr/>
          <p:nvPr/>
        </p:nvGrpSpPr>
        <p:grpSpPr>
          <a:xfrm>
            <a:off x="152400" y="-15544"/>
            <a:ext cx="8991600" cy="738660"/>
            <a:chOff x="0" y="-15542"/>
            <a:chExt cx="8991600" cy="738659"/>
          </a:xfrm>
        </p:grpSpPr>
        <p:sp>
          <p:nvSpPr>
            <p:cNvPr id="663" name="Shape 450"/>
            <p:cNvSpPr/>
            <p:nvPr/>
          </p:nvSpPr>
          <p:spPr>
            <a:xfrm>
              <a:off x="0" y="0"/>
              <a:ext cx="8991600" cy="707575"/>
            </a:xfrm>
            <a:prstGeom prst="rect">
              <a:avLst/>
            </a:prstGeom>
            <a:solidFill>
              <a:srgbClr val="C3D69B"/>
            </a:solidFill>
            <a:ln w="12700" cap="flat">
              <a:noFill/>
              <a:miter lim="400000"/>
            </a:ln>
            <a:effectLst>
              <a:outerShdw blurRad="50800" dist="50800" dir="5400000" rotWithShape="0">
                <a:schemeClr val="accent6"/>
              </a:outerShdw>
            </a:effectLst>
          </p:spPr>
          <p:txBody>
            <a:bodyPr wrap="square" lIns="45719" tIns="45719" rIns="45719" bIns="45719" numCol="1" anchor="ctr">
              <a:noAutofit/>
            </a:bodyPr>
            <a:lstStyle/>
            <a:p>
              <a:pPr algn="r">
                <a:lnSpc>
                  <a:spcPct val="150000"/>
                </a:lnSpc>
                <a:defRPr sz="3200" cap="small">
                  <a:latin typeface="Arial"/>
                  <a:ea typeface="Arial"/>
                  <a:cs typeface="Arial"/>
                  <a:sym typeface="Arial"/>
                </a:defRPr>
              </a:pPr>
              <a:endParaRPr sz="3200" cap="small">
                <a:latin typeface="Arial"/>
                <a:ea typeface="Arial"/>
                <a:cs typeface="Arial"/>
                <a:sym typeface="Arial"/>
              </a:endParaRPr>
            </a:p>
          </p:txBody>
        </p:sp>
        <p:sp>
          <p:nvSpPr>
            <p:cNvPr id="664" name="Shape 451"/>
            <p:cNvSpPr/>
            <p:nvPr/>
          </p:nvSpPr>
          <p:spPr>
            <a:xfrm>
              <a:off x="0" y="-15542"/>
              <a:ext cx="8991600" cy="7386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r">
                <a:lnSpc>
                  <a:spcPct val="150000"/>
                </a:lnSpc>
                <a:defRPr sz="3200" cap="small">
                  <a:latin typeface="Arial"/>
                  <a:ea typeface="Arial"/>
                  <a:cs typeface="Arial"/>
                  <a:sym typeface="Arial"/>
                </a:defRPr>
              </a:pPr>
              <a:r>
                <a:rPr lang="en-GB" sz="2800" cap="small" dirty="0" smtClean="0">
                  <a:latin typeface="Arial"/>
                  <a:ea typeface="Arial"/>
                  <a:cs typeface="Arial"/>
                  <a:sym typeface="Arial"/>
                </a:rPr>
                <a:t>Q3 2017/18 PERFORMANCE EXECUTIVE SUMMARY</a:t>
              </a:r>
              <a:endParaRPr lang="en-GB" sz="2800" cap="small" dirty="0">
                <a:latin typeface="Arial"/>
                <a:ea typeface="Arial"/>
                <a:cs typeface="Arial"/>
                <a:sym typeface="Arial"/>
              </a:endParaRPr>
            </a:p>
          </p:txBody>
        </p:sp>
      </p:grpSp>
      <p:graphicFrame>
        <p:nvGraphicFramePr>
          <p:cNvPr id="9" name="Chart 8"/>
          <p:cNvGraphicFramePr>
            <a:graphicFrameLocks/>
          </p:cNvGraphicFramePr>
          <p:nvPr>
            <p:extLst/>
          </p:nvPr>
        </p:nvGraphicFramePr>
        <p:xfrm>
          <a:off x="179511" y="1439840"/>
          <a:ext cx="8833860" cy="4721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654102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16</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714" name="Content Placeholder 5"/>
          <p:cNvGraphicFramePr/>
          <p:nvPr>
            <p:extLst>
              <p:ext uri="{D42A27DB-BD31-4B8C-83A1-F6EECF244321}">
                <p14:modId xmlns:p14="http://schemas.microsoft.com/office/powerpoint/2010/main" xmlns="" val="4238856450"/>
              </p:ext>
            </p:extLst>
          </p:nvPr>
        </p:nvGraphicFramePr>
        <p:xfrm>
          <a:off x="76200" y="698498"/>
          <a:ext cx="9067799" cy="6137731"/>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31132">
                  <a:extLst>
                    <a:ext uri="{9D8B030D-6E8A-4147-A177-3AD203B41FA5}">
                      <a16:colId xmlns:a16="http://schemas.microsoft.com/office/drawing/2014/main" xmlns="" val="20001"/>
                    </a:ext>
                  </a:extLst>
                </a:gridCol>
                <a:gridCol w="1995714">
                  <a:extLst>
                    <a:ext uri="{9D8B030D-6E8A-4147-A177-3AD203B41FA5}">
                      <a16:colId xmlns:a16="http://schemas.microsoft.com/office/drawing/2014/main" xmlns="" val="20002"/>
                    </a:ext>
                  </a:extLst>
                </a:gridCol>
                <a:gridCol w="1064986">
                  <a:extLst>
                    <a:ext uri="{9D8B030D-6E8A-4147-A177-3AD203B41FA5}">
                      <a16:colId xmlns:a16="http://schemas.microsoft.com/office/drawing/2014/main" xmlns="" val="20003"/>
                    </a:ext>
                  </a:extLst>
                </a:gridCol>
                <a:gridCol w="1836420">
                  <a:extLst>
                    <a:ext uri="{9D8B030D-6E8A-4147-A177-3AD203B41FA5}">
                      <a16:colId xmlns:a16="http://schemas.microsoft.com/office/drawing/2014/main" xmlns="" val="20004"/>
                    </a:ext>
                  </a:extLst>
                </a:gridCol>
                <a:gridCol w="1645920">
                  <a:extLst>
                    <a:ext uri="{9D8B030D-6E8A-4147-A177-3AD203B41FA5}">
                      <a16:colId xmlns:a16="http://schemas.microsoft.com/office/drawing/2014/main" xmlns="" val="20005"/>
                    </a:ext>
                  </a:extLst>
                </a:gridCol>
                <a:gridCol w="975359">
                  <a:extLst>
                    <a:ext uri="{9D8B030D-6E8A-4147-A177-3AD203B41FA5}">
                      <a16:colId xmlns:a16="http://schemas.microsoft.com/office/drawing/2014/main" xmlns="" val="20006"/>
                    </a:ext>
                  </a:extLst>
                </a:gridCol>
              </a:tblGrid>
              <a:tr h="754563">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821228">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4</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legislative and regulatory protocols impeding SMMEs and Co-ops </a:t>
                      </a:r>
                      <a:r>
                        <a:rPr lang="en-ZA" sz="1200" b="1" cap="small"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produced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Research Report on Provincial legislative and regulatory protocols impeding SMMEs and Co-ops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400"/>
                        </a:spcBef>
                        <a:spcAft>
                          <a:spcPts val="400"/>
                        </a:spcAft>
                      </a:pPr>
                      <a:r>
                        <a:rPr lang="en-ZA" sz="1200" dirty="0" smtClean="0">
                          <a:effectLst/>
                          <a:latin typeface="Arial" panose="020B0604020202020204" pitchFamily="34" charset="0"/>
                          <a:ea typeface="Calibri" panose="020F0502020204030204" pitchFamily="34" charset="0"/>
                        </a:rPr>
                        <a:t>Progress Report on Provincial legislative and regulatory protocols impeding SMMEs and Co-ops produced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ea typeface="Arial"/>
                          <a:cs typeface="Arial" panose="020B0604020202020204" pitchFamily="34" charset="0"/>
                          <a:sym typeface="Arial"/>
                        </a:rPr>
                        <a:t>Target not achieved. </a:t>
                      </a:r>
                      <a:r>
                        <a:rPr lang="en-ZA" sz="1200" dirty="0" smtClean="0">
                          <a:effectLst/>
                          <a:latin typeface="Arial" panose="020B0604020202020204" pitchFamily="34" charset="0"/>
                          <a:ea typeface="Calibri" panose="020F0502020204030204" pitchFamily="34" charset="0"/>
                        </a:rPr>
                        <a:t>Progress Report on Provincial legislative and regulatory protocols impeding SMMEs and Co-ops produced</a:t>
                      </a: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93" marR="6793" marT="6793" marB="6793"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algn="l">
                        <a:spcAft>
                          <a:spcPts val="0"/>
                        </a:spcAft>
                      </a:pPr>
                      <a:r>
                        <a:rPr lang="en-GB" sz="1200" dirty="0" smtClean="0">
                          <a:effectLst/>
                          <a:latin typeface="Arial" panose="020B0604020202020204" pitchFamily="34" charset="0"/>
                          <a:cs typeface="Arial" panose="020B0604020202020204" pitchFamily="34" charset="0"/>
                        </a:rPr>
                        <a:t>Approval to appoint service provider endorsed on 16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SLA finalised and signed on 25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Inception report concluded on 31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Draft report finalised on 22 November. </a:t>
                      </a:r>
                      <a:endParaRPr lang="en-GB" dirty="0" smtClean="0">
                        <a:effectLst/>
                        <a:latin typeface="Arial" panose="020B0604020202020204" pitchFamily="34" charset="0"/>
                        <a:cs typeface="Arial" panose="020B0604020202020204" pitchFamily="34" charset="0"/>
                      </a:endParaRPr>
                    </a:p>
                    <a:p>
                      <a:pPr algn="l"/>
                      <a:r>
                        <a:rPr lang="en-GB" sz="1200" dirty="0" smtClean="0">
                          <a:effectLst/>
                          <a:latin typeface="Arial" panose="020B0604020202020204" pitchFamily="34" charset="0"/>
                          <a:ea typeface="Calibri" panose="020F0502020204030204" pitchFamily="34" charset="0"/>
                        </a:rPr>
                        <a:t>Stakeholder consultation report finalised on 22 December.</a:t>
                      </a:r>
                      <a:endParaRPr lang="en-GB" sz="1200" dirty="0" smtClean="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rPr>
                        <a:t>Delays due to internal supply chain management challenges</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2561940">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5</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National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National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Analysis of the procedures and report produced.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rPr>
                        <a:t>Target deferred to 2018.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0000"/>
                    </a:solidFill>
                  </a:tcPr>
                </a:tc>
                <a:tc>
                  <a:txBody>
                    <a:bodyPr/>
                    <a:lstStyle/>
                    <a:p>
                      <a:pPr algn="l">
                        <a:lnSpc>
                          <a:spcPct val="115000"/>
                        </a:lnSpc>
                        <a:tabLst>
                          <a:tab pos="533400" algn="l"/>
                        </a:tabLst>
                        <a:defRPr sz="1800"/>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algn="l">
                        <a:lnSpc>
                          <a:spcPct val="115000"/>
                        </a:lnSpc>
                        <a:tabLst>
                          <a:tab pos="533400" algn="l"/>
                        </a:tabLst>
                        <a:defRPr sz="1800"/>
                      </a:pPr>
                      <a:r>
                        <a:rPr lang="en-ZA" sz="1100" dirty="0" smtClean="0">
                          <a:effectLst/>
                          <a:latin typeface="Arial" panose="020B0604020202020204" pitchFamily="34" charset="0"/>
                          <a:ea typeface="Calibri" panose="020F0502020204030204" pitchFamily="34" charset="0"/>
                        </a:rPr>
                        <a:t>After engagement with NT, SARS &amp; CIPC, it became apparent that this target could not be achieved as redesign falls outside the mandate of DSBD </a:t>
                      </a:r>
                      <a:endParaRPr sz="1100"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055890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17</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714" name="Content Placeholder 5"/>
          <p:cNvGraphicFramePr/>
          <p:nvPr>
            <p:extLst>
              <p:ext uri="{D42A27DB-BD31-4B8C-83A1-F6EECF244321}">
                <p14:modId xmlns:p14="http://schemas.microsoft.com/office/powerpoint/2010/main" xmlns="" val="4085420428"/>
              </p:ext>
            </p:extLst>
          </p:nvPr>
        </p:nvGraphicFramePr>
        <p:xfrm>
          <a:off x="76200" y="837490"/>
          <a:ext cx="9067799" cy="5372810"/>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31132">
                  <a:extLst>
                    <a:ext uri="{9D8B030D-6E8A-4147-A177-3AD203B41FA5}">
                      <a16:colId xmlns:a16="http://schemas.microsoft.com/office/drawing/2014/main" xmlns="" val="20001"/>
                    </a:ext>
                  </a:extLst>
                </a:gridCol>
                <a:gridCol w="1605280">
                  <a:extLst>
                    <a:ext uri="{9D8B030D-6E8A-4147-A177-3AD203B41FA5}">
                      <a16:colId xmlns:a16="http://schemas.microsoft.com/office/drawing/2014/main" xmlns="" val="20002"/>
                    </a:ext>
                  </a:extLst>
                </a:gridCol>
                <a:gridCol w="1310640">
                  <a:extLst>
                    <a:ext uri="{9D8B030D-6E8A-4147-A177-3AD203B41FA5}">
                      <a16:colId xmlns:a16="http://schemas.microsoft.com/office/drawing/2014/main" xmlns="" val="20003"/>
                    </a:ext>
                  </a:extLst>
                </a:gridCol>
                <a:gridCol w="1623060">
                  <a:extLst>
                    <a:ext uri="{9D8B030D-6E8A-4147-A177-3AD203B41FA5}">
                      <a16:colId xmlns:a16="http://schemas.microsoft.com/office/drawing/2014/main" xmlns="" val="20004"/>
                    </a:ext>
                  </a:extLst>
                </a:gridCol>
                <a:gridCol w="1882140">
                  <a:extLst>
                    <a:ext uri="{9D8B030D-6E8A-4147-A177-3AD203B41FA5}">
                      <a16:colId xmlns:a16="http://schemas.microsoft.com/office/drawing/2014/main" xmlns="" val="20005"/>
                    </a:ext>
                  </a:extLst>
                </a:gridCol>
                <a:gridCol w="1097279">
                  <a:extLst>
                    <a:ext uri="{9D8B030D-6E8A-4147-A177-3AD203B41FA5}">
                      <a16:colId xmlns:a16="http://schemas.microsoft.com/office/drawing/2014/main" xmlns="" val="20006"/>
                    </a:ext>
                  </a:extLst>
                </a:gridCol>
              </a:tblGrid>
              <a:tr h="841948">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538956">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7</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the amendment of the National Small Business Bill into the legislative process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Business Amendment Bill  developed and submitted to Minister for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ZA" sz="1200" dirty="0" smtClean="0">
                          <a:effectLst/>
                          <a:latin typeface="Arial" panose="020B0604020202020204" pitchFamily="34" charset="0"/>
                          <a:cs typeface="Arial" panose="020B0604020202020204" pitchFamily="34" charset="0"/>
                        </a:rPr>
                        <a:t>Bill presented to</a:t>
                      </a:r>
                      <a:endParaRPr lang="en-ZA" dirty="0" smtClean="0">
                        <a:effectLst/>
                        <a:latin typeface="Arial" panose="020B0604020202020204" pitchFamily="34" charset="0"/>
                        <a:cs typeface="Arial" panose="020B0604020202020204" pitchFamily="34" charset="0"/>
                      </a:endParaRPr>
                    </a:p>
                    <a:p>
                      <a:pPr algn="l"/>
                      <a:r>
                        <a:rPr lang="en-ZA" sz="1200" dirty="0" smtClean="0">
                          <a:effectLst/>
                          <a:latin typeface="Arial" panose="020B0604020202020204" pitchFamily="34" charset="0"/>
                          <a:ea typeface="Calibri" panose="020F0502020204030204" pitchFamily="34" charset="0"/>
                          <a:cs typeface="Arial" panose="020B0604020202020204" pitchFamily="34" charset="0"/>
                        </a:rPr>
                        <a:t>EXCO for approval</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Target not achieved</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Bill not presented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EXCO for approval by end of December 2017.</a:t>
                      </a:r>
                    </a:p>
                  </a:txBody>
                  <a:tcPr marL="8402" marR="8402" marT="8402" marB="840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cs typeface="Arial" panose="020B0604020202020204" pitchFamily="34" charset="0"/>
                        </a:rPr>
                        <a:t>A session was held with MANCO to go through the comparative analysis study, to provide guidance towards additional areas for amendment and mechanisms of how to implement them. </a:t>
                      </a: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The drafting of the Bill could not be completed in December </a:t>
                      </a:r>
                      <a:r>
                        <a:rPr lang="en-GB" sz="1200" b="0" i="0" u="none" strike="noStrike" dirty="0" smtClean="0">
                          <a:solidFill>
                            <a:srgbClr val="000000"/>
                          </a:solidFill>
                          <a:effectLst/>
                          <a:latin typeface="Arial" panose="020B0604020202020204" pitchFamily="34" charset="0"/>
                          <a:cs typeface="Arial" panose="020B0604020202020204" pitchFamily="34" charset="0"/>
                        </a:rPr>
                        <a:t>2017</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as consultations with the Office of the State Law Advisor took longer than anticipated.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991906">
                <a:tc>
                  <a:txBody>
                    <a:bodyPr/>
                    <a:lstStyle/>
                    <a:p>
                      <a:pPr algn="l">
                        <a:lnSpc>
                          <a:spcPct val="150000"/>
                        </a:lnSpc>
                        <a:defRPr sz="1800"/>
                      </a:pPr>
                      <a:r>
                        <a:rPr lang="en-ZA" sz="1200" b="0" cap="small" dirty="0" smtClean="0">
                          <a:latin typeface="Arial" panose="020B0604020202020204" pitchFamily="34" charset="0"/>
                          <a:ea typeface="Arial"/>
                          <a:cs typeface="Arial" panose="020B0604020202020204" pitchFamily="34" charset="0"/>
                          <a:sym typeface="Arial"/>
                        </a:rPr>
                        <a:t>19</a:t>
                      </a:r>
                      <a:endParaRPr sz="1200" b="0" cap="small"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Revised  Co-operatives Strategy, submitted for Minister approval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Outcome Report on Midterm Review of the Co-operatives Strategy, articulating findings and recommendations for revision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Draft report on Midterm review outcomes prepared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en-ZA" sz="1200" b="1" dirty="0" smtClean="0">
                          <a:effectLst/>
                          <a:latin typeface="Arial" panose="020B0604020202020204" pitchFamily="34" charset="0"/>
                          <a:cs typeface="Arial" panose="020B0604020202020204" pitchFamily="34" charset="0"/>
                        </a:rPr>
                        <a:t>Target not achieved:</a:t>
                      </a:r>
                    </a:p>
                    <a:p>
                      <a:pPr algn="just">
                        <a:spcAft>
                          <a:spcPts val="0"/>
                        </a:spcAft>
                      </a:pPr>
                      <a:r>
                        <a:rPr lang="en-ZA" b="1" dirty="0" smtClean="0">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Draft report on Midterm review outcomes not prepared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Provincial and municipal stakeholder consultations were held in Gauteng and Kwazulu-Natal Q1 and Q2 2017/18 with the support of Provincial Economic Department</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cs typeface="Arial" panose="020B0604020202020204" pitchFamily="34" charset="0"/>
                        </a:rPr>
                        <a:t>Due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to delays in the internal procurement processes</a:t>
                      </a:r>
                      <a:r>
                        <a:rPr lang="en-ZA" sz="1200" dirty="0" smtClean="0">
                          <a:effectLst/>
                          <a:latin typeface="Arial" panose="020B0604020202020204" pitchFamily="34" charset="0"/>
                          <a:ea typeface="Calibri" panose="020F0502020204030204" pitchFamily="34" charset="0"/>
                          <a:cs typeface="Arial" panose="020B0604020202020204" pitchFamily="34" charset="0"/>
                        </a:rPr>
                        <a:t> </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4095722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18</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714" name="Content Placeholder 5"/>
          <p:cNvGraphicFramePr/>
          <p:nvPr>
            <p:extLst/>
          </p:nvPr>
        </p:nvGraphicFramePr>
        <p:xfrm>
          <a:off x="76200" y="837490"/>
          <a:ext cx="9067799" cy="5372810"/>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31132">
                  <a:extLst>
                    <a:ext uri="{9D8B030D-6E8A-4147-A177-3AD203B41FA5}">
                      <a16:colId xmlns:a16="http://schemas.microsoft.com/office/drawing/2014/main" xmlns="" val="20001"/>
                    </a:ext>
                  </a:extLst>
                </a:gridCol>
                <a:gridCol w="1995714">
                  <a:extLst>
                    <a:ext uri="{9D8B030D-6E8A-4147-A177-3AD203B41FA5}">
                      <a16:colId xmlns:a16="http://schemas.microsoft.com/office/drawing/2014/main" xmlns="" val="20002"/>
                    </a:ext>
                  </a:extLst>
                </a:gridCol>
                <a:gridCol w="1026886">
                  <a:extLst>
                    <a:ext uri="{9D8B030D-6E8A-4147-A177-3AD203B41FA5}">
                      <a16:colId xmlns:a16="http://schemas.microsoft.com/office/drawing/2014/main" xmlns="" val="20003"/>
                    </a:ext>
                  </a:extLst>
                </a:gridCol>
                <a:gridCol w="1805940">
                  <a:extLst>
                    <a:ext uri="{9D8B030D-6E8A-4147-A177-3AD203B41FA5}">
                      <a16:colId xmlns:a16="http://schemas.microsoft.com/office/drawing/2014/main" xmlns="" val="20004"/>
                    </a:ext>
                  </a:extLst>
                </a:gridCol>
                <a:gridCol w="1516380">
                  <a:extLst>
                    <a:ext uri="{9D8B030D-6E8A-4147-A177-3AD203B41FA5}">
                      <a16:colId xmlns:a16="http://schemas.microsoft.com/office/drawing/2014/main" xmlns="" val="20005"/>
                    </a:ext>
                  </a:extLst>
                </a:gridCol>
                <a:gridCol w="1173479">
                  <a:extLst>
                    <a:ext uri="{9D8B030D-6E8A-4147-A177-3AD203B41FA5}">
                      <a16:colId xmlns:a16="http://schemas.microsoft.com/office/drawing/2014/main" xmlns="" val="20006"/>
                    </a:ext>
                  </a:extLst>
                </a:gridCol>
              </a:tblGrid>
              <a:tr h="841948">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538956">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2</a:t>
                      </a:r>
                      <a:r>
                        <a:rPr lang="en-ZA" sz="1200" b="0" cap="small" dirty="0" smtClean="0">
                          <a:latin typeface="Arial" panose="020B0604020202020204" pitchFamily="34" charset="0"/>
                          <a:ea typeface="Arial"/>
                          <a:cs typeface="Arial" panose="020B0604020202020204" pitchFamily="34" charset="0"/>
                          <a:sym typeface="Arial"/>
                        </a:rPr>
                        <a:t>1</a:t>
                      </a:r>
                      <a:endParaRPr sz="1200" b="0" cap="small"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SMMEs and Co-operatives key areas of support approved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Research reports on SMMEs and Co-operatives key areas of support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Research conducted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b="1" dirty="0" smtClean="0">
                          <a:effectLst/>
                          <a:latin typeface="Arial" panose="020B0604020202020204" pitchFamily="34" charset="0"/>
                          <a:ea typeface="Calibri" panose="020F0502020204030204" pitchFamily="34" charset="0"/>
                        </a:rPr>
                        <a:t>Target not</a:t>
                      </a:r>
                      <a:r>
                        <a:rPr lang="en-ZA" sz="1200" b="1" baseline="0" dirty="0" smtClean="0">
                          <a:effectLst/>
                          <a:latin typeface="Arial" panose="020B0604020202020204" pitchFamily="34" charset="0"/>
                          <a:ea typeface="Calibri" panose="020F0502020204030204" pitchFamily="34" charset="0"/>
                        </a:rPr>
                        <a:t> Achieved: </a:t>
                      </a:r>
                    </a:p>
                    <a:p>
                      <a:pPr algn="l">
                        <a:lnSpc>
                          <a:spcPct val="115000"/>
                        </a:lnSpc>
                        <a:tabLst>
                          <a:tab pos="533400" algn="l"/>
                        </a:tabLst>
                        <a:defRPr sz="1800"/>
                      </a:pPr>
                      <a:endParaRPr lang="en-ZA" sz="1200" b="1" baseline="0" dirty="0" smtClean="0">
                        <a:effectLst/>
                        <a:latin typeface="Arial" panose="020B0604020202020204" pitchFamily="34" charset="0"/>
                        <a:ea typeface="Calibri" panose="020F0502020204030204" pitchFamily="34" charset="0"/>
                      </a:endParaRPr>
                    </a:p>
                    <a:p>
                      <a:pPr algn="l">
                        <a:lnSpc>
                          <a:spcPct val="115000"/>
                        </a:lnSpc>
                        <a:tabLst>
                          <a:tab pos="533400" algn="l"/>
                        </a:tabLst>
                        <a:defRPr sz="1800"/>
                      </a:pPr>
                      <a:r>
                        <a:rPr lang="en-ZA" sz="1200" dirty="0" smtClean="0">
                          <a:effectLst/>
                          <a:latin typeface="Arial" panose="020B0604020202020204" pitchFamily="34" charset="0"/>
                          <a:ea typeface="Calibri" panose="020F0502020204030204" pitchFamily="34" charset="0"/>
                        </a:rPr>
                        <a:t>Adjudication of proposals finalised on the 24</a:t>
                      </a:r>
                      <a:r>
                        <a:rPr lang="en-ZA" sz="1200" baseline="30000" dirty="0" smtClean="0">
                          <a:effectLst/>
                          <a:latin typeface="Arial" panose="020B0604020202020204" pitchFamily="34" charset="0"/>
                          <a:ea typeface="Calibri" panose="020F0502020204030204" pitchFamily="34" charset="0"/>
                        </a:rPr>
                        <a:t>th</a:t>
                      </a:r>
                      <a:r>
                        <a:rPr lang="en-ZA" sz="1200" dirty="0" smtClean="0">
                          <a:effectLst/>
                          <a:latin typeface="Arial" panose="020B0604020202020204" pitchFamily="34" charset="0"/>
                          <a:ea typeface="Calibri" panose="020F0502020204030204" pitchFamily="34" charset="0"/>
                        </a:rPr>
                        <a:t> of November 2017</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Four</a:t>
                      </a:r>
                      <a:r>
                        <a:rPr lang="en-GB" sz="1200" baseline="0" dirty="0" smtClean="0">
                          <a:latin typeface="Arial" panose="020B0604020202020204" pitchFamily="34" charset="0"/>
                          <a:ea typeface="Arial"/>
                          <a:cs typeface="Arial" panose="020B0604020202020204" pitchFamily="34" charset="0"/>
                          <a:sym typeface="Arial"/>
                        </a:rPr>
                        <a:t> research topics identified and approved; Procurement process for a service provider initiated but not finalised</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rPr>
                        <a:t>Due to challenges in SCM processes the Department was not able to finalise the appointment of service providers</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991906">
                <a:tc>
                  <a:txBody>
                    <a:bodyPr/>
                    <a:lstStyle/>
                    <a:p>
                      <a:pPr algn="l">
                        <a:lnSpc>
                          <a:spcPct val="150000"/>
                        </a:lnSpc>
                        <a:defRPr>
                          <a:latin typeface="Arial"/>
                          <a:ea typeface="Arial"/>
                          <a:cs typeface="Arial"/>
                          <a:sym typeface="Arial"/>
                        </a:defRPr>
                      </a:pPr>
                      <a:r>
                        <a:rPr sz="1200" dirty="0" smtClean="0"/>
                        <a:t>2</a:t>
                      </a:r>
                      <a:r>
                        <a:rPr lang="en-ZA" sz="1200" dirty="0" smtClean="0"/>
                        <a:t>2</a:t>
                      </a: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strategic frameworks for SMMES and Co-ops, approved per annum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(1 of 8) sector strategic framework for SMMES and Co-ops, approved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rgbClr val="000000"/>
                          </a:solidFill>
                          <a:effectLst/>
                          <a:latin typeface="Arial" panose="020B0604020202020204" pitchFamily="34" charset="0"/>
                          <a:ea typeface="Calibri" panose="020F0502020204030204" pitchFamily="34" charset="0"/>
                        </a:rPr>
                        <a:t>Research conducted to produce strategy and action plan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Target not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Research to produce strategy and action plan not conducted.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0000"/>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Sector identified, and procurement to appoint a service provider initiated.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algn="l">
                        <a:lnSpc>
                          <a:spcPct val="100000"/>
                        </a:lnSpc>
                        <a:spcBef>
                          <a:spcPts val="0"/>
                        </a:spcBef>
                        <a:tabLst>
                          <a:tab pos="533400" algn="l"/>
                        </a:tabLst>
                        <a:defRPr sz="1800"/>
                      </a:pPr>
                      <a:r>
                        <a:rPr lang="en-GB" sz="1200" dirty="0" smtClean="0">
                          <a:effectLst/>
                          <a:latin typeface="Arial" panose="020B0604020202020204" pitchFamily="34" charset="0"/>
                          <a:ea typeface="Calibri" panose="020F0502020204030204" pitchFamily="34" charset="0"/>
                        </a:rPr>
                        <a:t>Due to delays in the SCM process to  appoint service providers</a:t>
                      </a: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26585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6" name="Content Placeholder 3"/>
          <p:cNvGraphicFramePr/>
          <p:nvPr>
            <p:extLst/>
          </p:nvPr>
        </p:nvGraphicFramePr>
        <p:xfrm>
          <a:off x="76199" y="990599"/>
          <a:ext cx="8991601" cy="5219701"/>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50276">
                  <a:extLst>
                    <a:ext uri="{9D8B030D-6E8A-4147-A177-3AD203B41FA5}">
                      <a16:colId xmlns:a16="http://schemas.microsoft.com/office/drawing/2014/main" xmlns="" val="20001"/>
                    </a:ext>
                  </a:extLst>
                </a:gridCol>
                <a:gridCol w="1650312">
                  <a:extLst>
                    <a:ext uri="{9D8B030D-6E8A-4147-A177-3AD203B41FA5}">
                      <a16:colId xmlns:a16="http://schemas.microsoft.com/office/drawing/2014/main" xmlns="" val="20002"/>
                    </a:ext>
                  </a:extLst>
                </a:gridCol>
                <a:gridCol w="1266372">
                  <a:extLst>
                    <a:ext uri="{9D8B030D-6E8A-4147-A177-3AD203B41FA5}">
                      <a16:colId xmlns:a16="http://schemas.microsoft.com/office/drawing/2014/main" xmlns="" val="20003"/>
                    </a:ext>
                  </a:extLst>
                </a:gridCol>
                <a:gridCol w="1584036">
                  <a:extLst>
                    <a:ext uri="{9D8B030D-6E8A-4147-A177-3AD203B41FA5}">
                      <a16:colId xmlns:a16="http://schemas.microsoft.com/office/drawing/2014/main" xmlns="" val="20004"/>
                    </a:ext>
                  </a:extLst>
                </a:gridCol>
                <a:gridCol w="1197869">
                  <a:extLst>
                    <a:ext uri="{9D8B030D-6E8A-4147-A177-3AD203B41FA5}">
                      <a16:colId xmlns:a16="http://schemas.microsoft.com/office/drawing/2014/main" xmlns="" val="20005"/>
                    </a:ext>
                  </a:extLst>
                </a:gridCol>
                <a:gridCol w="1432681">
                  <a:extLst>
                    <a:ext uri="{9D8B030D-6E8A-4147-A177-3AD203B41FA5}">
                      <a16:colId xmlns:a16="http://schemas.microsoft.com/office/drawing/2014/main" xmlns="" val="20006"/>
                    </a:ext>
                  </a:extLst>
                </a:gridCol>
              </a:tblGrid>
              <a:tr h="718593">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t>QUARTERLY</a:t>
                      </a:r>
                    </a:p>
                    <a:p>
                      <a:pPr algn="l">
                        <a:lnSpc>
                          <a:spcPct val="150000"/>
                        </a:lnSpc>
                        <a:tabLst>
                          <a:tab pos="533400" algn="l"/>
                        </a:tabLst>
                        <a:defRPr sz="1000">
                          <a:solidFill>
                            <a:srgbClr val="000000"/>
                          </a:solidFill>
                          <a:latin typeface="Arial"/>
                          <a:ea typeface="Arial"/>
                          <a:cs typeface="Arial"/>
                          <a:sym typeface="Arial"/>
                        </a:defRPr>
                      </a:pPr>
                      <a:r>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501108">
                <a:tc>
                  <a:txBody>
                    <a:bodyPr/>
                    <a:lstStyle/>
                    <a:p>
                      <a:pPr algn="l">
                        <a:lnSpc>
                          <a:spcPct val="150000"/>
                        </a:lnSpc>
                        <a:defRPr sz="1800"/>
                      </a:pPr>
                      <a:r>
                        <a:rPr sz="1400" dirty="0" smtClean="0">
                          <a:latin typeface="Arial"/>
                          <a:ea typeface="Arial"/>
                          <a:cs typeface="Arial"/>
                          <a:sym typeface="Arial"/>
                        </a:rPr>
                        <a:t>2</a:t>
                      </a:r>
                      <a:r>
                        <a:rPr lang="en-GB" sz="1400" dirty="0" smtClean="0">
                          <a:latin typeface="Arial"/>
                          <a:ea typeface="Arial"/>
                          <a:cs typeface="Arial"/>
                          <a:sym typeface="Arial"/>
                        </a:rPr>
                        <a:t>7</a:t>
                      </a:r>
                      <a:endParaRPr sz="1400" dirty="0">
                        <a:latin typeface="Arial"/>
                        <a:ea typeface="Arial"/>
                        <a:cs typeface="Arial"/>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dirty="0" smtClean="0"/>
                        <a:t>Number of Sector-wide Procurement Trend Analysis, conducted per annum</a:t>
                      </a:r>
                    </a:p>
                    <a:p>
                      <a:pPr algn="l">
                        <a:defRPr b="1" cap="small">
                          <a:latin typeface="Arial"/>
                          <a:ea typeface="Arial"/>
                          <a:cs typeface="Arial"/>
                          <a:sym typeface="Arial"/>
                        </a:defRPr>
                      </a:pPr>
                      <a:endParaRPr lang="en-GB" sz="1200" dirty="0" smtClean="0"/>
                    </a:p>
                    <a:p>
                      <a:pPr algn="l">
                        <a:defRPr b="1" cap="small">
                          <a:latin typeface="Arial"/>
                          <a:ea typeface="Arial"/>
                          <a:cs typeface="Arial"/>
                          <a:sym typeface="Arial"/>
                        </a:defRPr>
                      </a:pPr>
                      <a:r>
                        <a:rPr lang="en-GB" sz="1200" dirty="0" smtClean="0"/>
                        <a:t>(Including: SMMES and Co-ops registered; accessing the 30% set aside; Township procurement; Enterprise sustainability over 1 year)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rPr>
                        <a:t>Development of monitoring framework with reporting templates </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Produce performance report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effectLst/>
                          <a:latin typeface="Arial" panose="020B0604020202020204" pitchFamily="34" charset="0"/>
                          <a:ea typeface="Calibri" panose="020F0502020204030204" pitchFamily="34" charset="0"/>
                        </a:rPr>
                        <a:t>Target not achieved.</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defRPr sz="1100">
                          <a:latin typeface="Arial"/>
                          <a:ea typeface="Arial"/>
                          <a:cs typeface="Arial"/>
                          <a:sym typeface="Arial"/>
                        </a:defRPr>
                      </a:pPr>
                      <a:r>
                        <a:rPr lang="en-GB" sz="1200" dirty="0" smtClean="0">
                          <a:solidFill>
                            <a:schemeClr val="tx1"/>
                          </a:solidFill>
                        </a:rPr>
                        <a:t>None.</a:t>
                      </a:r>
                      <a:r>
                        <a:rPr lang="en-GB" sz="1200" baseline="0" dirty="0" smtClean="0">
                          <a:solidFill>
                            <a:schemeClr val="tx1"/>
                          </a:solidFill>
                        </a:rPr>
                        <a:t> Development of the monitoring framework with reporting templates will not be achieved in this reporting financial year.</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Lack of capacity in</a:t>
                      </a:r>
                      <a:r>
                        <a:rPr lang="en-ZA" sz="1200" baseline="0" dirty="0" smtClean="0">
                          <a:effectLst/>
                          <a:latin typeface="Arial" panose="020B0604020202020204" pitchFamily="34" charset="0"/>
                          <a:ea typeface="Calibri" panose="020F0502020204030204" pitchFamily="34" charset="0"/>
                        </a:rPr>
                        <a:t> the Department </a:t>
                      </a:r>
                      <a:r>
                        <a:rPr lang="en-ZA" sz="1200" dirty="0" smtClean="0">
                          <a:effectLst/>
                          <a:latin typeface="Arial" panose="020B0604020202020204" pitchFamily="34" charset="0"/>
                          <a:ea typeface="Calibri" panose="020F0502020204030204" pitchFamily="34" charset="0"/>
                        </a:rPr>
                        <a:t>to deliver on this target; and poor planning.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010206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cstate="print">
            <a:extLst/>
          </a:blip>
          <a:srcRect t="24292" b="22405"/>
          <a:stretch>
            <a:fillRect/>
          </a:stretch>
        </p:blipFill>
        <p:spPr>
          <a:xfrm>
            <a:off x="179511" y="6096000"/>
            <a:ext cx="1420689" cy="570325"/>
          </a:xfrm>
          <a:prstGeom prst="rect">
            <a:avLst/>
          </a:prstGeom>
          <a:ln w="12700">
            <a:miter lim="400000"/>
          </a:ln>
        </p:spPr>
      </p:pic>
      <p:sp>
        <p:nvSpPr>
          <p:cNvPr id="636"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2</a:t>
            </a:fld>
            <a:endParaRPr sz="1200" dirty="0"/>
          </a:p>
        </p:txBody>
      </p:sp>
      <p:sp>
        <p:nvSpPr>
          <p:cNvPr id="637" name="Content Placeholder 2"/>
          <p:cNvSpPr>
            <a:spLocks noGrp="1"/>
          </p:cNvSpPr>
          <p:nvPr>
            <p:ph type="body" idx="1"/>
          </p:nvPr>
        </p:nvSpPr>
        <p:spPr>
          <a:xfrm>
            <a:off x="179511" y="1308561"/>
            <a:ext cx="8895909" cy="5157553"/>
          </a:xfrm>
          <a:prstGeom prst="rect">
            <a:avLst/>
          </a:prstGeom>
          <a:solidFill>
            <a:srgbClr val="FFFFFF"/>
          </a:solidFill>
        </p:spPr>
        <p:txBody>
          <a:bodyPr>
            <a:normAutofit/>
          </a:bodyPr>
          <a:lstStyle/>
          <a:p>
            <a:pPr marL="0" indent="0">
              <a:buNone/>
              <a:defRPr cap="small"/>
            </a:pPr>
            <a:endParaRPr lang="en-ZA" dirty="0" smtClean="0"/>
          </a:p>
          <a:p>
            <a:pPr marL="0" indent="0">
              <a:buNone/>
              <a:defRPr cap="small"/>
            </a:pPr>
            <a:r>
              <a:rPr lang="en-ZA" dirty="0" smtClean="0"/>
              <a:t>PART A: DSBD Q3 PERFORMANCE INFORMATION</a:t>
            </a:r>
          </a:p>
          <a:p>
            <a:pPr marL="0" indent="0">
              <a:buNone/>
              <a:defRPr cap="small"/>
            </a:pPr>
            <a:r>
              <a:rPr lang="en-ZA" dirty="0" smtClean="0"/>
              <a:t> </a:t>
            </a:r>
          </a:p>
          <a:p>
            <a:pPr marL="0" indent="0">
              <a:buNone/>
              <a:defRPr cap="small"/>
            </a:pPr>
            <a:r>
              <a:rPr lang="en-ZA" dirty="0" smtClean="0"/>
              <a:t>PART B: SEDA Q3 PERFORMANCE INFORMATION</a:t>
            </a:r>
          </a:p>
          <a:p>
            <a:pPr marL="0" indent="0">
              <a:buNone/>
              <a:defRPr cap="small"/>
            </a:pPr>
            <a:endParaRPr lang="en-ZA" dirty="0" smtClean="0"/>
          </a:p>
          <a:p>
            <a:pPr marL="0" indent="0">
              <a:buNone/>
              <a:defRPr cap="small"/>
            </a:pPr>
            <a:r>
              <a:rPr lang="en-ZA" dirty="0" smtClean="0"/>
              <a:t>PART B: SEFA Q3 PERFORMANCE INFORMATION</a:t>
            </a:r>
          </a:p>
          <a:p>
            <a:pPr marL="0" indent="0">
              <a:buNone/>
              <a:defRPr cap="small"/>
            </a:pPr>
            <a:endParaRPr dirty="0"/>
          </a:p>
        </p:txBody>
      </p:sp>
      <p:sp>
        <p:nvSpPr>
          <p:cNvPr id="638" name="Title 1"/>
          <p:cNvSpPr>
            <a:spLocks noGrp="1"/>
          </p:cNvSpPr>
          <p:nvPr>
            <p:ph type="title"/>
          </p:nvPr>
        </p:nvSpPr>
        <p:spPr>
          <a:xfrm>
            <a:off x="141514" y="0"/>
            <a:ext cx="8991601" cy="11430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dirty="0" smtClean="0"/>
              <a:t>Presentation </a:t>
            </a:r>
            <a:r>
              <a:rPr dirty="0"/>
              <a:t>Outline</a:t>
            </a:r>
          </a:p>
        </p:txBody>
      </p:sp>
      <p:pic>
        <p:nvPicPr>
          <p:cNvPr id="639" name="Picture 5" descr="Picture 5"/>
          <p:cNvPicPr>
            <a:picLocks noChangeAspect="1"/>
          </p:cNvPicPr>
          <p:nvPr/>
        </p:nvPicPr>
        <p:blipFill>
          <a:blip r:embed="rId2" cstate="print">
            <a:extLst/>
          </a:blip>
          <a:srcRect t="24292" b="22405"/>
          <a:stretch>
            <a:fillRect/>
          </a:stretch>
        </p:blipFill>
        <p:spPr>
          <a:xfrm>
            <a:off x="179511" y="6248541"/>
            <a:ext cx="1420689" cy="570325"/>
          </a:xfrm>
          <a:prstGeom prst="rect">
            <a:avLst/>
          </a:prstGeom>
          <a:ln w="12700">
            <a:miter lim="400000"/>
          </a:ln>
        </p:spPr>
      </p:pic>
      <p:pic>
        <p:nvPicPr>
          <p:cNvPr id="7" name="Picture 6"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6207296"/>
            <a:ext cx="2362200" cy="625476"/>
          </a:xfrm>
          <a:prstGeom prst="rect">
            <a:avLst/>
          </a:prstGeom>
          <a:noFill/>
          <a:ln>
            <a:noFill/>
          </a:ln>
        </p:spPr>
      </p:pic>
      <p:pic>
        <p:nvPicPr>
          <p:cNvPr id="8" name="Picture 7" descr="Description: D:\SEFA log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spTree>
    <p:extLst>
      <p:ext uri="{BB962C8B-B14F-4D97-AF65-F5344CB8AC3E}">
        <p14:creationId xmlns:p14="http://schemas.microsoft.com/office/powerpoint/2010/main" xmlns="" val="6473733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6" name="Content Placeholder 3"/>
          <p:cNvGraphicFramePr/>
          <p:nvPr>
            <p:extLst/>
          </p:nvPr>
        </p:nvGraphicFramePr>
        <p:xfrm>
          <a:off x="48985" y="990600"/>
          <a:ext cx="8991601" cy="5092865"/>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50276">
                  <a:extLst>
                    <a:ext uri="{9D8B030D-6E8A-4147-A177-3AD203B41FA5}">
                      <a16:colId xmlns:a16="http://schemas.microsoft.com/office/drawing/2014/main" xmlns="" val="20001"/>
                    </a:ext>
                  </a:extLst>
                </a:gridCol>
                <a:gridCol w="1479343">
                  <a:extLst>
                    <a:ext uri="{9D8B030D-6E8A-4147-A177-3AD203B41FA5}">
                      <a16:colId xmlns:a16="http://schemas.microsoft.com/office/drawing/2014/main" xmlns="" val="20002"/>
                    </a:ext>
                  </a:extLst>
                </a:gridCol>
                <a:gridCol w="1437341">
                  <a:extLst>
                    <a:ext uri="{9D8B030D-6E8A-4147-A177-3AD203B41FA5}">
                      <a16:colId xmlns:a16="http://schemas.microsoft.com/office/drawing/2014/main" xmlns="" val="20003"/>
                    </a:ext>
                  </a:extLst>
                </a:gridCol>
                <a:gridCol w="1584036">
                  <a:extLst>
                    <a:ext uri="{9D8B030D-6E8A-4147-A177-3AD203B41FA5}">
                      <a16:colId xmlns:a16="http://schemas.microsoft.com/office/drawing/2014/main" xmlns="" val="20004"/>
                    </a:ext>
                  </a:extLst>
                </a:gridCol>
                <a:gridCol w="1197869">
                  <a:extLst>
                    <a:ext uri="{9D8B030D-6E8A-4147-A177-3AD203B41FA5}">
                      <a16:colId xmlns:a16="http://schemas.microsoft.com/office/drawing/2014/main" xmlns="" val="20005"/>
                    </a:ext>
                  </a:extLst>
                </a:gridCol>
                <a:gridCol w="1432681">
                  <a:extLst>
                    <a:ext uri="{9D8B030D-6E8A-4147-A177-3AD203B41FA5}">
                      <a16:colId xmlns:a16="http://schemas.microsoft.com/office/drawing/2014/main" xmlns="" val="20006"/>
                    </a:ext>
                  </a:extLst>
                </a:gridCol>
              </a:tblGrid>
              <a:tr h="664029">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428836">
                <a:tc>
                  <a:txBody>
                    <a:bodyPr/>
                    <a:lstStyle/>
                    <a:p>
                      <a:pPr algn="l">
                        <a:lnSpc>
                          <a:spcPct val="150000"/>
                        </a:lnSpc>
                        <a:defRPr sz="1800"/>
                      </a:pPr>
                      <a:r>
                        <a:rPr sz="1300" dirty="0" smtClean="0">
                          <a:latin typeface="Arial" panose="020B0604020202020204" pitchFamily="34" charset="0"/>
                          <a:ea typeface="Arial"/>
                          <a:cs typeface="Arial" panose="020B0604020202020204" pitchFamily="34" charset="0"/>
                          <a:sym typeface="Arial"/>
                        </a:rPr>
                        <a:t>2</a:t>
                      </a:r>
                      <a:r>
                        <a:rPr lang="en-ZA" sz="1300" dirty="0" smtClean="0">
                          <a:latin typeface="Arial" panose="020B0604020202020204" pitchFamily="34" charset="0"/>
                          <a:ea typeface="Arial"/>
                          <a:cs typeface="Arial" panose="020B0604020202020204" pitchFamily="34" charset="0"/>
                          <a:sym typeface="Arial"/>
                        </a:rPr>
                        <a:t>8</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smtClean="0">
                          <a:latin typeface="Arial" panose="020B0604020202020204" pitchFamily="34" charset="0"/>
                          <a:cs typeface="Arial" panose="020B0604020202020204" pitchFamily="34" charset="0"/>
                        </a:rPr>
                        <a:t>Number of Sector-wide Trend Analysis on growth in the sector and targeted groups benefiting from SMMES and Co-ops support interventions, conducted per annum</a:t>
                      </a:r>
                    </a:p>
                    <a:p>
                      <a:pPr algn="l">
                        <a:defRPr b="1" cap="small">
                          <a:latin typeface="Arial"/>
                          <a:ea typeface="Arial"/>
                          <a:cs typeface="Arial"/>
                          <a:sym typeface="Arial"/>
                        </a:defRPr>
                      </a:pPr>
                      <a:endParaRPr lang="en-GB" sz="1200" smtClean="0">
                        <a:latin typeface="Arial" panose="020B0604020202020204" pitchFamily="34" charset="0"/>
                        <a:cs typeface="Arial" panose="020B0604020202020204" pitchFamily="34" charset="0"/>
                      </a:endParaRPr>
                    </a:p>
                    <a:p>
                      <a:pPr algn="l">
                        <a:defRPr b="1" cap="small">
                          <a:latin typeface="Arial"/>
                          <a:ea typeface="Arial"/>
                          <a:cs typeface="Arial"/>
                          <a:sym typeface="Arial"/>
                        </a:defRPr>
                      </a:pPr>
                      <a:r>
                        <a:rPr lang="en-GB" sz="1200" smtClean="0">
                          <a:latin typeface="Arial" panose="020B0604020202020204" pitchFamily="34" charset="0"/>
                          <a:cs typeface="Arial" panose="020B0604020202020204" pitchFamily="34" charset="0"/>
                        </a:rPr>
                        <a:t>(Including progress towards: Women beneficiaries (50%); Youth beneficiaries (30%); PWD beneficiaries (2%); Rural beneficiaries (30%); Township beneficiaries (50%)</a:t>
                      </a:r>
                    </a:p>
                    <a:p>
                      <a:pPr algn="l">
                        <a:defRPr b="1" cap="small">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Analysis criteria on SMMEs and cooperatives sector support interventions and effects on growth and sustainability of beneficiaries</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Produce performance report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smtClean="0">
                          <a:effectLst/>
                          <a:latin typeface="Arial" panose="020B0604020202020204" pitchFamily="34" charset="0"/>
                          <a:ea typeface="Calibri" panose="020F0502020204030204" pitchFamily="34" charset="0"/>
                        </a:rPr>
                        <a:t>Target not achieved. </a:t>
                      </a:r>
                      <a:endParaRPr sz="1200" b="1" dirty="0">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Analysis criteria on SMMEs and cooperatives sector support interventions and effects on growth and sustainability of beneficiaries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kumimoji="0" lang="en-GB" sz="1200" b="0" i="0" u="none" strike="noStrike" kern="0" cap="none" spc="0" normalizeH="0" baseline="0" noProof="0" dirty="0" smtClean="0">
                          <a:ln>
                            <a:noFill/>
                          </a:ln>
                          <a:solidFill>
                            <a:srgbClr val="000000"/>
                          </a:solidFill>
                          <a:effectLst/>
                          <a:uLnTx/>
                          <a:uFillTx/>
                          <a:latin typeface="Arial"/>
                          <a:cs typeface="Arial"/>
                          <a:sym typeface="Arial"/>
                        </a:rPr>
                        <a:t>will not be achieved in this reporting financial year.</a:t>
                      </a:r>
                    </a:p>
                    <a:p>
                      <a:pPr algn="l">
                        <a:lnSpc>
                          <a:spcPct val="115000"/>
                        </a:lnSpc>
                        <a:defRPr sz="1100">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rPr>
                        <a:t>Lack of capacity in the Department</a:t>
                      </a:r>
                      <a:r>
                        <a:rPr lang="en-ZA" sz="1200" baseline="0" dirty="0" smtClean="0">
                          <a:effectLst/>
                          <a:latin typeface="Arial" panose="020B0604020202020204" pitchFamily="34" charset="0"/>
                          <a:ea typeface="Calibri" panose="020F0502020204030204" pitchFamily="34" charset="0"/>
                        </a:rPr>
                        <a:t> to</a:t>
                      </a:r>
                      <a:r>
                        <a:rPr lang="en-ZA" sz="1200" dirty="0" smtClean="0">
                          <a:effectLst/>
                          <a:latin typeface="Arial" panose="020B0604020202020204" pitchFamily="34" charset="0"/>
                          <a:ea typeface="Calibri" panose="020F0502020204030204" pitchFamily="34" charset="0"/>
                        </a:rPr>
                        <a:t> deliver on this annual target</a:t>
                      </a:r>
                      <a:r>
                        <a:rPr lang="en-ZA" sz="1200" baseline="0" dirty="0" smtClean="0">
                          <a:effectLst/>
                          <a:latin typeface="Arial" panose="020B0604020202020204" pitchFamily="34" charset="0"/>
                          <a:ea typeface="Calibri" panose="020F0502020204030204" pitchFamily="34" charset="0"/>
                        </a:rPr>
                        <a:t>; </a:t>
                      </a:r>
                      <a:r>
                        <a:rPr lang="en-ZA" sz="1200" dirty="0" smtClean="0">
                          <a:effectLst/>
                          <a:latin typeface="Arial" panose="020B0604020202020204" pitchFamily="34" charset="0"/>
                          <a:ea typeface="Calibri" panose="020F0502020204030204" pitchFamily="34" charset="0"/>
                        </a:rPr>
                        <a:t>and poor planning around this</a:t>
                      </a:r>
                      <a:r>
                        <a:rPr lang="en-ZA" sz="1200" baseline="0" dirty="0" smtClean="0">
                          <a:effectLst/>
                          <a:latin typeface="Arial" panose="020B0604020202020204" pitchFamily="34" charset="0"/>
                          <a:ea typeface="Calibri" panose="020F0502020204030204" pitchFamily="34" charset="0"/>
                        </a:rPr>
                        <a:t> annual target.</a:t>
                      </a:r>
                      <a:endParaRPr sz="1200" b="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10258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422818" y="6404292"/>
            <a:ext cx="263983"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21</a:t>
            </a:fld>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UNDER-ACHIEVED TARGETS FOR Q3 2017/18</a:t>
            </a:r>
            <a:endParaRPr lang="en-GB" sz="2800" dirty="0"/>
          </a:p>
        </p:txBody>
      </p:sp>
      <p:graphicFrame>
        <p:nvGraphicFramePr>
          <p:cNvPr id="714" name="Content Placeholder 5"/>
          <p:cNvGraphicFramePr/>
          <p:nvPr>
            <p:extLst>
              <p:ext uri="{D42A27DB-BD31-4B8C-83A1-F6EECF244321}">
                <p14:modId xmlns:p14="http://schemas.microsoft.com/office/powerpoint/2010/main" xmlns="" val="1787754560"/>
              </p:ext>
            </p:extLst>
          </p:nvPr>
        </p:nvGraphicFramePr>
        <p:xfrm>
          <a:off x="76200" y="837490"/>
          <a:ext cx="9067799" cy="3380904"/>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31132">
                  <a:extLst>
                    <a:ext uri="{9D8B030D-6E8A-4147-A177-3AD203B41FA5}">
                      <a16:colId xmlns:a16="http://schemas.microsoft.com/office/drawing/2014/main" xmlns="" val="20001"/>
                    </a:ext>
                  </a:extLst>
                </a:gridCol>
                <a:gridCol w="1995714">
                  <a:extLst>
                    <a:ext uri="{9D8B030D-6E8A-4147-A177-3AD203B41FA5}">
                      <a16:colId xmlns:a16="http://schemas.microsoft.com/office/drawing/2014/main" xmlns="" val="20002"/>
                    </a:ext>
                  </a:extLst>
                </a:gridCol>
                <a:gridCol w="1400629">
                  <a:extLst>
                    <a:ext uri="{9D8B030D-6E8A-4147-A177-3AD203B41FA5}">
                      <a16:colId xmlns:a16="http://schemas.microsoft.com/office/drawing/2014/main" xmlns="" val="20003"/>
                    </a:ext>
                  </a:extLst>
                </a:gridCol>
                <a:gridCol w="1741714">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gridCol w="856342">
                  <a:extLst>
                    <a:ext uri="{9D8B030D-6E8A-4147-A177-3AD203B41FA5}">
                      <a16:colId xmlns:a16="http://schemas.microsoft.com/office/drawing/2014/main" xmlns="" val="20006"/>
                    </a:ext>
                  </a:extLst>
                </a:gridCol>
              </a:tblGrid>
              <a:tr h="841948">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538956">
                <a:tc>
                  <a:txBody>
                    <a:bodyPr/>
                    <a:lstStyle/>
                    <a:p>
                      <a:pPr algn="l">
                        <a:lnSpc>
                          <a:spcPct val="150000"/>
                        </a:lnSpc>
                        <a:defRPr sz="1800"/>
                      </a:pPr>
                      <a:r>
                        <a:rPr lang="en-GB" sz="1100" dirty="0" smtClean="0">
                          <a:latin typeface="Arial" panose="020B0604020202020204" pitchFamily="34" charset="0"/>
                          <a:ea typeface="Arial"/>
                          <a:cs typeface="Arial" panose="020B0604020202020204" pitchFamily="34" charset="0"/>
                          <a:sym typeface="Arial"/>
                        </a:rPr>
                        <a:t>39</a:t>
                      </a:r>
                      <a:endParaRPr sz="11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Informal businesses supported through the IMEDP</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1696 Informal businesses supported through the IMEDP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470</a:t>
                      </a:r>
                    </a:p>
                    <a:p>
                      <a:pPr algn="l">
                        <a:spcAft>
                          <a:spcPts val="0"/>
                        </a:spcAf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Implementation of recommendations from Evaluation Report</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00000"/>
                        </a:lnSpc>
                        <a:spcBef>
                          <a:spcPts val="0"/>
                        </a:spcBef>
                        <a:spcAft>
                          <a:spcPts val="0"/>
                        </a:spcAft>
                        <a:buClrTx/>
                        <a:buSzTx/>
                        <a:buFontTx/>
                        <a:buNone/>
                        <a:tabLst/>
                      </a:pPr>
                      <a:r>
                        <a:rPr lang="en-ZA" sz="12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not achieved:</a:t>
                      </a:r>
                    </a:p>
                    <a:p>
                      <a:pPr marL="0" marR="0" indent="0" algn="l" defTabSz="914400" rtl="0" latinLnBrk="0">
                        <a:lnSpc>
                          <a:spcPct val="100000"/>
                        </a:lnSpc>
                        <a:spcBef>
                          <a:spcPts val="0"/>
                        </a:spcBef>
                        <a:spcAft>
                          <a:spcPts val="0"/>
                        </a:spcAft>
                        <a:buClrTx/>
                        <a:buSzTx/>
                        <a:buFontTx/>
                        <a:buNone/>
                        <a:tabLst/>
                      </a:pPr>
                      <a:endPar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914400" rtl="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249 beneficiaries trained in business skills.</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751 informal businesses supported through the Informal and Micro Enterprise Development Programme</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smtClean="0">
                          <a:effectLst/>
                          <a:latin typeface="Arial" panose="020B0604020202020204" pitchFamily="34" charset="0"/>
                          <a:cs typeface="Arial" panose="020B0604020202020204" pitchFamily="34" charset="0"/>
                        </a:rPr>
                        <a:t>Delivery is lagging behind mainly due to supply chain processes.</a:t>
                      </a:r>
                      <a:endParaRPr lang="en-ZA" sz="1200" dirty="0">
                        <a:effectLst/>
                        <a:latin typeface="Arial" panose="020B0604020202020204" pitchFamily="34" charset="0"/>
                        <a:cs typeface="Arial" panose="020B0604020202020204" pitchFamily="34" charset="0"/>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89186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019800"/>
            <a:ext cx="1954088" cy="646524"/>
          </a:xfrm>
          <a:prstGeom prst="rect">
            <a:avLst/>
          </a:prstGeom>
          <a:noFill/>
          <a:ln>
            <a:noFill/>
          </a:ln>
        </p:spPr>
      </p:pic>
      <p:sp>
        <p:nvSpPr>
          <p:cNvPr id="3" name="Slide Number Placeholder 2"/>
          <p:cNvSpPr>
            <a:spLocks noGrp="1"/>
          </p:cNvSpPr>
          <p:nvPr>
            <p:ph type="sldNum" sz="quarter" idx="12"/>
          </p:nvPr>
        </p:nvSpPr>
        <p:spPr/>
        <p:txBody>
          <a:bodyPr/>
          <a:lstStyle/>
          <a:p>
            <a:fld id="{4AB88CD7-4EF4-4CF2-A5CD-635B91DBAFF0}" type="slidenum">
              <a:rPr lang="en-US" smtClean="0">
                <a:solidFill>
                  <a:prstClr val="black">
                    <a:tint val="75000"/>
                  </a:prstClr>
                </a:solidFill>
              </a:rPr>
              <a:pPr/>
              <a:t>22</a:t>
            </a:fld>
            <a:endParaRPr lang="en-US">
              <a:solidFill>
                <a:prstClr val="black">
                  <a:tint val="75000"/>
                </a:prstClr>
              </a:solidFill>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cap="small" dirty="0" smtClean="0">
                <a:solidFill>
                  <a:prstClr val="black"/>
                </a:solidFill>
                <a:latin typeface="Arial" pitchFamily="34" charset="0"/>
                <a:cs typeface="Arial" pitchFamily="34" charset="0"/>
              </a:rPr>
              <a:t>5. Financial Information</a:t>
            </a:r>
            <a:endParaRPr lang="en-US" cap="smal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246549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5851"/>
            <a:ext cx="9133114" cy="5270500"/>
          </a:xfrm>
          <a:solidFill>
            <a:schemeClr val="accent3">
              <a:lumMod val="60000"/>
              <a:lumOff val="40000"/>
            </a:schemeClr>
          </a:solidFill>
          <a:scene3d>
            <a:camera prst="orthographicFront"/>
            <a:lightRig rig="threePt" dir="t"/>
          </a:scene3d>
          <a:sp3d>
            <a:bevelB/>
          </a:sp3d>
        </p:spPr>
        <p:txBody>
          <a:bodyPr>
            <a:normAutofit/>
          </a:bodyPr>
          <a:lstStyle/>
          <a:p>
            <a:pPr marL="0" indent="0">
              <a:buNone/>
            </a:pPr>
            <a:endParaRPr lang="en-US" cap="small" smtClean="0"/>
          </a:p>
          <a:p>
            <a:pPr marL="514350" indent="-514350">
              <a:buFont typeface="+mj-lt"/>
              <a:buAutoNum type="arabicPeriod"/>
            </a:pPr>
            <a:endParaRPr lang="en-US" dirty="0"/>
          </a:p>
        </p:txBody>
      </p:sp>
      <p:sp>
        <p:nvSpPr>
          <p:cNvPr id="4" name="Title 1"/>
          <p:cNvSpPr>
            <a:spLocks noGrp="1"/>
          </p:cNvSpPr>
          <p:nvPr>
            <p:ph type="title"/>
          </p:nvPr>
        </p:nvSpPr>
        <p:spPr>
          <a:xfrm>
            <a:off x="0" y="-5715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w="114300" prst="artDeco"/>
          </a:sp3d>
        </p:spPr>
        <p:txBody>
          <a:bodyPr>
            <a:normAutofit/>
          </a:bodyPr>
          <a:lstStyle/>
          <a:p>
            <a:pPr algn="r"/>
            <a:r>
              <a:rPr lang="en-ZA" sz="3600" cap="small" smtClean="0">
                <a:latin typeface="Arial" panose="020B0604020202020204" pitchFamily="34" charset="0"/>
                <a:cs typeface="Arial" panose="020B0604020202020204" pitchFamily="34" charset="0"/>
              </a:rPr>
              <a:t>Q3 2017/18: OVERALL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23</a:t>
            </a:fld>
            <a:endParaRPr lang="en-US">
              <a:solidFill>
                <a:prstClr val="black">
                  <a:tint val="75000"/>
                </a:prstClr>
              </a:solidFill>
            </a:endParaRPr>
          </a:p>
        </p:txBody>
      </p:sp>
      <p:graphicFrame>
        <p:nvGraphicFramePr>
          <p:cNvPr id="12" name="Chart 11"/>
          <p:cNvGraphicFramePr>
            <a:graphicFrameLocks/>
          </p:cNvGraphicFramePr>
          <p:nvPr>
            <p:extLst/>
          </p:nvPr>
        </p:nvGraphicFramePr>
        <p:xfrm>
          <a:off x="0" y="1246513"/>
          <a:ext cx="9063135" cy="4753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31487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98294" cy="4914900"/>
          </a:xfrm>
        </p:spPr>
        <p:txBody>
          <a:bodyPr>
            <a:normAutofit/>
          </a:bodyPr>
          <a:lstStyle/>
          <a:p>
            <a:r>
              <a:rPr lang="en-ZA" sz="2800" dirty="0" smtClean="0">
                <a:latin typeface="Arial" panose="020B0604020202020204" pitchFamily="34" charset="0"/>
                <a:cs typeface="Arial" panose="020B0604020202020204" pitchFamily="34" charset="0"/>
              </a:rPr>
              <a:t>Actual expenditure was R403.4 million (116.7%) against the planned spending of </a:t>
            </a:r>
            <a:r>
              <a:rPr lang="en-ZA" sz="2800" dirty="0">
                <a:latin typeface="Arial" panose="020B0604020202020204" pitchFamily="34" charset="0"/>
                <a:cs typeface="Arial" panose="020B0604020202020204" pitchFamily="34" charset="0"/>
              </a:rPr>
              <a:t>R345.8 </a:t>
            </a:r>
            <a:r>
              <a:rPr lang="en-ZA" sz="2800" dirty="0" smtClean="0">
                <a:latin typeface="Arial" panose="020B0604020202020204" pitchFamily="34" charset="0"/>
                <a:cs typeface="Arial" panose="020B0604020202020204" pitchFamily="34" charset="0"/>
              </a:rPr>
              <a:t>million resulting in an over expenditure of </a:t>
            </a:r>
            <a:r>
              <a:rPr lang="en-ZA" sz="2800" dirty="0" smtClean="0">
                <a:solidFill>
                  <a:srgbClr val="FF0000"/>
                </a:solidFill>
                <a:latin typeface="Arial" panose="020B0604020202020204" pitchFamily="34" charset="0"/>
                <a:cs typeface="Arial" panose="020B0604020202020204" pitchFamily="34" charset="0"/>
              </a:rPr>
              <a:t>R57.6 million (16.7%)</a:t>
            </a:r>
            <a:r>
              <a:rPr lang="en-ZA" sz="2800" dirty="0" smtClean="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141514" y="0"/>
            <a:ext cx="8991600"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600" cap="small" dirty="0" smtClean="0">
                <a:latin typeface="Arial" panose="020B0604020202020204" pitchFamily="34" charset="0"/>
                <a:cs typeface="Arial" panose="020B0604020202020204" pitchFamily="34" charset="0"/>
              </a:rPr>
              <a:t>              Q3 2017/18: </a:t>
            </a:r>
            <a:br>
              <a:rPr lang="en-ZA" sz="3600" cap="small" dirty="0" smtClean="0">
                <a:latin typeface="Arial" panose="020B0604020202020204" pitchFamily="34" charset="0"/>
                <a:cs typeface="Arial" panose="020B0604020202020204" pitchFamily="34" charset="0"/>
              </a:rPr>
            </a:br>
            <a:r>
              <a:rPr lang="en-ZA" sz="3600" cap="small" dirty="0" smtClean="0">
                <a:latin typeface="Arial" panose="020B0604020202020204" pitchFamily="34" charset="0"/>
                <a:cs typeface="Arial" panose="020B0604020202020204" pitchFamily="34" charset="0"/>
              </a:rPr>
              <a:t>OVERALL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1567476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5850"/>
            <a:ext cx="9133114" cy="5437414"/>
          </a:xfrm>
          <a:solidFill>
            <a:schemeClr val="accent3">
              <a:lumMod val="60000"/>
              <a:lumOff val="40000"/>
            </a:schemeClr>
          </a:solidFill>
          <a:scene3d>
            <a:camera prst="orthographicFront"/>
            <a:lightRig rig="threePt" dir="t"/>
          </a:scene3d>
          <a:sp3d>
            <a:bevelB/>
          </a:sp3d>
        </p:spPr>
        <p:txBody>
          <a:bodyPr>
            <a:normAutofit/>
          </a:bodyPr>
          <a:lstStyle/>
          <a:p>
            <a:pPr marL="0" indent="0">
              <a:buNone/>
            </a:pPr>
            <a:endParaRPr lang="en-US" cap="small" dirty="0" smtClean="0">
              <a:latin typeface="Arial" panose="020B0604020202020204" pitchFamily="34" charset="0"/>
              <a:cs typeface="Arial" panose="020B0604020202020204" pitchFamily="34" charset="0"/>
            </a:endParaRPr>
          </a:p>
          <a:p>
            <a:pPr marL="514350" indent="-514350">
              <a:buFont typeface="+mj-lt"/>
              <a:buAutoNum type="arabicPeriod"/>
            </a:pP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5715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w="114300" prst="artDeco"/>
          </a:sp3d>
        </p:spPr>
        <p:txBody>
          <a:bodyPr>
            <a:normAutofit/>
          </a:bodyPr>
          <a:lstStyle/>
          <a:p>
            <a:pPr algn="r"/>
            <a:r>
              <a:rPr lang="en-ZA" sz="3600" cap="small" dirty="0" smtClean="0">
                <a:latin typeface="Arial" panose="020B0604020202020204" pitchFamily="34" charset="0"/>
                <a:cs typeface="Arial" panose="020B0604020202020204" pitchFamily="34" charset="0"/>
              </a:rPr>
              <a:t>YTD: OVERALL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25</a:t>
            </a:fld>
            <a:endParaRPr lang="en-US">
              <a:solidFill>
                <a:prstClr val="black">
                  <a:tint val="75000"/>
                </a:prstClr>
              </a:solidFill>
            </a:endParaRPr>
          </a:p>
        </p:txBody>
      </p:sp>
      <p:graphicFrame>
        <p:nvGraphicFramePr>
          <p:cNvPr id="8" name="Chart 7"/>
          <p:cNvGraphicFramePr>
            <a:graphicFrameLocks/>
          </p:cNvGraphicFramePr>
          <p:nvPr>
            <p:extLst/>
          </p:nvPr>
        </p:nvGraphicFramePr>
        <p:xfrm>
          <a:off x="105747" y="1244082"/>
          <a:ext cx="8870302" cy="4914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4351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98294" cy="4914900"/>
          </a:xfrm>
        </p:spPr>
        <p:txBody>
          <a:bodyPr>
            <a:normAutofit/>
          </a:bodyPr>
          <a:lstStyle/>
          <a:p>
            <a:r>
              <a:rPr lang="en-ZA" sz="2800" dirty="0" smtClean="0">
                <a:latin typeface="Arial" panose="020B0604020202020204" pitchFamily="34" charset="0"/>
                <a:cs typeface="Arial" panose="020B0604020202020204" pitchFamily="34" charset="0"/>
              </a:rPr>
              <a:t>The year to date projections amounted to R1.106 </a:t>
            </a:r>
            <a:r>
              <a:rPr lang="en-ZA" sz="2800" dirty="0">
                <a:latin typeface="Arial" panose="020B0604020202020204" pitchFamily="34" charset="0"/>
                <a:cs typeface="Arial" panose="020B0604020202020204" pitchFamily="34" charset="0"/>
              </a:rPr>
              <a:t>billion </a:t>
            </a:r>
            <a:r>
              <a:rPr lang="en-ZA" sz="2800" dirty="0" smtClean="0">
                <a:latin typeface="Arial" panose="020B0604020202020204" pitchFamily="34" charset="0"/>
                <a:cs typeface="Arial" panose="020B0604020202020204" pitchFamily="34" charset="0"/>
              </a:rPr>
              <a:t>whilst actual </a:t>
            </a:r>
            <a:r>
              <a:rPr lang="en-ZA" sz="2800" dirty="0">
                <a:latin typeface="Arial" panose="020B0604020202020204" pitchFamily="34" charset="0"/>
                <a:cs typeface="Arial" panose="020B0604020202020204" pitchFamily="34" charset="0"/>
              </a:rPr>
              <a:t>expenditure </a:t>
            </a:r>
            <a:r>
              <a:rPr lang="en-ZA" sz="2800" dirty="0" smtClean="0">
                <a:latin typeface="Arial" panose="020B0604020202020204" pitchFamily="34" charset="0"/>
                <a:cs typeface="Arial" panose="020B0604020202020204" pitchFamily="34" charset="0"/>
              </a:rPr>
              <a:t>amounted to </a:t>
            </a:r>
            <a:r>
              <a:rPr lang="en-ZA" sz="2800" dirty="0">
                <a:latin typeface="Arial" panose="020B0604020202020204" pitchFamily="34" charset="0"/>
                <a:cs typeface="Arial" panose="020B0604020202020204" pitchFamily="34" charset="0"/>
              </a:rPr>
              <a:t>R1.103 billion </a:t>
            </a:r>
            <a:r>
              <a:rPr lang="en-ZA" sz="2800" dirty="0" smtClean="0">
                <a:latin typeface="Arial" panose="020B0604020202020204" pitchFamily="34" charset="0"/>
                <a:cs typeface="Arial" panose="020B0604020202020204" pitchFamily="34" charset="0"/>
              </a:rPr>
              <a:t>resulting in a variance of R3.4  million (0.3%) </a:t>
            </a:r>
          </a:p>
          <a:p>
            <a:r>
              <a:rPr lang="en-ZA" sz="2800" dirty="0">
                <a:latin typeface="Arial" panose="020B0604020202020204" pitchFamily="34" charset="0"/>
                <a:cs typeface="Arial" panose="020B0604020202020204" pitchFamily="34" charset="0"/>
              </a:rPr>
              <a:t>Q3 Actual expenditure was R403.4 million (116.7%) against the planned spending of R345.8 million resulting in an over expenditure of </a:t>
            </a:r>
            <a:r>
              <a:rPr lang="en-ZA" sz="2800" dirty="0">
                <a:solidFill>
                  <a:srgbClr val="FF0000"/>
                </a:solidFill>
                <a:latin typeface="Arial" panose="020B0604020202020204" pitchFamily="34" charset="0"/>
                <a:cs typeface="Arial" panose="020B0604020202020204" pitchFamily="34" charset="0"/>
              </a:rPr>
              <a:t>R57.6 million (16.7</a:t>
            </a:r>
            <a:r>
              <a:rPr lang="en-ZA" sz="2800" dirty="0" smtClean="0">
                <a:solidFill>
                  <a:srgbClr val="FF0000"/>
                </a:solidFill>
                <a:latin typeface="Arial" panose="020B0604020202020204" pitchFamily="34" charset="0"/>
                <a:cs typeface="Arial" panose="020B0604020202020204" pitchFamily="34" charset="0"/>
              </a:rPr>
              <a:t>%)</a:t>
            </a:r>
            <a:r>
              <a:rPr lang="en-ZA" sz="2800" dirty="0" smtClean="0">
                <a:latin typeface="Arial" panose="020B0604020202020204" pitchFamily="34" charset="0"/>
                <a:cs typeface="Arial" panose="020B0604020202020204" pitchFamily="34" charset="0"/>
              </a:rPr>
              <a:t> </a:t>
            </a:r>
            <a:endParaRPr lang="en-ZA" sz="2800" dirty="0">
              <a:latin typeface="Arial" panose="020B0604020202020204" pitchFamily="34" charset="0"/>
              <a:cs typeface="Arial" panose="020B0604020202020204" pitchFamily="34" charset="0"/>
            </a:endParaRPr>
          </a:p>
          <a:p>
            <a:r>
              <a:rPr lang="en-ZA" sz="2800" dirty="0" smtClean="0">
                <a:latin typeface="Arial" panose="020B0604020202020204" pitchFamily="34" charset="0"/>
                <a:cs typeface="Arial" panose="020B0604020202020204" pitchFamily="34" charset="0"/>
              </a:rPr>
              <a:t>The over expenditure was offset by the opening </a:t>
            </a:r>
            <a:r>
              <a:rPr lang="en-ZA" sz="2800" dirty="0">
                <a:latin typeface="Arial" panose="020B0604020202020204" pitchFamily="34" charset="0"/>
                <a:cs typeface="Arial" panose="020B0604020202020204" pitchFamily="34" charset="0"/>
              </a:rPr>
              <a:t>cash balance of R61 </a:t>
            </a:r>
            <a:r>
              <a:rPr lang="en-ZA" sz="2800" dirty="0" smtClean="0">
                <a:latin typeface="Arial" panose="020B0604020202020204" pitchFamily="34" charset="0"/>
                <a:cs typeface="Arial" panose="020B0604020202020204" pitchFamily="34" charset="0"/>
              </a:rPr>
              <a:t>million at the beginning of Q3</a:t>
            </a:r>
            <a:endParaRPr lang="en-US"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600" cap="small" dirty="0" smtClean="0">
                <a:latin typeface="Arial" panose="020B0604020202020204" pitchFamily="34" charset="0"/>
                <a:cs typeface="Arial" panose="020B0604020202020204" pitchFamily="34" charset="0"/>
              </a:rPr>
              <a:t> </a:t>
            </a:r>
            <a:br>
              <a:rPr lang="en-ZA" sz="3600" cap="small" dirty="0" smtClean="0">
                <a:latin typeface="Arial" panose="020B0604020202020204" pitchFamily="34" charset="0"/>
                <a:cs typeface="Arial" panose="020B0604020202020204" pitchFamily="34" charset="0"/>
              </a:rPr>
            </a:br>
            <a:r>
              <a:rPr lang="en-ZA" sz="3600" cap="small" dirty="0" smtClean="0">
                <a:latin typeface="Arial" panose="020B0604020202020204" pitchFamily="34" charset="0"/>
                <a:cs typeface="Arial" panose="020B0604020202020204" pitchFamily="34" charset="0"/>
              </a:rPr>
              <a:t>YTD: OVERALL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xmlns="" val="2442075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61" y="1258925"/>
            <a:ext cx="9067800" cy="5064125"/>
          </a:xfrm>
        </p:spPr>
        <p:txBody>
          <a:bodyPr>
            <a:normAutofit/>
          </a:bodyPr>
          <a:lstStyle/>
          <a:p>
            <a:pPr marL="0" indent="0">
              <a:buNone/>
            </a:pPr>
            <a:endParaRPr lang="en-US" cap="small" dirty="0" smtClean="0"/>
          </a:p>
          <a:p>
            <a:pPr marL="0" indent="0">
              <a:buNone/>
            </a:pPr>
            <a:endParaRPr lang="en-US" dirty="0"/>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ZA" sz="3600" dirty="0" smtClean="0">
                <a:latin typeface="Arial" panose="020B0604020202020204" pitchFamily="34" charset="0"/>
                <a:cs typeface="Arial" panose="020B0604020202020204" pitchFamily="34" charset="0"/>
              </a:rPr>
              <a:t>Q3 2017/18: </a:t>
            </a:r>
            <a:br>
              <a:rPr lang="en-ZA" sz="3600" dirty="0" smtClean="0">
                <a:latin typeface="Arial" panose="020B0604020202020204" pitchFamily="34" charset="0"/>
                <a:cs typeface="Arial" panose="020B0604020202020204" pitchFamily="34" charset="0"/>
              </a:rPr>
            </a:br>
            <a:r>
              <a:rPr lang="en-ZA" sz="3600" dirty="0" smtClean="0">
                <a:latin typeface="Arial" panose="020B0604020202020204" pitchFamily="34" charset="0"/>
                <a:cs typeface="Arial" panose="020B0604020202020204" pitchFamily="34" charset="0"/>
              </a:rPr>
              <a:t>ECONOMIC CLASSIFICATION </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27</a:t>
            </a:fld>
            <a:endParaRPr lang="en-US">
              <a:solidFill>
                <a:prstClr val="black">
                  <a:tint val="75000"/>
                </a:prstClr>
              </a:solidFill>
            </a:endParaRPr>
          </a:p>
        </p:txBody>
      </p:sp>
      <p:graphicFrame>
        <p:nvGraphicFramePr>
          <p:cNvPr id="9" name="Chart 8"/>
          <p:cNvGraphicFramePr>
            <a:graphicFrameLocks/>
          </p:cNvGraphicFramePr>
          <p:nvPr>
            <p:extLst/>
          </p:nvPr>
        </p:nvGraphicFramePr>
        <p:xfrm>
          <a:off x="24161" y="1143001"/>
          <a:ext cx="9067800" cy="5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98102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075420" cy="5276850"/>
          </a:xfrm>
        </p:spPr>
        <p:txBody>
          <a:bodyPr>
            <a:noAutofit/>
          </a:bodyPr>
          <a:lstStyle/>
          <a:p>
            <a:pPr marL="266700" lvl="0" indent="-266700">
              <a:buNone/>
            </a:pPr>
            <a:r>
              <a:rPr lang="en-ZA" sz="1600" b="1" dirty="0" smtClean="0">
                <a:latin typeface="Arial" panose="020B0604020202020204" pitchFamily="34" charset="0"/>
                <a:cs typeface="Arial" panose="020B0604020202020204" pitchFamily="34" charset="0"/>
              </a:rPr>
              <a:t>1. Compensation </a:t>
            </a:r>
            <a:r>
              <a:rPr lang="en-ZA" sz="1600" b="1" dirty="0">
                <a:latin typeface="Arial" panose="020B0604020202020204" pitchFamily="34" charset="0"/>
                <a:cs typeface="Arial" panose="020B0604020202020204" pitchFamily="34" charset="0"/>
              </a:rPr>
              <a:t>of </a:t>
            </a:r>
            <a:r>
              <a:rPr lang="en-ZA" sz="1600" b="1" dirty="0" smtClean="0">
                <a:latin typeface="Arial" panose="020B0604020202020204" pitchFamily="34" charset="0"/>
                <a:cs typeface="Arial" panose="020B0604020202020204" pitchFamily="34" charset="0"/>
              </a:rPr>
              <a:t>Employees – </a:t>
            </a:r>
            <a:r>
              <a:rPr lang="en-ZA" sz="1600" dirty="0" smtClean="0">
                <a:latin typeface="Arial" panose="020B0604020202020204" pitchFamily="34" charset="0"/>
                <a:cs typeface="Arial" panose="020B0604020202020204" pitchFamily="34" charset="0"/>
              </a:rPr>
              <a:t>under performed </a:t>
            </a:r>
            <a:r>
              <a:rPr lang="en-ZA" sz="1600" dirty="0">
                <a:latin typeface="Arial" panose="020B0604020202020204" pitchFamily="34" charset="0"/>
                <a:cs typeface="Arial" panose="020B0604020202020204" pitchFamily="34" charset="0"/>
              </a:rPr>
              <a:t>by </a:t>
            </a:r>
            <a:r>
              <a:rPr lang="en-ZA" sz="1600" dirty="0" smtClean="0">
                <a:latin typeface="Arial" panose="020B0604020202020204" pitchFamily="34" charset="0"/>
                <a:cs typeface="Arial" panose="020B0604020202020204" pitchFamily="34" charset="0"/>
              </a:rPr>
              <a:t>R1.5 million </a:t>
            </a:r>
            <a:r>
              <a:rPr lang="en-ZA" sz="1600" dirty="0">
                <a:latin typeface="Arial" panose="020B0604020202020204" pitchFamily="34" charset="0"/>
                <a:cs typeface="Arial" panose="020B0604020202020204" pitchFamily="34" charset="0"/>
              </a:rPr>
              <a:t>due to </a:t>
            </a:r>
            <a:r>
              <a:rPr lang="en-ZA" sz="1600" dirty="0" smtClean="0">
                <a:latin typeface="Arial" panose="020B0604020202020204" pitchFamily="34" charset="0"/>
                <a:cs typeface="Arial" panose="020B0604020202020204" pitchFamily="34" charset="0"/>
              </a:rPr>
              <a:t>vacant posts. Vacant posts percentage as at 31 December 2017 was 9.8%.</a:t>
            </a:r>
          </a:p>
          <a:p>
            <a:pPr lvl="0"/>
            <a:endParaRPr lang="en-ZA" sz="1600" dirty="0">
              <a:latin typeface="Arial" panose="020B0604020202020204" pitchFamily="34" charset="0"/>
              <a:cs typeface="Arial" panose="020B0604020202020204" pitchFamily="34" charset="0"/>
            </a:endParaRPr>
          </a:p>
          <a:p>
            <a:pPr marL="266700" lvl="0" indent="-266700">
              <a:buNone/>
            </a:pPr>
            <a:r>
              <a:rPr lang="en-ZA" sz="1600" b="1" dirty="0" smtClean="0">
                <a:latin typeface="Arial" panose="020B0604020202020204" pitchFamily="34" charset="0"/>
                <a:cs typeface="Arial" panose="020B0604020202020204" pitchFamily="34" charset="0"/>
              </a:rPr>
              <a:t>2. Goods and services – </a:t>
            </a:r>
            <a:r>
              <a:rPr lang="en-ZA" sz="1600" dirty="0" smtClean="0">
                <a:latin typeface="Arial" panose="020B0604020202020204" pitchFamily="34" charset="0"/>
                <a:cs typeface="Arial" panose="020B0604020202020204" pitchFamily="34" charset="0"/>
              </a:rPr>
              <a:t>overspent by R13.8 million mainly </a:t>
            </a:r>
            <a:r>
              <a:rPr lang="en-ZA" sz="1600" dirty="0">
                <a:latin typeface="Arial" panose="020B0604020202020204" pitchFamily="34" charset="0"/>
                <a:cs typeface="Arial" panose="020B0604020202020204" pitchFamily="34" charset="0"/>
              </a:rPr>
              <a:t>as a result </a:t>
            </a:r>
            <a:r>
              <a:rPr lang="en-ZA" sz="1600" dirty="0" smtClean="0">
                <a:latin typeface="Arial" panose="020B0604020202020204" pitchFamily="34" charset="0"/>
                <a:cs typeface="Arial" panose="020B0604020202020204" pitchFamily="34" charset="0"/>
              </a:rPr>
              <a:t>invoices from SITA </a:t>
            </a:r>
            <a:r>
              <a:rPr lang="en-ZA" sz="1600" dirty="0">
                <a:latin typeface="Arial" panose="020B0604020202020204" pitchFamily="34" charset="0"/>
                <a:cs typeface="Arial" panose="020B0604020202020204" pitchFamily="34" charset="0"/>
              </a:rPr>
              <a:t>(</a:t>
            </a:r>
            <a:r>
              <a:rPr lang="en-ZA" sz="1600" dirty="0" smtClean="0">
                <a:latin typeface="Arial" panose="020B0604020202020204" pitchFamily="34" charset="0"/>
                <a:cs typeface="Arial" panose="020B0604020202020204" pitchFamily="34" charset="0"/>
              </a:rPr>
              <a:t>R2.4 </a:t>
            </a:r>
            <a:r>
              <a:rPr lang="en-ZA" sz="1600" dirty="0">
                <a:latin typeface="Arial" panose="020B0604020202020204" pitchFamily="34" charset="0"/>
                <a:cs typeface="Arial" panose="020B0604020202020204" pitchFamily="34" charset="0"/>
              </a:rPr>
              <a:t>million</a:t>
            </a:r>
            <a:r>
              <a:rPr lang="en-ZA" sz="1600" dirty="0" smtClean="0">
                <a:latin typeface="Arial" panose="020B0604020202020204" pitchFamily="34" charset="0"/>
                <a:cs typeface="Arial" panose="020B0604020202020204" pitchFamily="34" charset="0"/>
              </a:rPr>
              <a:t>) for the </a:t>
            </a:r>
            <a:r>
              <a:rPr lang="en-ZA" sz="1600" dirty="0">
                <a:latin typeface="Arial" panose="020B0604020202020204" pitchFamily="34" charset="0"/>
                <a:cs typeface="Arial" panose="020B0604020202020204" pitchFamily="34" charset="0"/>
              </a:rPr>
              <a:t>desktop support services rendered </a:t>
            </a:r>
            <a:r>
              <a:rPr lang="en-ZA" sz="1600" dirty="0" smtClean="0">
                <a:latin typeface="Arial" panose="020B0604020202020204" pitchFamily="34" charset="0"/>
                <a:cs typeface="Arial" panose="020B0604020202020204" pitchFamily="34" charset="0"/>
              </a:rPr>
              <a:t>from </a:t>
            </a:r>
            <a:r>
              <a:rPr lang="en-ZA" sz="1600" dirty="0">
                <a:latin typeface="Arial" panose="020B0604020202020204" pitchFamily="34" charset="0"/>
                <a:cs typeface="Arial" panose="020B0604020202020204" pitchFamily="34" charset="0"/>
              </a:rPr>
              <a:t>April </a:t>
            </a:r>
            <a:r>
              <a:rPr lang="en-ZA" sz="1600" dirty="0" smtClean="0">
                <a:latin typeface="Arial" panose="020B0604020202020204" pitchFamily="34" charset="0"/>
                <a:cs typeface="Arial" panose="020B0604020202020204" pitchFamily="34" charset="0"/>
              </a:rPr>
              <a:t>2017. Travel also over performed by R1.8 million as outstanding invoices from Q2 were submitted and processed in Q3. </a:t>
            </a:r>
          </a:p>
          <a:p>
            <a:pPr lvl="1"/>
            <a:r>
              <a:rPr lang="en-ZA" sz="1600" b="1" dirty="0" smtClean="0">
                <a:solidFill>
                  <a:srgbClr val="FF0000"/>
                </a:solidFill>
                <a:latin typeface="Arial" panose="020B0604020202020204" pitchFamily="34" charset="0"/>
                <a:cs typeface="Arial" panose="020B0604020202020204" pitchFamily="34" charset="0"/>
              </a:rPr>
              <a:t>Projections for the first 6 months stood at R45.4 million whilst expenditure was R31.5 million, resulting in a lag of R13.9 million, which offsets the R13.8 million</a:t>
            </a:r>
            <a:endParaRPr lang="en-ZA" sz="1600" b="1" dirty="0">
              <a:solidFill>
                <a:srgbClr val="FF0000"/>
              </a:solidFill>
              <a:latin typeface="Arial" panose="020B0604020202020204" pitchFamily="34" charset="0"/>
              <a:cs typeface="Arial" panose="020B0604020202020204" pitchFamily="34" charset="0"/>
            </a:endParaRPr>
          </a:p>
          <a:p>
            <a:pPr marL="266700" lvl="0" indent="-266700">
              <a:buNone/>
              <a:tabLst>
                <a:tab pos="266700" algn="l"/>
              </a:tabLst>
            </a:pPr>
            <a:r>
              <a:rPr lang="en-ZA" sz="1600" b="1" dirty="0" smtClean="0">
                <a:latin typeface="Arial" panose="020B0604020202020204" pitchFamily="34" charset="0"/>
                <a:cs typeface="Arial" panose="020B0604020202020204" pitchFamily="34" charset="0"/>
              </a:rPr>
              <a:t>3. Capital asset – </a:t>
            </a:r>
            <a:r>
              <a:rPr lang="en-ZA" sz="1600" dirty="0" smtClean="0">
                <a:latin typeface="Arial" panose="020B0604020202020204" pitchFamily="34" charset="0"/>
                <a:cs typeface="Arial" panose="020B0604020202020204" pitchFamily="34" charset="0"/>
              </a:rPr>
              <a:t>Overspent by R3.2 million due to vehicles projected for Q4 but were delivered and paid in December 2017.  Laptops amounting to R857 thousand ordered in Q2 were delivered and paid in Q3.  </a:t>
            </a:r>
          </a:p>
          <a:p>
            <a:pPr lvl="1"/>
            <a:r>
              <a:rPr lang="en-ZA" sz="1600" b="1" dirty="0">
                <a:solidFill>
                  <a:srgbClr val="FF0000"/>
                </a:solidFill>
                <a:latin typeface="Arial" panose="020B0604020202020204" pitchFamily="34" charset="0"/>
                <a:cs typeface="Arial" panose="020B0604020202020204" pitchFamily="34" charset="0"/>
              </a:rPr>
              <a:t>Projections for the first 6 months stood at </a:t>
            </a:r>
            <a:r>
              <a:rPr lang="en-ZA" sz="1600" b="1" dirty="0" smtClean="0">
                <a:solidFill>
                  <a:srgbClr val="FF0000"/>
                </a:solidFill>
                <a:latin typeface="Arial" panose="020B0604020202020204" pitchFamily="34" charset="0"/>
                <a:cs typeface="Arial" panose="020B0604020202020204" pitchFamily="34" charset="0"/>
              </a:rPr>
              <a:t>R1.954 </a:t>
            </a:r>
            <a:r>
              <a:rPr lang="en-ZA" sz="1600" b="1" dirty="0">
                <a:solidFill>
                  <a:srgbClr val="FF0000"/>
                </a:solidFill>
                <a:latin typeface="Arial" panose="020B0604020202020204" pitchFamily="34" charset="0"/>
                <a:cs typeface="Arial" panose="020B0604020202020204" pitchFamily="34" charset="0"/>
              </a:rPr>
              <a:t>million whilst expenditure was </a:t>
            </a:r>
            <a:r>
              <a:rPr lang="en-ZA" sz="1600" b="1" dirty="0" smtClean="0">
                <a:solidFill>
                  <a:srgbClr val="FF0000"/>
                </a:solidFill>
                <a:latin typeface="Arial" panose="020B0604020202020204" pitchFamily="34" charset="0"/>
                <a:cs typeface="Arial" panose="020B0604020202020204" pitchFamily="34" charset="0"/>
              </a:rPr>
              <a:t>R4.268 </a:t>
            </a:r>
            <a:r>
              <a:rPr lang="en-ZA" sz="1600" b="1" dirty="0">
                <a:solidFill>
                  <a:srgbClr val="FF0000"/>
                </a:solidFill>
                <a:latin typeface="Arial" panose="020B0604020202020204" pitchFamily="34" charset="0"/>
                <a:cs typeface="Arial" panose="020B0604020202020204" pitchFamily="34" charset="0"/>
              </a:rPr>
              <a:t>million, resulting in a </a:t>
            </a:r>
            <a:r>
              <a:rPr lang="en-ZA" sz="1600" b="1" dirty="0" smtClean="0">
                <a:solidFill>
                  <a:srgbClr val="FF0000"/>
                </a:solidFill>
                <a:latin typeface="Arial" panose="020B0604020202020204" pitchFamily="34" charset="0"/>
                <a:cs typeface="Arial" panose="020B0604020202020204" pitchFamily="34" charset="0"/>
              </a:rPr>
              <a:t>overshooting of R2.314 million</a:t>
            </a:r>
            <a:endParaRPr lang="en-ZA" sz="1600" b="1" dirty="0">
              <a:solidFill>
                <a:srgbClr val="FF0000"/>
              </a:solidFill>
              <a:latin typeface="Arial" panose="020B0604020202020204" pitchFamily="34" charset="0"/>
              <a:cs typeface="Arial" panose="020B0604020202020204" pitchFamily="34" charset="0"/>
            </a:endParaRPr>
          </a:p>
          <a:p>
            <a:pPr marL="266700" lvl="0" indent="-266700">
              <a:buNone/>
            </a:pPr>
            <a:r>
              <a:rPr lang="en-ZA" sz="1600" b="1" dirty="0" smtClean="0">
                <a:latin typeface="Arial" panose="020B0604020202020204" pitchFamily="34" charset="0"/>
                <a:cs typeface="Arial" panose="020B0604020202020204" pitchFamily="34" charset="0"/>
              </a:rPr>
              <a:t>4. Transfer payments – </a:t>
            </a:r>
            <a:r>
              <a:rPr lang="en-ZA" sz="1600" dirty="0" smtClean="0">
                <a:latin typeface="Arial" panose="020B0604020202020204" pitchFamily="34" charset="0"/>
                <a:cs typeface="Arial" panose="020B0604020202020204" pitchFamily="34" charset="0"/>
              </a:rPr>
              <a:t>over performed by </a:t>
            </a:r>
            <a:r>
              <a:rPr lang="en-ZA" sz="1600" dirty="0" smtClean="0">
                <a:solidFill>
                  <a:srgbClr val="FF0000"/>
                </a:solidFill>
                <a:latin typeface="Arial" panose="020B0604020202020204" pitchFamily="34" charset="0"/>
                <a:cs typeface="Arial" panose="020B0604020202020204" pitchFamily="34" charset="0"/>
              </a:rPr>
              <a:t>R42.1 million </a:t>
            </a:r>
            <a:r>
              <a:rPr lang="en-ZA" sz="1600" dirty="0" smtClean="0">
                <a:latin typeface="Arial" panose="020B0604020202020204" pitchFamily="34" charset="0"/>
                <a:cs typeface="Arial" panose="020B0604020202020204" pitchFamily="34" charset="0"/>
              </a:rPr>
              <a:t>as BBSDP processed and disbursed more claims than anticipated. The over expenditure will be clawed back through revised cash flow projections.</a:t>
            </a:r>
          </a:p>
          <a:p>
            <a:pPr lvl="1"/>
            <a:r>
              <a:rPr lang="en-ZA" sz="1600" b="1" dirty="0" smtClean="0">
                <a:solidFill>
                  <a:srgbClr val="FF0000"/>
                </a:solidFill>
                <a:latin typeface="Arial" panose="020B0604020202020204" pitchFamily="34" charset="0"/>
                <a:cs typeface="Arial" panose="020B0604020202020204" pitchFamily="34" charset="0"/>
              </a:rPr>
              <a:t>Projections </a:t>
            </a:r>
            <a:r>
              <a:rPr lang="en-ZA" sz="1600" b="1" dirty="0">
                <a:solidFill>
                  <a:srgbClr val="FF0000"/>
                </a:solidFill>
                <a:latin typeface="Arial" panose="020B0604020202020204" pitchFamily="34" charset="0"/>
                <a:cs typeface="Arial" panose="020B0604020202020204" pitchFamily="34" charset="0"/>
              </a:rPr>
              <a:t>for the first 6 months stood at </a:t>
            </a:r>
            <a:r>
              <a:rPr lang="en-ZA" sz="1600" b="1" dirty="0" smtClean="0">
                <a:solidFill>
                  <a:srgbClr val="FF0000"/>
                </a:solidFill>
                <a:latin typeface="Arial" panose="020B0604020202020204" pitchFamily="34" charset="0"/>
                <a:cs typeface="Arial" panose="020B0604020202020204" pitchFamily="34" charset="0"/>
              </a:rPr>
              <a:t>R948.3 </a:t>
            </a:r>
            <a:r>
              <a:rPr lang="en-ZA" sz="1600" b="1" dirty="0">
                <a:solidFill>
                  <a:srgbClr val="FF0000"/>
                </a:solidFill>
                <a:latin typeface="Arial" panose="020B0604020202020204" pitchFamily="34" charset="0"/>
                <a:cs typeface="Arial" panose="020B0604020202020204" pitchFamily="34" charset="0"/>
              </a:rPr>
              <a:t>million whilst expenditure was </a:t>
            </a:r>
            <a:r>
              <a:rPr lang="en-ZA" sz="1600" b="1" dirty="0" smtClean="0">
                <a:solidFill>
                  <a:srgbClr val="FF0000"/>
                </a:solidFill>
                <a:latin typeface="Arial" panose="020B0604020202020204" pitchFamily="34" charset="0"/>
                <a:cs typeface="Arial" panose="020B0604020202020204" pitchFamily="34" charset="0"/>
              </a:rPr>
              <a:t>R944.7 </a:t>
            </a:r>
            <a:r>
              <a:rPr lang="en-ZA" sz="1600" b="1" dirty="0">
                <a:solidFill>
                  <a:srgbClr val="FF0000"/>
                </a:solidFill>
                <a:latin typeface="Arial" panose="020B0604020202020204" pitchFamily="34" charset="0"/>
                <a:cs typeface="Arial" panose="020B0604020202020204" pitchFamily="34" charset="0"/>
              </a:rPr>
              <a:t>million, resulting in a </a:t>
            </a:r>
            <a:r>
              <a:rPr lang="en-ZA" sz="1600" b="1" dirty="0" smtClean="0">
                <a:solidFill>
                  <a:srgbClr val="FF0000"/>
                </a:solidFill>
                <a:latin typeface="Arial" panose="020B0604020202020204" pitchFamily="34" charset="0"/>
                <a:cs typeface="Arial" panose="020B0604020202020204" pitchFamily="34" charset="0"/>
              </a:rPr>
              <a:t>lag </a:t>
            </a:r>
            <a:r>
              <a:rPr lang="en-ZA" sz="1600" b="1" dirty="0">
                <a:solidFill>
                  <a:srgbClr val="FF0000"/>
                </a:solidFill>
                <a:latin typeface="Arial" panose="020B0604020202020204" pitchFamily="34" charset="0"/>
                <a:cs typeface="Arial" panose="020B0604020202020204" pitchFamily="34" charset="0"/>
              </a:rPr>
              <a:t>of </a:t>
            </a:r>
            <a:r>
              <a:rPr lang="en-ZA" sz="1600" b="1" dirty="0" smtClean="0">
                <a:solidFill>
                  <a:srgbClr val="FF0000"/>
                </a:solidFill>
                <a:latin typeface="Arial" panose="020B0604020202020204" pitchFamily="34" charset="0"/>
                <a:cs typeface="Arial" panose="020B0604020202020204" pitchFamily="34" charset="0"/>
              </a:rPr>
              <a:t>R3.6 </a:t>
            </a:r>
            <a:r>
              <a:rPr lang="en-ZA" sz="1600" b="1" dirty="0">
                <a:solidFill>
                  <a:srgbClr val="FF0000"/>
                </a:solidFill>
                <a:latin typeface="Arial" panose="020B0604020202020204" pitchFamily="34" charset="0"/>
                <a:cs typeface="Arial" panose="020B0604020202020204" pitchFamily="34" charset="0"/>
              </a:rPr>
              <a:t>million</a:t>
            </a:r>
          </a:p>
          <a:p>
            <a:pPr marL="0" lvl="0" indent="0">
              <a:buNone/>
            </a:pPr>
            <a:endParaRPr lang="en-ZA" sz="1600" dirty="0" smtClean="0">
              <a:latin typeface="Arial" panose="020B0604020202020204" pitchFamily="34" charset="0"/>
              <a:cs typeface="Arial" panose="020B0604020202020204" pitchFamily="34" charset="0"/>
            </a:endParaRPr>
          </a:p>
          <a:p>
            <a:pPr marL="0" lvl="0" indent="0">
              <a:buNone/>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cap="small"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rmAutofit/>
          </a:bodyPr>
          <a:lstStyle/>
          <a:p>
            <a:pPr algn="r"/>
            <a:r>
              <a:rPr lang="en-ZA" sz="3200" cap="small" dirty="0" smtClean="0">
                <a:latin typeface="Arial" panose="020B0604020202020204" pitchFamily="34" charset="0"/>
                <a:cs typeface="Arial" panose="020B0604020202020204" pitchFamily="34" charset="0"/>
              </a:rPr>
              <a:t>Q3 2017/18: Overall reasons for variance</a:t>
            </a:r>
            <a:endParaRPr lang="en-US" sz="32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xmlns="" val="1121853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 y="1246414"/>
            <a:ext cx="9075420" cy="5276850"/>
          </a:xfrm>
          <a:scene3d>
            <a:camera prst="orthographicFront"/>
            <a:lightRig rig="threePt" dir="t"/>
          </a:scene3d>
          <a:sp3d>
            <a:bevelT/>
          </a:sp3d>
        </p:spPr>
        <p:txBody>
          <a:bodyPr>
            <a:noAutofit/>
          </a:bodyPr>
          <a:lstStyle/>
          <a:p>
            <a:pPr marL="0" lvl="0" indent="0">
              <a:buNone/>
            </a:pPr>
            <a:r>
              <a:rPr lang="en-ZA" sz="1400" b="1" dirty="0" smtClean="0">
                <a:latin typeface="Arial" panose="020B0604020202020204" pitchFamily="34" charset="0"/>
                <a:cs typeface="Arial" panose="020B0604020202020204" pitchFamily="34" charset="0"/>
              </a:rPr>
              <a:t>14. Transfer payments – </a:t>
            </a:r>
            <a:r>
              <a:rPr lang="en-ZA" sz="1400" dirty="0" smtClean="0">
                <a:latin typeface="Arial" panose="020B0604020202020204" pitchFamily="34" charset="0"/>
                <a:cs typeface="Arial" panose="020B0604020202020204" pitchFamily="34" charset="0"/>
              </a:rPr>
              <a:t>over performed by </a:t>
            </a:r>
            <a:r>
              <a:rPr lang="en-ZA" sz="1400" dirty="0" smtClean="0">
                <a:solidFill>
                  <a:srgbClr val="FF0000"/>
                </a:solidFill>
                <a:latin typeface="Arial" panose="020B0604020202020204" pitchFamily="34" charset="0"/>
                <a:cs typeface="Arial" panose="020B0604020202020204" pitchFamily="34" charset="0"/>
              </a:rPr>
              <a:t>R42.1 million </a:t>
            </a:r>
            <a:r>
              <a:rPr lang="en-ZA" sz="1400" dirty="0" smtClean="0">
                <a:latin typeface="Arial" panose="020B0604020202020204" pitchFamily="34" charset="0"/>
                <a:cs typeface="Arial" panose="020B0604020202020204" pitchFamily="34" charset="0"/>
              </a:rPr>
              <a:t>as BBSDP processed and disbursed more claims than anticipated. The over expenditure will be clawed back through revised cash flow projections.</a:t>
            </a:r>
          </a:p>
          <a:p>
            <a:pPr lvl="1"/>
            <a:r>
              <a:rPr lang="en-ZA" sz="1400" b="1" dirty="0" smtClean="0">
                <a:solidFill>
                  <a:srgbClr val="FF0000"/>
                </a:solidFill>
                <a:latin typeface="Arial" panose="020B0604020202020204" pitchFamily="34" charset="0"/>
                <a:cs typeface="Arial" panose="020B0604020202020204" pitchFamily="34" charset="0"/>
              </a:rPr>
              <a:t>Projections </a:t>
            </a:r>
            <a:r>
              <a:rPr lang="en-ZA" sz="1400" b="1" dirty="0">
                <a:solidFill>
                  <a:srgbClr val="FF0000"/>
                </a:solidFill>
                <a:latin typeface="Arial" panose="020B0604020202020204" pitchFamily="34" charset="0"/>
                <a:cs typeface="Arial" panose="020B0604020202020204" pitchFamily="34" charset="0"/>
              </a:rPr>
              <a:t>for the first 6 months stood at </a:t>
            </a:r>
            <a:r>
              <a:rPr lang="en-ZA" sz="1400" b="1" dirty="0" smtClean="0">
                <a:solidFill>
                  <a:srgbClr val="FF0000"/>
                </a:solidFill>
                <a:latin typeface="Arial" panose="020B0604020202020204" pitchFamily="34" charset="0"/>
                <a:cs typeface="Arial" panose="020B0604020202020204" pitchFamily="34" charset="0"/>
              </a:rPr>
              <a:t>R948.3 </a:t>
            </a:r>
            <a:r>
              <a:rPr lang="en-ZA" sz="1400" b="1" dirty="0">
                <a:solidFill>
                  <a:srgbClr val="FF0000"/>
                </a:solidFill>
                <a:latin typeface="Arial" panose="020B0604020202020204" pitchFamily="34" charset="0"/>
                <a:cs typeface="Arial" panose="020B0604020202020204" pitchFamily="34" charset="0"/>
              </a:rPr>
              <a:t>million whilst expenditure was </a:t>
            </a:r>
            <a:r>
              <a:rPr lang="en-ZA" sz="1400" b="1" dirty="0" smtClean="0">
                <a:solidFill>
                  <a:srgbClr val="FF0000"/>
                </a:solidFill>
                <a:latin typeface="Arial" panose="020B0604020202020204" pitchFamily="34" charset="0"/>
                <a:cs typeface="Arial" panose="020B0604020202020204" pitchFamily="34" charset="0"/>
              </a:rPr>
              <a:t>R944.7 </a:t>
            </a:r>
            <a:r>
              <a:rPr lang="en-ZA" sz="1400" b="1" dirty="0">
                <a:solidFill>
                  <a:srgbClr val="FF0000"/>
                </a:solidFill>
                <a:latin typeface="Arial" panose="020B0604020202020204" pitchFamily="34" charset="0"/>
                <a:cs typeface="Arial" panose="020B0604020202020204" pitchFamily="34" charset="0"/>
              </a:rPr>
              <a:t>million, resulting in a </a:t>
            </a:r>
            <a:r>
              <a:rPr lang="en-ZA" sz="1400" b="1" dirty="0" smtClean="0">
                <a:solidFill>
                  <a:srgbClr val="FF0000"/>
                </a:solidFill>
                <a:latin typeface="Arial" panose="020B0604020202020204" pitchFamily="34" charset="0"/>
                <a:cs typeface="Arial" panose="020B0604020202020204" pitchFamily="34" charset="0"/>
              </a:rPr>
              <a:t>lag </a:t>
            </a:r>
            <a:r>
              <a:rPr lang="en-ZA" sz="1400" b="1" dirty="0">
                <a:solidFill>
                  <a:srgbClr val="FF0000"/>
                </a:solidFill>
                <a:latin typeface="Arial" panose="020B0604020202020204" pitchFamily="34" charset="0"/>
                <a:cs typeface="Arial" panose="020B0604020202020204" pitchFamily="34" charset="0"/>
              </a:rPr>
              <a:t>of </a:t>
            </a:r>
            <a:r>
              <a:rPr lang="en-ZA" sz="1400" b="1" dirty="0" smtClean="0">
                <a:solidFill>
                  <a:srgbClr val="FF0000"/>
                </a:solidFill>
                <a:latin typeface="Arial" panose="020B0604020202020204" pitchFamily="34" charset="0"/>
                <a:cs typeface="Arial" panose="020B0604020202020204" pitchFamily="34" charset="0"/>
              </a:rPr>
              <a:t>R3.6 million</a:t>
            </a:r>
          </a:p>
          <a:p>
            <a:pPr lvl="1"/>
            <a:endParaRPr lang="en-ZA" sz="1400" b="1" dirty="0" smtClean="0">
              <a:solidFill>
                <a:srgbClr val="FF0000"/>
              </a:solidFill>
              <a:latin typeface="Arial" panose="020B0604020202020204" pitchFamily="34" charset="0"/>
              <a:cs typeface="Arial" panose="020B0604020202020204" pitchFamily="34" charset="0"/>
            </a:endParaRPr>
          </a:p>
          <a:p>
            <a:pPr marL="628650" indent="-628650">
              <a:buNone/>
            </a:pPr>
            <a:r>
              <a:rPr lang="en-GB" sz="1400" b="1" dirty="0" smtClean="0">
                <a:latin typeface="Arial" panose="020B0604020202020204" pitchFamily="34" charset="0"/>
                <a:cs typeface="Arial" panose="020B0604020202020204" pitchFamily="34" charset="0"/>
              </a:rPr>
              <a:t>NIBUS:  </a:t>
            </a:r>
            <a:r>
              <a:rPr lang="en-GB" sz="1400" b="1" dirty="0" smtClean="0">
                <a:solidFill>
                  <a:srgbClr val="FF0000"/>
                </a:solidFill>
                <a:latin typeface="Arial" panose="020B0604020202020204" pitchFamily="34" charset="0"/>
                <a:cs typeface="Arial" panose="020B0604020202020204" pitchFamily="34" charset="0"/>
              </a:rPr>
              <a:t>(R29.6 million) </a:t>
            </a:r>
            <a:r>
              <a:rPr lang="en-GB" sz="1400" dirty="0" smtClean="0">
                <a:latin typeface="Arial" panose="020B0604020202020204" pitchFamily="34" charset="0"/>
                <a:cs typeface="Arial" panose="020B0604020202020204" pitchFamily="34" charset="0"/>
              </a:rPr>
              <a:t>Spent R8 million on beneficiaries and R21.6 million transferred to Seda for the Gazelles and Centres for Entrepreneurship programmes as approved by National Treasury.   </a:t>
            </a:r>
          </a:p>
          <a:p>
            <a:pPr marL="628650" indent="0">
              <a:buNone/>
            </a:pPr>
            <a:r>
              <a:rPr lang="en-GB" sz="1400" dirty="0" smtClean="0">
                <a:latin typeface="Arial" panose="020B0604020202020204" pitchFamily="34" charset="0"/>
                <a:cs typeface="Arial" panose="020B0604020202020204" pitchFamily="34" charset="0"/>
              </a:rPr>
              <a:t>NIBUS had an opening cash balance of R33 million (Q3) of which R21.6 million was approved to be transferred to </a:t>
            </a:r>
            <a:r>
              <a:rPr lang="en-GB" sz="1400" dirty="0">
                <a:latin typeface="Arial" panose="020B0604020202020204" pitchFamily="34" charset="0"/>
                <a:cs typeface="Arial" panose="020B0604020202020204" pitchFamily="34" charset="0"/>
              </a:rPr>
              <a:t>S</a:t>
            </a:r>
            <a:r>
              <a:rPr lang="en-GB" sz="1400" dirty="0" smtClean="0">
                <a:latin typeface="Arial" panose="020B0604020202020204" pitchFamily="34" charset="0"/>
                <a:cs typeface="Arial" panose="020B0604020202020204" pitchFamily="34" charset="0"/>
              </a:rPr>
              <a:t>eda to fund the Gazelles (R15 million)  and Centres for Entrepreneurship (R16.6 million) programmes.  The remaining cumulative cash in bank was R11.5 million of which R8 million was expensed on the Shared Economic Infrastructure Facilities and NIBUS beneficiaries.  </a:t>
            </a:r>
          </a:p>
          <a:p>
            <a:pPr marL="0" indent="0">
              <a:buNone/>
            </a:pPr>
            <a:endParaRPr lang="en-GB" sz="1400" dirty="0">
              <a:latin typeface="Arial" panose="020B0604020202020204" pitchFamily="34" charset="0"/>
              <a:cs typeface="Arial" panose="020B0604020202020204" pitchFamily="34" charset="0"/>
            </a:endParaRPr>
          </a:p>
          <a:p>
            <a:pPr marL="628650" indent="-628650">
              <a:buNone/>
            </a:pPr>
            <a:r>
              <a:rPr lang="en-GB" sz="1400" b="1" dirty="0" smtClean="0">
                <a:latin typeface="Arial" panose="020B0604020202020204" pitchFamily="34" charset="0"/>
                <a:cs typeface="Arial" panose="020B0604020202020204" pitchFamily="34" charset="0"/>
              </a:rPr>
              <a:t>CIS:</a:t>
            </a:r>
            <a:r>
              <a:rPr lang="en-GB" sz="1400" dirty="0" smtClean="0">
                <a:latin typeface="Arial" panose="020B0604020202020204" pitchFamily="34" charset="0"/>
                <a:cs typeface="Arial" panose="020B0604020202020204" pitchFamily="34" charset="0"/>
              </a:rPr>
              <a:t> 	Projections </a:t>
            </a:r>
            <a:r>
              <a:rPr lang="en-GB" sz="1400" dirty="0">
                <a:latin typeface="Arial" panose="020B0604020202020204" pitchFamily="34" charset="0"/>
                <a:cs typeface="Arial" panose="020B0604020202020204" pitchFamily="34" charset="0"/>
              </a:rPr>
              <a:t>for Q3 was </a:t>
            </a:r>
            <a:r>
              <a:rPr lang="en-GB" sz="1400" dirty="0" smtClean="0">
                <a:latin typeface="Arial" panose="020B0604020202020204" pitchFamily="34" charset="0"/>
                <a:cs typeface="Arial" panose="020B0604020202020204" pitchFamily="34" charset="0"/>
              </a:rPr>
              <a:t>R6.6 </a:t>
            </a:r>
            <a:r>
              <a:rPr lang="en-GB" sz="1400" dirty="0">
                <a:latin typeface="Arial" panose="020B0604020202020204" pitchFamily="34" charset="0"/>
                <a:cs typeface="Arial" panose="020B0604020202020204" pitchFamily="34" charset="0"/>
              </a:rPr>
              <a:t>million whilst expenditure was </a:t>
            </a:r>
            <a:r>
              <a:rPr lang="en-GB" sz="1400" dirty="0" smtClean="0">
                <a:latin typeface="Arial" panose="020B0604020202020204" pitchFamily="34" charset="0"/>
                <a:cs typeface="Arial" panose="020B0604020202020204" pitchFamily="34" charset="0"/>
              </a:rPr>
              <a:t>R21.3 </a:t>
            </a:r>
            <a:r>
              <a:rPr lang="en-GB" sz="1400" dirty="0">
                <a:latin typeface="Arial" panose="020B0604020202020204" pitchFamily="34" charset="0"/>
                <a:cs typeface="Arial" panose="020B0604020202020204" pitchFamily="34" charset="0"/>
              </a:rPr>
              <a:t>million, </a:t>
            </a:r>
            <a:r>
              <a:rPr lang="en-GB" sz="1400" dirty="0" smtClean="0">
                <a:latin typeface="Arial" panose="020B0604020202020204" pitchFamily="34" charset="0"/>
                <a:cs typeface="Arial" panose="020B0604020202020204" pitchFamily="34" charset="0"/>
              </a:rPr>
              <a:t>exceeding the cash flow by </a:t>
            </a:r>
            <a:r>
              <a:rPr lang="en-GB" sz="1400" dirty="0" smtClean="0">
                <a:solidFill>
                  <a:srgbClr val="FF0000"/>
                </a:solidFill>
                <a:latin typeface="Arial" panose="020B0604020202020204" pitchFamily="34" charset="0"/>
                <a:cs typeface="Arial" panose="020B0604020202020204" pitchFamily="34" charset="0"/>
              </a:rPr>
              <a:t>R14.7 million.  </a:t>
            </a:r>
            <a:r>
              <a:rPr lang="en-GB" sz="1400" dirty="0" smtClean="0">
                <a:latin typeface="Arial" panose="020B0604020202020204" pitchFamily="34" charset="0"/>
                <a:cs typeface="Arial" panose="020B0604020202020204" pitchFamily="34" charset="0"/>
              </a:rPr>
              <a:t>This was in essence clawed back from the cumulative surplus from the first two quarters that had a surplus of  R21.3 million.  </a:t>
            </a:r>
          </a:p>
          <a:p>
            <a:pPr marL="628650" indent="-628650">
              <a:buNone/>
            </a:pPr>
            <a:r>
              <a:rPr lang="en-GB" sz="1400" b="1" dirty="0">
                <a:latin typeface="Arial" panose="020B0604020202020204" pitchFamily="34" charset="0"/>
                <a:cs typeface="Arial" panose="020B0604020202020204" pitchFamily="34" charset="0"/>
              </a:rPr>
              <a:t>EIP:</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Expenditure </a:t>
            </a:r>
            <a:r>
              <a:rPr lang="en-GB" sz="1400" dirty="0">
                <a:latin typeface="Arial" panose="020B0604020202020204" pitchFamily="34" charset="0"/>
                <a:cs typeface="Arial" panose="020B0604020202020204" pitchFamily="34" charset="0"/>
              </a:rPr>
              <a:t>for Q3 was R12.3 million against the projections of R19 million, resulting in an underperformance of R6.7 million.</a:t>
            </a:r>
            <a:endParaRPr lang="en-GB" sz="1400" dirty="0">
              <a:solidFill>
                <a:srgbClr val="FF0000"/>
              </a:solidFill>
              <a:latin typeface="Arial" panose="020B0604020202020204" pitchFamily="34" charset="0"/>
              <a:cs typeface="Arial" panose="020B0604020202020204" pitchFamily="34" charset="0"/>
            </a:endParaRPr>
          </a:p>
          <a:p>
            <a:pPr marL="0" indent="0">
              <a:buNone/>
            </a:pPr>
            <a:endParaRPr lang="en-GB" sz="1400" dirty="0">
              <a:solidFill>
                <a:srgbClr val="FF0000"/>
              </a:solidFill>
              <a:latin typeface="Arial" panose="020B0604020202020204" pitchFamily="34" charset="0"/>
              <a:cs typeface="Arial" panose="020B0604020202020204" pitchFamily="34" charset="0"/>
            </a:endParaRPr>
          </a:p>
          <a:p>
            <a:pPr marL="628650" indent="-628650">
              <a:buNone/>
            </a:pPr>
            <a:r>
              <a:rPr lang="en-GB" sz="1400" b="1" dirty="0" smtClean="0">
                <a:latin typeface="Arial" panose="020B0604020202020204" pitchFamily="34" charset="0"/>
                <a:cs typeface="Arial" panose="020B0604020202020204" pitchFamily="34" charset="0"/>
              </a:rPr>
              <a:t>BBSDP: </a:t>
            </a:r>
            <a:r>
              <a:rPr lang="en-GB" sz="1400" dirty="0" smtClean="0">
                <a:latin typeface="Arial" panose="020B0604020202020204" pitchFamily="34" charset="0"/>
                <a:cs typeface="Arial" panose="020B0604020202020204" pitchFamily="34" charset="0"/>
              </a:rPr>
              <a:t>Expenditure </a:t>
            </a:r>
            <a:r>
              <a:rPr lang="en-GB" sz="1400" dirty="0">
                <a:latin typeface="Arial" panose="020B0604020202020204" pitchFamily="34" charset="0"/>
                <a:cs typeface="Arial" panose="020B0604020202020204" pitchFamily="34" charset="0"/>
              </a:rPr>
              <a:t>was </a:t>
            </a:r>
            <a:r>
              <a:rPr lang="en-GB" sz="1400" dirty="0" smtClean="0">
                <a:latin typeface="Arial" panose="020B0604020202020204" pitchFamily="34" charset="0"/>
                <a:cs typeface="Arial" panose="020B0604020202020204" pitchFamily="34" charset="0"/>
              </a:rPr>
              <a:t>R86.4 million against the projections of R82 million for Q3, </a:t>
            </a:r>
            <a:r>
              <a:rPr lang="en-GB" sz="1400" dirty="0">
                <a:latin typeface="Arial" panose="020B0604020202020204" pitchFamily="34" charset="0"/>
                <a:cs typeface="Arial" panose="020B0604020202020204" pitchFamily="34" charset="0"/>
              </a:rPr>
              <a:t>resulting in </a:t>
            </a:r>
            <a:r>
              <a:rPr lang="en-GB" sz="1400" dirty="0" smtClean="0">
                <a:latin typeface="Arial" panose="020B0604020202020204" pitchFamily="34" charset="0"/>
                <a:cs typeface="Arial" panose="020B0604020202020204" pitchFamily="34" charset="0"/>
              </a:rPr>
              <a:t>an over expenditure of  </a:t>
            </a:r>
            <a:r>
              <a:rPr lang="en-GB" sz="1400" dirty="0" smtClean="0">
                <a:solidFill>
                  <a:srgbClr val="FF0000"/>
                </a:solidFill>
                <a:latin typeface="Arial" panose="020B0604020202020204" pitchFamily="34" charset="0"/>
                <a:cs typeface="Arial" panose="020B0604020202020204" pitchFamily="34" charset="0"/>
              </a:rPr>
              <a:t>R4.4 million. </a:t>
            </a:r>
            <a:endParaRPr lang="en-US" sz="1400" dirty="0">
              <a:latin typeface="Arial" panose="020B0604020202020204" pitchFamily="34" charset="0"/>
              <a:cs typeface="Arial" panose="020B0604020202020204" pitchFamily="34" charset="0"/>
            </a:endParaRPr>
          </a:p>
          <a:p>
            <a:pPr marL="0" indent="0">
              <a:buNone/>
            </a:pPr>
            <a:endParaRPr lang="en-US" sz="1400" cap="small"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rmAutofit/>
          </a:bodyPr>
          <a:lstStyle/>
          <a:p>
            <a:pPr algn="r"/>
            <a:r>
              <a:rPr lang="en-ZA" sz="2800" cap="small" dirty="0" smtClean="0">
                <a:latin typeface="Arial" panose="020B0604020202020204" pitchFamily="34" charset="0"/>
                <a:cs typeface="Arial" panose="020B0604020202020204" pitchFamily="34" charset="0"/>
              </a:rPr>
              <a:t>Q3 2017/18: Overall reasons for variance - </a:t>
            </a:r>
            <a:r>
              <a:rPr lang="en-ZA" sz="2800" cap="small" dirty="0" smtClean="0">
                <a:solidFill>
                  <a:srgbClr val="FF0000"/>
                </a:solidFill>
                <a:latin typeface="Arial" panose="020B0604020202020204" pitchFamily="34" charset="0"/>
                <a:cs typeface="Arial" panose="020B0604020202020204" pitchFamily="34" charset="0"/>
              </a:rPr>
              <a:t>Transfers</a:t>
            </a:r>
            <a:endParaRPr lang="en-US" sz="2800" cap="small" dirty="0">
              <a:solidFill>
                <a:srgbClr val="FF0000"/>
              </a:solidFill>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319464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77933C"/>
                </a:solidFill>
              </a:defRPr>
            </a:pPr>
            <a:endParaRPr/>
          </a:p>
        </p:txBody>
      </p:sp>
      <p:sp>
        <p:nvSpPr>
          <p:cNvPr id="618" name="Subtitle 2"/>
          <p:cNvSpPr>
            <a:spLocks noGrp="1"/>
          </p:cNvSpPr>
          <p:nvPr>
            <p:ph type="subTitle" idx="1"/>
          </p:nvPr>
        </p:nvSpPr>
        <p:spPr>
          <a:xfrm>
            <a:off x="-31531" y="1371205"/>
            <a:ext cx="9144000" cy="4115589"/>
          </a:xfrm>
          <a:prstGeom prst="rect">
            <a:avLst/>
          </a:prstGeom>
        </p:spPr>
        <p:txBody>
          <a:bodyPr>
            <a:normAutofit/>
          </a:bodyPr>
          <a:lstStyle/>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t>PART </a:t>
            </a:r>
            <a:r>
              <a:rPr lang="en-US" dirty="0" smtClean="0"/>
              <a:t>A: </a:t>
            </a:r>
            <a:endParaRPr lang="en-US" dirty="0"/>
          </a:p>
          <a:p>
            <a:pPr>
              <a:lnSpc>
                <a:spcPct val="80000"/>
              </a:lnSpc>
              <a:spcBef>
                <a:spcPts val="600"/>
              </a:spcBef>
              <a:defRPr sz="2700" b="1" cap="small">
                <a:solidFill>
                  <a:srgbClr val="000000"/>
                </a:solidFill>
                <a:latin typeface="Arial"/>
                <a:ea typeface="Arial"/>
                <a:cs typeface="Arial"/>
                <a:sym typeface="Arial"/>
              </a:defRPr>
            </a:pPr>
            <a:r>
              <a:rPr lang="en-GB" dirty="0" smtClean="0"/>
              <a:t>DSBD</a:t>
            </a:r>
            <a:r>
              <a:rPr lang="en-US" dirty="0" smtClean="0"/>
              <a:t> QUARTER </a:t>
            </a:r>
            <a:r>
              <a:rPr lang="en-US" dirty="0"/>
              <a:t>3 PERFORMANCE INFORMATION</a:t>
            </a:r>
          </a:p>
          <a:p>
            <a:pPr>
              <a:lnSpc>
                <a:spcPct val="80000"/>
              </a:lnSpc>
              <a:spcBef>
                <a:spcPts val="600"/>
              </a:spcBef>
              <a:defRPr sz="2700" b="1" cap="small">
                <a:solidFill>
                  <a:srgbClr val="000000"/>
                </a:solidFill>
                <a:latin typeface="Arial"/>
                <a:ea typeface="Arial"/>
                <a:cs typeface="Arial"/>
                <a:sym typeface="Arial"/>
              </a:defRPr>
            </a:pPr>
            <a:endParaRPr lang="en-US" dirty="0"/>
          </a:p>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endParaRPr dirty="0"/>
          </a:p>
        </p:txBody>
      </p:sp>
      <p:pic>
        <p:nvPicPr>
          <p:cNvPr id="619"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620" name="Slide Number Placeholder 3"/>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3</a:t>
            </a:fld>
            <a:endParaRPr sz="1200" dirty="0"/>
          </a:p>
        </p:txBody>
      </p:sp>
    </p:spTree>
    <p:extLst>
      <p:ext uri="{BB962C8B-B14F-4D97-AF65-F5344CB8AC3E}">
        <p14:creationId xmlns:p14="http://schemas.microsoft.com/office/powerpoint/2010/main" xmlns="" val="28510620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019800"/>
            <a:ext cx="1954088" cy="646524"/>
          </a:xfrm>
          <a:prstGeom prst="rect">
            <a:avLst/>
          </a:prstGeom>
          <a:noFill/>
          <a:ln>
            <a:noFill/>
          </a:ln>
        </p:spPr>
      </p:pic>
      <p:sp>
        <p:nvSpPr>
          <p:cNvPr id="3" name="Slide Number Placeholder 2"/>
          <p:cNvSpPr>
            <a:spLocks noGrp="1"/>
          </p:cNvSpPr>
          <p:nvPr>
            <p:ph type="sldNum" sz="quarter" idx="12"/>
          </p:nvPr>
        </p:nvSpPr>
        <p:spPr/>
        <p:txBody>
          <a:bodyPr/>
          <a:lstStyle/>
          <a:p>
            <a:fld id="{4AB88CD7-4EF4-4CF2-A5CD-635B91DBAFF0}" type="slidenum">
              <a:rPr lang="en-US" smtClean="0">
                <a:solidFill>
                  <a:prstClr val="black">
                    <a:tint val="75000"/>
                  </a:prstClr>
                </a:solidFill>
              </a:rPr>
              <a:pPr/>
              <a:t>30</a:t>
            </a:fld>
            <a:endParaRPr lang="en-US">
              <a:solidFill>
                <a:prstClr val="black">
                  <a:tint val="75000"/>
                </a:prstClr>
              </a:solidFill>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cap="small" dirty="0" smtClean="0">
                <a:solidFill>
                  <a:prstClr val="black"/>
                </a:solidFill>
                <a:latin typeface="Arial" pitchFamily="34" charset="0"/>
                <a:cs typeface="Arial" pitchFamily="34" charset="0"/>
              </a:rPr>
              <a:t>6. Human Resources</a:t>
            </a:r>
            <a:endParaRPr lang="en-US" cap="smal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319945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35676" y="6239836"/>
            <a:ext cx="1556818" cy="570324"/>
          </a:xfrm>
          <a:prstGeom prst="rect">
            <a:avLst/>
          </a:prstGeom>
          <a:noFill/>
          <a:ln>
            <a:noFill/>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AB88CD7-4EF4-4CF2-A5CD-635B91DBAFF0}" type="slidenum">
              <a:rPr lang="en-US" smtClean="0">
                <a:solidFill>
                  <a:prstClr val="black">
                    <a:tint val="75000"/>
                  </a:prstClr>
                </a:solidFill>
              </a:rPr>
              <a:pPr/>
              <a:t>31</a:t>
            </a:fld>
            <a:endParaRPr lang="en-US" dirty="0">
              <a:solidFill>
                <a:prstClr val="black">
                  <a:tint val="75000"/>
                </a:prstClr>
              </a:solidFill>
            </a:endParaRPr>
          </a:p>
        </p:txBody>
      </p:sp>
      <p:sp>
        <p:nvSpPr>
          <p:cNvPr id="8" name="Title 1"/>
          <p:cNvSpPr>
            <a:spLocks noGrp="1"/>
          </p:cNvSpPr>
          <p:nvPr>
            <p:ph type="title"/>
          </p:nvPr>
        </p:nvSpPr>
        <p:spPr>
          <a:xfrm>
            <a:off x="0" y="-19251"/>
            <a:ext cx="9144000" cy="827314"/>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2800" cap="small" dirty="0" smtClean="0">
                <a:latin typeface="Arial" pitchFamily="34" charset="0"/>
                <a:cs typeface="Arial" pitchFamily="34" charset="0"/>
              </a:rPr>
              <a:t>ORGANISATIONAL REPORT</a:t>
            </a:r>
            <a:endParaRPr lang="en-US" sz="2800" cap="small" dirty="0">
              <a:latin typeface="Arial" pitchFamily="34" charset="0"/>
              <a:cs typeface="Arial" pitchFamily="34" charset="0"/>
            </a:endParaRPr>
          </a:p>
        </p:txBody>
      </p:sp>
      <p:graphicFrame>
        <p:nvGraphicFramePr>
          <p:cNvPr id="9" name="Table 8"/>
          <p:cNvGraphicFramePr>
            <a:graphicFrameLocks noGrp="1"/>
          </p:cNvGraphicFramePr>
          <p:nvPr>
            <p:extLst/>
          </p:nvPr>
        </p:nvGraphicFramePr>
        <p:xfrm>
          <a:off x="0" y="914400"/>
          <a:ext cx="9144000" cy="3429000"/>
        </p:xfrm>
        <a:graphic>
          <a:graphicData uri="http://schemas.openxmlformats.org/drawingml/2006/table">
            <a:tbl>
              <a:tblPr firstRow="1" bandRow="1">
                <a:tableStyleId>{EB344D84-9AFB-497E-A393-DC336BA19D2E}</a:tableStyleId>
              </a:tblPr>
              <a:tblGrid>
                <a:gridCol w="2753525">
                  <a:extLst>
                    <a:ext uri="{9D8B030D-6E8A-4147-A177-3AD203B41FA5}">
                      <a16:colId xmlns:a16="http://schemas.microsoft.com/office/drawing/2014/main" xmlns="" val="20000"/>
                    </a:ext>
                  </a:extLst>
                </a:gridCol>
                <a:gridCol w="1835685">
                  <a:extLst>
                    <a:ext uri="{9D8B030D-6E8A-4147-A177-3AD203B41FA5}">
                      <a16:colId xmlns:a16="http://schemas.microsoft.com/office/drawing/2014/main" xmlns="" val="20001"/>
                    </a:ext>
                  </a:extLst>
                </a:gridCol>
                <a:gridCol w="4554790">
                  <a:extLst>
                    <a:ext uri="{9D8B030D-6E8A-4147-A177-3AD203B41FA5}">
                      <a16:colId xmlns:a16="http://schemas.microsoft.com/office/drawing/2014/main" xmlns="" val="20002"/>
                    </a:ext>
                  </a:extLst>
                </a:gridCol>
              </a:tblGrid>
              <a:tr h="502296">
                <a:tc>
                  <a:txBody>
                    <a:bodyPr/>
                    <a:lstStyle/>
                    <a:p>
                      <a:r>
                        <a:rPr lang="en-ZA" sz="1600" dirty="0" smtClean="0">
                          <a:latin typeface="Arial" pitchFamily="34" charset="0"/>
                          <a:cs typeface="Arial" pitchFamily="34" charset="0"/>
                        </a:rPr>
                        <a:t>KEY INDICATOR</a:t>
                      </a:r>
                      <a:endParaRPr lang="en-GB"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TARGET</a:t>
                      </a:r>
                      <a:endParaRPr lang="en-GB" sz="1600" dirty="0">
                        <a:latin typeface="Arial" pitchFamily="34" charset="0"/>
                        <a:cs typeface="Arial" pitchFamily="34" charset="0"/>
                      </a:endParaRPr>
                    </a:p>
                  </a:txBody>
                  <a:tcPr/>
                </a:tc>
                <a:tc>
                  <a:txBody>
                    <a:bodyPr/>
                    <a:lstStyle/>
                    <a:p>
                      <a:r>
                        <a:rPr lang="en-ZA" sz="1600" dirty="0" smtClean="0">
                          <a:latin typeface="Arial" pitchFamily="34" charset="0"/>
                          <a:cs typeface="Arial" pitchFamily="34" charset="0"/>
                        </a:rPr>
                        <a:t>STATUS</a:t>
                      </a:r>
                      <a:endParaRPr lang="en-GB" sz="1600" dirty="0">
                        <a:latin typeface="Arial" pitchFamily="34" charset="0"/>
                        <a:cs typeface="Arial" pitchFamily="34" charset="0"/>
                      </a:endParaRPr>
                    </a:p>
                  </a:txBody>
                  <a:tcPr/>
                </a:tc>
                <a:extLst>
                  <a:ext uri="{0D108BD9-81ED-4DB2-BD59-A6C34878D82A}">
                    <a16:rowId xmlns:a16="http://schemas.microsoft.com/office/drawing/2014/main" xmlns="" val="10000"/>
                  </a:ext>
                </a:extLst>
              </a:tr>
              <a:tr h="1201679">
                <a:tc>
                  <a:txBody>
                    <a:bodyPr/>
                    <a:lstStyle/>
                    <a:p>
                      <a:r>
                        <a:rPr lang="en-ZA" sz="1600" dirty="0" smtClean="0">
                          <a:solidFill>
                            <a:schemeClr val="tx1"/>
                          </a:solidFill>
                          <a:latin typeface="Arial" pitchFamily="34" charset="0"/>
                          <a:cs typeface="Arial" pitchFamily="34" charset="0"/>
                        </a:rPr>
                        <a:t>Vacancy rate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smtClean="0">
                          <a:solidFill>
                            <a:schemeClr val="tx1"/>
                          </a:solidFill>
                          <a:latin typeface="Arial" pitchFamily="34" charset="0"/>
                          <a:cs typeface="Arial" pitchFamily="34" charset="0"/>
                        </a:rPr>
                        <a:t>10%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dirty="0" smtClean="0">
                          <a:solidFill>
                            <a:schemeClr val="tx1"/>
                          </a:solidFill>
                          <a:latin typeface="Arial" pitchFamily="34" charset="0"/>
                          <a:cs typeface="Arial" pitchFamily="34" charset="0"/>
                        </a:rPr>
                        <a:t>Target Exceeded – Achieved 9.8%(20/205) </a:t>
                      </a:r>
                      <a:endParaRPr lang="en-ZA" sz="1200" b="1" dirty="0" smtClean="0">
                        <a:solidFill>
                          <a:schemeClr val="dk1"/>
                        </a:solidFill>
                        <a:latin typeface="Arial" pitchFamily="34" charset="0"/>
                        <a:cs typeface="Arial" pitchFamily="34" charset="0"/>
                      </a:endParaRPr>
                    </a:p>
                    <a:p>
                      <a:r>
                        <a:rPr lang="en-ZA" sz="1600" dirty="0" smtClean="0">
                          <a:latin typeface="Arial" pitchFamily="34" charset="0"/>
                          <a:cs typeface="Arial" pitchFamily="34" charset="0"/>
                        </a:rPr>
                        <a:t>Establishment changes such as appointments, terminations, creation of posts on funding approval and abolishment of posts on approval</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xmlns="" val="10001"/>
                  </a:ext>
                </a:extLst>
              </a:tr>
              <a:tr h="582025">
                <a:tc>
                  <a:txBody>
                    <a:bodyPr/>
                    <a:lstStyle/>
                    <a:p>
                      <a:r>
                        <a:rPr lang="en-ZA" sz="1600" dirty="0" smtClean="0">
                          <a:solidFill>
                            <a:schemeClr val="tx1"/>
                          </a:solidFill>
                          <a:latin typeface="Arial" pitchFamily="34" charset="0"/>
                          <a:cs typeface="Arial" pitchFamily="34" charset="0"/>
                        </a:rPr>
                        <a:t>Women in SMS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smtClean="0">
                          <a:solidFill>
                            <a:schemeClr val="tx1"/>
                          </a:solidFill>
                          <a:latin typeface="Arial" pitchFamily="34" charset="0"/>
                          <a:cs typeface="Arial" pitchFamily="34" charset="0"/>
                        </a:rPr>
                        <a:t>50%</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dirty="0" smtClean="0">
                          <a:solidFill>
                            <a:schemeClr val="tx1"/>
                          </a:solidFill>
                          <a:latin typeface="Arial" pitchFamily="34" charset="0"/>
                          <a:cs typeface="Arial" pitchFamily="34" charset="0"/>
                        </a:rPr>
                        <a:t>Target Exceeded – Achieved 53.7%(22/41)</a:t>
                      </a:r>
                      <a:endParaRPr lang="en-GB" sz="1600" b="1"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xmlns="" val="10002"/>
                  </a:ext>
                </a:extLst>
              </a:tr>
              <a:tr h="609600">
                <a:tc>
                  <a:txBody>
                    <a:bodyPr/>
                    <a:lstStyle/>
                    <a:p>
                      <a:r>
                        <a:rPr lang="en-ZA" sz="1600" dirty="0" smtClean="0">
                          <a:solidFill>
                            <a:schemeClr val="tx1"/>
                          </a:solidFill>
                          <a:latin typeface="Arial" pitchFamily="34" charset="0"/>
                          <a:cs typeface="Arial" pitchFamily="34" charset="0"/>
                        </a:rPr>
                        <a:t>Youth</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smtClean="0">
                          <a:solidFill>
                            <a:schemeClr val="tx1"/>
                          </a:solidFill>
                          <a:latin typeface="Arial" pitchFamily="34" charset="0"/>
                          <a:cs typeface="Arial" pitchFamily="34" charset="0"/>
                        </a:rPr>
                        <a:t>30%</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dirty="0" smtClean="0">
                          <a:solidFill>
                            <a:schemeClr val="tx1"/>
                          </a:solidFill>
                          <a:latin typeface="Arial" pitchFamily="34" charset="0"/>
                          <a:cs typeface="Arial" pitchFamily="34" charset="0"/>
                        </a:rPr>
                        <a:t>Target Exceeded – Achieved 32%(65/216)             </a:t>
                      </a:r>
                      <a:r>
                        <a:rPr lang="en-ZA" sz="1600" dirty="0" smtClean="0">
                          <a:solidFill>
                            <a:schemeClr val="tx1"/>
                          </a:solidFill>
                          <a:latin typeface="Arial" pitchFamily="34" charset="0"/>
                          <a:cs typeface="Arial" pitchFamily="34" charset="0"/>
                        </a:rPr>
                        <a:t>Includes</a:t>
                      </a:r>
                      <a:r>
                        <a:rPr lang="en-ZA" sz="1600" baseline="0" dirty="0" smtClean="0">
                          <a:solidFill>
                            <a:schemeClr val="tx1"/>
                          </a:solidFill>
                          <a:latin typeface="Arial" pitchFamily="34" charset="0"/>
                          <a:cs typeface="Arial" pitchFamily="34" charset="0"/>
                        </a:rPr>
                        <a:t> 2 Senior Managers (Director Level)</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xmlns="" val="10003"/>
                  </a:ext>
                </a:extLst>
              </a:tr>
              <a:tr h="533400">
                <a:tc>
                  <a:txBody>
                    <a:bodyPr/>
                    <a:lstStyle/>
                    <a:p>
                      <a:r>
                        <a:rPr lang="en-ZA" sz="1600" dirty="0" smtClean="0">
                          <a:solidFill>
                            <a:schemeClr val="tx1"/>
                          </a:solidFill>
                          <a:latin typeface="Arial" pitchFamily="34" charset="0"/>
                          <a:cs typeface="Arial" pitchFamily="34" charset="0"/>
                        </a:rPr>
                        <a:t>People with a disability </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dirty="0" smtClean="0">
                          <a:solidFill>
                            <a:schemeClr val="tx1"/>
                          </a:solidFill>
                          <a:latin typeface="Arial" pitchFamily="34" charset="0"/>
                          <a:cs typeface="Arial" pitchFamily="34" charset="0"/>
                        </a:rPr>
                        <a:t>2%</a:t>
                      </a:r>
                      <a:endParaRPr lang="en-GB" sz="1600" dirty="0">
                        <a:solidFill>
                          <a:schemeClr val="tx1"/>
                        </a:solidFill>
                        <a:latin typeface="Arial" pitchFamily="34" charset="0"/>
                        <a:cs typeface="Arial" pitchFamily="34" charset="0"/>
                      </a:endParaRPr>
                    </a:p>
                  </a:txBody>
                  <a:tcPr>
                    <a:solidFill>
                      <a:schemeClr val="accent3">
                        <a:lumMod val="20000"/>
                        <a:lumOff val="80000"/>
                      </a:schemeClr>
                    </a:solidFill>
                  </a:tcPr>
                </a:tc>
                <a:tc>
                  <a:txBody>
                    <a:bodyPr/>
                    <a:lstStyle/>
                    <a:p>
                      <a:r>
                        <a:rPr lang="en-ZA" sz="1600" b="1" dirty="0" smtClean="0">
                          <a:solidFill>
                            <a:schemeClr val="tx1"/>
                          </a:solidFill>
                          <a:latin typeface="Arial" pitchFamily="34" charset="0"/>
                          <a:cs typeface="Arial" pitchFamily="34" charset="0"/>
                        </a:rPr>
                        <a:t>Target Exceeded 2.8 %(6/216)</a:t>
                      </a:r>
                      <a:endParaRPr lang="en-GB" sz="1600" b="1" dirty="0">
                        <a:solidFill>
                          <a:schemeClr val="tx1"/>
                        </a:solidFill>
                        <a:latin typeface="Arial" pitchFamily="34" charset="0"/>
                        <a:cs typeface="Arial" pitchFamily="34" charset="0"/>
                      </a:endParaRPr>
                    </a:p>
                  </a:txBody>
                  <a:tcPr>
                    <a:solidFill>
                      <a:schemeClr val="accent3">
                        <a:lumMod val="20000"/>
                        <a:lumOff val="80000"/>
                      </a:schemeClr>
                    </a:solidFill>
                  </a:tcPr>
                </a:tc>
                <a:extLst>
                  <a:ext uri="{0D108BD9-81ED-4DB2-BD59-A6C34878D82A}">
                    <a16:rowId xmlns:a16="http://schemas.microsoft.com/office/drawing/2014/main" xmlns="" val="10004"/>
                  </a:ext>
                </a:extLst>
              </a:tr>
            </a:tbl>
          </a:graphicData>
        </a:graphic>
      </p:graphicFrame>
      <p:graphicFrame>
        <p:nvGraphicFramePr>
          <p:cNvPr id="10" name="Chart 9"/>
          <p:cNvGraphicFramePr>
            <a:graphicFrameLocks/>
          </p:cNvGraphicFramePr>
          <p:nvPr>
            <p:extLst/>
          </p:nvPr>
        </p:nvGraphicFramePr>
        <p:xfrm>
          <a:off x="381000" y="4454350"/>
          <a:ext cx="8507288" cy="1752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20780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0007" b="22369"/>
          <a:stretch>
            <a:fillRect/>
          </a:stretch>
        </p:blipFill>
        <p:spPr bwMode="auto">
          <a:xfrm>
            <a:off x="0" y="60356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Diagram 6"/>
          <p:cNvGraphicFramePr/>
          <p:nvPr>
            <p:extLst/>
          </p:nvPr>
        </p:nvGraphicFramePr>
        <p:xfrm>
          <a:off x="228600" y="152400"/>
          <a:ext cx="3429000" cy="621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0" y="5345668"/>
            <a:ext cx="1179394" cy="369332"/>
          </a:xfrm>
          <a:prstGeom prst="rect">
            <a:avLst/>
          </a:prstGeom>
          <a:noFill/>
        </p:spPr>
        <p:txBody>
          <a:bodyPr wrap="square" rtlCol="0">
            <a:spAutoFit/>
          </a:bodyPr>
          <a:lstStyle/>
          <a:p>
            <a:r>
              <a:rPr lang="en-ZA" b="1" dirty="0" smtClean="0">
                <a:effectLst>
                  <a:outerShdw blurRad="38100" dist="38100" dir="2700000" algn="tl">
                    <a:srgbClr val="000000">
                      <a:alpha val="43137"/>
                    </a:srgbClr>
                  </a:outerShdw>
                </a:effectLst>
              </a:rPr>
              <a:t>Total: 20</a:t>
            </a:r>
            <a:endParaRPr lang="en-ZA" b="1" dirty="0">
              <a:effectLst>
                <a:outerShdw blurRad="38100" dist="38100" dir="2700000" algn="tl">
                  <a:srgbClr val="000000">
                    <a:alpha val="43137"/>
                  </a:srgbClr>
                </a:outerShdw>
              </a:effectLst>
            </a:endParaRPr>
          </a:p>
        </p:txBody>
      </p:sp>
      <p:sp>
        <p:nvSpPr>
          <p:cNvPr id="9" name="Slide Number Placeholder 3"/>
          <p:cNvSpPr>
            <a:spLocks noGrp="1"/>
          </p:cNvSpPr>
          <p:nvPr>
            <p:ph type="sldNum" sz="quarter" idx="12"/>
          </p:nvPr>
        </p:nvSpPr>
        <p:spPr>
          <a:xfrm>
            <a:off x="6934200" y="6400800"/>
            <a:ext cx="2133600" cy="365125"/>
          </a:xfrm>
        </p:spPr>
        <p:txBody>
          <a:bodyPr/>
          <a:lstStyle/>
          <a:p>
            <a:fld id="{A00DC55E-F695-4C68-8BE3-15340D5713AB}" type="slidenum">
              <a:rPr lang="en-US" sz="1800" b="1" smtClean="0">
                <a:solidFill>
                  <a:schemeClr val="bg1"/>
                </a:solidFill>
              </a:rPr>
              <a:pPr/>
              <a:t>32</a:t>
            </a:fld>
            <a:endParaRPr lang="en-US" sz="1800" b="1" dirty="0">
              <a:solidFill>
                <a:schemeClr val="bg1"/>
              </a:solidFill>
            </a:endParaRPr>
          </a:p>
        </p:txBody>
      </p:sp>
      <p:sp>
        <p:nvSpPr>
          <p:cNvPr id="2" name="TextBox 1"/>
          <p:cNvSpPr txBox="1"/>
          <p:nvPr/>
        </p:nvSpPr>
        <p:spPr>
          <a:xfrm>
            <a:off x="4495800" y="1143000"/>
            <a:ext cx="4038600" cy="4801314"/>
          </a:xfrm>
          <a:prstGeom prst="rect">
            <a:avLst/>
          </a:prstGeom>
          <a:noFill/>
        </p:spPr>
        <p:txBody>
          <a:bodyPr wrap="square" rtlCol="0">
            <a:spAutoFit/>
          </a:bodyPr>
          <a:lstStyle/>
          <a:p>
            <a:r>
              <a:rPr lang="en-US" b="1" dirty="0" smtClean="0"/>
              <a:t>5 Senior Management posts vacant status:</a:t>
            </a:r>
          </a:p>
          <a:p>
            <a:pPr marL="285750" indent="-285750">
              <a:buFont typeface="Arial" panose="020B0604020202020204" pitchFamily="34" charset="0"/>
              <a:buChar char="•"/>
            </a:pPr>
            <a:r>
              <a:rPr lang="en-US" dirty="0" smtClean="0"/>
              <a:t>Special Advisor</a:t>
            </a:r>
          </a:p>
          <a:p>
            <a:pPr marL="742950" lvl="1" indent="-285750">
              <a:buFont typeface="Arial" panose="020B0604020202020204" pitchFamily="34" charset="0"/>
              <a:buChar char="•"/>
            </a:pPr>
            <a:r>
              <a:rPr lang="en-US" dirty="0" smtClean="0"/>
              <a:t>Recommendation with MPSA</a:t>
            </a:r>
          </a:p>
          <a:p>
            <a:pPr marL="285750" indent="-285750">
              <a:buFont typeface="Arial" panose="020B0604020202020204" pitchFamily="34" charset="0"/>
              <a:buChar char="•"/>
            </a:pPr>
            <a:r>
              <a:rPr lang="en-US" dirty="0" smtClean="0"/>
              <a:t>3 DDG Posts</a:t>
            </a:r>
          </a:p>
          <a:p>
            <a:pPr marL="742950" lvl="1" indent="-285750">
              <a:buFont typeface="Arial" panose="020B0604020202020204" pitchFamily="34" charset="0"/>
              <a:buChar char="•"/>
            </a:pPr>
            <a:r>
              <a:rPr lang="en-US" dirty="0" smtClean="0"/>
              <a:t>2 Interviewed - Recommendation with MPSA for 1.  </a:t>
            </a:r>
          </a:p>
          <a:p>
            <a:pPr marL="742950" lvl="1" indent="-285750">
              <a:buFont typeface="Arial" panose="020B0604020202020204" pitchFamily="34" charset="0"/>
              <a:buChar char="•"/>
            </a:pPr>
            <a:r>
              <a:rPr lang="en-US" dirty="0" smtClean="0"/>
              <a:t>1 Redesigned – to be advertised May 2018</a:t>
            </a:r>
          </a:p>
          <a:p>
            <a:pPr marL="285750" indent="-285750">
              <a:buFont typeface="Arial" panose="020B0604020202020204" pitchFamily="34" charset="0"/>
              <a:buChar char="•"/>
            </a:pPr>
            <a:r>
              <a:rPr lang="en-US" dirty="0" smtClean="0"/>
              <a:t>Director: Strategic Partnerships</a:t>
            </a:r>
          </a:p>
          <a:p>
            <a:pPr marL="742950" lvl="1" indent="-285750">
              <a:buFont typeface="Arial" panose="020B0604020202020204" pitchFamily="34" charset="0"/>
              <a:buChar char="•"/>
            </a:pPr>
            <a:r>
              <a:rPr lang="en-US" dirty="0" smtClean="0"/>
              <a:t>Advertised – shortlisting underway</a:t>
            </a:r>
          </a:p>
          <a:p>
            <a:pPr marL="285750" indent="-285750">
              <a:buFont typeface="Arial" panose="020B0604020202020204" pitchFamily="34" charset="0"/>
              <a:buChar char="•"/>
            </a:pPr>
            <a:endParaRPr lang="en-US" dirty="0" smtClean="0"/>
          </a:p>
          <a:p>
            <a:r>
              <a:rPr lang="en-US" b="1" dirty="0" smtClean="0"/>
              <a:t>15 Vacant posts Level 1-12 status:</a:t>
            </a:r>
            <a:endParaRPr lang="en-US" b="1" dirty="0"/>
          </a:p>
          <a:p>
            <a:pPr marL="285750" indent="-285750">
              <a:buFont typeface="Arial" panose="020B0604020202020204" pitchFamily="34" charset="0"/>
              <a:buChar char="•"/>
            </a:pPr>
            <a:r>
              <a:rPr lang="en-US" dirty="0" smtClean="0"/>
              <a:t>ALL other posts advertised and in the recruitment process</a:t>
            </a:r>
          </a:p>
          <a:p>
            <a:endParaRPr lang="en-US" dirty="0"/>
          </a:p>
        </p:txBody>
      </p:sp>
      <p:sp>
        <p:nvSpPr>
          <p:cNvPr id="13" name="Title 1"/>
          <p:cNvSpPr txBox="1">
            <a:spLocks/>
          </p:cNvSpPr>
          <p:nvPr/>
        </p:nvSpPr>
        <p:spPr>
          <a:xfrm>
            <a:off x="0" y="-19251"/>
            <a:ext cx="9144000" cy="827314"/>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cap="small" dirty="0" smtClean="0">
                <a:latin typeface="Arial" pitchFamily="34" charset="0"/>
                <a:cs typeface="Arial" pitchFamily="34" charset="0"/>
              </a:rPr>
              <a:t>VACANCY RATE &amp; VACANT POSTS STATUS</a:t>
            </a:r>
            <a:endParaRPr lang="en-US" sz="2800" cap="small" dirty="0">
              <a:latin typeface="Arial" pitchFamily="34" charset="0"/>
              <a:cs typeface="Arial" pitchFamily="34" charset="0"/>
            </a:endParaRPr>
          </a:p>
        </p:txBody>
      </p:sp>
    </p:spTree>
    <p:extLst>
      <p:ext uri="{BB962C8B-B14F-4D97-AF65-F5344CB8AC3E}">
        <p14:creationId xmlns:p14="http://schemas.microsoft.com/office/powerpoint/2010/main" xmlns="" val="3746017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76200" y="6211476"/>
            <a:ext cx="1420688" cy="570324"/>
          </a:xfrm>
          <a:prstGeom prst="rect">
            <a:avLst/>
          </a:prstGeom>
          <a:noFill/>
          <a:ln>
            <a:noFill/>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AB88CD7-4EF4-4CF2-A5CD-635B91DBAFF0}" type="slidenum">
              <a:rPr lang="en-US" smtClean="0">
                <a:solidFill>
                  <a:prstClr val="black">
                    <a:tint val="75000"/>
                  </a:prstClr>
                </a:solidFill>
              </a:rPr>
              <a:pPr/>
              <a:t>33</a:t>
            </a:fld>
            <a:endParaRPr lang="en-US" dirty="0">
              <a:solidFill>
                <a:prstClr val="black">
                  <a:tint val="75000"/>
                </a:prstClr>
              </a:solidFill>
            </a:endParaRPr>
          </a:p>
        </p:txBody>
      </p:sp>
      <p:sp>
        <p:nvSpPr>
          <p:cNvPr id="8" name="Title 1"/>
          <p:cNvSpPr>
            <a:spLocks noGrp="1"/>
          </p:cNvSpPr>
          <p:nvPr>
            <p:ph type="title"/>
          </p:nvPr>
        </p:nvSpPr>
        <p:spPr>
          <a:xfrm>
            <a:off x="0" y="-19250"/>
            <a:ext cx="9144000" cy="827314"/>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2800" cap="small" dirty="0" smtClean="0">
                <a:latin typeface="Arial" pitchFamily="34" charset="0"/>
                <a:cs typeface="Arial" pitchFamily="34" charset="0"/>
              </a:rPr>
              <a:t>TARGET ON PEOPLE WITH DISABILITIES</a:t>
            </a:r>
            <a:endParaRPr lang="en-US" sz="2800" cap="small" dirty="0">
              <a:latin typeface="Arial" pitchFamily="34" charset="0"/>
              <a:cs typeface="Arial" pitchFamily="34" charset="0"/>
            </a:endParaRPr>
          </a:p>
        </p:txBody>
      </p:sp>
      <p:sp>
        <p:nvSpPr>
          <p:cNvPr id="5" name="Content Placeholder 4"/>
          <p:cNvSpPr>
            <a:spLocks noGrp="1"/>
          </p:cNvSpPr>
          <p:nvPr>
            <p:ph idx="1"/>
          </p:nvPr>
        </p:nvSpPr>
        <p:spPr>
          <a:xfrm>
            <a:off x="76200" y="864239"/>
            <a:ext cx="8980714" cy="5802085"/>
          </a:xfrm>
        </p:spPr>
        <p:txBody>
          <a:bodyPr>
            <a:normAutofit/>
          </a:bodyPr>
          <a:lstStyle/>
          <a:p>
            <a:pPr marL="0" lvl="0" indent="0" algn="just">
              <a:spcBef>
                <a:spcPts val="0"/>
              </a:spcBef>
              <a:spcAft>
                <a:spcPts val="600"/>
              </a:spcAft>
              <a:buNone/>
              <a:defRPr/>
            </a:pPr>
            <a:endParaRPr lang="en-ZA" sz="1800" dirty="0" smtClean="0">
              <a:latin typeface="Arial"/>
              <a:ea typeface="Calibri"/>
            </a:endParaRPr>
          </a:p>
          <a:p>
            <a:pPr algn="just">
              <a:spcBef>
                <a:spcPts val="0"/>
              </a:spcBef>
              <a:spcAft>
                <a:spcPts val="600"/>
              </a:spcAft>
              <a:defRPr/>
            </a:pPr>
            <a:endParaRPr lang="en-ZA" sz="1800" dirty="0" smtClean="0">
              <a:latin typeface="Arial"/>
              <a:ea typeface="Calibri"/>
            </a:endParaRPr>
          </a:p>
          <a:p>
            <a:pPr algn="just">
              <a:spcBef>
                <a:spcPts val="0"/>
              </a:spcBef>
              <a:spcAft>
                <a:spcPts val="600"/>
              </a:spcAft>
              <a:defRPr/>
            </a:pPr>
            <a:endParaRPr lang="en-ZA" sz="1800" dirty="0" smtClean="0">
              <a:latin typeface="Arial" pitchFamily="34" charset="0"/>
              <a:ea typeface="Calibri"/>
              <a:cs typeface="Arial" pitchFamily="34" charset="0"/>
            </a:endParaRPr>
          </a:p>
          <a:p>
            <a:pPr algn="just">
              <a:spcBef>
                <a:spcPts val="0"/>
              </a:spcBef>
              <a:spcAft>
                <a:spcPts val="600"/>
              </a:spcAft>
              <a:defRPr/>
            </a:pPr>
            <a:endParaRPr lang="en-US" dirty="0"/>
          </a:p>
        </p:txBody>
      </p:sp>
      <p:graphicFrame>
        <p:nvGraphicFramePr>
          <p:cNvPr id="9" name="Chart 8"/>
          <p:cNvGraphicFramePr>
            <a:graphicFrameLocks/>
          </p:cNvGraphicFramePr>
          <p:nvPr>
            <p:extLst/>
          </p:nvPr>
        </p:nvGraphicFramePr>
        <p:xfrm>
          <a:off x="383288" y="990600"/>
          <a:ext cx="8318752"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6200" y="5681246"/>
            <a:ext cx="8980714" cy="338554"/>
          </a:xfrm>
          <a:prstGeom prst="rect">
            <a:avLst/>
          </a:prstGeom>
          <a:noFill/>
        </p:spPr>
        <p:txBody>
          <a:bodyPr wrap="square" rtlCol="0">
            <a:spAutoFit/>
          </a:bodyPr>
          <a:lstStyle/>
          <a:p>
            <a:pPr algn="ctr"/>
            <a:r>
              <a:rPr lang="en-US" sz="1600" b="1" dirty="0" smtClean="0"/>
              <a:t>Mainstreaming targets within DSBD for Women, Youth and People with Disabilities were exceeded</a:t>
            </a:r>
            <a:endParaRPr lang="en-US" sz="1600" b="1" dirty="0"/>
          </a:p>
        </p:txBody>
      </p:sp>
    </p:spTree>
    <p:extLst>
      <p:ext uri="{BB962C8B-B14F-4D97-AF65-F5344CB8AC3E}">
        <p14:creationId xmlns:p14="http://schemas.microsoft.com/office/powerpoint/2010/main" xmlns="" val="1551274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08" name="Slide Number Placeholder 2"/>
          <p:cNvSpPr>
            <a:spLocks noGrp="1"/>
          </p:cNvSpPr>
          <p:nvPr>
            <p:ph type="sldNum" sz="quarter" idx="4294967295"/>
          </p:nvPr>
        </p:nvSpPr>
        <p:spPr>
          <a:xfrm>
            <a:off x="8077200" y="6400801"/>
            <a:ext cx="609601" cy="26552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solidFill>
                  <a:prstClr val="black">
                    <a:tint val="75000"/>
                  </a:prstClr>
                </a:solidFill>
              </a:rPr>
              <a:pPr/>
              <a:t>34</a:t>
            </a:fld>
            <a:endParaRPr sz="1200" dirty="0">
              <a:solidFill>
                <a:prstClr val="black">
                  <a:tint val="75000"/>
                </a:prstClr>
              </a:solidFill>
            </a:endParaRPr>
          </a:p>
        </p:txBody>
      </p:sp>
      <p:sp>
        <p:nvSpPr>
          <p:cNvPr id="5" name="Title 1"/>
          <p:cNvSpPr txBox="1">
            <a:spLocks/>
          </p:cNvSpPr>
          <p:nvPr/>
        </p:nvSpPr>
        <p:spPr>
          <a:xfrm>
            <a:off x="152400"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ONE</a:t>
            </a:r>
            <a:endParaRPr lang="en-US" cap="smal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916928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229600" y="6404292"/>
            <a:ext cx="4572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solidFill>
                  <a:prstClr val="black">
                    <a:tint val="75000"/>
                  </a:prstClr>
                </a:solidFill>
              </a:rPr>
              <a:pPr/>
              <a:t>35</a:t>
            </a:fld>
            <a:endParaRPr sz="1200" dirty="0">
              <a:solidFill>
                <a:prstClr val="black">
                  <a:tint val="75000"/>
                </a:prstClr>
              </a:solidFill>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no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14" name="Content Placeholder 5"/>
          <p:cNvGraphicFramePr/>
          <p:nvPr>
            <p:extLst/>
          </p:nvPr>
        </p:nvGraphicFramePr>
        <p:xfrm>
          <a:off x="76200" y="837490"/>
          <a:ext cx="9067799" cy="5447023"/>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31132">
                  <a:extLst>
                    <a:ext uri="{9D8B030D-6E8A-4147-A177-3AD203B41FA5}">
                      <a16:colId xmlns:a16="http://schemas.microsoft.com/office/drawing/2014/main" xmlns="" val="20001"/>
                    </a:ext>
                  </a:extLst>
                </a:gridCol>
                <a:gridCol w="1995714">
                  <a:extLst>
                    <a:ext uri="{9D8B030D-6E8A-4147-A177-3AD203B41FA5}">
                      <a16:colId xmlns:a16="http://schemas.microsoft.com/office/drawing/2014/main" xmlns="" val="20002"/>
                    </a:ext>
                  </a:extLst>
                </a:gridCol>
                <a:gridCol w="1400629">
                  <a:extLst>
                    <a:ext uri="{9D8B030D-6E8A-4147-A177-3AD203B41FA5}">
                      <a16:colId xmlns:a16="http://schemas.microsoft.com/office/drawing/2014/main" xmlns="" val="20003"/>
                    </a:ext>
                  </a:extLst>
                </a:gridCol>
                <a:gridCol w="1741714">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gridCol w="856342">
                  <a:extLst>
                    <a:ext uri="{9D8B030D-6E8A-4147-A177-3AD203B41FA5}">
                      <a16:colId xmlns:a16="http://schemas.microsoft.com/office/drawing/2014/main" xmlns="" val="20006"/>
                    </a:ext>
                  </a:extLst>
                </a:gridCol>
              </a:tblGrid>
              <a:tr h="510863">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650928">
                <a:tc rowSpan="2">
                  <a:txBody>
                    <a:bodyPr/>
                    <a:lstStyle/>
                    <a:p>
                      <a:pPr marL="0" marR="0" indent="0" algn="l" defTabSz="914400" rtl="0" eaLnBrk="1" fontAlgn="auto" latinLnBrk="0" hangingPunct="1">
                        <a:lnSpc>
                          <a:spcPct val="150000"/>
                        </a:lnSpc>
                        <a:spcBef>
                          <a:spcPts val="0"/>
                        </a:spcBef>
                        <a:spcAft>
                          <a:spcPts val="0"/>
                        </a:spcAft>
                        <a:buClrTx/>
                        <a:buSzTx/>
                        <a:buFontTx/>
                        <a:buNone/>
                        <a:tabLst/>
                        <a:defRPr sz="1800"/>
                      </a:pPr>
                      <a:r>
                        <a:rPr sz="1200" b="0" cap="small" dirty="0">
                          <a:latin typeface="Arial" panose="020B0604020202020204" pitchFamily="34" charset="0"/>
                          <a:ea typeface="Arial"/>
                          <a:cs typeface="Arial" panose="020B0604020202020204" pitchFamily="34" charset="0"/>
                          <a:sym typeface="Arial"/>
                        </a:rPr>
                        <a:t>1</a:t>
                      </a:r>
                      <a:r>
                        <a:rPr sz="1200" b="0" cap="small" dirty="0" smtClean="0">
                          <a:latin typeface="Arial" panose="020B0604020202020204" pitchFamily="34" charset="0"/>
                          <a:ea typeface="Arial"/>
                          <a:cs typeface="Arial" panose="020B0604020202020204" pitchFamily="34" charset="0"/>
                          <a:sym typeface="Arial"/>
                        </a:rPr>
                        <a:t>.</a:t>
                      </a:r>
                      <a:endParaRPr lang="en-ZA" sz="1200" b="0" cap="small" dirty="0" smtClean="0">
                        <a:latin typeface="Arial" panose="020B0604020202020204" pitchFamily="34" charset="0"/>
                        <a:ea typeface="Arial"/>
                        <a:cs typeface="Arial" panose="020B0604020202020204" pitchFamily="34" charset="0"/>
                        <a:sym typeface="Arial"/>
                      </a:endParaRPr>
                    </a:p>
                    <a:p>
                      <a:pPr algn="l">
                        <a:lnSpc>
                          <a:spcPct val="150000"/>
                        </a:lnSpc>
                        <a:defRPr sz="1800"/>
                      </a:pPr>
                      <a:endParaRPr sz="1200" b="0" cap="small"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rowSpan="2">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Approved Annual Communications Framework implemented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Communications Framework </a:t>
                      </a:r>
                      <a:r>
                        <a:rPr lang="en-ZA" sz="1200" dirty="0" smtClean="0">
                          <a:effectLst/>
                          <a:latin typeface="Arial" panose="020B0604020202020204" pitchFamily="34" charset="0"/>
                          <a:ea typeface="Calibri" panose="020F0502020204030204" pitchFamily="34" charset="0"/>
                          <a:cs typeface="Arial" panose="020B0604020202020204" pitchFamily="34" charset="0"/>
                        </a:rPr>
                        <a:t>approved </a:t>
                      </a:r>
                      <a:r>
                        <a:rPr lang="en-ZA" sz="1200" dirty="0">
                          <a:effectLst/>
                          <a:latin typeface="Arial" panose="020B0604020202020204" pitchFamily="34" charset="0"/>
                          <a:ea typeface="Calibri" panose="020F0502020204030204" pitchFamily="34" charset="0"/>
                          <a:cs typeface="Arial" panose="020B0604020202020204" pitchFamily="34" charset="0"/>
                        </a:rPr>
                        <a:t>in Q4 for the following </a:t>
                      </a:r>
                      <a:r>
                        <a:rPr lang="en-ZA" sz="1200" dirty="0" smtClean="0">
                          <a:effectLst/>
                          <a:latin typeface="Arial" panose="020B0604020202020204" pitchFamily="34" charset="0"/>
                          <a:ea typeface="Calibri" panose="020F0502020204030204" pitchFamily="34" charset="0"/>
                          <a:cs typeface="Arial" panose="020B0604020202020204" pitchFamily="34" charset="0"/>
                        </a:rPr>
                        <a:t>year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Quarterly report on progress in implementation of the Annual Communications Framework produced within 30 days of end of the quarter</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5000"/>
                        </a:lnSpc>
                        <a:tabLst>
                          <a:tab pos="533400" algn="l"/>
                        </a:tabLst>
                        <a:defRPr sz="1000">
                          <a:latin typeface="Arial"/>
                          <a:ea typeface="Arial"/>
                          <a:cs typeface="Arial"/>
                          <a:sym typeface="Arial"/>
                        </a:defRPr>
                      </a:pPr>
                      <a:r>
                        <a:rPr lang="en-ZA" sz="1200" b="1" dirty="0" smtClean="0">
                          <a:effectLst/>
                          <a:latin typeface="Arial" panose="020B0604020202020204" pitchFamily="34" charset="0"/>
                          <a:ea typeface="Calibri" panose="020F0502020204030204" pitchFamily="34" charset="0"/>
                        </a:rPr>
                        <a:t>Target Achieved:</a:t>
                      </a:r>
                      <a:r>
                        <a:rPr lang="en-ZA" sz="1200" b="1" baseline="0" dirty="0" smtClean="0">
                          <a:effectLst/>
                          <a:latin typeface="Arial" panose="020B0604020202020204" pitchFamily="34" charset="0"/>
                          <a:ea typeface="Calibri" panose="020F0502020204030204" pitchFamily="34" charset="0"/>
                        </a:rPr>
                        <a:t> </a:t>
                      </a:r>
                      <a:r>
                        <a:rPr lang="en-ZA" sz="1200" dirty="0" smtClean="0">
                          <a:effectLst/>
                          <a:latin typeface="Arial" panose="020B0604020202020204" pitchFamily="34" charset="0"/>
                          <a:ea typeface="Calibri" panose="020F0502020204030204" pitchFamily="34" charset="0"/>
                        </a:rPr>
                        <a:t>The activity is in progress the approved communication framework will be submitted end of this quarter(Q3)</a:t>
                      </a:r>
                      <a:endParaRPr sz="1200" dirty="0">
                        <a:latin typeface="Arial" panose="020B0604020202020204" pitchFamily="34" charset="0"/>
                        <a:cs typeface="Arial" panose="020B0604020202020204" pitchFamily="34" charset="0"/>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rowSpan="2">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Quarterly report on progress in implementation of the Annual Communications Framework produced within 30 days of end of the quarter</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50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270861">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Quarterly report on implementation of the Communications Framework developed within 30 days of end of each quarter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1495344">
                <a:tc>
                  <a:txBody>
                    <a:bodyPr/>
                    <a:lstStyle/>
                    <a:p>
                      <a:pPr algn="l">
                        <a:lnSpc>
                          <a:spcPct val="150000"/>
                        </a:lnSpc>
                        <a:defRPr sz="1800"/>
                      </a:pPr>
                      <a:r>
                        <a:rPr sz="1200" b="0" cap="small">
                          <a:latin typeface="Arial" panose="020B0604020202020204" pitchFamily="34" charset="0"/>
                          <a:ea typeface="Arial"/>
                          <a:cs typeface="Arial" panose="020B0604020202020204" pitchFamily="34" charset="0"/>
                          <a:sym typeface="Arial"/>
                        </a:rPr>
                        <a:t>2.</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facilitated interactions that deliver meaningful engagements with communities and the public</a:t>
                      </a:r>
                      <a:endParaRPr lang="en-ZA" sz="1200" b="1" cap="small"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 facilitated interactions that deliver meaningful engagements with communities and the public</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15</a:t>
                      </a: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facilitated interactions that deliver meaningful engagements with communities and the public</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b="1" i="0" u="none" strike="noStrike" cap="none" spc="0" baseline="0" dirty="0" smtClean="0">
                          <a:ln>
                            <a:noFill/>
                          </a:ln>
                          <a:solidFill>
                            <a:srgbClr val="000000"/>
                          </a:solidFill>
                          <a:effectLst/>
                          <a:uFillTx/>
                          <a:latin typeface="Arial" panose="020B0604020202020204" pitchFamily="34" charset="0"/>
                          <a:ea typeface="Calibri" panose="020F0502020204030204" pitchFamily="34" charset="0"/>
                          <a:cs typeface="+mn-cs"/>
                          <a:sym typeface="Calibri"/>
                        </a:rPr>
                        <a:t>Target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noProof="0" dirty="0" smtClean="0">
                          <a:ln>
                            <a:noFill/>
                          </a:ln>
                          <a:solidFill>
                            <a:srgbClr val="000000"/>
                          </a:solidFill>
                          <a:effectLst/>
                          <a:uFillTx/>
                          <a:latin typeface="Arial" panose="020B0604020202020204" pitchFamily="34" charset="0"/>
                          <a:ea typeface="Calibri" panose="020F0502020204030204" pitchFamily="34" charset="0"/>
                          <a:cs typeface="+mn-cs"/>
                          <a:sym typeface="Calibri"/>
                        </a:rPr>
                        <a:t>15 facilitated interactions that deliver meaningful engagements with communities and the public</a:t>
                      </a:r>
                    </a:p>
                    <a:p>
                      <a:pPr algn="l">
                        <a:spcAft>
                          <a:spcPts val="0"/>
                        </a:spcAft>
                      </a:pPr>
                      <a:endParaRPr lang="en-ZA" sz="1200" b="0" i="0" u="none" strike="noStrike" cap="none" spc="0" baseline="0" dirty="0" smtClean="0">
                        <a:ln>
                          <a:noFill/>
                        </a:ln>
                        <a:solidFill>
                          <a:srgbClr val="000000"/>
                        </a:solidFill>
                        <a:effectLst/>
                        <a:uFillTx/>
                        <a:latin typeface="Arial" panose="020B0604020202020204" pitchFamily="34" charset="0"/>
                        <a:ea typeface="Calibri" panose="020F0502020204030204" pitchFamily="34" charset="0"/>
                        <a:cs typeface="+mn-cs"/>
                        <a:sym typeface="Calibri"/>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2D69B"/>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200" b="0" i="0" u="none" strike="noStrike" cap="none" spc="0" baseline="0" dirty="0" smtClean="0">
                          <a:ln>
                            <a:noFill/>
                          </a:ln>
                          <a:solidFill>
                            <a:srgbClr val="000000"/>
                          </a:solidFill>
                          <a:effectLst/>
                          <a:uFillTx/>
                          <a:latin typeface="Arial" panose="020B0604020202020204" pitchFamily="34" charset="0"/>
                          <a:ea typeface="Calibri" panose="020F0502020204030204" pitchFamily="34" charset="0"/>
                          <a:cs typeface="+mn-cs"/>
                          <a:sym typeface="Calibri"/>
                        </a:rPr>
                        <a:t>35 Engagements with communities done.</a:t>
                      </a:r>
                    </a:p>
                    <a:p>
                      <a:pPr algn="l">
                        <a:lnSpc>
                          <a:spcPct val="115000"/>
                        </a:lnSpc>
                        <a:tabLst>
                          <a:tab pos="533400" algn="l"/>
                        </a:tabLst>
                        <a:defRPr sz="1800"/>
                      </a:pPr>
                      <a:endParaRPr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lnSpc>
                          <a:spcPct val="115000"/>
                        </a:lnSpc>
                        <a:tabLst>
                          <a:tab pos="533400" algn="l"/>
                        </a:tabLst>
                        <a:defRPr sz="1800"/>
                      </a:pPr>
                      <a:r>
                        <a:rPr lang="en-ZA" sz="1200" dirty="0" smtClean="0">
                          <a:effectLst/>
                          <a:latin typeface="Arial" panose="020B0604020202020204" pitchFamily="34" charset="0"/>
                          <a:ea typeface="Calibri" panose="020F0502020204030204" pitchFamily="34" charset="0"/>
                        </a:rPr>
                        <a:t>N/A</a:t>
                      </a: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976484">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3.</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best practices identified and profiled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12 best practices in SMME development identified and profiled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best practices in SMME development identified and profiled</a:t>
                      </a: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dirty="0" smtClean="0">
                          <a:effectLst/>
                          <a:latin typeface="Arial" panose="020B0604020202020204" pitchFamily="34" charset="0"/>
                          <a:ea typeface="Calibri" panose="020F0502020204030204" pitchFamily="34" charset="0"/>
                        </a:rPr>
                        <a:t>Target Achieved: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best practices in SMME development identified and profiled</a:t>
                      </a:r>
                    </a:p>
                    <a:p>
                      <a:pPr algn="l">
                        <a:lnSpc>
                          <a:spcPct val="100000"/>
                        </a:lnSpc>
                        <a:spcAft>
                          <a:spcPts val="0"/>
                        </a:spcAft>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ea typeface="Calibri" panose="020F0502020204030204" pitchFamily="34" charset="0"/>
                        </a:rPr>
                        <a:t>8 best practices in SMME development</a:t>
                      </a:r>
                      <a:r>
                        <a:rPr lang="en-ZA" sz="1200" baseline="0" dirty="0" smtClean="0">
                          <a:effectLst/>
                          <a:latin typeface="Arial" panose="020B0604020202020204" pitchFamily="34" charset="0"/>
                          <a:ea typeface="Calibri" panose="020F0502020204030204" pitchFamily="34" charset="0"/>
                        </a:rPr>
                        <a:t> identified and developed.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algn="l">
                        <a:lnSpc>
                          <a:spcPct val="115000"/>
                        </a:lnSpc>
                        <a:tabLst>
                          <a:tab pos="533400" algn="l"/>
                        </a:tabLst>
                        <a:defRPr sz="1800"/>
                      </a:pP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505137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17" name="Slide Number Placeholder 1"/>
          <p:cNvSpPr>
            <a:spLocks noGrp="1"/>
          </p:cNvSpPr>
          <p:nvPr>
            <p:ph type="sldNum" sz="quarter" idx="4294967295"/>
          </p:nvPr>
        </p:nvSpPr>
        <p:spPr>
          <a:xfrm>
            <a:off x="8153400" y="6372611"/>
            <a:ext cx="5334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36</a:t>
            </a:fld>
            <a:endParaRPr dirty="0"/>
          </a:p>
        </p:txBody>
      </p:sp>
      <p:sp>
        <p:nvSpPr>
          <p:cNvPr id="718" name="Title 1"/>
          <p:cNvSpPr>
            <a:spLocks noGrp="1"/>
          </p:cNvSpPr>
          <p:nvPr>
            <p:ph type="title"/>
          </p:nvPr>
        </p:nvSpPr>
        <p:spPr>
          <a:xfrm>
            <a:off x="76200" y="0"/>
            <a:ext cx="8991600" cy="762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19" name="Content Placeholder 5"/>
          <p:cNvGraphicFramePr/>
          <p:nvPr>
            <p:extLst>
              <p:ext uri="{D42A27DB-BD31-4B8C-83A1-F6EECF244321}">
                <p14:modId xmlns:p14="http://schemas.microsoft.com/office/powerpoint/2010/main" xmlns="" val="1699659439"/>
              </p:ext>
            </p:extLst>
          </p:nvPr>
        </p:nvGraphicFramePr>
        <p:xfrm>
          <a:off x="76200" y="878543"/>
          <a:ext cx="8991600" cy="5484425"/>
        </p:xfrm>
        <a:graphic>
          <a:graphicData uri="http://schemas.openxmlformats.org/drawingml/2006/table">
            <a:tbl>
              <a:tblPr firstRow="1"/>
              <a:tblGrid>
                <a:gridCol w="312451">
                  <a:extLst>
                    <a:ext uri="{9D8B030D-6E8A-4147-A177-3AD203B41FA5}">
                      <a16:colId xmlns:a16="http://schemas.microsoft.com/office/drawing/2014/main" xmlns="" val="20000"/>
                    </a:ext>
                  </a:extLst>
                </a:gridCol>
                <a:gridCol w="1295006">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gridCol w="1191025">
                  <a:extLst>
                    <a:ext uri="{9D8B030D-6E8A-4147-A177-3AD203B41FA5}">
                      <a16:colId xmlns:a16="http://schemas.microsoft.com/office/drawing/2014/main" xmlns="" val="20003"/>
                    </a:ext>
                  </a:extLst>
                </a:gridCol>
                <a:gridCol w="1639261">
                  <a:extLst>
                    <a:ext uri="{9D8B030D-6E8A-4147-A177-3AD203B41FA5}">
                      <a16:colId xmlns:a16="http://schemas.microsoft.com/office/drawing/2014/main" xmlns="" val="20004"/>
                    </a:ext>
                  </a:extLst>
                </a:gridCol>
                <a:gridCol w="1669143">
                  <a:extLst>
                    <a:ext uri="{9D8B030D-6E8A-4147-A177-3AD203B41FA5}">
                      <a16:colId xmlns:a16="http://schemas.microsoft.com/office/drawing/2014/main" xmlns="" val="20005"/>
                    </a:ext>
                  </a:extLst>
                </a:gridCol>
                <a:gridCol w="1868714">
                  <a:extLst>
                    <a:ext uri="{9D8B030D-6E8A-4147-A177-3AD203B41FA5}">
                      <a16:colId xmlns:a16="http://schemas.microsoft.com/office/drawing/2014/main" xmlns="" val="20006"/>
                    </a:ext>
                  </a:extLst>
                </a:gridCol>
              </a:tblGrid>
              <a:tr h="613874">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0"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t>QUARTERLY</a:t>
                      </a:r>
                    </a:p>
                    <a:p>
                      <a:pPr algn="l">
                        <a:lnSpc>
                          <a:spcPct val="150000"/>
                        </a:lnSpc>
                        <a:tabLst>
                          <a:tab pos="533400" algn="l"/>
                        </a:tabLst>
                        <a:defRPr sz="1000">
                          <a:solidFill>
                            <a:srgbClr val="000000"/>
                          </a:solidFill>
                          <a:latin typeface="Arial"/>
                          <a:ea typeface="Arial"/>
                          <a:cs typeface="Arial"/>
                          <a:sym typeface="Arial"/>
                        </a:defRPr>
                      </a:pPr>
                      <a:r>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0" cap="sm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ZA" dirty="0" smtClean="0"/>
                        <a:t>  </a:t>
                      </a:r>
                      <a:r>
                        <a:rPr dirty="0" smtClean="0"/>
                        <a:t>FOR</a:t>
                      </a:r>
                      <a:r>
                        <a:rPr lang="en-ZA" dirty="0" smtClean="0"/>
                        <a:t> </a:t>
                      </a:r>
                      <a:r>
                        <a:rPr dirty="0" smtClean="0"/>
                        <a:t>VARIANCE</a:t>
                      </a:r>
                      <a:endParaRPr dirty="0"/>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622742">
                <a:tc>
                  <a:txBody>
                    <a:bodyPr/>
                    <a:lstStyle/>
                    <a:p>
                      <a:pPr algn="l">
                        <a:lnSpc>
                          <a:spcPct val="150000"/>
                        </a:lnSpc>
                        <a:defRPr sz="1800"/>
                      </a:pPr>
                      <a:r>
                        <a:rPr sz="1200" b="0" cap="small">
                          <a:latin typeface="Arial"/>
                          <a:ea typeface="Arial"/>
                          <a:cs typeface="Arial"/>
                          <a:sym typeface="Arial"/>
                        </a:rPr>
                        <a:t>4</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compliance with MPAT standards at target level</a:t>
                      </a:r>
                      <a:b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80% (30 of 37 standards) compliance with MPAT standards at level 3</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Achieved  80% (30 of 37 standards) compliance with MPAT standards at level 3</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10000"/>
                        </a:lnSpc>
                        <a:spcAft>
                          <a:spcPts val="0"/>
                        </a:spcAft>
                        <a:tabLst>
                          <a:tab pos="540385" algn="l"/>
                        </a:tabLst>
                      </a:pPr>
                      <a:r>
                        <a:rPr lang="en-US" sz="1200" b="1" kern="1400" dirty="0" smtClean="0">
                          <a:solidFill>
                            <a:srgbClr val="000000"/>
                          </a:solidFill>
                          <a:effectLst/>
                          <a:latin typeface="Arial" panose="020B0604020202020204" pitchFamily="34" charset="0"/>
                          <a:ea typeface="Times New Roman" panose="02020603050405020304" pitchFamily="18" charset="0"/>
                          <a:cs typeface="+mn-cs"/>
                        </a:rPr>
                        <a:t>Target Partially Achieved: MPAT process delayed due to the late publication of MPAT 1.7 standards.  </a:t>
                      </a:r>
                      <a:endParaRPr lang="en-ZA" dirty="0" smtClean="0">
                        <a:effectLst/>
                        <a:latin typeface="Arial" panose="020B0604020202020204" pitchFamily="34" charset="0"/>
                        <a:cs typeface="Arial" panose="020B0604020202020204" pitchFamily="34" charset="0"/>
                      </a:endParaRPr>
                    </a:p>
                    <a:p>
                      <a:pPr algn="l"/>
                      <a:r>
                        <a:rPr lang="en-US" sz="1200" dirty="0" smtClean="0">
                          <a:effectLst/>
                          <a:latin typeface="Arial" panose="020B0604020202020204" pitchFamily="34" charset="0"/>
                          <a:ea typeface="Times New Roman" panose="02020603050405020304" pitchFamily="18" charset="0"/>
                          <a:cs typeface="Arial" panose="020B0604020202020204" pitchFamily="34" charset="0"/>
                        </a:rPr>
                        <a:t>MPAT self-scoring done and submitted.  Awaiting preliminary report from the DPME.</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MPAT self-scoring done and submitted.  Awaiting preliminary report from the DPME.</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tabLst>
                          <a:tab pos="540385" algn="l"/>
                        </a:tabLs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MPAT process delayed due to the late publication of MPAT 1.7 standards.  </a:t>
                      </a:r>
                      <a:endParaRPr lang="en-ZA" sz="1200" dirty="0">
                        <a:effectLst/>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479144">
                <a:tc>
                  <a:txBody>
                    <a:bodyPr/>
                    <a:lstStyle/>
                    <a:p>
                      <a:pPr algn="l">
                        <a:lnSpc>
                          <a:spcPct val="150000"/>
                        </a:lnSpc>
                        <a:defRPr sz="1800"/>
                      </a:pPr>
                      <a:r>
                        <a:rPr lang="en-ZA" sz="1200" b="0" cap="small" dirty="0" smtClean="0">
                          <a:latin typeface="Arial"/>
                          <a:ea typeface="Arial"/>
                          <a:cs typeface="Arial"/>
                          <a:sym typeface="Arial"/>
                        </a:rPr>
                        <a:t>5</a:t>
                      </a:r>
                      <a:endParaRPr sz="1200" b="0" cap="small" dirty="0">
                        <a:latin typeface="Arial"/>
                        <a:ea typeface="Arial"/>
                        <a:cs typeface="Arial"/>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over or under-expenditure on annual budget</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&lt;5% expenditure on annual budget</a:t>
                      </a:r>
                      <a:endParaRPr kumimoji="0" lang="en-US" sz="1200" b="0" i="0" u="none" strike="noStrike" kern="14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&lt;5% expenditure on annual budget</a:t>
                      </a:r>
                      <a:endParaRPr kumimoji="0" lang="en-US" sz="1200" b="0" i="0" u="none" strike="noStrike" kern="14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Target Achieved: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The Department spent R403.5 million (116.7%) against the projection of R345.8 million; resulting in an over expenditure of R-57.7 million (16.7%)</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DSBD spent R1.103 billion of the projected R1.106 billion, resulting in a variance of R3.4 million (0.3%).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434599">
                <a:tc>
                  <a:txBody>
                    <a:bodyPr/>
                    <a:lstStyle/>
                    <a:p>
                      <a:pPr algn="l">
                        <a:lnSpc>
                          <a:spcPct val="150000"/>
                        </a:lnSpc>
                        <a:defRPr sz="1800"/>
                      </a:pPr>
                      <a:r>
                        <a:rPr lang="en-ZA" sz="1200" b="0" dirty="0" smtClean="0">
                          <a:latin typeface="Arial"/>
                          <a:ea typeface="Arial"/>
                          <a:cs typeface="Arial"/>
                          <a:sym typeface="Arial"/>
                        </a:rPr>
                        <a:t>6</a:t>
                      </a:r>
                      <a:endParaRPr sz="1200" b="0" dirty="0">
                        <a:latin typeface="Arial"/>
                        <a:ea typeface="Arial"/>
                        <a:cs typeface="Arial"/>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payments to eligible creditors processed within 30 Days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Target Achieved: </a:t>
                      </a:r>
                      <a:r>
                        <a:rPr lang="en-US" sz="1200" dirty="0" smtClean="0">
                          <a:effectLst/>
                          <a:latin typeface="Arial" panose="020B0604020202020204" pitchFamily="34" charset="0"/>
                          <a:ea typeface="Times New Roman" panose="02020603050405020304" pitchFamily="18" charset="0"/>
                          <a:cs typeface="Arial" panose="020B0604020202020204" pitchFamily="34" charset="0"/>
                        </a:rPr>
                        <a:t>DSBD received and processed 2 531 invoices amounting to R26 613 261 within 30 days.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8556" marR="8556" marT="8556" marB="8556"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From 01 April to 31 December 2017 the department has received and processed 7 442 invoices valued at R67 587 944.85 within 30 days of receipt.</a:t>
                      </a:r>
                      <a:endParaRPr sz="1200" dirty="0">
                        <a:latin typeface="Arial" panose="020B0604020202020204" pitchFamily="34" charset="0"/>
                        <a:ea typeface="Arial"/>
                        <a:cs typeface="Arial" panose="020B0604020202020204" pitchFamily="34" charset="0"/>
                        <a:sym typeface="Arial"/>
                      </a:endParaRPr>
                    </a:p>
                  </a:txBody>
                  <a:tcPr marL="8556" marR="8556" marT="8556" marB="8556"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50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56" marR="8556" marT="8556" marB="8556"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46835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22" name="Slide Number Placeholder 1"/>
          <p:cNvSpPr>
            <a:spLocks noGrp="1"/>
          </p:cNvSpPr>
          <p:nvPr>
            <p:ph type="sldNum" sz="quarter" idx="4294967295"/>
          </p:nvPr>
        </p:nvSpPr>
        <p:spPr>
          <a:xfrm>
            <a:off x="8229600" y="6404292"/>
            <a:ext cx="4572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37</a:t>
            </a:fld>
            <a:endParaRPr sz="1200" dirty="0"/>
          </a:p>
        </p:txBody>
      </p:sp>
      <p:sp>
        <p:nvSpPr>
          <p:cNvPr id="723" name="Title 1"/>
          <p:cNvSpPr>
            <a:spLocks noGrp="1"/>
          </p:cNvSpPr>
          <p:nvPr>
            <p:ph type="title"/>
          </p:nvPr>
        </p:nvSpPr>
        <p:spPr>
          <a:xfrm>
            <a:off x="76200" y="0"/>
            <a:ext cx="8991600" cy="762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24" name="Content Placeholder 5"/>
          <p:cNvGraphicFramePr/>
          <p:nvPr>
            <p:extLst>
              <p:ext uri="{D42A27DB-BD31-4B8C-83A1-F6EECF244321}">
                <p14:modId xmlns:p14="http://schemas.microsoft.com/office/powerpoint/2010/main" xmlns="" val="3421158186"/>
              </p:ext>
            </p:extLst>
          </p:nvPr>
        </p:nvGraphicFramePr>
        <p:xfrm>
          <a:off x="76200" y="900480"/>
          <a:ext cx="8991600" cy="4814520"/>
        </p:xfrm>
        <a:graphic>
          <a:graphicData uri="http://schemas.openxmlformats.org/drawingml/2006/table">
            <a:tbl>
              <a:tblPr firstRow="1"/>
              <a:tblGrid>
                <a:gridCol w="313078">
                  <a:extLst>
                    <a:ext uri="{9D8B030D-6E8A-4147-A177-3AD203B41FA5}">
                      <a16:colId xmlns:a16="http://schemas.microsoft.com/office/drawing/2014/main" xmlns="" val="20000"/>
                    </a:ext>
                  </a:extLst>
                </a:gridCol>
                <a:gridCol w="1224134">
                  <a:extLst>
                    <a:ext uri="{9D8B030D-6E8A-4147-A177-3AD203B41FA5}">
                      <a16:colId xmlns:a16="http://schemas.microsoft.com/office/drawing/2014/main" xmlns="" val="20001"/>
                    </a:ext>
                  </a:extLst>
                </a:gridCol>
                <a:gridCol w="1334965">
                  <a:extLst>
                    <a:ext uri="{9D8B030D-6E8A-4147-A177-3AD203B41FA5}">
                      <a16:colId xmlns:a16="http://schemas.microsoft.com/office/drawing/2014/main" xmlns="" val="20002"/>
                    </a:ext>
                  </a:extLst>
                </a:gridCol>
                <a:gridCol w="1200341">
                  <a:extLst>
                    <a:ext uri="{9D8B030D-6E8A-4147-A177-3AD203B41FA5}">
                      <a16:colId xmlns:a16="http://schemas.microsoft.com/office/drawing/2014/main" xmlns="" val="20003"/>
                    </a:ext>
                  </a:extLst>
                </a:gridCol>
                <a:gridCol w="1624553">
                  <a:extLst>
                    <a:ext uri="{9D8B030D-6E8A-4147-A177-3AD203B41FA5}">
                      <a16:colId xmlns:a16="http://schemas.microsoft.com/office/drawing/2014/main" xmlns="" val="20004"/>
                    </a:ext>
                  </a:extLst>
                </a:gridCol>
                <a:gridCol w="1461247">
                  <a:extLst>
                    <a:ext uri="{9D8B030D-6E8A-4147-A177-3AD203B41FA5}">
                      <a16:colId xmlns:a16="http://schemas.microsoft.com/office/drawing/2014/main" xmlns="" val="20005"/>
                    </a:ext>
                  </a:extLst>
                </a:gridCol>
                <a:gridCol w="1833282">
                  <a:extLst>
                    <a:ext uri="{9D8B030D-6E8A-4147-A177-3AD203B41FA5}">
                      <a16:colId xmlns:a16="http://schemas.microsoft.com/office/drawing/2014/main" xmlns="" val="20006"/>
                    </a:ext>
                  </a:extLst>
                </a:gridCol>
              </a:tblGrid>
              <a:tr h="1067936">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556" marR="8556" marT="8556" marB="855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56" marR="8556" marT="8556" marB="855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r>
                        <a:rPr lang="en-GB" dirty="0" smtClean="0"/>
                        <a:t> </a:t>
                      </a:r>
                      <a:r>
                        <a:rPr dirty="0" smtClean="0"/>
                        <a:t>VARIANCE</a:t>
                      </a:r>
                      <a:endParaRPr dirty="0"/>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897231">
                <a:tc>
                  <a:txBody>
                    <a:bodyPr/>
                    <a:lstStyle/>
                    <a:p>
                      <a:pPr algn="l">
                        <a:lnSpc>
                          <a:spcPct val="150000"/>
                        </a:lnSpc>
                        <a:defRPr sz="1800"/>
                      </a:pPr>
                      <a:r>
                        <a:rPr lang="en-ZA" sz="1200" b="0" dirty="0" smtClean="0">
                          <a:latin typeface="Arial"/>
                          <a:ea typeface="Arial"/>
                          <a:cs typeface="Arial"/>
                          <a:sym typeface="Arial"/>
                        </a:rPr>
                        <a:t>7</a:t>
                      </a:r>
                      <a:endParaRPr sz="1200" b="0" dirty="0">
                        <a:latin typeface="Arial"/>
                        <a:ea typeface="Arial"/>
                        <a:cs typeface="Arial"/>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ICT system projects defined in the DSBD ICT Plan implemented</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ICT system project defined in the DSBD ICT Plan implemented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US" sz="1200" kern="1200" dirty="0" smtClean="0">
                          <a:solidFill>
                            <a:srgbClr val="000000"/>
                          </a:solidFill>
                          <a:effectLst/>
                          <a:latin typeface="Arial" panose="020B0604020202020204" pitchFamily="34" charset="0"/>
                          <a:ea typeface="Times New Roman" panose="02020603050405020304" pitchFamily="18" charset="0"/>
                        </a:rPr>
                        <a:t>Service provider appointed for</a:t>
                      </a:r>
                      <a:endParaRPr lang="en-ZA" sz="1200" dirty="0" smtClean="0">
                        <a:effectLst/>
                        <a:latin typeface="Arial" panose="020B0604020202020204" pitchFamily="34" charset="0"/>
                        <a:ea typeface="Calibri" panose="020F0502020204030204" pitchFamily="34" charset="0"/>
                      </a:endParaRPr>
                    </a:p>
                    <a:p>
                      <a:pPr algn="l">
                        <a:lnSpc>
                          <a:spcPct val="100000"/>
                        </a:lnSpc>
                      </a:pPr>
                      <a:r>
                        <a:rPr lang="en-US" sz="1200" kern="1200" dirty="0" smtClean="0">
                          <a:solidFill>
                            <a:srgbClr val="000000"/>
                          </a:solidFill>
                          <a:effectLst/>
                          <a:latin typeface="Arial" panose="020B0604020202020204" pitchFamily="34" charset="0"/>
                          <a:ea typeface="Times New Roman" panose="02020603050405020304" pitchFamily="18" charset="0"/>
                        </a:rPr>
                        <a:t>system development</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Aft>
                          <a:spcPts val="0"/>
                        </a:spcAft>
                        <a:tabLst>
                          <a:tab pos="540385" algn="l"/>
                        </a:tabLst>
                      </a:pPr>
                      <a:r>
                        <a:rPr lang="en-ZA" sz="1200" b="1" kern="1400" dirty="0" smtClean="0">
                          <a:solidFill>
                            <a:srgbClr val="000000"/>
                          </a:solidFill>
                          <a:effectLst/>
                          <a:latin typeface="Arial" panose="020B0604020202020204" pitchFamily="34" charset="0"/>
                          <a:ea typeface="Times New Roman" panose="02020603050405020304" pitchFamily="18" charset="0"/>
                        </a:rPr>
                        <a:t>Partially achieved:</a:t>
                      </a:r>
                    </a:p>
                    <a:p>
                      <a:pPr algn="l">
                        <a:lnSpc>
                          <a:spcPct val="110000"/>
                        </a:lnSpc>
                        <a:spcAft>
                          <a:spcPts val="0"/>
                        </a:spcAft>
                        <a:tabLst>
                          <a:tab pos="540385" algn="l"/>
                        </a:tabLst>
                      </a:pPr>
                      <a:endParaRPr lang="en-ZA" sz="1800" dirty="0" smtClean="0">
                        <a:effectLst/>
                        <a:latin typeface="Times New Roman" panose="02020603050405020304" pitchFamily="18" charset="0"/>
                        <a:ea typeface="Times New Roman" panose="02020603050405020304" pitchFamily="18" charset="0"/>
                      </a:endParaRPr>
                    </a:p>
                    <a:p>
                      <a:pPr algn="l"/>
                      <a:r>
                        <a:rPr lang="en-ZA" sz="1200" kern="1400" dirty="0" smtClean="0">
                          <a:solidFill>
                            <a:srgbClr val="000000"/>
                          </a:solidFill>
                          <a:effectLst/>
                          <a:latin typeface="Arial" panose="020B0604020202020204" pitchFamily="34" charset="0"/>
                          <a:ea typeface="Calibri" panose="020F0502020204030204" pitchFamily="34" charset="0"/>
                        </a:rPr>
                        <a:t>LAN quotations received, awaiting finalisation from SCM</a:t>
                      </a:r>
                      <a:endParaRPr sz="1200" dirty="0"/>
                    </a:p>
                  </a:txBody>
                  <a:tcPr marL="8556" marR="8556" marT="8556" marB="85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C000"/>
                    </a:solidFill>
                  </a:tcPr>
                </a:tc>
                <a:tc>
                  <a:txBody>
                    <a:bodyPr/>
                    <a:lstStyle/>
                    <a:p>
                      <a:pPr algn="l">
                        <a:lnSpc>
                          <a:spcPct val="110000"/>
                        </a:lnSpc>
                        <a:spcAft>
                          <a:spcPts val="0"/>
                        </a:spcAft>
                        <a:tabLst>
                          <a:tab pos="540385" algn="l"/>
                        </a:tabLst>
                      </a:pPr>
                      <a:r>
                        <a:rPr lang="en-ZA" sz="1200" b="1" kern="1400" dirty="0" smtClean="0">
                          <a:solidFill>
                            <a:srgbClr val="000000"/>
                          </a:solidFill>
                          <a:effectLst/>
                          <a:latin typeface="Arial" panose="020B0604020202020204" pitchFamily="34" charset="0"/>
                          <a:ea typeface="Times New Roman" panose="02020603050405020304" pitchFamily="18" charset="0"/>
                        </a:rPr>
                        <a:t>Partially achieved:</a:t>
                      </a:r>
                    </a:p>
                    <a:p>
                      <a:pPr algn="l">
                        <a:lnSpc>
                          <a:spcPct val="110000"/>
                        </a:lnSpc>
                        <a:spcAft>
                          <a:spcPts val="0"/>
                        </a:spcAft>
                        <a:tabLst>
                          <a:tab pos="540385" algn="l"/>
                        </a:tabLst>
                      </a:pPr>
                      <a:endParaRPr lang="en-ZA" sz="1800" dirty="0" smtClean="0">
                        <a:effectLst/>
                        <a:latin typeface="Times New Roman" panose="02020603050405020304" pitchFamily="18" charset="0"/>
                        <a:ea typeface="Times New Roman" panose="02020603050405020304" pitchFamily="18" charset="0"/>
                      </a:endParaRPr>
                    </a:p>
                    <a:p>
                      <a:pPr algn="l"/>
                      <a:r>
                        <a:rPr lang="en-ZA" sz="1200" kern="1400" dirty="0" smtClean="0">
                          <a:solidFill>
                            <a:srgbClr val="000000"/>
                          </a:solidFill>
                          <a:effectLst/>
                          <a:latin typeface="Arial" panose="020B0604020202020204" pitchFamily="34" charset="0"/>
                          <a:ea typeface="Calibri" panose="020F0502020204030204" pitchFamily="34" charset="0"/>
                        </a:rPr>
                        <a:t>LAN quotations received, awaiting finalisation from SCM</a:t>
                      </a:r>
                      <a:endParaRPr sz="1200" dirty="0">
                        <a:solidFill>
                          <a:schemeClr val="tx1"/>
                        </a:solidFill>
                      </a:endParaRPr>
                    </a:p>
                  </a:txBody>
                  <a:tcPr marL="8556" marR="8556" marT="8556" marB="85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tab pos="0" algn="l"/>
                          <a:tab pos="540385" algn="l"/>
                        </a:tabLst>
                        <a:defRPr/>
                      </a:pPr>
                      <a:r>
                        <a:rPr lang="en-ZA" sz="1200" kern="1400" dirty="0" smtClean="0">
                          <a:solidFill>
                            <a:srgbClr val="000000"/>
                          </a:solidFill>
                          <a:effectLst/>
                          <a:latin typeface="Arial" panose="020B0604020202020204" pitchFamily="34" charset="0"/>
                          <a:ea typeface="Calibri" panose="020F0502020204030204" pitchFamily="34" charset="0"/>
                        </a:rPr>
                        <a:t>Delays in internal procurement processes (finalising RFQ evaluation)</a:t>
                      </a: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56" marR="8556" marT="8556" marB="8556"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r h="1849353">
                <a:tc>
                  <a:txBody>
                    <a:bodyPr/>
                    <a:lstStyle/>
                    <a:p>
                      <a:pPr algn="l">
                        <a:lnSpc>
                          <a:spcPct val="150000"/>
                        </a:lnSpc>
                        <a:defRPr sz="1800"/>
                      </a:pPr>
                      <a:r>
                        <a:rPr lang="en-ZA" sz="1200" b="0" dirty="0" smtClean="0">
                          <a:latin typeface="Arial"/>
                          <a:ea typeface="Arial"/>
                          <a:cs typeface="Arial"/>
                          <a:sym typeface="Arial"/>
                        </a:rPr>
                        <a:t>8</a:t>
                      </a:r>
                      <a:endParaRPr sz="1200" b="0" dirty="0">
                        <a:latin typeface="Arial"/>
                        <a:ea typeface="Arial"/>
                        <a:cs typeface="Arial"/>
                        <a:sym typeface="Arial"/>
                      </a:endParaRP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en-ZA" sz="1200" b="1" cap="small" dirty="0" smtClean="0">
                          <a:solidFill>
                            <a:schemeClr val="tx1"/>
                          </a:solidFill>
                          <a:latin typeface="Arial"/>
                          <a:ea typeface="Arial"/>
                          <a:cs typeface="Arial"/>
                          <a:sym typeface="Arial"/>
                        </a:rPr>
                        <a:t>Percentage of female SMS </a:t>
                      </a:r>
                      <a:endParaRPr sz="1200" b="1" cap="small" dirty="0">
                        <a:solidFill>
                          <a:schemeClr val="tx1"/>
                        </a:solidFill>
                        <a:latin typeface="Arial"/>
                        <a:ea typeface="Arial"/>
                        <a:cs typeface="Arial"/>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of female SMS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of female SMS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tabLst>
                          <a:tab pos="533400" algn="l"/>
                        </a:tabLst>
                        <a:defRPr sz="1000">
                          <a:latin typeface="Arial"/>
                          <a:ea typeface="Arial"/>
                          <a:cs typeface="Arial"/>
                          <a:sym typeface="Arial"/>
                        </a:defRPr>
                      </a:pPr>
                      <a:r>
                        <a:rPr lang="en-GB" sz="1200" b="1" dirty="0" smtClean="0"/>
                        <a:t>Target Achieved: </a:t>
                      </a:r>
                    </a:p>
                    <a:p>
                      <a:pPr algn="l">
                        <a:lnSpc>
                          <a:spcPct val="100000"/>
                        </a:lnSpc>
                        <a:tabLst>
                          <a:tab pos="533400" algn="l"/>
                        </a:tabLst>
                        <a:defRPr sz="1000">
                          <a:latin typeface="Arial"/>
                          <a:ea typeface="Arial"/>
                          <a:cs typeface="Arial"/>
                          <a:sym typeface="Arial"/>
                        </a:defRPr>
                      </a:pPr>
                      <a:endParaRPr lang="en-GB" sz="1200" b="1" dirty="0" smtClean="0"/>
                    </a:p>
                    <a:p>
                      <a:pPr algn="l">
                        <a:lnSpc>
                          <a:spcPct val="100000"/>
                        </a:lnSpc>
                        <a:tabLst>
                          <a:tab pos="533400" algn="l"/>
                        </a:tabLst>
                        <a:defRPr sz="1000">
                          <a:latin typeface="Arial"/>
                          <a:ea typeface="Arial"/>
                          <a:cs typeface="Arial"/>
                          <a:sym typeface="Arial"/>
                        </a:defRPr>
                      </a:pPr>
                      <a:r>
                        <a:rPr lang="en-GB" sz="1200" dirty="0" smtClean="0"/>
                        <a:t>53.7% of female staff at SMS level</a:t>
                      </a:r>
                      <a:endParaRPr sz="1200" dirty="0"/>
                    </a:p>
                  </a:txBody>
                  <a:tcPr marL="8556" marR="8556" marT="8556" marB="855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algn="l">
                        <a:spcAft>
                          <a:spcPts val="0"/>
                        </a:spcAft>
                        <a:tabLst>
                          <a:tab pos="540385" algn="l"/>
                        </a:tabLst>
                      </a:pPr>
                      <a:r>
                        <a:rPr lang="en-GB" sz="1200" b="0" kern="1400" dirty="0" smtClean="0">
                          <a:solidFill>
                            <a:schemeClr val="tx1"/>
                          </a:solidFill>
                          <a:effectLst/>
                          <a:latin typeface="Arial" panose="020B0604020202020204" pitchFamily="34" charset="0"/>
                          <a:ea typeface="Times New Roman" panose="02020603050405020304" pitchFamily="18" charset="0"/>
                        </a:rPr>
                        <a:t>53.7%</a:t>
                      </a:r>
                      <a:endParaRPr lang="en-ZA" sz="1400" b="0" dirty="0" smtClean="0">
                        <a:solidFill>
                          <a:schemeClr val="tx1"/>
                        </a:solidFill>
                        <a:effectLst/>
                        <a:latin typeface="Times New Roman" panose="02020603050405020304" pitchFamily="18" charset="0"/>
                        <a:ea typeface="Times New Roman" panose="02020603050405020304" pitchFamily="18" charset="0"/>
                      </a:endParaRPr>
                    </a:p>
                    <a:p>
                      <a:pPr algn="l"/>
                      <a:endParaRPr kumimoji="0" lang="en-US" sz="1200" b="0" i="0" u="none" strike="noStrike" kern="14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GB" sz="1200" kern="1400" dirty="0" smtClean="0">
                          <a:solidFill>
                            <a:srgbClr val="000000"/>
                          </a:solidFill>
                          <a:effectLst/>
                          <a:latin typeface="Arial" panose="020B0604020202020204" pitchFamily="34" charset="0"/>
                          <a:ea typeface="Calibri" panose="020F0502020204030204" pitchFamily="34" charset="0"/>
                        </a:rPr>
                        <a:t>N/A</a:t>
                      </a: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04828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27" name="Slide Number Placeholder 1"/>
          <p:cNvSpPr>
            <a:spLocks noGrp="1"/>
          </p:cNvSpPr>
          <p:nvPr>
            <p:ph type="sldNum" sz="quarter" idx="4294967295"/>
          </p:nvPr>
        </p:nvSpPr>
        <p:spPr>
          <a:xfrm>
            <a:off x="8153400" y="6404292"/>
            <a:ext cx="5334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38</a:t>
            </a:fld>
            <a:endParaRPr sz="1200" dirty="0"/>
          </a:p>
        </p:txBody>
      </p:sp>
      <p:sp>
        <p:nvSpPr>
          <p:cNvPr id="728" name="Title 1"/>
          <p:cNvSpPr>
            <a:spLocks noGrp="1"/>
          </p:cNvSpPr>
          <p:nvPr>
            <p:ph type="title"/>
          </p:nvPr>
        </p:nvSpPr>
        <p:spPr>
          <a:xfrm>
            <a:off x="76200" y="0"/>
            <a:ext cx="9067800" cy="8001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29" name="Content Placeholder 5"/>
          <p:cNvGraphicFramePr/>
          <p:nvPr>
            <p:extLst/>
          </p:nvPr>
        </p:nvGraphicFramePr>
        <p:xfrm>
          <a:off x="76200" y="905162"/>
          <a:ext cx="9003144" cy="4573617"/>
        </p:xfrm>
        <a:graphic>
          <a:graphicData uri="http://schemas.openxmlformats.org/drawingml/2006/table">
            <a:tbl>
              <a:tblPr firstRow="1"/>
              <a:tblGrid>
                <a:gridCol w="314512">
                  <a:extLst>
                    <a:ext uri="{9D8B030D-6E8A-4147-A177-3AD203B41FA5}">
                      <a16:colId xmlns:a16="http://schemas.microsoft.com/office/drawing/2014/main" xmlns="" val="20000"/>
                    </a:ext>
                  </a:extLst>
                </a:gridCol>
                <a:gridCol w="1550763">
                  <a:extLst>
                    <a:ext uri="{9D8B030D-6E8A-4147-A177-3AD203B41FA5}">
                      <a16:colId xmlns:a16="http://schemas.microsoft.com/office/drawing/2014/main" xmlns="" val="20001"/>
                    </a:ext>
                  </a:extLst>
                </a:gridCol>
                <a:gridCol w="1261163">
                  <a:extLst>
                    <a:ext uri="{9D8B030D-6E8A-4147-A177-3AD203B41FA5}">
                      <a16:colId xmlns:a16="http://schemas.microsoft.com/office/drawing/2014/main" xmlns="" val="20002"/>
                    </a:ext>
                  </a:extLst>
                </a:gridCol>
                <a:gridCol w="1299154">
                  <a:extLst>
                    <a:ext uri="{9D8B030D-6E8A-4147-A177-3AD203B41FA5}">
                      <a16:colId xmlns:a16="http://schemas.microsoft.com/office/drawing/2014/main" xmlns="" val="20003"/>
                    </a:ext>
                  </a:extLst>
                </a:gridCol>
                <a:gridCol w="1642699">
                  <a:extLst>
                    <a:ext uri="{9D8B030D-6E8A-4147-A177-3AD203B41FA5}">
                      <a16:colId xmlns:a16="http://schemas.microsoft.com/office/drawing/2014/main" xmlns="" val="20004"/>
                    </a:ext>
                  </a:extLst>
                </a:gridCol>
                <a:gridCol w="1394827">
                  <a:extLst>
                    <a:ext uri="{9D8B030D-6E8A-4147-A177-3AD203B41FA5}">
                      <a16:colId xmlns:a16="http://schemas.microsoft.com/office/drawing/2014/main" xmlns="" val="20005"/>
                    </a:ext>
                  </a:extLst>
                </a:gridCol>
                <a:gridCol w="1540026">
                  <a:extLst>
                    <a:ext uri="{9D8B030D-6E8A-4147-A177-3AD203B41FA5}">
                      <a16:colId xmlns:a16="http://schemas.microsoft.com/office/drawing/2014/main" xmlns="" val="20006"/>
                    </a:ext>
                  </a:extLst>
                </a:gridCol>
              </a:tblGrid>
              <a:tr h="772241">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endParaRPr sz="1000" b="0" cap="small" dirty="0">
                        <a:latin typeface="Arial"/>
                        <a:ea typeface="Arial"/>
                        <a:cs typeface="Arial"/>
                        <a:sym typeface="Arial"/>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REASONS</a:t>
                      </a:r>
                    </a:p>
                    <a:p>
                      <a:pPr algn="l">
                        <a:lnSpc>
                          <a:spcPct val="150000"/>
                        </a:lnSpc>
                        <a:tabLst>
                          <a:tab pos="533400" algn="l"/>
                        </a:tabLst>
                        <a:defRPr sz="1000">
                          <a:solidFill>
                            <a:srgbClr val="000000"/>
                          </a:solidFill>
                          <a:latin typeface="Arial"/>
                          <a:ea typeface="Arial"/>
                          <a:cs typeface="Arial"/>
                          <a:sym typeface="Arial"/>
                        </a:defRPr>
                      </a:pPr>
                      <a:r>
                        <a:rPr dirty="0"/>
                        <a:t>FOR</a:t>
                      </a:r>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147849">
                <a:tc>
                  <a:txBody>
                    <a:bodyPr/>
                    <a:lstStyle/>
                    <a:p>
                      <a:pPr algn="l">
                        <a:lnSpc>
                          <a:spcPct val="150000"/>
                        </a:lnSpc>
                        <a:defRPr sz="1800"/>
                      </a:pPr>
                      <a:r>
                        <a:rPr lang="en-ZA" sz="1200" b="0" dirty="0" smtClean="0">
                          <a:latin typeface="Arial"/>
                          <a:ea typeface="Arial"/>
                          <a:cs typeface="Arial"/>
                          <a:sym typeface="Arial"/>
                        </a:rPr>
                        <a:t>9</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Percentage of PWD employed</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PWD employed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PWD employed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000" b="1">
                          <a:latin typeface="Arial"/>
                          <a:ea typeface="Arial"/>
                          <a:cs typeface="Arial"/>
                          <a:sym typeface="Arial"/>
                        </a:defRPr>
                      </a:pPr>
                      <a:r>
                        <a:rPr lang="en-GB" sz="1200" b="1" dirty="0" smtClean="0">
                          <a:latin typeface="Arial" panose="020B0604020202020204" pitchFamily="34" charset="0"/>
                          <a:cs typeface="Arial" panose="020B0604020202020204" pitchFamily="34" charset="0"/>
                        </a:rPr>
                        <a:t>Target Achieved: </a:t>
                      </a:r>
                    </a:p>
                    <a:p>
                      <a:pPr algn="l">
                        <a:lnSpc>
                          <a:spcPct val="115000"/>
                        </a:lnSpc>
                        <a:defRPr sz="1000" b="1">
                          <a:latin typeface="Arial"/>
                          <a:ea typeface="Arial"/>
                          <a:cs typeface="Arial"/>
                          <a:sym typeface="Arial"/>
                        </a:defRPr>
                      </a:pPr>
                      <a:endParaRPr lang="en-GB" sz="1200" b="1" dirty="0" smtClean="0">
                        <a:latin typeface="Arial" panose="020B0604020202020204" pitchFamily="34" charset="0"/>
                        <a:cs typeface="Arial" panose="020B0604020202020204" pitchFamily="34" charset="0"/>
                      </a:endParaRPr>
                    </a:p>
                    <a:p>
                      <a:pPr algn="l">
                        <a:lnSpc>
                          <a:spcPct val="115000"/>
                        </a:lnSpc>
                        <a:defRPr sz="1000" b="1">
                          <a:latin typeface="Arial"/>
                          <a:ea typeface="Arial"/>
                          <a:cs typeface="Arial"/>
                          <a:sym typeface="Arial"/>
                        </a:defRPr>
                      </a:pPr>
                      <a:r>
                        <a:rPr lang="en-GB" sz="1200" b="0" dirty="0" smtClean="0">
                          <a:latin typeface="Arial" panose="020B0604020202020204" pitchFamily="34" charset="0"/>
                          <a:cs typeface="Arial" panose="020B0604020202020204" pitchFamily="34" charset="0"/>
                        </a:rPr>
                        <a:t>2.8%</a:t>
                      </a:r>
                      <a:r>
                        <a:rPr lang="en-GB" sz="1200" b="0" baseline="0" dirty="0" smtClean="0">
                          <a:latin typeface="Arial" panose="020B0604020202020204" pitchFamily="34" charset="0"/>
                          <a:cs typeface="Arial" panose="020B0604020202020204" pitchFamily="34" charset="0"/>
                        </a:rPr>
                        <a:t> of staff employed are People with Disability</a:t>
                      </a:r>
                      <a:endParaRPr sz="1200" b="0" dirty="0">
                        <a:latin typeface="Arial" panose="020B0604020202020204" pitchFamily="34" charset="0"/>
                        <a:cs typeface="Arial" panose="020B0604020202020204"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algn="l">
                        <a:spcAft>
                          <a:spcPts val="0"/>
                        </a:spcAft>
                        <a:tabLst>
                          <a:tab pos="540385" algn="l"/>
                        </a:tabLst>
                      </a:pPr>
                      <a:r>
                        <a:rPr lang="en-GB" sz="1200" b="0" kern="1400" dirty="0" smtClean="0">
                          <a:solidFill>
                            <a:srgbClr val="000000"/>
                          </a:solidFill>
                          <a:effectLst/>
                          <a:latin typeface="Arial" panose="020B0604020202020204" pitchFamily="34" charset="0"/>
                          <a:ea typeface="Times New Roman" panose="02020603050405020304" pitchFamily="18" charset="0"/>
                        </a:rPr>
                        <a:t>YTD: </a:t>
                      </a:r>
                      <a:r>
                        <a:rPr lang="en-GB" sz="1200" b="0" kern="1400" dirty="0" smtClean="0">
                          <a:solidFill>
                            <a:schemeClr val="tx1"/>
                          </a:solidFill>
                          <a:effectLst/>
                          <a:latin typeface="Arial" panose="020B0604020202020204" pitchFamily="34" charset="0"/>
                          <a:ea typeface="Times New Roman" panose="02020603050405020304" pitchFamily="18" charset="0"/>
                        </a:rPr>
                        <a:t>2.8%</a:t>
                      </a:r>
                      <a:endParaRPr lang="en-ZA" sz="1400" b="0" dirty="0" smtClean="0">
                        <a:solidFill>
                          <a:schemeClr val="tx1"/>
                        </a:solidFill>
                        <a:effectLst/>
                        <a:latin typeface="Times New Roman" panose="02020603050405020304" pitchFamily="18" charset="0"/>
                        <a:ea typeface="Times New Roman" panose="02020603050405020304" pitchFamily="18"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GB" sz="1200" kern="1400" dirty="0" smtClean="0">
                          <a:solidFill>
                            <a:srgbClr val="000000"/>
                          </a:solidFill>
                          <a:effectLst/>
                          <a:latin typeface="Arial" panose="020B0604020202020204" pitchFamily="34" charset="0"/>
                          <a:ea typeface="Calibri" panose="020F0502020204030204" pitchFamily="34" charset="0"/>
                        </a:rPr>
                        <a:t>Appointment of new employees </a:t>
                      </a: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001718">
                <a:tc>
                  <a:txBody>
                    <a:bodyPr/>
                    <a:lstStyle/>
                    <a:p>
                      <a:pPr algn="l">
                        <a:lnSpc>
                          <a:spcPct val="150000"/>
                        </a:lnSpc>
                        <a:defRPr sz="1800"/>
                      </a:pPr>
                      <a:r>
                        <a:rPr sz="1200" b="0" dirty="0" smtClean="0">
                          <a:latin typeface="Arial"/>
                          <a:ea typeface="Arial"/>
                          <a:cs typeface="Arial"/>
                          <a:sym typeface="Arial"/>
                        </a:rPr>
                        <a:t>1</a:t>
                      </a:r>
                      <a:r>
                        <a:rPr lang="en-ZA" sz="1200" b="0" dirty="0" smtClean="0">
                          <a:latin typeface="Arial"/>
                          <a:ea typeface="Arial"/>
                          <a:cs typeface="Arial"/>
                          <a:sym typeface="Arial"/>
                        </a:rPr>
                        <a:t>0</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 Vacancy Rate in funded posts</a:t>
                      </a:r>
                      <a:endParaRPr lang="en-ZA" sz="1200" b="1"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000" b="1">
                          <a:latin typeface="Arial"/>
                          <a:ea typeface="Arial"/>
                          <a:cs typeface="Arial"/>
                          <a:sym typeface="Arial"/>
                        </a:defRPr>
                      </a:pPr>
                      <a:r>
                        <a:rPr lang="en-GB" sz="1200" b="1" dirty="0" smtClean="0">
                          <a:latin typeface="Arial" panose="020B0604020202020204" pitchFamily="34" charset="0"/>
                          <a:cs typeface="Arial" panose="020B0604020202020204" pitchFamily="34" charset="0"/>
                        </a:rPr>
                        <a:t>Target Achieved: </a:t>
                      </a:r>
                    </a:p>
                    <a:p>
                      <a:pPr algn="l">
                        <a:lnSpc>
                          <a:spcPct val="115000"/>
                        </a:lnSpc>
                        <a:defRPr sz="1000" b="1">
                          <a:latin typeface="Arial"/>
                          <a:ea typeface="Arial"/>
                          <a:cs typeface="Arial"/>
                          <a:sym typeface="Arial"/>
                        </a:defRPr>
                      </a:pPr>
                      <a:endParaRPr lang="en-GB" sz="1200" b="1" dirty="0" smtClean="0">
                        <a:latin typeface="Arial" panose="020B0604020202020204" pitchFamily="34" charset="0"/>
                        <a:cs typeface="Arial" panose="020B0604020202020204" pitchFamily="34" charset="0"/>
                      </a:endParaRPr>
                    </a:p>
                    <a:p>
                      <a:pPr algn="l">
                        <a:lnSpc>
                          <a:spcPct val="115000"/>
                        </a:lnSpc>
                        <a:defRPr sz="1000" b="1">
                          <a:latin typeface="Arial"/>
                          <a:ea typeface="Arial"/>
                          <a:cs typeface="Arial"/>
                          <a:sym typeface="Arial"/>
                        </a:defRPr>
                      </a:pPr>
                      <a:r>
                        <a:rPr lang="en-GB" sz="1200" b="0" dirty="0" smtClean="0">
                          <a:latin typeface="Arial" panose="020B0604020202020204" pitchFamily="34" charset="0"/>
                          <a:cs typeface="Arial" panose="020B0604020202020204" pitchFamily="34" charset="0"/>
                        </a:rPr>
                        <a:t>9.8% vacancy rate</a:t>
                      </a:r>
                      <a:endParaRPr sz="1200" b="0" dirty="0">
                        <a:latin typeface="Arial" panose="020B0604020202020204" pitchFamily="34" charset="0"/>
                        <a:cs typeface="Arial" panose="020B0604020202020204"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kumimoji="0" lang="en-GB" sz="1200" b="1" i="0" u="none" strike="noStrike" kern="14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Exceeded</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kumimoji="0" lang="en-GB" sz="1200" b="0" i="0" u="none" strike="noStrike" kern="14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YTD: 9.8%</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kumimoji="0" lang="en-GB"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kern="1200" dirty="0" smtClean="0">
                          <a:solidFill>
                            <a:srgbClr val="000000"/>
                          </a:solidFill>
                          <a:effectLst/>
                          <a:latin typeface="Arial" panose="020B0604020202020204" pitchFamily="34" charset="0"/>
                          <a:ea typeface="Calibri" panose="020F0502020204030204" pitchFamily="34" charset="0"/>
                        </a:rPr>
                        <a:t>Vacant posts </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862000">
                <a:tc rowSpan="2">
                  <a:txBody>
                    <a:bodyPr/>
                    <a:lstStyle/>
                    <a:p>
                      <a:pPr algn="l">
                        <a:lnSpc>
                          <a:spcPct val="150000"/>
                        </a:lnSpc>
                        <a:defRPr sz="1800"/>
                      </a:pPr>
                      <a:r>
                        <a:rPr sz="1200" b="0" dirty="0" smtClean="0">
                          <a:latin typeface="Arial"/>
                          <a:ea typeface="Arial"/>
                          <a:cs typeface="Arial"/>
                          <a:sym typeface="Arial"/>
                        </a:rPr>
                        <a:t>1</a:t>
                      </a:r>
                      <a:r>
                        <a:rPr lang="en-ZA" sz="1200" b="0" dirty="0" smtClean="0">
                          <a:latin typeface="Arial"/>
                          <a:ea typeface="Arial"/>
                          <a:cs typeface="Arial"/>
                          <a:sym typeface="Arial"/>
                        </a:rPr>
                        <a:t>1</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Improvement in Employee Satisfaction Index rating </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Employee Satisfaction Survey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conducted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Arial" panose="020B0604020202020204" pitchFamily="34" charset="0"/>
                          <a:ea typeface="Calibri" panose="020F0502020204030204" pitchFamily="34" charset="0"/>
                        </a:rPr>
                        <a:t>Survey questions </a:t>
                      </a:r>
                      <a:r>
                        <a:rPr lang="en-US" sz="1200" kern="1200" dirty="0" err="1" smtClean="0">
                          <a:solidFill>
                            <a:srgbClr val="000000"/>
                          </a:solidFill>
                          <a:effectLst/>
                          <a:latin typeface="Arial" panose="020B0604020202020204" pitchFamily="34" charset="0"/>
                          <a:ea typeface="Calibri" panose="020F0502020204030204" pitchFamily="34" charset="0"/>
                        </a:rPr>
                        <a:t>finalised</a:t>
                      </a:r>
                      <a:r>
                        <a:rPr lang="en-US" sz="1200" kern="1200" dirty="0" smtClean="0">
                          <a:solidFill>
                            <a:srgbClr val="000000"/>
                          </a:solidFill>
                          <a:effectLst/>
                          <a:latin typeface="Arial" panose="020B0604020202020204" pitchFamily="34" charset="0"/>
                          <a:ea typeface="Calibri" panose="020F0502020204030204" pitchFamily="34" charset="0"/>
                        </a:rPr>
                        <a:t> for publication</a:t>
                      </a:r>
                      <a:endPar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spcAft>
                          <a:spcPts val="0"/>
                        </a:spcAft>
                        <a:tabLst>
                          <a:tab pos="540385" algn="l"/>
                        </a:tabLst>
                      </a:pPr>
                      <a:r>
                        <a:rPr lang="en-ZA" sz="1200" b="1" kern="1400" dirty="0" smtClean="0">
                          <a:solidFill>
                            <a:srgbClr val="000000"/>
                          </a:solidFill>
                          <a:effectLst/>
                          <a:latin typeface="Arial" panose="020B0604020202020204" pitchFamily="34" charset="0"/>
                          <a:ea typeface="Times New Roman" panose="02020603050405020304" pitchFamily="18" charset="0"/>
                        </a:rPr>
                        <a:t>Partially achieved:</a:t>
                      </a:r>
                    </a:p>
                    <a:p>
                      <a:pPr algn="l">
                        <a:spcAft>
                          <a:spcPts val="0"/>
                        </a:spcAft>
                        <a:tabLst>
                          <a:tab pos="540385" algn="l"/>
                        </a:tabLst>
                      </a:pPr>
                      <a:endParaRPr lang="en-ZA" sz="1800" dirty="0" smtClean="0">
                        <a:effectLst/>
                        <a:latin typeface="Times New Roman" panose="02020603050405020304" pitchFamily="18" charset="0"/>
                        <a:ea typeface="Times New Roman" panose="02020603050405020304" pitchFamily="18" charset="0"/>
                      </a:endParaRPr>
                    </a:p>
                    <a:p>
                      <a:pPr algn="l"/>
                      <a:r>
                        <a:rPr lang="en-ZA" sz="1200" kern="1400" dirty="0" smtClean="0">
                          <a:solidFill>
                            <a:srgbClr val="000000"/>
                          </a:solidFill>
                          <a:effectLst/>
                          <a:latin typeface="Arial" panose="020B0604020202020204" pitchFamily="34" charset="0"/>
                          <a:ea typeface="Calibri" panose="020F0502020204030204" pitchFamily="34" charset="0"/>
                        </a:rPr>
                        <a:t>Formulated sample question.</a:t>
                      </a:r>
                      <a:endParaRPr kumimoji="0" lang="en-US" sz="1200" b="0" i="0" u="none" strike="noStrike" kern="14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rowSpan="2">
                  <a:txBody>
                    <a:bodyPr/>
                    <a:lstStyle/>
                    <a:p>
                      <a:pPr marL="0" marR="0" lvl="0" indent="0" algn="l" defTabSz="914400" rtl="0" eaLnBrk="1" fontAlgn="auto" latinLnBrk="0" hangingPunct="1">
                        <a:lnSpc>
                          <a:spcPct val="110000"/>
                        </a:lnSpc>
                        <a:spcBef>
                          <a:spcPts val="0"/>
                        </a:spcBef>
                        <a:spcAft>
                          <a:spcPts val="0"/>
                        </a:spcAft>
                        <a:buClrTx/>
                        <a:buSzTx/>
                        <a:buFontTx/>
                        <a:buNone/>
                        <a:tabLst>
                          <a:tab pos="0" algn="l"/>
                          <a:tab pos="540385" algn="l"/>
                        </a:tabLst>
                        <a:defRPr/>
                      </a:pPr>
                      <a:r>
                        <a:rPr kumimoji="0" lang="en-US" sz="1200" b="0" i="0" u="none" strike="noStrike" kern="14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rPr>
                        <a:t>Partially Achieved</a:t>
                      </a: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10000"/>
                        </a:lnSpc>
                        <a:spcBef>
                          <a:spcPts val="0"/>
                        </a:spcBef>
                        <a:spcAft>
                          <a:spcPts val="0"/>
                        </a:spcAft>
                        <a:buClrTx/>
                        <a:buSzTx/>
                        <a:buFontTx/>
                        <a:buNone/>
                        <a:tabLst>
                          <a:tab pos="0" algn="l"/>
                          <a:tab pos="540385" algn="l"/>
                        </a:tabLst>
                        <a:defRPr/>
                      </a:pPr>
                      <a:r>
                        <a:rPr lang="en-GB" sz="1200" kern="1400" dirty="0" smtClean="0">
                          <a:solidFill>
                            <a:srgbClr val="000000"/>
                          </a:solidFill>
                          <a:effectLst/>
                          <a:latin typeface="Arial" panose="020B0604020202020204" pitchFamily="34" charset="0"/>
                          <a:ea typeface="Calibri" panose="020F0502020204030204" pitchFamily="34" charset="0"/>
                        </a:rPr>
                        <a:t>Prioritised the BBSDP Assessment tool development and release</a:t>
                      </a:r>
                      <a:endParaRPr kumimoji="0" lang="en-GB" sz="1200" b="0" i="0" u="none" strike="noStrike" kern="1400" cap="none" spc="0" normalizeH="0" baseline="0" noProof="0" dirty="0" smtClean="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789809">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Improvement Plan developed</a:t>
                      </a:r>
                    </a:p>
                    <a:p>
                      <a:pPr algn="l">
                        <a:lnSpc>
                          <a:spcPct val="110000"/>
                        </a:lnSpc>
                        <a:spcBef>
                          <a:spcPts val="400"/>
                        </a:spcBef>
                        <a:spcAft>
                          <a:spcPts val="400"/>
                        </a:spcAft>
                      </a:pP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03975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37" name="Slide Number Placeholder 2"/>
          <p:cNvSpPr>
            <a:spLocks noGrp="1"/>
          </p:cNvSpPr>
          <p:nvPr>
            <p:ph type="sldNum" sz="quarter" idx="4294967295"/>
          </p:nvPr>
        </p:nvSpPr>
        <p:spPr>
          <a:xfrm>
            <a:off x="8001000" y="6404293"/>
            <a:ext cx="685801" cy="2620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39</a:t>
            </a:fld>
            <a:endParaRPr sz="1200" dirty="0"/>
          </a:p>
        </p:txBody>
      </p:sp>
      <p:sp>
        <p:nvSpPr>
          <p:cNvPr id="5" name="Title 1"/>
          <p:cNvSpPr txBox="1">
            <a:spLocks/>
          </p:cNvSpPr>
          <p:nvPr/>
        </p:nvSpPr>
        <p:spPr>
          <a:xfrm>
            <a:off x="179511"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a:t>
            </a:r>
            <a:r>
              <a:rPr lang="en-ZA" sz="3600" b="1" cap="small" dirty="0" smtClean="0">
                <a:solidFill>
                  <a:prstClr val="black"/>
                </a:solidFill>
                <a:latin typeface="Arial"/>
                <a:cs typeface="Arial"/>
                <a:sym typeface="Arial"/>
              </a:rPr>
              <a:t>Two</a:t>
            </a:r>
            <a:endParaRPr lang="en-US" cap="smal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795100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cstate="print">
            <a:extLst/>
          </a:blip>
          <a:srcRect t="24292" b="22405"/>
          <a:stretch>
            <a:fillRect/>
          </a:stretch>
        </p:blipFill>
        <p:spPr>
          <a:xfrm>
            <a:off x="179511" y="6096000"/>
            <a:ext cx="1420689" cy="570325"/>
          </a:xfrm>
          <a:prstGeom prst="rect">
            <a:avLst/>
          </a:prstGeom>
          <a:ln w="12700">
            <a:miter lim="400000"/>
          </a:ln>
        </p:spPr>
      </p:pic>
      <p:sp>
        <p:nvSpPr>
          <p:cNvPr id="636"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
        <p:nvSpPr>
          <p:cNvPr id="637" name="Content Placeholder 2"/>
          <p:cNvSpPr>
            <a:spLocks noGrp="1"/>
          </p:cNvSpPr>
          <p:nvPr>
            <p:ph type="body" idx="1"/>
          </p:nvPr>
        </p:nvSpPr>
        <p:spPr>
          <a:xfrm>
            <a:off x="179511" y="1308561"/>
            <a:ext cx="8895909" cy="5157553"/>
          </a:xfrm>
          <a:prstGeom prst="rect">
            <a:avLst/>
          </a:prstGeom>
          <a:solidFill>
            <a:srgbClr val="FFFFFF"/>
          </a:solidFill>
        </p:spPr>
        <p:txBody>
          <a:bodyPr>
            <a:normAutofit fontScale="92500" lnSpcReduction="20000"/>
          </a:bodyPr>
          <a:lstStyle/>
          <a:p>
            <a:pPr marL="514350" indent="-514350">
              <a:buFontTx/>
              <a:buAutoNum type="arabicPeriod"/>
              <a:defRPr cap="small"/>
            </a:pPr>
            <a:r>
              <a:rPr dirty="0"/>
              <a:t>Background and Purpose</a:t>
            </a:r>
          </a:p>
          <a:p>
            <a:pPr marL="514350" indent="-514350">
              <a:buFontTx/>
              <a:buAutoNum type="arabicPeriod"/>
              <a:defRPr cap="small"/>
            </a:pPr>
            <a:r>
              <a:rPr dirty="0" smtClean="0"/>
              <a:t>Governance</a:t>
            </a:r>
            <a:r>
              <a:rPr lang="en-GB" dirty="0" smtClean="0"/>
              <a:t> and Compliance</a:t>
            </a:r>
          </a:p>
          <a:p>
            <a:pPr marL="514350" indent="-514350">
              <a:buFontTx/>
              <a:buAutoNum type="arabicPeriod"/>
              <a:defRPr cap="small"/>
            </a:pPr>
            <a:r>
              <a:rPr lang="en-GB" dirty="0" smtClean="0"/>
              <a:t>Performance Statement</a:t>
            </a:r>
          </a:p>
          <a:p>
            <a:pPr marL="955221" lvl="1" indent="-514350">
              <a:buAutoNum type="alphaLcParenBoth"/>
              <a:defRPr cap="small"/>
            </a:pPr>
            <a:r>
              <a:rPr lang="en-GB" dirty="0" smtClean="0"/>
              <a:t>Overall Performance</a:t>
            </a:r>
          </a:p>
          <a:p>
            <a:pPr marL="955221" lvl="1" indent="-514350">
              <a:buAutoNum type="alphaLcParenBoth"/>
              <a:defRPr cap="small"/>
            </a:pPr>
            <a:r>
              <a:rPr lang="en-GB" dirty="0" smtClean="0"/>
              <a:t>Challenges related to Performance Information</a:t>
            </a:r>
          </a:p>
          <a:p>
            <a:pPr marL="955221" lvl="1" indent="-514350">
              <a:buAutoNum type="alphaLcParenBoth"/>
              <a:defRPr cap="small"/>
            </a:pPr>
            <a:r>
              <a:rPr lang="en-GB" dirty="0" smtClean="0"/>
              <a:t>Highlights </a:t>
            </a:r>
          </a:p>
          <a:p>
            <a:pPr marL="955221" lvl="1" indent="-514350">
              <a:buAutoNum type="alphaLcParenBoth"/>
              <a:defRPr cap="small"/>
            </a:pPr>
            <a:r>
              <a:rPr lang="en-GB" dirty="0" smtClean="0"/>
              <a:t>Under-achievements</a:t>
            </a:r>
          </a:p>
          <a:p>
            <a:pPr marL="514350" indent="-514350">
              <a:buFontTx/>
              <a:buAutoNum type="arabicPeriod"/>
              <a:defRPr cap="small"/>
            </a:pPr>
            <a:r>
              <a:rPr lang="en-GB" dirty="0" smtClean="0"/>
              <a:t>Financial Performance</a:t>
            </a:r>
          </a:p>
          <a:p>
            <a:pPr marL="514350" indent="-514350">
              <a:buFontTx/>
              <a:buAutoNum type="arabicPeriod"/>
              <a:defRPr cap="small"/>
            </a:pPr>
            <a:r>
              <a:rPr lang="en-GB" dirty="0" smtClean="0"/>
              <a:t>Human Resource </a:t>
            </a:r>
            <a:endParaRPr dirty="0"/>
          </a:p>
          <a:p>
            <a:pPr marL="514350" indent="-514350">
              <a:buFontTx/>
              <a:buAutoNum type="arabicPeriod"/>
              <a:defRPr cap="small"/>
            </a:pPr>
            <a:r>
              <a:rPr lang="en-GB" dirty="0" smtClean="0"/>
              <a:t>Overall performance report by programme</a:t>
            </a:r>
          </a:p>
          <a:p>
            <a:pPr marL="514350" indent="-514350">
              <a:buFontTx/>
              <a:buAutoNum type="arabicPeriod"/>
              <a:defRPr cap="small"/>
            </a:pPr>
            <a:r>
              <a:rPr lang="en-GB" dirty="0" smtClean="0"/>
              <a:t>Recommendations</a:t>
            </a:r>
            <a:endParaRPr dirty="0"/>
          </a:p>
        </p:txBody>
      </p:sp>
      <p:sp>
        <p:nvSpPr>
          <p:cNvPr id="638" name="Title 1"/>
          <p:cNvSpPr>
            <a:spLocks noGrp="1"/>
          </p:cNvSpPr>
          <p:nvPr>
            <p:ph type="title"/>
          </p:nvPr>
        </p:nvSpPr>
        <p:spPr>
          <a:xfrm>
            <a:off x="141514" y="0"/>
            <a:ext cx="8991601" cy="1143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DSBD PRESENTATION OUTLINE</a:t>
            </a:r>
            <a:endParaRPr lang="en-ZA" sz="2800" dirty="0"/>
          </a:p>
        </p:txBody>
      </p:sp>
      <p:pic>
        <p:nvPicPr>
          <p:cNvPr id="639" name="Picture 5" descr="Picture 5"/>
          <p:cNvPicPr>
            <a:picLocks noChangeAspect="1"/>
          </p:cNvPicPr>
          <p:nvPr/>
        </p:nvPicPr>
        <p:blipFill>
          <a:blip r:embed="rId2" cstate="print">
            <a:extLst/>
          </a:blip>
          <a:srcRect t="24292" b="22405"/>
          <a:stretch>
            <a:fillRect/>
          </a:stretch>
        </p:blipFill>
        <p:spPr>
          <a:xfrm>
            <a:off x="179511" y="6248541"/>
            <a:ext cx="1420689" cy="570325"/>
          </a:xfrm>
          <a:prstGeom prst="rect">
            <a:avLst/>
          </a:prstGeom>
          <a:ln w="12700">
            <a:miter lim="400000"/>
          </a:ln>
        </p:spPr>
      </p:pic>
    </p:spTree>
    <p:extLst>
      <p:ext uri="{BB962C8B-B14F-4D97-AF65-F5344CB8AC3E}">
        <p14:creationId xmlns:p14="http://schemas.microsoft.com/office/powerpoint/2010/main" xmlns="" val="3534585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32" name="Slide Number Placeholder 1"/>
          <p:cNvSpPr>
            <a:spLocks noGrp="1"/>
          </p:cNvSpPr>
          <p:nvPr>
            <p:ph type="sldNum" sz="quarter" idx="4294967295"/>
          </p:nvPr>
        </p:nvSpPr>
        <p:spPr>
          <a:xfrm>
            <a:off x="7848600" y="6404292"/>
            <a:ext cx="8382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40</a:t>
            </a:fld>
            <a:endParaRPr sz="1200" dirty="0"/>
          </a:p>
        </p:txBody>
      </p:sp>
      <p:sp>
        <p:nvSpPr>
          <p:cNvPr id="733" name="Title 1"/>
          <p:cNvSpPr>
            <a:spLocks noGrp="1"/>
          </p:cNvSpPr>
          <p:nvPr>
            <p:ph type="title"/>
          </p:nvPr>
        </p:nvSpPr>
        <p:spPr>
          <a:xfrm>
            <a:off x="76200" y="0"/>
            <a:ext cx="8991600" cy="7747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34" name="Content Placeholder 5"/>
          <p:cNvGraphicFramePr/>
          <p:nvPr>
            <p:extLst/>
          </p:nvPr>
        </p:nvGraphicFramePr>
        <p:xfrm>
          <a:off x="76200" y="905164"/>
          <a:ext cx="8991599" cy="4899801"/>
        </p:xfrm>
        <a:graphic>
          <a:graphicData uri="http://schemas.openxmlformats.org/drawingml/2006/table">
            <a:tbl>
              <a:tblPr firstRow="1"/>
              <a:tblGrid>
                <a:gridCol w="317051">
                  <a:extLst>
                    <a:ext uri="{9D8B030D-6E8A-4147-A177-3AD203B41FA5}">
                      <a16:colId xmlns:a16="http://schemas.microsoft.com/office/drawing/2014/main" xmlns="" val="20000"/>
                    </a:ext>
                  </a:extLst>
                </a:gridCol>
                <a:gridCol w="1529892">
                  <a:extLst>
                    <a:ext uri="{9D8B030D-6E8A-4147-A177-3AD203B41FA5}">
                      <a16:colId xmlns:a16="http://schemas.microsoft.com/office/drawing/2014/main" xmlns="" val="20001"/>
                    </a:ext>
                  </a:extLst>
                </a:gridCol>
                <a:gridCol w="1553028">
                  <a:extLst>
                    <a:ext uri="{9D8B030D-6E8A-4147-A177-3AD203B41FA5}">
                      <a16:colId xmlns:a16="http://schemas.microsoft.com/office/drawing/2014/main" xmlns="" val="20002"/>
                    </a:ext>
                  </a:extLst>
                </a:gridCol>
                <a:gridCol w="1582058">
                  <a:extLst>
                    <a:ext uri="{9D8B030D-6E8A-4147-A177-3AD203B41FA5}">
                      <a16:colId xmlns:a16="http://schemas.microsoft.com/office/drawing/2014/main" xmlns="" val="20003"/>
                    </a:ext>
                  </a:extLst>
                </a:gridCol>
                <a:gridCol w="1531257">
                  <a:extLst>
                    <a:ext uri="{9D8B030D-6E8A-4147-A177-3AD203B41FA5}">
                      <a16:colId xmlns:a16="http://schemas.microsoft.com/office/drawing/2014/main" xmlns="" val="20004"/>
                    </a:ext>
                  </a:extLst>
                </a:gridCol>
                <a:gridCol w="1502228">
                  <a:extLst>
                    <a:ext uri="{9D8B030D-6E8A-4147-A177-3AD203B41FA5}">
                      <a16:colId xmlns:a16="http://schemas.microsoft.com/office/drawing/2014/main" xmlns="" val="20005"/>
                    </a:ext>
                  </a:extLst>
                </a:gridCol>
                <a:gridCol w="976085">
                  <a:extLst>
                    <a:ext uri="{9D8B030D-6E8A-4147-A177-3AD203B41FA5}">
                      <a16:colId xmlns:a16="http://schemas.microsoft.com/office/drawing/2014/main" xmlns="" val="20006"/>
                    </a:ext>
                  </a:extLst>
                </a:gridCol>
              </a:tblGrid>
              <a:tr h="618836">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000" dirty="0"/>
                        <a:t>PERFORMANCE</a:t>
                      </a:r>
                    </a:p>
                    <a:p>
                      <a:pPr algn="l">
                        <a:lnSpc>
                          <a:spcPct val="150000"/>
                        </a:lnSpc>
                        <a:tabLst>
                          <a:tab pos="533400" algn="l"/>
                        </a:tabLst>
                        <a:defRPr sz="1000">
                          <a:solidFill>
                            <a:srgbClr val="000000"/>
                          </a:solidFill>
                          <a:latin typeface="Arial"/>
                          <a:ea typeface="Arial"/>
                          <a:cs typeface="Arial"/>
                          <a:sym typeface="Arial"/>
                        </a:defRPr>
                      </a:pPr>
                      <a:r>
                        <a:rPr sz="1000" dirty="0"/>
                        <a:t>INDICATORS / ACTIVITY</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7545" marR="7545" marT="7545" marB="754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a:t>QUARTERLY</a:t>
                      </a:r>
                    </a:p>
                    <a:p>
                      <a:pPr algn="l">
                        <a:lnSpc>
                          <a:spcPct val="150000"/>
                        </a:lnSpc>
                        <a:tabLst>
                          <a:tab pos="533400" algn="l"/>
                        </a:tabLst>
                        <a:defRPr sz="1000">
                          <a:solidFill>
                            <a:srgbClr val="000000"/>
                          </a:solidFill>
                          <a:latin typeface="Arial"/>
                          <a:ea typeface="Arial"/>
                          <a:cs typeface="Arial"/>
                          <a:sym typeface="Arial"/>
                        </a:defRPr>
                      </a:pPr>
                      <a:r>
                        <a:rPr sz="1000" dirty="0"/>
                        <a:t>MILESTONES</a:t>
                      </a:r>
                    </a:p>
                  </a:txBody>
                  <a:tcPr marL="7545" marR="7545" marT="7545" marB="754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000" dirty="0"/>
                        <a:t>YEAR-TO-DATE</a:t>
                      </a:r>
                    </a:p>
                    <a:p>
                      <a:pPr algn="l">
                        <a:lnSpc>
                          <a:spcPct val="150000"/>
                        </a:lnSpc>
                        <a:tabLst>
                          <a:tab pos="533400" algn="l"/>
                        </a:tabLst>
                        <a:defRPr sz="1000">
                          <a:solidFill>
                            <a:srgbClr val="000000"/>
                          </a:solidFill>
                          <a:latin typeface="Arial"/>
                          <a:ea typeface="Arial"/>
                          <a:cs typeface="Arial"/>
                          <a:sym typeface="Arial"/>
                        </a:defRPr>
                      </a:pPr>
                      <a:r>
                        <a:rPr sz="1000" dirty="0"/>
                        <a:t>ACHIEVEMENT</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smtClean="0"/>
                        <a:t>REASONS</a:t>
                      </a:r>
                      <a:r>
                        <a:rPr lang="en-ZA" sz="1000" dirty="0" smtClean="0"/>
                        <a:t> </a:t>
                      </a:r>
                      <a:r>
                        <a:rPr sz="1000" dirty="0" smtClean="0"/>
                        <a:t>FOR</a:t>
                      </a:r>
                      <a:r>
                        <a:rPr lang="en-ZA" sz="1000" dirty="0" smtClean="0"/>
                        <a:t> </a:t>
                      </a:r>
                      <a:r>
                        <a:rPr sz="1000" dirty="0" smtClean="0"/>
                        <a:t>VARIANCE</a:t>
                      </a:r>
                      <a:endParaRPr sz="1000" dirty="0"/>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925546">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2</a:t>
                      </a:r>
                      <a:endParaRPr sz="1200" b="0" cap="small" dirty="0">
                        <a:latin typeface="Arial" panose="020B0604020202020204" pitchFamily="34" charset="0"/>
                        <a:ea typeface="Arial"/>
                        <a:cs typeface="Arial" panose="020B0604020202020204" pitchFamily="34" charset="0"/>
                        <a:sym typeface="Arial"/>
                      </a:endParaRP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municipalities assisted to roll out</a:t>
                      </a: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 </a:t>
                      </a: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SMMEs and Cooperatives Red-Tape Reduction Programme per year</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 municipalities assisted to roll out SMMEs and Cooperatives Red-Tape Reduction Programme</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SMMEs and Cooperatives Red-Tape Reduction Programme workshops held in 3 municipalities </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GB" sz="1200" b="1"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Target Achieved: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SMMEs and Cooperatives Red-Tape Reduction Programme workshops held in 3 municipalities </a:t>
                      </a:r>
                      <a:endPar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GB" sz="1200" b="1"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7545" marR="7545" marT="7545" marB="754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ea typeface="Calibri" panose="020F0502020204030204" pitchFamily="34" charset="0"/>
                        </a:rPr>
                        <a:t>SMMEs and Co-operatives red tape reduction programme workshops held in 11 municipalities.</a:t>
                      </a: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sz="1200" dirty="0">
                        <a:solidFill>
                          <a:schemeClr val="tx1"/>
                        </a:solidFill>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rPr>
                        <a:t>N/A</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txBody>
                  <a:tcPr marL="8706" marR="8706" marT="8706" marB="8706"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2355419">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3</a:t>
                      </a:r>
                      <a:endParaRPr sz="1200" b="0" cap="small" dirty="0">
                        <a:latin typeface="Arial" panose="020B0604020202020204" pitchFamily="34" charset="0"/>
                        <a:ea typeface="Arial"/>
                        <a:cs typeface="Arial" panose="020B0604020202020204" pitchFamily="34" charset="0"/>
                        <a:sym typeface="Arial"/>
                      </a:endParaRP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Municipal Action Plans on SMMEs and Cooperatives red tape reduction assessed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Municipal Action Plans on SMMEs and Cooperatives red tape reduction assessed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b="1">
                          <a:solidFill>
                            <a:srgbClr val="D71A16"/>
                          </a:solidFill>
                          <a:latin typeface="Arial"/>
                          <a:ea typeface="Arial"/>
                          <a:cs typeface="Arial"/>
                          <a:sym typeface="Arial"/>
                        </a:defRPr>
                      </a:pPr>
                      <a:r>
                        <a:rPr lang="en-ZA" sz="1200" b="0" i="0" u="none" strike="noStrike" cap="none" spc="0" baseline="0" dirty="0" smtClean="0">
                          <a:ln>
                            <a:noFill/>
                          </a:ln>
                          <a:solidFill>
                            <a:schemeClr val="tx1"/>
                          </a:solidFill>
                          <a:uFillTx/>
                          <a:latin typeface="Arial" panose="020B0604020202020204" pitchFamily="34" charset="0"/>
                          <a:ea typeface="Arial"/>
                          <a:cs typeface="Arial" panose="020B0604020202020204" pitchFamily="34" charset="0"/>
                          <a:sym typeface="Calibri"/>
                        </a:rPr>
                        <a:t>Progress report on assessments</a:t>
                      </a:r>
                      <a:endParaRPr lang="en-ZA" sz="1200" b="0" i="0" u="none" strike="noStrike" cap="none" spc="0" baseline="0" noProof="0" dirty="0" smtClean="0">
                        <a:ln>
                          <a:noFill/>
                        </a:ln>
                        <a:solidFill>
                          <a:schemeClr val="tx1"/>
                        </a:solidFill>
                        <a:uFillTx/>
                        <a:latin typeface="Arial" panose="020B0604020202020204" pitchFamily="34" charset="0"/>
                        <a:ea typeface="Arial"/>
                        <a:cs typeface="Arial" panose="020B0604020202020204" pitchFamily="34" charset="0"/>
                        <a:sym typeface="Arial Narrow"/>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on assessment of 2 Municipal Action Plans on SMMEs and Cooperatives red tape reduction</a:t>
                      </a: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produced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5" marR="7545" marT="7545" marB="754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sz="1000">
                          <a:latin typeface="Arial"/>
                          <a:ea typeface="Arial"/>
                          <a:cs typeface="Arial"/>
                          <a:sym typeface="Arial"/>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Progress report on assessment of 2 Municipal Action Plans on SMMEs and Cooperatives red tape reduction</a:t>
                      </a: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produced</a:t>
                      </a: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defRPr sz="1000">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50000"/>
                        </a:lnSpc>
                        <a:tabLst>
                          <a:tab pos="533400" algn="l"/>
                        </a:tabLst>
                        <a:defRPr sz="1000">
                          <a:latin typeface="Arial"/>
                          <a:ea typeface="Arial"/>
                          <a:cs typeface="Arial"/>
                          <a:sym typeface="Arial"/>
                        </a:defRPr>
                      </a:pPr>
                      <a:r>
                        <a:rPr lang="en-GB" sz="1200" dirty="0" smtClean="0">
                          <a:latin typeface="Arial" panose="020B0604020202020204" pitchFamily="34" charset="0"/>
                          <a:cs typeface="Arial" panose="020B0604020202020204" pitchFamily="34" charset="0"/>
                        </a:rPr>
                        <a:t>N/A</a:t>
                      </a:r>
                      <a:endParaRPr sz="1200" dirty="0">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79384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41" name="Slide Number Placeholder 1"/>
          <p:cNvSpPr>
            <a:spLocks noGrp="1"/>
          </p:cNvSpPr>
          <p:nvPr>
            <p:ph type="sldNum" sz="quarter" idx="4294967295"/>
          </p:nvPr>
        </p:nvSpPr>
        <p:spPr>
          <a:xfrm>
            <a:off x="8001000" y="6404292"/>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41</a:t>
            </a:fld>
            <a:endParaRPr sz="1200" dirty="0"/>
          </a:p>
        </p:txBody>
      </p:sp>
      <p:sp>
        <p:nvSpPr>
          <p:cNvPr id="742" name="Title 1"/>
          <p:cNvSpPr>
            <a:spLocks noGrp="1"/>
          </p:cNvSpPr>
          <p:nvPr>
            <p:ph type="title"/>
          </p:nvPr>
        </p:nvSpPr>
        <p:spPr>
          <a:xfrm>
            <a:off x="76200" y="0"/>
            <a:ext cx="9067800" cy="6731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43" name="Content Placeholder 5"/>
          <p:cNvGraphicFramePr/>
          <p:nvPr>
            <p:extLst/>
          </p:nvPr>
        </p:nvGraphicFramePr>
        <p:xfrm>
          <a:off x="65314" y="736919"/>
          <a:ext cx="9014031" cy="5284789"/>
        </p:xfrm>
        <a:graphic>
          <a:graphicData uri="http://schemas.openxmlformats.org/drawingml/2006/table">
            <a:tbl>
              <a:tblPr firstRow="1"/>
              <a:tblGrid>
                <a:gridCol w="224972">
                  <a:extLst>
                    <a:ext uri="{9D8B030D-6E8A-4147-A177-3AD203B41FA5}">
                      <a16:colId xmlns:a16="http://schemas.microsoft.com/office/drawing/2014/main" xmlns="" val="20000"/>
                    </a:ext>
                  </a:extLst>
                </a:gridCol>
                <a:gridCol w="1205931">
                  <a:extLst>
                    <a:ext uri="{9D8B030D-6E8A-4147-A177-3AD203B41FA5}">
                      <a16:colId xmlns:a16="http://schemas.microsoft.com/office/drawing/2014/main" xmlns="" val="20001"/>
                    </a:ext>
                  </a:extLst>
                </a:gridCol>
                <a:gridCol w="1164082">
                  <a:extLst>
                    <a:ext uri="{9D8B030D-6E8A-4147-A177-3AD203B41FA5}">
                      <a16:colId xmlns:a16="http://schemas.microsoft.com/office/drawing/2014/main" xmlns="" val="20002"/>
                    </a:ext>
                  </a:extLst>
                </a:gridCol>
                <a:gridCol w="1288068">
                  <a:extLst>
                    <a:ext uri="{9D8B030D-6E8A-4147-A177-3AD203B41FA5}">
                      <a16:colId xmlns:a16="http://schemas.microsoft.com/office/drawing/2014/main" xmlns="" val="20003"/>
                    </a:ext>
                  </a:extLst>
                </a:gridCol>
                <a:gridCol w="1900890">
                  <a:extLst>
                    <a:ext uri="{9D8B030D-6E8A-4147-A177-3AD203B41FA5}">
                      <a16:colId xmlns:a16="http://schemas.microsoft.com/office/drawing/2014/main" xmlns="" val="20004"/>
                    </a:ext>
                  </a:extLst>
                </a:gridCol>
                <a:gridCol w="1719943">
                  <a:extLst>
                    <a:ext uri="{9D8B030D-6E8A-4147-A177-3AD203B41FA5}">
                      <a16:colId xmlns:a16="http://schemas.microsoft.com/office/drawing/2014/main" xmlns="" val="20005"/>
                    </a:ext>
                  </a:extLst>
                </a:gridCol>
                <a:gridCol w="1510145">
                  <a:extLst>
                    <a:ext uri="{9D8B030D-6E8A-4147-A177-3AD203B41FA5}">
                      <a16:colId xmlns:a16="http://schemas.microsoft.com/office/drawing/2014/main" xmlns="" val="20006"/>
                    </a:ext>
                  </a:extLst>
                </a:gridCol>
              </a:tblGrid>
              <a:tr h="636564">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r>
                        <a:rPr lang="en-GB" dirty="0" smtClean="0"/>
                        <a:t> </a:t>
                      </a:r>
                      <a:r>
                        <a:rPr dirty="0" smtClean="0"/>
                        <a:t>VARIANCE</a:t>
                      </a:r>
                      <a:endParaRPr dirty="0"/>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614805">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4</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legislative and regulatory protocols impeding SMMEs and Co-ops </a:t>
                      </a:r>
                      <a:r>
                        <a:rPr lang="en-ZA" sz="1200" b="1" cap="small"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produced</a:t>
                      </a:r>
                    </a:p>
                    <a:p>
                      <a:pPr algn="l">
                        <a:lnSpc>
                          <a:spcPct val="110000"/>
                        </a:lnSpc>
                        <a:spcBef>
                          <a:spcPts val="400"/>
                        </a:spcBef>
                        <a:spcAft>
                          <a:spcPts val="400"/>
                        </a:spcAft>
                      </a:pP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Research Report on Provincial legislative and regulatory protocols impeding SMMEs and Co-ops produced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dirty="0" smtClean="0">
                          <a:effectLst/>
                          <a:latin typeface="Arial" panose="020B0604020202020204" pitchFamily="34" charset="0"/>
                          <a:ea typeface="Calibri" panose="020F0502020204030204" pitchFamily="34" charset="0"/>
                        </a:rPr>
                        <a:t>Progress Report on Provincial legislative and regulatory protocols impeding SMMEs and Co-ops produced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ea typeface="Arial"/>
                          <a:cs typeface="Arial" panose="020B0604020202020204" pitchFamily="34" charset="0"/>
                          <a:sym typeface="Arial"/>
                        </a:rPr>
                        <a:t>Target not achieved. </a:t>
                      </a:r>
                      <a:r>
                        <a:rPr lang="en-ZA" sz="1200" dirty="0" smtClean="0">
                          <a:effectLst/>
                          <a:latin typeface="Arial" panose="020B0604020202020204" pitchFamily="34" charset="0"/>
                          <a:ea typeface="Calibri" panose="020F0502020204030204" pitchFamily="34" charset="0"/>
                        </a:rPr>
                        <a:t>Progress Report on Provincial legislative and regulatory protocols impeding SMMEs and Co-ops produced</a:t>
                      </a:r>
                      <a:endPar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endParaRPr sz="1200"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algn="l">
                        <a:spcAft>
                          <a:spcPts val="0"/>
                        </a:spcAft>
                      </a:pPr>
                      <a:r>
                        <a:rPr lang="en-GB" sz="1200" dirty="0" smtClean="0">
                          <a:effectLst/>
                          <a:latin typeface="Arial" panose="020B0604020202020204" pitchFamily="34" charset="0"/>
                          <a:cs typeface="Arial" panose="020B0604020202020204" pitchFamily="34" charset="0"/>
                        </a:rPr>
                        <a:t>Approval to appoint service provider endorsed on 16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SLA finalised and signed on 25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Inception report concluded on 31 October.</a:t>
                      </a:r>
                      <a:endParaRPr lang="en-GB" dirty="0" smtClean="0">
                        <a:effectLst/>
                        <a:latin typeface="Arial" panose="020B0604020202020204" pitchFamily="34" charset="0"/>
                        <a:cs typeface="Arial" panose="020B0604020202020204" pitchFamily="34" charset="0"/>
                      </a:endParaRPr>
                    </a:p>
                    <a:p>
                      <a:pPr algn="l">
                        <a:spcAft>
                          <a:spcPts val="0"/>
                        </a:spcAft>
                      </a:pPr>
                      <a:r>
                        <a:rPr lang="en-GB" sz="1200" dirty="0" smtClean="0">
                          <a:effectLst/>
                          <a:latin typeface="Arial" panose="020B0604020202020204" pitchFamily="34" charset="0"/>
                          <a:cs typeface="Arial" panose="020B0604020202020204" pitchFamily="34" charset="0"/>
                        </a:rPr>
                        <a:t>Draft report finalised on 22 November. </a:t>
                      </a:r>
                      <a:endParaRPr lang="en-GB" dirty="0" smtClean="0">
                        <a:effectLst/>
                        <a:latin typeface="Arial" panose="020B0604020202020204" pitchFamily="34" charset="0"/>
                        <a:cs typeface="Arial" panose="020B0604020202020204" pitchFamily="34" charset="0"/>
                      </a:endParaRPr>
                    </a:p>
                    <a:p>
                      <a:pPr algn="l"/>
                      <a:r>
                        <a:rPr lang="en-GB" sz="1200" dirty="0" smtClean="0">
                          <a:effectLst/>
                          <a:latin typeface="Arial" panose="020B0604020202020204" pitchFamily="34" charset="0"/>
                          <a:ea typeface="Calibri" panose="020F0502020204030204" pitchFamily="34" charset="0"/>
                        </a:rPr>
                        <a:t>Stakeholder consultation report finalised on 22 December.</a:t>
                      </a:r>
                      <a:endParaRPr lang="en-GB" sz="1200" dirty="0" smtClean="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rPr>
                        <a:t>Delays due to internal supply chain management challenges</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kumimoji="0" lang="en-ZA" sz="12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Narrow"/>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998855">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5</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National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National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Analysis of the procedures and report produced.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rPr>
                        <a:t>Target deferred to 2018.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793" marR="6793" marT="6793" marB="6793"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algn="l">
                        <a:lnSpc>
                          <a:spcPct val="115000"/>
                        </a:lnSpc>
                        <a:tabLst>
                          <a:tab pos="533400" algn="l"/>
                        </a:tabLst>
                        <a:defRPr sz="1800"/>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None</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tabLst>
                          <a:tab pos="533400" algn="l"/>
                        </a:tabLst>
                        <a:defRPr sz="1800"/>
                      </a:pPr>
                      <a:r>
                        <a:rPr lang="en-ZA" sz="1200" dirty="0" smtClean="0">
                          <a:effectLst/>
                          <a:latin typeface="Arial" panose="020B0604020202020204" pitchFamily="34" charset="0"/>
                          <a:ea typeface="Calibri" panose="020F0502020204030204" pitchFamily="34" charset="0"/>
                        </a:rPr>
                        <a:t>Target could not be executed due to the fact that it was deferred. </a:t>
                      </a:r>
                      <a:endParaRPr sz="1200"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946599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46" name="Slide Number Placeholder 1"/>
          <p:cNvSpPr>
            <a:spLocks noGrp="1"/>
          </p:cNvSpPr>
          <p:nvPr>
            <p:ph type="sldNum" sz="quarter" idx="4294967295"/>
          </p:nvPr>
        </p:nvSpPr>
        <p:spPr>
          <a:xfrm>
            <a:off x="8001000" y="6404293"/>
            <a:ext cx="685801" cy="2251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42</a:t>
            </a:fld>
            <a:endParaRPr sz="1200" dirty="0"/>
          </a:p>
        </p:txBody>
      </p:sp>
      <p:sp>
        <p:nvSpPr>
          <p:cNvPr id="747" name="Title 1"/>
          <p:cNvSpPr>
            <a:spLocks noGrp="1"/>
          </p:cNvSpPr>
          <p:nvPr>
            <p:ph type="title"/>
          </p:nvPr>
        </p:nvSpPr>
        <p:spPr>
          <a:xfrm>
            <a:off x="76200" y="-1"/>
            <a:ext cx="9067800" cy="725263"/>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48" name="Content Placeholder 5"/>
          <p:cNvGraphicFramePr/>
          <p:nvPr>
            <p:extLst/>
          </p:nvPr>
        </p:nvGraphicFramePr>
        <p:xfrm>
          <a:off x="76200" y="886023"/>
          <a:ext cx="9003146" cy="4674067"/>
        </p:xfrm>
        <a:graphic>
          <a:graphicData uri="http://schemas.openxmlformats.org/drawingml/2006/table">
            <a:tbl>
              <a:tblPr firstRow="1"/>
              <a:tblGrid>
                <a:gridCol w="313727">
                  <a:extLst>
                    <a:ext uri="{9D8B030D-6E8A-4147-A177-3AD203B41FA5}">
                      <a16:colId xmlns:a16="http://schemas.microsoft.com/office/drawing/2014/main" xmlns="" val="20000"/>
                    </a:ext>
                  </a:extLst>
                </a:gridCol>
                <a:gridCol w="1397310">
                  <a:extLst>
                    <a:ext uri="{9D8B030D-6E8A-4147-A177-3AD203B41FA5}">
                      <a16:colId xmlns:a16="http://schemas.microsoft.com/office/drawing/2014/main" xmlns="" val="20001"/>
                    </a:ext>
                  </a:extLst>
                </a:gridCol>
                <a:gridCol w="1303005">
                  <a:extLst>
                    <a:ext uri="{9D8B030D-6E8A-4147-A177-3AD203B41FA5}">
                      <a16:colId xmlns:a16="http://schemas.microsoft.com/office/drawing/2014/main" xmlns="" val="20002"/>
                    </a:ext>
                  </a:extLst>
                </a:gridCol>
                <a:gridCol w="1262683">
                  <a:extLst>
                    <a:ext uri="{9D8B030D-6E8A-4147-A177-3AD203B41FA5}">
                      <a16:colId xmlns:a16="http://schemas.microsoft.com/office/drawing/2014/main" xmlns="" val="20003"/>
                    </a:ext>
                  </a:extLst>
                </a:gridCol>
                <a:gridCol w="1877394">
                  <a:extLst>
                    <a:ext uri="{9D8B030D-6E8A-4147-A177-3AD203B41FA5}">
                      <a16:colId xmlns:a16="http://schemas.microsoft.com/office/drawing/2014/main" xmlns="" val="20004"/>
                    </a:ext>
                  </a:extLst>
                </a:gridCol>
                <a:gridCol w="1487837">
                  <a:extLst>
                    <a:ext uri="{9D8B030D-6E8A-4147-A177-3AD203B41FA5}">
                      <a16:colId xmlns:a16="http://schemas.microsoft.com/office/drawing/2014/main" xmlns="" val="20005"/>
                    </a:ext>
                  </a:extLst>
                </a:gridCol>
                <a:gridCol w="1361190">
                  <a:extLst>
                    <a:ext uri="{9D8B030D-6E8A-4147-A177-3AD203B41FA5}">
                      <a16:colId xmlns:a16="http://schemas.microsoft.com/office/drawing/2014/main" xmlns="" val="20006"/>
                    </a:ext>
                  </a:extLst>
                </a:gridCol>
              </a:tblGrid>
              <a:tr h="706267">
                <a:tc gridSpan="2">
                  <a:txBody>
                    <a:bodyPr/>
                    <a:lstStyle/>
                    <a:p>
                      <a:pPr algn="l">
                        <a:lnSpc>
                          <a:spcPct val="150000"/>
                        </a:lnSpc>
                        <a:tabLst>
                          <a:tab pos="533400" algn="l"/>
                        </a:tabLst>
                        <a:defRPr sz="900">
                          <a:solidFill>
                            <a:srgbClr val="000000"/>
                          </a:solidFill>
                          <a:latin typeface="Arial"/>
                          <a:ea typeface="Arial"/>
                          <a:cs typeface="Arial"/>
                          <a:sym typeface="Arial"/>
                        </a:defRPr>
                      </a:pPr>
                      <a:r>
                        <a:rPr sz="1000" dirty="0"/>
                        <a:t>PERFORMANCE</a:t>
                      </a:r>
                    </a:p>
                    <a:p>
                      <a:pPr algn="l">
                        <a:lnSpc>
                          <a:spcPct val="150000"/>
                        </a:lnSpc>
                        <a:tabLst>
                          <a:tab pos="533400" algn="l"/>
                        </a:tabLst>
                        <a:defRPr sz="900">
                          <a:solidFill>
                            <a:srgbClr val="000000"/>
                          </a:solidFill>
                          <a:latin typeface="Arial"/>
                          <a:ea typeface="Arial"/>
                          <a:cs typeface="Arial"/>
                          <a:sym typeface="Arial"/>
                        </a:defRPr>
                      </a:pPr>
                      <a:r>
                        <a:rPr sz="1000" dirty="0"/>
                        <a:t>INDICATORS / ACTIVITY</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dirty="0"/>
                        <a:t>QUARTERLY</a:t>
                      </a:r>
                    </a:p>
                    <a:p>
                      <a:pPr algn="l">
                        <a:lnSpc>
                          <a:spcPct val="150000"/>
                        </a:lnSpc>
                        <a:tabLst>
                          <a:tab pos="533400" algn="l"/>
                        </a:tabLst>
                        <a:defRPr sz="900">
                          <a:solidFill>
                            <a:srgbClr val="000000"/>
                          </a:solidFill>
                          <a:latin typeface="Arial"/>
                          <a:ea typeface="Arial"/>
                          <a:cs typeface="Arial"/>
                          <a:sym typeface="Arial"/>
                        </a:defRPr>
                      </a:pPr>
                      <a:r>
                        <a:rPr sz="1000" dirty="0"/>
                        <a:t>MILESTONES</a:t>
                      </a: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900">
                          <a:solidFill>
                            <a:srgbClr val="000000"/>
                          </a:solidFill>
                          <a:latin typeface="Arial"/>
                          <a:ea typeface="Arial"/>
                          <a:cs typeface="Arial"/>
                          <a:sym typeface="Arial"/>
                        </a:defRPr>
                      </a:pPr>
                      <a:r>
                        <a:rPr sz="1000" dirty="0"/>
                        <a:t>YEAR-TO-DATE</a:t>
                      </a:r>
                    </a:p>
                    <a:p>
                      <a:pPr algn="l">
                        <a:lnSpc>
                          <a:spcPct val="150000"/>
                        </a:lnSpc>
                        <a:tabLst>
                          <a:tab pos="533400" algn="l"/>
                        </a:tabLst>
                        <a:defRPr sz="900">
                          <a:solidFill>
                            <a:srgbClr val="000000"/>
                          </a:solidFill>
                          <a:latin typeface="Arial"/>
                          <a:ea typeface="Arial"/>
                          <a:cs typeface="Arial"/>
                          <a:sym typeface="Arial"/>
                        </a:defRPr>
                      </a:pPr>
                      <a:r>
                        <a:rPr sz="1000" dirty="0"/>
                        <a:t>ACHIEVEMENT</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900">
                          <a:solidFill>
                            <a:srgbClr val="000000"/>
                          </a:solidFill>
                          <a:latin typeface="Arial"/>
                          <a:ea typeface="Arial"/>
                          <a:cs typeface="Arial"/>
                          <a:sym typeface="Arial"/>
                        </a:defRPr>
                      </a:pPr>
                      <a:r>
                        <a:rPr sz="1000" dirty="0"/>
                        <a:t>VARIANCE</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655407">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6</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Local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 Local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 procedure analysed and report produced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Target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1 procedure analysed and report produced.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402" marR="8402" marT="8402" marB="840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dirty="0" smtClean="0">
                          <a:effectLst/>
                          <a:latin typeface="Arial" panose="020B0604020202020204" pitchFamily="34" charset="0"/>
                          <a:ea typeface="Calibri" panose="020F0502020204030204" pitchFamily="34" charset="0"/>
                          <a:cs typeface="Arial" panose="020B0604020202020204" pitchFamily="34" charset="0"/>
                        </a:rPr>
                        <a:t>District procedures analysed and report produced.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lgn="l">
                        <a:lnSpc>
                          <a:spcPct val="115000"/>
                        </a:lnSpc>
                        <a:defRPr sz="1800"/>
                      </a:pPr>
                      <a:endParaRPr lang="en-GB" sz="1200" dirty="0" smtClean="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50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287774">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7</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the amendment of the National Small Business Bill into the legislative process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Business Amendment Bill  developed and submitted to Minister for approval</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just">
                        <a:spcAft>
                          <a:spcPts val="0"/>
                        </a:spcAft>
                      </a:pPr>
                      <a:r>
                        <a:rPr lang="en-ZA" sz="1200" dirty="0" smtClean="0">
                          <a:effectLst/>
                          <a:latin typeface="Arial" panose="020B0604020202020204" pitchFamily="34" charset="0"/>
                          <a:cs typeface="Arial" panose="020B0604020202020204" pitchFamily="34" charset="0"/>
                        </a:rPr>
                        <a:t>Bill presented to</a:t>
                      </a:r>
                      <a:endParaRPr lang="en-ZA" dirty="0" smtClean="0">
                        <a:effectLst/>
                        <a:latin typeface="Arial" panose="020B0604020202020204" pitchFamily="34" charset="0"/>
                        <a:cs typeface="Arial" panose="020B0604020202020204" pitchFamily="34" charset="0"/>
                      </a:endParaRPr>
                    </a:p>
                    <a:p>
                      <a:pPr algn="l"/>
                      <a:r>
                        <a:rPr lang="en-ZA" sz="1200" dirty="0" smtClean="0">
                          <a:effectLst/>
                          <a:latin typeface="Arial" panose="020B0604020202020204" pitchFamily="34" charset="0"/>
                          <a:ea typeface="Calibri" panose="020F0502020204030204" pitchFamily="34" charset="0"/>
                          <a:cs typeface="Arial" panose="020B0604020202020204" pitchFamily="34" charset="0"/>
                        </a:rPr>
                        <a:t>EXCO for approval</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Target not achieved</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Bill not presented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EXCO for approval by end of December 2017.</a:t>
                      </a:r>
                    </a:p>
                    <a:p>
                      <a:pPr algn="l">
                        <a:spcAft>
                          <a:spcPts val="0"/>
                        </a:spcAft>
                      </a:pPr>
                      <a:endParaRPr lang="en-ZA" dirty="0">
                        <a:effectLst/>
                        <a:latin typeface="Arial" panose="020B0604020202020204" pitchFamily="34" charset="0"/>
                        <a:cs typeface="Arial" panose="020B0604020202020204" pitchFamily="34" charset="0"/>
                      </a:endParaRPr>
                    </a:p>
                  </a:txBody>
                  <a:tcPr marL="8402" marR="8402" marT="8402" marB="840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cs typeface="Arial" panose="020B0604020202020204" pitchFamily="34" charset="0"/>
                        </a:rPr>
                        <a:t>A session was held with MANCO to go through the comparative analysis study, to provide guidance towards additional areas for amendment and mechanisms of how to implement them. </a:t>
                      </a:r>
                    </a:p>
                    <a:p>
                      <a:pPr algn="l">
                        <a:lnSpc>
                          <a:spcPct val="115000"/>
                        </a:lnSpc>
                        <a:tabLst>
                          <a:tab pos="533400" algn="l"/>
                        </a:tabLst>
                        <a:defRPr sz="1800"/>
                      </a:pPr>
                      <a:endParaRPr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fontAlgn="t"/>
                      <a:r>
                        <a:rPr lang="en-GB" sz="1200" b="0" i="0" u="none" strike="noStrike" dirty="0">
                          <a:solidFill>
                            <a:srgbClr val="000000"/>
                          </a:solidFill>
                          <a:effectLst/>
                          <a:latin typeface="Arial" panose="020B0604020202020204" pitchFamily="34" charset="0"/>
                          <a:cs typeface="Arial" panose="020B0604020202020204" pitchFamily="34" charset="0"/>
                        </a:rPr>
                        <a:t>The drafting of the Bill could not be completed in December </a:t>
                      </a:r>
                      <a:r>
                        <a:rPr lang="en-GB" sz="1200" b="0" i="0" u="none" strike="noStrike" dirty="0" smtClean="0">
                          <a:solidFill>
                            <a:srgbClr val="000000"/>
                          </a:solidFill>
                          <a:effectLst/>
                          <a:latin typeface="Arial" panose="020B0604020202020204" pitchFamily="34" charset="0"/>
                          <a:cs typeface="Arial" panose="020B0604020202020204" pitchFamily="34" charset="0"/>
                        </a:rPr>
                        <a:t>2017 </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as consultations with the Office of the State Law Advisor took longer than anticipated</a:t>
                      </a:r>
                      <a:r>
                        <a:rPr lang="en-GB" sz="1200" b="0" i="0" u="none" strike="noStrike" dirty="0" smtClean="0">
                          <a:solidFill>
                            <a:srgbClr val="000000"/>
                          </a:solidFill>
                          <a:effectLst/>
                          <a:latin typeface="Arial" panose="020B0604020202020204" pitchFamily="34" charset="0"/>
                          <a:cs typeface="Arial" panose="020B0604020202020204" pitchFamily="34" charset="0"/>
                        </a:rPr>
                        <a:t>.</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41956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53" name="Slide Number Placeholder 1"/>
          <p:cNvSpPr>
            <a:spLocks noGrp="1"/>
          </p:cNvSpPr>
          <p:nvPr>
            <p:ph type="sldNum" sz="quarter" idx="4294967295"/>
          </p:nvPr>
        </p:nvSpPr>
        <p:spPr>
          <a:xfrm>
            <a:off x="8001000" y="6404292"/>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43</a:t>
            </a:fld>
            <a:endParaRPr sz="1200" dirty="0"/>
          </a:p>
        </p:txBody>
      </p:sp>
      <p:sp>
        <p:nvSpPr>
          <p:cNvPr id="754" name="Title 1"/>
          <p:cNvSpPr>
            <a:spLocks noGrp="1"/>
          </p:cNvSpPr>
          <p:nvPr>
            <p:ph type="title"/>
          </p:nvPr>
        </p:nvSpPr>
        <p:spPr>
          <a:xfrm>
            <a:off x="76200" y="0"/>
            <a:ext cx="9067800" cy="8255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55" name="Content Placeholder 5"/>
          <p:cNvGraphicFramePr/>
          <p:nvPr>
            <p:extLst>
              <p:ext uri="{D42A27DB-BD31-4B8C-83A1-F6EECF244321}">
                <p14:modId xmlns:p14="http://schemas.microsoft.com/office/powerpoint/2010/main" xmlns="" val="911889165"/>
              </p:ext>
            </p:extLst>
          </p:nvPr>
        </p:nvGraphicFramePr>
        <p:xfrm>
          <a:off x="76200" y="930278"/>
          <a:ext cx="9067800" cy="5258436"/>
        </p:xfrm>
        <a:graphic>
          <a:graphicData uri="http://schemas.openxmlformats.org/drawingml/2006/table">
            <a:tbl>
              <a:tblPr firstRow="1"/>
              <a:tblGrid>
                <a:gridCol w="316171">
                  <a:extLst>
                    <a:ext uri="{9D8B030D-6E8A-4147-A177-3AD203B41FA5}">
                      <a16:colId xmlns:a16="http://schemas.microsoft.com/office/drawing/2014/main" xmlns="" val="20000"/>
                    </a:ext>
                  </a:extLst>
                </a:gridCol>
                <a:gridCol w="1704943">
                  <a:extLst>
                    <a:ext uri="{9D8B030D-6E8A-4147-A177-3AD203B41FA5}">
                      <a16:colId xmlns:a16="http://schemas.microsoft.com/office/drawing/2014/main" xmlns="" val="20001"/>
                    </a:ext>
                  </a:extLst>
                </a:gridCol>
                <a:gridCol w="1368246">
                  <a:extLst>
                    <a:ext uri="{9D8B030D-6E8A-4147-A177-3AD203B41FA5}">
                      <a16:colId xmlns:a16="http://schemas.microsoft.com/office/drawing/2014/main" xmlns="" val="20002"/>
                    </a:ext>
                  </a:extLst>
                </a:gridCol>
                <a:gridCol w="1149983">
                  <a:extLst>
                    <a:ext uri="{9D8B030D-6E8A-4147-A177-3AD203B41FA5}">
                      <a16:colId xmlns:a16="http://schemas.microsoft.com/office/drawing/2014/main" xmlns="" val="20003"/>
                    </a:ext>
                  </a:extLst>
                </a:gridCol>
                <a:gridCol w="1944914">
                  <a:extLst>
                    <a:ext uri="{9D8B030D-6E8A-4147-A177-3AD203B41FA5}">
                      <a16:colId xmlns:a16="http://schemas.microsoft.com/office/drawing/2014/main" xmlns="" val="20004"/>
                    </a:ext>
                  </a:extLst>
                </a:gridCol>
                <a:gridCol w="1299029">
                  <a:extLst>
                    <a:ext uri="{9D8B030D-6E8A-4147-A177-3AD203B41FA5}">
                      <a16:colId xmlns:a16="http://schemas.microsoft.com/office/drawing/2014/main" xmlns="" val="20005"/>
                    </a:ext>
                  </a:extLst>
                </a:gridCol>
                <a:gridCol w="1284514">
                  <a:extLst>
                    <a:ext uri="{9D8B030D-6E8A-4147-A177-3AD203B41FA5}">
                      <a16:colId xmlns:a16="http://schemas.microsoft.com/office/drawing/2014/main" xmlns="" val="20006"/>
                    </a:ext>
                  </a:extLst>
                </a:gridCol>
              </a:tblGrid>
              <a:tr h="609484">
                <a:tc gridSpan="2">
                  <a:txBody>
                    <a:bodyPr/>
                    <a:lstStyle/>
                    <a:p>
                      <a:pPr algn="l">
                        <a:lnSpc>
                          <a:spcPct val="150000"/>
                        </a:lnSpc>
                        <a:tabLst>
                          <a:tab pos="533400" algn="l"/>
                        </a:tabLst>
                        <a:defRPr sz="900">
                          <a:solidFill>
                            <a:srgbClr val="000000"/>
                          </a:solidFill>
                          <a:latin typeface="Arial"/>
                          <a:ea typeface="Arial"/>
                          <a:cs typeface="Arial"/>
                          <a:sym typeface="Arial"/>
                        </a:defRPr>
                      </a:pPr>
                      <a:r>
                        <a:rPr sz="1000" dirty="0"/>
                        <a:t>PERFORMANCE</a:t>
                      </a:r>
                    </a:p>
                    <a:p>
                      <a:pPr algn="l">
                        <a:lnSpc>
                          <a:spcPct val="150000"/>
                        </a:lnSpc>
                        <a:tabLst>
                          <a:tab pos="533400" algn="l"/>
                        </a:tabLst>
                        <a:defRPr sz="900">
                          <a:solidFill>
                            <a:srgbClr val="000000"/>
                          </a:solidFill>
                          <a:latin typeface="Arial"/>
                          <a:ea typeface="Arial"/>
                          <a:cs typeface="Arial"/>
                          <a:sym typeface="Arial"/>
                        </a:defRPr>
                      </a:pPr>
                      <a:r>
                        <a:rPr sz="1000"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a:t>QUARTERLY</a:t>
                      </a:r>
                    </a:p>
                    <a:p>
                      <a:pPr algn="l">
                        <a:lnSpc>
                          <a:spcPct val="150000"/>
                        </a:lnSpc>
                        <a:tabLst>
                          <a:tab pos="533400" algn="l"/>
                        </a:tabLst>
                        <a:defRPr sz="900">
                          <a:solidFill>
                            <a:srgbClr val="000000"/>
                          </a:solidFill>
                          <a:latin typeface="Arial"/>
                          <a:ea typeface="Arial"/>
                          <a:cs typeface="Arial"/>
                          <a:sym typeface="Arial"/>
                        </a:defRPr>
                      </a:pPr>
                      <a:r>
                        <a:rPr sz="100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a:latin typeface="Arial"/>
                          <a:ea typeface="Arial"/>
                          <a:cs typeface="Arial"/>
                          <a:sym typeface="Arial"/>
                        </a:rPr>
                        <a:t>ACTUAL QUARTERLY 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900">
                          <a:solidFill>
                            <a:srgbClr val="000000"/>
                          </a:solidFill>
                          <a:latin typeface="Arial"/>
                          <a:ea typeface="Arial"/>
                          <a:cs typeface="Arial"/>
                          <a:sym typeface="Arial"/>
                        </a:defRPr>
                      </a:pPr>
                      <a:r>
                        <a:rPr sz="1000" dirty="0"/>
                        <a:t>YEAR-TO-DATE</a:t>
                      </a:r>
                    </a:p>
                    <a:p>
                      <a:pPr algn="l">
                        <a:lnSpc>
                          <a:spcPct val="150000"/>
                        </a:lnSpc>
                        <a:tabLst>
                          <a:tab pos="533400" algn="l"/>
                        </a:tabLst>
                        <a:defRPr sz="900">
                          <a:solidFill>
                            <a:srgbClr val="000000"/>
                          </a:solidFill>
                          <a:latin typeface="Arial"/>
                          <a:ea typeface="Arial"/>
                          <a:cs typeface="Arial"/>
                          <a:sym typeface="Arial"/>
                        </a:defRPr>
                      </a:pPr>
                      <a:r>
                        <a:rPr sz="1000"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900">
                          <a:solidFill>
                            <a:srgbClr val="000000"/>
                          </a:solidFill>
                          <a:latin typeface="Arial"/>
                          <a:ea typeface="Arial"/>
                          <a:cs typeface="Arial"/>
                          <a:sym typeface="Arial"/>
                        </a:defRPr>
                      </a:pPr>
                      <a:r>
                        <a:rPr sz="1000"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437152">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1</a:t>
                      </a:r>
                      <a:r>
                        <a:rPr lang="en-ZA" sz="1200" b="0" cap="small" dirty="0" smtClean="0">
                          <a:latin typeface="Arial" panose="020B0604020202020204" pitchFamily="34" charset="0"/>
                          <a:ea typeface="Arial"/>
                          <a:cs typeface="Arial" panose="020B0604020202020204" pitchFamily="34" charset="0"/>
                          <a:sym typeface="Arial"/>
                        </a:rPr>
                        <a:t>8</a:t>
                      </a:r>
                      <a:endParaRPr sz="1200" b="0" cap="small"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Revised Strategy on the Promotion of Entrepreneurship and Small Enterprises, submitted for Cabinet approval (in 2018/19)</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Outcome Report on Evaluation, articulating findings and recommendations for revision in 2018/19</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Progress report on Evaluation</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spcAft>
                          <a:spcPts val="0"/>
                        </a:spcAft>
                      </a:pPr>
                      <a:r>
                        <a:rPr lang="en-ZA" sz="1200" b="1" dirty="0" smtClean="0">
                          <a:effectLst/>
                          <a:latin typeface="Arial" panose="020B0604020202020204" pitchFamily="34" charset="0"/>
                          <a:cs typeface="Arial" panose="020B0604020202020204" pitchFamily="34" charset="0"/>
                        </a:rPr>
                        <a:t>Achieved: </a:t>
                      </a:r>
                    </a:p>
                    <a:p>
                      <a:pPr algn="l">
                        <a:spcAft>
                          <a:spcPts val="0"/>
                        </a:spcAft>
                      </a:pPr>
                      <a:endParaRPr lang="en-ZA" sz="1200" b="1" dirty="0" smtClean="0">
                        <a:effectLst/>
                        <a:latin typeface="Arial" panose="020B0604020202020204" pitchFamily="34" charset="0"/>
                        <a:cs typeface="Arial" panose="020B0604020202020204" pitchFamily="34" charset="0"/>
                      </a:endParaRPr>
                    </a:p>
                    <a:p>
                      <a:pPr algn="l">
                        <a:spcAft>
                          <a:spcPts val="0"/>
                        </a:spcAft>
                      </a:pPr>
                      <a:r>
                        <a:rPr lang="en-GB" sz="1200" b="0" dirty="0" smtClean="0">
                          <a:effectLst/>
                          <a:latin typeface="Arial" panose="020B0604020202020204" pitchFamily="34" charset="0"/>
                          <a:cs typeface="Arial" panose="020B0604020202020204" pitchFamily="34" charset="0"/>
                        </a:rPr>
                        <a:t>Progress report on Evaluation produced: This report was prepared in preparation of the Q3 Evaluations Working Group quarterly meeting.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In addition, a report back session on the fieldwork and case studies took place on 24 November 2017.  Inputs provided were incorporated. </a:t>
                      </a: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822521">
                <a:tc>
                  <a:txBody>
                    <a:bodyPr/>
                    <a:lstStyle/>
                    <a:p>
                      <a:pPr algn="l">
                        <a:lnSpc>
                          <a:spcPct val="150000"/>
                        </a:lnSpc>
                        <a:defRPr sz="1800"/>
                      </a:pPr>
                      <a:r>
                        <a:rPr lang="en-ZA" sz="1200" b="0" cap="small" dirty="0" smtClean="0">
                          <a:latin typeface="Arial" panose="020B0604020202020204" pitchFamily="34" charset="0"/>
                          <a:ea typeface="Arial"/>
                          <a:cs typeface="Arial" panose="020B0604020202020204" pitchFamily="34" charset="0"/>
                          <a:sym typeface="Arial"/>
                        </a:rPr>
                        <a:t>19</a:t>
                      </a:r>
                      <a:endParaRPr sz="1200" b="0" cap="small"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Revised  Co-operatives Strategy, submitted for Minister approval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Outcome Report on Midterm Review of the Co-operatives Strategy, articulating findings and recommendations for revision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Draft report on Midterm review outcomes prepared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algn="l" defTabSz="914400" rtl="0" eaLnBrk="1" latinLnBrk="0" hangingPunct="1">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Target not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Draft report on Midterm review outcomes not prepared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algn="l" fontAlgn="t"/>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Provincial and municipal stakeholder consultations were held in Gauteng and Kwazulu-Natal Q1 and Q2 2017/18 with the support of Provincial Economic Department</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cs typeface="Arial" panose="020B0604020202020204" pitchFamily="34" charset="0"/>
                        </a:rPr>
                        <a:t>Due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to delays in the internal procurement processes</a:t>
                      </a:r>
                      <a:r>
                        <a:rPr lang="en-ZA" sz="1200" dirty="0" smtClean="0">
                          <a:effectLst/>
                          <a:latin typeface="Arial" panose="020B0604020202020204" pitchFamily="34" charset="0"/>
                          <a:ea typeface="Calibri" panose="020F0502020204030204" pitchFamily="34" charset="0"/>
                          <a:cs typeface="Arial" panose="020B0604020202020204" pitchFamily="34" charset="0"/>
                        </a:rPr>
                        <a:t> </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57685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0" name="Slide Number Placeholder 1"/>
          <p:cNvSpPr>
            <a:spLocks noGrp="1"/>
          </p:cNvSpPr>
          <p:nvPr>
            <p:ph type="sldNum" sz="quarter" idx="4294967295"/>
          </p:nvPr>
        </p:nvSpPr>
        <p:spPr>
          <a:xfrm>
            <a:off x="8001000" y="6404292"/>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44</a:t>
            </a:fld>
            <a:endParaRPr sz="1200" dirty="0"/>
          </a:p>
        </p:txBody>
      </p:sp>
      <p:sp>
        <p:nvSpPr>
          <p:cNvPr id="761" name="Title 1"/>
          <p:cNvSpPr>
            <a:spLocks noGrp="1"/>
          </p:cNvSpPr>
          <p:nvPr>
            <p:ph type="title"/>
          </p:nvPr>
        </p:nvSpPr>
        <p:spPr>
          <a:xfrm>
            <a:off x="76200" y="0"/>
            <a:ext cx="9067800" cy="733425"/>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62" name="Content Placeholder 5"/>
          <p:cNvGraphicFramePr/>
          <p:nvPr>
            <p:extLst/>
          </p:nvPr>
        </p:nvGraphicFramePr>
        <p:xfrm>
          <a:off x="76200" y="840508"/>
          <a:ext cx="9067801" cy="5284214"/>
        </p:xfrm>
        <a:graphic>
          <a:graphicData uri="http://schemas.openxmlformats.org/drawingml/2006/table">
            <a:tbl>
              <a:tblPr firstRow="1"/>
              <a:tblGrid>
                <a:gridCol w="307448">
                  <a:extLst>
                    <a:ext uri="{9D8B030D-6E8A-4147-A177-3AD203B41FA5}">
                      <a16:colId xmlns:a16="http://schemas.microsoft.com/office/drawing/2014/main" xmlns="" val="20000"/>
                    </a:ext>
                  </a:extLst>
                </a:gridCol>
                <a:gridCol w="1434758">
                  <a:extLst>
                    <a:ext uri="{9D8B030D-6E8A-4147-A177-3AD203B41FA5}">
                      <a16:colId xmlns:a16="http://schemas.microsoft.com/office/drawing/2014/main" xmlns="" val="20001"/>
                    </a:ext>
                  </a:extLst>
                </a:gridCol>
                <a:gridCol w="1486000">
                  <a:extLst>
                    <a:ext uri="{9D8B030D-6E8A-4147-A177-3AD203B41FA5}">
                      <a16:colId xmlns:a16="http://schemas.microsoft.com/office/drawing/2014/main" xmlns="" val="20002"/>
                    </a:ext>
                  </a:extLst>
                </a:gridCol>
                <a:gridCol w="1345086">
                  <a:extLst>
                    <a:ext uri="{9D8B030D-6E8A-4147-A177-3AD203B41FA5}">
                      <a16:colId xmlns:a16="http://schemas.microsoft.com/office/drawing/2014/main" xmlns="" val="20003"/>
                    </a:ext>
                  </a:extLst>
                </a:gridCol>
                <a:gridCol w="1934362">
                  <a:extLst>
                    <a:ext uri="{9D8B030D-6E8A-4147-A177-3AD203B41FA5}">
                      <a16:colId xmlns:a16="http://schemas.microsoft.com/office/drawing/2014/main" xmlns="" val="20004"/>
                    </a:ext>
                  </a:extLst>
                </a:gridCol>
                <a:gridCol w="1450772">
                  <a:extLst>
                    <a:ext uri="{9D8B030D-6E8A-4147-A177-3AD203B41FA5}">
                      <a16:colId xmlns:a16="http://schemas.microsoft.com/office/drawing/2014/main" xmlns="" val="20005"/>
                    </a:ext>
                  </a:extLst>
                </a:gridCol>
                <a:gridCol w="1109375">
                  <a:extLst>
                    <a:ext uri="{9D8B030D-6E8A-4147-A177-3AD203B41FA5}">
                      <a16:colId xmlns:a16="http://schemas.microsoft.com/office/drawing/2014/main" xmlns="" val="20006"/>
                    </a:ext>
                  </a:extLst>
                </a:gridCol>
              </a:tblGrid>
              <a:tr h="840070">
                <a:tc gridSpan="2">
                  <a:txBody>
                    <a:bodyPr/>
                    <a:lstStyle/>
                    <a:p>
                      <a:pPr algn="l">
                        <a:lnSpc>
                          <a:spcPct val="150000"/>
                        </a:lnSpc>
                        <a:tabLst>
                          <a:tab pos="533400" algn="l"/>
                        </a:tabLst>
                        <a:defRPr sz="900">
                          <a:solidFill>
                            <a:srgbClr val="000000"/>
                          </a:solidFill>
                          <a:latin typeface="Arial"/>
                          <a:ea typeface="Arial"/>
                          <a:cs typeface="Arial"/>
                          <a:sym typeface="Arial"/>
                        </a:defRPr>
                      </a:pPr>
                      <a:r>
                        <a:rPr sz="1000" dirty="0"/>
                        <a:t>PERFORMANCE</a:t>
                      </a:r>
                    </a:p>
                    <a:p>
                      <a:pPr algn="l">
                        <a:lnSpc>
                          <a:spcPct val="150000"/>
                        </a:lnSpc>
                        <a:tabLst>
                          <a:tab pos="533400" algn="l"/>
                        </a:tabLst>
                        <a:defRPr sz="900">
                          <a:solidFill>
                            <a:srgbClr val="000000"/>
                          </a:solidFill>
                          <a:latin typeface="Arial"/>
                          <a:ea typeface="Arial"/>
                          <a:cs typeface="Arial"/>
                          <a:sym typeface="Arial"/>
                        </a:defRPr>
                      </a:pPr>
                      <a:r>
                        <a:rPr sz="1000" dirty="0"/>
                        <a:t>INDICATORS / ACTIVITY</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a:t>QUARTERLY</a:t>
                      </a:r>
                    </a:p>
                    <a:p>
                      <a:pPr algn="l">
                        <a:lnSpc>
                          <a:spcPct val="150000"/>
                        </a:lnSpc>
                        <a:tabLst>
                          <a:tab pos="533400" algn="l"/>
                        </a:tabLst>
                        <a:defRPr sz="900">
                          <a:solidFill>
                            <a:srgbClr val="000000"/>
                          </a:solidFill>
                          <a:latin typeface="Arial"/>
                          <a:ea typeface="Arial"/>
                          <a:cs typeface="Arial"/>
                          <a:sym typeface="Arial"/>
                        </a:defRPr>
                      </a:pPr>
                      <a:r>
                        <a:rPr sz="1000"/>
                        <a:t>MILESTONES</a:t>
                      </a: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000" b="1" cap="small">
                          <a:latin typeface="Arial"/>
                          <a:ea typeface="Arial"/>
                          <a:cs typeface="Arial"/>
                          <a:sym typeface="Arial"/>
                        </a:rPr>
                        <a:t>ACTUAL QUARTERLY ACHIEVEMENT</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900">
                          <a:solidFill>
                            <a:srgbClr val="000000"/>
                          </a:solidFill>
                          <a:latin typeface="Arial"/>
                          <a:ea typeface="Arial"/>
                          <a:cs typeface="Arial"/>
                          <a:sym typeface="Arial"/>
                        </a:defRPr>
                      </a:pPr>
                      <a:r>
                        <a:rPr sz="1000"/>
                        <a:t>YEAR-TO-DATE</a:t>
                      </a:r>
                    </a:p>
                    <a:p>
                      <a:pPr algn="l">
                        <a:lnSpc>
                          <a:spcPct val="150000"/>
                        </a:lnSpc>
                        <a:tabLst>
                          <a:tab pos="533400" algn="l"/>
                        </a:tabLst>
                        <a:defRPr sz="900">
                          <a:solidFill>
                            <a:srgbClr val="000000"/>
                          </a:solidFill>
                          <a:latin typeface="Arial"/>
                          <a:ea typeface="Arial"/>
                          <a:cs typeface="Arial"/>
                          <a:sym typeface="Arial"/>
                        </a:defRPr>
                      </a:pPr>
                      <a:r>
                        <a:rPr sz="1000"/>
                        <a:t>ACHIEVEMENT</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9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900">
                          <a:solidFill>
                            <a:srgbClr val="000000"/>
                          </a:solidFill>
                          <a:latin typeface="Arial"/>
                          <a:ea typeface="Arial"/>
                          <a:cs typeface="Arial"/>
                          <a:sym typeface="Arial"/>
                        </a:defRPr>
                      </a:pPr>
                      <a:r>
                        <a:rPr sz="1000" dirty="0"/>
                        <a:t>VARIANCE</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027963">
                <a:tc rowSpan="2">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2</a:t>
                      </a:r>
                      <a:r>
                        <a:rPr lang="en-ZA" sz="1200" b="0" cap="small" dirty="0" smtClean="0">
                          <a:latin typeface="Arial" panose="020B0604020202020204" pitchFamily="34" charset="0"/>
                          <a:ea typeface="Arial"/>
                          <a:cs typeface="Arial" panose="020B0604020202020204" pitchFamily="34" charset="0"/>
                          <a:sym typeface="Arial"/>
                        </a:rPr>
                        <a:t>0</a:t>
                      </a:r>
                      <a:endParaRPr sz="1200" b="0" cap="small"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rowSpan="2">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Approved annual </a:t>
                      </a:r>
                      <a:r>
                        <a:rPr lang="en-ZA" sz="1200" b="1" cap="small"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sectoral</a:t>
                      </a: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research plan implemented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assessment on implementation of 2017/18 plan conducted in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GB"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Quarterly</a:t>
                      </a:r>
                      <a:r>
                        <a:rPr lang="en-GB"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progress report on implementation of 2017/18 programme</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15000"/>
                        </a:lnSpc>
                        <a:tabLst>
                          <a:tab pos="533400" algn="l"/>
                        </a:tabLst>
                        <a:defRPr sz="1800"/>
                      </a:pPr>
                      <a:r>
                        <a:rPr lang="en-ZA" sz="1200" b="1" dirty="0" smtClean="0">
                          <a:latin typeface="Arial" panose="020B0604020202020204" pitchFamily="34" charset="0"/>
                          <a:ea typeface="Arial"/>
                          <a:cs typeface="Arial" panose="020B0604020202020204" pitchFamily="34" charset="0"/>
                          <a:sym typeface="Arial"/>
                        </a:rPr>
                        <a:t>Target Achieved: </a:t>
                      </a:r>
                    </a:p>
                    <a:p>
                      <a:pPr algn="l">
                        <a:lnSpc>
                          <a:spcPct val="115000"/>
                        </a:lnSpc>
                        <a:tabLst>
                          <a:tab pos="533400" algn="l"/>
                        </a:tabLst>
                        <a:defRPr sz="1800"/>
                      </a:pPr>
                      <a:r>
                        <a:rPr lang="en-ZA" sz="1200" dirty="0" smtClean="0">
                          <a:effectLst/>
                          <a:latin typeface="Arial" panose="020B0604020202020204" pitchFamily="34" charset="0"/>
                          <a:ea typeface="Calibri" panose="020F0502020204030204" pitchFamily="34" charset="0"/>
                        </a:rPr>
                        <a:t>Report covering the quarterly progress on the implementation of the 2017/18 research plan, draft 2018/19 research plan and assessment of the research agenda.</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Stakeholder consultations on assessment of research agenda done and the 2017/18 research plan developed and the quarterly progress report on implementation produced.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algn="l">
                        <a:lnSpc>
                          <a:spcPct val="115000"/>
                        </a:lnSpc>
                        <a:tabLst>
                          <a:tab pos="533400" algn="l"/>
                        </a:tabLst>
                        <a:defRPr sz="1800"/>
                      </a:pP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50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803916">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GB"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2018/19 plan approved by EXCO in Q4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2222559">
                <a:tc>
                  <a:txBody>
                    <a:bodyPr/>
                    <a:lstStyle/>
                    <a:p>
                      <a:pPr algn="l">
                        <a:lnSpc>
                          <a:spcPct val="150000"/>
                        </a:lnSpc>
                        <a:defRPr sz="1800"/>
                      </a:pPr>
                      <a:r>
                        <a:rPr sz="1200" b="0" cap="small" dirty="0" smtClean="0">
                          <a:latin typeface="Arial" panose="020B0604020202020204" pitchFamily="34" charset="0"/>
                          <a:ea typeface="Arial"/>
                          <a:cs typeface="Arial" panose="020B0604020202020204" pitchFamily="34" charset="0"/>
                          <a:sym typeface="Arial"/>
                        </a:rPr>
                        <a:t>2</a:t>
                      </a:r>
                      <a:r>
                        <a:rPr lang="en-ZA" sz="1200" b="0" cap="small" dirty="0" smtClean="0">
                          <a:latin typeface="Arial" panose="020B0604020202020204" pitchFamily="34" charset="0"/>
                          <a:ea typeface="Arial"/>
                          <a:cs typeface="Arial" panose="020B0604020202020204" pitchFamily="34" charset="0"/>
                          <a:sym typeface="Arial"/>
                        </a:rPr>
                        <a:t>1</a:t>
                      </a:r>
                      <a:endParaRPr sz="1200" b="0" cap="small"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SMMEs and Co-operatives key areas of support approved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Research reports on SMMEs and Co-operatives key areas of support approved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Research conducted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tabLst>
                          <a:tab pos="533400" algn="l"/>
                        </a:tabLst>
                        <a:defRPr sz="1800"/>
                      </a:pPr>
                      <a:r>
                        <a:rPr lang="en-ZA" sz="1200" b="1" dirty="0" smtClean="0">
                          <a:effectLst/>
                          <a:latin typeface="Arial" panose="020B0604020202020204" pitchFamily="34" charset="0"/>
                          <a:ea typeface="Calibri" panose="020F0502020204030204" pitchFamily="34" charset="0"/>
                        </a:rPr>
                        <a:t>Target not</a:t>
                      </a:r>
                      <a:r>
                        <a:rPr lang="en-ZA" sz="1200" b="1" baseline="0" dirty="0" smtClean="0">
                          <a:effectLst/>
                          <a:latin typeface="Arial" panose="020B0604020202020204" pitchFamily="34" charset="0"/>
                          <a:ea typeface="Calibri" panose="020F0502020204030204" pitchFamily="34" charset="0"/>
                        </a:rPr>
                        <a:t> Achieved: </a:t>
                      </a:r>
                      <a:r>
                        <a:rPr lang="en-ZA" sz="1200" dirty="0" smtClean="0">
                          <a:effectLst/>
                          <a:latin typeface="Arial" panose="020B0604020202020204" pitchFamily="34" charset="0"/>
                          <a:ea typeface="Calibri" panose="020F0502020204030204" pitchFamily="34" charset="0"/>
                        </a:rPr>
                        <a:t>Adjudication of proposals finalised on the 24</a:t>
                      </a:r>
                      <a:r>
                        <a:rPr lang="en-ZA" sz="1200" baseline="30000" dirty="0" smtClean="0">
                          <a:effectLst/>
                          <a:latin typeface="Arial" panose="020B0604020202020204" pitchFamily="34" charset="0"/>
                          <a:ea typeface="Calibri" panose="020F0502020204030204" pitchFamily="34" charset="0"/>
                        </a:rPr>
                        <a:t>th</a:t>
                      </a:r>
                      <a:r>
                        <a:rPr lang="en-ZA" sz="1200" dirty="0" smtClean="0">
                          <a:effectLst/>
                          <a:latin typeface="Arial" panose="020B0604020202020204" pitchFamily="34" charset="0"/>
                          <a:ea typeface="Calibri" panose="020F0502020204030204" pitchFamily="34" charset="0"/>
                        </a:rPr>
                        <a:t> of November 2017</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Four</a:t>
                      </a:r>
                      <a:r>
                        <a:rPr lang="en-GB" sz="1200" baseline="0" dirty="0" smtClean="0">
                          <a:latin typeface="Arial" panose="020B0604020202020204" pitchFamily="34" charset="0"/>
                          <a:ea typeface="Arial"/>
                          <a:cs typeface="Arial" panose="020B0604020202020204" pitchFamily="34" charset="0"/>
                          <a:sym typeface="Arial"/>
                        </a:rPr>
                        <a:t> research topics identified and approved; Procurement process for a service provider initiated but not finalised</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rPr>
                        <a:t>Due to challenges in SCM processes the Department was not able to finalise the appointment of service providers</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70583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5" name="Slide Number Placeholder 1"/>
          <p:cNvSpPr>
            <a:spLocks noGrp="1"/>
          </p:cNvSpPr>
          <p:nvPr>
            <p:ph type="sldNum" sz="quarter" idx="4294967295"/>
          </p:nvPr>
        </p:nvSpPr>
        <p:spPr>
          <a:xfrm>
            <a:off x="8153400" y="6404293"/>
            <a:ext cx="533401" cy="225108"/>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66"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67" name="Content Placeholder 3"/>
          <p:cNvGraphicFramePr/>
          <p:nvPr>
            <p:extLst/>
          </p:nvPr>
        </p:nvGraphicFramePr>
        <p:xfrm>
          <a:off x="76200" y="989768"/>
          <a:ext cx="8991601" cy="4808064"/>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18745">
                  <a:extLst>
                    <a:ext uri="{9D8B030D-6E8A-4147-A177-3AD203B41FA5}">
                      <a16:colId xmlns:a16="http://schemas.microsoft.com/office/drawing/2014/main" xmlns="" val="20001"/>
                    </a:ext>
                  </a:extLst>
                </a:gridCol>
                <a:gridCol w="1581807">
                  <a:extLst>
                    <a:ext uri="{9D8B030D-6E8A-4147-A177-3AD203B41FA5}">
                      <a16:colId xmlns:a16="http://schemas.microsoft.com/office/drawing/2014/main" xmlns="" val="20002"/>
                    </a:ext>
                  </a:extLst>
                </a:gridCol>
                <a:gridCol w="1292022">
                  <a:extLst>
                    <a:ext uri="{9D8B030D-6E8A-4147-A177-3AD203B41FA5}">
                      <a16:colId xmlns:a16="http://schemas.microsoft.com/office/drawing/2014/main" xmlns="" val="20003"/>
                    </a:ext>
                  </a:extLst>
                </a:gridCol>
                <a:gridCol w="1596571">
                  <a:extLst>
                    <a:ext uri="{9D8B030D-6E8A-4147-A177-3AD203B41FA5}">
                      <a16:colId xmlns:a16="http://schemas.microsoft.com/office/drawing/2014/main" xmlns="" val="20004"/>
                    </a:ext>
                  </a:extLst>
                </a:gridCol>
                <a:gridCol w="1170983">
                  <a:extLst>
                    <a:ext uri="{9D8B030D-6E8A-4147-A177-3AD203B41FA5}">
                      <a16:colId xmlns:a16="http://schemas.microsoft.com/office/drawing/2014/main" xmlns="" val="20005"/>
                    </a:ext>
                  </a:extLst>
                </a:gridCol>
                <a:gridCol w="1521418">
                  <a:extLst>
                    <a:ext uri="{9D8B030D-6E8A-4147-A177-3AD203B41FA5}">
                      <a16:colId xmlns:a16="http://schemas.microsoft.com/office/drawing/2014/main" xmlns="" val="20006"/>
                    </a:ext>
                  </a:extLst>
                </a:gridCol>
              </a:tblGrid>
              <a:tr h="727293">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100" dirty="0"/>
                        <a:t>PERFORMANCE</a:t>
                      </a:r>
                    </a:p>
                    <a:p>
                      <a:pPr algn="l">
                        <a:lnSpc>
                          <a:spcPct val="150000"/>
                        </a:lnSpc>
                        <a:tabLst>
                          <a:tab pos="533400" algn="l"/>
                        </a:tabLst>
                        <a:defRPr sz="1000">
                          <a:solidFill>
                            <a:srgbClr val="000000"/>
                          </a:solidFill>
                          <a:latin typeface="Arial"/>
                          <a:ea typeface="Arial"/>
                          <a:cs typeface="Arial"/>
                          <a:sym typeface="Arial"/>
                        </a:defRPr>
                      </a:pPr>
                      <a:r>
                        <a:rPr sz="1100"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1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a:t>QUARTERLY</a:t>
                      </a:r>
                    </a:p>
                    <a:p>
                      <a:pPr algn="l">
                        <a:lnSpc>
                          <a:spcPct val="150000"/>
                        </a:lnSpc>
                        <a:tabLst>
                          <a:tab pos="533400" algn="l"/>
                        </a:tabLst>
                        <a:defRPr sz="1000">
                          <a:solidFill>
                            <a:srgbClr val="000000"/>
                          </a:solidFill>
                          <a:latin typeface="Arial"/>
                          <a:ea typeface="Arial"/>
                          <a:cs typeface="Arial"/>
                          <a:sym typeface="Arial"/>
                        </a:defRPr>
                      </a:pPr>
                      <a:r>
                        <a:rPr sz="1100"/>
                        <a:t>MILESTONES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1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100"/>
                        <a:t>YEAR-TO-DATE</a:t>
                      </a:r>
                    </a:p>
                    <a:p>
                      <a:pPr algn="l">
                        <a:lnSpc>
                          <a:spcPct val="150000"/>
                        </a:lnSpc>
                        <a:tabLst>
                          <a:tab pos="533400" algn="l"/>
                        </a:tabLst>
                        <a:defRPr sz="1000">
                          <a:solidFill>
                            <a:srgbClr val="000000"/>
                          </a:solidFill>
                          <a:latin typeface="Arial"/>
                          <a:ea typeface="Arial"/>
                          <a:cs typeface="Arial"/>
                          <a:sym typeface="Arial"/>
                        </a:defRPr>
                      </a:pPr>
                      <a:r>
                        <a:rPr sz="110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dirty="0" smtClean="0"/>
                        <a:t>REASONS</a:t>
                      </a:r>
                      <a:r>
                        <a:rPr lang="en-GB" sz="1100" dirty="0" smtClean="0"/>
                        <a:t> </a:t>
                      </a:r>
                      <a:r>
                        <a:rPr sz="1100" dirty="0" smtClean="0"/>
                        <a:t>FOR</a:t>
                      </a:r>
                      <a:endParaRPr sz="1100" dirty="0"/>
                    </a:p>
                    <a:p>
                      <a:pPr algn="l">
                        <a:lnSpc>
                          <a:spcPct val="150000"/>
                        </a:lnSpc>
                        <a:tabLst>
                          <a:tab pos="533400" algn="l"/>
                        </a:tabLst>
                        <a:defRPr sz="1000">
                          <a:solidFill>
                            <a:srgbClr val="000000"/>
                          </a:solidFill>
                          <a:latin typeface="Arial"/>
                          <a:ea typeface="Arial"/>
                          <a:cs typeface="Arial"/>
                          <a:sym typeface="Arial"/>
                        </a:defRPr>
                      </a:pPr>
                      <a:r>
                        <a:rPr sz="1100"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825332">
                <a:tc>
                  <a:txBody>
                    <a:bodyPr/>
                    <a:lstStyle/>
                    <a:p>
                      <a:pPr algn="l">
                        <a:lnSpc>
                          <a:spcPct val="150000"/>
                        </a:lnSpc>
                        <a:defRPr>
                          <a:latin typeface="Arial"/>
                          <a:ea typeface="Arial"/>
                          <a:cs typeface="Arial"/>
                          <a:sym typeface="Arial"/>
                        </a:defRPr>
                      </a:pPr>
                      <a:r>
                        <a:rPr sz="1200" dirty="0" smtClean="0"/>
                        <a:t>2</a:t>
                      </a:r>
                      <a:r>
                        <a:rPr lang="en-ZA" sz="1200" dirty="0" smtClean="0"/>
                        <a:t>2</a:t>
                      </a: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strategic frameworks for SMMES and Co-ops, approved per annum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(1 of 8) sector strategic framework for SMMES and Co-ops, approved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rgbClr val="000000"/>
                          </a:solidFill>
                          <a:effectLst/>
                          <a:latin typeface="Arial" panose="020B0604020202020204" pitchFamily="34" charset="0"/>
                          <a:ea typeface="Calibri" panose="020F0502020204030204" pitchFamily="34" charset="0"/>
                        </a:rPr>
                        <a:t>Research conducted to produce strategy and action plan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Target not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Research to produce strategy and action plan not conducted.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50000"/>
                        </a:lnSpc>
                        <a:spcBef>
                          <a:spcPts val="400"/>
                        </a:spcBef>
                        <a:spcAft>
                          <a:spcPts val="40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Sector identified, and procurement to appoint a service provider initiated.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0"/>
                        </a:spcBef>
                        <a:tabLst>
                          <a:tab pos="533400" algn="l"/>
                        </a:tabLst>
                        <a:defRPr sz="1800"/>
                      </a:pPr>
                      <a:r>
                        <a:rPr lang="en-GB" sz="1200" dirty="0" smtClean="0">
                          <a:effectLst/>
                          <a:latin typeface="Arial" panose="020B0604020202020204" pitchFamily="34" charset="0"/>
                          <a:ea typeface="Calibri" panose="020F0502020204030204" pitchFamily="34" charset="0"/>
                        </a:rPr>
                        <a:t>Due to delays in the SCM process to  appoint service providers</a:t>
                      </a: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255439">
                <a:tc>
                  <a:txBody>
                    <a:bodyPr/>
                    <a:lstStyle/>
                    <a:p>
                      <a:pPr algn="l">
                        <a:lnSpc>
                          <a:spcPct val="150000"/>
                        </a:lnSpc>
                        <a:defRPr>
                          <a:latin typeface="Arial"/>
                          <a:ea typeface="Arial"/>
                          <a:cs typeface="Arial"/>
                          <a:sym typeface="Arial"/>
                        </a:defRPr>
                      </a:pPr>
                      <a:r>
                        <a:rPr lang="en-GB" sz="1200" dirty="0" smtClean="0"/>
                        <a:t>23</a:t>
                      </a: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National Incubation Policy Framework for approval by relevant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Incubation Policy Framework submitted to EXCO for approval</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Draft National Incubation Policy Framework concluded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i="0" u="none" strike="noStrike" cap="none" spc="0" baseline="0" noProof="0" dirty="0" smtClean="0">
                          <a:ln>
                            <a:noFill/>
                          </a:ln>
                          <a:solidFill>
                            <a:schemeClr val="tx1"/>
                          </a:solidFill>
                          <a:effectLst/>
                          <a:uFillTx/>
                          <a:latin typeface="Arial" panose="020B0604020202020204" pitchFamily="34" charset="0"/>
                          <a:ea typeface="Calibri" panose="020F0502020204030204" pitchFamily="34" charset="0"/>
                          <a:cs typeface="+mn-cs"/>
                          <a:sym typeface="Calibri"/>
                        </a:rPr>
                        <a:t>Target Achieved: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Draft National Incubation Policy Framework concluded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cap="none" spc="0" baseline="0" noProof="0" dirty="0" smtClean="0">
                        <a:ln>
                          <a:noFill/>
                        </a:ln>
                        <a:solidFill>
                          <a:schemeClr val="tx1"/>
                        </a:solidFill>
                        <a:effectLst/>
                        <a:uFillTx/>
                        <a:latin typeface="Arial" panose="020B0604020202020204" pitchFamily="34" charset="0"/>
                        <a:ea typeface="Calibri" panose="020F0502020204030204" pitchFamily="34" charset="0"/>
                        <a:cs typeface="+mn-cs"/>
                        <a:sym typeface="Calibri"/>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GB" sz="1200" b="0" i="0" u="none" strike="noStrike" kern="0" cap="none" spc="0" normalizeH="0" baseline="0" noProof="0" dirty="0" smtClean="0">
                          <a:ln>
                            <a:noFill/>
                          </a:ln>
                          <a:solidFill>
                            <a:srgbClr val="000000"/>
                          </a:solidFill>
                          <a:effectLst/>
                          <a:uLnTx/>
                          <a:uFillTx/>
                          <a:latin typeface="Arial" pitchFamily="34" charset="0"/>
                          <a:ea typeface="Arial Narrow"/>
                          <a:cs typeface="Arial" pitchFamily="34" charset="0"/>
                          <a:sym typeface="Arial Narrow"/>
                        </a:rPr>
                        <a:t>Literature Review on National Incubation Policy Framework and terms of Reference concluded, </a:t>
                      </a:r>
                      <a:endParaRPr kumimoji="0" lang="en-ZA" sz="1200" b="0" i="0" u="none" strike="noStrike" kern="0" cap="none" spc="0" normalizeH="0" baseline="0" noProof="0" dirty="0" smtClean="0">
                        <a:ln>
                          <a:noFill/>
                        </a:ln>
                        <a:solidFill>
                          <a:srgbClr val="000000"/>
                        </a:solidFill>
                        <a:effectLst/>
                        <a:uLnTx/>
                        <a:uFillTx/>
                        <a:latin typeface="Arial" pitchFamily="34" charset="0"/>
                        <a:ea typeface="Arial Narrow"/>
                        <a:cs typeface="Arial" pitchFamily="34" charset="0"/>
                        <a:sym typeface="Arial Narrow"/>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0"/>
                        </a:spcBef>
                        <a:tabLst>
                          <a:tab pos="533400" algn="l"/>
                        </a:tabLst>
                        <a:defRPr sz="1800"/>
                      </a:pPr>
                      <a:r>
                        <a:rPr lang="en-ZA" sz="1200" dirty="0" smtClean="0">
                          <a:effectLst/>
                          <a:latin typeface="Arial" panose="020B0604020202020204" pitchFamily="34" charset="0"/>
                          <a:ea typeface="Calibri" panose="020F0502020204030204" pitchFamily="34" charset="0"/>
                        </a:rPr>
                        <a:t>N/A</a:t>
                      </a:r>
                      <a:endParaRPr sz="1200" dirty="0">
                        <a:latin typeface="Arial"/>
                        <a:ea typeface="Arial"/>
                        <a:cs typeface="Arial"/>
                        <a:sym typeface="Arial"/>
                      </a:endParaRP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75653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5" name="Slide Number Placeholder 1"/>
          <p:cNvSpPr>
            <a:spLocks noGrp="1"/>
          </p:cNvSpPr>
          <p:nvPr>
            <p:ph type="sldNum" sz="quarter" idx="4294967295"/>
          </p:nvPr>
        </p:nvSpPr>
        <p:spPr>
          <a:xfrm>
            <a:off x="8153400" y="6404292"/>
            <a:ext cx="533401" cy="301308"/>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46</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66"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67" name="Content Placeholder 3"/>
          <p:cNvGraphicFramePr/>
          <p:nvPr>
            <p:extLst/>
          </p:nvPr>
        </p:nvGraphicFramePr>
        <p:xfrm>
          <a:off x="130630" y="972130"/>
          <a:ext cx="8937172" cy="5016459"/>
        </p:xfrm>
        <a:graphic>
          <a:graphicData uri="http://schemas.openxmlformats.org/drawingml/2006/table">
            <a:tbl>
              <a:tblPr firstRow="1"/>
              <a:tblGrid>
                <a:gridCol w="308178">
                  <a:extLst>
                    <a:ext uri="{9D8B030D-6E8A-4147-A177-3AD203B41FA5}">
                      <a16:colId xmlns:a16="http://schemas.microsoft.com/office/drawing/2014/main" xmlns="" val="20000"/>
                    </a:ext>
                  </a:extLst>
                </a:gridCol>
                <a:gridCol w="1229209">
                  <a:extLst>
                    <a:ext uri="{9D8B030D-6E8A-4147-A177-3AD203B41FA5}">
                      <a16:colId xmlns:a16="http://schemas.microsoft.com/office/drawing/2014/main" xmlns="" val="20001"/>
                    </a:ext>
                  </a:extLst>
                </a:gridCol>
                <a:gridCol w="1396019">
                  <a:extLst>
                    <a:ext uri="{9D8B030D-6E8A-4147-A177-3AD203B41FA5}">
                      <a16:colId xmlns:a16="http://schemas.microsoft.com/office/drawing/2014/main" xmlns="" val="20002"/>
                    </a:ext>
                  </a:extLst>
                </a:gridCol>
                <a:gridCol w="1387183">
                  <a:extLst>
                    <a:ext uri="{9D8B030D-6E8A-4147-A177-3AD203B41FA5}">
                      <a16:colId xmlns:a16="http://schemas.microsoft.com/office/drawing/2014/main" xmlns="" val="20003"/>
                    </a:ext>
                  </a:extLst>
                </a:gridCol>
                <a:gridCol w="1770465">
                  <a:extLst>
                    <a:ext uri="{9D8B030D-6E8A-4147-A177-3AD203B41FA5}">
                      <a16:colId xmlns:a16="http://schemas.microsoft.com/office/drawing/2014/main" xmlns="" val="20004"/>
                    </a:ext>
                  </a:extLst>
                </a:gridCol>
                <a:gridCol w="1855516">
                  <a:extLst>
                    <a:ext uri="{9D8B030D-6E8A-4147-A177-3AD203B41FA5}">
                      <a16:colId xmlns:a16="http://schemas.microsoft.com/office/drawing/2014/main" xmlns="" val="20005"/>
                    </a:ext>
                  </a:extLst>
                </a:gridCol>
                <a:gridCol w="990602">
                  <a:extLst>
                    <a:ext uri="{9D8B030D-6E8A-4147-A177-3AD203B41FA5}">
                      <a16:colId xmlns:a16="http://schemas.microsoft.com/office/drawing/2014/main" xmlns="" val="20006"/>
                    </a:ext>
                  </a:extLst>
                </a:gridCol>
              </a:tblGrid>
              <a:tr h="680193">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100" dirty="0"/>
                        <a:t>PERFORMANCE</a:t>
                      </a:r>
                    </a:p>
                    <a:p>
                      <a:pPr algn="l">
                        <a:lnSpc>
                          <a:spcPct val="150000"/>
                        </a:lnSpc>
                        <a:tabLst>
                          <a:tab pos="533400" algn="l"/>
                        </a:tabLst>
                        <a:defRPr sz="1000">
                          <a:solidFill>
                            <a:srgbClr val="000000"/>
                          </a:solidFill>
                          <a:latin typeface="Arial"/>
                          <a:ea typeface="Arial"/>
                          <a:cs typeface="Arial"/>
                          <a:sym typeface="Arial"/>
                        </a:defRPr>
                      </a:pPr>
                      <a:r>
                        <a:rPr sz="1100"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1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a:t>QUARTERLY</a:t>
                      </a:r>
                    </a:p>
                    <a:p>
                      <a:pPr algn="l">
                        <a:lnSpc>
                          <a:spcPct val="150000"/>
                        </a:lnSpc>
                        <a:tabLst>
                          <a:tab pos="533400" algn="l"/>
                        </a:tabLst>
                        <a:defRPr sz="1000">
                          <a:solidFill>
                            <a:srgbClr val="000000"/>
                          </a:solidFill>
                          <a:latin typeface="Arial"/>
                          <a:ea typeface="Arial"/>
                          <a:cs typeface="Arial"/>
                          <a:sym typeface="Arial"/>
                        </a:defRPr>
                      </a:pPr>
                      <a:r>
                        <a:rPr sz="1100"/>
                        <a:t>MILESTONES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sz="1100" b="1" cap="small">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100" dirty="0"/>
                        <a:t>YEAR-TO-DATE</a:t>
                      </a:r>
                    </a:p>
                    <a:p>
                      <a:pPr algn="l">
                        <a:lnSpc>
                          <a:spcPct val="150000"/>
                        </a:lnSpc>
                        <a:tabLst>
                          <a:tab pos="533400" algn="l"/>
                        </a:tabLst>
                        <a:defRPr sz="1000">
                          <a:solidFill>
                            <a:srgbClr val="000000"/>
                          </a:solidFill>
                          <a:latin typeface="Arial"/>
                          <a:ea typeface="Arial"/>
                          <a:cs typeface="Arial"/>
                          <a:sym typeface="Arial"/>
                        </a:defRPr>
                      </a:pPr>
                      <a:r>
                        <a:rPr sz="1100" dirty="0"/>
                        <a:t>ACHIEVEMENT</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dirty="0" smtClean="0"/>
                        <a:t>REASONS</a:t>
                      </a:r>
                      <a:r>
                        <a:rPr lang="en-GB" sz="1100" dirty="0" smtClean="0"/>
                        <a:t> </a:t>
                      </a:r>
                      <a:r>
                        <a:rPr sz="1100" dirty="0" smtClean="0"/>
                        <a:t>FOR</a:t>
                      </a:r>
                      <a:endParaRPr sz="1100" dirty="0"/>
                    </a:p>
                    <a:p>
                      <a:pPr algn="l">
                        <a:lnSpc>
                          <a:spcPct val="150000"/>
                        </a:lnSpc>
                        <a:tabLst>
                          <a:tab pos="533400" algn="l"/>
                        </a:tabLst>
                        <a:defRPr sz="1000">
                          <a:solidFill>
                            <a:srgbClr val="000000"/>
                          </a:solidFill>
                          <a:latin typeface="Arial"/>
                          <a:ea typeface="Arial"/>
                          <a:cs typeface="Arial"/>
                          <a:sym typeface="Arial"/>
                        </a:defRPr>
                      </a:pPr>
                      <a:r>
                        <a:rPr sz="1100"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889033">
                <a:tc>
                  <a:txBody>
                    <a:bodyPr/>
                    <a:lstStyle/>
                    <a:p>
                      <a:pPr algn="l">
                        <a:lnSpc>
                          <a:spcPct val="150000"/>
                        </a:lnSpc>
                        <a:defRPr>
                          <a:latin typeface="Arial"/>
                          <a:ea typeface="Arial"/>
                          <a:cs typeface="Arial"/>
                          <a:sym typeface="Arial"/>
                        </a:defRPr>
                      </a:pPr>
                      <a:r>
                        <a:rPr sz="1200" dirty="0" smtClean="0">
                          <a:latin typeface="Arial" panose="020B0604020202020204" pitchFamily="34" charset="0"/>
                          <a:cs typeface="Arial" panose="020B0604020202020204" pitchFamily="34" charset="0"/>
                        </a:rPr>
                        <a:t>2</a:t>
                      </a:r>
                      <a:r>
                        <a:rPr lang="en-ZA" sz="1200" dirty="0" smtClean="0">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differentiated plans for district rural municipalities developed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differentiated plan for district rural municipality developed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400"/>
                        </a:spcBef>
                        <a:spcAft>
                          <a:spcPts val="40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Research conducted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1" i="0" u="none" strike="noStrike" cap="none" spc="0" baseline="0" noProof="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rPr>
                        <a:t>Target Achieved: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Research being conducted in collaboration with the Provincial Department of Economic Development.</a:t>
                      </a:r>
                      <a:endParaRPr lang="en-ZA" sz="1200" b="1" i="0" u="none" strike="noStrike" cap="none" spc="0" baseline="0" noProof="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5 District rural municipalities identified. Dr Ruth </a:t>
                      </a:r>
                      <a:r>
                        <a:rPr lang="en-ZA" sz="1200" b="0" i="0" u="none" strike="noStrike" dirty="0" err="1">
                          <a:solidFill>
                            <a:srgbClr val="000000"/>
                          </a:solidFill>
                          <a:effectLst/>
                          <a:latin typeface="Arial" panose="020B0604020202020204" pitchFamily="34" charset="0"/>
                          <a:cs typeface="Arial" panose="020B0604020202020204" pitchFamily="34" charset="0"/>
                        </a:rPr>
                        <a:t>Mompati</a:t>
                      </a:r>
                      <a:r>
                        <a:rPr lang="en-ZA" sz="1200" b="0" i="0" u="none" strike="noStrike" dirty="0">
                          <a:solidFill>
                            <a:srgbClr val="000000"/>
                          </a:solidFill>
                          <a:effectLst/>
                          <a:latin typeface="Arial" panose="020B0604020202020204" pitchFamily="34" charset="0"/>
                          <a:cs typeface="Arial" panose="020B0604020202020204" pitchFamily="34" charset="0"/>
                        </a:rPr>
                        <a:t>, Bojanala, </a:t>
                      </a:r>
                      <a:r>
                        <a:rPr lang="en-ZA" sz="1200" b="0" i="0" u="none" strike="noStrike" dirty="0" err="1">
                          <a:solidFill>
                            <a:srgbClr val="000000"/>
                          </a:solidFill>
                          <a:effectLst/>
                          <a:latin typeface="Arial" panose="020B0604020202020204" pitchFamily="34" charset="0"/>
                          <a:cs typeface="Arial" panose="020B0604020202020204" pitchFamily="34" charset="0"/>
                        </a:rPr>
                        <a:t>Ngaka</a:t>
                      </a:r>
                      <a:r>
                        <a:rPr lang="en-ZA" sz="1200" b="0" i="0" u="none" strike="noStrike" dirty="0">
                          <a:solidFill>
                            <a:srgbClr val="000000"/>
                          </a:solidFill>
                          <a:effectLst/>
                          <a:latin typeface="Arial" panose="020B0604020202020204" pitchFamily="34" charset="0"/>
                          <a:cs typeface="Arial" panose="020B0604020202020204" pitchFamily="34" charset="0"/>
                        </a:rPr>
                        <a:t> </a:t>
                      </a:r>
                      <a:r>
                        <a:rPr lang="en-ZA" sz="1200" b="0" i="0" u="none" strike="noStrike" dirty="0" err="1">
                          <a:solidFill>
                            <a:srgbClr val="000000"/>
                          </a:solidFill>
                          <a:effectLst/>
                          <a:latin typeface="Arial" panose="020B0604020202020204" pitchFamily="34" charset="0"/>
                          <a:cs typeface="Arial" panose="020B0604020202020204" pitchFamily="34" charset="0"/>
                        </a:rPr>
                        <a:t>Modiri</a:t>
                      </a:r>
                      <a:r>
                        <a:rPr lang="en-ZA" sz="1200" b="0" i="0" u="none" strike="noStrike" dirty="0">
                          <a:solidFill>
                            <a:srgbClr val="000000"/>
                          </a:solidFill>
                          <a:effectLst/>
                          <a:latin typeface="Arial" panose="020B0604020202020204" pitchFamily="34" charset="0"/>
                          <a:cs typeface="Arial" panose="020B0604020202020204" pitchFamily="34" charset="0"/>
                        </a:rPr>
                        <a:t> </a:t>
                      </a:r>
                      <a:r>
                        <a:rPr lang="en-ZA" sz="1200" b="0" i="0" u="none" strike="noStrike" dirty="0" err="1">
                          <a:solidFill>
                            <a:srgbClr val="000000"/>
                          </a:solidFill>
                          <a:effectLst/>
                          <a:latin typeface="Arial" panose="020B0604020202020204" pitchFamily="34" charset="0"/>
                          <a:cs typeface="Arial" panose="020B0604020202020204" pitchFamily="34" charset="0"/>
                        </a:rPr>
                        <a:t>Molema</a:t>
                      </a:r>
                      <a:r>
                        <a:rPr lang="en-ZA" sz="1200" b="0" i="0" u="none" strike="noStrike" dirty="0">
                          <a:solidFill>
                            <a:srgbClr val="000000"/>
                          </a:solidFill>
                          <a:effectLst/>
                          <a:latin typeface="Arial" panose="020B0604020202020204" pitchFamily="34" charset="0"/>
                          <a:cs typeface="Arial" panose="020B0604020202020204" pitchFamily="34" charset="0"/>
                        </a:rPr>
                        <a:t>, Dr Kenneth Kaunda and John </a:t>
                      </a:r>
                      <a:r>
                        <a:rPr lang="en-ZA" sz="1200" b="0" i="0" u="none" strike="noStrike" dirty="0" err="1">
                          <a:solidFill>
                            <a:srgbClr val="000000"/>
                          </a:solidFill>
                          <a:effectLst/>
                          <a:latin typeface="Arial" panose="020B0604020202020204" pitchFamily="34" charset="0"/>
                          <a:cs typeface="Arial" panose="020B0604020202020204" pitchFamily="34" charset="0"/>
                        </a:rPr>
                        <a:t>Taolo</a:t>
                      </a:r>
                      <a:r>
                        <a:rPr lang="en-ZA" sz="1200" b="0" i="0" u="none" strike="noStrike" dirty="0">
                          <a:solidFill>
                            <a:srgbClr val="000000"/>
                          </a:solidFill>
                          <a:effectLst/>
                          <a:latin typeface="Arial" panose="020B0604020202020204" pitchFamily="34" charset="0"/>
                          <a:cs typeface="Arial" panose="020B0604020202020204" pitchFamily="34" charset="0"/>
                        </a:rPr>
                        <a:t> </a:t>
                      </a:r>
                      <a:r>
                        <a:rPr lang="en-ZA" sz="1200" b="0" i="0" u="none" strike="noStrike" dirty="0" err="1" smtClean="0">
                          <a:solidFill>
                            <a:srgbClr val="000000"/>
                          </a:solidFill>
                          <a:effectLst/>
                          <a:latin typeface="Arial" panose="020B0604020202020204" pitchFamily="34" charset="0"/>
                          <a:cs typeface="Arial" panose="020B0604020202020204" pitchFamily="34" charset="0"/>
                        </a:rPr>
                        <a:t>Gaetsewe</a:t>
                      </a:r>
                      <a:r>
                        <a:rPr lang="en-ZA"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smtClean="0">
                          <a:solidFill>
                            <a:srgbClr val="000000"/>
                          </a:solidFill>
                          <a:effectLst/>
                          <a:latin typeface="Arial" panose="020B0604020202020204" pitchFamily="34" charset="0"/>
                          <a:cs typeface="Arial" panose="020B0604020202020204" pitchFamily="34" charset="0"/>
                        </a:rPr>
                        <a:t>TOR finalised for the development of economic profiles for the 5 district rural municipalities identified;</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and research conducted in collaboration with Provincial Departments of Economic Development.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0"/>
                        </a:spcBef>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p>
                    <a:p>
                      <a:pPr algn="l">
                        <a:lnSpc>
                          <a:spcPct val="100000"/>
                        </a:lnSpc>
                        <a:spcBef>
                          <a:spcPts val="0"/>
                        </a:spcBef>
                        <a:tabLst>
                          <a:tab pos="533400" algn="l"/>
                        </a:tabLst>
                        <a:defRPr sz="1800"/>
                      </a:pPr>
                      <a:endParaRPr lang="en-GB" sz="1200" dirty="0" smtClean="0">
                        <a:latin typeface="Arial" panose="020B0604020202020204" pitchFamily="34" charset="0"/>
                        <a:ea typeface="Arial"/>
                        <a:cs typeface="Arial" panose="020B0604020202020204" pitchFamily="34" charset="0"/>
                        <a:sym typeface="Arial"/>
                      </a:endParaRPr>
                    </a:p>
                    <a:p>
                      <a:pPr algn="l">
                        <a:lnSpc>
                          <a:spcPct val="100000"/>
                        </a:lnSpc>
                        <a:spcBef>
                          <a:spcPts val="0"/>
                        </a:spcBef>
                        <a:tabLst>
                          <a:tab pos="533400" algn="l"/>
                        </a:tabLst>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404097">
                <a:tc>
                  <a:txBody>
                    <a:bodyPr/>
                    <a:lstStyle/>
                    <a:p>
                      <a:pPr algn="l">
                        <a:lnSpc>
                          <a:spcPct val="150000"/>
                        </a:lnSpc>
                        <a:defRPr>
                          <a:latin typeface="Arial"/>
                          <a:ea typeface="Arial"/>
                          <a:cs typeface="Arial"/>
                          <a:sym typeface="Arial"/>
                        </a:defRPr>
                      </a:pPr>
                      <a:r>
                        <a:rPr lang="en-GB" sz="1200" dirty="0" smtClean="0">
                          <a:latin typeface="Arial" panose="020B0604020202020204" pitchFamily="34" charset="0"/>
                          <a:cs typeface="Arial" panose="020B0604020202020204" pitchFamily="34" charset="0"/>
                        </a:rPr>
                        <a:t>25</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smtClean="0">
                          <a:effectLst/>
                          <a:latin typeface="Arial" panose="020B0604020202020204" pitchFamily="34" charset="0"/>
                          <a:ea typeface="Calibri" panose="020F0502020204030204" pitchFamily="34" charset="0"/>
                          <a:cs typeface="Arial" panose="020B0604020202020204" pitchFamily="34" charset="0"/>
                        </a:rPr>
                        <a:t>Number of regional pilot profiles produced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regional pilot profile produced</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Regional pilot profile study conducted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rPr>
                        <a:t>Target Achieved: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Regional pilot profile study conducted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Regional pilot profile study conducted.</a:t>
                      </a:r>
                    </a:p>
                    <a:p>
                      <a:pPr marL="180975" indent="0" algn="l">
                        <a:lnSpc>
                          <a:spcPct val="100000"/>
                        </a:lnSpc>
                        <a:spcBef>
                          <a:spcPts val="0"/>
                        </a:spcBef>
                        <a:defRPr sz="1100">
                          <a:latin typeface="Arial"/>
                          <a:ea typeface="Arial"/>
                          <a:cs typeface="Arial"/>
                          <a:sym typeface="Arial"/>
                        </a:defRPr>
                      </a:pPr>
                      <a:endParaRPr sz="1200" u="none" dirty="0">
                        <a:solidFill>
                          <a:schemeClr val="tx1"/>
                        </a:solidFill>
                        <a:latin typeface="Arial" panose="020B0604020202020204" pitchFamily="34" charset="0"/>
                        <a:cs typeface="Arial" panose="020B0604020202020204" pitchFamily="34" charset="0"/>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0"/>
                        </a:spcBef>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5853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4294967295"/>
          </p:nvPr>
        </p:nvSpPr>
        <p:spPr>
          <a:xfrm>
            <a:off x="8153400" y="6404292"/>
            <a:ext cx="533401" cy="301308"/>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47</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72" name="Content Placeholder 3"/>
          <p:cNvGraphicFramePr/>
          <p:nvPr>
            <p:extLst/>
          </p:nvPr>
        </p:nvGraphicFramePr>
        <p:xfrm>
          <a:off x="48985" y="990599"/>
          <a:ext cx="8991601" cy="5108012"/>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50276">
                  <a:extLst>
                    <a:ext uri="{9D8B030D-6E8A-4147-A177-3AD203B41FA5}">
                      <a16:colId xmlns:a16="http://schemas.microsoft.com/office/drawing/2014/main" xmlns="" val="20001"/>
                    </a:ext>
                  </a:extLst>
                </a:gridCol>
                <a:gridCol w="1650312">
                  <a:extLst>
                    <a:ext uri="{9D8B030D-6E8A-4147-A177-3AD203B41FA5}">
                      <a16:colId xmlns:a16="http://schemas.microsoft.com/office/drawing/2014/main" xmlns="" val="20002"/>
                    </a:ext>
                  </a:extLst>
                </a:gridCol>
                <a:gridCol w="1266372">
                  <a:extLst>
                    <a:ext uri="{9D8B030D-6E8A-4147-A177-3AD203B41FA5}">
                      <a16:colId xmlns:a16="http://schemas.microsoft.com/office/drawing/2014/main" xmlns="" val="20003"/>
                    </a:ext>
                  </a:extLst>
                </a:gridCol>
                <a:gridCol w="1584036">
                  <a:extLst>
                    <a:ext uri="{9D8B030D-6E8A-4147-A177-3AD203B41FA5}">
                      <a16:colId xmlns:a16="http://schemas.microsoft.com/office/drawing/2014/main" xmlns="" val="20004"/>
                    </a:ext>
                  </a:extLst>
                </a:gridCol>
                <a:gridCol w="1344435">
                  <a:extLst>
                    <a:ext uri="{9D8B030D-6E8A-4147-A177-3AD203B41FA5}">
                      <a16:colId xmlns:a16="http://schemas.microsoft.com/office/drawing/2014/main" xmlns="" val="20005"/>
                    </a:ext>
                  </a:extLst>
                </a:gridCol>
                <a:gridCol w="1286115">
                  <a:extLst>
                    <a:ext uri="{9D8B030D-6E8A-4147-A177-3AD203B41FA5}">
                      <a16:colId xmlns:a16="http://schemas.microsoft.com/office/drawing/2014/main" xmlns="" val="20006"/>
                    </a:ext>
                  </a:extLst>
                </a:gridCol>
              </a:tblGrid>
              <a:tr h="657926">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100" dirty="0"/>
                        <a:t>PERFORMANCE</a:t>
                      </a:r>
                    </a:p>
                    <a:p>
                      <a:pPr algn="l">
                        <a:lnSpc>
                          <a:spcPct val="150000"/>
                        </a:lnSpc>
                        <a:tabLst>
                          <a:tab pos="533400" algn="l"/>
                        </a:tabLst>
                        <a:defRPr sz="1000">
                          <a:solidFill>
                            <a:srgbClr val="000000"/>
                          </a:solidFill>
                          <a:latin typeface="Arial"/>
                          <a:ea typeface="Arial"/>
                          <a:cs typeface="Arial"/>
                          <a:sym typeface="Arial"/>
                        </a:defRPr>
                      </a:pPr>
                      <a:r>
                        <a:rPr sz="1100"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1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a:t>QUARTERLY</a:t>
                      </a:r>
                    </a:p>
                    <a:p>
                      <a:pPr algn="l">
                        <a:lnSpc>
                          <a:spcPct val="150000"/>
                        </a:lnSpc>
                        <a:tabLst>
                          <a:tab pos="533400" algn="l"/>
                        </a:tabLst>
                        <a:defRPr sz="1000">
                          <a:solidFill>
                            <a:srgbClr val="000000"/>
                          </a:solidFill>
                          <a:latin typeface="Arial"/>
                          <a:ea typeface="Arial"/>
                          <a:cs typeface="Arial"/>
                          <a:sym typeface="Arial"/>
                        </a:defRPr>
                      </a:pPr>
                      <a:r>
                        <a:rPr sz="110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800" b="0">
                          <a:solidFill>
                            <a:srgbClr val="000000"/>
                          </a:solidFill>
                        </a:defRPr>
                      </a:pPr>
                      <a:r>
                        <a:rPr sz="1100" b="1" cap="small">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100"/>
                        <a:t>YEAR-TO-DATE</a:t>
                      </a:r>
                    </a:p>
                    <a:p>
                      <a:pPr algn="l">
                        <a:lnSpc>
                          <a:spcPct val="150000"/>
                        </a:lnSpc>
                        <a:tabLst>
                          <a:tab pos="533400" algn="l"/>
                        </a:tabLst>
                        <a:defRPr sz="1000">
                          <a:solidFill>
                            <a:srgbClr val="000000"/>
                          </a:solidFill>
                          <a:latin typeface="Arial"/>
                          <a:ea typeface="Arial"/>
                          <a:cs typeface="Arial"/>
                          <a:sym typeface="Arial"/>
                        </a:defRPr>
                      </a:pPr>
                      <a:r>
                        <a:rPr sz="110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100" dirty="0" smtClean="0"/>
                        <a:t>REASONS</a:t>
                      </a:r>
                      <a:r>
                        <a:rPr lang="en-GB" sz="1100" dirty="0" smtClean="0"/>
                        <a:t> </a:t>
                      </a:r>
                      <a:r>
                        <a:rPr sz="1100" dirty="0" smtClean="0"/>
                        <a:t>FOR</a:t>
                      </a:r>
                      <a:endParaRPr sz="1100" dirty="0"/>
                    </a:p>
                    <a:p>
                      <a:pPr algn="l">
                        <a:lnSpc>
                          <a:spcPct val="150000"/>
                        </a:lnSpc>
                        <a:tabLst>
                          <a:tab pos="533400" algn="l"/>
                        </a:tabLst>
                        <a:defRPr sz="1000">
                          <a:solidFill>
                            <a:srgbClr val="000000"/>
                          </a:solidFill>
                          <a:latin typeface="Arial"/>
                          <a:ea typeface="Arial"/>
                          <a:cs typeface="Arial"/>
                          <a:sym typeface="Arial"/>
                        </a:defRPr>
                      </a:pPr>
                      <a:r>
                        <a:rPr sz="1100"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450086">
                <a:tc>
                  <a:txBody>
                    <a:bodyPr/>
                    <a:lstStyle/>
                    <a:p>
                      <a:pPr algn="l">
                        <a:lnSpc>
                          <a:spcPct val="150000"/>
                        </a:lnSpc>
                        <a:defRPr sz="1800"/>
                      </a:pPr>
                      <a:r>
                        <a:rPr sz="1300" dirty="0" smtClean="0">
                          <a:latin typeface="Arial" panose="020B0604020202020204" pitchFamily="34" charset="0"/>
                          <a:ea typeface="Arial"/>
                          <a:cs typeface="Arial" panose="020B0604020202020204" pitchFamily="34" charset="0"/>
                          <a:sym typeface="Arial"/>
                        </a:rPr>
                        <a:t>2</a:t>
                      </a:r>
                      <a:r>
                        <a:rPr lang="en-ZA" sz="1300" dirty="0" smtClean="0">
                          <a:latin typeface="Arial" panose="020B0604020202020204" pitchFamily="34" charset="0"/>
                          <a:ea typeface="Arial"/>
                          <a:cs typeface="Arial" panose="020B0604020202020204" pitchFamily="34" charset="0"/>
                          <a:sym typeface="Arial"/>
                        </a:rPr>
                        <a:t>6</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dirty="0" smtClean="0">
                          <a:latin typeface="Arial" panose="020B0604020202020204" pitchFamily="34" charset="0"/>
                          <a:cs typeface="Arial" panose="020B0604020202020204" pitchFamily="34" charset="0"/>
                        </a:rPr>
                        <a:t>Approved Annual International Relations strategy, to advance SA trade positions and mandates that will promote investments and growth of SMMEs and Cooperatives, implemented</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100">
                          <a:latin typeface="Arial"/>
                          <a:ea typeface="Arial"/>
                          <a:cs typeface="Arial"/>
                          <a:sym typeface="Arial"/>
                        </a:defRPr>
                      </a:pPr>
                      <a:r>
                        <a:rPr lang="en-GB" sz="1200" dirty="0" smtClean="0">
                          <a:latin typeface="Arial" panose="020B0604020202020204" pitchFamily="34" charset="0"/>
                          <a:cs typeface="Arial" panose="020B0604020202020204" pitchFamily="34" charset="0"/>
                        </a:rPr>
                        <a:t>Multi-year Strategy on International Relations, to advance SA trade positions and mandates that will promote investments and growth of SMMEs and Cooperatives, submitted to Minister for approval</a:t>
                      </a:r>
                    </a:p>
                    <a:p>
                      <a:pPr algn="l">
                        <a:lnSpc>
                          <a:spcPct val="115000"/>
                        </a:lnSpc>
                        <a:defRPr sz="1100">
                          <a:latin typeface="Arial"/>
                          <a:ea typeface="Arial"/>
                          <a:cs typeface="Arial"/>
                          <a:sym typeface="Arial"/>
                        </a:defRPr>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lang="en-GB" sz="1200" dirty="0" smtClean="0">
                          <a:latin typeface="Arial" panose="020B0604020202020204" pitchFamily="34" charset="0"/>
                          <a:cs typeface="Arial" panose="020B0604020202020204" pitchFamily="34" charset="0"/>
                        </a:rPr>
                        <a:t>2018/19 International Relations programme approved by EXCO in Q4 of 2017/18 FY</a:t>
                      </a:r>
                    </a:p>
                    <a:p>
                      <a:pPr algn="l">
                        <a:lnSpc>
                          <a:spcPct val="115000"/>
                        </a:lnSpc>
                        <a:defRPr sz="1100">
                          <a:latin typeface="Arial"/>
                          <a:ea typeface="Arial"/>
                          <a:cs typeface="Arial"/>
                          <a:sym typeface="Arial"/>
                        </a:defRPr>
                      </a:pPr>
                      <a:endParaRPr lang="en-GB" sz="1200" dirty="0" smtClean="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lang="en-ZA" sz="1200" b="0" dirty="0" smtClean="0">
                          <a:effectLst/>
                          <a:latin typeface="Arial" panose="020B0604020202020204" pitchFamily="34" charset="0"/>
                          <a:ea typeface="Calibri" panose="020F0502020204030204" pitchFamily="34" charset="0"/>
                        </a:rPr>
                        <a:t>Quarterly progress report on implementation of IR programme</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smtClean="0">
                          <a:effectLst/>
                          <a:latin typeface="Arial" panose="020B0604020202020204" pitchFamily="34" charset="0"/>
                          <a:ea typeface="Calibri" panose="020F050202020403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sym typeface="Arial Narrow"/>
                        </a:rPr>
                        <a:t>Quarterly progress report on implementation of International Relations programme</a:t>
                      </a:r>
                    </a:p>
                    <a:p>
                      <a:pPr algn="l">
                        <a:lnSpc>
                          <a:spcPct val="115000"/>
                        </a:lnSpc>
                        <a:defRPr sz="1800"/>
                      </a:pPr>
                      <a:endParaRPr sz="1200" dirty="0">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lang="en-GB" sz="1200" dirty="0" smtClean="0">
                          <a:effectLst/>
                          <a:latin typeface="Arial" panose="020B0604020202020204" pitchFamily="34" charset="0"/>
                          <a:ea typeface="Calibri" panose="020F0502020204030204" pitchFamily="34" charset="0"/>
                        </a:rPr>
                        <a:t>Strategy on International Relations</a:t>
                      </a:r>
                      <a:r>
                        <a:rPr lang="en-GB" sz="1200" baseline="0" dirty="0" smtClean="0">
                          <a:effectLst/>
                          <a:latin typeface="Arial" panose="020B0604020202020204" pitchFamily="34" charset="0"/>
                          <a:ea typeface="Calibri" panose="020F0502020204030204" pitchFamily="34" charset="0"/>
                        </a:rPr>
                        <a:t> approved;</a:t>
                      </a:r>
                      <a:r>
                        <a:rPr lang="en-GB" sz="1200" dirty="0" smtClean="0">
                          <a:effectLst/>
                          <a:latin typeface="Arial" panose="020B0604020202020204" pitchFamily="34" charset="0"/>
                          <a:ea typeface="Calibri" panose="020F0502020204030204" pitchFamily="34" charset="0"/>
                        </a:rPr>
                        <a:t> Quarterly progress report on implementation of International Relations programme</a:t>
                      </a:r>
                      <a:endParaRPr lang="en-GB" sz="1200" dirty="0" smtClean="0">
                        <a:latin typeface="Arial" panose="020B0604020202020204" pitchFamily="34" charset="0"/>
                        <a:ea typeface="Arial"/>
                        <a:cs typeface="Arial" panose="020B0604020202020204" pitchFamily="34" charset="0"/>
                        <a:sym typeface="Arial"/>
                      </a:endParaRPr>
                    </a:p>
                    <a:p>
                      <a:pPr algn="l">
                        <a:lnSpc>
                          <a:spcPct val="115000"/>
                        </a:lnSpc>
                        <a:defRPr sz="1100">
                          <a:latin typeface="Arial"/>
                          <a:ea typeface="Arial"/>
                          <a:cs typeface="Arial"/>
                          <a:sym typeface="Arial"/>
                        </a:defRPr>
                      </a:pPr>
                      <a:endParaRPr sz="1200" b="0"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rPr>
                        <a:t>N/A</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428715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4294967295"/>
          </p:nvPr>
        </p:nvSpPr>
        <p:spPr>
          <a:xfrm>
            <a:off x="8077200" y="6404292"/>
            <a:ext cx="609601" cy="301308"/>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48</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72" name="Content Placeholder 3"/>
          <p:cNvGraphicFramePr/>
          <p:nvPr>
            <p:extLst/>
          </p:nvPr>
        </p:nvGraphicFramePr>
        <p:xfrm>
          <a:off x="76199" y="990599"/>
          <a:ext cx="8991601" cy="5219701"/>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50276">
                  <a:extLst>
                    <a:ext uri="{9D8B030D-6E8A-4147-A177-3AD203B41FA5}">
                      <a16:colId xmlns:a16="http://schemas.microsoft.com/office/drawing/2014/main" xmlns="" val="20001"/>
                    </a:ext>
                  </a:extLst>
                </a:gridCol>
                <a:gridCol w="1650312">
                  <a:extLst>
                    <a:ext uri="{9D8B030D-6E8A-4147-A177-3AD203B41FA5}">
                      <a16:colId xmlns:a16="http://schemas.microsoft.com/office/drawing/2014/main" xmlns="" val="20002"/>
                    </a:ext>
                  </a:extLst>
                </a:gridCol>
                <a:gridCol w="1266372">
                  <a:extLst>
                    <a:ext uri="{9D8B030D-6E8A-4147-A177-3AD203B41FA5}">
                      <a16:colId xmlns:a16="http://schemas.microsoft.com/office/drawing/2014/main" xmlns="" val="20003"/>
                    </a:ext>
                  </a:extLst>
                </a:gridCol>
                <a:gridCol w="1584036">
                  <a:extLst>
                    <a:ext uri="{9D8B030D-6E8A-4147-A177-3AD203B41FA5}">
                      <a16:colId xmlns:a16="http://schemas.microsoft.com/office/drawing/2014/main" xmlns="" val="20004"/>
                    </a:ext>
                  </a:extLst>
                </a:gridCol>
                <a:gridCol w="1197869">
                  <a:extLst>
                    <a:ext uri="{9D8B030D-6E8A-4147-A177-3AD203B41FA5}">
                      <a16:colId xmlns:a16="http://schemas.microsoft.com/office/drawing/2014/main" xmlns="" val="20005"/>
                    </a:ext>
                  </a:extLst>
                </a:gridCol>
                <a:gridCol w="1432681">
                  <a:extLst>
                    <a:ext uri="{9D8B030D-6E8A-4147-A177-3AD203B41FA5}">
                      <a16:colId xmlns:a16="http://schemas.microsoft.com/office/drawing/2014/main" xmlns="" val="20006"/>
                    </a:ext>
                  </a:extLst>
                </a:gridCol>
              </a:tblGrid>
              <a:tr h="718593">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t>QUARTERLY</a:t>
                      </a:r>
                    </a:p>
                    <a:p>
                      <a:pPr algn="l">
                        <a:lnSpc>
                          <a:spcPct val="150000"/>
                        </a:lnSpc>
                        <a:tabLst>
                          <a:tab pos="533400" algn="l"/>
                        </a:tabLst>
                        <a:defRPr sz="1000">
                          <a:solidFill>
                            <a:srgbClr val="000000"/>
                          </a:solidFill>
                          <a:latin typeface="Arial"/>
                          <a:ea typeface="Arial"/>
                          <a:cs typeface="Arial"/>
                          <a:sym typeface="Arial"/>
                        </a:defRPr>
                      </a:pPr>
                      <a:r>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501108">
                <a:tc>
                  <a:txBody>
                    <a:bodyPr/>
                    <a:lstStyle/>
                    <a:p>
                      <a:pPr algn="l">
                        <a:lnSpc>
                          <a:spcPct val="150000"/>
                        </a:lnSpc>
                        <a:defRPr sz="1800"/>
                      </a:pPr>
                      <a:r>
                        <a:rPr sz="1400" dirty="0" smtClean="0">
                          <a:latin typeface="Arial"/>
                          <a:ea typeface="Arial"/>
                          <a:cs typeface="Arial"/>
                          <a:sym typeface="Arial"/>
                        </a:rPr>
                        <a:t>2</a:t>
                      </a:r>
                      <a:r>
                        <a:rPr lang="en-GB" sz="1400" dirty="0" smtClean="0">
                          <a:latin typeface="Arial"/>
                          <a:ea typeface="Arial"/>
                          <a:cs typeface="Arial"/>
                          <a:sym typeface="Arial"/>
                        </a:rPr>
                        <a:t>7</a:t>
                      </a:r>
                      <a:endParaRPr sz="1400" dirty="0">
                        <a:latin typeface="Arial"/>
                        <a:ea typeface="Arial"/>
                        <a:cs typeface="Arial"/>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dirty="0" smtClean="0"/>
                        <a:t>Number of Sector-wide Procurement Trend Analysis, conducted per annum</a:t>
                      </a:r>
                    </a:p>
                    <a:p>
                      <a:pPr algn="l">
                        <a:defRPr b="1" cap="small">
                          <a:latin typeface="Arial"/>
                          <a:ea typeface="Arial"/>
                          <a:cs typeface="Arial"/>
                          <a:sym typeface="Arial"/>
                        </a:defRPr>
                      </a:pPr>
                      <a:endParaRPr lang="en-GB" sz="1200" dirty="0" smtClean="0"/>
                    </a:p>
                    <a:p>
                      <a:pPr algn="l">
                        <a:defRPr b="1" cap="small">
                          <a:latin typeface="Arial"/>
                          <a:ea typeface="Arial"/>
                          <a:cs typeface="Arial"/>
                          <a:sym typeface="Arial"/>
                        </a:defRPr>
                      </a:pPr>
                      <a:r>
                        <a:rPr lang="en-GB" sz="1200" dirty="0" smtClean="0"/>
                        <a:t>(Including: SMMES and Co-ops registered; accessing the 30% set aside; Township procurement; Enterprise sustainability over 1 year)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rPr>
                        <a:t>Development of monitoring framework with reporting templates </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Produce performance report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rPr>
                        <a:t>Target not achieved.</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defRPr sz="1100">
                          <a:latin typeface="Arial"/>
                          <a:ea typeface="Arial"/>
                          <a:cs typeface="Arial"/>
                          <a:sym typeface="Arial"/>
                        </a:defRPr>
                      </a:pPr>
                      <a:r>
                        <a:rPr lang="en-GB" sz="1200" dirty="0" smtClean="0">
                          <a:solidFill>
                            <a:schemeClr val="tx1"/>
                          </a:solidFill>
                        </a:rPr>
                        <a:t>None.</a:t>
                      </a:r>
                      <a:r>
                        <a:rPr lang="en-GB" sz="1200" baseline="0" dirty="0" smtClean="0">
                          <a:solidFill>
                            <a:schemeClr val="tx1"/>
                          </a:solidFill>
                        </a:rPr>
                        <a:t> Development of the monitoring framework with reporting templates will not be achieved in this reporting financial year.</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Lack of capacity in</a:t>
                      </a:r>
                      <a:r>
                        <a:rPr lang="en-ZA" sz="1200" baseline="0" dirty="0" smtClean="0">
                          <a:effectLst/>
                          <a:latin typeface="Arial" panose="020B0604020202020204" pitchFamily="34" charset="0"/>
                          <a:ea typeface="Calibri" panose="020F0502020204030204" pitchFamily="34" charset="0"/>
                        </a:rPr>
                        <a:t> the Department </a:t>
                      </a:r>
                      <a:r>
                        <a:rPr lang="en-ZA" sz="1200" dirty="0" smtClean="0">
                          <a:effectLst/>
                          <a:latin typeface="Arial" panose="020B0604020202020204" pitchFamily="34" charset="0"/>
                          <a:ea typeface="Calibri" panose="020F0502020204030204" pitchFamily="34" charset="0"/>
                        </a:rPr>
                        <a:t>to deliver on this target; and poor planning.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7521022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4294967295"/>
          </p:nvPr>
        </p:nvSpPr>
        <p:spPr>
          <a:xfrm>
            <a:off x="8001000" y="6404293"/>
            <a:ext cx="685801" cy="225108"/>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49</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72" name="Content Placeholder 3"/>
          <p:cNvGraphicFramePr/>
          <p:nvPr>
            <p:extLst/>
          </p:nvPr>
        </p:nvGraphicFramePr>
        <p:xfrm>
          <a:off x="48985" y="990600"/>
          <a:ext cx="8991601" cy="5092865"/>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50276">
                  <a:extLst>
                    <a:ext uri="{9D8B030D-6E8A-4147-A177-3AD203B41FA5}">
                      <a16:colId xmlns:a16="http://schemas.microsoft.com/office/drawing/2014/main" xmlns="" val="20001"/>
                    </a:ext>
                  </a:extLst>
                </a:gridCol>
                <a:gridCol w="1479343">
                  <a:extLst>
                    <a:ext uri="{9D8B030D-6E8A-4147-A177-3AD203B41FA5}">
                      <a16:colId xmlns:a16="http://schemas.microsoft.com/office/drawing/2014/main" xmlns="" val="20002"/>
                    </a:ext>
                  </a:extLst>
                </a:gridCol>
                <a:gridCol w="1437341">
                  <a:extLst>
                    <a:ext uri="{9D8B030D-6E8A-4147-A177-3AD203B41FA5}">
                      <a16:colId xmlns:a16="http://schemas.microsoft.com/office/drawing/2014/main" xmlns="" val="20003"/>
                    </a:ext>
                  </a:extLst>
                </a:gridCol>
                <a:gridCol w="1584036">
                  <a:extLst>
                    <a:ext uri="{9D8B030D-6E8A-4147-A177-3AD203B41FA5}">
                      <a16:colId xmlns:a16="http://schemas.microsoft.com/office/drawing/2014/main" xmlns="" val="20004"/>
                    </a:ext>
                  </a:extLst>
                </a:gridCol>
                <a:gridCol w="1197869">
                  <a:extLst>
                    <a:ext uri="{9D8B030D-6E8A-4147-A177-3AD203B41FA5}">
                      <a16:colId xmlns:a16="http://schemas.microsoft.com/office/drawing/2014/main" xmlns="" val="20005"/>
                    </a:ext>
                  </a:extLst>
                </a:gridCol>
                <a:gridCol w="1432681">
                  <a:extLst>
                    <a:ext uri="{9D8B030D-6E8A-4147-A177-3AD203B41FA5}">
                      <a16:colId xmlns:a16="http://schemas.microsoft.com/office/drawing/2014/main" xmlns="" val="20006"/>
                    </a:ext>
                  </a:extLst>
                </a:gridCol>
              </a:tblGrid>
              <a:tr h="664029">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428836">
                <a:tc>
                  <a:txBody>
                    <a:bodyPr/>
                    <a:lstStyle/>
                    <a:p>
                      <a:pPr algn="l">
                        <a:lnSpc>
                          <a:spcPct val="150000"/>
                        </a:lnSpc>
                        <a:defRPr sz="1800"/>
                      </a:pPr>
                      <a:r>
                        <a:rPr sz="1300" dirty="0" smtClean="0">
                          <a:latin typeface="Arial" panose="020B0604020202020204" pitchFamily="34" charset="0"/>
                          <a:ea typeface="Arial"/>
                          <a:cs typeface="Arial" panose="020B0604020202020204" pitchFamily="34" charset="0"/>
                          <a:sym typeface="Arial"/>
                        </a:rPr>
                        <a:t>2</a:t>
                      </a:r>
                      <a:r>
                        <a:rPr lang="en-ZA" sz="1300" dirty="0" smtClean="0">
                          <a:latin typeface="Arial" panose="020B0604020202020204" pitchFamily="34" charset="0"/>
                          <a:ea typeface="Arial"/>
                          <a:cs typeface="Arial" panose="020B0604020202020204" pitchFamily="34" charset="0"/>
                          <a:sym typeface="Arial"/>
                        </a:rPr>
                        <a:t>8</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smtClean="0">
                          <a:latin typeface="Arial" panose="020B0604020202020204" pitchFamily="34" charset="0"/>
                          <a:cs typeface="Arial" panose="020B0604020202020204" pitchFamily="34" charset="0"/>
                        </a:rPr>
                        <a:t>Number of Sector-wide Trend Analysis on growth in the sector and targeted groups benefiting from SMMES and Co-ops support interventions, conducted per annum</a:t>
                      </a:r>
                    </a:p>
                    <a:p>
                      <a:pPr algn="l">
                        <a:defRPr b="1" cap="small">
                          <a:latin typeface="Arial"/>
                          <a:ea typeface="Arial"/>
                          <a:cs typeface="Arial"/>
                          <a:sym typeface="Arial"/>
                        </a:defRPr>
                      </a:pPr>
                      <a:endParaRPr lang="en-GB" sz="1200" smtClean="0">
                        <a:latin typeface="Arial" panose="020B0604020202020204" pitchFamily="34" charset="0"/>
                        <a:cs typeface="Arial" panose="020B0604020202020204" pitchFamily="34" charset="0"/>
                      </a:endParaRPr>
                    </a:p>
                    <a:p>
                      <a:pPr algn="l">
                        <a:defRPr b="1" cap="small">
                          <a:latin typeface="Arial"/>
                          <a:ea typeface="Arial"/>
                          <a:cs typeface="Arial"/>
                          <a:sym typeface="Arial"/>
                        </a:defRPr>
                      </a:pPr>
                      <a:r>
                        <a:rPr lang="en-GB" sz="1200" smtClean="0">
                          <a:latin typeface="Arial" panose="020B0604020202020204" pitchFamily="34" charset="0"/>
                          <a:cs typeface="Arial" panose="020B0604020202020204" pitchFamily="34" charset="0"/>
                        </a:rPr>
                        <a:t>(Including progress towards: Women beneficiaries (50%); Youth beneficiaries (30%); PWD beneficiaries (2%); Rural beneficiaries (30%); Township beneficiaries (50%)</a:t>
                      </a:r>
                    </a:p>
                    <a:p>
                      <a:pPr algn="l">
                        <a:defRPr b="1" cap="small">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Analysis criteria on SMMEs and cooperatives sector support interventions and effects on growth and sustainability of beneficiaries</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Produce performance report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dirty="0" smtClean="0">
                          <a:effectLst/>
                          <a:latin typeface="Arial" panose="020B0604020202020204" pitchFamily="34" charset="0"/>
                          <a:ea typeface="Calibri" panose="020F0502020204030204" pitchFamily="34" charset="0"/>
                        </a:rPr>
                        <a:t>Target not achieved. </a:t>
                      </a:r>
                      <a:endParaRPr sz="1200" dirty="0">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Analysis criteria on SMMEs and cooperatives sector support interventions and effects on growth and sustainability of beneficiaries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kumimoji="0" lang="en-GB" sz="1200" b="0" i="0" u="none" strike="noStrike" kern="0" cap="none" spc="0" normalizeH="0" baseline="0" noProof="0" dirty="0" smtClean="0">
                          <a:ln>
                            <a:noFill/>
                          </a:ln>
                          <a:solidFill>
                            <a:srgbClr val="000000"/>
                          </a:solidFill>
                          <a:effectLst/>
                          <a:uLnTx/>
                          <a:uFillTx/>
                          <a:latin typeface="Arial"/>
                          <a:cs typeface="Arial"/>
                          <a:sym typeface="Arial"/>
                        </a:rPr>
                        <a:t>will not be achieved in this reporting financial year.</a:t>
                      </a:r>
                    </a:p>
                    <a:p>
                      <a:pPr algn="l">
                        <a:lnSpc>
                          <a:spcPct val="115000"/>
                        </a:lnSpc>
                        <a:defRPr sz="1100">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rPr>
                        <a:t>Lack of capacity in the Department</a:t>
                      </a:r>
                      <a:r>
                        <a:rPr lang="en-ZA" sz="1200" baseline="0" dirty="0" smtClean="0">
                          <a:effectLst/>
                          <a:latin typeface="Arial" panose="020B0604020202020204" pitchFamily="34" charset="0"/>
                          <a:ea typeface="Calibri" panose="020F0502020204030204" pitchFamily="34" charset="0"/>
                        </a:rPr>
                        <a:t> to</a:t>
                      </a:r>
                      <a:r>
                        <a:rPr lang="en-ZA" sz="1200" dirty="0" smtClean="0">
                          <a:effectLst/>
                          <a:latin typeface="Arial" panose="020B0604020202020204" pitchFamily="34" charset="0"/>
                          <a:ea typeface="Calibri" panose="020F0502020204030204" pitchFamily="34" charset="0"/>
                        </a:rPr>
                        <a:t> deliver on this annual target</a:t>
                      </a:r>
                      <a:r>
                        <a:rPr lang="en-ZA" sz="1200" baseline="0" dirty="0" smtClean="0">
                          <a:effectLst/>
                          <a:latin typeface="Arial" panose="020B0604020202020204" pitchFamily="34" charset="0"/>
                          <a:ea typeface="Calibri" panose="020F0502020204030204" pitchFamily="34" charset="0"/>
                        </a:rPr>
                        <a:t>; </a:t>
                      </a:r>
                      <a:r>
                        <a:rPr lang="en-ZA" sz="1200" dirty="0" smtClean="0">
                          <a:effectLst/>
                          <a:latin typeface="Arial" panose="020B0604020202020204" pitchFamily="34" charset="0"/>
                          <a:ea typeface="Calibri" panose="020F0502020204030204" pitchFamily="34" charset="0"/>
                        </a:rPr>
                        <a:t>and poor planning around this</a:t>
                      </a:r>
                      <a:r>
                        <a:rPr lang="en-ZA" sz="1200" baseline="0" dirty="0" smtClean="0">
                          <a:effectLst/>
                          <a:latin typeface="Arial" panose="020B0604020202020204" pitchFamily="34" charset="0"/>
                          <a:ea typeface="Calibri" panose="020F0502020204030204" pitchFamily="34" charset="0"/>
                        </a:rPr>
                        <a:t> annual target.</a:t>
                      </a:r>
                      <a:endParaRPr sz="1200" b="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264729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ontent Placeholder 18"/>
          <p:cNvSpPr>
            <a:spLocks noGrp="1"/>
          </p:cNvSpPr>
          <p:nvPr>
            <p:ph type="body" idx="1"/>
          </p:nvPr>
        </p:nvSpPr>
        <p:spPr>
          <a:xfrm>
            <a:off x="179512" y="1068570"/>
            <a:ext cx="8866517" cy="5027430"/>
          </a:xfrm>
          <a:prstGeom prst="rect">
            <a:avLst/>
          </a:prstGeom>
        </p:spPr>
        <p:txBody>
          <a:bodyPr>
            <a:noAutofit/>
          </a:bodyPr>
          <a:lstStyle/>
          <a:p>
            <a:pPr marL="0" indent="0" algn="just" defTabSz="832104">
              <a:spcBef>
                <a:spcPts val="300"/>
              </a:spcBef>
              <a:buNone/>
              <a:defRPr sz="1638">
                <a:latin typeface="Arial"/>
                <a:ea typeface="Arial"/>
                <a:cs typeface="Arial"/>
                <a:sym typeface="Arial"/>
              </a:defRPr>
            </a:pPr>
            <a:r>
              <a:rPr lang="en-GB" sz="1800" b="1" dirty="0" smtClean="0"/>
              <a:t>1.1. </a:t>
            </a:r>
            <a:r>
              <a:rPr sz="1800" dirty="0" smtClean="0"/>
              <a:t>The </a:t>
            </a:r>
            <a:r>
              <a:rPr sz="1800" dirty="0"/>
              <a:t>Report represents an overview of the activities of the department in </a:t>
            </a:r>
            <a:r>
              <a:rPr sz="1800" dirty="0" smtClean="0"/>
              <a:t>line </a:t>
            </a:r>
            <a:r>
              <a:rPr sz="1800" dirty="0"/>
              <a:t>with the Public Finance Management Act 1 of 1999, Treasury </a:t>
            </a:r>
            <a:r>
              <a:rPr sz="1800" dirty="0" smtClean="0"/>
              <a:t>Regulations</a:t>
            </a:r>
            <a:r>
              <a:rPr lang="en-GB" sz="1800" dirty="0" smtClean="0"/>
              <a:t> 5.3 and 30.3</a:t>
            </a:r>
            <a:r>
              <a:rPr sz="1800" dirty="0" smtClean="0"/>
              <a:t> </a:t>
            </a:r>
            <a:r>
              <a:rPr sz="1800" dirty="0"/>
              <a:t>and the Framework </a:t>
            </a:r>
            <a:r>
              <a:rPr sz="1800" dirty="0" smtClean="0"/>
              <a:t>for</a:t>
            </a:r>
            <a:r>
              <a:rPr lang="en-GB" sz="1800" dirty="0" smtClean="0"/>
              <a:t> Strategic Plans and Annual Performance Plans.</a:t>
            </a:r>
          </a:p>
          <a:p>
            <a:pPr marL="0" indent="0" algn="just" defTabSz="832104">
              <a:spcBef>
                <a:spcPts val="300"/>
              </a:spcBef>
              <a:buNone/>
              <a:defRPr sz="1638">
                <a:latin typeface="Arial"/>
                <a:ea typeface="Arial"/>
                <a:cs typeface="Arial"/>
                <a:sym typeface="Arial"/>
              </a:defRPr>
            </a:pPr>
            <a:endParaRPr lang="en-GB" sz="1800" dirty="0"/>
          </a:p>
          <a:p>
            <a:pPr marL="0" indent="0" algn="just" defTabSz="832104">
              <a:spcBef>
                <a:spcPts val="300"/>
              </a:spcBef>
              <a:buNone/>
              <a:defRPr sz="1638">
                <a:latin typeface="Arial"/>
                <a:ea typeface="Arial"/>
                <a:cs typeface="Arial"/>
                <a:sym typeface="Arial"/>
              </a:defRPr>
            </a:pPr>
            <a:r>
              <a:rPr lang="en-GB" sz="1800" b="1" dirty="0" smtClean="0"/>
              <a:t>1.2 </a:t>
            </a:r>
            <a:r>
              <a:rPr sz="1800" b="1" dirty="0" smtClean="0"/>
              <a:t>The</a:t>
            </a:r>
            <a:r>
              <a:rPr lang="en-GB" sz="1800" b="1" dirty="0" smtClean="0"/>
              <a:t> Performance</a:t>
            </a:r>
            <a:r>
              <a:rPr sz="1800" b="1" dirty="0" smtClean="0"/>
              <a:t> </a:t>
            </a:r>
            <a:r>
              <a:rPr sz="1800" b="1" dirty="0"/>
              <a:t>Report reflects</a:t>
            </a:r>
          </a:p>
          <a:p>
            <a:pPr marL="416052" lvl="1" indent="0" algn="just" defTabSz="832104">
              <a:spcBef>
                <a:spcPts val="300"/>
              </a:spcBef>
              <a:buNone/>
              <a:defRPr sz="1638">
                <a:latin typeface="Arial"/>
                <a:ea typeface="Arial"/>
                <a:cs typeface="Arial"/>
                <a:sym typeface="Arial"/>
              </a:defRPr>
            </a:pPr>
            <a:r>
              <a:rPr lang="en-GB" sz="1800" dirty="0" smtClean="0"/>
              <a:t>1.2.1 P</a:t>
            </a:r>
            <a:r>
              <a:rPr sz="1800" dirty="0" err="1" smtClean="0"/>
              <a:t>rogress</a:t>
            </a:r>
            <a:r>
              <a:rPr sz="1800" dirty="0" smtClean="0"/>
              <a:t> </a:t>
            </a:r>
            <a:r>
              <a:rPr sz="1800" dirty="0"/>
              <a:t>made on the implementation of performance indicators and targets set in respect of Quarter </a:t>
            </a:r>
            <a:r>
              <a:rPr lang="en-GB" sz="1800" dirty="0" smtClean="0"/>
              <a:t>Three</a:t>
            </a:r>
            <a:r>
              <a:rPr sz="1800" dirty="0" smtClean="0"/>
              <a:t> </a:t>
            </a:r>
            <a:r>
              <a:rPr sz="1800" dirty="0"/>
              <a:t>(</a:t>
            </a:r>
            <a:r>
              <a:rPr sz="1800" dirty="0" smtClean="0"/>
              <a:t>Q</a:t>
            </a:r>
            <a:r>
              <a:rPr lang="en-ZA" sz="1800" dirty="0"/>
              <a:t>3</a:t>
            </a:r>
            <a:r>
              <a:rPr sz="1800" dirty="0" smtClean="0"/>
              <a:t>) </a:t>
            </a:r>
            <a:r>
              <a:rPr sz="1800" dirty="0"/>
              <a:t>in the </a:t>
            </a:r>
            <a:r>
              <a:rPr sz="1800" dirty="0" smtClean="0"/>
              <a:t>2017</a:t>
            </a:r>
            <a:r>
              <a:rPr lang="en-GB" sz="1800" dirty="0" smtClean="0"/>
              <a:t>/18</a:t>
            </a:r>
            <a:r>
              <a:rPr sz="1800" dirty="0" smtClean="0"/>
              <a:t> </a:t>
            </a:r>
            <a:r>
              <a:rPr sz="1800" dirty="0"/>
              <a:t>Annual Performance Plan (APP</a:t>
            </a:r>
            <a:r>
              <a:rPr sz="1800" dirty="0" smtClean="0"/>
              <a:t>);</a:t>
            </a:r>
            <a:endParaRPr lang="en-GB" sz="1800" dirty="0" smtClean="0"/>
          </a:p>
          <a:p>
            <a:pPr marL="416052" lvl="1" indent="0" algn="just" defTabSz="832104">
              <a:spcBef>
                <a:spcPts val="300"/>
              </a:spcBef>
              <a:buNone/>
              <a:defRPr sz="1638">
                <a:latin typeface="Arial"/>
                <a:ea typeface="Arial"/>
                <a:cs typeface="Arial"/>
                <a:sym typeface="Arial"/>
              </a:defRPr>
            </a:pPr>
            <a:r>
              <a:rPr lang="en-GB" sz="1800" dirty="0" smtClean="0"/>
              <a:t>1.2.2 </a:t>
            </a:r>
            <a:r>
              <a:rPr lang="en-GB" sz="1800" dirty="0"/>
              <a:t>Variances and reasons for variance;</a:t>
            </a:r>
          </a:p>
          <a:p>
            <a:pPr marL="416052" lvl="1" indent="0" algn="just" defTabSz="832104">
              <a:spcBef>
                <a:spcPts val="300"/>
              </a:spcBef>
              <a:buNone/>
              <a:defRPr sz="1638">
                <a:latin typeface="Arial"/>
                <a:ea typeface="Arial"/>
                <a:cs typeface="Arial"/>
                <a:sym typeface="Arial"/>
              </a:defRPr>
            </a:pPr>
            <a:endParaRPr lang="en-GB" sz="1800" dirty="0" smtClean="0"/>
          </a:p>
          <a:p>
            <a:pPr marL="416052" lvl="1" indent="0" algn="just" defTabSz="832104">
              <a:spcBef>
                <a:spcPts val="300"/>
              </a:spcBef>
              <a:buNone/>
              <a:defRPr sz="1638">
                <a:latin typeface="Arial"/>
                <a:ea typeface="Arial"/>
                <a:cs typeface="Arial"/>
                <a:sym typeface="Arial"/>
              </a:defRPr>
            </a:pPr>
            <a:r>
              <a:rPr lang="en-GB" sz="1800" dirty="0"/>
              <a:t>1.2.3 Key challenges faced by the department in implementing the mandate</a:t>
            </a:r>
            <a:r>
              <a:rPr lang="en-GB" sz="1800" dirty="0" smtClean="0"/>
              <a:t>; and</a:t>
            </a:r>
            <a:endParaRPr lang="en-GB" sz="1800" dirty="0"/>
          </a:p>
          <a:p>
            <a:pPr marL="416052" lvl="1" indent="0" algn="just" defTabSz="832104">
              <a:spcBef>
                <a:spcPts val="300"/>
              </a:spcBef>
              <a:buNone/>
              <a:defRPr sz="1638">
                <a:latin typeface="Arial"/>
                <a:ea typeface="Arial"/>
                <a:cs typeface="Arial"/>
                <a:sym typeface="Arial"/>
              </a:defRPr>
            </a:pPr>
            <a:endParaRPr lang="en-GB" sz="1800" dirty="0" smtClean="0"/>
          </a:p>
          <a:p>
            <a:pPr marL="416052" lvl="1" indent="0" algn="just" defTabSz="832104">
              <a:spcBef>
                <a:spcPts val="300"/>
              </a:spcBef>
              <a:buNone/>
              <a:defRPr sz="1638">
                <a:latin typeface="Arial"/>
                <a:ea typeface="Arial"/>
                <a:cs typeface="Arial"/>
                <a:sym typeface="Arial"/>
              </a:defRPr>
            </a:pPr>
            <a:r>
              <a:rPr lang="en-GB" sz="1800" dirty="0" smtClean="0"/>
              <a:t>1.2.4 </a:t>
            </a:r>
            <a:r>
              <a:rPr lang="en-GB" sz="1800" dirty="0"/>
              <a:t>Planned actions to mitigate implementation </a:t>
            </a:r>
            <a:r>
              <a:rPr lang="en-GB" sz="1800" dirty="0" smtClean="0"/>
              <a:t>challenges</a:t>
            </a:r>
            <a:r>
              <a:rPr lang="en-GB" sz="1800" dirty="0"/>
              <a:t>.</a:t>
            </a:r>
            <a:endParaRPr lang="en-GB" sz="1800" dirty="0" smtClean="0"/>
          </a:p>
          <a:p>
            <a:pPr marL="416052" lvl="1" indent="0" algn="just" defTabSz="832104">
              <a:spcBef>
                <a:spcPts val="300"/>
              </a:spcBef>
              <a:buNone/>
              <a:defRPr sz="1638">
                <a:latin typeface="Arial"/>
                <a:ea typeface="Arial"/>
                <a:cs typeface="Arial"/>
                <a:sym typeface="Arial"/>
              </a:defRPr>
            </a:pPr>
            <a:endParaRPr lang="en-GB" sz="2000" dirty="0"/>
          </a:p>
          <a:p>
            <a:pPr marL="0" indent="0" algn="just" defTabSz="832104">
              <a:spcBef>
                <a:spcPts val="300"/>
              </a:spcBef>
              <a:buSzTx/>
              <a:buNone/>
              <a:defRPr sz="1638">
                <a:latin typeface="Arial"/>
                <a:ea typeface="Arial"/>
                <a:cs typeface="Arial"/>
                <a:sym typeface="Arial"/>
              </a:defRPr>
            </a:pPr>
            <a:r>
              <a:rPr sz="2000" dirty="0" smtClean="0"/>
              <a:t> </a:t>
            </a:r>
            <a:endParaRPr sz="2000" dirty="0"/>
          </a:p>
        </p:txBody>
      </p:sp>
      <p:sp>
        <p:nvSpPr>
          <p:cNvPr id="642"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pic>
        <p:nvPicPr>
          <p:cNvPr id="643" name="Picture 6" descr="Picture 6"/>
          <p:cNvPicPr>
            <a:picLocks noChangeAspect="1"/>
          </p:cNvPicPr>
          <p:nvPr/>
        </p:nvPicPr>
        <p:blipFill>
          <a:blip r:embed="rId3" cstate="print">
            <a:extLst/>
          </a:blip>
          <a:srcRect t="24292" b="22405"/>
          <a:stretch>
            <a:fillRect/>
          </a:stretch>
        </p:blipFill>
        <p:spPr>
          <a:xfrm>
            <a:off x="179511" y="6096000"/>
            <a:ext cx="1420689" cy="570325"/>
          </a:xfrm>
          <a:prstGeom prst="rect">
            <a:avLst/>
          </a:prstGeom>
          <a:ln w="12700">
            <a:miter lim="400000"/>
          </a:ln>
        </p:spPr>
      </p:pic>
      <p:sp>
        <p:nvSpPr>
          <p:cNvPr id="644" name="Title 1"/>
          <p:cNvSpPr>
            <a:spLocks noGrp="1"/>
          </p:cNvSpPr>
          <p:nvPr>
            <p:ph type="title"/>
          </p:nvPr>
        </p:nvSpPr>
        <p:spPr>
          <a:xfrm>
            <a:off x="141514" y="0"/>
            <a:ext cx="8991601" cy="957943"/>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1. BACKGROUND &amp; PURPOSE</a:t>
            </a:r>
            <a:endParaRPr lang="en-ZA" sz="2800" dirty="0"/>
          </a:p>
        </p:txBody>
      </p:sp>
    </p:spTree>
    <p:extLst>
      <p:ext uri="{BB962C8B-B14F-4D97-AF65-F5344CB8AC3E}">
        <p14:creationId xmlns:p14="http://schemas.microsoft.com/office/powerpoint/2010/main" xmlns="" val="35543071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75" name="Slide Number Placeholder 2"/>
          <p:cNvSpPr>
            <a:spLocks noGrp="1"/>
          </p:cNvSpPr>
          <p:nvPr>
            <p:ph type="sldNum" sz="quarter" idx="4294967295"/>
          </p:nvPr>
        </p:nvSpPr>
        <p:spPr>
          <a:xfrm>
            <a:off x="8001000" y="6404293"/>
            <a:ext cx="685801" cy="2620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50</a:t>
            </a:fld>
            <a:endParaRPr sz="1200" dirty="0"/>
          </a:p>
        </p:txBody>
      </p:sp>
      <p:sp>
        <p:nvSpPr>
          <p:cNvPr id="6" name="Title 1"/>
          <p:cNvSpPr txBox="1">
            <a:spLocks/>
          </p:cNvSpPr>
          <p:nvPr/>
        </p:nvSpPr>
        <p:spPr>
          <a:xfrm>
            <a:off x="179511"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a:t>
            </a:r>
            <a:r>
              <a:rPr lang="en-ZA" sz="3600" b="1" cap="small" dirty="0" smtClean="0">
                <a:solidFill>
                  <a:prstClr val="black"/>
                </a:solidFill>
                <a:latin typeface="Arial"/>
                <a:cs typeface="Arial"/>
                <a:sym typeface="Arial"/>
              </a:rPr>
              <a:t>Three</a:t>
            </a:r>
            <a:endParaRPr lang="en-US" cap="small"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867361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4" name="Slide Number Placeholder 1"/>
          <p:cNvSpPr>
            <a:spLocks noGrp="1"/>
          </p:cNvSpPr>
          <p:nvPr>
            <p:ph type="sldNum" sz="quarter" idx="4294967295"/>
          </p:nvPr>
        </p:nvSpPr>
        <p:spPr>
          <a:xfrm>
            <a:off x="8153400" y="6514166"/>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52</a:t>
            </a:fld>
            <a:endParaRPr dirty="0"/>
          </a:p>
        </p:txBody>
      </p:sp>
      <p:sp>
        <p:nvSpPr>
          <p:cNvPr id="795" name="Title 1"/>
          <p:cNvSpPr>
            <a:spLocks noGrp="1"/>
          </p:cNvSpPr>
          <p:nvPr>
            <p:ph type="title"/>
          </p:nvPr>
        </p:nvSpPr>
        <p:spPr>
          <a:xfrm>
            <a:off x="76200" y="0"/>
            <a:ext cx="8991600" cy="7747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796" name="Content Placeholder 3"/>
          <p:cNvGraphicFramePr/>
          <p:nvPr>
            <p:extLst/>
          </p:nvPr>
        </p:nvGraphicFramePr>
        <p:xfrm>
          <a:off x="76200" y="835263"/>
          <a:ext cx="8991600" cy="5681983"/>
        </p:xfrm>
        <a:graphic>
          <a:graphicData uri="http://schemas.openxmlformats.org/drawingml/2006/table">
            <a:tbl>
              <a:tblPr firstRow="1"/>
              <a:tblGrid>
                <a:gridCol w="300138">
                  <a:extLst>
                    <a:ext uri="{9D8B030D-6E8A-4147-A177-3AD203B41FA5}">
                      <a16:colId xmlns:a16="http://schemas.microsoft.com/office/drawing/2014/main" xmlns="" val="20000"/>
                    </a:ext>
                  </a:extLst>
                </a:gridCol>
                <a:gridCol w="1677433">
                  <a:extLst>
                    <a:ext uri="{9D8B030D-6E8A-4147-A177-3AD203B41FA5}">
                      <a16:colId xmlns:a16="http://schemas.microsoft.com/office/drawing/2014/main" xmlns="" val="20001"/>
                    </a:ext>
                  </a:extLst>
                </a:gridCol>
                <a:gridCol w="1335315">
                  <a:extLst>
                    <a:ext uri="{9D8B030D-6E8A-4147-A177-3AD203B41FA5}">
                      <a16:colId xmlns:a16="http://schemas.microsoft.com/office/drawing/2014/main" xmlns="" val="20002"/>
                    </a:ext>
                  </a:extLst>
                </a:gridCol>
                <a:gridCol w="1037771">
                  <a:extLst>
                    <a:ext uri="{9D8B030D-6E8A-4147-A177-3AD203B41FA5}">
                      <a16:colId xmlns:a16="http://schemas.microsoft.com/office/drawing/2014/main" xmlns="" val="20003"/>
                    </a:ext>
                  </a:extLst>
                </a:gridCol>
                <a:gridCol w="1886857">
                  <a:extLst>
                    <a:ext uri="{9D8B030D-6E8A-4147-A177-3AD203B41FA5}">
                      <a16:colId xmlns:a16="http://schemas.microsoft.com/office/drawing/2014/main" xmlns="" val="20004"/>
                    </a:ext>
                  </a:extLst>
                </a:gridCol>
                <a:gridCol w="1850572">
                  <a:extLst>
                    <a:ext uri="{9D8B030D-6E8A-4147-A177-3AD203B41FA5}">
                      <a16:colId xmlns:a16="http://schemas.microsoft.com/office/drawing/2014/main" xmlns="" val="20005"/>
                    </a:ext>
                  </a:extLst>
                </a:gridCol>
                <a:gridCol w="903514">
                  <a:extLst>
                    <a:ext uri="{9D8B030D-6E8A-4147-A177-3AD203B41FA5}">
                      <a16:colId xmlns:a16="http://schemas.microsoft.com/office/drawing/2014/main" xmlns="" val="20006"/>
                    </a:ext>
                  </a:extLst>
                </a:gridCol>
              </a:tblGrid>
              <a:tr h="623244">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000" dirty="0"/>
                        <a:t>PERFORMANCE</a:t>
                      </a:r>
                    </a:p>
                    <a:p>
                      <a:pPr algn="l">
                        <a:lnSpc>
                          <a:spcPct val="150000"/>
                        </a:lnSpc>
                        <a:tabLst>
                          <a:tab pos="533400" algn="l"/>
                        </a:tabLst>
                        <a:defRPr sz="1000">
                          <a:solidFill>
                            <a:srgbClr val="000000"/>
                          </a:solidFill>
                          <a:latin typeface="Arial"/>
                          <a:ea typeface="Arial"/>
                          <a:cs typeface="Arial"/>
                          <a:sym typeface="Arial"/>
                        </a:defRPr>
                      </a:pPr>
                      <a:r>
                        <a:rPr sz="1000"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a:t>QUARTERLY</a:t>
                      </a:r>
                    </a:p>
                    <a:p>
                      <a:pPr algn="l">
                        <a:lnSpc>
                          <a:spcPct val="150000"/>
                        </a:lnSpc>
                        <a:tabLst>
                          <a:tab pos="533400" algn="l"/>
                        </a:tabLst>
                        <a:defRPr sz="1000">
                          <a:solidFill>
                            <a:srgbClr val="000000"/>
                          </a:solidFill>
                          <a:latin typeface="Arial"/>
                          <a:ea typeface="Arial"/>
                          <a:cs typeface="Arial"/>
                          <a:sym typeface="Arial"/>
                        </a:defRPr>
                      </a:pPr>
                      <a:r>
                        <a:rPr sz="1000"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sz="1000" b="1" dirty="0" smtClean="0">
                          <a:latin typeface="Arial"/>
                          <a:ea typeface="Arial"/>
                          <a:cs typeface="Arial"/>
                          <a:sym typeface="Arial"/>
                        </a:rPr>
                        <a:t>QUARTERLY </a:t>
                      </a:r>
                      <a:r>
                        <a:rPr lang="en-GB" sz="1000" b="1" dirty="0" smtClean="0">
                          <a:latin typeface="Arial"/>
                          <a:ea typeface="Arial"/>
                          <a:cs typeface="Arial"/>
                          <a:sym typeface="Arial"/>
                        </a:rPr>
                        <a:t>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000" dirty="0"/>
                        <a:t>YEAR-TO-DATE</a:t>
                      </a:r>
                    </a:p>
                    <a:p>
                      <a:pPr algn="l">
                        <a:lnSpc>
                          <a:spcPct val="150000"/>
                        </a:lnSpc>
                        <a:tabLst>
                          <a:tab pos="533400" algn="l"/>
                        </a:tabLst>
                        <a:defRPr sz="1000">
                          <a:solidFill>
                            <a:srgbClr val="000000"/>
                          </a:solidFill>
                          <a:latin typeface="Arial"/>
                          <a:ea typeface="Arial"/>
                          <a:cs typeface="Arial"/>
                          <a:sym typeface="Arial"/>
                        </a:defRPr>
                      </a:pPr>
                      <a:r>
                        <a:rPr sz="1000"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1000">
                          <a:solidFill>
                            <a:srgbClr val="000000"/>
                          </a:solidFill>
                          <a:latin typeface="Arial"/>
                          <a:ea typeface="Arial"/>
                          <a:cs typeface="Arial"/>
                          <a:sym typeface="Arial"/>
                        </a:defRPr>
                      </a:pPr>
                      <a:r>
                        <a:rPr sz="1000"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205792">
                <a:tc>
                  <a:txBody>
                    <a:bodyPr/>
                    <a:lstStyle/>
                    <a:p>
                      <a:pPr algn="l">
                        <a:lnSpc>
                          <a:spcPct val="150000"/>
                        </a:lnSpc>
                        <a:defRPr sz="1800"/>
                      </a:pPr>
                      <a:r>
                        <a:rPr sz="1200" dirty="0" smtClean="0">
                          <a:latin typeface="Arial" panose="020B0604020202020204" pitchFamily="34" charset="0"/>
                          <a:ea typeface="Arial"/>
                          <a:cs typeface="Arial" panose="020B0604020202020204" pitchFamily="34" charset="0"/>
                          <a:sym typeface="Arial"/>
                        </a:rPr>
                        <a:t>3</a:t>
                      </a:r>
                      <a:r>
                        <a:rPr lang="en-ZA" sz="1200" dirty="0" smtClean="0">
                          <a:latin typeface="Arial" panose="020B0604020202020204" pitchFamily="34" charset="0"/>
                          <a:ea typeface="Arial"/>
                          <a:cs typeface="Arial" panose="020B0604020202020204" pitchFamily="34" charset="0"/>
                          <a:sym typeface="Arial"/>
                        </a:rPr>
                        <a:t>1</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100" b="1" cap="small">
                          <a:latin typeface="Arial"/>
                          <a:ea typeface="Arial"/>
                          <a:cs typeface="Arial"/>
                          <a:sym typeface="Arial"/>
                        </a:defRPr>
                      </a:pPr>
                      <a:r>
                        <a:rPr lang="en-GB" sz="1200" dirty="0" smtClean="0">
                          <a:latin typeface="Arial" panose="020B0604020202020204" pitchFamily="34" charset="0"/>
                          <a:cs typeface="Arial" panose="020B0604020202020204" pitchFamily="34" charset="0"/>
                        </a:rPr>
                        <a:t>Number of IGR Forums convened </a:t>
                      </a:r>
                      <a:endParaRPr sz="1200" dirty="0">
                        <a:latin typeface="Arial" panose="020B0604020202020204" pitchFamily="34" charset="0"/>
                        <a:cs typeface="Arial" panose="020B0604020202020204" pitchFamily="34" charset="0"/>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4 IGR Forums conducted per annum</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IGR Forums convened</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smtClean="0">
                          <a:ln>
                            <a:noFill/>
                          </a:ln>
                          <a:solidFill>
                            <a:schemeClr val="tx1"/>
                          </a:solidFill>
                          <a:effectLst/>
                          <a:uLnTx/>
                          <a:uFillTx/>
                          <a:latin typeface="Arial" panose="020B0604020202020204" pitchFamily="34" charset="0"/>
                          <a:ea typeface="Arial Narrow"/>
                          <a:cs typeface="Arial" panose="020B0604020202020204" pitchFamily="34" charset="0"/>
                          <a:sym typeface="Arial Narrow"/>
                        </a:rPr>
                        <a:t>Target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chemeClr val="tx1"/>
                          </a:solidFill>
                          <a:effectLst/>
                          <a:uLnTx/>
                          <a:uFillTx/>
                          <a:latin typeface="Arial" panose="020B0604020202020204" pitchFamily="34" charset="0"/>
                          <a:ea typeface="Arial Narrow"/>
                          <a:cs typeface="Arial" panose="020B0604020202020204" pitchFamily="34" charset="0"/>
                          <a:sym typeface="Arial Narrow"/>
                        </a:rPr>
                        <a:t>One (1)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IGR Forums convened: </a:t>
                      </a: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Inter-Provincial Coordinating Committee meeting hosted on 7 December 2017</a:t>
                      </a:r>
                      <a:endParaRPr kumimoji="0" lang="en-ZA" sz="1200" b="0" i="0" u="none" strike="noStrike" kern="0" cap="none" spc="0" normalizeH="0" baseline="0" noProof="0" dirty="0" smtClean="0">
                        <a:ln>
                          <a:noFill/>
                        </a:ln>
                        <a:solidFill>
                          <a:schemeClr val="tx1"/>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2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ea typeface="Calibri" panose="020F0502020204030204" pitchFamily="34" charset="0"/>
                        </a:rPr>
                        <a:t>Three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Inter-Governmental Relations Forums convened to-date.</a:t>
                      </a:r>
                      <a:endParaRPr kumimoji="0" lang="en-ZA" sz="1200" b="0" i="0" u="none" strike="noStrike" kern="0" cap="none" spc="0" normalizeH="0" baseline="0" noProof="0" dirty="0" smtClean="0">
                        <a:ln>
                          <a:noFill/>
                        </a:ln>
                        <a:solidFill>
                          <a:schemeClr val="tx1"/>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741298">
                <a:tc>
                  <a:txBody>
                    <a:bodyPr/>
                    <a:lstStyle/>
                    <a:p>
                      <a:pPr algn="l">
                        <a:lnSpc>
                          <a:spcPct val="150000"/>
                        </a:lnSpc>
                        <a:defRPr sz="1800"/>
                      </a:pPr>
                      <a:r>
                        <a:rPr sz="1200" dirty="0" smtClean="0">
                          <a:latin typeface="Arial" panose="020B0604020202020204" pitchFamily="34" charset="0"/>
                          <a:ea typeface="Arial"/>
                          <a:cs typeface="Arial" panose="020B0604020202020204" pitchFamily="34" charset="0"/>
                          <a:sym typeface="Arial"/>
                        </a:rPr>
                        <a:t>3</a:t>
                      </a:r>
                      <a:r>
                        <a:rPr lang="en-ZA" sz="1200" dirty="0" smtClean="0">
                          <a:latin typeface="Arial" panose="020B0604020202020204" pitchFamily="34" charset="0"/>
                          <a:ea typeface="Arial"/>
                          <a:cs typeface="Arial" panose="020B0604020202020204" pitchFamily="34" charset="0"/>
                          <a:sym typeface="Arial"/>
                        </a:rPr>
                        <a:t>2</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the planning, design and implementation of DSBD and Entity SMME and Co-operatives financial support programmes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selected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financial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programmes produced in Q4</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Evaluation of programmes undertaken</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Target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Evaluation of programmes undertaken.</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dirty="0" smtClean="0">
                          <a:effectLst/>
                          <a:latin typeface="Arial" panose="020B0604020202020204" pitchFamily="34" charset="0"/>
                          <a:ea typeface="Calibri" panose="020F0502020204030204" pitchFamily="34" charset="0"/>
                        </a:rPr>
                        <a:t>Substitution of the BBSDP/CIS Evaluation with the Sefa Wholesale Lending Cooperatives Project. A proposed recovery plan was endorsed by the Branch and approved by the Director-General. </a:t>
                      </a: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smtClean="0">
                          <a:effectLst/>
                          <a:latin typeface="Arial" panose="020B0604020202020204" pitchFamily="34" charset="0"/>
                          <a:ea typeface="Calibri" panose="020F0502020204030204" pitchFamily="34" charset="0"/>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804704">
                <a:tc>
                  <a:txBody>
                    <a:bodyPr/>
                    <a:lstStyle/>
                    <a:p>
                      <a:pPr algn="l">
                        <a:lnSpc>
                          <a:spcPct val="150000"/>
                        </a:lnSpc>
                        <a:defRPr sz="1800"/>
                      </a:pPr>
                      <a:r>
                        <a:rPr lang="en-GB" sz="1200" dirty="0" smtClean="0">
                          <a:latin typeface="Arial" panose="020B0604020202020204" pitchFamily="34" charset="0"/>
                          <a:ea typeface="Arial"/>
                          <a:cs typeface="Arial" panose="020B0604020202020204" pitchFamily="34" charset="0"/>
                          <a:sym typeface="Arial"/>
                        </a:rPr>
                        <a:t>33</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Implementation of a revised financial products and services business architecture for the SBD Portfolio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enhancement of the financial products and services business architecture of the SBD Portfolio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rPr>
                        <a:t>Analysis of the efficacy and impact of the identified programmes</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Target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Analysis</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 of the efficacy and impact of the identified programmes.</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 </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lang="en-ZA" sz="1200" dirty="0" smtClean="0">
                          <a:effectLst/>
                          <a:latin typeface="Arial" panose="020B0604020202020204" pitchFamily="34" charset="0"/>
                          <a:ea typeface="Calibri" panose="020F0502020204030204" pitchFamily="34" charset="0"/>
                        </a:rPr>
                        <a:t>Workshops were held on 4-6 December 2017 to do the analysis of the programmes, their efficacy and impact.</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algn="l">
                        <a:lnSpc>
                          <a:spcPct val="115000"/>
                        </a:lnSpc>
                        <a:defRPr sz="1100">
                          <a:latin typeface="Arial"/>
                          <a:ea typeface="Arial"/>
                          <a:cs typeface="Arial"/>
                          <a:sym typeface="Arial"/>
                        </a:defRPr>
                      </a:pPr>
                      <a:endParaRPr sz="1200" dirty="0">
                        <a:solidFill>
                          <a:schemeClr val="tx1"/>
                        </a:solidFill>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a:t>
                      </a: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24727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7772400" y="6404292"/>
            <a:ext cx="9144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53</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200" y="911070"/>
          <a:ext cx="8991602" cy="5270719"/>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300763">
                  <a:extLst>
                    <a:ext uri="{9D8B030D-6E8A-4147-A177-3AD203B41FA5}">
                      <a16:colId xmlns:a16="http://schemas.microsoft.com/office/drawing/2014/main" xmlns="" val="20001"/>
                    </a:ext>
                  </a:extLst>
                </a:gridCol>
                <a:gridCol w="1121694">
                  <a:extLst>
                    <a:ext uri="{9D8B030D-6E8A-4147-A177-3AD203B41FA5}">
                      <a16:colId xmlns:a16="http://schemas.microsoft.com/office/drawing/2014/main" xmlns="" val="20002"/>
                    </a:ext>
                  </a:extLst>
                </a:gridCol>
                <a:gridCol w="1626042">
                  <a:extLst>
                    <a:ext uri="{9D8B030D-6E8A-4147-A177-3AD203B41FA5}">
                      <a16:colId xmlns:a16="http://schemas.microsoft.com/office/drawing/2014/main" xmlns="" val="20003"/>
                    </a:ext>
                  </a:extLst>
                </a:gridCol>
                <a:gridCol w="1682391">
                  <a:extLst>
                    <a:ext uri="{9D8B030D-6E8A-4147-A177-3AD203B41FA5}">
                      <a16:colId xmlns:a16="http://schemas.microsoft.com/office/drawing/2014/main" xmlns="" val="20004"/>
                    </a:ext>
                  </a:extLst>
                </a:gridCol>
                <a:gridCol w="1665873">
                  <a:extLst>
                    <a:ext uri="{9D8B030D-6E8A-4147-A177-3AD203B41FA5}">
                      <a16:colId xmlns:a16="http://schemas.microsoft.com/office/drawing/2014/main" xmlns="" val="20005"/>
                    </a:ext>
                  </a:extLst>
                </a:gridCol>
                <a:gridCol w="1280887">
                  <a:extLst>
                    <a:ext uri="{9D8B030D-6E8A-4147-A177-3AD203B41FA5}">
                      <a16:colId xmlns:a16="http://schemas.microsoft.com/office/drawing/2014/main" xmlns="" val="20006"/>
                    </a:ext>
                  </a:extLst>
                </a:gridCol>
              </a:tblGrid>
              <a:tr h="586345">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QUARTERLY</a:t>
                      </a:r>
                      <a:r>
                        <a:rPr lang="en-GB" baseline="0" dirty="0" smtClean="0"/>
                        <a:t> </a:t>
                      </a:r>
                      <a:r>
                        <a:rPr dirty="0" smtClean="0"/>
                        <a:t>MILESTONES</a:t>
                      </a:r>
                      <a:endParaRPr dirty="0"/>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590219">
                <a:tc>
                  <a:txBody>
                    <a:bodyPr/>
                    <a:lstStyle/>
                    <a:p>
                      <a:pPr algn="l">
                        <a:lnSpc>
                          <a:spcPct val="150000"/>
                        </a:lnSpc>
                        <a:defRPr sz="1800"/>
                      </a:pPr>
                      <a:r>
                        <a:rPr sz="1200" dirty="0" smtClean="0">
                          <a:latin typeface="Arial" panose="020B0604020202020204" pitchFamily="34" charset="0"/>
                          <a:ea typeface="Arial"/>
                          <a:cs typeface="Arial" panose="020B0604020202020204" pitchFamily="34" charset="0"/>
                          <a:sym typeface="Arial"/>
                        </a:rPr>
                        <a:t>3</a:t>
                      </a:r>
                      <a:r>
                        <a:rPr lang="en-ZA" sz="1200" dirty="0" smtClean="0">
                          <a:latin typeface="Arial" panose="020B0604020202020204" pitchFamily="34" charset="0"/>
                          <a:ea typeface="Arial"/>
                          <a:cs typeface="Arial" panose="020B0604020202020204" pitchFamily="34" charset="0"/>
                          <a:sym typeface="Arial"/>
                        </a:rPr>
                        <a:t>4</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Informal Business Infrastructure partnership agreements secured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 Informal Business Infrastructure partnership agreements secured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Informal Business Infrastructure partnership agreement secured</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b="1">
                          <a:latin typeface="Arial"/>
                          <a:ea typeface="Arial"/>
                          <a:cs typeface="Arial"/>
                          <a:sym typeface="Arial"/>
                        </a:defRPr>
                      </a:pPr>
                      <a:r>
                        <a:rPr lang="en-GB" sz="1200" b="1" dirty="0" smtClean="0">
                          <a:latin typeface="Arial" panose="020B0604020202020204" pitchFamily="34" charset="0"/>
                          <a:cs typeface="Arial" panose="020B0604020202020204" pitchFamily="34" charset="0"/>
                        </a:rPr>
                        <a:t>Target achieved: </a:t>
                      </a:r>
                    </a:p>
                    <a:p>
                      <a:pPr algn="l">
                        <a:lnSpc>
                          <a:spcPct val="115000"/>
                        </a:lnSpc>
                        <a:defRPr b="1">
                          <a:latin typeface="Arial"/>
                          <a:ea typeface="Arial"/>
                          <a:cs typeface="Arial"/>
                          <a:sym typeface="Arial"/>
                        </a:defRPr>
                      </a:pPr>
                      <a:endParaRPr lang="en-GB" sz="1200" b="0" dirty="0" smtClean="0">
                        <a:latin typeface="Arial" panose="020B0604020202020204" pitchFamily="34" charset="0"/>
                        <a:cs typeface="Arial" panose="020B0604020202020204" pitchFamily="34" charset="0"/>
                      </a:endParaRPr>
                    </a:p>
                    <a:p>
                      <a:pPr algn="l">
                        <a:lnSpc>
                          <a:spcPct val="115000"/>
                        </a:lnSpc>
                        <a:defRPr b="1">
                          <a:latin typeface="Arial"/>
                          <a:ea typeface="Arial"/>
                          <a:cs typeface="Arial"/>
                          <a:sym typeface="Arial"/>
                        </a:defRPr>
                      </a:pPr>
                      <a:r>
                        <a:rPr lang="en-GB" sz="1200" b="0" dirty="0" smtClean="0">
                          <a:latin typeface="Arial" panose="020B0604020202020204" pitchFamily="34" charset="0"/>
                          <a:cs typeface="Arial" panose="020B0604020202020204" pitchFamily="34" charset="0"/>
                        </a:rPr>
                        <a:t>Four</a:t>
                      </a:r>
                      <a:r>
                        <a:rPr lang="en-GB" sz="1200" b="0" baseline="0" dirty="0" smtClean="0">
                          <a:latin typeface="Arial" panose="020B0604020202020204" pitchFamily="34" charset="0"/>
                          <a:cs typeface="Arial" panose="020B0604020202020204" pitchFamily="34" charset="0"/>
                        </a:rPr>
                        <a:t> (4) Informal Business Infrastructure partnership agreement secured.</a:t>
                      </a:r>
                      <a:endParaRPr sz="1200" b="0" dirty="0">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r>
                        <a:rPr lang="en-US" sz="1200" b="0" i="0" u="none" strike="noStrike" cap="none" spc="0" baseline="0" dirty="0" err="1" smtClean="0">
                          <a:ln>
                            <a:noFill/>
                          </a:ln>
                          <a:solidFill>
                            <a:srgbClr val="000000"/>
                          </a:solidFill>
                          <a:effectLst/>
                          <a:uFillTx/>
                          <a:latin typeface="Arial" panose="020B0604020202020204" pitchFamily="34" charset="0"/>
                          <a:ea typeface="+mn-ea"/>
                          <a:cs typeface="Arial" panose="020B0604020202020204" pitchFamily="34" charset="0"/>
                          <a:sym typeface="Calibri"/>
                        </a:rPr>
                        <a:t>Inqcuza</a:t>
                      </a:r>
                      <a:r>
                        <a:rPr lang="en-US"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rPr>
                        <a:t> Hill Local Municipality;</a:t>
                      </a:r>
                      <a:endParaRPr lang="en-ZA"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endParaRPr>
                    </a:p>
                    <a:p>
                      <a:pPr algn="l"/>
                      <a:r>
                        <a:rPr lang="en-US" sz="1200" b="0" i="0" u="none" strike="noStrike" cap="none" spc="0" baseline="0" dirty="0" err="1" smtClean="0">
                          <a:ln>
                            <a:noFill/>
                          </a:ln>
                          <a:solidFill>
                            <a:srgbClr val="000000"/>
                          </a:solidFill>
                          <a:effectLst/>
                          <a:uFillTx/>
                          <a:latin typeface="Arial" panose="020B0604020202020204" pitchFamily="34" charset="0"/>
                          <a:ea typeface="+mn-ea"/>
                          <a:cs typeface="Arial" panose="020B0604020202020204" pitchFamily="34" charset="0"/>
                          <a:sym typeface="Calibri"/>
                        </a:rPr>
                        <a:t>Makhado</a:t>
                      </a:r>
                      <a:r>
                        <a:rPr lang="en-US"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rPr>
                        <a:t> Local Municipality;</a:t>
                      </a:r>
                      <a:endParaRPr lang="en-ZA"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endParaRPr>
                    </a:p>
                    <a:p>
                      <a:pPr algn="l"/>
                      <a:r>
                        <a:rPr lang="en-US"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rPr>
                        <a:t>Alfred Duma Local Municipality;</a:t>
                      </a:r>
                      <a:endParaRPr lang="en-ZA"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endParaRPr>
                    </a:p>
                    <a:p>
                      <a:pPr algn="l"/>
                      <a:r>
                        <a:rPr lang="en-US" sz="1200" b="0" i="0" u="none" strike="noStrike" cap="none" spc="0" baseline="0" dirty="0" err="1" smtClean="0">
                          <a:ln>
                            <a:noFill/>
                          </a:ln>
                          <a:solidFill>
                            <a:srgbClr val="000000"/>
                          </a:solidFill>
                          <a:effectLst/>
                          <a:uFillTx/>
                          <a:latin typeface="Arial" panose="020B0604020202020204" pitchFamily="34" charset="0"/>
                          <a:ea typeface="+mn-ea"/>
                          <a:cs typeface="Arial" panose="020B0604020202020204" pitchFamily="34" charset="0"/>
                          <a:sym typeface="Calibri"/>
                        </a:rPr>
                        <a:t>Matsila</a:t>
                      </a:r>
                      <a:r>
                        <a:rPr lang="en-US"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rPr>
                        <a:t> Development Trust </a:t>
                      </a:r>
                      <a:endParaRPr lang="en-ZA" sz="1200" b="0" i="0" u="none" strike="noStrike" cap="none" spc="0" baseline="0" dirty="0" smtClean="0">
                        <a:ln>
                          <a:noFill/>
                        </a:ln>
                        <a:solidFill>
                          <a:srgbClr val="000000"/>
                        </a:solidFill>
                        <a:effectLst/>
                        <a:uFillTx/>
                        <a:latin typeface="Arial" panose="020B0604020202020204" pitchFamily="34" charset="0"/>
                        <a:ea typeface="+mn-ea"/>
                        <a:cs typeface="Arial" panose="020B0604020202020204" pitchFamily="34" charset="0"/>
                        <a:sym typeface="Calibri"/>
                      </a:endParaRPr>
                    </a:p>
                    <a:p>
                      <a:pPr algn="l">
                        <a:lnSpc>
                          <a:spcPct val="115000"/>
                        </a:lnSpc>
                        <a:defRPr sz="1800"/>
                      </a:pP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smtClean="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612654">
                <a:tc>
                  <a:txBody>
                    <a:bodyPr/>
                    <a:lstStyle/>
                    <a:p>
                      <a:pPr algn="l">
                        <a:lnSpc>
                          <a:spcPct val="150000"/>
                        </a:lnSpc>
                        <a:defRPr sz="1800"/>
                      </a:pPr>
                      <a:r>
                        <a:rPr lang="en-GB" sz="1200" dirty="0" smtClean="0">
                          <a:latin typeface="Arial" panose="020B0604020202020204" pitchFamily="34" charset="0"/>
                          <a:ea typeface="Arial"/>
                          <a:cs typeface="Arial" panose="020B0604020202020204" pitchFamily="34" charset="0"/>
                          <a:sym typeface="Arial"/>
                        </a:rPr>
                        <a:t>35</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black SMMEs supported through the BBSDP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rPr>
                        <a:t>641 black SMMEs supported through the BBSDP</a:t>
                      </a:r>
                      <a:br>
                        <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a:sym typeface="Arial"/>
                        </a:rPr>
                        <a:t>171 enterprises supported through the BBSDP</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r>
                        <a:rPr lang="en-ZA" sz="1200" b="1" dirty="0" smtClean="0">
                          <a:latin typeface="Arial" panose="020B0604020202020204" pitchFamily="34" charset="0"/>
                          <a:cs typeface="Arial" panose="020B0604020202020204" pitchFamily="34" charset="0"/>
                        </a:rPr>
                        <a:t>Target Partially Achieved:</a:t>
                      </a:r>
                      <a:r>
                        <a:rPr lang="en-ZA" sz="1200" b="1" baseline="0" dirty="0">
                          <a:latin typeface="Arial" panose="020B0604020202020204" pitchFamily="34" charset="0"/>
                          <a:cs typeface="Arial" panose="020B0604020202020204" pitchFamily="34" charset="0"/>
                        </a:rPr>
                        <a:t> </a:t>
                      </a:r>
                      <a:endParaRPr lang="en-ZA" sz="1200" b="1"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endParaRPr lang="en-ZA" sz="1200" b="1"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r>
                        <a:rPr lang="en-ZA" sz="1200" b="0" baseline="0" dirty="0" smtClean="0">
                          <a:latin typeface="Arial" panose="020B0604020202020204" pitchFamily="34" charset="0"/>
                          <a:cs typeface="Arial" panose="020B0604020202020204" pitchFamily="34" charset="0"/>
                        </a:rPr>
                        <a:t>152 </a:t>
                      </a: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a:sym typeface="Arial"/>
                        </a:rPr>
                        <a:t>enterprises supported through the BBSDP.</a:t>
                      </a: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algn="l">
                        <a:spcAft>
                          <a:spcPts val="0"/>
                        </a:spcAft>
                      </a:pPr>
                      <a:endParaRPr lang="en-ZA" sz="1200" b="0" dirty="0" smtClean="0">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en-GB" sz="1200" dirty="0" smtClean="0">
                          <a:effectLst/>
                          <a:latin typeface="Arial" panose="020B0604020202020204" pitchFamily="34" charset="0"/>
                          <a:cs typeface="Arial" panose="020B0604020202020204" pitchFamily="34" charset="0"/>
                        </a:rPr>
                        <a:t>443 SMME`s were supported</a:t>
                      </a:r>
                      <a:r>
                        <a:rPr lang="en-GB" sz="1200" baseline="0" dirty="0" smtClean="0">
                          <a:effectLst/>
                          <a:latin typeface="Arial" panose="020B0604020202020204" pitchFamily="34" charset="0"/>
                          <a:cs typeface="Arial" panose="020B0604020202020204" pitchFamily="34" charset="0"/>
                        </a:rPr>
                        <a:t> through BBSDP</a:t>
                      </a:r>
                      <a:endParaRPr sz="1200" baseline="-250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dirty="0" smtClean="0">
                          <a:effectLst/>
                          <a:latin typeface="Arial" panose="020B0604020202020204" pitchFamily="34" charset="0"/>
                          <a:ea typeface="Calibri" panose="020F0502020204030204" pitchFamily="34" charset="0"/>
                        </a:rPr>
                        <a:t>High number of cancelled projects due to non-performance</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398971">
                <a:tc>
                  <a:txBody>
                    <a:bodyPr/>
                    <a:lstStyle/>
                    <a:p>
                      <a:pPr algn="l">
                        <a:lnSpc>
                          <a:spcPct val="150000"/>
                        </a:lnSpc>
                        <a:defRPr sz="1800"/>
                      </a:pPr>
                      <a:r>
                        <a:rPr lang="en-GB" sz="1200" dirty="0" smtClean="0">
                          <a:latin typeface="Arial" panose="020B0604020202020204" pitchFamily="34" charset="0"/>
                          <a:ea typeface="Arial"/>
                          <a:cs typeface="Arial" panose="020B0604020202020204" pitchFamily="34" charset="0"/>
                          <a:sym typeface="Arial"/>
                        </a:rPr>
                        <a:t>36</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Co-operatives supported financially through the CIS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270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Evaluation Report on CIS produced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65</a:t>
                      </a: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 supported financially through the CIS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dirty="0" smtClean="0">
                          <a:effectLst/>
                          <a:latin typeface="Arial" panose="020B0604020202020204" pitchFamily="34" charset="0"/>
                          <a:ea typeface="Calibri" panose="020F0502020204030204" pitchFamily="34" charset="0"/>
                        </a:rPr>
                        <a:t>Target Achieved:</a:t>
                      </a:r>
                      <a:r>
                        <a:rPr lang="en-ZA" sz="1200" dirty="0" smtClean="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smtClean="0">
                          <a:effectLst/>
                          <a:latin typeface="Arial" panose="020B0604020202020204" pitchFamily="34" charset="0"/>
                          <a:ea typeface="Calibri" panose="020F0502020204030204" pitchFamily="34" charset="0"/>
                        </a:rPr>
                        <a:t>75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Co-operatives supported financially through the CIS</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kumimoji="0" lang="en-US" sz="1200" b="0" i="0" u="none" strike="noStrike" kern="1400" cap="none" spc="0" normalizeH="0" baseline="0" noProof="0" dirty="0" smtClean="0">
                        <a:ln>
                          <a:noFill/>
                        </a:ln>
                        <a:solidFill>
                          <a:prstClr val="black"/>
                        </a:solidFill>
                        <a:effectLst/>
                        <a:uLnTx/>
                        <a:uFillTx/>
                        <a:latin typeface="Arial" pitchFamily="34" charset="0"/>
                        <a:ea typeface="Times New Roman"/>
                        <a:cs typeface="Arial"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lumMod val="60000"/>
                        <a:lumOff val="40000"/>
                      </a:schemeClr>
                    </a:solidFill>
                  </a:tcPr>
                </a:tc>
                <a:tc>
                  <a:txBody>
                    <a:bodyPr/>
                    <a:lstStyle/>
                    <a:p>
                      <a:pPr algn="l">
                        <a:lnSpc>
                          <a:spcPct val="115000"/>
                        </a:lnSpc>
                        <a:defRPr sz="1800"/>
                      </a:pPr>
                      <a:r>
                        <a:rPr lang="en-ZA" sz="1200" dirty="0" smtClean="0">
                          <a:effectLst/>
                          <a:latin typeface="Arial" panose="020B0604020202020204" pitchFamily="34" charset="0"/>
                          <a:ea typeface="Calibri" panose="020F0502020204030204" pitchFamily="34" charset="0"/>
                        </a:rPr>
                        <a:t>163</a:t>
                      </a:r>
                      <a:r>
                        <a:rPr lang="en-ZA" sz="1200" baseline="0" dirty="0" smtClean="0">
                          <a:effectLst/>
                          <a:latin typeface="Arial" panose="020B0604020202020204" pitchFamily="34" charset="0"/>
                          <a:ea typeface="Calibri" panose="020F0502020204030204" pitchFamily="34" charset="0"/>
                        </a:rPr>
                        <a:t> Cooperatives supported through CIS</a:t>
                      </a:r>
                      <a:r>
                        <a:rPr lang="en-ZA" sz="1200" dirty="0" smtClean="0">
                          <a:effectLst/>
                          <a:latin typeface="Arial" panose="020B0604020202020204" pitchFamily="34" charset="0"/>
                          <a:ea typeface="Calibri" panose="020F0502020204030204" pitchFamily="34" charset="0"/>
                        </a:rPr>
                        <a:t> </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kumimoji="0" lang="en-US" sz="1200" b="0" i="0" u="none" strike="noStrike" kern="1400" cap="none" spc="0" normalizeH="0" baseline="0" noProof="0" dirty="0" smtClean="0">
                          <a:ln>
                            <a:noFill/>
                          </a:ln>
                          <a:solidFill>
                            <a:prstClr val="black"/>
                          </a:solidFill>
                          <a:effectLst/>
                          <a:uLnTx/>
                          <a:uFillTx/>
                          <a:latin typeface="Arial" pitchFamily="34" charset="0"/>
                          <a:ea typeface="Times New Roman"/>
                          <a:cs typeface="Arial" pitchFamily="34" charset="0"/>
                        </a:rPr>
                        <a:t>N/A</a:t>
                      </a:r>
                      <a:endParaRPr kumimoji="0" lang="en-US" sz="1200" b="0" i="0" u="none" strike="noStrike" kern="1400" cap="none" spc="0" normalizeH="0" baseline="0" noProof="0" dirty="0">
                        <a:ln>
                          <a:noFill/>
                        </a:ln>
                        <a:solidFill>
                          <a:prstClr val="black"/>
                        </a:solidFill>
                        <a:effectLst/>
                        <a:uLnTx/>
                        <a:uFillTx/>
                        <a:latin typeface="Arial" pitchFamily="34" charset="0"/>
                        <a:ea typeface="Times New Roman"/>
                        <a:cs typeface="Arial"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663029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7924800" y="6404292"/>
            <a:ext cx="762001" cy="43193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54</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ext uri="{D42A27DB-BD31-4B8C-83A1-F6EECF244321}">
                <p14:modId xmlns:p14="http://schemas.microsoft.com/office/powerpoint/2010/main" xmlns="" val="4113510238"/>
              </p:ext>
            </p:extLst>
          </p:nvPr>
        </p:nvGraphicFramePr>
        <p:xfrm>
          <a:off x="76198" y="811676"/>
          <a:ext cx="8991602" cy="5574009"/>
        </p:xfrm>
        <a:graphic>
          <a:graphicData uri="http://schemas.openxmlformats.org/drawingml/2006/table">
            <a:tbl>
              <a:tblPr firstRow="1"/>
              <a:tblGrid>
                <a:gridCol w="228601">
                  <a:extLst>
                    <a:ext uri="{9D8B030D-6E8A-4147-A177-3AD203B41FA5}">
                      <a16:colId xmlns:a16="http://schemas.microsoft.com/office/drawing/2014/main" xmlns="" val="20000"/>
                    </a:ext>
                  </a:extLst>
                </a:gridCol>
                <a:gridCol w="1690915">
                  <a:extLst>
                    <a:ext uri="{9D8B030D-6E8A-4147-A177-3AD203B41FA5}">
                      <a16:colId xmlns:a16="http://schemas.microsoft.com/office/drawing/2014/main" xmlns="" val="20001"/>
                    </a:ext>
                  </a:extLst>
                </a:gridCol>
                <a:gridCol w="1487715">
                  <a:extLst>
                    <a:ext uri="{9D8B030D-6E8A-4147-A177-3AD203B41FA5}">
                      <a16:colId xmlns:a16="http://schemas.microsoft.com/office/drawing/2014/main" xmlns="" val="20002"/>
                    </a:ext>
                  </a:extLst>
                </a:gridCol>
                <a:gridCol w="1161142">
                  <a:extLst>
                    <a:ext uri="{9D8B030D-6E8A-4147-A177-3AD203B41FA5}">
                      <a16:colId xmlns:a16="http://schemas.microsoft.com/office/drawing/2014/main" xmlns="" val="20003"/>
                    </a:ext>
                  </a:extLst>
                </a:gridCol>
                <a:gridCol w="1465943">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gridCol w="1128486">
                  <a:extLst>
                    <a:ext uri="{9D8B030D-6E8A-4147-A177-3AD203B41FA5}">
                      <a16:colId xmlns:a16="http://schemas.microsoft.com/office/drawing/2014/main" xmlns="" val="20006"/>
                    </a:ext>
                  </a:extLst>
                </a:gridCol>
              </a:tblGrid>
              <a:tr h="669652">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t>QUARTERLY</a:t>
                      </a:r>
                    </a:p>
                    <a:p>
                      <a:pPr algn="l">
                        <a:lnSpc>
                          <a:spcPct val="150000"/>
                        </a:lnSpc>
                        <a:tabLst>
                          <a:tab pos="533400" algn="l"/>
                        </a:tabLst>
                        <a:defRPr sz="1000">
                          <a:solidFill>
                            <a:srgbClr val="000000"/>
                          </a:solidFill>
                          <a:latin typeface="Arial"/>
                          <a:ea typeface="Arial"/>
                          <a:cs typeface="Arial"/>
                          <a:sym typeface="Arial"/>
                        </a:defRPr>
                      </a:pPr>
                      <a:r>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r>
                        <a:rPr lang="en-GB" dirty="0" smtClean="0"/>
                        <a:t> </a:t>
                      </a:r>
                      <a:r>
                        <a:rPr dirty="0" smtClean="0"/>
                        <a:t>VARIANCE</a:t>
                      </a:r>
                      <a:endParaRPr dirty="0"/>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795272">
                <a:tc>
                  <a:txBody>
                    <a:bodyPr/>
                    <a:lstStyle/>
                    <a:p>
                      <a:pPr algn="l">
                        <a:lnSpc>
                          <a:spcPct val="150000"/>
                        </a:lnSpc>
                        <a:defRPr sz="1800"/>
                      </a:pPr>
                      <a:r>
                        <a:rPr sz="1200" dirty="0" smtClean="0">
                          <a:latin typeface="Arial" panose="020B0604020202020204" pitchFamily="34" charset="0"/>
                          <a:ea typeface="Arial"/>
                          <a:cs typeface="Arial" panose="020B0604020202020204" pitchFamily="34" charset="0"/>
                          <a:sym typeface="Arial"/>
                        </a:rPr>
                        <a:t>3</a:t>
                      </a:r>
                      <a:r>
                        <a:rPr lang="en-ZA" sz="1200" dirty="0" smtClean="0">
                          <a:latin typeface="Arial" panose="020B0604020202020204" pitchFamily="34" charset="0"/>
                          <a:ea typeface="Arial"/>
                          <a:cs typeface="Arial" panose="020B0604020202020204" pitchFamily="34" charset="0"/>
                          <a:sym typeface="Arial"/>
                        </a:rPr>
                        <a:t>7</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the planning, design and implementation of DSBD and Entity SMME and Co-operatives non-financial support programmes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selected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non-financial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programmes produced in Q4</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dirty="0" smtClean="0">
                          <a:effectLst/>
                          <a:latin typeface="Arial" panose="020B0604020202020204" pitchFamily="34" charset="0"/>
                          <a:ea typeface="Calibri" panose="020F0502020204030204" pitchFamily="34" charset="0"/>
                          <a:cs typeface="Arial" panose="020B0604020202020204" pitchFamily="34" charset="0"/>
                        </a:rPr>
                        <a:t>Evaluation programmes undertaken</a:t>
                      </a:r>
                      <a:endPar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Arial Narrow"/>
                        <a:cs typeface="Arial" panose="020B0604020202020204" pitchFamily="34" charset="0"/>
                        <a:sym typeface="Arial Narrow"/>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b="1" dirty="0" smtClean="0">
                          <a:latin typeface="Arial" panose="020B060402020202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Evaluation of selected non-financial programmes undertaken</a:t>
                      </a:r>
                      <a:endPar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algn="l">
                        <a:spcAft>
                          <a:spcPts val="0"/>
                        </a:spcAft>
                      </a:pPr>
                      <a:endParaRPr sz="1200" dirty="0">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en-GB" sz="1200" b="0" i="0" u="none" strike="noStrike" cap="none" spc="0" baseline="0" dirty="0" smtClean="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Framework to monitor selected non-financial support programmes developed; evaluation of the programmes undertaken.</a:t>
                      </a:r>
                      <a:endParaRPr lang="en-GB" sz="1200" dirty="0" smtClean="0">
                        <a:latin typeface="Arial" panose="020B0604020202020204" pitchFamily="34" charset="0"/>
                        <a:cs typeface="Arial" panose="020B0604020202020204" pitchFamily="34" charset="0"/>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33400" algn="l"/>
                        </a:tabLst>
                        <a:defRPr sz="1800"/>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rPr>
                        <a:t>N/A</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573283">
                <a:tc>
                  <a:txBody>
                    <a:bodyPr/>
                    <a:lstStyle/>
                    <a:p>
                      <a:pPr algn="l">
                        <a:lnSpc>
                          <a:spcPct val="150000"/>
                        </a:lnSpc>
                        <a:defRPr sz="1800"/>
                      </a:pPr>
                      <a:r>
                        <a:rPr lang="en-GB" sz="1100" dirty="0" smtClean="0">
                          <a:latin typeface="Arial" panose="020B0604020202020204" pitchFamily="34" charset="0"/>
                          <a:ea typeface="Arial"/>
                          <a:cs typeface="Arial" panose="020B0604020202020204" pitchFamily="34" charset="0"/>
                          <a:sym typeface="Arial"/>
                        </a:rPr>
                        <a:t>38</a:t>
                      </a:r>
                      <a:endParaRPr sz="11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a revised non-financial products and services business architecture for the SBD Portfolio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enhancement of the non-financial products and services business architecture of the SBD Portfolio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completed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Analysis of the efficacy and impact of the identified programmes.</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dirty="0" smtClean="0">
                          <a:latin typeface="Arial" panose="020B0604020202020204" pitchFamily="34" charset="0"/>
                          <a:cs typeface="Arial" panose="020B0604020202020204" pitchFamily="34" charset="0"/>
                        </a:rPr>
                        <a:t>Target</a:t>
                      </a:r>
                      <a:r>
                        <a:rPr lang="en-ZA" sz="1200" b="1" baseline="0" dirty="0" smtClean="0">
                          <a:latin typeface="Arial" panose="020B0604020202020204" pitchFamily="34" charset="0"/>
                          <a:cs typeface="Arial" panose="020B0604020202020204" pitchFamily="34" charset="0"/>
                        </a:rPr>
                        <a: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Analysis of the efficacy and impact of the identified programmes.</a:t>
                      </a:r>
                    </a:p>
                    <a:p>
                      <a:pPr algn="l">
                        <a:lnSpc>
                          <a:spcPct val="115000"/>
                        </a:lnSpc>
                        <a:defRPr b="1">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GB" sz="1200" dirty="0" smtClean="0">
                          <a:effectLst/>
                          <a:latin typeface="Arial" panose="020B0604020202020204" pitchFamily="34" charset="0"/>
                          <a:ea typeface="Calibri" panose="020F0502020204030204" pitchFamily="34" charset="0"/>
                          <a:cs typeface="Arial" panose="020B0604020202020204" pitchFamily="34" charset="0"/>
                        </a:rPr>
                        <a:t>A Steering</a:t>
                      </a:r>
                      <a:r>
                        <a:rPr lang="en-GB" sz="1200" baseline="0" dirty="0" smtClean="0">
                          <a:effectLst/>
                          <a:latin typeface="Arial" panose="020B0604020202020204" pitchFamily="34" charset="0"/>
                          <a:ea typeface="Calibri" panose="020F0502020204030204" pitchFamily="34" charset="0"/>
                          <a:cs typeface="Arial" panose="020B0604020202020204" pitchFamily="34" charset="0"/>
                        </a:rPr>
                        <a:t> Committee was established; </a:t>
                      </a: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Analysis of the efficacy and impact of the identified programmes.</a:t>
                      </a:r>
                    </a:p>
                    <a:p>
                      <a:pPr marL="0" marR="0" indent="0" algn="l" defTabSz="914400" rtl="0" eaLnBrk="1" fontAlgn="auto" latinLnBrk="0" hangingPunct="1">
                        <a:lnSpc>
                          <a:spcPct val="100000"/>
                        </a:lnSpc>
                        <a:spcBef>
                          <a:spcPts val="0"/>
                        </a:spcBef>
                        <a:spcAft>
                          <a:spcPts val="0"/>
                        </a:spcAft>
                        <a:buClrTx/>
                        <a:buSzTx/>
                        <a:buFontTx/>
                        <a:buNone/>
                        <a:tabLst/>
                        <a:defRPr sz="1800"/>
                      </a:pPr>
                      <a:endParaRPr lang="en-GB" sz="1200" dirty="0" smtClean="0">
                        <a:effectLst/>
                        <a:latin typeface="Arial" panose="020B0604020202020204" pitchFamily="34" charset="0"/>
                        <a:ea typeface="Calibri" panose="020F050202020403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smtClean="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1515298">
                <a:tc>
                  <a:txBody>
                    <a:bodyPr/>
                    <a:lstStyle/>
                    <a:p>
                      <a:pPr algn="l">
                        <a:lnSpc>
                          <a:spcPct val="150000"/>
                        </a:lnSpc>
                        <a:defRPr sz="1800"/>
                      </a:pPr>
                      <a:r>
                        <a:rPr lang="en-GB" sz="1100" dirty="0" smtClean="0">
                          <a:latin typeface="Arial" panose="020B0604020202020204" pitchFamily="34" charset="0"/>
                          <a:ea typeface="Arial"/>
                          <a:cs typeface="Arial" panose="020B0604020202020204" pitchFamily="34" charset="0"/>
                          <a:sym typeface="Arial"/>
                        </a:rPr>
                        <a:t>39</a:t>
                      </a:r>
                      <a:endParaRPr sz="11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Informal businesses supported through the IMEDP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1696 Informal businesses supported through the IMEDP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spcAft>
                          <a:spcPts val="0"/>
                        </a:spcAf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470</a:t>
                      </a:r>
                    </a:p>
                    <a:p>
                      <a:pPr algn="l">
                        <a:spcAft>
                          <a:spcPts val="0"/>
                        </a:spcAf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Implementation of recommendations from Evaluation Report</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indent="0" algn="l" defTabSz="914400" rtl="0" latinLnBrk="0">
                        <a:lnSpc>
                          <a:spcPct val="100000"/>
                        </a:lnSpc>
                        <a:spcBef>
                          <a:spcPts val="0"/>
                        </a:spcBef>
                        <a:spcAft>
                          <a:spcPts val="0"/>
                        </a:spcAft>
                        <a:buClrTx/>
                        <a:buSzTx/>
                        <a:buFontTx/>
                        <a:buNone/>
                        <a:tabLst/>
                      </a:pPr>
                      <a:r>
                        <a:rPr lang="en-ZA" sz="1200" b="1"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not achieved:</a:t>
                      </a:r>
                    </a:p>
                    <a:p>
                      <a:pPr marL="0" marR="0" indent="0" algn="l" defTabSz="914400" rtl="0" latinLnBrk="0">
                        <a:lnSpc>
                          <a:spcPct val="100000"/>
                        </a:lnSpc>
                        <a:spcBef>
                          <a:spcPts val="0"/>
                        </a:spcBef>
                        <a:spcAft>
                          <a:spcPts val="0"/>
                        </a:spcAft>
                        <a:buClrTx/>
                        <a:buSzTx/>
                        <a:buFontTx/>
                        <a:buNone/>
                        <a:tabLst/>
                      </a:pPr>
                      <a:endPar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914400" rtl="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249 beneficiaries trained in business skills.</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751 informal businesses supported through the Informal and Micro Enterprise Development Programme</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spcAft>
                          <a:spcPts val="0"/>
                        </a:spcAft>
                      </a:pPr>
                      <a:r>
                        <a:rPr kumimoji="0" lang="en-ZA" sz="1200" b="0" i="0" u="none" strike="noStrike" kern="0" cap="none" spc="0" normalizeH="0" baseline="0" dirty="0" smtClean="0">
                          <a:ln>
                            <a:noFill/>
                          </a:ln>
                          <a:solidFill>
                            <a:srgbClr val="000000"/>
                          </a:solidFill>
                          <a:effectLst/>
                          <a:uLnTx/>
                          <a:uFillTx/>
                          <a:latin typeface="Arial" panose="020B0604020202020204" pitchFamily="34" charset="0"/>
                          <a:ea typeface="+mn-ea"/>
                          <a:cs typeface="Arial" panose="020B0604020202020204" pitchFamily="34" charset="0"/>
                        </a:rPr>
                        <a:t>Lack of internal capacity, project transferred to seda</a:t>
                      </a:r>
                      <a:endParaRPr kumimoji="0" lang="en-ZA" sz="1200" b="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3554452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8001000" y="6404292"/>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55</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199" y="920213"/>
          <a:ext cx="8991602" cy="5176056"/>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217508">
                  <a:extLst>
                    <a:ext uri="{9D8B030D-6E8A-4147-A177-3AD203B41FA5}">
                      <a16:colId xmlns:a16="http://schemas.microsoft.com/office/drawing/2014/main" xmlns="" val="20001"/>
                    </a:ext>
                  </a:extLst>
                </a:gridCol>
                <a:gridCol w="1373666">
                  <a:extLst>
                    <a:ext uri="{9D8B030D-6E8A-4147-A177-3AD203B41FA5}">
                      <a16:colId xmlns:a16="http://schemas.microsoft.com/office/drawing/2014/main" xmlns="" val="20002"/>
                    </a:ext>
                  </a:extLst>
                </a:gridCol>
                <a:gridCol w="1691259">
                  <a:extLst>
                    <a:ext uri="{9D8B030D-6E8A-4147-A177-3AD203B41FA5}">
                      <a16:colId xmlns:a16="http://schemas.microsoft.com/office/drawing/2014/main" xmlns="" val="20003"/>
                    </a:ext>
                  </a:extLst>
                </a:gridCol>
                <a:gridCol w="1671066">
                  <a:extLst>
                    <a:ext uri="{9D8B030D-6E8A-4147-A177-3AD203B41FA5}">
                      <a16:colId xmlns:a16="http://schemas.microsoft.com/office/drawing/2014/main" xmlns="" val="20004"/>
                    </a:ext>
                  </a:extLst>
                </a:gridCol>
                <a:gridCol w="1476375">
                  <a:extLst>
                    <a:ext uri="{9D8B030D-6E8A-4147-A177-3AD203B41FA5}">
                      <a16:colId xmlns:a16="http://schemas.microsoft.com/office/drawing/2014/main" xmlns="" val="20005"/>
                    </a:ext>
                  </a:extLst>
                </a:gridCol>
                <a:gridCol w="1247776">
                  <a:extLst>
                    <a:ext uri="{9D8B030D-6E8A-4147-A177-3AD203B41FA5}">
                      <a16:colId xmlns:a16="http://schemas.microsoft.com/office/drawing/2014/main" xmlns="" val="20006"/>
                    </a:ext>
                  </a:extLst>
                </a:gridCol>
              </a:tblGrid>
              <a:tr h="679987">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000" dirty="0"/>
                        <a:t>PERFORMANCE</a:t>
                      </a:r>
                    </a:p>
                    <a:p>
                      <a:pPr algn="l">
                        <a:lnSpc>
                          <a:spcPct val="150000"/>
                        </a:lnSpc>
                        <a:tabLst>
                          <a:tab pos="533400" algn="l"/>
                        </a:tabLst>
                        <a:defRPr sz="1000">
                          <a:solidFill>
                            <a:srgbClr val="000000"/>
                          </a:solidFill>
                          <a:latin typeface="Arial"/>
                          <a:ea typeface="Arial"/>
                          <a:cs typeface="Arial"/>
                          <a:sym typeface="Arial"/>
                        </a:defRPr>
                      </a:pPr>
                      <a:r>
                        <a:rPr sz="1000"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a:t>QUARTERLY</a:t>
                      </a:r>
                    </a:p>
                    <a:p>
                      <a:pPr algn="l">
                        <a:lnSpc>
                          <a:spcPct val="150000"/>
                        </a:lnSpc>
                        <a:tabLst>
                          <a:tab pos="533400" algn="l"/>
                        </a:tabLst>
                        <a:defRPr sz="1000">
                          <a:solidFill>
                            <a:srgbClr val="000000"/>
                          </a:solidFill>
                          <a:latin typeface="Arial"/>
                          <a:ea typeface="Arial"/>
                          <a:cs typeface="Arial"/>
                          <a:sym typeface="Arial"/>
                        </a:defRPr>
                      </a:pPr>
                      <a:r>
                        <a:rPr sz="100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000" dirty="0"/>
                        <a:t>YEAR-TO-DATE</a:t>
                      </a:r>
                    </a:p>
                    <a:p>
                      <a:pPr algn="l">
                        <a:lnSpc>
                          <a:spcPct val="150000"/>
                        </a:lnSpc>
                        <a:tabLst>
                          <a:tab pos="533400" algn="l"/>
                        </a:tabLst>
                        <a:defRPr sz="1000">
                          <a:solidFill>
                            <a:srgbClr val="000000"/>
                          </a:solidFill>
                          <a:latin typeface="Arial"/>
                          <a:ea typeface="Arial"/>
                          <a:cs typeface="Arial"/>
                          <a:sym typeface="Arial"/>
                        </a:defRPr>
                      </a:pPr>
                      <a:r>
                        <a:rPr sz="1000" dirty="0" smtClean="0"/>
                        <a:t>ACHIEVEMENT</a:t>
                      </a:r>
                      <a:endParaRPr sz="1000" dirty="0"/>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1000">
                          <a:solidFill>
                            <a:srgbClr val="000000"/>
                          </a:solidFill>
                          <a:latin typeface="Arial"/>
                          <a:ea typeface="Arial"/>
                          <a:cs typeface="Arial"/>
                          <a:sym typeface="Arial"/>
                        </a:defRPr>
                      </a:pPr>
                      <a:r>
                        <a:rPr sz="1000"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493130">
                <a:tc>
                  <a:txBody>
                    <a:bodyPr/>
                    <a:lstStyle/>
                    <a:p>
                      <a:pPr algn="l">
                        <a:lnSpc>
                          <a:spcPct val="150000"/>
                        </a:lnSpc>
                        <a:defRPr sz="1800"/>
                      </a:pPr>
                      <a:r>
                        <a:rPr lang="en-GB" sz="1200" dirty="0" smtClean="0">
                          <a:solidFill>
                            <a:schemeClr val="tx1"/>
                          </a:solidFill>
                          <a:latin typeface="Arial" panose="020B0604020202020204" pitchFamily="34" charset="0"/>
                          <a:ea typeface="Arial"/>
                          <a:cs typeface="Arial" panose="020B0604020202020204" pitchFamily="34" charset="0"/>
                          <a:sym typeface="Arial"/>
                        </a:rPr>
                        <a:t>40</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Co-operatives supported through training (Linked to CIS)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270 Co-operatives supported through training (Linked to CIS)</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90 Co-operatives supported through training</a:t>
                      </a:r>
                    </a:p>
                    <a:p>
                      <a:pPr algn="l"/>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(Evaluation Report on CIS produced)</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US" sz="1200" b="1" i="0" u="none" strike="noStrike" kern="1400" cap="none" spc="0" normalizeH="0" baseline="0" noProof="0" dirty="0" smtClean="0">
                          <a:ln>
                            <a:noFill/>
                          </a:ln>
                          <a:solidFill>
                            <a:schemeClr val="tx1"/>
                          </a:solidFill>
                          <a:effectLst/>
                          <a:uLnTx/>
                          <a:uFillTx/>
                          <a:latin typeface="Arial" pitchFamily="34" charset="0"/>
                          <a:ea typeface="Times New Roman"/>
                          <a:cs typeface="Arial" pitchFamily="34" charset="0"/>
                        </a:rPr>
                        <a:t>Target Achieved: </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90 Co-operatives supported through training</a:t>
                      </a:r>
                    </a:p>
                    <a:p>
                      <a:pPr marL="0" marR="0" lvl="0" indent="0" algn="l" defTabSz="914400" rtl="0" eaLnBrk="1" fontAlgn="auto" latinLnBrk="0" hangingPunct="1">
                        <a:lnSpc>
                          <a:spcPct val="150000"/>
                        </a:lnSpc>
                        <a:spcBef>
                          <a:spcPts val="0"/>
                        </a:spcBef>
                        <a:spcAft>
                          <a:spcPts val="0"/>
                        </a:spcAft>
                        <a:buClrTx/>
                        <a:buSzTx/>
                        <a:buFontTx/>
                        <a:buNone/>
                        <a:tabLst>
                          <a:tab pos="0" algn="l"/>
                          <a:tab pos="540385" algn="l"/>
                        </a:tabLst>
                        <a:defRPr/>
                      </a:pPr>
                      <a:endParaRPr kumimoji="0" lang="en-US" sz="1200" b="1" i="0" u="none" strike="noStrike" kern="1400" cap="none" spc="0" normalizeH="0" baseline="0" noProof="0" dirty="0">
                        <a:ln>
                          <a:noFill/>
                        </a:ln>
                        <a:solidFill>
                          <a:schemeClr val="tx1"/>
                        </a:solidFill>
                        <a:effectLst/>
                        <a:uLnTx/>
                        <a:uFillTx/>
                        <a:latin typeface="Arial" pitchFamily="34" charset="0"/>
                        <a:ea typeface="Times New Roman"/>
                        <a:cs typeface="Arial"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dirty="0" smtClean="0">
                          <a:effectLst/>
                          <a:latin typeface="Arial" panose="020B0604020202020204" pitchFamily="34" charset="0"/>
                          <a:ea typeface="Calibri" panose="020F0502020204030204" pitchFamily="34" charset="0"/>
                        </a:rPr>
                        <a:t>227</a:t>
                      </a:r>
                      <a:r>
                        <a:rPr lang="en-ZA" sz="1200" baseline="0" dirty="0" smtClean="0">
                          <a:effectLst/>
                          <a:latin typeface="Arial" panose="020B0604020202020204" pitchFamily="34" charset="0"/>
                          <a:ea typeface="Calibri" panose="020F0502020204030204" pitchFamily="34" charset="0"/>
                        </a:rPr>
                        <a:t> cooperatives</a:t>
                      </a:r>
                      <a:r>
                        <a:rPr lang="en-ZA" sz="1200" dirty="0" smtClean="0">
                          <a:effectLst/>
                          <a:latin typeface="Arial" panose="020B0604020202020204" pitchFamily="34" charset="0"/>
                          <a:ea typeface="Calibri" panose="020F0502020204030204" pitchFamily="34" charset="0"/>
                        </a:rPr>
                        <a:t> supported through training </a:t>
                      </a:r>
                      <a:endParaRPr kumimoji="0" lang="en-US" sz="1200" b="0" i="0" u="none" strike="noStrike" kern="1400" cap="none" spc="0" normalizeH="0" baseline="0" noProof="0" dirty="0" smtClean="0">
                        <a:ln>
                          <a:noFill/>
                        </a:ln>
                        <a:solidFill>
                          <a:schemeClr val="tx1"/>
                        </a:solidFill>
                        <a:effectLst/>
                        <a:uLnTx/>
                        <a:uFillTx/>
                        <a:latin typeface="Arial" pitchFamily="34" charset="0"/>
                        <a:ea typeface="Times New Roman"/>
                        <a:cs typeface="Arial" pitchFamily="34" charset="0"/>
                      </a:endParaRPr>
                    </a:p>
                    <a:p>
                      <a:pPr algn="l">
                        <a:lnSpc>
                          <a:spcPct val="115000"/>
                        </a:lnSpc>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b="0" i="0" u="none" strike="noStrike" cap="none" spc="0" baseline="0" noProof="0" dirty="0" smtClean="0">
                          <a:ln>
                            <a:noFill/>
                          </a:ln>
                          <a:solidFill>
                            <a:schemeClr val="tx1"/>
                          </a:solidFill>
                          <a:uFillTx/>
                          <a:latin typeface="Arial" panose="020B0604020202020204" pitchFamily="34" charset="0"/>
                          <a:ea typeface="+mn-ea"/>
                          <a:cs typeface="Arial" panose="020B0604020202020204" pitchFamily="34" charset="0"/>
                          <a:sym typeface="Calibri"/>
                        </a:rPr>
                        <a:t>A demand for training from DSBD stakeholders</a:t>
                      </a:r>
                      <a:endParaRPr lang="en-US" sz="1200" b="0" i="0" u="none" strike="noStrike" cap="none" spc="0" baseline="0" noProof="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7620" marR="7620" marT="762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002939">
                <a:tc>
                  <a:txBody>
                    <a:bodyPr/>
                    <a:lstStyle/>
                    <a:p>
                      <a:pPr algn="l">
                        <a:lnSpc>
                          <a:spcPct val="150000"/>
                        </a:lnSpc>
                        <a:defRPr sz="1800"/>
                      </a:pPr>
                      <a:r>
                        <a:rPr lang="en-GB" sz="1200" dirty="0" smtClean="0">
                          <a:solidFill>
                            <a:schemeClr val="tx1"/>
                          </a:solidFill>
                          <a:latin typeface="Arial" panose="020B0604020202020204" pitchFamily="34" charset="0"/>
                          <a:ea typeface="Arial"/>
                          <a:cs typeface="Arial" panose="020B0604020202020204" pitchFamily="34" charset="0"/>
                          <a:sym typeface="Arial"/>
                        </a:rPr>
                        <a:t>41</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co-location point partnership agreements secured to increase access to SMMEs and </a:t>
                      </a:r>
                      <a:r>
                        <a:rPr lang="en-ZA" sz="1200" b="1" i="0" u="none" strike="noStrike" cap="small" spc="0" baseline="0" dirty="0" smtClean="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Cooperatives </a:t>
                      </a: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support services in historically disadvantaged communities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Co-location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point partnership agreements secured to increase access to SMMEs and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Cooperatives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services in historically disadvantaged communities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5 co-location point partnership agreements secured to increase access to SMMEs and Cooperatives support services in historically disadvantaged communities</a:t>
                      </a:r>
                      <a:endParaRPr kumimoji="0" lang="en-ZA"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b="1" dirty="0" smtClean="0">
                          <a:effectLst/>
                          <a:latin typeface="Arial" panose="020B0604020202020204" pitchFamily="34" charset="0"/>
                          <a:ea typeface="Calibri" panose="020F0502020204030204" pitchFamily="34" charset="0"/>
                        </a:rPr>
                        <a:t>Target Partially Achieved: </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lang="en-ZA" sz="1200" b="1" dirty="0" smtClean="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dirty="0" smtClean="0">
                          <a:effectLst/>
                          <a:latin typeface="Arial" panose="020B0604020202020204" pitchFamily="34" charset="0"/>
                          <a:ea typeface="Calibri" panose="020F0502020204030204" pitchFamily="34" charset="0"/>
                        </a:rPr>
                        <a:t>3 co-location point partnership agreements secured</a:t>
                      </a:r>
                      <a:endParaRPr kumimoji="0" lang="en-ZA"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sym typeface="Arial Narrow"/>
                        </a:rPr>
                        <a:t>8 co-location point partnership agreements were not secured</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Narrow"/>
                      </a:endParaRPr>
                    </a:p>
                    <a:p>
                      <a:pPr algn="l">
                        <a:lnSpc>
                          <a:spcPct val="115000"/>
                        </a:lnSpc>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dirty="0" smtClean="0">
                          <a:effectLst/>
                          <a:latin typeface="Arial" panose="020B0604020202020204" pitchFamily="34" charset="0"/>
                          <a:ea typeface="Calibri" panose="020F0502020204030204" pitchFamily="34" charset="0"/>
                        </a:rPr>
                        <a:t>Discussions with stakeholders taking longer than expected</a:t>
                      </a:r>
                      <a:endParaRPr kumimoji="0" lang="en-ZA" sz="1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249041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7848600" y="6404292"/>
            <a:ext cx="8382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56</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199" y="868680"/>
          <a:ext cx="8991602" cy="5148072"/>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448174">
                  <a:extLst>
                    <a:ext uri="{9D8B030D-6E8A-4147-A177-3AD203B41FA5}">
                      <a16:colId xmlns:a16="http://schemas.microsoft.com/office/drawing/2014/main" xmlns="" val="20001"/>
                    </a:ext>
                  </a:extLst>
                </a:gridCol>
                <a:gridCol w="1181100">
                  <a:extLst>
                    <a:ext uri="{9D8B030D-6E8A-4147-A177-3AD203B41FA5}">
                      <a16:colId xmlns:a16="http://schemas.microsoft.com/office/drawing/2014/main" xmlns="" val="20002"/>
                    </a:ext>
                  </a:extLst>
                </a:gridCol>
                <a:gridCol w="1543050">
                  <a:extLst>
                    <a:ext uri="{9D8B030D-6E8A-4147-A177-3AD203B41FA5}">
                      <a16:colId xmlns:a16="http://schemas.microsoft.com/office/drawing/2014/main" xmlns="" val="20003"/>
                    </a:ext>
                  </a:extLst>
                </a:gridCol>
                <a:gridCol w="1558566">
                  <a:extLst>
                    <a:ext uri="{9D8B030D-6E8A-4147-A177-3AD203B41FA5}">
                      <a16:colId xmlns:a16="http://schemas.microsoft.com/office/drawing/2014/main" xmlns="" val="20004"/>
                    </a:ext>
                  </a:extLst>
                </a:gridCol>
                <a:gridCol w="1718034">
                  <a:extLst>
                    <a:ext uri="{9D8B030D-6E8A-4147-A177-3AD203B41FA5}">
                      <a16:colId xmlns:a16="http://schemas.microsoft.com/office/drawing/2014/main" xmlns="" val="20005"/>
                    </a:ext>
                  </a:extLst>
                </a:gridCol>
                <a:gridCol w="1228726">
                  <a:extLst>
                    <a:ext uri="{9D8B030D-6E8A-4147-A177-3AD203B41FA5}">
                      <a16:colId xmlns:a16="http://schemas.microsoft.com/office/drawing/2014/main" xmlns="" val="20006"/>
                    </a:ext>
                  </a:extLst>
                </a:gridCol>
              </a:tblGrid>
              <a:tr h="733388">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t>QUARTERLY</a:t>
                      </a:r>
                    </a:p>
                    <a:p>
                      <a:pPr algn="l">
                        <a:lnSpc>
                          <a:spcPct val="150000"/>
                        </a:lnSpc>
                        <a:tabLst>
                          <a:tab pos="533400" algn="l"/>
                        </a:tabLst>
                        <a:defRPr sz="1000">
                          <a:solidFill>
                            <a:srgbClr val="000000"/>
                          </a:solidFill>
                          <a:latin typeface="Arial"/>
                          <a:ea typeface="Arial"/>
                          <a:cs typeface="Arial"/>
                          <a:sym typeface="Arial"/>
                        </a:defRPr>
                      </a:pPr>
                      <a:r>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337366">
                <a:tc>
                  <a:txBody>
                    <a:bodyPr/>
                    <a:lstStyle/>
                    <a:p>
                      <a:pPr algn="l">
                        <a:lnSpc>
                          <a:spcPct val="150000"/>
                        </a:lnSpc>
                        <a:defRPr sz="1800"/>
                      </a:pPr>
                      <a:r>
                        <a:rPr lang="en-GB" sz="1200" dirty="0" smtClean="0">
                          <a:solidFill>
                            <a:schemeClr val="tx1"/>
                          </a:solidFill>
                          <a:latin typeface="Arial"/>
                          <a:ea typeface="Arial"/>
                          <a:cs typeface="Arial"/>
                          <a:sym typeface="Arial"/>
                        </a:rPr>
                        <a:t>42</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quarterly analysis reports on SBD entity performance regarding progress in terms of the MTSF equity targets</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Quarterly analysis reports on SBD entity performance regarding progress in terms of the MTSF equity targets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Quarterly analysis produced within 30 days of the end of the quarter.</a:t>
                      </a:r>
                      <a:endParaRPr lang="en-ZA"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r>
                        <a:rPr lang="en-ZA" sz="1200" dirty="0" smtClean="0">
                          <a:solidFill>
                            <a:schemeClr val="tx1"/>
                          </a:solidFill>
                          <a:effectLst/>
                          <a:latin typeface="Arial" panose="020B0604020202020204" pitchFamily="34" charset="0"/>
                          <a:ea typeface="Calibri" panose="020F0502020204030204" pitchFamily="34" charset="0"/>
                        </a:rPr>
                        <a:t>Feedback provided to entities.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b="1">
                          <a:latin typeface="Arial"/>
                          <a:ea typeface="Arial"/>
                          <a:cs typeface="Arial"/>
                          <a:sym typeface="Arial"/>
                        </a:defRPr>
                      </a:pPr>
                      <a:r>
                        <a:rPr lang="en-GB" sz="1200" b="1" dirty="0" smtClean="0">
                          <a:solidFill>
                            <a:schemeClr val="tx1"/>
                          </a:solidFill>
                        </a:rPr>
                        <a:t>Target Achieved: </a:t>
                      </a:r>
                    </a:p>
                    <a:p>
                      <a:pPr algn="l">
                        <a:lnSpc>
                          <a:spcPct val="115000"/>
                        </a:lnSpc>
                        <a:defRPr b="1">
                          <a:latin typeface="Arial"/>
                          <a:ea typeface="Arial"/>
                          <a:cs typeface="Arial"/>
                          <a:sym typeface="Arial"/>
                        </a:defRPr>
                      </a:pPr>
                      <a:endParaRPr lang="en-GB" sz="1200" b="1" dirty="0" smtClean="0">
                        <a:solidFill>
                          <a:schemeClr val="tx1"/>
                        </a:solidFill>
                      </a:endParaRPr>
                    </a:p>
                    <a:p>
                      <a:pPr algn="l">
                        <a:lnSpc>
                          <a:spcPct val="115000"/>
                        </a:lnSpc>
                        <a:defRPr b="1">
                          <a:latin typeface="Arial"/>
                          <a:ea typeface="Arial"/>
                          <a:cs typeface="Arial"/>
                          <a:sym typeface="Arial"/>
                        </a:defRPr>
                      </a:pPr>
                      <a:r>
                        <a:rPr lang="en-GB" sz="1200" b="0" dirty="0" smtClean="0">
                          <a:solidFill>
                            <a:schemeClr val="tx1"/>
                          </a:solidFill>
                        </a:rPr>
                        <a:t>A</a:t>
                      </a:r>
                      <a:r>
                        <a:rPr lang="en-GB" sz="1200" b="0" baseline="0" dirty="0" smtClean="0">
                          <a:solidFill>
                            <a:schemeClr val="tx1"/>
                          </a:solidFill>
                        </a:rPr>
                        <a:t> f</a:t>
                      </a:r>
                      <a:r>
                        <a:rPr lang="en-GB" sz="1200" b="0" dirty="0" smtClean="0">
                          <a:solidFill>
                            <a:schemeClr val="tx1"/>
                          </a:solidFill>
                        </a:rPr>
                        <a:t>ramework to monitor mainstreaming targets was developed</a:t>
                      </a:r>
                    </a:p>
                    <a:p>
                      <a:pPr algn="l">
                        <a:lnSpc>
                          <a:spcPct val="115000"/>
                        </a:lnSpc>
                        <a:defRPr b="1">
                          <a:latin typeface="Arial"/>
                          <a:ea typeface="Arial"/>
                          <a:cs typeface="Arial"/>
                          <a:sym typeface="Arial"/>
                        </a:defRPr>
                      </a:pPr>
                      <a:endParaRPr sz="1200" b="0" dirty="0">
                        <a:solidFill>
                          <a:schemeClr val="tx1"/>
                        </a:solidFil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algn="l">
                        <a:lnSpc>
                          <a:spcPct val="115000"/>
                        </a:lnSpc>
                        <a:defRPr sz="1800"/>
                      </a:pPr>
                      <a:r>
                        <a:rPr lang="en-GB" sz="1200" dirty="0" smtClean="0">
                          <a:solidFill>
                            <a:schemeClr val="tx1"/>
                          </a:solidFill>
                          <a:latin typeface="Arial"/>
                          <a:ea typeface="Arial"/>
                          <a:cs typeface="Arial"/>
                          <a:sym typeface="Arial"/>
                        </a:rPr>
                        <a:t>A framework to monitor mainstreaming targets was developed</a:t>
                      </a:r>
                    </a:p>
                    <a:p>
                      <a:pPr algn="l">
                        <a:lnSpc>
                          <a:spcPct val="115000"/>
                        </a:lnSpc>
                        <a:defRPr sz="1800"/>
                      </a:pP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smtClean="0">
                          <a:solidFill>
                            <a:schemeClr val="tx1"/>
                          </a:solidFill>
                          <a:latin typeface="Arial"/>
                          <a:ea typeface="Arial"/>
                          <a:cs typeface="Arial"/>
                          <a:sym typeface="Arial"/>
                        </a:rPr>
                        <a:t>N/A</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077318">
                <a:tc>
                  <a:txBody>
                    <a:bodyPr/>
                    <a:lstStyle/>
                    <a:p>
                      <a:pPr algn="l">
                        <a:lnSpc>
                          <a:spcPct val="150000"/>
                        </a:lnSpc>
                        <a:defRPr sz="1800"/>
                      </a:pPr>
                      <a:r>
                        <a:rPr lang="en-GB" sz="1200" dirty="0" smtClean="0">
                          <a:solidFill>
                            <a:schemeClr val="tx1"/>
                          </a:solidFill>
                          <a:latin typeface="Arial"/>
                          <a:ea typeface="Arial"/>
                          <a:cs typeface="Arial"/>
                          <a:sym typeface="Arial"/>
                        </a:rPr>
                        <a:t>43</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Value of resources leveraged through partnerships with sector stakeholders per annum</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R10m</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solidFill>
                            <a:schemeClr val="tx1"/>
                          </a:solidFill>
                          <a:effectLst/>
                          <a:latin typeface="Arial" panose="020B0604020202020204" pitchFamily="34" charset="0"/>
                          <a:ea typeface="Calibri" panose="020F0502020204030204" pitchFamily="34" charset="0"/>
                        </a:rPr>
                        <a:t>R3m leveraged through partnerships with sector stakeholders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i="0" u="none" strike="noStrike" cap="none" spc="0" baseline="0" dirty="0" smtClean="0">
                          <a:ln>
                            <a:noFill/>
                          </a:ln>
                          <a:solidFill>
                            <a:schemeClr val="tx1"/>
                          </a:solidFill>
                          <a:uFillTx/>
                          <a:latin typeface="Arial"/>
                          <a:ea typeface="Arial"/>
                          <a:cs typeface="Arial"/>
                          <a:sym typeface="Calibri"/>
                        </a:rPr>
                        <a:t>Target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sym typeface="Calibri"/>
                        </a:rPr>
                        <a:t>R3m leveraged through partnerships with sector stakeholders</a:t>
                      </a: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algn="l">
                        <a:spcAft>
                          <a:spcPts val="0"/>
                        </a:spcAft>
                      </a:pPr>
                      <a:endParaRPr sz="1200" b="0" i="0" u="none" strike="noStrike" cap="none" spc="0" baseline="0" dirty="0">
                        <a:ln>
                          <a:noFill/>
                        </a:ln>
                        <a:solidFill>
                          <a:schemeClr val="tx1"/>
                        </a:solidFill>
                        <a:uFillTx/>
                        <a:latin typeface="Arial"/>
                        <a:ea typeface="Arial"/>
                        <a:cs typeface="Arial"/>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algn="l">
                        <a:spcAft>
                          <a:spcPts val="0"/>
                        </a:spcAft>
                      </a:pPr>
                      <a:r>
                        <a:rPr lang="en-ZA" sz="1200" b="0" i="0" u="none" strike="noStrike" cap="none" spc="0" baseline="0" dirty="0" smtClean="0">
                          <a:ln>
                            <a:noFill/>
                          </a:ln>
                          <a:solidFill>
                            <a:schemeClr val="tx1"/>
                          </a:solidFill>
                          <a:uFillTx/>
                          <a:latin typeface="Arial"/>
                          <a:ea typeface="Arial"/>
                          <a:cs typeface="Arial"/>
                          <a:sym typeface="Calibri"/>
                        </a:rPr>
                        <a:t>Partnerships signed and the value of the agreements is as follows: </a:t>
                      </a:r>
                    </a:p>
                    <a:p>
                      <a:pPr algn="l">
                        <a:spcAft>
                          <a:spcPts val="0"/>
                        </a:spcAft>
                      </a:pPr>
                      <a:endParaRPr lang="en-ZA" sz="1200" b="0" i="0" u="none" strike="noStrike" cap="none" spc="0" baseline="0" dirty="0" smtClean="0">
                        <a:ln>
                          <a:noFill/>
                        </a:ln>
                        <a:solidFill>
                          <a:schemeClr val="tx1"/>
                        </a:solidFill>
                        <a:uFillTx/>
                        <a:latin typeface="Arial"/>
                        <a:ea typeface="Arial"/>
                        <a:cs typeface="Arial"/>
                        <a:sym typeface="Calibri"/>
                      </a:endParaRPr>
                    </a:p>
                    <a:p>
                      <a:pPr algn="l">
                        <a:spcAft>
                          <a:spcPts val="0"/>
                        </a:spcAft>
                      </a:pPr>
                      <a:r>
                        <a:rPr lang="en-ZA" sz="1200" b="0" i="0" u="none" strike="noStrike" cap="none" spc="0" baseline="0" dirty="0" smtClean="0">
                          <a:ln>
                            <a:noFill/>
                          </a:ln>
                          <a:solidFill>
                            <a:schemeClr val="tx1"/>
                          </a:solidFill>
                          <a:uFillTx/>
                          <a:latin typeface="Arial"/>
                          <a:ea typeface="Arial"/>
                          <a:cs typeface="Arial"/>
                          <a:sym typeface="Calibri"/>
                        </a:rPr>
                        <a:t>SEFA: R33 million; and </a:t>
                      </a:r>
                    </a:p>
                    <a:p>
                      <a:pPr algn="l"/>
                      <a:r>
                        <a:rPr lang="en-ZA" sz="1200" b="0" i="0" u="none" strike="noStrike" cap="none" spc="0" baseline="0" dirty="0" smtClean="0">
                          <a:ln>
                            <a:noFill/>
                          </a:ln>
                          <a:solidFill>
                            <a:schemeClr val="tx1"/>
                          </a:solidFill>
                          <a:uFillTx/>
                          <a:latin typeface="Arial"/>
                          <a:ea typeface="Arial"/>
                          <a:cs typeface="Arial"/>
                          <a:sym typeface="Calibri"/>
                        </a:rPr>
                        <a:t>EW Seta: Co-funding</a:t>
                      </a:r>
                      <a:endParaRPr lang="en-ZA" sz="1200" b="0" i="0" u="none" strike="noStrike" cap="none" spc="0" baseline="0" noProof="0" dirty="0" smtClean="0">
                        <a:ln>
                          <a:noFill/>
                        </a:ln>
                        <a:solidFill>
                          <a:schemeClr val="tx1"/>
                        </a:solidFill>
                        <a:uFillTx/>
                        <a:latin typeface="Arial"/>
                        <a:ea typeface="Arial"/>
                        <a:cs typeface="Arial"/>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tabLst>
                          <a:tab pos="533400" algn="l"/>
                        </a:tabLst>
                        <a:defRPr sz="1800"/>
                      </a:pPr>
                      <a:r>
                        <a:rPr lang="en-ZA" sz="1200" dirty="0" smtClean="0">
                          <a:effectLst/>
                          <a:latin typeface="Arial" panose="020B0604020202020204" pitchFamily="34" charset="0"/>
                          <a:ea typeface="Calibri" panose="020F0502020204030204" pitchFamily="34" charset="0"/>
                        </a:rPr>
                        <a:t>The annual target is already met on the amount leveraged.</a:t>
                      </a:r>
                      <a:endParaRPr sz="1200" dirty="0">
                        <a:solidFill>
                          <a:schemeClr val="tx1"/>
                        </a:solidFill>
                        <a:latin typeface="Arial"/>
                        <a:ea typeface="Arial"/>
                        <a:cs typeface="Arial"/>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050204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8153400" y="6404293"/>
            <a:ext cx="533401" cy="2251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57</a:t>
            </a:fld>
            <a:endParaRPr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199" y="851646"/>
          <a:ext cx="8991602" cy="5358653"/>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410074">
                  <a:extLst>
                    <a:ext uri="{9D8B030D-6E8A-4147-A177-3AD203B41FA5}">
                      <a16:colId xmlns:a16="http://schemas.microsoft.com/office/drawing/2014/main" xmlns="" val="20001"/>
                    </a:ext>
                  </a:extLst>
                </a:gridCol>
                <a:gridCol w="1381125">
                  <a:extLst>
                    <a:ext uri="{9D8B030D-6E8A-4147-A177-3AD203B41FA5}">
                      <a16:colId xmlns:a16="http://schemas.microsoft.com/office/drawing/2014/main" xmlns="" val="20002"/>
                    </a:ext>
                  </a:extLst>
                </a:gridCol>
                <a:gridCol w="1619250">
                  <a:extLst>
                    <a:ext uri="{9D8B030D-6E8A-4147-A177-3AD203B41FA5}">
                      <a16:colId xmlns:a16="http://schemas.microsoft.com/office/drawing/2014/main" xmlns="" val="20003"/>
                    </a:ext>
                  </a:extLst>
                </a:gridCol>
                <a:gridCol w="1800225">
                  <a:extLst>
                    <a:ext uri="{9D8B030D-6E8A-4147-A177-3AD203B41FA5}">
                      <a16:colId xmlns:a16="http://schemas.microsoft.com/office/drawing/2014/main" xmlns="" val="20004"/>
                    </a:ext>
                  </a:extLst>
                </a:gridCol>
                <a:gridCol w="1375048">
                  <a:extLst>
                    <a:ext uri="{9D8B030D-6E8A-4147-A177-3AD203B41FA5}">
                      <a16:colId xmlns:a16="http://schemas.microsoft.com/office/drawing/2014/main" xmlns="" val="20005"/>
                    </a:ext>
                  </a:extLst>
                </a:gridCol>
                <a:gridCol w="1091928">
                  <a:extLst>
                    <a:ext uri="{9D8B030D-6E8A-4147-A177-3AD203B41FA5}">
                      <a16:colId xmlns:a16="http://schemas.microsoft.com/office/drawing/2014/main" xmlns="" val="20006"/>
                    </a:ext>
                  </a:extLst>
                </a:gridCol>
              </a:tblGrid>
              <a:tr h="812270">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t>YEAR-TO-DATE</a:t>
                      </a:r>
                    </a:p>
                    <a:p>
                      <a:pPr algn="l">
                        <a:lnSpc>
                          <a:spcPct val="150000"/>
                        </a:lnSpc>
                        <a:tabLst>
                          <a:tab pos="533400" algn="l"/>
                        </a:tabLst>
                        <a:defRPr sz="1000">
                          <a:solidFill>
                            <a:srgbClr val="000000"/>
                          </a:solidFill>
                          <a:latin typeface="Arial"/>
                          <a:ea typeface="Arial"/>
                          <a:cs typeface="Arial"/>
                          <a:sym typeface="Arial"/>
                        </a:defRPr>
                      </a:pPr>
                      <a:r>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114038">
                <a:tc>
                  <a:txBody>
                    <a:bodyPr/>
                    <a:lstStyle/>
                    <a:p>
                      <a:pPr algn="l">
                        <a:lnSpc>
                          <a:spcPct val="150000"/>
                        </a:lnSpc>
                        <a:defRPr sz="1800"/>
                      </a:pPr>
                      <a:r>
                        <a:rPr lang="en-GB" sz="1200" dirty="0" smtClean="0">
                          <a:solidFill>
                            <a:schemeClr val="tx1"/>
                          </a:solidFill>
                          <a:latin typeface="Arial"/>
                          <a:ea typeface="Arial"/>
                          <a:cs typeface="Arial"/>
                          <a:sym typeface="Arial"/>
                        </a:rPr>
                        <a:t>44</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Number of Seda Quarterly Performance Reports analysed for progress and alignment to achievement of department’s objectives</a:t>
                      </a: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Seda Quarterly Performance Reports analysed for progress and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alignment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Q2 2017/18 </a:t>
                      </a:r>
                      <a:r>
                        <a:rPr lang="en-US" sz="1200"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seda</a:t>
                      </a: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Quarterly Performance Report </a:t>
                      </a:r>
                      <a:r>
                        <a:rPr lang="en-US" sz="1200"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analysed</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tabLst>
                          <a:tab pos="540385" algn="l"/>
                        </a:tabLst>
                      </a:pPr>
                      <a:r>
                        <a:rPr lang="en-US" sz="1200" b="1" kern="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r>
                        <a:rPr lang="en-US" sz="1200" b="1" kern="1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Achieved: </a:t>
                      </a:r>
                    </a:p>
                    <a:p>
                      <a:pPr algn="l">
                        <a:lnSpc>
                          <a:spcPct val="100000"/>
                        </a:lnSpc>
                        <a:spcAft>
                          <a:spcPts val="0"/>
                        </a:spcAft>
                        <a:tabLst>
                          <a:tab pos="540385" algn="l"/>
                        </a:tabLst>
                      </a:pPr>
                      <a:endParaRPr lang="en-US" sz="1200" b="1" kern="1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tabLst>
                          <a:tab pos="540385" algn="l"/>
                        </a:tabLst>
                      </a:pPr>
                      <a:r>
                        <a:rPr lang="en-US" sz="1200" kern="1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Seda</a:t>
                      </a:r>
                      <a:r>
                        <a:rPr lang="en-US" sz="1200" kern="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Q2 2017/18 performance report analyzed and feedback provided to the entity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540385" algn="l"/>
                        </a:tabLst>
                      </a:pPr>
                      <a:endParaRPr lang="en-ZA" sz="1200" dirty="0">
                        <a:solidFill>
                          <a:schemeClr val="tx1"/>
                        </a:solidFill>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l">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Q1 and Q2 2017/18 performance report of</a:t>
                      </a:r>
                      <a:r>
                        <a:rPr lang="en-US" sz="12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200" baseline="0" dirty="0" err="1" smtClean="0">
                          <a:effectLst/>
                          <a:latin typeface="Arial" panose="020B0604020202020204" pitchFamily="34" charset="0"/>
                          <a:ea typeface="Times New Roman" panose="02020603050405020304" pitchFamily="18" charset="0"/>
                          <a:cs typeface="Arial" panose="020B0604020202020204" pitchFamily="34" charset="0"/>
                        </a:rPr>
                        <a:t>Seda</a:t>
                      </a:r>
                      <a:r>
                        <a:rPr lang="en-US" sz="1200" dirty="0" smtClean="0">
                          <a:effectLst/>
                          <a:latin typeface="Arial" panose="020B0604020202020204" pitchFamily="34" charset="0"/>
                          <a:ea typeface="Times New Roman" panose="02020603050405020304" pitchFamily="18" charset="0"/>
                          <a:cs typeface="Arial" panose="020B0604020202020204" pitchFamily="34" charset="0"/>
                        </a:rPr>
                        <a:t> analyzed and feedback provided</a:t>
                      </a:r>
                      <a:endParaRPr lang="en-ZA" sz="1200" dirty="0">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smtClean="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432345">
                <a:tc>
                  <a:txBody>
                    <a:bodyPr/>
                    <a:lstStyle/>
                    <a:p>
                      <a:pPr algn="l">
                        <a:lnSpc>
                          <a:spcPct val="150000"/>
                        </a:lnSpc>
                        <a:defRPr sz="1800"/>
                      </a:pPr>
                      <a:r>
                        <a:rPr lang="en-GB" sz="1200" dirty="0" smtClean="0">
                          <a:solidFill>
                            <a:schemeClr val="tx1"/>
                          </a:solidFill>
                          <a:latin typeface="Arial"/>
                          <a:ea typeface="Arial"/>
                          <a:cs typeface="Arial"/>
                          <a:sym typeface="Arial"/>
                        </a:rPr>
                        <a:t>45</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GB" sz="1200" b="1" cap="small"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GB" sz="1200" b="1" cap="small" baseline="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Sefa</a:t>
                      </a:r>
                      <a:r>
                        <a:rPr lang="en-GB" sz="1200" b="1" cap="small"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p>
                    <a:p>
                      <a:pPr algn="l">
                        <a:lnSpc>
                          <a:spcPct val="110000"/>
                        </a:lnSpc>
                        <a:spcBef>
                          <a:spcPts val="400"/>
                        </a:spcBef>
                        <a:spcAft>
                          <a:spcPts val="400"/>
                        </a:spcAft>
                      </a:pP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ZA"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Sefa</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alignment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Q2 2017/18 sefa Quarterly Performance Report </a:t>
                      </a:r>
                      <a:r>
                        <a:rPr lang="en-US" sz="1200"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analysed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spcAft>
                          <a:spcPts val="0"/>
                        </a:spcAft>
                        <a:tabLst>
                          <a:tab pos="540385" algn="l"/>
                        </a:tabLst>
                      </a:pPr>
                      <a:r>
                        <a:rPr lang="en-US" sz="1200" b="1" kern="1200" dirty="0" smtClean="0">
                          <a:solidFill>
                            <a:srgbClr val="000000"/>
                          </a:solidFill>
                          <a:effectLst/>
                          <a:latin typeface="Arial" panose="020B0604020202020204" pitchFamily="34" charset="0"/>
                          <a:cs typeface="Arial" panose="020B0604020202020204" pitchFamily="34" charset="0"/>
                        </a:rPr>
                        <a:t>Partially achieved:</a:t>
                      </a:r>
                      <a:endParaRPr lang="en-ZA" sz="1200" b="1" dirty="0" smtClean="0">
                        <a:effectLst/>
                        <a:latin typeface="Arial" panose="020B0604020202020204" pitchFamily="34" charset="0"/>
                        <a:cs typeface="Arial" panose="020B0604020202020204" pitchFamily="34" charset="0"/>
                      </a:endParaRPr>
                    </a:p>
                    <a:p>
                      <a:pPr>
                        <a:spcAft>
                          <a:spcPts val="0"/>
                        </a:spcAft>
                        <a:tabLst>
                          <a:tab pos="540385" algn="l"/>
                        </a:tabLst>
                      </a:pPr>
                      <a:r>
                        <a:rPr lang="en-US" sz="1200" kern="1200" dirty="0" smtClean="0">
                          <a:solidFill>
                            <a:srgbClr val="000000"/>
                          </a:solidFill>
                          <a:effectLst/>
                          <a:latin typeface="Arial" panose="020B0604020202020204" pitchFamily="34" charset="0"/>
                          <a:cs typeface="Arial" panose="020B0604020202020204" pitchFamily="34" charset="0"/>
                        </a:rPr>
                        <a:t> </a:t>
                      </a:r>
                      <a:endParaRPr lang="en-ZA" sz="1200" dirty="0" smtClean="0">
                        <a:effectLst/>
                        <a:latin typeface="Arial" panose="020B0604020202020204" pitchFamily="34" charset="0"/>
                        <a:cs typeface="Arial" panose="020B0604020202020204" pitchFamily="34" charset="0"/>
                      </a:endParaRPr>
                    </a:p>
                    <a:p>
                      <a:pPr algn="l">
                        <a:spcAft>
                          <a:spcPts val="0"/>
                        </a:spcAft>
                        <a:tabLst>
                          <a:tab pos="540385" algn="l"/>
                        </a:tabLst>
                      </a:pPr>
                      <a:r>
                        <a:rPr lang="en-US" sz="1200" kern="1200" dirty="0" err="1" smtClean="0">
                          <a:solidFill>
                            <a:srgbClr val="000000"/>
                          </a:solidFill>
                          <a:effectLst/>
                          <a:latin typeface="Arial" panose="020B0604020202020204" pitchFamily="34" charset="0"/>
                          <a:cs typeface="Arial" panose="020B0604020202020204" pitchFamily="34" charset="0"/>
                        </a:rPr>
                        <a:t>Sefa</a:t>
                      </a:r>
                      <a:r>
                        <a:rPr lang="en-US" sz="1200" kern="1200" dirty="0" smtClean="0">
                          <a:solidFill>
                            <a:srgbClr val="000000"/>
                          </a:solidFill>
                          <a:effectLst/>
                          <a:latin typeface="Arial" panose="020B0604020202020204" pitchFamily="34" charset="0"/>
                          <a:cs typeface="Arial" panose="020B0604020202020204" pitchFamily="34" charset="0"/>
                        </a:rPr>
                        <a:t> second Quarterly Performance Report </a:t>
                      </a:r>
                      <a:r>
                        <a:rPr lang="en-US" sz="1200" kern="1200" dirty="0" err="1" smtClean="0">
                          <a:solidFill>
                            <a:srgbClr val="000000"/>
                          </a:solidFill>
                          <a:effectLst/>
                          <a:latin typeface="Arial" panose="020B0604020202020204" pitchFamily="34" charset="0"/>
                          <a:cs typeface="Arial" panose="020B0604020202020204" pitchFamily="34" charset="0"/>
                        </a:rPr>
                        <a:t>analysed</a:t>
                      </a:r>
                      <a:r>
                        <a:rPr lang="en-US" sz="1200" kern="1200" dirty="0" smtClean="0">
                          <a:solidFill>
                            <a:srgbClr val="000000"/>
                          </a:solidFill>
                          <a:effectLst/>
                          <a:latin typeface="Arial" panose="020B0604020202020204" pitchFamily="34" charset="0"/>
                          <a:cs typeface="Arial" panose="020B0604020202020204" pitchFamily="34" charset="0"/>
                        </a:rPr>
                        <a:t> in December 2018 and submission approved in January 2018</a:t>
                      </a:r>
                      <a:endParaRPr lang="en-ZA" sz="1200" dirty="0">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C000"/>
                    </a:solidFill>
                  </a:tcPr>
                </a:tc>
                <a:tc>
                  <a:txBody>
                    <a:bodyPr/>
                    <a:lstStyle/>
                    <a:p>
                      <a:pPr algn="l">
                        <a:spcAft>
                          <a:spcPts val="0"/>
                        </a:spcAft>
                        <a:tabLst>
                          <a:tab pos="540385" algn="l"/>
                        </a:tabLst>
                      </a:pPr>
                      <a:r>
                        <a:rPr lang="en-US" sz="1200" kern="1400" dirty="0" smtClean="0">
                          <a:solidFill>
                            <a:schemeClr val="tx1"/>
                          </a:solidFill>
                          <a:effectLst/>
                          <a:latin typeface="Arial" panose="020B0604020202020204" pitchFamily="34" charset="0"/>
                          <a:cs typeface="Arial" panose="020B0604020202020204" pitchFamily="34" charset="0"/>
                        </a:rPr>
                        <a:t>Q1</a:t>
                      </a:r>
                      <a:r>
                        <a:rPr lang="en-US" sz="1200" kern="1400" baseline="0" dirty="0" smtClean="0">
                          <a:solidFill>
                            <a:schemeClr val="tx1"/>
                          </a:solidFill>
                          <a:effectLst/>
                          <a:latin typeface="Arial" panose="020B0604020202020204" pitchFamily="34" charset="0"/>
                          <a:cs typeface="Arial" panose="020B0604020202020204" pitchFamily="34" charset="0"/>
                        </a:rPr>
                        <a:t> 2017/18 </a:t>
                      </a:r>
                      <a:r>
                        <a:rPr lang="en-US" sz="1200" kern="1400" baseline="0" dirty="0" err="1" smtClean="0">
                          <a:solidFill>
                            <a:schemeClr val="tx1"/>
                          </a:solidFill>
                          <a:effectLst/>
                          <a:latin typeface="Arial" panose="020B0604020202020204" pitchFamily="34" charset="0"/>
                          <a:cs typeface="Arial" panose="020B0604020202020204" pitchFamily="34" charset="0"/>
                        </a:rPr>
                        <a:t>Sefa</a:t>
                      </a:r>
                      <a:r>
                        <a:rPr lang="en-US" sz="1200" kern="1400" baseline="0" dirty="0" smtClean="0">
                          <a:solidFill>
                            <a:schemeClr val="tx1"/>
                          </a:solidFill>
                          <a:effectLst/>
                          <a:latin typeface="Arial" panose="020B0604020202020204" pitchFamily="34" charset="0"/>
                          <a:cs typeface="Arial" panose="020B0604020202020204" pitchFamily="34" charset="0"/>
                        </a:rPr>
                        <a:t> quarterly report </a:t>
                      </a:r>
                      <a:r>
                        <a:rPr lang="en-US" sz="1200" kern="1400" baseline="0" dirty="0" err="1" smtClean="0">
                          <a:solidFill>
                            <a:schemeClr val="tx1"/>
                          </a:solidFill>
                          <a:effectLst/>
                          <a:latin typeface="Arial" panose="020B0604020202020204" pitchFamily="34" charset="0"/>
                          <a:cs typeface="Arial" panose="020B0604020202020204" pitchFamily="34" charset="0"/>
                        </a:rPr>
                        <a:t>analysed</a:t>
                      </a:r>
                      <a:r>
                        <a:rPr lang="en-US" sz="1200" kern="1400" baseline="0" dirty="0" smtClean="0">
                          <a:solidFill>
                            <a:schemeClr val="tx1"/>
                          </a:solidFill>
                          <a:effectLst/>
                          <a:latin typeface="Arial" panose="020B0604020202020204" pitchFamily="34" charset="0"/>
                          <a:cs typeface="Arial" panose="020B0604020202020204" pitchFamily="34" charset="0"/>
                        </a:rPr>
                        <a:t>. There were delays with the approval of Q2 2017/18 performance report.</a:t>
                      </a:r>
                      <a:endParaRPr lang="en-ZA" sz="1200" dirty="0">
                        <a:solidFill>
                          <a:schemeClr val="tx1"/>
                        </a:solidFill>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5000"/>
                        </a:lnSpc>
                        <a:tabLst>
                          <a:tab pos="533400" algn="l"/>
                        </a:tabLst>
                        <a:defRPr sz="1800"/>
                      </a:pPr>
                      <a:r>
                        <a:rPr lang="en-US"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Delayed review and consideration</a:t>
                      </a:r>
                      <a:r>
                        <a:rPr lang="en-US" sz="1200" dirty="0" smtClean="0">
                          <a:effectLst/>
                          <a:latin typeface="Arial" panose="020B0604020202020204" pitchFamily="34" charset="0"/>
                          <a:ea typeface="Times New Roman" panose="02020603050405020304" pitchFamily="18" charset="0"/>
                          <a:cs typeface="Arial" panose="020B0604020202020204" pitchFamily="34" charset="0"/>
                        </a:rPr>
                        <a:t> </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944517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8001000" y="6404292"/>
            <a:ext cx="685801" cy="3013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58</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200" y="795540"/>
          <a:ext cx="8991602" cy="4761962"/>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232461">
                  <a:extLst>
                    <a:ext uri="{9D8B030D-6E8A-4147-A177-3AD203B41FA5}">
                      <a16:colId xmlns:a16="http://schemas.microsoft.com/office/drawing/2014/main" xmlns="" val="20001"/>
                    </a:ext>
                  </a:extLst>
                </a:gridCol>
                <a:gridCol w="1317812">
                  <a:extLst>
                    <a:ext uri="{9D8B030D-6E8A-4147-A177-3AD203B41FA5}">
                      <a16:colId xmlns:a16="http://schemas.microsoft.com/office/drawing/2014/main" xmlns="" val="20002"/>
                    </a:ext>
                  </a:extLst>
                </a:gridCol>
                <a:gridCol w="1273436">
                  <a:extLst>
                    <a:ext uri="{9D8B030D-6E8A-4147-A177-3AD203B41FA5}">
                      <a16:colId xmlns:a16="http://schemas.microsoft.com/office/drawing/2014/main" xmlns="" val="20003"/>
                    </a:ext>
                  </a:extLst>
                </a:gridCol>
                <a:gridCol w="1907181">
                  <a:extLst>
                    <a:ext uri="{9D8B030D-6E8A-4147-A177-3AD203B41FA5}">
                      <a16:colId xmlns:a16="http://schemas.microsoft.com/office/drawing/2014/main" xmlns="" val="20004"/>
                    </a:ext>
                  </a:extLst>
                </a:gridCol>
                <a:gridCol w="1854832">
                  <a:extLst>
                    <a:ext uri="{9D8B030D-6E8A-4147-A177-3AD203B41FA5}">
                      <a16:colId xmlns:a16="http://schemas.microsoft.com/office/drawing/2014/main" xmlns="" val="20005"/>
                    </a:ext>
                  </a:extLst>
                </a:gridCol>
                <a:gridCol w="1091928">
                  <a:extLst>
                    <a:ext uri="{9D8B030D-6E8A-4147-A177-3AD203B41FA5}">
                      <a16:colId xmlns:a16="http://schemas.microsoft.com/office/drawing/2014/main" xmlns="" val="20006"/>
                    </a:ext>
                  </a:extLst>
                </a:gridCol>
              </a:tblGrid>
              <a:tr h="663146">
                <a:tc gridSpan="2">
                  <a:txBody>
                    <a:bodyPr/>
                    <a:lstStyle/>
                    <a:p>
                      <a:pPr algn="l">
                        <a:lnSpc>
                          <a:spcPct val="150000"/>
                        </a:lnSpc>
                        <a:tabLst>
                          <a:tab pos="533400" algn="l"/>
                        </a:tabLst>
                        <a:defRPr sz="1000">
                          <a:solidFill>
                            <a:srgbClr val="000000"/>
                          </a:solidFill>
                          <a:latin typeface="Arial"/>
                          <a:ea typeface="Arial"/>
                          <a:cs typeface="Arial"/>
                          <a:sym typeface="Arial"/>
                        </a:defRPr>
                      </a:pPr>
                      <a:r>
                        <a:rPr sz="1000" dirty="0"/>
                        <a:t>PERFORMANCE</a:t>
                      </a:r>
                    </a:p>
                    <a:p>
                      <a:pPr algn="l">
                        <a:lnSpc>
                          <a:spcPct val="150000"/>
                        </a:lnSpc>
                        <a:tabLst>
                          <a:tab pos="533400" algn="l"/>
                        </a:tabLst>
                        <a:defRPr sz="1000">
                          <a:solidFill>
                            <a:srgbClr val="000000"/>
                          </a:solidFill>
                          <a:latin typeface="Arial"/>
                          <a:ea typeface="Arial"/>
                          <a:cs typeface="Arial"/>
                          <a:sym typeface="Arial"/>
                        </a:defRPr>
                      </a:pPr>
                      <a:r>
                        <a:rPr sz="1000"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a:t>QUARTERLY</a:t>
                      </a:r>
                    </a:p>
                    <a:p>
                      <a:pPr algn="l">
                        <a:lnSpc>
                          <a:spcPct val="150000"/>
                        </a:lnSpc>
                        <a:tabLst>
                          <a:tab pos="533400" algn="l"/>
                        </a:tabLst>
                        <a:defRPr sz="1000">
                          <a:solidFill>
                            <a:srgbClr val="000000"/>
                          </a:solidFill>
                          <a:latin typeface="Arial"/>
                          <a:ea typeface="Arial"/>
                          <a:cs typeface="Arial"/>
                          <a:sym typeface="Arial"/>
                        </a:defRPr>
                      </a:pPr>
                      <a:r>
                        <a:rPr sz="100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sz="1000"/>
                        <a:t>YEAR-TO-DATE</a:t>
                      </a:r>
                    </a:p>
                    <a:p>
                      <a:pPr algn="l">
                        <a:lnSpc>
                          <a:spcPct val="150000"/>
                        </a:lnSpc>
                        <a:tabLst>
                          <a:tab pos="533400" algn="l"/>
                        </a:tabLst>
                        <a:defRPr sz="1000">
                          <a:solidFill>
                            <a:srgbClr val="000000"/>
                          </a:solidFill>
                          <a:latin typeface="Arial"/>
                          <a:ea typeface="Arial"/>
                          <a:cs typeface="Arial"/>
                          <a:sym typeface="Arial"/>
                        </a:defRPr>
                      </a:pPr>
                      <a:r>
                        <a:rPr sz="100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sz="1000" dirty="0" smtClean="0"/>
                        <a:t>REASONS</a:t>
                      </a:r>
                      <a:r>
                        <a:rPr lang="en-GB" sz="1000" dirty="0" smtClean="0"/>
                        <a:t> </a:t>
                      </a:r>
                      <a:r>
                        <a:rPr sz="1000" dirty="0" smtClean="0"/>
                        <a:t>FOR</a:t>
                      </a:r>
                      <a:endParaRPr sz="1000" dirty="0"/>
                    </a:p>
                    <a:p>
                      <a:pPr algn="l">
                        <a:lnSpc>
                          <a:spcPct val="150000"/>
                        </a:lnSpc>
                        <a:tabLst>
                          <a:tab pos="533400" algn="l"/>
                        </a:tabLst>
                        <a:defRPr sz="1000">
                          <a:solidFill>
                            <a:srgbClr val="000000"/>
                          </a:solidFill>
                          <a:latin typeface="Arial"/>
                          <a:ea typeface="Arial"/>
                          <a:cs typeface="Arial"/>
                          <a:sym typeface="Arial"/>
                        </a:defRPr>
                      </a:pPr>
                      <a:r>
                        <a:rPr sz="1000"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418768">
                <a:tc>
                  <a:txBody>
                    <a:bodyPr/>
                    <a:lstStyle/>
                    <a:p>
                      <a:pPr algn="l">
                        <a:lnSpc>
                          <a:spcPct val="150000"/>
                        </a:lnSpc>
                        <a:defRPr sz="1800"/>
                      </a:pPr>
                      <a:r>
                        <a:rPr lang="en-GB" sz="1200" dirty="0" smtClean="0">
                          <a:latin typeface="Arial"/>
                          <a:ea typeface="Arial"/>
                          <a:cs typeface="Arial"/>
                          <a:sym typeface="Arial"/>
                        </a:rPr>
                        <a:t>46</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Annual Sector skills plans assessed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 Annual Sector skills plans assessed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Sector skills plans assessed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1" i="0" u="none" strike="noStrike" cap="none" spc="0" baseline="0" noProof="0" dirty="0" smtClean="0">
                          <a:ln>
                            <a:noFill/>
                          </a:ln>
                          <a:solidFill>
                            <a:srgbClr val="000000"/>
                          </a:solidFill>
                          <a:effectLst/>
                          <a:uFillTx/>
                          <a:latin typeface="Arial" panose="020B0604020202020204" pitchFamily="34" charset="0"/>
                          <a:ea typeface="Times New Roman" panose="02020603050405020304" pitchFamily="18" charset="0"/>
                          <a:cs typeface="Arial" panose="020B0604020202020204" pitchFamily="34" charset="0"/>
                          <a:sym typeface="Calibri"/>
                        </a:rPr>
                        <a:t>Target Achieved: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Annual Sector skills plans assessed</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ZA" sz="1200" b="0" i="0" u="none" strike="noStrike" cap="none" spc="0" baseline="0" dirty="0">
                        <a:ln>
                          <a:noFill/>
                        </a:ln>
                        <a:solidFill>
                          <a:srgbClr val="000000"/>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txBody>
                  <a:tcPr marL="9525" marR="9525" marT="9525"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Four sector skills plan assessed - </a:t>
                      </a:r>
                      <a:r>
                        <a:rPr lang="en-US" sz="1200" kern="1200" dirty="0" smtClean="0">
                          <a:solidFill>
                            <a:schemeClr val="tx1"/>
                          </a:solidFill>
                          <a:effectLst/>
                          <a:latin typeface="Arial" panose="020B0604020202020204" pitchFamily="34" charset="0"/>
                          <a:ea typeface="+mn-ea"/>
                          <a:cs typeface="Arial" panose="020B0604020202020204" pitchFamily="34" charset="0"/>
                        </a:rPr>
                        <a:t>the Services Seta, </a:t>
                      </a:r>
                      <a:r>
                        <a:rPr lang="en-US" sz="1200" kern="1200" dirty="0" err="1" smtClean="0">
                          <a:solidFill>
                            <a:schemeClr val="tx1"/>
                          </a:solidFill>
                          <a:effectLst/>
                          <a:latin typeface="Arial" panose="020B0604020202020204" pitchFamily="34" charset="0"/>
                          <a:ea typeface="+mn-ea"/>
                          <a:cs typeface="Arial" panose="020B0604020202020204" pitchFamily="34" charset="0"/>
                        </a:rPr>
                        <a:t>Agri</a:t>
                      </a:r>
                      <a:r>
                        <a:rPr lang="en-US" sz="1200" kern="1200" dirty="0" smtClean="0">
                          <a:solidFill>
                            <a:schemeClr val="tx1"/>
                          </a:solidFill>
                          <a:effectLst/>
                          <a:latin typeface="Arial" panose="020B0604020202020204" pitchFamily="34" charset="0"/>
                          <a:ea typeface="+mn-ea"/>
                          <a:cs typeface="Arial" panose="020B0604020202020204" pitchFamily="34" charset="0"/>
                        </a:rPr>
                        <a:t>-Seta, Transport SETA and the Wholesale &amp; Retail SETA</a:t>
                      </a:r>
                      <a:endParaRPr lang="en-ZA" sz="12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defRPr sz="1800"/>
                      </a:pP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680048">
                <a:tc>
                  <a:txBody>
                    <a:bodyPr/>
                    <a:lstStyle/>
                    <a:p>
                      <a:pPr algn="l">
                        <a:lnSpc>
                          <a:spcPct val="150000"/>
                        </a:lnSpc>
                        <a:defRPr sz="1800"/>
                      </a:pPr>
                      <a:r>
                        <a:rPr lang="en-GB" sz="1200" dirty="0" smtClean="0">
                          <a:latin typeface="Arial"/>
                          <a:ea typeface="Arial"/>
                          <a:cs typeface="Arial"/>
                          <a:sym typeface="Arial"/>
                        </a:rPr>
                        <a:t>47</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skills partnership agreements signed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0 Secure </a:t>
                      </a:r>
                      <a:r>
                        <a:rPr lang="en-ZA" sz="1200" dirty="0">
                          <a:effectLst/>
                          <a:latin typeface="Arial" panose="020B0604020202020204" pitchFamily="34" charset="0"/>
                          <a:ea typeface="Calibri" panose="020F0502020204030204" pitchFamily="34" charset="0"/>
                          <a:cs typeface="Arial" panose="020B0604020202020204" pitchFamily="34" charset="0"/>
                        </a:rPr>
                        <a:t>commitment from 1  funder to finance the training packages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smtClean="0">
                          <a:effectLst/>
                          <a:latin typeface="Arial" panose="020B0604020202020204" pitchFamily="34" charset="0"/>
                          <a:cs typeface="Arial" panose="020B0604020202020204" pitchFamily="34" charset="0"/>
                        </a:rPr>
                        <a:t>Secure commitment from 1 funder to finance the training packages.</a:t>
                      </a:r>
                      <a:endParaRPr lang="en-ZA"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effectLst/>
                          <a:latin typeface="Arial" panose="020B0604020202020204" pitchFamily="34" charset="0"/>
                          <a:cs typeface="Arial" panose="020B0604020202020204" pitchFamily="34" charset="0"/>
                        </a:rPr>
                        <a:t>Target Achieved</a:t>
                      </a:r>
                      <a:r>
                        <a:rPr lang="en-ZA" sz="1200" dirty="0" smtClean="0">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Secure commitment from 1 funder to finance the training packages.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effectLst/>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dirty="0" smtClean="0">
                          <a:effectLst/>
                          <a:latin typeface="Arial" panose="020B0604020202020204" pitchFamily="34" charset="0"/>
                          <a:ea typeface="Calibri" panose="020F0502020204030204" pitchFamily="34" charset="0"/>
                          <a:cs typeface="Arial" panose="020B0604020202020204" pitchFamily="34" charset="0"/>
                        </a:rPr>
                        <a:t>Overall agreement signed with the Services Seta with one of the component to be translated into SLA for training and training modules</a:t>
                      </a:r>
                      <a:r>
                        <a:rPr lang="en-ZA" sz="1200" i="1" dirty="0" smtClean="0">
                          <a:effectLst/>
                          <a:latin typeface="Arial" panose="020B0604020202020204" pitchFamily="34" charset="0"/>
                          <a:cs typeface="Arial" panose="020B0604020202020204" pitchFamily="34" charset="0"/>
                        </a:rPr>
                        <a:t> </a:t>
                      </a:r>
                      <a:endParaRPr lang="en-ZA" sz="1200" dirty="0" smtClean="0">
                        <a:effectLst/>
                        <a:latin typeface="Arial" panose="020B0604020202020204" pitchFamily="34" charset="0"/>
                        <a:cs typeface="Arial" panose="020B0604020202020204" pitchFamily="34" charset="0"/>
                      </a:endParaRPr>
                    </a:p>
                    <a:p>
                      <a:pPr algn="l">
                        <a:lnSpc>
                          <a:spcPct val="115000"/>
                        </a:lnSpc>
                        <a:defRPr sz="1800"/>
                      </a:pP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51097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8001000" y="6404293"/>
            <a:ext cx="685801" cy="2251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59</a:t>
            </a:fld>
            <a:endParaRPr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dirty="0" smtClean="0"/>
              <a:t>PERFORMANCE AGAINST APP 2017/18</a:t>
            </a:r>
            <a:endParaRPr lang="en-ZA" sz="2800" dirty="0"/>
          </a:p>
        </p:txBody>
      </p:sp>
      <p:graphicFrame>
        <p:nvGraphicFramePr>
          <p:cNvPr id="801" name="Content Placeholder 3"/>
          <p:cNvGraphicFramePr/>
          <p:nvPr>
            <p:extLst/>
          </p:nvPr>
        </p:nvGraphicFramePr>
        <p:xfrm>
          <a:off x="76200" y="870858"/>
          <a:ext cx="8991602" cy="4818565"/>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232461">
                  <a:extLst>
                    <a:ext uri="{9D8B030D-6E8A-4147-A177-3AD203B41FA5}">
                      <a16:colId xmlns:a16="http://schemas.microsoft.com/office/drawing/2014/main" xmlns="" val="20001"/>
                    </a:ext>
                  </a:extLst>
                </a:gridCol>
                <a:gridCol w="1189996">
                  <a:extLst>
                    <a:ext uri="{9D8B030D-6E8A-4147-A177-3AD203B41FA5}">
                      <a16:colId xmlns:a16="http://schemas.microsoft.com/office/drawing/2014/main" xmlns="" val="20002"/>
                    </a:ext>
                  </a:extLst>
                </a:gridCol>
                <a:gridCol w="1401252">
                  <a:extLst>
                    <a:ext uri="{9D8B030D-6E8A-4147-A177-3AD203B41FA5}">
                      <a16:colId xmlns:a16="http://schemas.microsoft.com/office/drawing/2014/main" xmlns="" val="20003"/>
                    </a:ext>
                  </a:extLst>
                </a:gridCol>
                <a:gridCol w="1907181">
                  <a:extLst>
                    <a:ext uri="{9D8B030D-6E8A-4147-A177-3AD203B41FA5}">
                      <a16:colId xmlns:a16="http://schemas.microsoft.com/office/drawing/2014/main" xmlns="" val="20004"/>
                    </a:ext>
                  </a:extLst>
                </a:gridCol>
                <a:gridCol w="1854832">
                  <a:extLst>
                    <a:ext uri="{9D8B030D-6E8A-4147-A177-3AD203B41FA5}">
                      <a16:colId xmlns:a16="http://schemas.microsoft.com/office/drawing/2014/main" xmlns="" val="20005"/>
                    </a:ext>
                  </a:extLst>
                </a:gridCol>
                <a:gridCol w="1091928">
                  <a:extLst>
                    <a:ext uri="{9D8B030D-6E8A-4147-A177-3AD203B41FA5}">
                      <a16:colId xmlns:a16="http://schemas.microsoft.com/office/drawing/2014/main" xmlns="" val="20006"/>
                    </a:ext>
                  </a:extLst>
                </a:gridCol>
              </a:tblGrid>
              <a:tr h="595085">
                <a:tc gridSpan="2">
                  <a:txBody>
                    <a:bodyPr/>
                    <a:lstStyle/>
                    <a:p>
                      <a:pPr algn="l">
                        <a:lnSpc>
                          <a:spcPct val="150000"/>
                        </a:lnSpc>
                        <a:tabLst>
                          <a:tab pos="533400" algn="l"/>
                        </a:tabLst>
                        <a:defRPr sz="1000">
                          <a:solidFill>
                            <a:srgbClr val="000000"/>
                          </a:solidFill>
                          <a:latin typeface="Arial"/>
                          <a:ea typeface="Arial"/>
                          <a:cs typeface="Arial"/>
                          <a:sym typeface="Arial"/>
                        </a:defRPr>
                      </a:pPr>
                      <a:r>
                        <a:rPr dirty="0"/>
                        <a:t>PERFORMANCE</a:t>
                      </a:r>
                    </a:p>
                    <a:p>
                      <a:pPr algn="l">
                        <a:lnSpc>
                          <a:spcPct val="150000"/>
                        </a:lnSpc>
                        <a:tabLst>
                          <a:tab pos="533400" algn="l"/>
                        </a:tabLst>
                        <a:defRPr sz="1000">
                          <a:solidFill>
                            <a:srgbClr val="000000"/>
                          </a:solidFill>
                          <a:latin typeface="Arial"/>
                          <a:ea typeface="Arial"/>
                          <a:cs typeface="Arial"/>
                          <a:sym typeface="Arial"/>
                        </a:defRPr>
                      </a:pPr>
                      <a:r>
                        <a:rPr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l">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a:t>QUARTERLY</a:t>
                      </a:r>
                    </a:p>
                    <a:p>
                      <a:pPr algn="l">
                        <a:lnSpc>
                          <a:spcPct val="150000"/>
                        </a:lnSpc>
                        <a:tabLst>
                          <a:tab pos="533400" algn="l"/>
                        </a:tabLst>
                        <a:defRPr sz="1000">
                          <a:solidFill>
                            <a:srgbClr val="000000"/>
                          </a:solidFill>
                          <a:latin typeface="Arial"/>
                          <a:ea typeface="Arial"/>
                          <a:cs typeface="Arial"/>
                          <a:sym typeface="Arial"/>
                        </a:defRPr>
                      </a:pPr>
                      <a:r>
                        <a:rPr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800" b="0">
                          <a:solidFill>
                            <a:srgbClr val="000000"/>
                          </a:solidFill>
                        </a:defRPr>
                      </a:pPr>
                      <a:r>
                        <a:rPr lang="en-GB" sz="1000" b="1" dirty="0" smtClean="0">
                          <a:latin typeface="Arial"/>
                          <a:ea typeface="Arial"/>
                          <a:cs typeface="Arial"/>
                          <a:sym typeface="Arial"/>
                        </a:rPr>
                        <a:t>ACTUAL</a:t>
                      </a:r>
                      <a:r>
                        <a:rPr lang="en-GB" sz="1000" b="1" baseline="0" dirty="0" smtClean="0">
                          <a:latin typeface="Arial"/>
                          <a:ea typeface="Arial"/>
                          <a:cs typeface="Arial"/>
                          <a:sym typeface="Arial"/>
                        </a:rPr>
                        <a:t> </a:t>
                      </a:r>
                      <a:r>
                        <a:rPr lang="en-GB" sz="1000" b="1" dirty="0" smtClean="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10000"/>
                        </a:lnSpc>
                        <a:spcBef>
                          <a:spcPts val="1000"/>
                        </a:spcBef>
                        <a:tabLst>
                          <a:tab pos="533400" algn="l"/>
                        </a:tabLst>
                        <a:defRPr sz="1000">
                          <a:solidFill>
                            <a:srgbClr val="000000"/>
                          </a:solidFill>
                          <a:latin typeface="Arial"/>
                          <a:ea typeface="Arial"/>
                          <a:cs typeface="Arial"/>
                          <a:sym typeface="Arial"/>
                        </a:defRPr>
                      </a:pPr>
                      <a:r>
                        <a:rPr dirty="0"/>
                        <a:t>YEAR-TO-DATE</a:t>
                      </a:r>
                    </a:p>
                    <a:p>
                      <a:pPr algn="l">
                        <a:lnSpc>
                          <a:spcPct val="150000"/>
                        </a:lnSpc>
                        <a:tabLst>
                          <a:tab pos="533400" algn="l"/>
                        </a:tabLst>
                        <a:defRPr sz="1000">
                          <a:solidFill>
                            <a:srgbClr val="000000"/>
                          </a:solidFill>
                          <a:latin typeface="Arial"/>
                          <a:ea typeface="Arial"/>
                          <a:cs typeface="Arial"/>
                          <a:sym typeface="Arial"/>
                        </a:defRPr>
                      </a:pPr>
                      <a:r>
                        <a:rPr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l">
                        <a:lnSpc>
                          <a:spcPct val="150000"/>
                        </a:lnSpc>
                        <a:tabLst>
                          <a:tab pos="533400" algn="l"/>
                        </a:tabLst>
                        <a:defRPr sz="1000">
                          <a:solidFill>
                            <a:srgbClr val="000000"/>
                          </a:solidFill>
                          <a:latin typeface="Arial"/>
                          <a:ea typeface="Arial"/>
                          <a:cs typeface="Arial"/>
                          <a:sym typeface="Arial"/>
                        </a:defRPr>
                      </a:pPr>
                      <a:r>
                        <a:rPr dirty="0" smtClean="0"/>
                        <a:t>REASONS</a:t>
                      </a:r>
                      <a:r>
                        <a:rPr lang="en-GB" dirty="0" smtClean="0"/>
                        <a:t> </a:t>
                      </a:r>
                      <a:r>
                        <a:rPr dirty="0" smtClean="0"/>
                        <a:t>FOR</a:t>
                      </a:r>
                      <a:endParaRPr dirty="0"/>
                    </a:p>
                    <a:p>
                      <a:pPr algn="l">
                        <a:lnSpc>
                          <a:spcPct val="150000"/>
                        </a:lnSpc>
                        <a:tabLst>
                          <a:tab pos="533400" algn="l"/>
                        </a:tabLst>
                        <a:defRPr sz="1000">
                          <a:solidFill>
                            <a:srgbClr val="000000"/>
                          </a:solidFill>
                          <a:latin typeface="Arial"/>
                          <a:ea typeface="Arial"/>
                          <a:cs typeface="Arial"/>
                          <a:sym typeface="Arial"/>
                        </a:defRPr>
                      </a:pPr>
                      <a:r>
                        <a:rPr dirty="0"/>
                        <a:t>VARIANCE</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3149865">
                <a:tc>
                  <a:txBody>
                    <a:bodyPr/>
                    <a:lstStyle/>
                    <a:p>
                      <a:pPr algn="l">
                        <a:lnSpc>
                          <a:spcPct val="150000"/>
                        </a:lnSpc>
                        <a:defRPr sz="1800"/>
                      </a:pPr>
                      <a:r>
                        <a:rPr lang="en-GB" sz="1200" dirty="0" smtClean="0">
                          <a:latin typeface="Arial"/>
                          <a:ea typeface="Arial"/>
                          <a:cs typeface="Arial"/>
                          <a:sym typeface="Arial"/>
                        </a:rPr>
                        <a:t>48</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Number of exchange programmes facilitated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Identification </a:t>
                      </a:r>
                      <a:r>
                        <a:rPr lang="en-ZA" sz="1200" dirty="0">
                          <a:effectLst/>
                          <a:latin typeface="Arial" panose="020B0604020202020204" pitchFamily="34" charset="0"/>
                          <a:ea typeface="Calibri" panose="020F0502020204030204" pitchFamily="34" charset="0"/>
                          <a:cs typeface="Arial" panose="020B0604020202020204" pitchFamily="34" charset="0"/>
                        </a:rPr>
                        <a:t>of participants and secure agreements</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smtClean="0">
                          <a:effectLst/>
                          <a:latin typeface="Arial" panose="020B0604020202020204" pitchFamily="34" charset="0"/>
                          <a:cs typeface="Arial" panose="020B0604020202020204" pitchFamily="34" charset="0"/>
                        </a:rPr>
                        <a:t>Identification of participants</a:t>
                      </a:r>
                      <a:endParaRPr lang="en-ZA" dirty="0">
                        <a:effectLst/>
                        <a:latin typeface="Arial" panose="020B060402020202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anose="020B0604020202020204" pitchFamily="34" charset="0"/>
                          <a:cs typeface="Arial" panose="020B0604020202020204" pitchFamily="34" charset="0"/>
                        </a:rPr>
                        <a:t>Target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a:rPr>
                        <a:t>Identification of participants</a:t>
                      </a:r>
                    </a:p>
                    <a:p>
                      <a:pPr algn="l">
                        <a:spcAft>
                          <a:spcPts val="0"/>
                        </a:spcAft>
                      </a:pPr>
                      <a:endParaRPr lang="en-ZA" sz="1200" b="0" dirty="0" smtClean="0">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en-ZA" sz="1200" dirty="0" smtClean="0">
                          <a:effectLst/>
                          <a:latin typeface="Arial" panose="020B0604020202020204" pitchFamily="34" charset="0"/>
                          <a:cs typeface="Arial" panose="020B0604020202020204" pitchFamily="34" charset="0"/>
                        </a:rPr>
                        <a:t>The identification of participants for the Africa Indo in Mumbai was underway, however the Deputy Minister decided that the trip will be cancelled. </a:t>
                      </a:r>
                    </a:p>
                    <a:p>
                      <a:pPr algn="l">
                        <a:spcAft>
                          <a:spcPts val="0"/>
                        </a:spcAft>
                      </a:pPr>
                      <a:endParaRPr lang="en-ZA" dirty="0" smtClean="0">
                        <a:effectLst/>
                        <a:latin typeface="Arial" panose="020B0604020202020204" pitchFamily="34" charset="0"/>
                        <a:cs typeface="Arial" panose="020B0604020202020204" pitchFamily="34" charset="0"/>
                      </a:endParaRPr>
                    </a:p>
                    <a:p>
                      <a:pPr algn="just">
                        <a:spcAft>
                          <a:spcPts val="0"/>
                        </a:spcAft>
                      </a:pPr>
                      <a:r>
                        <a:rPr lang="en-ZA" sz="1200" dirty="0" smtClean="0">
                          <a:effectLst/>
                          <a:latin typeface="Arial" panose="020B0604020202020204" pitchFamily="34" charset="0"/>
                          <a:cs typeface="Arial" panose="020B0604020202020204" pitchFamily="34" charset="0"/>
                        </a:rPr>
                        <a:t>Nevertheless, this target was delivered on through the CISMEF exchange programme.</a:t>
                      </a:r>
                    </a:p>
                    <a:p>
                      <a:pPr algn="just">
                        <a:spcAft>
                          <a:spcPts val="0"/>
                        </a:spcAft>
                      </a:pPr>
                      <a:endParaRPr lang="en-ZA" dirty="0" smtClean="0">
                        <a:effectLst/>
                        <a:latin typeface="Arial" panose="020B0604020202020204" pitchFamily="34" charset="0"/>
                        <a:cs typeface="Arial" panose="020B0604020202020204" pitchFamily="34" charset="0"/>
                      </a:endParaRPr>
                    </a:p>
                    <a:p>
                      <a:pPr algn="just">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Attendance of the 52</a:t>
                      </a:r>
                      <a:r>
                        <a:rPr lang="en-ZA" sz="1200" baseline="30000" dirty="0" smtClean="0">
                          <a:effectLst/>
                          <a:latin typeface="Arial" panose="020B0604020202020204" pitchFamily="34" charset="0"/>
                          <a:ea typeface="Calibri" panose="020F0502020204030204" pitchFamily="34" charset="0"/>
                          <a:cs typeface="Arial" panose="020B0604020202020204" pitchFamily="34" charset="0"/>
                        </a:rPr>
                        <a:t>nd</a:t>
                      </a:r>
                      <a:r>
                        <a:rPr lang="en-ZA" sz="1200" dirty="0" smtClean="0">
                          <a:effectLst/>
                          <a:latin typeface="Arial" panose="020B0604020202020204" pitchFamily="34" charset="0"/>
                          <a:ea typeface="Calibri" panose="020F0502020204030204" pitchFamily="34" charset="0"/>
                          <a:cs typeface="Arial" panose="020B0604020202020204" pitchFamily="34" charset="0"/>
                        </a:rPr>
                        <a:t> OECD conference resulted in the DSBD agreeing to jointly develop a partnership agreement in order to develop an SMME index for South Africa.  The proposal has been finalised.</a:t>
                      </a:r>
                      <a:endParaRPr lang="en-ZA" sz="1200" b="0" dirty="0" smtClean="0">
                        <a:latin typeface="Arial" panose="020B0604020202020204" pitchFamily="34" charset="0"/>
                        <a:cs typeface="Arial" panose="020B0604020202020204" pitchFamily="34" charset="0"/>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smtClean="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871279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a:latin typeface="Arial"/>
                <a:ea typeface="Arial"/>
                <a:cs typeface="Arial"/>
                <a:sym typeface="Arial"/>
              </a:defRPr>
            </a:lvl1pPr>
          </a:lstStyle>
          <a:p>
            <a:r>
              <a:rPr lang="en-ZA" sz="2800" cap="small" dirty="0" smtClean="0"/>
              <a:t>2. </a:t>
            </a:r>
            <a:r>
              <a:rPr sz="2800" cap="small" dirty="0" smtClean="0"/>
              <a:t>Governance </a:t>
            </a:r>
            <a:r>
              <a:rPr sz="2800" cap="small" dirty="0"/>
              <a:t>&amp; Compliance</a:t>
            </a:r>
          </a:p>
        </p:txBody>
      </p:sp>
      <p:graphicFrame>
        <p:nvGraphicFramePr>
          <p:cNvPr id="6" name="Table 5"/>
          <p:cNvGraphicFramePr>
            <a:graphicFrameLocks noGrp="1"/>
          </p:cNvGraphicFramePr>
          <p:nvPr>
            <p:extLst>
              <p:ext uri="{D42A27DB-BD31-4B8C-83A1-F6EECF244321}">
                <p14:modId xmlns:p14="http://schemas.microsoft.com/office/powerpoint/2010/main" xmlns="" val="1877323332"/>
              </p:ext>
            </p:extLst>
          </p:nvPr>
        </p:nvGraphicFramePr>
        <p:xfrm>
          <a:off x="76200" y="685802"/>
          <a:ext cx="9067800" cy="5636134"/>
        </p:xfrm>
        <a:graphic>
          <a:graphicData uri="http://schemas.openxmlformats.org/drawingml/2006/table">
            <a:tbl>
              <a:tblPr firstRow="1" firstCol="1" bandRow="1"/>
              <a:tblGrid>
                <a:gridCol w="1968870">
                  <a:extLst>
                    <a:ext uri="{9D8B030D-6E8A-4147-A177-3AD203B41FA5}">
                      <a16:colId xmlns:a16="http://schemas.microsoft.com/office/drawing/2014/main" xmlns="" val="20000"/>
                    </a:ext>
                  </a:extLst>
                </a:gridCol>
                <a:gridCol w="1431101">
                  <a:extLst>
                    <a:ext uri="{9D8B030D-6E8A-4147-A177-3AD203B41FA5}">
                      <a16:colId xmlns:a16="http://schemas.microsoft.com/office/drawing/2014/main" xmlns="" val="20001"/>
                    </a:ext>
                  </a:extLst>
                </a:gridCol>
                <a:gridCol w="1669143">
                  <a:extLst>
                    <a:ext uri="{9D8B030D-6E8A-4147-A177-3AD203B41FA5}">
                      <a16:colId xmlns:a16="http://schemas.microsoft.com/office/drawing/2014/main" xmlns="" val="20002"/>
                    </a:ext>
                  </a:extLst>
                </a:gridCol>
                <a:gridCol w="3998686">
                  <a:extLst>
                    <a:ext uri="{9D8B030D-6E8A-4147-A177-3AD203B41FA5}">
                      <a16:colId xmlns:a16="http://schemas.microsoft.com/office/drawing/2014/main" xmlns="" val="20003"/>
                    </a:ext>
                  </a:extLst>
                </a:gridCol>
              </a:tblGrid>
              <a:tr h="515413">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Committee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of Scheduled Meetings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No. of Meetings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xmlns="" val="10000"/>
                  </a:ext>
                </a:extLst>
              </a:tr>
              <a:tr h="358447">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r>
                        <a:rPr lang="en-GB" sz="1200" b="1" dirty="0" smtClean="0"/>
                        <a:t>MIN-EXCO</a:t>
                      </a:r>
                    </a:p>
                    <a:p>
                      <a:endParaRPr lang="en-GB" sz="1200" b="1" dirty="0"/>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December </a:t>
                      </a:r>
                      <a:r>
                        <a:rPr lang="en-ZA" sz="1200" dirty="0" smtClean="0">
                          <a:effectLst/>
                          <a:latin typeface="Arial" panose="020B0604020202020204" pitchFamily="34" charset="0"/>
                          <a:ea typeface="Calibri" panose="020F0502020204030204" pitchFamily="34" charset="0"/>
                          <a:cs typeface="Arial" panose="020B0604020202020204" pitchFamily="34" charset="0"/>
                        </a:rPr>
                        <a:t>2017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86319">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r>
                        <a:rPr lang="en-GB" sz="1200" b="1" dirty="0" smtClean="0"/>
                        <a:t>EXECUTIVE COMMITTEE</a:t>
                      </a:r>
                    </a:p>
                    <a:p>
                      <a:endParaRPr lang="en-GB" sz="1200" b="1" dirty="0"/>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GB" sz="1200" dirty="0" smtClean="0">
                          <a:effectLst/>
                          <a:latin typeface="Arial" panose="020B0604020202020204" pitchFamily="34" charset="0"/>
                          <a:ea typeface="Calibri" panose="020F0502020204030204" pitchFamily="34" charset="0"/>
                          <a:cs typeface="Arial" panose="020B0604020202020204" pitchFamily="34" charset="0"/>
                        </a:rPr>
                        <a:t>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9 October 2017</a:t>
                      </a:r>
                    </a:p>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23 October 2017 (Extended EXCO)</a:t>
                      </a:r>
                    </a:p>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6 November 2017</a:t>
                      </a:r>
                    </a:p>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20 November 2017</a:t>
                      </a:r>
                    </a:p>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4 December 2017</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40992">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Management</a:t>
                      </a:r>
                      <a:r>
                        <a:rPr lang="en-ZA" sz="1200" b="1" kern="1200" cap="small"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committee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3</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16 October 2017</a:t>
                      </a:r>
                    </a:p>
                    <a:p>
                      <a:pPr>
                        <a:lnSpc>
                          <a:spcPct val="115000"/>
                        </a:lnSpc>
                        <a:spcAft>
                          <a:spcPts val="1000"/>
                        </a:spcAft>
                      </a:pP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27 November 2017 (cancelled)</a:t>
                      </a:r>
                    </a:p>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11 December 2017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61397">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RISK COMMITTEE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7 December 2017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8519304"/>
                  </a:ext>
                </a:extLst>
              </a:tr>
              <a:tr h="515761">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committee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2</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a:t>
                      </a: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November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2017</a:t>
                      </a:r>
                    </a:p>
                    <a:p>
                      <a:pPr>
                        <a:lnSpc>
                          <a:spcPct val="115000"/>
                        </a:lnSpc>
                        <a:spcAft>
                          <a:spcPts val="10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December 2017 (Teleconference Meeting)</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15413">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Governance Forum with Entities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30 November 2017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0495">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ZA" sz="1200" b="1" kern="1200" cap="sm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ICT Steering Committee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1</a:t>
                      </a: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14 November 2017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61397">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50000"/>
                        </a:lnSpc>
                        <a:spcAft>
                          <a:spcPts val="0"/>
                        </a:spcAft>
                      </a:pPr>
                      <a:r>
                        <a:rPr lang="en-GB"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3BC"/>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a:ea typeface=""/>
                          <a:cs typeface=""/>
                          <a:sym typeface="Calibri"/>
                        </a:defRPr>
                      </a:lvl9pPr>
                    </a:lstStyle>
                    <a:p>
                      <a:pPr>
                        <a:lnSpc>
                          <a:spcPct val="115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7379" marR="57379" marT="7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447664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7848600" y="6404292"/>
            <a:ext cx="838201" cy="43193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200"/>
              <a:pPr/>
              <a:t>60</a:t>
            </a:fld>
            <a:endParaRPr sz="1200" dirty="0"/>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2800" dirty="0" smtClean="0"/>
              <a:t>7. RECOMMENDATIONS</a:t>
            </a:r>
            <a:endParaRPr lang="en-GB" sz="2800" dirty="0"/>
          </a:p>
        </p:txBody>
      </p:sp>
      <p:sp>
        <p:nvSpPr>
          <p:cNvPr id="2" name="TextBox 1"/>
          <p:cNvSpPr txBox="1"/>
          <p:nvPr/>
        </p:nvSpPr>
        <p:spPr>
          <a:xfrm>
            <a:off x="76200" y="751114"/>
            <a:ext cx="9067800"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rabicPeriod"/>
            </a:pPr>
            <a:r>
              <a:rPr lang="en-GB" dirty="0" smtClean="0">
                <a:latin typeface="Arial" panose="020B0604020202020204" pitchFamily="34" charset="0"/>
                <a:cs typeface="Arial" panose="020B0604020202020204" pitchFamily="34" charset="0"/>
              </a:rPr>
              <a:t>It is recommended that the Portfolio Committee on Small Business Development note:</a:t>
            </a:r>
          </a:p>
          <a:p>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he Q3 2017/18 Performance Report for the Department of Small Business Development;</a:t>
            </a:r>
          </a:p>
          <a:p>
            <a:pPr marL="342900" lvl="2" indent="-342900">
              <a:buFont typeface="+mj-lt"/>
              <a:buAutoNum type="alphaLcParenR"/>
            </a:pPr>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r>
              <a:rPr lang="en-GB" dirty="0" smtClean="0">
                <a:latin typeface="Arial" panose="020B0604020202020204" pitchFamily="34" charset="0"/>
                <a:cs typeface="Arial" panose="020B0604020202020204" pitchFamily="34" charset="0"/>
              </a:rPr>
              <a:t>Approve the Q3 Performance Report of the Department of Small Business Development.</a:t>
            </a:r>
          </a:p>
          <a:p>
            <a:pPr lvl="2" indent="0"/>
            <a:endParaRPr lang="en-GB" dirty="0" smtClean="0">
              <a:latin typeface="Arial" panose="020B0604020202020204" pitchFamily="34" charset="0"/>
              <a:cs typeface="Arial" panose="020B0604020202020204" pitchFamily="34" charset="0"/>
            </a:endParaRPr>
          </a:p>
          <a:p>
            <a:pPr lvl="2" indent="0"/>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endParaRPr lang="en-GB" dirty="0" smtClean="0">
              <a:latin typeface="Arial" panose="020B0604020202020204" pitchFamily="34" charset="0"/>
              <a:cs typeface="Arial" panose="020B0604020202020204" pitchFamily="34" charset="0"/>
            </a:endParaRPr>
          </a:p>
          <a:p>
            <a:pPr marL="342900" lvl="2" indent="-342900">
              <a:buFont typeface="+mj-lt"/>
              <a:buAutoNum type="alphaLcParen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14889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6" y="7883"/>
            <a:ext cx="9144000" cy="601294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143000" y="1398997"/>
            <a:ext cx="6722006" cy="4117832"/>
          </a:xfrm>
        </p:spPr>
        <p:txBody>
          <a:bodyPr>
            <a:normAutofit/>
          </a:bodyPr>
          <a:lstStyle/>
          <a:p>
            <a:endParaRPr lang="en-US" b="1" dirty="0">
              <a:solidFill>
                <a:schemeClr val="bg1"/>
              </a:solidFill>
              <a:latin typeface="+mj-lt"/>
              <a:cs typeface="Arial" panose="020B0604020202020204" pitchFamily="34" charset="0"/>
            </a:endParaRPr>
          </a:p>
          <a:p>
            <a:r>
              <a:rPr lang="en-ZA" sz="4000" b="1" dirty="0" smtClean="0">
                <a:solidFill>
                  <a:srgbClr val="000000"/>
                </a:solidFill>
                <a:latin typeface="+mj-lt"/>
                <a:cs typeface="Arial" panose="020B0604020202020204" pitchFamily="34" charset="0"/>
              </a:rPr>
              <a:t>PART B: </a:t>
            </a:r>
          </a:p>
          <a:p>
            <a:r>
              <a:rPr lang="en-ZA" sz="4000" b="1" dirty="0" smtClean="0">
                <a:solidFill>
                  <a:srgbClr val="000000"/>
                </a:solidFill>
                <a:latin typeface="+mj-lt"/>
                <a:cs typeface="Arial" panose="020B0604020202020204" pitchFamily="34" charset="0"/>
              </a:rPr>
              <a:t>SEDA QUARTER 3 PERFORMANCE INFORMATION</a:t>
            </a:r>
          </a:p>
          <a:p>
            <a:endParaRPr lang="en-ZA" sz="4000" b="1" dirty="0">
              <a:solidFill>
                <a:srgbClr val="000000"/>
              </a:solidFill>
              <a:latin typeface="+mj-lt"/>
              <a:cs typeface="Arial" panose="020B0604020202020204" pitchFamily="34" charset="0"/>
            </a:endParaRPr>
          </a:p>
          <a:p>
            <a:endParaRPr lang="en-US" b="1" dirty="0">
              <a:solidFill>
                <a:schemeClr val="bg1"/>
              </a:solidFill>
              <a:latin typeface="+mj-lt"/>
              <a:cs typeface="Arial" panose="020B0604020202020204" pitchFamily="34" charset="0"/>
            </a:endParaRPr>
          </a:p>
        </p:txBody>
      </p:sp>
      <p:pic>
        <p:nvPicPr>
          <p:cNvPr id="6" name="Picture 5"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207297"/>
            <a:ext cx="2362200" cy="625476"/>
          </a:xfrm>
          <a:prstGeom prst="rect">
            <a:avLst/>
          </a:prstGeom>
          <a:noFill/>
          <a:ln>
            <a:noFill/>
          </a:ln>
        </p:spPr>
      </p:pic>
    </p:spTree>
    <p:extLst>
      <p:ext uri="{BB962C8B-B14F-4D97-AF65-F5344CB8AC3E}">
        <p14:creationId xmlns:p14="http://schemas.microsoft.com/office/powerpoint/2010/main" xmlns="" val="25668611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4754563"/>
          </a:xfrm>
          <a:solidFill>
            <a:schemeClr val="bg1"/>
          </a:solidFill>
        </p:spPr>
        <p:txBody>
          <a:bodyPr>
            <a:normAutofit/>
          </a:bodyPr>
          <a:lstStyle/>
          <a:p>
            <a:pPr marL="514350" indent="-514350">
              <a:buFont typeface="+mj-lt"/>
              <a:buAutoNum type="arabicPeriod"/>
            </a:pPr>
            <a:r>
              <a:rPr lang="en-US" sz="3000" cap="small" dirty="0" smtClean="0"/>
              <a:t>Governance &amp; Compliance</a:t>
            </a:r>
            <a:endParaRPr lang="en-US" sz="3000" cap="small" dirty="0"/>
          </a:p>
          <a:p>
            <a:pPr marL="514350" indent="-514350">
              <a:buFont typeface="+mj-lt"/>
              <a:buAutoNum type="arabicPeriod"/>
            </a:pPr>
            <a:r>
              <a:rPr lang="en-US" sz="3000" cap="small" dirty="0"/>
              <a:t>Performance Report</a:t>
            </a:r>
          </a:p>
          <a:p>
            <a:pPr marL="514350" indent="-514350">
              <a:buFont typeface="+mj-lt"/>
              <a:buAutoNum type="arabicPeriod"/>
            </a:pPr>
            <a:r>
              <a:rPr lang="en-US" sz="3000" cap="small" dirty="0"/>
              <a:t>Human Resources Report</a:t>
            </a:r>
          </a:p>
          <a:p>
            <a:pPr marL="514350" indent="-514350">
              <a:buFont typeface="+mj-lt"/>
              <a:buAutoNum type="arabicPeriod"/>
            </a:pPr>
            <a:r>
              <a:rPr lang="en-US" sz="3000" cap="small" dirty="0"/>
              <a:t>Financial Information</a:t>
            </a:r>
          </a:p>
          <a:p>
            <a:pPr marL="514350" indent="-514350">
              <a:buFont typeface="+mj-lt"/>
              <a:buAutoNum type="arabicPeriod"/>
            </a:pPr>
            <a:r>
              <a:rPr lang="en-US" sz="3000" cap="small" dirty="0" smtClean="0"/>
              <a:t>Audit Report &amp; action Plan</a:t>
            </a:r>
            <a:endParaRPr lang="en-US" sz="3000" cap="small" dirty="0"/>
          </a:p>
          <a:p>
            <a:pPr marL="514350" indent="-514350">
              <a:buFont typeface="+mj-lt"/>
              <a:buAutoNum type="arabicPeriod"/>
            </a:pPr>
            <a:r>
              <a:rPr lang="en-US" sz="3000" cap="small" dirty="0" smtClean="0"/>
              <a:t>Matters </a:t>
            </a:r>
            <a:r>
              <a:rPr lang="en-US" sz="3000" cap="small" dirty="0"/>
              <a:t>for the Attention of the Executive </a:t>
            </a:r>
            <a:r>
              <a:rPr lang="en-US" sz="3000" cap="small" dirty="0" smtClean="0"/>
              <a:t>Authority</a:t>
            </a:r>
            <a:endParaRPr lang="en-US" sz="3000" cap="small" dirty="0"/>
          </a:p>
        </p:txBody>
      </p:sp>
      <p:sp>
        <p:nvSpPr>
          <p:cNvPr id="4" name="Title 1"/>
          <p:cNvSpPr>
            <a:spLocks noGrp="1"/>
          </p:cNvSpPr>
          <p:nvPr>
            <p:ph type="title"/>
          </p:nvPr>
        </p:nvSpPr>
        <p:spPr>
          <a:xfrm>
            <a:off x="141514"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3600" cap="small" dirty="0" smtClean="0">
                <a:latin typeface="Arial" pitchFamily="34" charset="0"/>
                <a:cs typeface="Arial" pitchFamily="34" charset="0"/>
              </a:rPr>
              <a:t>SEDA PRESENTATION OUTLINE</a:t>
            </a:r>
            <a:endParaRPr lang="en-US" sz="3600" cap="small" dirty="0">
              <a:latin typeface="Arial" pitchFamily="34" charset="0"/>
              <a:cs typeface="Arial" pitchFamily="34" charset="0"/>
            </a:endParaRPr>
          </a:p>
        </p:txBody>
      </p:sp>
      <p:sp>
        <p:nvSpPr>
          <p:cNvPr id="6" name="Slide Number Placeholder 5"/>
          <p:cNvSpPr>
            <a:spLocks noGrp="1"/>
          </p:cNvSpPr>
          <p:nvPr>
            <p:ph type="sldNum" sz="quarter" idx="12"/>
          </p:nvPr>
        </p:nvSpPr>
        <p:spPr>
          <a:noFill/>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62</a:t>
            </a:fld>
            <a:endParaRPr lang="en-US" sz="1400" b="1" dirty="0">
              <a:solidFill>
                <a:prstClr val="black">
                  <a:tint val="75000"/>
                </a:prstClr>
              </a:solidFill>
              <a:latin typeface="Arial" pitchFamily="34" charset="0"/>
              <a:cs typeface="Arial" pitchFamily="34" charset="0"/>
            </a:endParaRPr>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5271287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3200" dirty="0" smtClean="0">
                <a:latin typeface="Arial" panose="020B0604020202020204" pitchFamily="34" charset="0"/>
                <a:cs typeface="Arial" panose="020B0604020202020204" pitchFamily="34" charset="0"/>
              </a:rPr>
              <a:t>1. GOVERNANCE &amp; COMPLIANCE</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63</a:t>
            </a:fld>
            <a:endParaRPr lang="en-US" sz="1400" b="1" dirty="0">
              <a:solidFill>
                <a:prstClr val="black">
                  <a:tint val="75000"/>
                </a:prstClr>
              </a:solidFill>
              <a:latin typeface="Arial" pitchFamily="34" charset="0"/>
              <a:cs typeface="Arial" pitchFamily="34"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xmlns="" val="1950394093"/>
              </p:ext>
            </p:extLst>
          </p:nvPr>
        </p:nvGraphicFramePr>
        <p:xfrm>
          <a:off x="140837" y="1828801"/>
          <a:ext cx="8862325" cy="3707908"/>
        </p:xfrm>
        <a:graphic>
          <a:graphicData uri="http://schemas.openxmlformats.org/drawingml/2006/table">
            <a:tbl>
              <a:tblPr firstRow="1" bandRow="1">
                <a:tableStyleId>{5C22544A-7EE6-4342-B048-85BDC9FD1C3A}</a:tableStyleId>
              </a:tblPr>
              <a:tblGrid>
                <a:gridCol w="3881845">
                  <a:extLst>
                    <a:ext uri="{9D8B030D-6E8A-4147-A177-3AD203B41FA5}">
                      <a16:colId xmlns:a16="http://schemas.microsoft.com/office/drawing/2014/main" xmlns="" val="20000"/>
                    </a:ext>
                  </a:extLst>
                </a:gridCol>
                <a:gridCol w="1538089">
                  <a:extLst>
                    <a:ext uri="{9D8B030D-6E8A-4147-A177-3AD203B41FA5}">
                      <a16:colId xmlns:a16="http://schemas.microsoft.com/office/drawing/2014/main" xmlns="" val="20001"/>
                    </a:ext>
                  </a:extLst>
                </a:gridCol>
                <a:gridCol w="1245120">
                  <a:extLst>
                    <a:ext uri="{9D8B030D-6E8A-4147-A177-3AD203B41FA5}">
                      <a16:colId xmlns:a16="http://schemas.microsoft.com/office/drawing/2014/main" xmlns="" val="20002"/>
                    </a:ext>
                  </a:extLst>
                </a:gridCol>
                <a:gridCol w="2197271">
                  <a:extLst>
                    <a:ext uri="{9D8B030D-6E8A-4147-A177-3AD203B41FA5}">
                      <a16:colId xmlns:a16="http://schemas.microsoft.com/office/drawing/2014/main" xmlns="" val="20003"/>
                    </a:ext>
                  </a:extLst>
                </a:gridCol>
              </a:tblGrid>
              <a:tr h="690380">
                <a:tc>
                  <a:txBody>
                    <a:bodyPr/>
                    <a:lstStyle/>
                    <a:p>
                      <a:pPr algn="l"/>
                      <a:r>
                        <a:rPr lang="en-US" sz="1600" cap="small" baseline="0" dirty="0" smtClean="0">
                          <a:solidFill>
                            <a:srgbClr val="002060"/>
                          </a:solidFill>
                        </a:rPr>
                        <a:t>Committee</a:t>
                      </a:r>
                      <a:endParaRPr lang="en-ZA" sz="1600" cap="small" baseline="0" dirty="0">
                        <a:solidFill>
                          <a:srgbClr val="002060"/>
                        </a:solidFill>
                      </a:endParaRPr>
                    </a:p>
                  </a:txBody>
                  <a:tcPr>
                    <a:solidFill>
                      <a:schemeClr val="accent3">
                        <a:lumMod val="60000"/>
                        <a:lumOff val="40000"/>
                      </a:schemeClr>
                    </a:solidFill>
                  </a:tcPr>
                </a:tc>
                <a:tc>
                  <a:txBody>
                    <a:bodyPr/>
                    <a:lstStyle/>
                    <a:p>
                      <a:pPr algn="ctr"/>
                      <a:r>
                        <a:rPr lang="en-US" sz="1600" cap="small" baseline="0" dirty="0" smtClean="0">
                          <a:solidFill>
                            <a:srgbClr val="002060"/>
                          </a:solidFill>
                        </a:rPr>
                        <a:t>No of Scheduled Meetings</a:t>
                      </a:r>
                      <a:endParaRPr lang="en-ZA" sz="1600" cap="small" baseline="0" dirty="0">
                        <a:solidFill>
                          <a:srgbClr val="002060"/>
                        </a:solidFill>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cap="small" baseline="0" dirty="0" smtClean="0">
                          <a:solidFill>
                            <a:srgbClr val="002060"/>
                          </a:solidFill>
                        </a:rPr>
                        <a:t>Actual No of Meetings</a:t>
                      </a:r>
                      <a:endParaRPr lang="en-ZA" sz="1600" cap="small" baseline="0" dirty="0" smtClean="0">
                        <a:solidFill>
                          <a:srgbClr val="002060"/>
                        </a:solidFill>
                      </a:endParaRPr>
                    </a:p>
                  </a:txBody>
                  <a:tcPr>
                    <a:solidFill>
                      <a:schemeClr val="accent3">
                        <a:lumMod val="60000"/>
                        <a:lumOff val="40000"/>
                      </a:schemeClr>
                    </a:solidFill>
                  </a:tcPr>
                </a:tc>
                <a:tc>
                  <a:txBody>
                    <a:bodyPr/>
                    <a:lstStyle/>
                    <a:p>
                      <a:pPr algn="ctr"/>
                      <a:r>
                        <a:rPr lang="en-US" sz="1600" cap="small" baseline="0" dirty="0" smtClean="0">
                          <a:solidFill>
                            <a:srgbClr val="002060"/>
                          </a:solidFill>
                        </a:rPr>
                        <a:t>Dates</a:t>
                      </a:r>
                      <a:endParaRPr lang="en-ZA" sz="1600" cap="small" baseline="0" dirty="0">
                        <a:solidFill>
                          <a:srgbClr val="002060"/>
                        </a:solidFill>
                      </a:endParaRPr>
                    </a:p>
                  </a:txBody>
                  <a:tcPr>
                    <a:solidFill>
                      <a:schemeClr val="accent3">
                        <a:lumMod val="60000"/>
                        <a:lumOff val="40000"/>
                      </a:schemeClr>
                    </a:solidFill>
                  </a:tcPr>
                </a:tc>
                <a:extLst>
                  <a:ext uri="{0D108BD9-81ED-4DB2-BD59-A6C34878D82A}">
                    <a16:rowId xmlns:a16="http://schemas.microsoft.com/office/drawing/2014/main" xmlns="" val="10000"/>
                  </a:ext>
                </a:extLst>
              </a:tr>
              <a:tr h="833619">
                <a:tc>
                  <a:txBody>
                    <a:bodyPr/>
                    <a:lstStyle/>
                    <a:p>
                      <a:pPr algn="l"/>
                      <a:r>
                        <a:rPr lang="en-ZA" sz="1600" b="1" cap="small" baseline="0" dirty="0" smtClean="0">
                          <a:solidFill>
                            <a:schemeClr val="tx1"/>
                          </a:solidFill>
                        </a:rPr>
                        <a:t>Board meetings</a:t>
                      </a:r>
                      <a:endParaRPr lang="en-ZA" sz="1600" b="1" cap="small" baseline="0"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marL="0" indent="0">
                        <a:buFont typeface="Arial" pitchFamily="34" charset="0"/>
                        <a:buNone/>
                      </a:pPr>
                      <a:r>
                        <a:rPr lang="en-US" sz="1050" b="1" kern="1200" baseline="0" dirty="0" smtClean="0">
                          <a:solidFill>
                            <a:schemeClr val="tx1"/>
                          </a:solidFill>
                          <a:latin typeface="+mn-lt"/>
                          <a:ea typeface="+mn-ea"/>
                          <a:cs typeface="+mn-cs"/>
                        </a:rPr>
                        <a:t>2 NOVEMBER 2017</a:t>
                      </a:r>
                    </a:p>
                  </a:txBody>
                  <a:tcPr>
                    <a:solidFill>
                      <a:schemeClr val="accent3">
                        <a:lumMod val="60000"/>
                        <a:lumOff val="40000"/>
                      </a:schemeClr>
                    </a:solidFill>
                  </a:tcPr>
                </a:tc>
                <a:extLst>
                  <a:ext uri="{0D108BD9-81ED-4DB2-BD59-A6C34878D82A}">
                    <a16:rowId xmlns:a16="http://schemas.microsoft.com/office/drawing/2014/main" xmlns="" val="10001"/>
                  </a:ext>
                </a:extLst>
              </a:tr>
              <a:tr h="612639">
                <a:tc>
                  <a:txBody>
                    <a:bodyPr/>
                    <a:lstStyle/>
                    <a:p>
                      <a:pPr algn="l"/>
                      <a:r>
                        <a:rPr lang="en-ZA" sz="1600" b="1" cap="small" baseline="0" dirty="0" smtClean="0">
                          <a:solidFill>
                            <a:schemeClr val="tx1"/>
                          </a:solidFill>
                        </a:rPr>
                        <a:t>Strategy and organisational performance Committee (sopc)</a:t>
                      </a:r>
                      <a:endParaRPr lang="en-ZA" sz="1600" b="1" cap="small" baseline="0"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marL="0" indent="0">
                        <a:buFont typeface="Arial" pitchFamily="34" charset="0"/>
                        <a:buNone/>
                      </a:pPr>
                      <a:r>
                        <a:rPr lang="en-US" sz="1050" b="1" kern="1200" baseline="0" dirty="0" smtClean="0">
                          <a:solidFill>
                            <a:schemeClr val="tx1"/>
                          </a:solidFill>
                          <a:latin typeface="+mn-lt"/>
                          <a:ea typeface="+mn-ea"/>
                          <a:cs typeface="+mn-cs"/>
                        </a:rPr>
                        <a:t>23 OCTOBER 2017</a:t>
                      </a:r>
                    </a:p>
                  </a:txBody>
                  <a:tcPr marL="68580" marR="68580" marT="0" marB="0">
                    <a:solidFill>
                      <a:schemeClr val="accent3">
                        <a:lumMod val="60000"/>
                        <a:lumOff val="40000"/>
                      </a:schemeClr>
                    </a:solidFill>
                  </a:tcPr>
                </a:tc>
                <a:extLst>
                  <a:ext uri="{0D108BD9-81ED-4DB2-BD59-A6C34878D82A}">
                    <a16:rowId xmlns:a16="http://schemas.microsoft.com/office/drawing/2014/main" xmlns="" val="10002"/>
                  </a:ext>
                </a:extLst>
              </a:tr>
              <a:tr h="785635">
                <a:tc>
                  <a:txBody>
                    <a:bodyPr/>
                    <a:lstStyle/>
                    <a:p>
                      <a:pPr algn="l"/>
                      <a:r>
                        <a:rPr lang="en-ZA" sz="1600" b="1" cap="small" baseline="0" dirty="0" smtClean="0">
                          <a:solidFill>
                            <a:schemeClr val="tx1"/>
                          </a:solidFill>
                        </a:rPr>
                        <a:t>Audit and Risk committee (arc)</a:t>
                      </a:r>
                    </a:p>
                    <a:p>
                      <a:pPr algn="l"/>
                      <a:endParaRPr lang="en-ZA" sz="1600" b="1" cap="small" baseline="0" dirty="0" smtClean="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marL="0" indent="0">
                        <a:buFont typeface="Arial" pitchFamily="34" charset="0"/>
                        <a:buNone/>
                      </a:pPr>
                      <a:r>
                        <a:rPr lang="en-US" sz="1050" b="1" kern="1200" baseline="0" dirty="0" smtClean="0">
                          <a:solidFill>
                            <a:schemeClr val="tx1"/>
                          </a:solidFill>
                          <a:latin typeface="+mn-lt"/>
                          <a:ea typeface="+mn-ea"/>
                          <a:cs typeface="+mn-cs"/>
                        </a:rPr>
                        <a:t>25 OCTOBER 2017</a:t>
                      </a:r>
                    </a:p>
                  </a:txBody>
                  <a:tcPr marL="68580" marR="68580" marT="0" marB="0">
                    <a:solidFill>
                      <a:schemeClr val="accent3">
                        <a:lumMod val="60000"/>
                        <a:lumOff val="40000"/>
                      </a:schemeClr>
                    </a:solidFill>
                  </a:tcPr>
                </a:tc>
                <a:extLst>
                  <a:ext uri="{0D108BD9-81ED-4DB2-BD59-A6C34878D82A}">
                    <a16:rowId xmlns:a16="http://schemas.microsoft.com/office/drawing/2014/main" xmlns="" val="10003"/>
                  </a:ext>
                </a:extLst>
              </a:tr>
              <a:tr h="785635">
                <a:tc>
                  <a:txBody>
                    <a:bodyPr/>
                    <a:lstStyle/>
                    <a:p>
                      <a:pPr algn="l"/>
                      <a:r>
                        <a:rPr lang="en-ZA" sz="1600" b="1" cap="small" baseline="0" dirty="0" smtClean="0">
                          <a:solidFill>
                            <a:schemeClr val="tx1"/>
                          </a:solidFill>
                        </a:rPr>
                        <a:t>HUMAN RESOURCES &amp; Remuneration Committee</a:t>
                      </a:r>
                      <a:endParaRPr lang="en-ZA" sz="1600" b="1" cap="small" baseline="0"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algn="ctr"/>
                      <a:r>
                        <a:rPr lang="en-ZA" sz="1600" b="1" dirty="0" smtClean="0">
                          <a:solidFill>
                            <a:schemeClr val="tx1"/>
                          </a:solidFill>
                        </a:rPr>
                        <a:t>1</a:t>
                      </a:r>
                      <a:endParaRPr lang="en-ZA" sz="1600" b="1" dirty="0">
                        <a:solidFill>
                          <a:schemeClr val="tx1"/>
                        </a:solidFill>
                      </a:endParaRPr>
                    </a:p>
                  </a:txBody>
                  <a:tcPr>
                    <a:solidFill>
                      <a:schemeClr val="accent3">
                        <a:lumMod val="60000"/>
                        <a:lumOff val="40000"/>
                      </a:schemeClr>
                    </a:solidFill>
                  </a:tcPr>
                </a:tc>
                <a:tc>
                  <a:txBody>
                    <a:bodyPr/>
                    <a:lstStyle/>
                    <a:p>
                      <a:pPr marL="0" indent="0">
                        <a:lnSpc>
                          <a:spcPct val="115000"/>
                        </a:lnSpc>
                        <a:spcAft>
                          <a:spcPts val="0"/>
                        </a:spcAft>
                        <a:buNone/>
                      </a:pPr>
                      <a:r>
                        <a:rPr lang="en-ZA" sz="1050" b="1" kern="1200" baseline="0" dirty="0" smtClean="0">
                          <a:solidFill>
                            <a:schemeClr val="tx1"/>
                          </a:solidFill>
                          <a:latin typeface="+mn-lt"/>
                          <a:ea typeface="+mn-ea"/>
                          <a:cs typeface="+mn-cs"/>
                        </a:rPr>
                        <a:t>24 OCTOBER 2017</a:t>
                      </a:r>
                    </a:p>
                  </a:txBody>
                  <a:tcPr marL="68580" marR="68580" marT="0" marB="0">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05224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3200" dirty="0" smtClean="0">
                <a:latin typeface="Arial" panose="020B0604020202020204" pitchFamily="34" charset="0"/>
                <a:cs typeface="Arial" panose="020B0604020202020204" pitchFamily="34" charset="0"/>
              </a:rPr>
              <a:t>COMPLIANCE &amp; ACCOUNTABILITY</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64</a:t>
            </a:fld>
            <a:endParaRPr lang="en-US" sz="1400" b="1" dirty="0">
              <a:solidFill>
                <a:prstClr val="black">
                  <a:tint val="75000"/>
                </a:prstClr>
              </a:solidFill>
              <a:latin typeface="Arial" pitchFamily="34" charset="0"/>
              <a:cs typeface="Arial" pitchFamily="34" charset="0"/>
            </a:endParaRPr>
          </a:p>
        </p:txBody>
      </p:sp>
      <p:sp>
        <p:nvSpPr>
          <p:cNvPr id="8" name="Content Placeholder 2"/>
          <p:cNvSpPr>
            <a:spLocks noGrp="1"/>
          </p:cNvSpPr>
          <p:nvPr>
            <p:ph idx="1"/>
          </p:nvPr>
        </p:nvSpPr>
        <p:spPr>
          <a:xfrm>
            <a:off x="168322" y="1276251"/>
            <a:ext cx="8823278" cy="5445224"/>
          </a:xfrm>
          <a:prstGeom prst="rect">
            <a:avLst/>
          </a:prstGeom>
        </p:spPr>
        <p:txBody>
          <a:bodyPr>
            <a:normAutofit/>
          </a:bodyPr>
          <a:lstStyle/>
          <a:p>
            <a:pPr marL="0" indent="0" algn="just">
              <a:spcBef>
                <a:spcPts val="0"/>
              </a:spcBef>
              <a:spcAft>
                <a:spcPts val="600"/>
              </a:spcAft>
              <a:buNone/>
              <a:defRPr/>
            </a:pPr>
            <a:r>
              <a:rPr kumimoji="0" lang="en-GB" sz="2400" b="1" i="0" u="none" strike="noStrike" kern="0" cap="small" spc="0" normalizeH="0" baseline="0" noProof="0" dirty="0" smtClean="0">
                <a:ln>
                  <a:noFill/>
                </a:ln>
                <a:effectLst/>
                <a:uLnTx/>
                <a:uFillTx/>
                <a:latin typeface="Arial" panose="020B0604020202020204" pitchFamily="34" charset="0"/>
                <a:cs typeface="Arial" panose="020B0604020202020204" pitchFamily="34" charset="0"/>
              </a:rPr>
              <a:t>Compliance  statement:</a:t>
            </a:r>
            <a:endParaRPr kumimoji="0" lang="en-GB"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indent="0" algn="just">
              <a:spcBef>
                <a:spcPts val="0"/>
              </a:spcBef>
              <a:spcAft>
                <a:spcPts val="600"/>
              </a:spcAft>
              <a:buNone/>
              <a:defRPr/>
            </a:pPr>
            <a:endParaRPr lang="en-GB" sz="1800" kern="0" dirty="0" smtClean="0"/>
          </a:p>
          <a:p>
            <a:pPr algn="just">
              <a:spcBef>
                <a:spcPts val="0"/>
              </a:spcBef>
              <a:spcAft>
                <a:spcPts val="600"/>
              </a:spcAft>
              <a:defRPr/>
            </a:pPr>
            <a:r>
              <a:rPr lang="en-GB" sz="2000" kern="0" dirty="0">
                <a:latin typeface="Arial" panose="020B0604020202020204" pitchFamily="34" charset="0"/>
                <a:cs typeface="Arial" panose="020B0604020202020204" pitchFamily="34" charset="0"/>
              </a:rPr>
              <a:t>Submitted the Seda </a:t>
            </a:r>
            <a:r>
              <a:rPr lang="en-GB" sz="2000" kern="0" dirty="0" smtClean="0">
                <a:latin typeface="Arial" panose="020B0604020202020204" pitchFamily="34" charset="0"/>
                <a:cs typeface="Arial" panose="020B0604020202020204" pitchFamily="34" charset="0"/>
              </a:rPr>
              <a:t>July to September 2017 Report </a:t>
            </a:r>
            <a:r>
              <a:rPr lang="en-GB" sz="2000" kern="0" dirty="0">
                <a:latin typeface="Arial" panose="020B0604020202020204" pitchFamily="34" charset="0"/>
                <a:cs typeface="Arial" panose="020B0604020202020204" pitchFamily="34" charset="0"/>
              </a:rPr>
              <a:t>to the Department of Small Business Development by end </a:t>
            </a:r>
            <a:r>
              <a:rPr lang="en-GB" sz="2000" kern="0" dirty="0" smtClean="0">
                <a:latin typeface="Arial" panose="020B0604020202020204" pitchFamily="34" charset="0"/>
                <a:cs typeface="Arial" panose="020B0604020202020204" pitchFamily="34" charset="0"/>
              </a:rPr>
              <a:t>October 2017.</a:t>
            </a:r>
          </a:p>
          <a:p>
            <a:pPr algn="just">
              <a:spcBef>
                <a:spcPts val="0"/>
              </a:spcBef>
              <a:spcAft>
                <a:spcPts val="600"/>
              </a:spcAft>
              <a:defRPr/>
            </a:pPr>
            <a:endParaRPr lang="en-GB" sz="2000" kern="0" dirty="0">
              <a:latin typeface="Arial" panose="020B0604020202020204" pitchFamily="34" charset="0"/>
              <a:cs typeface="Arial" panose="020B0604020202020204" pitchFamily="34" charset="0"/>
            </a:endParaRPr>
          </a:p>
          <a:p>
            <a:pPr algn="just">
              <a:spcBef>
                <a:spcPts val="0"/>
              </a:spcBef>
              <a:spcAft>
                <a:spcPts val="600"/>
              </a:spcAft>
              <a:defRPr/>
            </a:pPr>
            <a:r>
              <a:rPr lang="en-GB" sz="2000" kern="0" dirty="0" smtClean="0">
                <a:latin typeface="Arial" panose="020B0604020202020204" pitchFamily="34" charset="0"/>
                <a:cs typeface="Arial" panose="020B0604020202020204" pitchFamily="34" charset="0"/>
              </a:rPr>
              <a:t>2</a:t>
            </a:r>
            <a:r>
              <a:rPr lang="en-GB" sz="2000" kern="0" baseline="30000" dirty="0" smtClean="0">
                <a:latin typeface="Arial" panose="020B0604020202020204" pitchFamily="34" charset="0"/>
                <a:cs typeface="Arial" panose="020B0604020202020204" pitchFamily="34" charset="0"/>
              </a:rPr>
              <a:t>nd</a:t>
            </a:r>
            <a:r>
              <a:rPr lang="en-GB" sz="2000" kern="0" dirty="0" smtClean="0">
                <a:latin typeface="Arial" panose="020B0604020202020204" pitchFamily="34" charset="0"/>
                <a:cs typeface="Arial" panose="020B0604020202020204" pitchFamily="34" charset="0"/>
              </a:rPr>
              <a:t> draft of the Seda Annual Performance Plan 2018/19 – 2020/21 submitted to the DSBD by end November 2017. </a:t>
            </a:r>
          </a:p>
          <a:p>
            <a:pPr algn="just">
              <a:spcBef>
                <a:spcPts val="0"/>
              </a:spcBef>
              <a:spcAft>
                <a:spcPts val="600"/>
              </a:spcAft>
              <a:defRPr/>
            </a:pPr>
            <a:endParaRPr lang="en-GB" sz="2000" kern="0" dirty="0">
              <a:latin typeface="Arial" panose="020B0604020202020204" pitchFamily="34" charset="0"/>
              <a:cs typeface="Arial" panose="020B0604020202020204" pitchFamily="34" charset="0"/>
            </a:endParaRPr>
          </a:p>
          <a:p>
            <a:pPr algn="just">
              <a:spcBef>
                <a:spcPts val="0"/>
              </a:spcBef>
              <a:spcAft>
                <a:spcPts val="600"/>
              </a:spcAft>
              <a:defRPr/>
            </a:pPr>
            <a:r>
              <a:rPr lang="en-GB" sz="2000" kern="0" dirty="0" smtClean="0">
                <a:latin typeface="Arial" panose="020B0604020202020204" pitchFamily="34" charset="0"/>
                <a:cs typeface="Arial" panose="020B0604020202020204" pitchFamily="34" charset="0"/>
              </a:rPr>
              <a:t>Seda Annual Stakeholder Forum held on the 2 – 3 November 2017.</a:t>
            </a:r>
          </a:p>
          <a:p>
            <a:pPr algn="just">
              <a:spcBef>
                <a:spcPts val="0"/>
              </a:spcBef>
              <a:spcAft>
                <a:spcPts val="600"/>
              </a:spcAft>
              <a:defRPr/>
            </a:pPr>
            <a:endParaRPr lang="en-GB" sz="2000" kern="0" dirty="0">
              <a:latin typeface="Arial" panose="020B0604020202020204" pitchFamily="34" charset="0"/>
              <a:cs typeface="Arial" panose="020B0604020202020204" pitchFamily="34" charset="0"/>
            </a:endParaRPr>
          </a:p>
          <a:p>
            <a:pPr algn="just">
              <a:spcBef>
                <a:spcPts val="0"/>
              </a:spcBef>
              <a:spcAft>
                <a:spcPts val="600"/>
              </a:spcAft>
              <a:defRPr/>
            </a:pPr>
            <a:r>
              <a:rPr lang="en-GB" sz="2000" kern="0" dirty="0" smtClean="0">
                <a:latin typeface="Arial" panose="020B0604020202020204" pitchFamily="34" charset="0"/>
                <a:cs typeface="Arial" panose="020B0604020202020204" pitchFamily="34" charset="0"/>
              </a:rPr>
              <a:t>Seda April to June 2017 </a:t>
            </a:r>
            <a:r>
              <a:rPr lang="en-GB" sz="2000" kern="0" dirty="0">
                <a:latin typeface="Arial" panose="020B0604020202020204" pitchFamily="34" charset="0"/>
                <a:cs typeface="Arial" panose="020B0604020202020204" pitchFamily="34" charset="0"/>
              </a:rPr>
              <a:t>and July to September 2017 </a:t>
            </a:r>
            <a:r>
              <a:rPr lang="en-GB" sz="2000" kern="0" dirty="0" smtClean="0">
                <a:latin typeface="Arial" panose="020B0604020202020204" pitchFamily="34" charset="0"/>
                <a:cs typeface="Arial" panose="020B0604020202020204" pitchFamily="34" charset="0"/>
              </a:rPr>
              <a:t>Quarterly Reports presented to the Portfolio Committee on Small Business Development on the 8</a:t>
            </a:r>
            <a:r>
              <a:rPr lang="en-GB" sz="2000" kern="0" baseline="30000" dirty="0" smtClean="0">
                <a:latin typeface="Arial" panose="020B0604020202020204" pitchFamily="34" charset="0"/>
                <a:cs typeface="Arial" panose="020B0604020202020204" pitchFamily="34" charset="0"/>
              </a:rPr>
              <a:t>th</a:t>
            </a:r>
            <a:r>
              <a:rPr lang="en-GB" sz="2000" kern="0" dirty="0" smtClean="0">
                <a:latin typeface="Arial" panose="020B0604020202020204" pitchFamily="34" charset="0"/>
                <a:cs typeface="Arial" panose="020B0604020202020204" pitchFamily="34" charset="0"/>
              </a:rPr>
              <a:t> November 2017.</a:t>
            </a:r>
          </a:p>
          <a:p>
            <a:pPr marL="0" indent="0" algn="just">
              <a:spcBef>
                <a:spcPts val="0"/>
              </a:spcBef>
              <a:spcAft>
                <a:spcPts val="600"/>
              </a:spcAft>
              <a:buNone/>
              <a:defRPr/>
            </a:pPr>
            <a:endParaRPr lang="en-GB" sz="1800" kern="0" dirty="0" smtClean="0"/>
          </a:p>
          <a:p>
            <a:pPr marL="0" indent="0" algn="just">
              <a:spcBef>
                <a:spcPts val="0"/>
              </a:spcBef>
              <a:spcAft>
                <a:spcPts val="600"/>
              </a:spcAft>
              <a:buNone/>
              <a:defRPr/>
            </a:pPr>
            <a:endParaRPr lang="en-GB" sz="1800" kern="0" dirty="0"/>
          </a:p>
          <a:p>
            <a:pPr marL="0" indent="0" algn="just">
              <a:spcBef>
                <a:spcPts val="0"/>
              </a:spcBef>
              <a:spcAft>
                <a:spcPts val="600"/>
              </a:spcAft>
              <a:buNone/>
              <a:defRPr/>
            </a:pPr>
            <a:endParaRPr lang="en-GB" sz="1800" kern="0" dirty="0" smtClean="0"/>
          </a:p>
          <a:p>
            <a:pPr marL="0" marR="0" lvl="0" indent="0" algn="just" defTabSz="914400" eaLnBrk="1" fontAlgn="auto" latinLnBrk="0" hangingPunct="1">
              <a:lnSpc>
                <a:spcPct val="100000"/>
              </a:lnSpc>
              <a:spcBef>
                <a:spcPts val="0"/>
              </a:spcBef>
              <a:spcAft>
                <a:spcPts val="600"/>
              </a:spcAft>
              <a:buClrTx/>
              <a:buSzTx/>
              <a:buFontTx/>
              <a:buNone/>
              <a:tabLst/>
              <a:defRPr/>
            </a:pPr>
            <a:endParaRPr kumimoji="0" lang="en-ZA" sz="1800" b="1" i="0" u="none" strike="noStrike" kern="0" cap="small"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60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409058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5146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marL="0" indent="0">
              <a:lnSpc>
                <a:spcPct val="150000"/>
              </a:lnSpc>
            </a:pPr>
            <a:r>
              <a:rPr lang="en-US" sz="4000" cap="small" dirty="0" smtClean="0">
                <a:cs typeface="Arial" pitchFamily="34" charset="0"/>
              </a:rPr>
              <a:t>2. Performance </a:t>
            </a:r>
            <a:r>
              <a:rPr lang="en-US" sz="4000" cap="small" dirty="0">
                <a:cs typeface="Arial" pitchFamily="34" charset="0"/>
              </a:rPr>
              <a:t>Information</a:t>
            </a: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65</a:t>
            </a:fld>
            <a:endParaRPr lang="en-US" dirty="0">
              <a:solidFill>
                <a:prstClr val="black">
                  <a:tint val="75000"/>
                </a:prstClr>
              </a:solidFill>
            </a:endParaRPr>
          </a:p>
        </p:txBody>
      </p:sp>
      <p:pic>
        <p:nvPicPr>
          <p:cNvPr id="5" name="Picture 4"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2012281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6000"/>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66</a:t>
            </a:fld>
            <a:endParaRPr lang="en-US" dirty="0">
              <a:solidFill>
                <a:prstClr val="black"/>
              </a:solidFill>
              <a:latin typeface="Arial" pitchFamily="34" charset="0"/>
              <a:cs typeface="Arial" pitchFamily="34" charset="0"/>
            </a:endParaRPr>
          </a:p>
        </p:txBody>
      </p:sp>
      <p:sp>
        <p:nvSpPr>
          <p:cNvPr id="2" name="TextBox 1"/>
          <p:cNvSpPr txBox="1"/>
          <p:nvPr/>
        </p:nvSpPr>
        <p:spPr>
          <a:xfrm>
            <a:off x="152400" y="921846"/>
            <a:ext cx="8686800" cy="1323439"/>
          </a:xfrm>
          <a:prstGeom prst="rect">
            <a:avLst/>
          </a:prstGeom>
          <a:noFill/>
        </p:spPr>
        <p:txBody>
          <a:bodyPr wrap="square" rtlCol="0">
            <a:spAutoFit/>
          </a:bodyPr>
          <a:lstStyle/>
          <a:p>
            <a:pPr lvl="0" algn="just"/>
            <a:r>
              <a:rPr lang="en-US" sz="2000" dirty="0" smtClean="0">
                <a:solidFill>
                  <a:prstClr val="black"/>
                </a:solidFill>
                <a:latin typeface="Arial" panose="020B0604020202020204" pitchFamily="34" charset="0"/>
                <a:cs typeface="Arial" panose="020B0604020202020204" pitchFamily="34" charset="0"/>
              </a:rPr>
              <a:t>The entity is mandated to </a:t>
            </a:r>
            <a:r>
              <a:rPr lang="en-US" sz="2000" dirty="0" smtClean="0">
                <a:latin typeface="Arial" panose="020B0604020202020204" pitchFamily="34" charset="0"/>
                <a:cs typeface="Arial" panose="020B0604020202020204" pitchFamily="34" charset="0"/>
              </a:rPr>
              <a:t>promote </a:t>
            </a:r>
            <a:r>
              <a:rPr lang="en-US" sz="2000"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379416573"/>
              </p:ext>
            </p:extLst>
          </p:nvPr>
        </p:nvGraphicFramePr>
        <p:xfrm>
          <a:off x="533400" y="2245284"/>
          <a:ext cx="7543800" cy="3710959"/>
        </p:xfrm>
        <a:graphic>
          <a:graphicData uri="http://schemas.openxmlformats.org/presentationml/2006/ole">
            <p:oleObj spid="_x0000_s1170" r:id="rId4" imgW="10076155" imgH="7602428" progId="">
              <p:embed/>
            </p:oleObj>
          </a:graphicData>
        </a:graphic>
      </p:graphicFrame>
    </p:spTree>
    <p:extLst>
      <p:ext uri="{BB962C8B-B14F-4D97-AF65-F5344CB8AC3E}">
        <p14:creationId xmlns:p14="http://schemas.microsoft.com/office/powerpoint/2010/main" xmlns="" val="1295875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67</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985850"/>
            <a:ext cx="8686800" cy="1323439"/>
          </a:xfrm>
          <a:prstGeom prst="rect">
            <a:avLst/>
          </a:prstGeom>
          <a:noFill/>
        </p:spPr>
        <p:txBody>
          <a:bodyPr wrap="square" rtlCol="0">
            <a:spAutoFit/>
          </a:bodyPr>
          <a:lstStyle/>
          <a:p>
            <a:pPr lvl="0" algn="just"/>
            <a:r>
              <a:rPr lang="en-US" sz="2000" dirty="0" smtClean="0">
                <a:solidFill>
                  <a:prstClr val="black"/>
                </a:solidFill>
                <a:latin typeface="Arial" panose="020B0604020202020204" pitchFamily="34" charset="0"/>
                <a:cs typeface="Arial" panose="020B0604020202020204" pitchFamily="34" charset="0"/>
              </a:rPr>
              <a:t>The entity is mandated to </a:t>
            </a:r>
            <a:r>
              <a:rPr lang="en-US" sz="2000" dirty="0" smtClean="0">
                <a:latin typeface="Arial" panose="020B0604020202020204" pitchFamily="34" charset="0"/>
                <a:cs typeface="Arial" panose="020B0604020202020204" pitchFamily="34" charset="0"/>
              </a:rPr>
              <a:t>promote </a:t>
            </a:r>
            <a:r>
              <a:rPr lang="en-US" sz="2000"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094524317"/>
              </p:ext>
            </p:extLst>
          </p:nvPr>
        </p:nvGraphicFramePr>
        <p:xfrm>
          <a:off x="285465" y="2544884"/>
          <a:ext cx="8382001" cy="3471958"/>
        </p:xfrm>
        <a:graphic>
          <a:graphicData uri="http://schemas.openxmlformats.org/drawingml/2006/table">
            <a:tbl>
              <a:tblPr firstRow="1" firstCol="1" bandRow="1">
                <a:tableStyleId>{F5AB1C69-6EDB-4FF4-983F-18BD219EF322}</a:tableStyleId>
              </a:tblPr>
              <a:tblGrid>
                <a:gridCol w="1752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271558">
                <a:tc gridSpan="3">
                  <a:txBody>
                    <a:bodyPr/>
                    <a:lstStyle/>
                    <a:p>
                      <a:pPr marL="0" marR="0" algn="ctr">
                        <a:spcBef>
                          <a:spcPts val="0"/>
                        </a:spcBef>
                        <a:spcAft>
                          <a:spcPts val="0"/>
                        </a:spcAft>
                      </a:pPr>
                      <a:r>
                        <a:rPr lang="en-US" sz="1400" dirty="0" smtClean="0">
                          <a:solidFill>
                            <a:schemeClr val="tx1"/>
                          </a:solidFill>
                          <a:effectLst/>
                        </a:rPr>
                        <a:t>Organisational</a:t>
                      </a:r>
                      <a:r>
                        <a:rPr lang="en-US" sz="1400" baseline="0" dirty="0" smtClean="0">
                          <a:solidFill>
                            <a:schemeClr val="tx1"/>
                          </a:solidFill>
                          <a:effectLst/>
                        </a:rPr>
                        <a:t> Capacity Perspective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0"/>
                  </a:ext>
                </a:extLst>
              </a:tr>
              <a:tr h="271558">
                <a:tc>
                  <a:txBody>
                    <a:bodyPr/>
                    <a:lstStyle/>
                    <a:p>
                      <a:pPr marL="0" marR="0" algn="ctr">
                        <a:spcBef>
                          <a:spcPts val="0"/>
                        </a:spcBef>
                        <a:spcAft>
                          <a:spcPts val="0"/>
                        </a:spcAft>
                      </a:pPr>
                      <a:r>
                        <a:rPr lang="en-US" sz="1400" b="1" dirty="0">
                          <a:solidFill>
                            <a:schemeClr val="tx1"/>
                          </a:solidFill>
                          <a:effectLst/>
                        </a:rPr>
                        <a:t>Strategic Objective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b="1" dirty="0">
                          <a:solidFill>
                            <a:schemeClr val="tx1"/>
                          </a:solidFill>
                          <a:effectLst/>
                        </a:rPr>
                        <a:t>Strategic </a:t>
                      </a:r>
                    </a:p>
                    <a:p>
                      <a:pPr marL="0" marR="0" algn="ctr">
                        <a:spcBef>
                          <a:spcPts val="0"/>
                        </a:spcBef>
                        <a:spcAft>
                          <a:spcPts val="0"/>
                        </a:spcAft>
                      </a:pPr>
                      <a:r>
                        <a:rPr lang="en-US" sz="1400" b="1" dirty="0">
                          <a:solidFill>
                            <a:schemeClr val="tx1"/>
                          </a:solidFill>
                          <a:effectLst/>
                        </a:rPr>
                        <a:t>Initiative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tc>
                  <a:txBody>
                    <a:bodyPr/>
                    <a:lstStyle/>
                    <a:p>
                      <a:pPr marL="0" marR="0" algn="ctr">
                        <a:spcBef>
                          <a:spcPts val="0"/>
                        </a:spcBef>
                        <a:spcAft>
                          <a:spcPts val="0"/>
                        </a:spcAft>
                      </a:pPr>
                      <a:r>
                        <a:rPr lang="en-US" sz="1400" b="1" dirty="0">
                          <a:solidFill>
                            <a:schemeClr val="tx1"/>
                          </a:solidFill>
                          <a:effectLst/>
                        </a:rPr>
                        <a:t>Performance Measure or Indicator</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extLst>
                  <a:ext uri="{0D108BD9-81ED-4DB2-BD59-A6C34878D82A}">
                    <a16:rowId xmlns:a16="http://schemas.microsoft.com/office/drawing/2014/main" xmlns="" val="10001"/>
                  </a:ext>
                </a:extLst>
              </a:tr>
              <a:tr h="543116">
                <a:tc>
                  <a:txBody>
                    <a:bodyPr/>
                    <a:lstStyle/>
                    <a:p>
                      <a:pPr marL="0" marR="0" algn="ctr">
                        <a:spcBef>
                          <a:spcPts val="0"/>
                        </a:spcBef>
                        <a:spcAft>
                          <a:spcPts val="0"/>
                        </a:spcAft>
                      </a:pPr>
                      <a:r>
                        <a:rPr lang="en-US" sz="1400" dirty="0">
                          <a:solidFill>
                            <a:schemeClr val="tx1"/>
                          </a:solidFill>
                          <a:effectLst/>
                        </a:rPr>
                        <a:t>Improve strategic alignment </a:t>
                      </a:r>
                    </a:p>
                    <a:p>
                      <a:pPr marL="0" marR="0" algn="ctr">
                        <a:spcBef>
                          <a:spcPts val="0"/>
                        </a:spcBef>
                        <a:spcAft>
                          <a:spcPts val="0"/>
                        </a:spcAft>
                      </a:pPr>
                      <a:r>
                        <a:rPr lang="en-US" sz="1400" dirty="0">
                          <a:solidFill>
                            <a:schemeClr val="tx1"/>
                          </a:solidFill>
                          <a:effectLst/>
                        </a:rPr>
                        <a:t> </a:t>
                      </a:r>
                    </a:p>
                    <a:p>
                      <a:pPr marL="0" marR="0" algn="ctr">
                        <a:spcBef>
                          <a:spcPts val="0"/>
                        </a:spcBef>
                        <a:spcAft>
                          <a:spcPts val="0"/>
                        </a:spcAft>
                      </a:pPr>
                      <a:r>
                        <a:rPr lang="en-US" sz="1400" dirty="0">
                          <a:solidFill>
                            <a:schemeClr val="tx1"/>
                          </a:solidFill>
                          <a:effectLst/>
                        </a:rPr>
                        <a:t>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Delivery on shareholders compact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Percentage achievement of shareholders compact deliverables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2"/>
                  </a:ext>
                </a:extLst>
              </a:tr>
              <a:tr h="633635">
                <a:tc rowSpan="2">
                  <a:txBody>
                    <a:bodyPr/>
                    <a:lstStyle/>
                    <a:p>
                      <a:pPr marL="0" marR="0" algn="ctr">
                        <a:spcBef>
                          <a:spcPts val="0"/>
                        </a:spcBef>
                        <a:spcAft>
                          <a:spcPts val="0"/>
                        </a:spcAft>
                      </a:pPr>
                      <a:r>
                        <a:rPr lang="en-US" sz="1400" dirty="0">
                          <a:solidFill>
                            <a:schemeClr val="tx1"/>
                          </a:solidFill>
                          <a:effectLst/>
                        </a:rPr>
                        <a:t>Improve knowledge and skills </a:t>
                      </a:r>
                    </a:p>
                    <a:p>
                      <a:pPr marL="0" marR="0" algn="ctr">
                        <a:spcBef>
                          <a:spcPts val="0"/>
                        </a:spcBef>
                        <a:spcAft>
                          <a:spcPts val="0"/>
                        </a:spcAft>
                      </a:pPr>
                      <a:r>
                        <a:rPr lang="en-US" sz="1400" dirty="0">
                          <a:solidFill>
                            <a:schemeClr val="tx1"/>
                          </a:solidFill>
                          <a:effectLst/>
                        </a:rPr>
                        <a:t>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Implementing knowledge management plan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employees accessing knowledge management platforms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3"/>
                  </a:ext>
                </a:extLst>
              </a:tr>
              <a:tr h="633635">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Submit workforce skills plan and integrated training report to PSETA</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workforce skills plan and integrated training report submitted to PSETA</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4"/>
                  </a:ext>
                </a:extLst>
              </a:tr>
              <a:tr h="452596">
                <a:tc>
                  <a:txBody>
                    <a:bodyPr/>
                    <a:lstStyle/>
                    <a:p>
                      <a:pPr marL="0" marR="0" algn="ctr">
                        <a:spcBef>
                          <a:spcPts val="0"/>
                        </a:spcBef>
                        <a:spcAft>
                          <a:spcPts val="0"/>
                        </a:spcAft>
                      </a:pPr>
                      <a:r>
                        <a:rPr lang="en-US" sz="1400" dirty="0">
                          <a:solidFill>
                            <a:schemeClr val="tx1"/>
                          </a:solidFill>
                          <a:effectLst/>
                        </a:rPr>
                        <a:t>Improve system integration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ZA" sz="1400" dirty="0">
                          <a:solidFill>
                            <a:schemeClr val="tx1"/>
                          </a:solidFill>
                          <a:effectLst/>
                        </a:rPr>
                        <a:t>Documenting business processes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ZA" sz="1400" dirty="0">
                          <a:solidFill>
                            <a:schemeClr val="tx1"/>
                          </a:solidFill>
                          <a:effectLst/>
                        </a:rPr>
                        <a:t>Percentage of targeted business units processes documented </a:t>
                      </a:r>
                      <a:endParaRPr lang="en-US" sz="1400" dirty="0">
                        <a:solidFill>
                          <a:schemeClr val="tx1"/>
                        </a:solidFill>
                        <a:effectLst/>
                      </a:endParaRPr>
                    </a:p>
                    <a:p>
                      <a:pPr marL="0" marR="0" algn="ctr">
                        <a:spcBef>
                          <a:spcPts val="0"/>
                        </a:spcBef>
                        <a:spcAft>
                          <a:spcPts val="0"/>
                        </a:spcAft>
                      </a:pPr>
                      <a:r>
                        <a:rPr lang="en-ZA"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870249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68</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985850"/>
            <a:ext cx="8686800" cy="923330"/>
          </a:xfrm>
          <a:prstGeom prst="rect">
            <a:avLst/>
          </a:prstGeom>
          <a:noFill/>
        </p:spPr>
        <p:txBody>
          <a:bodyPr wrap="square" rtlCol="0">
            <a:spAutoFit/>
          </a:bodyPr>
          <a:lstStyle/>
          <a:p>
            <a:pPr lvl="0" algn="just"/>
            <a:r>
              <a:rPr lang="en-US" dirty="0" smtClean="0">
                <a:solidFill>
                  <a:prstClr val="black"/>
                </a:solidFill>
                <a:latin typeface="Arial" panose="020B0604020202020204" pitchFamily="34" charset="0"/>
                <a:cs typeface="Arial" panose="020B0604020202020204" pitchFamily="34" charset="0"/>
              </a:rPr>
              <a:t>The entity is mandated to </a:t>
            </a:r>
            <a:r>
              <a:rPr lang="en-US" dirty="0" smtClean="0">
                <a:latin typeface="Arial" panose="020B0604020202020204" pitchFamily="34" charset="0"/>
                <a:cs typeface="Arial" panose="020B0604020202020204" pitchFamily="34" charset="0"/>
              </a:rPr>
              <a:t>promote </a:t>
            </a:r>
            <a:r>
              <a:rPr lang="en-US"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47376160"/>
              </p:ext>
            </p:extLst>
          </p:nvPr>
        </p:nvGraphicFramePr>
        <p:xfrm>
          <a:off x="304799" y="2057400"/>
          <a:ext cx="8382001" cy="3685318"/>
        </p:xfrm>
        <a:graphic>
          <a:graphicData uri="http://schemas.openxmlformats.org/drawingml/2006/table">
            <a:tbl>
              <a:tblPr firstRow="1" firstCol="1" bandRow="1">
                <a:tableStyleId>{F5AB1C69-6EDB-4FF4-983F-18BD219EF322}</a:tableStyleId>
              </a:tblPr>
              <a:tblGrid>
                <a:gridCol w="1752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271558">
                <a:tc gridSpan="3">
                  <a:txBody>
                    <a:bodyPr/>
                    <a:lstStyle/>
                    <a:p>
                      <a:pPr marL="0" marR="0" algn="ctr">
                        <a:spcBef>
                          <a:spcPts val="0"/>
                        </a:spcBef>
                        <a:spcAft>
                          <a:spcPts val="0"/>
                        </a:spcAft>
                      </a:pPr>
                      <a:r>
                        <a:rPr lang="en-US" sz="1400" dirty="0" smtClean="0">
                          <a:solidFill>
                            <a:schemeClr val="tx1"/>
                          </a:solidFill>
                          <a:effectLst/>
                        </a:rPr>
                        <a:t>Organisational</a:t>
                      </a:r>
                      <a:r>
                        <a:rPr lang="en-US" sz="1400" baseline="0" dirty="0" smtClean="0">
                          <a:solidFill>
                            <a:schemeClr val="tx1"/>
                          </a:solidFill>
                          <a:effectLst/>
                        </a:rPr>
                        <a:t> Capacity Perspective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0"/>
                  </a:ext>
                </a:extLst>
              </a:tr>
              <a:tr h="271558">
                <a:tc>
                  <a:txBody>
                    <a:bodyPr/>
                    <a:lstStyle/>
                    <a:p>
                      <a:pPr marL="0" marR="0" algn="ctr">
                        <a:spcBef>
                          <a:spcPts val="0"/>
                        </a:spcBef>
                        <a:spcAft>
                          <a:spcPts val="0"/>
                        </a:spcAft>
                      </a:pPr>
                      <a:r>
                        <a:rPr lang="en-US" sz="1400" b="1" dirty="0">
                          <a:solidFill>
                            <a:schemeClr val="tx1"/>
                          </a:solidFill>
                          <a:effectLst/>
                        </a:rPr>
                        <a:t>Strategic Objective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b="1" dirty="0">
                          <a:solidFill>
                            <a:schemeClr val="tx1"/>
                          </a:solidFill>
                          <a:effectLst/>
                        </a:rPr>
                        <a:t>Strategic </a:t>
                      </a:r>
                    </a:p>
                    <a:p>
                      <a:pPr marL="0" marR="0" algn="ctr">
                        <a:spcBef>
                          <a:spcPts val="0"/>
                        </a:spcBef>
                        <a:spcAft>
                          <a:spcPts val="0"/>
                        </a:spcAft>
                      </a:pPr>
                      <a:r>
                        <a:rPr lang="en-US" sz="1400" b="1" dirty="0">
                          <a:solidFill>
                            <a:schemeClr val="tx1"/>
                          </a:solidFill>
                          <a:effectLst/>
                        </a:rPr>
                        <a:t>Initiative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tc>
                  <a:txBody>
                    <a:bodyPr/>
                    <a:lstStyle/>
                    <a:p>
                      <a:pPr marL="0" marR="0" algn="ctr">
                        <a:spcBef>
                          <a:spcPts val="0"/>
                        </a:spcBef>
                        <a:spcAft>
                          <a:spcPts val="0"/>
                        </a:spcAft>
                      </a:pPr>
                      <a:r>
                        <a:rPr lang="en-US" sz="1400" b="1" dirty="0">
                          <a:solidFill>
                            <a:schemeClr val="tx1"/>
                          </a:solidFill>
                          <a:effectLst/>
                        </a:rPr>
                        <a:t>Performance Measure or Indicator</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extLst>
                  <a:ext uri="{0D108BD9-81ED-4DB2-BD59-A6C34878D82A}">
                    <a16:rowId xmlns:a16="http://schemas.microsoft.com/office/drawing/2014/main" xmlns="" val="10001"/>
                  </a:ext>
                </a:extLst>
              </a:tr>
              <a:tr h="271558">
                <a:tc rowSpan="5">
                  <a:txBody>
                    <a:bodyPr/>
                    <a:lstStyle/>
                    <a:p>
                      <a:pPr marL="0" marR="0" algn="ctr">
                        <a:spcBef>
                          <a:spcPts val="0"/>
                        </a:spcBef>
                        <a:spcAft>
                          <a:spcPts val="0"/>
                        </a:spcAft>
                      </a:pPr>
                      <a:r>
                        <a:rPr lang="en-US" sz="1400" dirty="0">
                          <a:solidFill>
                            <a:schemeClr val="tx1"/>
                          </a:solidFill>
                          <a:effectLst/>
                        </a:rPr>
                        <a:t>Improve service Access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Establish quality colocation points </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colocation points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2"/>
                  </a:ext>
                </a:extLst>
              </a:tr>
              <a:tr h="362077">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Increase number of SMME’s accessing Seda services </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SMME’s accessing Seda services </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3"/>
                  </a:ext>
                </a:extLst>
              </a:tr>
              <a:tr h="452596">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Increase number of cooperatives accessing Seda services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cooperatives accessing Seda services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4"/>
                  </a:ext>
                </a:extLst>
              </a:tr>
              <a:tr h="452596">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Increase number of informal business accessing Seda services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informal business accessing Seda services</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5"/>
                  </a:ext>
                </a:extLst>
              </a:tr>
              <a:tr h="452596">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Increase number of clients  supported through technology support</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dirty="0">
                          <a:solidFill>
                            <a:schemeClr val="tx1"/>
                          </a:solidFill>
                          <a:effectLst/>
                        </a:rPr>
                        <a:t>Number of clients  supported through technology support</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251349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69</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985850"/>
            <a:ext cx="8686800" cy="923330"/>
          </a:xfrm>
          <a:prstGeom prst="rect">
            <a:avLst/>
          </a:prstGeom>
          <a:noFill/>
        </p:spPr>
        <p:txBody>
          <a:bodyPr wrap="square" rtlCol="0">
            <a:spAutoFit/>
          </a:bodyPr>
          <a:lstStyle/>
          <a:p>
            <a:pPr lvl="0" algn="just"/>
            <a:r>
              <a:rPr lang="en-US" dirty="0" smtClean="0">
                <a:solidFill>
                  <a:prstClr val="black"/>
                </a:solidFill>
                <a:latin typeface="Arial" panose="020B0604020202020204" pitchFamily="34" charset="0"/>
                <a:cs typeface="Arial" panose="020B0604020202020204" pitchFamily="34" charset="0"/>
              </a:rPr>
              <a:t>The entity is mandated to </a:t>
            </a:r>
            <a:r>
              <a:rPr lang="en-US" dirty="0" smtClean="0">
                <a:latin typeface="Arial" panose="020B0604020202020204" pitchFamily="34" charset="0"/>
                <a:cs typeface="Arial" panose="020B0604020202020204" pitchFamily="34" charset="0"/>
              </a:rPr>
              <a:t>promote </a:t>
            </a:r>
            <a:r>
              <a:rPr lang="en-US"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0186291"/>
              </p:ext>
            </p:extLst>
          </p:nvPr>
        </p:nvGraphicFramePr>
        <p:xfrm>
          <a:off x="299112" y="2133600"/>
          <a:ext cx="8382001" cy="3646932"/>
        </p:xfrm>
        <a:graphic>
          <a:graphicData uri="http://schemas.openxmlformats.org/drawingml/2006/table">
            <a:tbl>
              <a:tblPr firstRow="1" firstCol="1" bandRow="1">
                <a:tableStyleId>{F5AB1C69-6EDB-4FF4-983F-18BD219EF322}</a:tableStyleId>
              </a:tblPr>
              <a:tblGrid>
                <a:gridCol w="1752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271558">
                <a:tc gridSpan="3">
                  <a:txBody>
                    <a:bodyPr/>
                    <a:lstStyle/>
                    <a:p>
                      <a:pPr marL="0" marR="0" algn="ctr">
                        <a:spcBef>
                          <a:spcPts val="0"/>
                        </a:spcBef>
                        <a:spcAft>
                          <a:spcPts val="0"/>
                        </a:spcAft>
                      </a:pPr>
                      <a:r>
                        <a:rPr lang="en-US" sz="1400" dirty="0" smtClean="0">
                          <a:solidFill>
                            <a:schemeClr val="tx1"/>
                          </a:solidFill>
                          <a:effectLst/>
                          <a:latin typeface="+mn-lt"/>
                        </a:rPr>
                        <a:t>Internal Process </a:t>
                      </a:r>
                      <a:r>
                        <a:rPr lang="en-US" sz="1400" baseline="0" dirty="0" smtClean="0">
                          <a:solidFill>
                            <a:schemeClr val="tx1"/>
                          </a:solidFill>
                          <a:effectLst/>
                          <a:latin typeface="+mn-lt"/>
                        </a:rPr>
                        <a:t>Perspective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0"/>
                  </a:ext>
                </a:extLst>
              </a:tr>
              <a:tr h="271558">
                <a:tc>
                  <a:txBody>
                    <a:bodyPr/>
                    <a:lstStyle/>
                    <a:p>
                      <a:pPr marL="0" marR="0" algn="ctr">
                        <a:spcBef>
                          <a:spcPts val="0"/>
                        </a:spcBef>
                        <a:spcAft>
                          <a:spcPts val="0"/>
                        </a:spcAft>
                      </a:pPr>
                      <a:r>
                        <a:rPr lang="en-US" sz="1400" b="1" dirty="0">
                          <a:solidFill>
                            <a:schemeClr val="tx1"/>
                          </a:solidFill>
                          <a:effectLst/>
                          <a:latin typeface="+mn-lt"/>
                        </a:rPr>
                        <a:t>Strategic Objective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b="1" dirty="0">
                          <a:solidFill>
                            <a:schemeClr val="tx1"/>
                          </a:solidFill>
                          <a:effectLst/>
                          <a:latin typeface="+mn-lt"/>
                        </a:rPr>
                        <a:t>Strategic </a:t>
                      </a:r>
                    </a:p>
                    <a:p>
                      <a:pPr marL="0" marR="0" algn="ctr">
                        <a:spcBef>
                          <a:spcPts val="0"/>
                        </a:spcBef>
                        <a:spcAft>
                          <a:spcPts val="0"/>
                        </a:spcAft>
                      </a:pPr>
                      <a:r>
                        <a:rPr lang="en-US" sz="1400" b="1" dirty="0">
                          <a:solidFill>
                            <a:schemeClr val="tx1"/>
                          </a:solidFill>
                          <a:effectLst/>
                          <a:latin typeface="+mn-lt"/>
                        </a:rPr>
                        <a:t>Initiative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tc>
                  <a:txBody>
                    <a:bodyPr/>
                    <a:lstStyle/>
                    <a:p>
                      <a:pPr marL="0" marR="0" algn="ctr">
                        <a:spcBef>
                          <a:spcPts val="0"/>
                        </a:spcBef>
                        <a:spcAft>
                          <a:spcPts val="0"/>
                        </a:spcAft>
                      </a:pPr>
                      <a:r>
                        <a:rPr lang="en-US" sz="1400" b="1" dirty="0">
                          <a:solidFill>
                            <a:schemeClr val="tx1"/>
                          </a:solidFill>
                          <a:effectLst/>
                          <a:latin typeface="+mn-lt"/>
                        </a:rPr>
                        <a:t>Performance Measure or Indicator</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extLst>
                  <a:ext uri="{0D108BD9-81ED-4DB2-BD59-A6C34878D82A}">
                    <a16:rowId xmlns:a16="http://schemas.microsoft.com/office/drawing/2014/main" xmlns="" val="10001"/>
                  </a:ext>
                </a:extLst>
              </a:tr>
              <a:tr h="271558">
                <a:tc rowSpan="2">
                  <a:txBody>
                    <a:bodyPr/>
                    <a:lstStyle/>
                    <a:p>
                      <a:pPr marL="0" marR="0" algn="ctr">
                        <a:spcBef>
                          <a:spcPts val="0"/>
                        </a:spcBef>
                        <a:spcAft>
                          <a:spcPts val="0"/>
                        </a:spcAft>
                      </a:pPr>
                      <a:r>
                        <a:rPr lang="en-ZA" sz="1400" b="1" dirty="0">
                          <a:solidFill>
                            <a:schemeClr val="tx1"/>
                          </a:solidFill>
                          <a:effectLst/>
                          <a:latin typeface="+mn-lt"/>
                          <a:ea typeface="Times New Roman" panose="02020603050405020304" pitchFamily="18" charset="0"/>
                        </a:rPr>
                        <a:t>Improve Stakeholder Engagement</a:t>
                      </a:r>
                      <a:endParaRPr lang="en-US" sz="1400" dirty="0">
                        <a:solidFill>
                          <a:schemeClr val="tx1"/>
                        </a:solidFill>
                        <a:effectLst/>
                        <a:latin typeface="+mn-lt"/>
                        <a:ea typeface="Times New Roman" panose="02020603050405020304" pitchFamily="18" charset="0"/>
                      </a:endParaRPr>
                    </a:p>
                    <a:p>
                      <a:pPr algn="ctr">
                        <a:lnSpc>
                          <a:spcPts val="1200"/>
                        </a:lnSpc>
                      </a:pPr>
                      <a:r>
                        <a:rPr lang="en-ZA" sz="1400" dirty="0">
                          <a:solidFill>
                            <a:schemeClr val="tx1"/>
                          </a:solidFill>
                          <a:effectLst/>
                          <a:latin typeface="+mn-lt"/>
                        </a:rPr>
                        <a:t> </a:t>
                      </a:r>
                      <a:endParaRPr lang="en-US" sz="1400" dirty="0">
                        <a:solidFill>
                          <a:schemeClr val="tx1"/>
                        </a:solidFill>
                        <a:effectLst/>
                        <a:latin typeface="+mn-lt"/>
                      </a:endParaRPr>
                    </a:p>
                  </a:txBody>
                  <a:tcPr marL="68580" marR="68580" marT="0" marB="0" anchor="ctr"/>
                </a:tc>
                <a:tc rowSpan="2">
                  <a:txBody>
                    <a:bodyPr/>
                    <a:lstStyle/>
                    <a:p>
                      <a:pPr algn="ctr">
                        <a:lnSpc>
                          <a:spcPts val="1200"/>
                        </a:lnSpc>
                      </a:pPr>
                      <a:r>
                        <a:rPr lang="en-ZA" sz="1400" dirty="0">
                          <a:solidFill>
                            <a:schemeClr val="tx1"/>
                          </a:solidFill>
                          <a:effectLst/>
                          <a:latin typeface="+mn-lt"/>
                        </a:rPr>
                        <a:t>To identify and maintain value adding partnership</a:t>
                      </a:r>
                      <a:endParaRPr lang="en-US" sz="1400" dirty="0">
                        <a:solidFill>
                          <a:schemeClr val="tx1"/>
                        </a:solidFill>
                        <a:effectLst/>
                        <a:latin typeface="+mn-lt"/>
                      </a:endParaRPr>
                    </a:p>
                  </a:txBody>
                  <a:tcPr marL="68580" marR="68580" marT="0" marB="0" anchor="ctr"/>
                </a:tc>
                <a:tc>
                  <a:txBody>
                    <a:bodyPr/>
                    <a:lstStyle/>
                    <a:p>
                      <a:pPr algn="ctr">
                        <a:lnSpc>
                          <a:spcPts val="1200"/>
                        </a:lnSpc>
                      </a:pPr>
                      <a:r>
                        <a:rPr lang="en-ZA" sz="1400" dirty="0">
                          <a:solidFill>
                            <a:schemeClr val="tx1"/>
                          </a:solidFill>
                          <a:effectLst/>
                          <a:latin typeface="+mn-lt"/>
                          <a:cs typeface="Arial" panose="020B0604020202020204" pitchFamily="34" charset="0"/>
                        </a:rPr>
                        <a:t>Review stakeholder matrix</a:t>
                      </a:r>
                      <a:endParaRPr lang="en-US" sz="1400" dirty="0">
                        <a:solidFill>
                          <a:schemeClr val="tx1"/>
                        </a:solidFill>
                        <a:effectLst/>
                        <a:latin typeface="+mn-lt"/>
                      </a:endParaRPr>
                    </a:p>
                  </a:txBody>
                  <a:tcPr marL="68580" marR="68580" marT="0" marB="0" anchor="ctr"/>
                </a:tc>
                <a:extLst>
                  <a:ext uri="{0D108BD9-81ED-4DB2-BD59-A6C34878D82A}">
                    <a16:rowId xmlns:a16="http://schemas.microsoft.com/office/drawing/2014/main" xmlns="" val="10002"/>
                  </a:ext>
                </a:extLst>
              </a:tr>
              <a:tr h="362077">
                <a:tc vMerge="1">
                  <a:txBody>
                    <a:bodyPr/>
                    <a:lstStyle/>
                    <a:p>
                      <a:endParaRPr lang="en-US"/>
                    </a:p>
                  </a:txBody>
                  <a:tcPr/>
                </a:tc>
                <a:tc vMerge="1">
                  <a:txBody>
                    <a:bodyPr/>
                    <a:lstStyle/>
                    <a:p>
                      <a:endParaRPr lang="en-US"/>
                    </a:p>
                  </a:txBody>
                  <a:tcPr/>
                </a:tc>
                <a:tc>
                  <a:txBody>
                    <a:bodyPr/>
                    <a:lstStyle/>
                    <a:p>
                      <a:pPr algn="ctr">
                        <a:lnSpc>
                          <a:spcPts val="1200"/>
                        </a:lnSpc>
                      </a:pPr>
                      <a:r>
                        <a:rPr lang="en-ZA" sz="1400" dirty="0">
                          <a:solidFill>
                            <a:schemeClr val="tx1"/>
                          </a:solidFill>
                          <a:effectLst/>
                          <a:latin typeface="+mn-lt"/>
                        </a:rPr>
                        <a:t>Implement stakeholder engagement plan </a:t>
                      </a:r>
                      <a:endParaRPr lang="en-US" sz="1400" dirty="0">
                        <a:solidFill>
                          <a:schemeClr val="tx1"/>
                        </a:solidFill>
                        <a:effectLst/>
                        <a:latin typeface="+mn-lt"/>
                      </a:endParaRPr>
                    </a:p>
                    <a:p>
                      <a:pPr marL="0" marR="0" algn="ctr">
                        <a:spcBef>
                          <a:spcPts val="0"/>
                        </a:spcBef>
                        <a:spcAft>
                          <a:spcPts val="0"/>
                        </a:spcAft>
                      </a:pPr>
                      <a:r>
                        <a:rPr lang="en-ZA" sz="1400" dirty="0">
                          <a:solidFill>
                            <a:schemeClr val="tx1"/>
                          </a:solidFill>
                          <a:effectLst/>
                          <a:latin typeface="+mn-lt"/>
                          <a:ea typeface="Times New Roman" panose="02020603050405020304" pitchFamily="18" charset="0"/>
                        </a:rPr>
                        <a:t> </a:t>
                      </a:r>
                      <a:endParaRPr lang="en-US" sz="1400"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52596">
                <a:tc rowSpan="2">
                  <a:txBody>
                    <a:bodyPr/>
                    <a:lstStyle/>
                    <a:p>
                      <a:pPr algn="ctr">
                        <a:lnSpc>
                          <a:spcPts val="1300"/>
                        </a:lnSpc>
                      </a:pPr>
                      <a:r>
                        <a:rPr lang="en-ZA" sz="1400" b="1" dirty="0">
                          <a:solidFill>
                            <a:schemeClr val="tx1"/>
                          </a:solidFill>
                          <a:effectLst/>
                          <a:latin typeface="+mn-lt"/>
                        </a:rPr>
                        <a:t>Improve Operational Efficiency</a:t>
                      </a:r>
                      <a:endParaRPr lang="en-US" sz="1400" dirty="0">
                        <a:solidFill>
                          <a:schemeClr val="tx1"/>
                        </a:solidFill>
                        <a:effectLst/>
                        <a:latin typeface="+mn-lt"/>
                      </a:endParaRPr>
                    </a:p>
                    <a:p>
                      <a:pPr marL="0" marR="0" algn="ctr">
                        <a:spcBef>
                          <a:spcPts val="0"/>
                        </a:spcBef>
                        <a:spcAft>
                          <a:spcPts val="0"/>
                        </a:spcAft>
                      </a:pPr>
                      <a:r>
                        <a:rPr lang="en-ZA" sz="1400" b="1" dirty="0">
                          <a:solidFill>
                            <a:schemeClr val="tx1"/>
                          </a:solidFill>
                          <a:effectLst/>
                          <a:latin typeface="+mn-lt"/>
                          <a:ea typeface="Times New Roman" panose="02020603050405020304" pitchFamily="18" charset="0"/>
                        </a:rPr>
                        <a:t> </a:t>
                      </a:r>
                      <a:endParaRPr lang="en-US" sz="1400" dirty="0">
                        <a:solidFill>
                          <a:schemeClr val="tx1"/>
                        </a:solidFill>
                        <a:effectLst/>
                        <a:latin typeface="+mn-lt"/>
                        <a:ea typeface="Times New Roman" panose="02020603050405020304" pitchFamily="18" charset="0"/>
                      </a:endParaRPr>
                    </a:p>
                  </a:txBody>
                  <a:tcPr marL="68580" marR="68580" marT="0" marB="0" anchor="ctr"/>
                </a:tc>
                <a:tc rowSpan="2">
                  <a:txBody>
                    <a:bodyPr/>
                    <a:lstStyle/>
                    <a:p>
                      <a:pPr algn="ctr">
                        <a:lnSpc>
                          <a:spcPts val="1300"/>
                        </a:lnSpc>
                      </a:pPr>
                      <a:r>
                        <a:rPr lang="en-ZA" sz="1400" dirty="0">
                          <a:solidFill>
                            <a:schemeClr val="tx1"/>
                          </a:solidFill>
                          <a:effectLst/>
                          <a:latin typeface="+mn-lt"/>
                        </a:rPr>
                        <a:t>To improve  service and processes turnaround times </a:t>
                      </a:r>
                      <a:endParaRPr lang="en-US" sz="1400" dirty="0">
                        <a:solidFill>
                          <a:schemeClr val="tx1"/>
                        </a:solidFill>
                        <a:effectLst/>
                        <a:latin typeface="+mn-lt"/>
                      </a:endParaRPr>
                    </a:p>
                    <a:p>
                      <a:pPr marL="0" marR="0" algn="ctr">
                        <a:spcBef>
                          <a:spcPts val="0"/>
                        </a:spcBef>
                        <a:spcAft>
                          <a:spcPts val="0"/>
                        </a:spcAft>
                      </a:pPr>
                      <a:r>
                        <a:rPr lang="en-ZA" sz="1400" dirty="0">
                          <a:solidFill>
                            <a:schemeClr val="tx1"/>
                          </a:solidFill>
                          <a:effectLst/>
                          <a:latin typeface="+mn-lt"/>
                          <a:ea typeface="Times New Roman" panose="02020603050405020304" pitchFamily="18" charset="0"/>
                        </a:rPr>
                        <a:t> </a:t>
                      </a:r>
                      <a:endParaRPr lang="en-US" sz="1400" dirty="0">
                        <a:solidFill>
                          <a:schemeClr val="tx1"/>
                        </a:solidFill>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ZA" sz="1400" dirty="0">
                          <a:solidFill>
                            <a:schemeClr val="tx1"/>
                          </a:solidFill>
                          <a:effectLst/>
                          <a:latin typeface="+mn-lt"/>
                          <a:ea typeface="Times New Roman" panose="02020603050405020304" pitchFamily="18" charset="0"/>
                        </a:rPr>
                        <a:t>Implement quality management system </a:t>
                      </a:r>
                      <a:endParaRPr lang="en-US" sz="1400"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5259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ZA" sz="1400" dirty="0">
                          <a:solidFill>
                            <a:schemeClr val="tx1"/>
                          </a:solidFill>
                          <a:effectLst/>
                          <a:latin typeface="+mn-lt"/>
                          <a:ea typeface="Times New Roman" panose="02020603050405020304" pitchFamily="18" charset="0"/>
                        </a:rPr>
                        <a:t>Reduce service turnaround times </a:t>
                      </a:r>
                      <a:endParaRPr lang="en-US" sz="1400" dirty="0">
                        <a:solidFill>
                          <a:schemeClr val="tx1"/>
                        </a:solidFill>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52596">
                <a:tc>
                  <a:txBody>
                    <a:bodyPr/>
                    <a:lstStyle/>
                    <a:p>
                      <a:pPr algn="ctr">
                        <a:lnSpc>
                          <a:spcPts val="1300"/>
                        </a:lnSpc>
                      </a:pPr>
                      <a:r>
                        <a:rPr lang="en-ZA" sz="1400" b="1" dirty="0">
                          <a:solidFill>
                            <a:schemeClr val="tx1"/>
                          </a:solidFill>
                          <a:effectLst/>
                          <a:latin typeface="+mn-lt"/>
                        </a:rPr>
                        <a:t>Improve Service Delivery Model</a:t>
                      </a:r>
                      <a:endParaRPr lang="en-US" sz="1400" dirty="0">
                        <a:solidFill>
                          <a:schemeClr val="tx1"/>
                        </a:solidFill>
                        <a:effectLst/>
                        <a:latin typeface="+mn-lt"/>
                      </a:endParaRPr>
                    </a:p>
                    <a:p>
                      <a:pPr algn="ctr">
                        <a:lnSpc>
                          <a:spcPts val="1300"/>
                        </a:lnSpc>
                      </a:pPr>
                      <a:r>
                        <a:rPr lang="en-ZA" sz="1400" b="1" dirty="0">
                          <a:solidFill>
                            <a:schemeClr val="tx1"/>
                          </a:solidFill>
                          <a:effectLst/>
                          <a:latin typeface="+mn-lt"/>
                        </a:rPr>
                        <a:t> </a:t>
                      </a:r>
                      <a:endParaRPr lang="en-US" sz="1400" dirty="0">
                        <a:solidFill>
                          <a:schemeClr val="tx1"/>
                        </a:solidFill>
                        <a:effectLst/>
                        <a:latin typeface="+mn-lt"/>
                      </a:endParaRPr>
                    </a:p>
                  </a:txBody>
                  <a:tcPr marL="68580" marR="68580" marT="0" marB="0" anchor="ctr"/>
                </a:tc>
                <a:tc>
                  <a:txBody>
                    <a:bodyPr/>
                    <a:lstStyle/>
                    <a:p>
                      <a:pPr algn="ctr">
                        <a:lnSpc>
                          <a:spcPts val="1300"/>
                        </a:lnSpc>
                      </a:pPr>
                      <a:r>
                        <a:rPr lang="en-ZA" sz="1400" dirty="0">
                          <a:solidFill>
                            <a:schemeClr val="tx1"/>
                          </a:solidFill>
                          <a:effectLst/>
                          <a:latin typeface="+mn-lt"/>
                        </a:rPr>
                        <a:t>To have a comprehensive service offering approach </a:t>
                      </a:r>
                      <a:endParaRPr lang="en-US" sz="1400" dirty="0">
                        <a:solidFill>
                          <a:schemeClr val="tx1"/>
                        </a:solidFill>
                        <a:effectLst/>
                        <a:latin typeface="+mn-lt"/>
                      </a:endParaRPr>
                    </a:p>
                  </a:txBody>
                  <a:tcPr marL="68580" marR="68580" marT="0" marB="0" anchor="ctr"/>
                </a:tc>
                <a:tc>
                  <a:txBody>
                    <a:bodyPr/>
                    <a:lstStyle/>
                    <a:p>
                      <a:pPr algn="ctr">
                        <a:lnSpc>
                          <a:spcPts val="1200"/>
                        </a:lnSpc>
                      </a:pPr>
                      <a:r>
                        <a:rPr lang="en-ZA" sz="1400" dirty="0">
                          <a:solidFill>
                            <a:schemeClr val="tx1"/>
                          </a:solidFill>
                          <a:effectLst/>
                          <a:latin typeface="+mn-lt"/>
                        </a:rPr>
                        <a:t>Review service delivery model</a:t>
                      </a:r>
                      <a:endParaRPr lang="en-US" sz="1400" dirty="0">
                        <a:solidFill>
                          <a:schemeClr val="tx1"/>
                        </a:solidFill>
                        <a:effectLst/>
                        <a:latin typeface="+mn-lt"/>
                      </a:endParaRPr>
                    </a:p>
                  </a:txBody>
                  <a:tcPr marL="68580" marR="68580" marT="0" marB="0" anchor="ctr"/>
                </a:tc>
                <a:extLst>
                  <a:ext uri="{0D108BD9-81ED-4DB2-BD59-A6C34878D82A}">
                    <a16:rowId xmlns:a16="http://schemas.microsoft.com/office/drawing/2014/main" xmlns="" val="10006"/>
                  </a:ext>
                </a:extLst>
              </a:tr>
              <a:tr h="452596">
                <a:tc rowSpan="2">
                  <a:txBody>
                    <a:bodyPr/>
                    <a:lstStyle/>
                    <a:p>
                      <a:pPr algn="ctr">
                        <a:lnSpc>
                          <a:spcPts val="1300"/>
                        </a:lnSpc>
                      </a:pPr>
                      <a:r>
                        <a:rPr lang="en-ZA" sz="1400" b="1" dirty="0">
                          <a:solidFill>
                            <a:schemeClr val="tx1"/>
                          </a:solidFill>
                          <a:effectLst/>
                          <a:latin typeface="+mn-lt"/>
                        </a:rPr>
                        <a:t>Improve Organisational Performance</a:t>
                      </a:r>
                      <a:endParaRPr lang="en-US" sz="1400" dirty="0">
                        <a:solidFill>
                          <a:schemeClr val="tx1"/>
                        </a:solidFill>
                        <a:effectLst/>
                        <a:latin typeface="+mn-lt"/>
                      </a:endParaRPr>
                    </a:p>
                    <a:p>
                      <a:pPr algn="ctr">
                        <a:lnSpc>
                          <a:spcPts val="1300"/>
                        </a:lnSpc>
                      </a:pPr>
                      <a:r>
                        <a:rPr lang="en-ZA" sz="1400" b="1" dirty="0">
                          <a:solidFill>
                            <a:schemeClr val="tx1"/>
                          </a:solidFill>
                          <a:effectLst/>
                          <a:latin typeface="+mn-lt"/>
                        </a:rPr>
                        <a:t> </a:t>
                      </a:r>
                      <a:endParaRPr lang="en-US" sz="1400" dirty="0">
                        <a:solidFill>
                          <a:schemeClr val="tx1"/>
                        </a:solidFill>
                        <a:effectLst/>
                        <a:latin typeface="+mn-lt"/>
                      </a:endParaRPr>
                    </a:p>
                  </a:txBody>
                  <a:tcPr marL="68580" marR="68580" marT="0" marB="0" anchor="ctr"/>
                </a:tc>
                <a:tc rowSpan="2">
                  <a:txBody>
                    <a:bodyPr/>
                    <a:lstStyle/>
                    <a:p>
                      <a:pPr algn="ctr">
                        <a:lnSpc>
                          <a:spcPts val="1300"/>
                        </a:lnSpc>
                      </a:pPr>
                      <a:r>
                        <a:rPr lang="en-ZA" sz="1400" dirty="0">
                          <a:solidFill>
                            <a:schemeClr val="tx1"/>
                          </a:solidFill>
                          <a:effectLst/>
                          <a:latin typeface="+mn-lt"/>
                        </a:rPr>
                        <a:t>Better Coordination of Organisational activities to enhance performance</a:t>
                      </a:r>
                      <a:endParaRPr lang="en-US" sz="1400" dirty="0">
                        <a:solidFill>
                          <a:schemeClr val="tx1"/>
                        </a:solidFill>
                        <a:effectLst/>
                        <a:latin typeface="+mn-lt"/>
                      </a:endParaRPr>
                    </a:p>
                  </a:txBody>
                  <a:tcPr marL="68580" marR="68580" marT="0" marB="0" anchor="ctr"/>
                </a:tc>
                <a:tc>
                  <a:txBody>
                    <a:bodyPr/>
                    <a:lstStyle/>
                    <a:p>
                      <a:pPr algn="ctr">
                        <a:lnSpc>
                          <a:spcPts val="1200"/>
                        </a:lnSpc>
                      </a:pPr>
                      <a:r>
                        <a:rPr lang="en-ZA" sz="1400" dirty="0">
                          <a:solidFill>
                            <a:schemeClr val="tx1"/>
                          </a:solidFill>
                          <a:effectLst/>
                          <a:latin typeface="+mn-lt"/>
                        </a:rPr>
                        <a:t>Achieve targets set for strategic indicators </a:t>
                      </a:r>
                      <a:endParaRPr lang="en-US" sz="1400" dirty="0">
                        <a:solidFill>
                          <a:schemeClr val="tx1"/>
                        </a:solidFill>
                        <a:effectLst/>
                        <a:latin typeface="+mn-lt"/>
                      </a:endParaRPr>
                    </a:p>
                  </a:txBody>
                  <a:tcPr marL="68580" marR="68580" marT="0" marB="0"/>
                </a:tc>
                <a:extLst>
                  <a:ext uri="{0D108BD9-81ED-4DB2-BD59-A6C34878D82A}">
                    <a16:rowId xmlns:a16="http://schemas.microsoft.com/office/drawing/2014/main" xmlns="" val="10007"/>
                  </a:ext>
                </a:extLst>
              </a:tr>
              <a:tr h="452596">
                <a:tc vMerge="1">
                  <a:txBody>
                    <a:bodyPr/>
                    <a:lstStyle/>
                    <a:p>
                      <a:endParaRPr lang="en-US"/>
                    </a:p>
                  </a:txBody>
                  <a:tcPr/>
                </a:tc>
                <a:tc vMerge="1">
                  <a:txBody>
                    <a:bodyPr/>
                    <a:lstStyle/>
                    <a:p>
                      <a:endParaRPr lang="en-US"/>
                    </a:p>
                  </a:txBody>
                  <a:tcPr/>
                </a:tc>
                <a:tc>
                  <a:txBody>
                    <a:bodyPr/>
                    <a:lstStyle/>
                    <a:p>
                      <a:pPr algn="ctr">
                        <a:lnSpc>
                          <a:spcPts val="1200"/>
                        </a:lnSpc>
                      </a:pPr>
                      <a:r>
                        <a:rPr lang="en-ZA" sz="1400" dirty="0">
                          <a:solidFill>
                            <a:schemeClr val="tx1"/>
                          </a:solidFill>
                          <a:effectLst/>
                          <a:latin typeface="+mn-lt"/>
                        </a:rPr>
                        <a:t>Review quarter  performance and use it to inform future planning</a:t>
                      </a:r>
                      <a:endParaRPr lang="en-US" sz="1400" dirty="0">
                        <a:solidFill>
                          <a:schemeClr val="tx1"/>
                        </a:solidFill>
                        <a:effectLst/>
                        <a:latin typeface="+mn-lt"/>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743379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7</a:t>
            </a:fld>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a:latin typeface="Arial"/>
                <a:ea typeface="Arial"/>
                <a:cs typeface="Arial"/>
                <a:sym typeface="Arial"/>
              </a:defRPr>
            </a:lvl1pPr>
          </a:lstStyle>
          <a:p>
            <a:r>
              <a:rPr lang="en-ZA" sz="2800" cap="small" dirty="0" smtClean="0"/>
              <a:t>2. GOVERNANCE &amp; COMPLIANCE</a:t>
            </a:r>
            <a:endParaRPr lang="en-ZA" sz="2800" cap="small" dirty="0"/>
          </a:p>
        </p:txBody>
      </p:sp>
      <p:sp>
        <p:nvSpPr>
          <p:cNvPr id="3" name="Rectangle 2"/>
          <p:cNvSpPr/>
          <p:nvPr/>
        </p:nvSpPr>
        <p:spPr>
          <a:xfrm>
            <a:off x="179511" y="671691"/>
            <a:ext cx="8812090" cy="5632311"/>
          </a:xfrm>
          <a:prstGeom prst="rect">
            <a:avLst/>
          </a:prstGeom>
        </p:spPr>
        <p:txBody>
          <a:bodyPr wrap="square">
            <a:spAutoFit/>
          </a:bodyPr>
          <a:lstStyle/>
          <a:p>
            <a:pPr algn="just"/>
            <a:r>
              <a:rPr lang="en-GB" b="1" i="1" dirty="0" smtClean="0">
                <a:latin typeface="Arial" panose="020B0604020202020204" pitchFamily="34" charset="0"/>
                <a:cs typeface="Arial" panose="020B0604020202020204" pitchFamily="34" charset="0"/>
              </a:rPr>
              <a:t>2.1.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Department </a:t>
            </a:r>
            <a:r>
              <a:rPr lang="en-GB" dirty="0" smtClean="0">
                <a:latin typeface="Arial" panose="020B0604020202020204" pitchFamily="34" charset="0"/>
                <a:cs typeface="Arial" panose="020B0604020202020204" pitchFamily="34" charset="0"/>
              </a:rPr>
              <a:t>complied </a:t>
            </a:r>
            <a:r>
              <a:rPr lang="en-GB" dirty="0">
                <a:latin typeface="Arial" panose="020B0604020202020204" pitchFamily="34" charset="0"/>
                <a:cs typeface="Arial" panose="020B0604020202020204" pitchFamily="34" charset="0"/>
              </a:rPr>
              <a:t>with all the relevant provisions of the Public Finance Management Act (PFMA), 1999 (No. 1 of 1999), Treasury Regulations and the National Treasury Framework for Annual Performance Reporting</a:t>
            </a:r>
            <a:r>
              <a:rPr lang="en-GB" dirty="0" smtClean="0">
                <a:latin typeface="Arial" panose="020B0604020202020204" pitchFamily="34" charset="0"/>
                <a:cs typeface="Arial" panose="020B0604020202020204" pitchFamily="34" charset="0"/>
              </a:rPr>
              <a:t>.</a:t>
            </a:r>
          </a:p>
          <a:p>
            <a:pPr algn="just"/>
            <a:endParaRPr lang="en-GB" dirty="0" smtClean="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2.2.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Minister and Executive Committee (MinEXCO) meeting was held on </a:t>
            </a:r>
            <a:r>
              <a:rPr lang="en-GB" dirty="0" smtClean="0">
                <a:latin typeface="Arial" panose="020B0604020202020204" pitchFamily="34" charset="0"/>
                <a:cs typeface="Arial" panose="020B0604020202020204" pitchFamily="34" charset="0"/>
              </a:rPr>
              <a:t>5 December 2017.</a:t>
            </a:r>
          </a:p>
          <a:p>
            <a:pPr algn="just"/>
            <a:endParaRPr lang="en-GB" dirty="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2.3.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Department </a:t>
            </a:r>
            <a:r>
              <a:rPr lang="en-GB" dirty="0" smtClean="0">
                <a:latin typeface="Arial" panose="020B0604020202020204" pitchFamily="34" charset="0"/>
                <a:cs typeface="Arial" panose="020B0604020202020204" pitchFamily="34" charset="0"/>
              </a:rPr>
              <a:t>submitted the </a:t>
            </a:r>
            <a:r>
              <a:rPr lang="en-GB" dirty="0">
                <a:latin typeface="Arial" panose="020B0604020202020204" pitchFamily="34" charset="0"/>
                <a:cs typeface="Arial" panose="020B0604020202020204" pitchFamily="34" charset="0"/>
              </a:rPr>
              <a:t>2017/18 Quarter 2</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performance report </a:t>
            </a:r>
            <a:r>
              <a:rPr lang="en-GB" dirty="0" smtClean="0">
                <a:latin typeface="Arial" panose="020B0604020202020204" pitchFamily="34" charset="0"/>
                <a:cs typeface="Arial" panose="020B0604020202020204" pitchFamily="34" charset="0"/>
              </a:rPr>
              <a:t>at </a:t>
            </a:r>
            <a:r>
              <a:rPr lang="en-GB" dirty="0">
                <a:latin typeface="Arial" panose="020B0604020202020204" pitchFamily="34" charset="0"/>
                <a:cs typeface="Arial" panose="020B0604020202020204" pitchFamily="34" charset="0"/>
              </a:rPr>
              <a:t>the Department of Planning, Monitoring and Evaluation (DPME) on 31 </a:t>
            </a:r>
            <a:r>
              <a:rPr lang="en-GB" dirty="0" smtClean="0">
                <a:latin typeface="Arial" panose="020B0604020202020204" pitchFamily="34" charset="0"/>
                <a:cs typeface="Arial" panose="020B0604020202020204" pitchFamily="34" charset="0"/>
              </a:rPr>
              <a:t>October </a:t>
            </a:r>
            <a:r>
              <a:rPr lang="en-GB" dirty="0">
                <a:latin typeface="Arial" panose="020B0604020202020204" pitchFamily="34" charset="0"/>
                <a:cs typeface="Arial" panose="020B0604020202020204" pitchFamily="34" charset="0"/>
              </a:rPr>
              <a:t>2017. </a:t>
            </a:r>
          </a:p>
          <a:p>
            <a:pPr algn="just"/>
            <a:endParaRPr lang="en-GB" dirty="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2.4. </a:t>
            </a:r>
            <a:r>
              <a:rPr lang="en-GB" dirty="0" smtClean="0">
                <a:latin typeface="Arial" panose="020B0604020202020204" pitchFamily="34" charset="0"/>
                <a:cs typeface="Arial" panose="020B0604020202020204" pitchFamily="34" charset="0"/>
              </a:rPr>
              <a:t>The Department submitted the 2</a:t>
            </a:r>
            <a:r>
              <a:rPr lang="en-GB" baseline="30000" dirty="0" smtClean="0">
                <a:latin typeface="Arial" panose="020B0604020202020204" pitchFamily="34" charset="0"/>
                <a:cs typeface="Arial" panose="020B0604020202020204" pitchFamily="34" charset="0"/>
              </a:rPr>
              <a:t>nd</a:t>
            </a:r>
            <a:r>
              <a:rPr lang="en-GB" dirty="0" smtClean="0">
                <a:latin typeface="Arial" panose="020B0604020202020204" pitchFamily="34" charset="0"/>
                <a:cs typeface="Arial" panose="020B0604020202020204" pitchFamily="34" charset="0"/>
              </a:rPr>
              <a:t> Draft 2018/19 Annual Performance Plan and the revised 2015-19 Strategic Plan at the DPME on 30 November 2017.</a:t>
            </a:r>
          </a:p>
          <a:p>
            <a:pPr algn="just"/>
            <a:endParaRPr lang="en-GB" dirty="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2.5. </a:t>
            </a:r>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he Department lodged the 2</a:t>
            </a:r>
            <a:r>
              <a:rPr lang="en-GB" baseline="30000" dirty="0" smtClean="0">
                <a:latin typeface="Arial" panose="020B0604020202020204" pitchFamily="34" charset="0"/>
                <a:cs typeface="Arial" panose="020B0604020202020204" pitchFamily="34" charset="0"/>
              </a:rPr>
              <a:t>nd</a:t>
            </a:r>
            <a:r>
              <a:rPr lang="en-GB" dirty="0" smtClean="0">
                <a:latin typeface="Arial" panose="020B0604020202020204" pitchFamily="34" charset="0"/>
                <a:cs typeface="Arial" panose="020B0604020202020204" pitchFamily="34" charset="0"/>
              </a:rPr>
              <a:t> Draft 2018/19 Annual </a:t>
            </a:r>
            <a:r>
              <a:rPr lang="en-GB" dirty="0">
                <a:latin typeface="Arial" panose="020B0604020202020204" pitchFamily="34" charset="0"/>
                <a:cs typeface="Arial" panose="020B0604020202020204" pitchFamily="34" charset="0"/>
              </a:rPr>
              <a:t>Performance Plan and the revised 2015-19 Strategic Plan with the </a:t>
            </a:r>
            <a:r>
              <a:rPr lang="en-GB" dirty="0" smtClean="0">
                <a:latin typeface="Arial" panose="020B0604020202020204" pitchFamily="34" charset="0"/>
                <a:cs typeface="Arial" panose="020B0604020202020204" pitchFamily="34" charset="0"/>
              </a:rPr>
              <a:t>AGSA </a:t>
            </a:r>
            <a:r>
              <a:rPr lang="en-GB" dirty="0">
                <a:latin typeface="Arial" panose="020B0604020202020204" pitchFamily="34" charset="0"/>
                <a:cs typeface="Arial" panose="020B0604020202020204" pitchFamily="34" charset="0"/>
              </a:rPr>
              <a:t>on 30 November </a:t>
            </a:r>
            <a:r>
              <a:rPr lang="en-GB" dirty="0" smtClean="0">
                <a:latin typeface="Arial" panose="020B0604020202020204" pitchFamily="34" charset="0"/>
                <a:cs typeface="Arial" panose="020B0604020202020204" pitchFamily="34" charset="0"/>
              </a:rPr>
              <a:t>2017.</a:t>
            </a:r>
          </a:p>
          <a:p>
            <a:pPr algn="just"/>
            <a:endParaRPr lang="en-GB" dirty="0">
              <a:latin typeface="Arial" panose="020B0604020202020204" pitchFamily="34" charset="0"/>
              <a:cs typeface="Arial" panose="020B0604020202020204" pitchFamily="34" charset="0"/>
            </a:endParaRPr>
          </a:p>
          <a:p>
            <a:pPr lvl="0" algn="just"/>
            <a:r>
              <a:rPr lang="en-GB" b="1" dirty="0" smtClean="0">
                <a:latin typeface="Arial" panose="020B0604020202020204" pitchFamily="34" charset="0"/>
                <a:cs typeface="Arial" panose="020B0604020202020204" pitchFamily="34" charset="0"/>
              </a:rPr>
              <a:t>2.6. </a:t>
            </a:r>
            <a:r>
              <a:rPr lang="en-GB" dirty="0" smtClean="0">
                <a:latin typeface="Arial" panose="020B0604020202020204" pitchFamily="34" charset="0"/>
                <a:cs typeface="Arial" panose="020B0604020202020204" pitchFamily="34" charset="0"/>
              </a:rPr>
              <a:t>The Department </a:t>
            </a:r>
            <a:r>
              <a:rPr lang="en-GB" dirty="0">
                <a:latin typeface="Arial" panose="020B0604020202020204" pitchFamily="34" charset="0"/>
                <a:cs typeface="Arial" panose="020B0604020202020204" pitchFamily="34" charset="0"/>
              </a:rPr>
              <a:t>lodged the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Draft 2018/19 Annual Performance Plan and the revised 2015-19 Strategic Plan with the </a:t>
            </a:r>
            <a:r>
              <a:rPr lang="en-GB" dirty="0" smtClean="0">
                <a:latin typeface="Arial" panose="020B0604020202020204" pitchFamily="34" charset="0"/>
                <a:cs typeface="Arial" panose="020B0604020202020204" pitchFamily="34" charset="0"/>
              </a:rPr>
              <a:t>Executive Authority </a:t>
            </a:r>
            <a:r>
              <a:rPr lang="en-GB" dirty="0">
                <a:latin typeface="Arial" panose="020B0604020202020204" pitchFamily="34" charset="0"/>
                <a:cs typeface="Arial" panose="020B0604020202020204" pitchFamily="34" charset="0"/>
              </a:rPr>
              <a:t>on 30 November </a:t>
            </a:r>
            <a:r>
              <a:rPr lang="en-GB" dirty="0" smtClean="0">
                <a:latin typeface="Arial" panose="020B0604020202020204" pitchFamily="34" charset="0"/>
                <a:cs typeface="Arial" panose="020B0604020202020204" pitchFamily="34" charset="0"/>
              </a:rPr>
              <a:t>2017.</a:t>
            </a:r>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17486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70</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985850"/>
            <a:ext cx="8686800" cy="923330"/>
          </a:xfrm>
          <a:prstGeom prst="rect">
            <a:avLst/>
          </a:prstGeom>
          <a:noFill/>
        </p:spPr>
        <p:txBody>
          <a:bodyPr wrap="square" rtlCol="0">
            <a:spAutoFit/>
          </a:bodyPr>
          <a:lstStyle/>
          <a:p>
            <a:pPr lvl="0" algn="just"/>
            <a:r>
              <a:rPr lang="en-US" dirty="0" smtClean="0">
                <a:solidFill>
                  <a:prstClr val="black"/>
                </a:solidFill>
                <a:latin typeface="Arial" panose="020B0604020202020204" pitchFamily="34" charset="0"/>
                <a:cs typeface="Arial" panose="020B0604020202020204" pitchFamily="34" charset="0"/>
              </a:rPr>
              <a:t>The entity is mandated to </a:t>
            </a:r>
            <a:r>
              <a:rPr lang="en-US" dirty="0" smtClean="0">
                <a:latin typeface="Arial" panose="020B0604020202020204" pitchFamily="34" charset="0"/>
                <a:cs typeface="Arial" panose="020B0604020202020204" pitchFamily="34" charset="0"/>
              </a:rPr>
              <a:t>promote </a:t>
            </a:r>
            <a:r>
              <a:rPr lang="en-US"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71556772"/>
              </p:ext>
            </p:extLst>
          </p:nvPr>
        </p:nvGraphicFramePr>
        <p:xfrm>
          <a:off x="304799" y="2133600"/>
          <a:ext cx="8382001" cy="1765078"/>
        </p:xfrm>
        <a:graphic>
          <a:graphicData uri="http://schemas.openxmlformats.org/drawingml/2006/table">
            <a:tbl>
              <a:tblPr firstRow="1" firstCol="1" bandRow="1">
                <a:tableStyleId>{F5AB1C69-6EDB-4FF4-983F-18BD219EF322}</a:tableStyleId>
              </a:tblPr>
              <a:tblGrid>
                <a:gridCol w="1752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271558">
                <a:tc gridSpan="3">
                  <a:txBody>
                    <a:bodyPr/>
                    <a:lstStyle/>
                    <a:p>
                      <a:pPr marL="0" marR="0" algn="ctr">
                        <a:spcBef>
                          <a:spcPts val="0"/>
                        </a:spcBef>
                        <a:spcAft>
                          <a:spcPts val="0"/>
                        </a:spcAft>
                      </a:pPr>
                      <a:r>
                        <a:rPr lang="en-US" sz="1400" dirty="0" smtClean="0">
                          <a:solidFill>
                            <a:schemeClr val="tx1"/>
                          </a:solidFill>
                          <a:effectLst/>
                          <a:latin typeface="+mn-lt"/>
                        </a:rPr>
                        <a:t>Finance</a:t>
                      </a:r>
                      <a:r>
                        <a:rPr lang="en-US" sz="1400" baseline="0" dirty="0" smtClean="0">
                          <a:solidFill>
                            <a:schemeClr val="tx1"/>
                          </a:solidFill>
                          <a:effectLst/>
                          <a:latin typeface="+mn-lt"/>
                        </a:rPr>
                        <a:t> Perspective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0"/>
                  </a:ext>
                </a:extLst>
              </a:tr>
              <a:tr h="271558">
                <a:tc>
                  <a:txBody>
                    <a:bodyPr/>
                    <a:lstStyle/>
                    <a:p>
                      <a:pPr marL="0" marR="0" algn="ctr">
                        <a:spcBef>
                          <a:spcPts val="0"/>
                        </a:spcBef>
                        <a:spcAft>
                          <a:spcPts val="0"/>
                        </a:spcAft>
                      </a:pPr>
                      <a:r>
                        <a:rPr lang="en-US" sz="1400" b="1" dirty="0">
                          <a:solidFill>
                            <a:schemeClr val="tx1"/>
                          </a:solidFill>
                          <a:effectLst/>
                          <a:latin typeface="+mn-lt"/>
                        </a:rPr>
                        <a:t>Strategic Objective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b="1" dirty="0">
                          <a:solidFill>
                            <a:schemeClr val="tx1"/>
                          </a:solidFill>
                          <a:effectLst/>
                          <a:latin typeface="+mn-lt"/>
                        </a:rPr>
                        <a:t>Strategic </a:t>
                      </a:r>
                    </a:p>
                    <a:p>
                      <a:pPr marL="0" marR="0" algn="ctr">
                        <a:spcBef>
                          <a:spcPts val="0"/>
                        </a:spcBef>
                        <a:spcAft>
                          <a:spcPts val="0"/>
                        </a:spcAft>
                      </a:pPr>
                      <a:r>
                        <a:rPr lang="en-US" sz="1400" b="1" dirty="0">
                          <a:solidFill>
                            <a:schemeClr val="tx1"/>
                          </a:solidFill>
                          <a:effectLst/>
                          <a:latin typeface="+mn-lt"/>
                        </a:rPr>
                        <a:t>Initiative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tc>
                  <a:txBody>
                    <a:bodyPr/>
                    <a:lstStyle/>
                    <a:p>
                      <a:pPr marL="0" marR="0" algn="ctr">
                        <a:spcBef>
                          <a:spcPts val="0"/>
                        </a:spcBef>
                        <a:spcAft>
                          <a:spcPts val="0"/>
                        </a:spcAft>
                      </a:pPr>
                      <a:r>
                        <a:rPr lang="en-US" sz="1400" b="1" dirty="0">
                          <a:solidFill>
                            <a:schemeClr val="tx1"/>
                          </a:solidFill>
                          <a:effectLst/>
                          <a:latin typeface="+mn-lt"/>
                        </a:rPr>
                        <a:t>Performance Measure or Indicator</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extLst>
                  <a:ext uri="{0D108BD9-81ED-4DB2-BD59-A6C34878D82A}">
                    <a16:rowId xmlns:a16="http://schemas.microsoft.com/office/drawing/2014/main" xmlns="" val="10001"/>
                  </a:ext>
                </a:extLst>
              </a:tr>
              <a:tr h="271558">
                <a:tc>
                  <a:txBody>
                    <a:bodyPr/>
                    <a:lstStyle/>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Increase funding  </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Improve partnering with stakeholders </a:t>
                      </a:r>
                    </a:p>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Value of support leveraged from partners </a:t>
                      </a:r>
                    </a:p>
                  </a:txBody>
                  <a:tcPr marL="68580" marR="68580" marT="0" marB="0" anchor="ctr"/>
                </a:tc>
                <a:extLst>
                  <a:ext uri="{0D108BD9-81ED-4DB2-BD59-A6C34878D82A}">
                    <a16:rowId xmlns:a16="http://schemas.microsoft.com/office/drawing/2014/main" xmlns="" val="10002"/>
                  </a:ext>
                </a:extLst>
              </a:tr>
              <a:tr h="362077">
                <a:tc>
                  <a:txBody>
                    <a:bodyPr/>
                    <a:lstStyle/>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Improve cost efficiencies </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Allocating most of financial resources to core service delivery</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Percentage of Seda budget allocated to core delivery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309184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400" dirty="0" smtClean="0">
                <a:latin typeface="Arial" panose="020B0604020202020204" pitchFamily="34" charset="0"/>
                <a:cs typeface="Arial" panose="020B0604020202020204" pitchFamily="34" charset="0"/>
              </a:rPr>
              <a:t>2017/18 MANDATE, STRATEGIC GOALS AND OBJECTIVES</a:t>
            </a:r>
            <a:endParaRPr lang="en-US" sz="24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latin typeface="Arial" pitchFamily="34" charset="0"/>
                <a:cs typeface="Arial" pitchFamily="34" charset="0"/>
              </a:rPr>
              <a:pPr/>
              <a:t>71</a:t>
            </a:fld>
            <a:endParaRPr lang="en-US" sz="1400" dirty="0">
              <a:solidFill>
                <a:prstClr val="black"/>
              </a:solidFill>
              <a:latin typeface="Arial" pitchFamily="34" charset="0"/>
              <a:cs typeface="Arial" pitchFamily="34" charset="0"/>
            </a:endParaRPr>
          </a:p>
        </p:txBody>
      </p:sp>
      <p:sp>
        <p:nvSpPr>
          <p:cNvPr id="2" name="TextBox 1"/>
          <p:cNvSpPr txBox="1"/>
          <p:nvPr/>
        </p:nvSpPr>
        <p:spPr>
          <a:xfrm>
            <a:off x="152400" y="985850"/>
            <a:ext cx="8686800" cy="923330"/>
          </a:xfrm>
          <a:prstGeom prst="rect">
            <a:avLst/>
          </a:prstGeom>
          <a:noFill/>
        </p:spPr>
        <p:txBody>
          <a:bodyPr wrap="square" rtlCol="0">
            <a:spAutoFit/>
          </a:bodyPr>
          <a:lstStyle/>
          <a:p>
            <a:pPr lvl="0" algn="just"/>
            <a:r>
              <a:rPr lang="en-US" dirty="0" smtClean="0">
                <a:solidFill>
                  <a:prstClr val="black"/>
                </a:solidFill>
                <a:latin typeface="Arial" panose="020B0604020202020204" pitchFamily="34" charset="0"/>
                <a:cs typeface="Arial" panose="020B0604020202020204" pitchFamily="34" charset="0"/>
              </a:rPr>
              <a:t>The entity is mandated to </a:t>
            </a:r>
            <a:r>
              <a:rPr lang="en-US" dirty="0" smtClean="0">
                <a:latin typeface="Arial" panose="020B0604020202020204" pitchFamily="34" charset="0"/>
                <a:cs typeface="Arial" panose="020B0604020202020204" pitchFamily="34" charset="0"/>
              </a:rPr>
              <a:t>promote </a:t>
            </a:r>
            <a:r>
              <a:rPr lang="en-US" dirty="0">
                <a:latin typeface="Arial" panose="020B0604020202020204" pitchFamily="34" charset="0"/>
                <a:cs typeface="Arial" panose="020B0604020202020204" pitchFamily="34" charset="0"/>
              </a:rPr>
              <a:t>entrepreneurship and develop small enterprises by providing customised non-financial business support services that results in business growth and sustainability in collaboration with other role players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599348519"/>
              </p:ext>
            </p:extLst>
          </p:nvPr>
        </p:nvGraphicFramePr>
        <p:xfrm>
          <a:off x="304799" y="2057400"/>
          <a:ext cx="8382001" cy="3045238"/>
        </p:xfrm>
        <a:graphic>
          <a:graphicData uri="http://schemas.openxmlformats.org/drawingml/2006/table">
            <a:tbl>
              <a:tblPr firstRow="1" firstCol="1" bandRow="1">
                <a:tableStyleId>{F5AB1C69-6EDB-4FF4-983F-18BD219EF322}</a:tableStyleId>
              </a:tblPr>
              <a:tblGrid>
                <a:gridCol w="1752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271558">
                <a:tc gridSpan="3">
                  <a:txBody>
                    <a:bodyPr/>
                    <a:lstStyle/>
                    <a:p>
                      <a:pPr marL="0" marR="0" algn="ctr">
                        <a:spcBef>
                          <a:spcPts val="0"/>
                        </a:spcBef>
                        <a:spcAft>
                          <a:spcPts val="0"/>
                        </a:spcAft>
                      </a:pPr>
                      <a:r>
                        <a:rPr lang="en-US" sz="1400" dirty="0" smtClean="0">
                          <a:solidFill>
                            <a:schemeClr val="tx1"/>
                          </a:solidFill>
                          <a:effectLst/>
                          <a:latin typeface="+mn-lt"/>
                        </a:rPr>
                        <a:t>Stakeholder </a:t>
                      </a:r>
                      <a:r>
                        <a:rPr lang="en-US" sz="1400" baseline="0" dirty="0" smtClean="0">
                          <a:solidFill>
                            <a:schemeClr val="tx1"/>
                          </a:solidFill>
                          <a:effectLst/>
                          <a:latin typeface="+mn-lt"/>
                        </a:rPr>
                        <a:t>Perspective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tc hMerge="1">
                  <a:txBody>
                    <a:bodyPr/>
                    <a:lstStyle/>
                    <a:p>
                      <a:pPr marL="0" marR="0" algn="ctr">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34" marR="40734" marT="0" marB="0" anchor="ctr"/>
                </a:tc>
                <a:extLst>
                  <a:ext uri="{0D108BD9-81ED-4DB2-BD59-A6C34878D82A}">
                    <a16:rowId xmlns:a16="http://schemas.microsoft.com/office/drawing/2014/main" xmlns="" val="10000"/>
                  </a:ext>
                </a:extLst>
              </a:tr>
              <a:tr h="271558">
                <a:tc>
                  <a:txBody>
                    <a:bodyPr/>
                    <a:lstStyle/>
                    <a:p>
                      <a:pPr marL="0" marR="0" algn="ctr">
                        <a:spcBef>
                          <a:spcPts val="0"/>
                        </a:spcBef>
                        <a:spcAft>
                          <a:spcPts val="0"/>
                        </a:spcAft>
                      </a:pPr>
                      <a:r>
                        <a:rPr lang="en-US" sz="1400" b="1" dirty="0">
                          <a:solidFill>
                            <a:schemeClr val="tx1"/>
                          </a:solidFill>
                          <a:effectLst/>
                          <a:latin typeface="+mn-lt"/>
                        </a:rPr>
                        <a:t>Strategic Objective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tc>
                <a:tc>
                  <a:txBody>
                    <a:bodyPr/>
                    <a:lstStyle/>
                    <a:p>
                      <a:pPr marL="0" marR="0" algn="ctr">
                        <a:spcBef>
                          <a:spcPts val="0"/>
                        </a:spcBef>
                        <a:spcAft>
                          <a:spcPts val="0"/>
                        </a:spcAft>
                      </a:pPr>
                      <a:r>
                        <a:rPr lang="en-US" sz="1400" b="1" dirty="0">
                          <a:solidFill>
                            <a:schemeClr val="tx1"/>
                          </a:solidFill>
                          <a:effectLst/>
                          <a:latin typeface="+mn-lt"/>
                        </a:rPr>
                        <a:t>Strategic </a:t>
                      </a:r>
                    </a:p>
                    <a:p>
                      <a:pPr marL="0" marR="0" algn="ctr">
                        <a:spcBef>
                          <a:spcPts val="0"/>
                        </a:spcBef>
                        <a:spcAft>
                          <a:spcPts val="0"/>
                        </a:spcAft>
                      </a:pPr>
                      <a:r>
                        <a:rPr lang="en-US" sz="1400" b="1" dirty="0">
                          <a:solidFill>
                            <a:schemeClr val="tx1"/>
                          </a:solidFill>
                          <a:effectLst/>
                          <a:latin typeface="+mn-lt"/>
                        </a:rPr>
                        <a:t>Initiative </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tc>
                  <a:txBody>
                    <a:bodyPr/>
                    <a:lstStyle/>
                    <a:p>
                      <a:pPr marL="0" marR="0" algn="ctr">
                        <a:spcBef>
                          <a:spcPts val="0"/>
                        </a:spcBef>
                        <a:spcAft>
                          <a:spcPts val="0"/>
                        </a:spcAft>
                      </a:pPr>
                      <a:r>
                        <a:rPr lang="en-US" sz="1400" b="1" dirty="0">
                          <a:solidFill>
                            <a:schemeClr val="tx1"/>
                          </a:solidFill>
                          <a:effectLst/>
                          <a:latin typeface="+mn-lt"/>
                        </a:rPr>
                        <a:t>Performance Measure or Indicator</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40734" marR="40734" marT="0" marB="0" anchor="ctr">
                    <a:solidFill>
                      <a:schemeClr val="accent3"/>
                    </a:solidFill>
                  </a:tcPr>
                </a:tc>
                <a:extLst>
                  <a:ext uri="{0D108BD9-81ED-4DB2-BD59-A6C34878D82A}">
                    <a16:rowId xmlns:a16="http://schemas.microsoft.com/office/drawing/2014/main" xmlns="" val="10001"/>
                  </a:ext>
                </a:extLst>
              </a:tr>
              <a:tr h="271558">
                <a:tc>
                  <a:txBody>
                    <a:bodyPr/>
                    <a:lstStyle/>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Improve </a:t>
                      </a:r>
                    </a:p>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customer satisfaction</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Measure customer satisfaction </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Customer satisfaction </a:t>
                      </a:r>
                    </a:p>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index </a:t>
                      </a:r>
                    </a:p>
                    <a:p>
                      <a:pPr marL="0" marR="0" algn="ctr">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xmlns="" val="10002"/>
                  </a:ext>
                </a:extLst>
              </a:tr>
              <a:tr h="271558">
                <a:tc rowSpan="3">
                  <a:txBody>
                    <a:bodyPr/>
                    <a:lstStyle/>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Improve </a:t>
                      </a:r>
                    </a:p>
                    <a:p>
                      <a:pPr marL="0" marR="0" algn="ctr">
                        <a:spcBef>
                          <a:spcPts val="0"/>
                        </a:spcBef>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Stakeholder satisfaction</a:t>
                      </a:r>
                    </a:p>
                  </a:txBody>
                  <a:tcPr marL="68580" marR="68580" marT="0" marB="0" anchor="ctr"/>
                </a:tc>
                <a:tc>
                  <a:txBody>
                    <a:bodyPr/>
                    <a:lstStyle/>
                    <a:p>
                      <a:pPr marL="0" marR="0" algn="ctr">
                        <a:spcBef>
                          <a:spcPts val="0"/>
                        </a:spcBef>
                        <a:spcAft>
                          <a:spcPts val="0"/>
                        </a:spcAft>
                      </a:pPr>
                      <a:r>
                        <a:rPr lang="en-ZA" sz="1400" dirty="0">
                          <a:solidFill>
                            <a:schemeClr val="tx1"/>
                          </a:solidFill>
                          <a:effectLst/>
                          <a:latin typeface="+mn-lt"/>
                          <a:ea typeface="Times New Roman" panose="02020603050405020304" pitchFamily="18" charset="0"/>
                          <a:cs typeface="Times New Roman" panose="02020603050405020304" pitchFamily="18" charset="0"/>
                        </a:rPr>
                        <a:t>Increase the number of females in senior management positions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1400" dirty="0">
                          <a:solidFill>
                            <a:schemeClr val="tx1"/>
                          </a:solidFill>
                          <a:effectLst/>
                          <a:latin typeface="+mn-lt"/>
                          <a:ea typeface="Times New Roman" panose="02020603050405020304" pitchFamily="18" charset="0"/>
                          <a:cs typeface="Times New Roman" panose="02020603050405020304" pitchFamily="18"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ZA" sz="1400" dirty="0">
                          <a:solidFill>
                            <a:schemeClr val="tx1"/>
                          </a:solidFill>
                          <a:effectLst/>
                          <a:latin typeface="+mn-lt"/>
                          <a:ea typeface="Times New Roman" panose="02020603050405020304" pitchFamily="18" charset="0"/>
                          <a:cs typeface="Times New Roman" panose="02020603050405020304" pitchFamily="18" charset="0"/>
                        </a:rPr>
                        <a:t>Percentage of females in senior management positions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1400" dirty="0">
                          <a:solidFill>
                            <a:schemeClr val="tx1"/>
                          </a:solidFill>
                          <a:effectLst/>
                          <a:latin typeface="+mn-lt"/>
                          <a:ea typeface="Times New Roman" panose="02020603050405020304" pitchFamily="18" charset="0"/>
                          <a:cs typeface="Times New Roman" panose="02020603050405020304" pitchFamily="18" charset="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71558">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Improve the number of people employed with disabilities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ZA" sz="1400" dirty="0">
                          <a:solidFill>
                            <a:schemeClr val="tx1"/>
                          </a:solidFill>
                          <a:effectLst/>
                          <a:latin typeface="+mn-lt"/>
                          <a:ea typeface="Times New Roman" panose="02020603050405020304" pitchFamily="18" charset="0"/>
                          <a:cs typeface="Times New Roman" panose="02020603050405020304" pitchFamily="18" charset="0"/>
                        </a:rPr>
                        <a:t>Percentage of persons employed with disabilities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62077">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Reduce the vacancy rate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Percentage of vacancy rate in funded positions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chemeClr val="tx1"/>
                          </a:solidFill>
                          <a:effectLst/>
                          <a:latin typeface="+mn-lt"/>
                          <a:ea typeface="Calibri" panose="020F0502020204030204" pitchFamily="34" charset="0"/>
                          <a:cs typeface="TTE1F48518t00"/>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393586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STATEMENT</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72</a:t>
            </a:fld>
            <a:endParaRPr lang="en-US" dirty="0">
              <a:solidFill>
                <a:prstClr val="black">
                  <a:tint val="75000"/>
                </a:prstClr>
              </a:solidFill>
            </a:endParaRPr>
          </a:p>
        </p:txBody>
      </p:sp>
      <p:sp>
        <p:nvSpPr>
          <p:cNvPr id="8" name="Shape 246"/>
          <p:cNvSpPr/>
          <p:nvPr/>
        </p:nvSpPr>
        <p:spPr>
          <a:xfrm>
            <a:off x="119743" y="1191924"/>
            <a:ext cx="8871857" cy="466281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lnSpc>
                <a:spcPct val="150000"/>
              </a:lnSpc>
              <a:defRPr>
                <a:latin typeface="Arial"/>
                <a:ea typeface="Arial"/>
                <a:cs typeface="Arial"/>
                <a:sym typeface="Arial"/>
              </a:defRPr>
            </a:pPr>
            <a:r>
              <a:rPr lang="en-ZA" dirty="0" smtClean="0">
                <a:solidFill>
                  <a:prstClr val="black"/>
                </a:solidFill>
                <a:ea typeface="Arial"/>
                <a:cs typeface="Arial"/>
                <a:sym typeface="Arial"/>
              </a:rPr>
              <a:t>Seda’s performance information is </a:t>
            </a:r>
            <a:r>
              <a:rPr lang="en-ZA" dirty="0">
                <a:solidFill>
                  <a:prstClr val="black"/>
                </a:solidFill>
                <a:ea typeface="Arial"/>
                <a:cs typeface="Arial"/>
                <a:sym typeface="Arial"/>
              </a:rPr>
              <a:t>structured in line with Seda’s </a:t>
            </a:r>
            <a:r>
              <a:rPr lang="en-ZA" dirty="0" smtClean="0">
                <a:solidFill>
                  <a:prstClr val="black"/>
                </a:solidFill>
                <a:ea typeface="Arial"/>
                <a:cs typeface="Arial"/>
                <a:sym typeface="Arial"/>
              </a:rPr>
              <a:t>approved Annual Performance Plan 2017/18 – 2019/120. </a:t>
            </a:r>
            <a:r>
              <a:rPr lang="en-ZA" dirty="0">
                <a:solidFill>
                  <a:prstClr val="black"/>
                </a:solidFill>
                <a:ea typeface="Arial"/>
                <a:cs typeface="Arial"/>
                <a:sym typeface="Arial"/>
              </a:rPr>
              <a:t>It gives information on performance against </a:t>
            </a:r>
            <a:r>
              <a:rPr lang="en-ZA" dirty="0" smtClean="0">
                <a:solidFill>
                  <a:prstClr val="black"/>
                </a:solidFill>
                <a:ea typeface="Arial"/>
                <a:cs typeface="Arial"/>
                <a:sym typeface="Arial"/>
              </a:rPr>
              <a:t>27 targeted </a:t>
            </a:r>
            <a:r>
              <a:rPr lang="en-ZA" dirty="0">
                <a:solidFill>
                  <a:prstClr val="black"/>
                </a:solidFill>
                <a:ea typeface="Arial"/>
                <a:cs typeface="Arial"/>
                <a:sym typeface="Arial"/>
              </a:rPr>
              <a:t>indicators, both on outcome and output levels. </a:t>
            </a:r>
            <a:endParaRPr lang="en-ZA" dirty="0" smtClean="0">
              <a:solidFill>
                <a:prstClr val="black"/>
              </a:solidFill>
              <a:ea typeface="Arial"/>
              <a:cs typeface="Arial"/>
              <a:sym typeface="Arial"/>
            </a:endParaRPr>
          </a:p>
          <a:p>
            <a:pPr algn="just">
              <a:lnSpc>
                <a:spcPct val="150000"/>
              </a:lnSpc>
              <a:defRPr>
                <a:latin typeface="Arial"/>
                <a:ea typeface="Arial"/>
                <a:cs typeface="Arial"/>
                <a:sym typeface="Arial"/>
              </a:defRPr>
            </a:pPr>
            <a:endParaRPr lang="en-ZA" dirty="0">
              <a:solidFill>
                <a:prstClr val="black"/>
              </a:solidFill>
              <a:ea typeface="Arial"/>
              <a:cs typeface="Arial"/>
              <a:sym typeface="Arial"/>
            </a:endParaRPr>
          </a:p>
          <a:p>
            <a:pPr algn="just">
              <a:lnSpc>
                <a:spcPct val="150000"/>
              </a:lnSpc>
              <a:defRPr>
                <a:latin typeface="Arial"/>
                <a:ea typeface="Arial"/>
                <a:cs typeface="Arial"/>
                <a:sym typeface="Arial"/>
              </a:defRPr>
            </a:pPr>
            <a:r>
              <a:rPr lang="en-ZA" dirty="0" smtClean="0">
                <a:sym typeface="Arial"/>
              </a:rPr>
              <a:t>From </a:t>
            </a:r>
            <a:r>
              <a:rPr lang="en-ZA" dirty="0">
                <a:sym typeface="Arial"/>
              </a:rPr>
              <a:t>a total of </a:t>
            </a:r>
            <a:r>
              <a:rPr lang="en-ZA" dirty="0" smtClean="0">
                <a:sym typeface="Arial"/>
              </a:rPr>
              <a:t>27 strategic </a:t>
            </a:r>
            <a:r>
              <a:rPr lang="en-ZA" dirty="0">
                <a:sym typeface="Arial"/>
              </a:rPr>
              <a:t>indicators that were considered for the review, the organisation performed well on </a:t>
            </a:r>
            <a:r>
              <a:rPr lang="en-ZA" dirty="0" smtClean="0">
                <a:sym typeface="Arial"/>
              </a:rPr>
              <a:t>24 indicators</a:t>
            </a:r>
            <a:r>
              <a:rPr lang="en-ZA" dirty="0">
                <a:sym typeface="Arial"/>
              </a:rPr>
              <a:t>, this reflect an organisational performance of </a:t>
            </a:r>
            <a:r>
              <a:rPr lang="en-ZA" dirty="0" smtClean="0">
                <a:sym typeface="Arial"/>
              </a:rPr>
              <a:t>89%. </a:t>
            </a:r>
          </a:p>
          <a:p>
            <a:pPr algn="just">
              <a:lnSpc>
                <a:spcPct val="150000"/>
              </a:lnSpc>
              <a:defRPr>
                <a:latin typeface="Arial"/>
                <a:ea typeface="Arial"/>
                <a:cs typeface="Arial"/>
                <a:sym typeface="Arial"/>
              </a:defRPr>
            </a:pPr>
            <a:endParaRPr lang="en-ZA" dirty="0">
              <a:sym typeface="Arial"/>
            </a:endParaRPr>
          </a:p>
          <a:p>
            <a:pPr algn="just">
              <a:lnSpc>
                <a:spcPct val="150000"/>
              </a:lnSpc>
              <a:defRPr>
                <a:latin typeface="Arial"/>
                <a:ea typeface="Arial"/>
                <a:cs typeface="Arial"/>
                <a:sym typeface="Arial"/>
              </a:defRPr>
            </a:pPr>
            <a:r>
              <a:rPr lang="en-ZA" dirty="0" smtClean="0">
                <a:sym typeface="Arial"/>
              </a:rPr>
              <a:t>The </a:t>
            </a:r>
            <a:r>
              <a:rPr lang="en-ZA" dirty="0">
                <a:sym typeface="Arial"/>
              </a:rPr>
              <a:t>organisation did not achieve the following </a:t>
            </a:r>
            <a:r>
              <a:rPr lang="en-ZA" dirty="0" smtClean="0">
                <a:sym typeface="Arial"/>
              </a:rPr>
              <a:t>indicators; </a:t>
            </a:r>
            <a:r>
              <a:rPr lang="en-ZA" dirty="0">
                <a:sym typeface="Arial"/>
              </a:rPr>
              <a:t>implementing the activity based </a:t>
            </a:r>
            <a:r>
              <a:rPr lang="en-ZA" dirty="0" smtClean="0">
                <a:sym typeface="Arial"/>
              </a:rPr>
              <a:t>costing, improving </a:t>
            </a:r>
            <a:r>
              <a:rPr lang="en-ZA" dirty="0">
                <a:sym typeface="Arial"/>
              </a:rPr>
              <a:t>the recruitment of employees with </a:t>
            </a:r>
            <a:r>
              <a:rPr lang="en-ZA" dirty="0" smtClean="0">
                <a:sym typeface="Arial"/>
              </a:rPr>
              <a:t>disabilities and the employee satisfaction index. </a:t>
            </a:r>
            <a:endParaRPr lang="en-US" dirty="0">
              <a:sym typeface="Arial"/>
            </a:endParaRPr>
          </a:p>
        </p:txBody>
      </p:sp>
      <p:pic>
        <p:nvPicPr>
          <p:cNvPr id="9" name="Picture 8"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4006242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38636"/>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STATEMENT</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201743456"/>
              </p:ext>
            </p:extLst>
          </p:nvPr>
        </p:nvGraphicFramePr>
        <p:xfrm>
          <a:off x="119743" y="1143000"/>
          <a:ext cx="8795658" cy="4649050"/>
        </p:xfrm>
        <a:graphic>
          <a:graphicData uri="http://schemas.openxmlformats.org/drawingml/2006/table">
            <a:tbl>
              <a:tblPr/>
              <a:tblGrid>
                <a:gridCol w="2749465">
                  <a:extLst>
                    <a:ext uri="{9D8B030D-6E8A-4147-A177-3AD203B41FA5}">
                      <a16:colId xmlns:a16="http://schemas.microsoft.com/office/drawing/2014/main" xmlns="" val="20000"/>
                    </a:ext>
                  </a:extLst>
                </a:gridCol>
                <a:gridCol w="1510453">
                  <a:extLst>
                    <a:ext uri="{9D8B030D-6E8A-4147-A177-3AD203B41FA5}">
                      <a16:colId xmlns:a16="http://schemas.microsoft.com/office/drawing/2014/main" xmlns="" val="20001"/>
                    </a:ext>
                  </a:extLst>
                </a:gridCol>
                <a:gridCol w="1506077">
                  <a:extLst>
                    <a:ext uri="{9D8B030D-6E8A-4147-A177-3AD203B41FA5}">
                      <a16:colId xmlns:a16="http://schemas.microsoft.com/office/drawing/2014/main" xmlns="" val="20002"/>
                    </a:ext>
                  </a:extLst>
                </a:gridCol>
                <a:gridCol w="1241455">
                  <a:extLst>
                    <a:ext uri="{9D8B030D-6E8A-4147-A177-3AD203B41FA5}">
                      <a16:colId xmlns:a16="http://schemas.microsoft.com/office/drawing/2014/main" xmlns="" val="20003"/>
                    </a:ext>
                  </a:extLst>
                </a:gridCol>
                <a:gridCol w="1788208">
                  <a:extLst>
                    <a:ext uri="{9D8B030D-6E8A-4147-A177-3AD203B41FA5}">
                      <a16:colId xmlns:a16="http://schemas.microsoft.com/office/drawing/2014/main" xmlns="" val="20004"/>
                    </a:ext>
                  </a:extLst>
                </a:gridCol>
              </a:tblGrid>
              <a:tr h="517204">
                <a:tc rowSpan="2">
                  <a:txBody>
                    <a:bodyPr/>
                    <a:lstStyle/>
                    <a:p>
                      <a:pPr algn="ctr" fontAlgn="t"/>
                      <a:r>
                        <a:rPr lang="en-ZA" sz="1100" b="1" i="0" u="none" strike="noStrike" dirty="0">
                          <a:solidFill>
                            <a:srgbClr val="000000"/>
                          </a:solidFill>
                          <a:effectLst/>
                          <a:latin typeface="Arial Narrow"/>
                        </a:rPr>
                        <a:t>PROGRAMME</a:t>
                      </a:r>
                    </a:p>
                  </a:txBody>
                  <a:tcPr marL="6673" marR="6673" marT="667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rowSpan="2">
                  <a:txBody>
                    <a:bodyPr/>
                    <a:lstStyle/>
                    <a:p>
                      <a:pPr algn="ctr" fontAlgn="t"/>
                      <a:r>
                        <a:rPr lang="en-ZA" sz="1100" b="1" i="0" u="none" strike="noStrike" dirty="0" smtClean="0">
                          <a:solidFill>
                            <a:srgbClr val="000000"/>
                          </a:solidFill>
                          <a:effectLst/>
                          <a:latin typeface="Arial Narrow"/>
                        </a:rPr>
                        <a:t>ACHIEVED</a:t>
                      </a:r>
                      <a:r>
                        <a:rPr lang="en-ZA" sz="1100" b="1" i="0" u="none" strike="noStrike" baseline="0" dirty="0" smtClean="0">
                          <a:solidFill>
                            <a:srgbClr val="000000"/>
                          </a:solidFill>
                          <a:effectLst/>
                          <a:latin typeface="Arial Narrow"/>
                        </a:rPr>
                        <a:t> %</a:t>
                      </a:r>
                      <a:endParaRPr lang="en-ZA" sz="1100" b="1" i="0" u="none" strike="noStrike" dirty="0">
                        <a:solidFill>
                          <a:srgbClr val="000000"/>
                        </a:solidFill>
                        <a:effectLst/>
                        <a:latin typeface="Arial Narrow"/>
                      </a:endParaRPr>
                    </a:p>
                  </a:txBody>
                  <a:tcPr marL="6673" marR="6673" marT="66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en-ZA" sz="1100" b="1" i="0" u="none" strike="noStrike" dirty="0">
                          <a:solidFill>
                            <a:srgbClr val="000000"/>
                          </a:solidFill>
                          <a:effectLst/>
                          <a:latin typeface="Arial Narrow"/>
                        </a:rPr>
                        <a:t>NOT ACHIEVED </a:t>
                      </a:r>
                      <a:r>
                        <a:rPr lang="en-ZA" sz="1100" b="1" i="0" u="none" strike="noStrike" dirty="0" smtClean="0">
                          <a:solidFill>
                            <a:srgbClr val="000000"/>
                          </a:solidFill>
                          <a:effectLst/>
                          <a:latin typeface="Arial Narrow"/>
                        </a:rPr>
                        <a:t>%</a:t>
                      </a:r>
                      <a:endParaRPr lang="en-ZA" sz="1100" b="1" i="0" u="none" strike="noStrike" dirty="0">
                        <a:solidFill>
                          <a:srgbClr val="000000"/>
                        </a:solidFill>
                        <a:effectLst/>
                        <a:latin typeface="Arial Narrow"/>
                      </a:endParaRPr>
                    </a:p>
                  </a:txBody>
                  <a:tcPr marL="6673" marR="6673" marT="66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100" b="1" i="0" u="none" strike="noStrike" dirty="0" smtClean="0">
                          <a:solidFill>
                            <a:srgbClr val="000000"/>
                          </a:solidFill>
                          <a:effectLst/>
                          <a:latin typeface="Arial Narrow"/>
                        </a:rPr>
                        <a:t>BUDGET (YTD)</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Arial Narrow"/>
                        </a:rPr>
                        <a:t>ACTUAL EXPENDITURE (YTD)</a:t>
                      </a:r>
                    </a:p>
                  </a:txBody>
                  <a:tcPr marL="6673" marR="6673" marT="66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769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effectLst/>
                          <a:latin typeface="Arial Narrow"/>
                        </a:rPr>
                        <a:t>(R,000)</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a:rPr>
                        <a:t>(R,000)</a:t>
                      </a:r>
                    </a:p>
                  </a:txBody>
                  <a:tcPr marL="6673" marR="6673" marT="66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26864">
                <a:tc>
                  <a:txBody>
                    <a:bodyPr/>
                    <a:lstStyle/>
                    <a:p>
                      <a:pPr algn="l" fontAlgn="ctr"/>
                      <a:r>
                        <a:rPr lang="en-ZA" sz="1100" b="1" i="0" u="none" strike="noStrike" dirty="0">
                          <a:solidFill>
                            <a:srgbClr val="000000"/>
                          </a:solidFill>
                          <a:effectLst/>
                          <a:latin typeface="Arial Narrow" panose="020B0606020202030204" pitchFamily="34" charset="0"/>
                        </a:rPr>
                        <a:t>PROGRAMME 1: ENTERPRISE DEVELOPMENT</a:t>
                      </a:r>
                    </a:p>
                  </a:txBody>
                  <a:tcPr marL="6673" marR="6673" marT="66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100" b="1" dirty="0" smtClean="0">
                          <a:latin typeface="Arial Narrow" panose="020B0606020202030204" pitchFamily="34" charset="0"/>
                        </a:rPr>
                        <a:t>100%</a:t>
                      </a:r>
                      <a:endParaRPr lang="en-ZA" sz="1100" b="1" dirty="0">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ZA" sz="1100" b="1" dirty="0" smtClean="0">
                          <a:latin typeface="Arial Narrow" panose="020B0606020202030204" pitchFamily="34" charset="0"/>
                        </a:rPr>
                        <a:t>-</a:t>
                      </a:r>
                      <a:endParaRPr lang="en-ZA" sz="1100" b="1" dirty="0">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100" b="1" i="0" u="none" strike="noStrike" dirty="0" smtClean="0">
                          <a:solidFill>
                            <a:srgbClr val="000000"/>
                          </a:solidFill>
                          <a:effectLst/>
                          <a:latin typeface="Arial Narrow"/>
                        </a:rPr>
                        <a:t>312.73</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smtClean="0">
                          <a:solidFill>
                            <a:srgbClr val="000000"/>
                          </a:solidFill>
                          <a:effectLst/>
                          <a:latin typeface="Arial Narrow"/>
                        </a:rPr>
                        <a:t>306.63</a:t>
                      </a:r>
                    </a:p>
                    <a:p>
                      <a:pPr algn="ctr" fontAlgn="ctr"/>
                      <a:r>
                        <a:rPr lang="en-ZA" sz="1100" b="1" i="0" u="none" strike="noStrike" dirty="0" smtClean="0">
                          <a:solidFill>
                            <a:srgbClr val="000000"/>
                          </a:solidFill>
                          <a:effectLst/>
                          <a:latin typeface="Arial Narrow"/>
                        </a:rPr>
                        <a:t>(-1.95%)</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00965">
                <a:tc>
                  <a:txBody>
                    <a:bodyPr/>
                    <a:lstStyle/>
                    <a:p>
                      <a:pPr algn="l" fontAlgn="ctr"/>
                      <a:r>
                        <a:rPr lang="fr-FR" sz="1100" b="1" i="0" u="none" strike="noStrike" dirty="0">
                          <a:solidFill>
                            <a:srgbClr val="000000"/>
                          </a:solidFill>
                          <a:effectLst/>
                          <a:latin typeface="Arial Narrow" panose="020B0606020202030204" pitchFamily="34" charset="0"/>
                        </a:rPr>
                        <a:t>PROGRAMME 2: SEDA TECHNOLOGY PROGRAMME</a:t>
                      </a:r>
                    </a:p>
                  </a:txBody>
                  <a:tcPr marL="6673" marR="6673" marT="66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smtClean="0">
                          <a:solidFill>
                            <a:srgbClr val="000000"/>
                          </a:solidFill>
                          <a:effectLst/>
                          <a:latin typeface="Arial Narrow" panose="020B0606020202030204" pitchFamily="34" charset="0"/>
                        </a:rPr>
                        <a:t>100%</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100" b="1" i="0" u="none" strike="noStrike" dirty="0" smtClean="0">
                          <a:solidFill>
                            <a:srgbClr val="000000"/>
                          </a:solidFill>
                          <a:effectLst/>
                          <a:latin typeface="Arial Narrow" panose="020B0606020202030204" pitchFamily="34" charset="0"/>
                        </a:rPr>
                        <a:t>-</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100" b="1" i="0" u="none" strike="noStrike" dirty="0" smtClean="0">
                          <a:solidFill>
                            <a:srgbClr val="000000"/>
                          </a:solidFill>
                          <a:effectLst/>
                          <a:latin typeface="Arial Narrow"/>
                        </a:rPr>
                        <a:t>130.45</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smtClean="0">
                          <a:solidFill>
                            <a:srgbClr val="000000"/>
                          </a:solidFill>
                          <a:effectLst/>
                          <a:latin typeface="Arial Narrow"/>
                        </a:rPr>
                        <a:t>121.56</a:t>
                      </a:r>
                    </a:p>
                    <a:p>
                      <a:pPr algn="ctr" fontAlgn="ctr"/>
                      <a:r>
                        <a:rPr lang="en-ZA" sz="1100" b="1" i="0" u="none" strike="noStrike" dirty="0" smtClean="0">
                          <a:solidFill>
                            <a:srgbClr val="000000"/>
                          </a:solidFill>
                          <a:effectLst/>
                          <a:latin typeface="Arial Narrow"/>
                        </a:rPr>
                        <a:t>(-6.81%)</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80040">
                <a:tc>
                  <a:txBody>
                    <a:bodyPr/>
                    <a:lstStyle/>
                    <a:p>
                      <a:pPr algn="l" fontAlgn="ctr"/>
                      <a:r>
                        <a:rPr lang="en-ZA" sz="1100" b="1" i="0" u="none" strike="noStrike" dirty="0" smtClean="0">
                          <a:solidFill>
                            <a:srgbClr val="000000"/>
                          </a:solidFill>
                          <a:effectLst/>
                          <a:latin typeface="Arial Narrow"/>
                        </a:rPr>
                        <a:t>PROGRAMME 3:     ADMINISTRATION     (Support services &amp;    Partnerships)</a:t>
                      </a:r>
                      <a:endParaRPr lang="en-ZA" sz="1100" b="1" i="0" u="none" strike="noStrike" dirty="0">
                        <a:solidFill>
                          <a:srgbClr val="000000"/>
                        </a:solidFill>
                        <a:effectLst/>
                        <a:latin typeface="Arial Narrow"/>
                      </a:endParaRPr>
                    </a:p>
                  </a:txBody>
                  <a:tcPr marL="6673" marR="6673" marT="66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smtClean="0">
                          <a:solidFill>
                            <a:srgbClr val="000000"/>
                          </a:solidFill>
                          <a:effectLst/>
                          <a:latin typeface="Arial Narrow" panose="020B0606020202030204" pitchFamily="34" charset="0"/>
                        </a:rPr>
                        <a:t>85%</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100" b="1" i="0" u="none" strike="noStrike" dirty="0" smtClean="0">
                          <a:solidFill>
                            <a:srgbClr val="000000"/>
                          </a:solidFill>
                          <a:effectLst/>
                          <a:latin typeface="Arial Narrow" panose="020B0606020202030204" pitchFamily="34" charset="0"/>
                        </a:rPr>
                        <a:t>15%</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100" b="1" i="0" u="none" strike="noStrike" dirty="0" smtClean="0">
                          <a:solidFill>
                            <a:srgbClr val="000000"/>
                          </a:solidFill>
                          <a:effectLst/>
                          <a:latin typeface="Arial Narrow"/>
                        </a:rPr>
                        <a:t>117.87</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smtClean="0">
                          <a:solidFill>
                            <a:srgbClr val="000000"/>
                          </a:solidFill>
                          <a:effectLst/>
                          <a:latin typeface="Arial Narrow"/>
                        </a:rPr>
                        <a:t>104.02</a:t>
                      </a:r>
                    </a:p>
                    <a:p>
                      <a:pPr algn="ctr" fontAlgn="ctr"/>
                      <a:r>
                        <a:rPr lang="en-ZA" sz="1100" b="1" i="0" u="none" strike="noStrike" dirty="0" smtClean="0">
                          <a:solidFill>
                            <a:srgbClr val="000000"/>
                          </a:solidFill>
                          <a:effectLst/>
                          <a:latin typeface="Arial Narrow"/>
                        </a:rPr>
                        <a:t>(-11.75%)</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7060">
                <a:tc>
                  <a:txBody>
                    <a:bodyPr/>
                    <a:lstStyle/>
                    <a:p>
                      <a:pPr algn="l" fontAlgn="b"/>
                      <a:r>
                        <a:rPr lang="en-ZA" sz="1100" b="1" i="0" u="none" strike="noStrike" dirty="0">
                          <a:solidFill>
                            <a:srgbClr val="000000"/>
                          </a:solidFill>
                          <a:effectLst/>
                          <a:latin typeface="Arial Narrow" panose="020B0606020202030204" pitchFamily="34" charset="0"/>
                        </a:rPr>
                        <a:t>TOTAL</a:t>
                      </a:r>
                    </a:p>
                  </a:txBody>
                  <a:tcPr marL="6673" marR="6673" marT="66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ZA" sz="1100" b="1" i="0" u="none" strike="noStrike" dirty="0" smtClean="0">
                          <a:solidFill>
                            <a:srgbClr val="000000"/>
                          </a:solidFill>
                          <a:effectLst/>
                          <a:latin typeface="Arial Narrow" panose="020B0606020202030204" pitchFamily="34" charset="0"/>
                        </a:rPr>
                        <a:t>89%</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ZA" sz="1100" b="1" i="0" u="none" strike="noStrike" dirty="0" smtClean="0">
                          <a:solidFill>
                            <a:srgbClr val="000000"/>
                          </a:solidFill>
                          <a:effectLst/>
                          <a:latin typeface="Arial Narrow" panose="020B0606020202030204" pitchFamily="34" charset="0"/>
                        </a:rPr>
                        <a:t>11%</a:t>
                      </a:r>
                      <a:endParaRPr lang="en-ZA" sz="1100" b="1" i="0" u="none" strike="noStrike" dirty="0">
                        <a:solidFill>
                          <a:srgbClr val="000000"/>
                        </a:solidFill>
                        <a:effectLst/>
                        <a:latin typeface="Arial Narrow" panose="020B0606020202030204" pitchFamily="34" charset="0"/>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AC9F"/>
                    </a:solidFill>
                  </a:tcPr>
                </a:tc>
                <a:tc>
                  <a:txBody>
                    <a:bodyPr/>
                    <a:lstStyle/>
                    <a:p>
                      <a:pPr algn="ctr" fontAlgn="ctr"/>
                      <a:r>
                        <a:rPr lang="en-ZA" sz="1100" b="1" i="0" u="none" strike="noStrike" dirty="0" smtClean="0">
                          <a:solidFill>
                            <a:srgbClr val="000000"/>
                          </a:solidFill>
                          <a:effectLst/>
                          <a:latin typeface="Arial Narrow"/>
                        </a:rPr>
                        <a:t>561.05</a:t>
                      </a:r>
                      <a:endParaRPr lang="en-ZA" sz="1100" b="1" i="0" u="none" strike="noStrike" dirty="0">
                        <a:solidFill>
                          <a:srgbClr val="000000"/>
                        </a:solidFill>
                        <a:effectLst/>
                        <a:latin typeface="Arial Narrow"/>
                      </a:endParaRP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ZA" sz="1100" b="1" i="0" u="none" strike="noStrike" dirty="0" smtClean="0">
                          <a:solidFill>
                            <a:srgbClr val="000000"/>
                          </a:solidFill>
                          <a:effectLst/>
                          <a:latin typeface="Arial Narrow"/>
                        </a:rPr>
                        <a:t>532.21</a:t>
                      </a:r>
                    </a:p>
                    <a:p>
                      <a:pPr algn="ctr" fontAlgn="b"/>
                      <a:r>
                        <a:rPr lang="en-ZA" sz="1100" b="1" i="0" u="none" strike="noStrike" dirty="0" smtClean="0">
                          <a:solidFill>
                            <a:srgbClr val="000000"/>
                          </a:solidFill>
                          <a:effectLst/>
                          <a:latin typeface="Arial Narrow"/>
                        </a:rPr>
                        <a:t>(-5.14%)</a:t>
                      </a:r>
                      <a:endParaRPr lang="en-ZA" sz="1100" b="1" i="0" u="none" strike="noStrike" dirty="0">
                        <a:solidFill>
                          <a:srgbClr val="000000"/>
                        </a:solidFill>
                        <a:effectLst/>
                        <a:latin typeface="Arial Narrow"/>
                      </a:endParaRPr>
                    </a:p>
                  </a:txBody>
                  <a:tcPr marL="6673" marR="6673" marT="66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bl>
          </a:graphicData>
        </a:graphic>
      </p:graphicFrame>
      <p:pic>
        <p:nvPicPr>
          <p:cNvPr id="7" name="Picture 6"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17791397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SEDA CLIENT CONVERSION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74</a:t>
            </a:fld>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1408069304"/>
              </p:ext>
            </p:extLst>
          </p:nvPr>
        </p:nvGraphicFramePr>
        <p:xfrm>
          <a:off x="1219200" y="1759743"/>
          <a:ext cx="7162800" cy="395525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14154122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QUARTERLY COMPARISONS – KEY INDICATORS</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75</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61831792"/>
              </p:ext>
            </p:extLst>
          </p:nvPr>
        </p:nvGraphicFramePr>
        <p:xfrm>
          <a:off x="151588" y="1447800"/>
          <a:ext cx="8763813" cy="3641549"/>
        </p:xfrm>
        <a:graphic>
          <a:graphicData uri="http://schemas.openxmlformats.org/drawingml/2006/table">
            <a:tbl>
              <a:tblPr firstRow="1" bandRow="1">
                <a:tableStyleId>{F5AB1C69-6EDB-4FF4-983F-18BD219EF322}</a:tableStyleId>
              </a:tblPr>
              <a:tblGrid>
                <a:gridCol w="2921271">
                  <a:extLst>
                    <a:ext uri="{9D8B030D-6E8A-4147-A177-3AD203B41FA5}">
                      <a16:colId xmlns:a16="http://schemas.microsoft.com/office/drawing/2014/main" xmlns="" val="20000"/>
                    </a:ext>
                  </a:extLst>
                </a:gridCol>
                <a:gridCol w="2921271">
                  <a:extLst>
                    <a:ext uri="{9D8B030D-6E8A-4147-A177-3AD203B41FA5}">
                      <a16:colId xmlns:a16="http://schemas.microsoft.com/office/drawing/2014/main" xmlns="" val="20001"/>
                    </a:ext>
                  </a:extLst>
                </a:gridCol>
                <a:gridCol w="2921271">
                  <a:extLst>
                    <a:ext uri="{9D8B030D-6E8A-4147-A177-3AD203B41FA5}">
                      <a16:colId xmlns:a16="http://schemas.microsoft.com/office/drawing/2014/main" xmlns="" val="20002"/>
                    </a:ext>
                  </a:extLst>
                </a:gridCol>
              </a:tblGrid>
              <a:tr h="457200">
                <a:tc>
                  <a:txBody>
                    <a:bodyPr/>
                    <a:lstStyle/>
                    <a:p>
                      <a:r>
                        <a:rPr lang="en-US" sz="1400" dirty="0" smtClean="0">
                          <a:latin typeface="+mn-lt"/>
                        </a:rPr>
                        <a:t>Performance Indicator</a:t>
                      </a:r>
                      <a:endParaRPr lang="en-US" sz="1400" dirty="0">
                        <a:latin typeface="+mn-lt"/>
                      </a:endParaRPr>
                    </a:p>
                  </a:txBody>
                  <a:tcPr/>
                </a:tc>
                <a:tc>
                  <a:txBody>
                    <a:bodyPr/>
                    <a:lstStyle/>
                    <a:p>
                      <a:r>
                        <a:rPr lang="en-US" sz="1400" dirty="0" smtClean="0">
                          <a:latin typeface="+mn-lt"/>
                        </a:rPr>
                        <a:t>July to September 2017</a:t>
                      </a:r>
                      <a:endParaRPr lang="en-US" sz="1400" dirty="0">
                        <a:latin typeface="+mn-lt"/>
                      </a:endParaRPr>
                    </a:p>
                  </a:txBody>
                  <a:tcPr/>
                </a:tc>
                <a:tc>
                  <a:txBody>
                    <a:bodyPr/>
                    <a:lstStyle/>
                    <a:p>
                      <a:r>
                        <a:rPr lang="en-US" sz="1400" dirty="0" smtClean="0">
                          <a:latin typeface="+mn-lt"/>
                        </a:rPr>
                        <a:t>October to December 2017</a:t>
                      </a:r>
                      <a:endParaRPr lang="en-US" sz="1400" dirty="0">
                        <a:latin typeface="+mn-lt"/>
                      </a:endParaRPr>
                    </a:p>
                  </a:txBody>
                  <a:tcPr/>
                </a:tc>
                <a:extLst>
                  <a:ext uri="{0D108BD9-81ED-4DB2-BD59-A6C34878D82A}">
                    <a16:rowId xmlns:a16="http://schemas.microsoft.com/office/drawing/2014/main" xmlns="" val="10000"/>
                  </a:ext>
                </a:extLst>
              </a:tr>
              <a:tr h="532589">
                <a:tc>
                  <a:txBody>
                    <a:bodyPr/>
                    <a:lstStyle/>
                    <a:p>
                      <a:pPr marL="0" marR="0" algn="ctr">
                        <a:spcBef>
                          <a:spcPts val="0"/>
                        </a:spcBef>
                        <a:spcAft>
                          <a:spcPts val="0"/>
                        </a:spcAft>
                      </a:pPr>
                      <a:r>
                        <a:rPr lang="en-US" sz="1400" dirty="0">
                          <a:effectLst/>
                          <a:latin typeface="+mn-lt"/>
                          <a:ea typeface="Calibri" panose="020F0502020204030204" pitchFamily="34" charset="0"/>
                          <a:cs typeface="TTE1F48518t00"/>
                        </a:rPr>
                        <a:t>Number of SMME’s accessing Seda services </a:t>
                      </a:r>
                      <a:endParaRPr lang="en-US" sz="1400" dirty="0">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rgbClr val="FF0000"/>
                          </a:solidFill>
                          <a:effectLst/>
                          <a:latin typeface="+mn-lt"/>
                          <a:ea typeface="Calibri" panose="020F0502020204030204" pitchFamily="34" charset="0"/>
                          <a:cs typeface="TTE1F48518t0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solidFill>
                            <a:schemeClr val="tx1"/>
                          </a:solidFill>
                          <a:effectLst/>
                          <a:latin typeface="+mn-lt"/>
                          <a:ea typeface="Calibri" panose="020F0502020204030204" pitchFamily="34" charset="0"/>
                          <a:cs typeface="TTE1F48518t00"/>
                        </a:rPr>
                        <a:t>3,919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solidFill>
                            <a:schemeClr val="tx1"/>
                          </a:solidFill>
                          <a:effectLst/>
                          <a:latin typeface="+mn-lt"/>
                          <a:ea typeface="Calibri" panose="020F0502020204030204" pitchFamily="34" charset="0"/>
                          <a:cs typeface="TTE1F48518t00"/>
                        </a:rPr>
                        <a:t>2,502</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32589">
                <a:tc>
                  <a:txBody>
                    <a:bodyPr/>
                    <a:lstStyle/>
                    <a:p>
                      <a:pPr marL="0" marR="0" algn="ctr">
                        <a:spcBef>
                          <a:spcPts val="0"/>
                        </a:spcBef>
                        <a:spcAft>
                          <a:spcPts val="0"/>
                        </a:spcAft>
                      </a:pPr>
                      <a:r>
                        <a:rPr lang="en-US" sz="1400" dirty="0">
                          <a:effectLst/>
                          <a:latin typeface="+mn-lt"/>
                          <a:ea typeface="Calibri" panose="020F0502020204030204" pitchFamily="34" charset="0"/>
                          <a:cs typeface="TTE1F48518t00"/>
                        </a:rPr>
                        <a:t>Number of cooperatives accessing Seda services</a:t>
                      </a:r>
                      <a:endParaRPr lang="en-US" sz="1400" dirty="0">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rgbClr val="FF0000"/>
                          </a:solidFill>
                          <a:effectLst/>
                          <a:latin typeface="+mn-lt"/>
                          <a:ea typeface="Calibri" panose="020F0502020204030204" pitchFamily="34" charset="0"/>
                          <a:cs typeface="TTE1F48518t0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solidFill>
                            <a:schemeClr val="tx1"/>
                          </a:solidFill>
                          <a:effectLst/>
                          <a:latin typeface="+mn-lt"/>
                          <a:ea typeface="Calibri" panose="020F0502020204030204" pitchFamily="34" charset="0"/>
                          <a:cs typeface="TTE1F48518t00"/>
                        </a:rPr>
                        <a:t>254</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solidFill>
                            <a:schemeClr val="tx1"/>
                          </a:solidFill>
                          <a:effectLst/>
                          <a:latin typeface="+mn-lt"/>
                          <a:ea typeface="Calibri" panose="020F0502020204030204" pitchFamily="34" charset="0"/>
                          <a:cs typeface="TTE1F48518t00"/>
                        </a:rPr>
                        <a:t>171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32589">
                <a:tc>
                  <a:txBody>
                    <a:bodyPr/>
                    <a:lstStyle/>
                    <a:p>
                      <a:pPr marL="0" marR="0" algn="ctr">
                        <a:spcBef>
                          <a:spcPts val="0"/>
                        </a:spcBef>
                        <a:spcAft>
                          <a:spcPts val="0"/>
                        </a:spcAft>
                      </a:pPr>
                      <a:r>
                        <a:rPr lang="en-US" sz="1400" dirty="0">
                          <a:effectLst/>
                          <a:latin typeface="+mn-lt"/>
                          <a:ea typeface="Calibri" panose="020F0502020204030204" pitchFamily="34" charset="0"/>
                          <a:cs typeface="TTE1F48518t00"/>
                        </a:rPr>
                        <a:t>Number of informal business accessing Seda services</a:t>
                      </a:r>
                      <a:endParaRPr lang="en-US" sz="1400" dirty="0">
                        <a:effectLst/>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solidFill>
                            <a:srgbClr val="FF0000"/>
                          </a:solidFill>
                          <a:effectLst/>
                          <a:latin typeface="+mn-lt"/>
                          <a:ea typeface="Calibri" panose="020F0502020204030204" pitchFamily="34" charset="0"/>
                          <a:cs typeface="TTE1F48518t0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a:solidFill>
                            <a:schemeClr val="tx1"/>
                          </a:solidFill>
                          <a:effectLst/>
                          <a:latin typeface="+mn-lt"/>
                          <a:ea typeface="Calibri" panose="020F0502020204030204" pitchFamily="34" charset="0"/>
                          <a:cs typeface="TTE1F48518t00"/>
                        </a:rPr>
                        <a:t>1,674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solidFill>
                            <a:schemeClr val="tx1"/>
                          </a:solidFill>
                          <a:effectLst/>
                          <a:latin typeface="+mn-lt"/>
                          <a:ea typeface="Calibri" panose="020F0502020204030204" pitchFamily="34" charset="0"/>
                          <a:cs typeface="TTE1F48518t00"/>
                        </a:rPr>
                        <a:t>1,634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32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Number of clients  supported through technology support</a:t>
                      </a:r>
                    </a:p>
                    <a:p>
                      <a:endParaRPr lang="en-US" sz="1400" dirty="0">
                        <a:latin typeface="+mn-lt"/>
                      </a:endParaRPr>
                    </a:p>
                  </a:txBody>
                  <a:tcPr/>
                </a:tc>
                <a:tc>
                  <a:txBody>
                    <a:bodyPr/>
                    <a:lstStyle/>
                    <a:p>
                      <a:pPr marL="0" marR="0" algn="r">
                        <a:spcBef>
                          <a:spcPts val="0"/>
                        </a:spcBef>
                        <a:spcAft>
                          <a:spcPts val="0"/>
                        </a:spcAft>
                      </a:pPr>
                      <a:r>
                        <a:rPr lang="en-US" sz="1400" dirty="0">
                          <a:solidFill>
                            <a:schemeClr val="tx1"/>
                          </a:solidFill>
                          <a:effectLst/>
                          <a:latin typeface="+mn-lt"/>
                          <a:ea typeface="Calibri" panose="020F0502020204030204" pitchFamily="34" charset="0"/>
                          <a:cs typeface="TTE1F48518t00"/>
                        </a:rPr>
                        <a:t>2,780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400" dirty="0" smtClean="0">
                          <a:solidFill>
                            <a:schemeClr val="tx1"/>
                          </a:solidFill>
                          <a:effectLst/>
                          <a:latin typeface="+mn-lt"/>
                          <a:ea typeface="Calibri" panose="020F0502020204030204" pitchFamily="34" charset="0"/>
                          <a:cs typeface="TTE1F48518t00"/>
                        </a:rPr>
                        <a:t>2,998</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32589">
                <a:tc>
                  <a:txBody>
                    <a:bodyPr/>
                    <a:lstStyle/>
                    <a:p>
                      <a:pPr marL="0" marR="0" algn="ctr">
                        <a:spcBef>
                          <a:spcPts val="0"/>
                        </a:spcBef>
                        <a:spcAft>
                          <a:spcPts val="0"/>
                        </a:spcAft>
                      </a:pPr>
                      <a:r>
                        <a:rPr lang="en-US" sz="1400" dirty="0">
                          <a:effectLst/>
                          <a:latin typeface="+mn-lt"/>
                          <a:ea typeface="Calibri" panose="020F0502020204030204" pitchFamily="34" charset="0"/>
                          <a:cs typeface="TTE1F48518t00"/>
                        </a:rPr>
                        <a:t>Number of colocation points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r>
                        <a:rPr lang="en-US" sz="1400" dirty="0" smtClean="0">
                          <a:latin typeface="+mn-lt"/>
                        </a:rPr>
                        <a:t>57</a:t>
                      </a:r>
                      <a:endParaRPr lang="en-US" sz="1400" dirty="0">
                        <a:latin typeface="+mn-lt"/>
                      </a:endParaRPr>
                    </a:p>
                  </a:txBody>
                  <a:tcPr marL="68580" marR="68580" marT="0" marB="0" anchor="ctr"/>
                </a:tc>
                <a:tc>
                  <a:txBody>
                    <a:bodyPr/>
                    <a:lstStyle/>
                    <a:p>
                      <a:pPr algn="r"/>
                      <a:r>
                        <a:rPr lang="en-US" sz="1400" dirty="0" smtClean="0">
                          <a:latin typeface="+mn-lt"/>
                        </a:rPr>
                        <a:t>59</a:t>
                      </a:r>
                      <a:endParaRPr lang="en-US" sz="1400" dirty="0">
                        <a:latin typeface="+mn-lt"/>
                      </a:endParaRPr>
                    </a:p>
                  </a:txBody>
                  <a:tcPr marL="68580" marR="68580" marT="0" marB="0" anchor="ctr"/>
                </a:tc>
                <a:extLst>
                  <a:ext uri="{0D108BD9-81ED-4DB2-BD59-A6C34878D82A}">
                    <a16:rowId xmlns:a16="http://schemas.microsoft.com/office/drawing/2014/main" xmlns="" val="10005"/>
                  </a:ext>
                </a:extLst>
              </a:tr>
            </a:tbl>
          </a:graphicData>
        </a:graphic>
      </p:graphicFrame>
      <p:pic>
        <p:nvPicPr>
          <p:cNvPr id="5" name="Picture 4"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Tree>
    <p:extLst>
      <p:ext uri="{BB962C8B-B14F-4D97-AF65-F5344CB8AC3E}">
        <p14:creationId xmlns:p14="http://schemas.microsoft.com/office/powerpoint/2010/main" xmlns="" val="34231608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OTHER PERFORMANCE HIGHLIGHTS</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76</a:t>
            </a:fld>
            <a:endParaRPr lang="en-US" dirty="0">
              <a:solidFill>
                <a:prstClr val="black">
                  <a:tint val="75000"/>
                </a:prstClr>
              </a:solidFill>
            </a:endParaRPr>
          </a:p>
        </p:txBody>
      </p:sp>
      <p:sp>
        <p:nvSpPr>
          <p:cNvPr id="8" name="Shape 246"/>
          <p:cNvSpPr/>
          <p:nvPr/>
        </p:nvSpPr>
        <p:spPr>
          <a:xfrm>
            <a:off x="348343" y="995457"/>
            <a:ext cx="8534400" cy="53553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defRPr>
                <a:latin typeface="Arial"/>
                <a:ea typeface="Arial"/>
                <a:cs typeface="Arial"/>
                <a:sym typeface="Arial"/>
              </a:defRPr>
            </a:pPr>
            <a:endParaRPr lang="en-ZA" dirty="0">
              <a:solidFill>
                <a:prstClr val="black"/>
              </a:solidFill>
              <a:ea typeface="Arial"/>
              <a:cs typeface="Arial"/>
              <a:sym typeface="Arial"/>
            </a:endParaRP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Currently collocating at 59 municipalities and partners, 35 partners collocating at Seda, 7 mobile units and 17 information kiosks.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Second cohort of the National Gazelles announced.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Nine National Gazelles from the first cohort entered the FNB SMME Awards, two awarded gold, two silver, four bronze and one an excellence award.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Negotiations ongoing with Disability People South Africa (KZN) to develop a structured programme to assist entrepreneurs with disabilities.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Four export orientation courses and four pre exhibition training sessions delivered.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A post exhibition workshop was held for the Gauteng SMMEs that attended the China International SME Fair (CISMEF).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Seda Business Advisor Seminar successfully held in October 2017. Precursor to the International Business Advisor Seminar (ICBA) which was held in  November 2017.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Design clinics held in Gauteng and Mpumlanga in collaboration with the SABS Design Institute. </a:t>
            </a:r>
          </a:p>
          <a:p>
            <a:pPr marL="285750" indent="-285750" algn="just">
              <a:buFont typeface="Arial" panose="020B0604020202020204" pitchFamily="34" charset="0"/>
              <a:buChar char="•"/>
              <a:defRPr>
                <a:latin typeface="Arial"/>
                <a:ea typeface="Arial"/>
                <a:cs typeface="Arial"/>
                <a:sym typeface="Arial"/>
              </a:defRPr>
            </a:pPr>
            <a:endParaRPr lang="en-ZA" dirty="0" smtClean="0">
              <a:solidFill>
                <a:prstClr val="black"/>
              </a:solidFill>
              <a:ea typeface="Arial"/>
              <a:cs typeface="Arial"/>
              <a:sym typeface="Arial"/>
            </a:endParaRPr>
          </a:p>
          <a:p>
            <a:pPr marL="285750" indent="-285750" algn="just">
              <a:buFont typeface="Arial" panose="020B0604020202020204" pitchFamily="34" charset="0"/>
              <a:buChar char="•"/>
              <a:defRPr>
                <a:latin typeface="Arial"/>
                <a:ea typeface="Arial"/>
                <a:cs typeface="Arial"/>
                <a:sym typeface="Arial"/>
              </a:defRPr>
            </a:pPr>
            <a:endParaRPr lang="en-ZA" dirty="0">
              <a:solidFill>
                <a:prstClr val="black"/>
              </a:solidFill>
              <a:ea typeface="Arial"/>
              <a:cs typeface="Arial"/>
              <a:sym typeface="Arial"/>
            </a:endParaRPr>
          </a:p>
        </p:txBody>
      </p:sp>
      <p:pic>
        <p:nvPicPr>
          <p:cNvPr id="9" name="Picture 8"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226174"/>
            <a:ext cx="2362200" cy="625476"/>
          </a:xfrm>
          <a:prstGeom prst="rect">
            <a:avLst/>
          </a:prstGeom>
          <a:noFill/>
          <a:ln>
            <a:noFill/>
          </a:ln>
        </p:spPr>
      </p:pic>
    </p:spTree>
    <p:extLst>
      <p:ext uri="{BB962C8B-B14F-4D97-AF65-F5344CB8AC3E}">
        <p14:creationId xmlns:p14="http://schemas.microsoft.com/office/powerpoint/2010/main" xmlns="" val="382306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OTHER PERFORMANCE HIGHLIGHTS</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77</a:t>
            </a:fld>
            <a:endParaRPr lang="en-US" dirty="0">
              <a:solidFill>
                <a:prstClr val="black">
                  <a:tint val="75000"/>
                </a:prstClr>
              </a:solidFill>
            </a:endParaRPr>
          </a:p>
        </p:txBody>
      </p:sp>
      <p:sp>
        <p:nvSpPr>
          <p:cNvPr id="8" name="Shape 246"/>
          <p:cNvSpPr/>
          <p:nvPr/>
        </p:nvSpPr>
        <p:spPr>
          <a:xfrm>
            <a:off x="348343" y="995457"/>
            <a:ext cx="8534400" cy="369331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defRPr>
                <a:latin typeface="Arial"/>
                <a:ea typeface="Arial"/>
                <a:cs typeface="Arial"/>
                <a:sym typeface="Arial"/>
              </a:defRPr>
            </a:pPr>
            <a:endParaRPr lang="en-ZA" dirty="0">
              <a:solidFill>
                <a:prstClr val="black"/>
              </a:solidFill>
              <a:ea typeface="Arial"/>
              <a:cs typeface="Arial"/>
              <a:sym typeface="Arial"/>
            </a:endParaRP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As part of a partnership with Department of Telecommunication and Postal Services (DTPS), Seda will be developing thirty new start up enterprises as domain registrars. This will be done with Softstart BTI and Zedna (an agency of the DTPS.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Approval for the establishment of a Centre for Entrepreneurship/Rapid Incubator in rail engineering and new technologies at the Tshwane University of Technology (TUT) received from the DSBD’s Enterprise Incubation Programme. </a:t>
            </a:r>
          </a:p>
          <a:p>
            <a:pPr marL="285750" indent="-285750" algn="just">
              <a:buFont typeface="Arial" panose="020B0604020202020204" pitchFamily="34" charset="0"/>
              <a:buChar char="•"/>
              <a:defRPr>
                <a:latin typeface="Arial"/>
                <a:ea typeface="Arial"/>
                <a:cs typeface="Arial"/>
                <a:sym typeface="Arial"/>
              </a:defRPr>
            </a:pPr>
            <a:r>
              <a:rPr lang="en-ZA" dirty="0" smtClean="0">
                <a:solidFill>
                  <a:prstClr val="black"/>
                </a:solidFill>
                <a:ea typeface="Arial"/>
                <a:cs typeface="Arial"/>
                <a:sym typeface="Arial"/>
              </a:rPr>
              <a:t>SAVANT incubator in Cape Town launched by Minister Zulu in October 2017, Vaal University of Technology (VUT) Cfe/Rapid Incubator in Upington launched by Deputy Minister November in November 2017. </a:t>
            </a:r>
          </a:p>
          <a:p>
            <a:pPr marL="285750" indent="-285750" algn="just">
              <a:buFont typeface="Arial" panose="020B0604020202020204" pitchFamily="34" charset="0"/>
              <a:buChar char="•"/>
              <a:defRPr>
                <a:latin typeface="Arial"/>
                <a:ea typeface="Arial"/>
                <a:cs typeface="Arial"/>
                <a:sym typeface="Arial"/>
              </a:defRPr>
            </a:pPr>
            <a:endParaRPr lang="en-ZA" dirty="0" smtClean="0">
              <a:solidFill>
                <a:prstClr val="black"/>
              </a:solidFill>
              <a:ea typeface="Arial"/>
              <a:cs typeface="Arial"/>
              <a:sym typeface="Arial"/>
            </a:endParaRPr>
          </a:p>
          <a:p>
            <a:pPr marL="285750" indent="-285750" algn="just">
              <a:buFont typeface="Arial" panose="020B0604020202020204" pitchFamily="34" charset="0"/>
              <a:buChar char="•"/>
              <a:defRPr>
                <a:latin typeface="Arial"/>
                <a:ea typeface="Arial"/>
                <a:cs typeface="Arial"/>
                <a:sym typeface="Arial"/>
              </a:defRPr>
            </a:pPr>
            <a:endParaRPr lang="en-ZA" dirty="0">
              <a:solidFill>
                <a:prstClr val="black"/>
              </a:solidFill>
              <a:ea typeface="Arial"/>
              <a:cs typeface="Arial"/>
              <a:sym typeface="Arial"/>
            </a:endParaRPr>
          </a:p>
        </p:txBody>
      </p:sp>
      <p:pic>
        <p:nvPicPr>
          <p:cNvPr id="9" name="Picture 8"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226174"/>
            <a:ext cx="2362200" cy="625476"/>
          </a:xfrm>
          <a:prstGeom prst="rect">
            <a:avLst/>
          </a:prstGeom>
          <a:noFill/>
          <a:ln>
            <a:noFill/>
          </a:ln>
        </p:spPr>
      </p:pic>
    </p:spTree>
    <p:extLst>
      <p:ext uri="{BB962C8B-B14F-4D97-AF65-F5344CB8AC3E}">
        <p14:creationId xmlns:p14="http://schemas.microsoft.com/office/powerpoint/2010/main" xmlns="" val="11256979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smtClean="0">
                <a:latin typeface="Arial" panose="020B0604020202020204" pitchFamily="34" charset="0"/>
                <a:cs typeface="Arial" panose="020B0604020202020204" pitchFamily="34" charset="0"/>
              </a:rPr>
              <a:t>AREAS OF CONCERN &amp; CORRECTIVE ACTION</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78</a:t>
            </a:fld>
            <a:endParaRPr lang="en-US" dirty="0">
              <a:solidFill>
                <a:prstClr val="black">
                  <a:tint val="75000"/>
                </a:prstClr>
              </a:solidFill>
            </a:endParaRPr>
          </a:p>
        </p:txBody>
      </p:sp>
      <p:pic>
        <p:nvPicPr>
          <p:cNvPr id="9" name="Picture 8"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sp>
        <p:nvSpPr>
          <p:cNvPr id="8" name="Content Placeholder 6"/>
          <p:cNvSpPr>
            <a:spLocks noGrp="1"/>
          </p:cNvSpPr>
          <p:nvPr>
            <p:ph idx="1"/>
          </p:nvPr>
        </p:nvSpPr>
        <p:spPr>
          <a:xfrm>
            <a:off x="145078" y="1241425"/>
            <a:ext cx="8229600" cy="4607961"/>
          </a:xfrm>
        </p:spPr>
        <p:txBody>
          <a:bodyPr>
            <a:noAutofit/>
          </a:bodyPr>
          <a:lstStyle/>
          <a:p>
            <a:pPr lvl="1" algn="just">
              <a:defRPr>
                <a:latin typeface="Arial"/>
                <a:ea typeface="Arial"/>
                <a:cs typeface="Arial"/>
                <a:sym typeface="Arial"/>
              </a:defRPr>
            </a:pPr>
            <a:endParaRPr lang="en-US" sz="1600" dirty="0" smtClean="0">
              <a:sym typeface="Arial"/>
            </a:endParaRPr>
          </a:p>
          <a:p>
            <a:pPr algn="just">
              <a:defRPr>
                <a:latin typeface="Arial"/>
                <a:ea typeface="Arial"/>
                <a:cs typeface="Arial"/>
                <a:sym typeface="Arial"/>
              </a:defRPr>
            </a:pPr>
            <a:r>
              <a:rPr lang="en-US" sz="1600" b="1" dirty="0" smtClean="0">
                <a:sym typeface="Arial"/>
              </a:rPr>
              <a:t>Percentage implementation of activity based costing </a:t>
            </a:r>
          </a:p>
          <a:p>
            <a:pPr lvl="1" algn="just">
              <a:defRPr>
                <a:latin typeface="Arial"/>
                <a:ea typeface="Arial"/>
                <a:cs typeface="Arial"/>
                <a:sym typeface="Arial"/>
              </a:defRPr>
            </a:pPr>
            <a:r>
              <a:rPr lang="en-US" sz="1600" dirty="0" smtClean="0">
                <a:sym typeface="Arial"/>
              </a:rPr>
              <a:t>After three unsuccessful  attempts at sourcing a service provider, organisation will approach other institutions that have implemented activity based costing and look at working with them on implementing it at Seda.  </a:t>
            </a:r>
          </a:p>
          <a:p>
            <a:pPr lvl="1" algn="just">
              <a:defRPr>
                <a:latin typeface="Arial"/>
                <a:ea typeface="Arial"/>
                <a:cs typeface="Arial"/>
                <a:sym typeface="Arial"/>
              </a:defRPr>
            </a:pPr>
            <a:endParaRPr lang="en-US" sz="1600" dirty="0" smtClean="0">
              <a:sym typeface="Arial"/>
            </a:endParaRPr>
          </a:p>
          <a:p>
            <a:pPr algn="just">
              <a:defRPr>
                <a:latin typeface="Arial"/>
                <a:ea typeface="Arial"/>
                <a:cs typeface="Arial"/>
                <a:sym typeface="Arial"/>
              </a:defRPr>
            </a:pPr>
            <a:r>
              <a:rPr lang="en-US" sz="1600" b="1" dirty="0" smtClean="0">
                <a:sym typeface="Arial"/>
              </a:rPr>
              <a:t>Percentage of person with disabilities employed </a:t>
            </a:r>
          </a:p>
          <a:p>
            <a:pPr lvl="1" algn="just">
              <a:defRPr>
                <a:latin typeface="Arial"/>
                <a:ea typeface="Arial"/>
                <a:cs typeface="Arial"/>
                <a:sym typeface="Arial"/>
              </a:defRPr>
            </a:pPr>
            <a:r>
              <a:rPr lang="en-US" sz="1600" dirty="0" smtClean="0">
                <a:sym typeface="Arial"/>
              </a:rPr>
              <a:t>Assessment of current offices have revealed challenges in accommodating people with disabilities. Terms of reference for new offices being revised to incorporate disability friendliness. </a:t>
            </a:r>
          </a:p>
          <a:p>
            <a:pPr lvl="1" algn="just">
              <a:defRPr>
                <a:latin typeface="Arial"/>
                <a:ea typeface="Arial"/>
                <a:cs typeface="Arial"/>
                <a:sym typeface="Arial"/>
              </a:defRPr>
            </a:pPr>
            <a:endParaRPr lang="en-US" sz="1600" dirty="0" smtClean="0">
              <a:sym typeface="Arial"/>
            </a:endParaRPr>
          </a:p>
          <a:p>
            <a:pPr marL="400050" lvl="1" indent="0" algn="just">
              <a:buNone/>
              <a:defRPr>
                <a:latin typeface="Arial"/>
                <a:ea typeface="Arial"/>
                <a:cs typeface="Arial"/>
                <a:sym typeface="Arial"/>
              </a:defRPr>
            </a:pPr>
            <a:r>
              <a:rPr lang="en-US" sz="1600" b="1" dirty="0" smtClean="0">
                <a:sym typeface="Arial"/>
              </a:rPr>
              <a:t>Employee satisfaction index</a:t>
            </a:r>
          </a:p>
          <a:p>
            <a:pPr marL="685800" lvl="1" algn="just">
              <a:defRPr>
                <a:latin typeface="Arial"/>
                <a:ea typeface="Arial"/>
                <a:cs typeface="Arial"/>
                <a:sym typeface="Arial"/>
              </a:defRPr>
            </a:pPr>
            <a:r>
              <a:rPr lang="en-US" sz="1600" dirty="0" smtClean="0">
                <a:sym typeface="Arial"/>
              </a:rPr>
              <a:t>Areas of dissatisfaction are being analysed and actions will be effected to improve on these. </a:t>
            </a:r>
            <a:endParaRPr lang="en-US" sz="1600" b="1" dirty="0" smtClean="0">
              <a:sym typeface="Arial"/>
            </a:endParaRPr>
          </a:p>
          <a:p>
            <a:pPr marL="457200" lvl="1" indent="0" algn="just">
              <a:buNone/>
              <a:defRPr>
                <a:latin typeface="Arial"/>
                <a:ea typeface="Arial"/>
                <a:cs typeface="Arial"/>
                <a:sym typeface="Arial"/>
              </a:defRPr>
            </a:pPr>
            <a:endParaRPr lang="en-ZA" sz="1600" dirty="0" smtClean="0">
              <a:sym typeface="Arial"/>
            </a:endParaRPr>
          </a:p>
        </p:txBody>
      </p:sp>
    </p:spTree>
    <p:extLst>
      <p:ext uri="{BB962C8B-B14F-4D97-AF65-F5344CB8AC3E}">
        <p14:creationId xmlns:p14="http://schemas.microsoft.com/office/powerpoint/2010/main" xmlns="" val="18965887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KEY CLIENT DEMOGRAPHICS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79</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xmlns="" val="2540577346"/>
              </p:ext>
            </p:extLst>
          </p:nvPr>
        </p:nvGraphicFramePr>
        <p:xfrm>
          <a:off x="685800" y="1600200"/>
          <a:ext cx="8153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11116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rmAutofit/>
          </a:bodyPr>
          <a:lstStyle>
            <a:lvl1pPr>
              <a:defRPr sz="4400" cap="small">
                <a:latin typeface="Arial"/>
                <a:ea typeface="Arial"/>
                <a:cs typeface="Arial"/>
                <a:sym typeface="Arial"/>
              </a:defRPr>
            </a:lvl1pPr>
          </a:lstStyle>
          <a:p>
            <a:pPr algn="r"/>
            <a:r>
              <a:rPr lang="en-GB" dirty="0" smtClean="0"/>
              <a:t>3. Performance statement</a:t>
            </a:r>
            <a:endParaRPr dirty="0"/>
          </a:p>
        </p:txBody>
      </p:sp>
    </p:spTree>
    <p:extLst>
      <p:ext uri="{BB962C8B-B14F-4D97-AF65-F5344CB8AC3E}">
        <p14:creationId xmlns:p14="http://schemas.microsoft.com/office/powerpoint/2010/main" xmlns="" val="3794522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KEY CLIENT DEMOGRAPHICS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80</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xmlns="" val="3698098102"/>
              </p:ext>
            </p:extLst>
          </p:nvPr>
        </p:nvGraphicFramePr>
        <p:xfrm>
          <a:off x="119743" y="1219200"/>
          <a:ext cx="8991605" cy="3048000"/>
        </p:xfrm>
        <a:graphic>
          <a:graphicData uri="http://schemas.openxmlformats.org/drawingml/2006/table">
            <a:tbl>
              <a:tblPr>
                <a:tableStyleId>{5C22544A-7EE6-4342-B048-85BDC9FD1C3A}</a:tableStyleId>
              </a:tblPr>
              <a:tblGrid>
                <a:gridCol w="2862494">
                  <a:extLst>
                    <a:ext uri="{9D8B030D-6E8A-4147-A177-3AD203B41FA5}">
                      <a16:colId xmlns:a16="http://schemas.microsoft.com/office/drawing/2014/main" xmlns="" val="20000"/>
                    </a:ext>
                  </a:extLst>
                </a:gridCol>
                <a:gridCol w="660090">
                  <a:extLst>
                    <a:ext uri="{9D8B030D-6E8A-4147-A177-3AD203B41FA5}">
                      <a16:colId xmlns:a16="http://schemas.microsoft.com/office/drawing/2014/main" xmlns="" val="20001"/>
                    </a:ext>
                  </a:extLst>
                </a:gridCol>
                <a:gridCol w="607669">
                  <a:extLst>
                    <a:ext uri="{9D8B030D-6E8A-4147-A177-3AD203B41FA5}">
                      <a16:colId xmlns:a16="http://schemas.microsoft.com/office/drawing/2014/main" xmlns="" val="20002"/>
                    </a:ext>
                  </a:extLst>
                </a:gridCol>
                <a:gridCol w="607669">
                  <a:extLst>
                    <a:ext uri="{9D8B030D-6E8A-4147-A177-3AD203B41FA5}">
                      <a16:colId xmlns:a16="http://schemas.microsoft.com/office/drawing/2014/main" xmlns="" val="20003"/>
                    </a:ext>
                  </a:extLst>
                </a:gridCol>
                <a:gridCol w="607669">
                  <a:extLst>
                    <a:ext uri="{9D8B030D-6E8A-4147-A177-3AD203B41FA5}">
                      <a16:colId xmlns:a16="http://schemas.microsoft.com/office/drawing/2014/main" xmlns="" val="20004"/>
                    </a:ext>
                  </a:extLst>
                </a:gridCol>
                <a:gridCol w="607669">
                  <a:extLst>
                    <a:ext uri="{9D8B030D-6E8A-4147-A177-3AD203B41FA5}">
                      <a16:colId xmlns:a16="http://schemas.microsoft.com/office/drawing/2014/main" xmlns="" val="20005"/>
                    </a:ext>
                  </a:extLst>
                </a:gridCol>
                <a:gridCol w="607669">
                  <a:extLst>
                    <a:ext uri="{9D8B030D-6E8A-4147-A177-3AD203B41FA5}">
                      <a16:colId xmlns:a16="http://schemas.microsoft.com/office/drawing/2014/main" xmlns="" val="20006"/>
                    </a:ext>
                  </a:extLst>
                </a:gridCol>
                <a:gridCol w="607669">
                  <a:extLst>
                    <a:ext uri="{9D8B030D-6E8A-4147-A177-3AD203B41FA5}">
                      <a16:colId xmlns:a16="http://schemas.microsoft.com/office/drawing/2014/main" xmlns="" val="20007"/>
                    </a:ext>
                  </a:extLst>
                </a:gridCol>
                <a:gridCol w="607669">
                  <a:extLst>
                    <a:ext uri="{9D8B030D-6E8A-4147-A177-3AD203B41FA5}">
                      <a16:colId xmlns:a16="http://schemas.microsoft.com/office/drawing/2014/main" xmlns="" val="20008"/>
                    </a:ext>
                  </a:extLst>
                </a:gridCol>
                <a:gridCol w="607669">
                  <a:extLst>
                    <a:ext uri="{9D8B030D-6E8A-4147-A177-3AD203B41FA5}">
                      <a16:colId xmlns:a16="http://schemas.microsoft.com/office/drawing/2014/main" xmlns="" val="20009"/>
                    </a:ext>
                  </a:extLst>
                </a:gridCol>
                <a:gridCol w="607669">
                  <a:extLst>
                    <a:ext uri="{9D8B030D-6E8A-4147-A177-3AD203B41FA5}">
                      <a16:colId xmlns:a16="http://schemas.microsoft.com/office/drawing/2014/main" xmlns="" val="20010"/>
                    </a:ext>
                  </a:extLst>
                </a:gridCol>
              </a:tblGrid>
              <a:tr h="609600">
                <a:tc>
                  <a:txBody>
                    <a:bodyPr/>
                    <a:lstStyle/>
                    <a:p>
                      <a:pPr algn="l" fontAlgn="b"/>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EC</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FS</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GP</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KZN</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LP</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MP</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NC</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NW</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WC</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TOTAL </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609600">
                <a:tc>
                  <a:txBody>
                    <a:bodyPr/>
                    <a:lstStyle/>
                    <a:p>
                      <a:pPr algn="l" fontAlgn="b"/>
                      <a:r>
                        <a:rPr lang="en-ZA" sz="1800" b="1" u="none" strike="noStrike" dirty="0">
                          <a:effectLst/>
                        </a:rPr>
                        <a:t>% of clients which are black owned business</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09600">
                <a:tc>
                  <a:txBody>
                    <a:bodyPr/>
                    <a:lstStyle/>
                    <a:p>
                      <a:pPr algn="l" fontAlgn="b"/>
                      <a:r>
                        <a:rPr lang="en-ZA" sz="1800" b="1" u="none" strike="noStrike" dirty="0">
                          <a:effectLst/>
                        </a:rPr>
                        <a:t>% of clients which are women owned business</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9600">
                <a:tc>
                  <a:txBody>
                    <a:bodyPr/>
                    <a:lstStyle/>
                    <a:p>
                      <a:pPr algn="l" fontAlgn="b"/>
                      <a:r>
                        <a:rPr lang="en-ZA" sz="1800" b="1" u="none" strike="noStrike" dirty="0">
                          <a:effectLst/>
                        </a:rPr>
                        <a:t>% of clients which are youth owned business</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9600">
                <a:tc>
                  <a:txBody>
                    <a:bodyPr/>
                    <a:lstStyle/>
                    <a:p>
                      <a:pPr algn="l" fontAlgn="b"/>
                      <a:r>
                        <a:rPr lang="en-ZA" sz="1800" b="1" u="none" strike="noStrike" dirty="0">
                          <a:effectLst/>
                        </a:rPr>
                        <a:t>% of clients which are </a:t>
                      </a:r>
                      <a:r>
                        <a:rPr lang="en-ZA" sz="1800" b="1" u="none" strike="noStrike" dirty="0" smtClean="0">
                          <a:effectLst/>
                        </a:rPr>
                        <a:t>owned by people</a:t>
                      </a:r>
                      <a:r>
                        <a:rPr lang="en-ZA" sz="1800" b="1" u="none" strike="noStrike" baseline="0" dirty="0" smtClean="0">
                          <a:effectLst/>
                        </a:rPr>
                        <a:t> with disabilities </a:t>
                      </a:r>
                      <a:endParaRPr lang="en-ZA" sz="1800" b="1" i="0" u="none" strike="noStrike" dirty="0">
                        <a:solidFill>
                          <a:srgbClr val="000000"/>
                        </a:solidFill>
                        <a:effectLst/>
                        <a:latin typeface="Calibri" panose="020F0502020204030204" pitchFamily="34" charset="0"/>
                      </a:endParaRPr>
                    </a:p>
                  </a:txBody>
                  <a:tcPr marL="8693" marR="8693" marT="86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1"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423310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KEY CLIENT DEMOGRAPHICS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81</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sp>
        <p:nvSpPr>
          <p:cNvPr id="2" name="TextBox 1"/>
          <p:cNvSpPr txBox="1"/>
          <p:nvPr/>
        </p:nvSpPr>
        <p:spPr>
          <a:xfrm>
            <a:off x="1910443" y="1219200"/>
            <a:ext cx="5410200" cy="381000"/>
          </a:xfrm>
          <a:prstGeom prst="rect">
            <a:avLst/>
          </a:prstGeom>
          <a:noFill/>
        </p:spPr>
        <p:txBody>
          <a:bodyPr wrap="square" rtlCol="0">
            <a:spAutoFit/>
          </a:bodyPr>
          <a:lstStyle/>
          <a:p>
            <a:pPr algn="ctr"/>
            <a:r>
              <a:rPr lang="en-US" dirty="0" smtClean="0">
                <a:solidFill>
                  <a:prstClr val="black"/>
                </a:solidFill>
              </a:rPr>
              <a:t>Sectoral breakdown – Clients working with</a:t>
            </a:r>
            <a:endParaRPr lang="en-US" dirty="0">
              <a:solidFill>
                <a:prstClr val="black"/>
              </a:solidFill>
            </a:endParaRPr>
          </a:p>
        </p:txBody>
      </p:sp>
      <p:graphicFrame>
        <p:nvGraphicFramePr>
          <p:cNvPr id="7" name="Chart 6"/>
          <p:cNvGraphicFramePr>
            <a:graphicFrameLocks/>
          </p:cNvGraphicFramePr>
          <p:nvPr>
            <p:extLst/>
          </p:nvPr>
        </p:nvGraphicFramePr>
        <p:xfrm>
          <a:off x="1447800" y="1600200"/>
          <a:ext cx="6200775"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1824351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43" y="0"/>
            <a:ext cx="8991600"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PERFORMANCE: KEY CLIENT DEMOGRAPHICS </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82</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sp>
        <p:nvSpPr>
          <p:cNvPr id="3" name="Rectangle 2"/>
          <p:cNvSpPr>
            <a:spLocks noChangeArrowheads="1"/>
          </p:cNvSpPr>
          <p:nvPr/>
        </p:nvSpPr>
        <p:spPr bwMode="auto">
          <a:xfrm>
            <a:off x="879474" y="761999"/>
            <a:ext cx="12856101" cy="573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sp>
        <p:nvSpPr>
          <p:cNvPr id="2" name="Rectangle 2"/>
          <p:cNvSpPr>
            <a:spLocks noChangeArrowheads="1"/>
          </p:cNvSpPr>
          <p:nvPr/>
        </p:nvSpPr>
        <p:spPr bwMode="auto">
          <a:xfrm>
            <a:off x="1676400" y="1386592"/>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844432796"/>
              </p:ext>
            </p:extLst>
          </p:nvPr>
        </p:nvGraphicFramePr>
        <p:xfrm>
          <a:off x="1933574" y="1647825"/>
          <a:ext cx="6143626" cy="39398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859156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11343"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gn="l">
              <a:lnSpc>
                <a:spcPct val="150000"/>
              </a:lnSpc>
            </a:pPr>
            <a:r>
              <a:rPr lang="en-US" sz="2800" dirty="0" smtClean="0">
                <a:latin typeface="Arial" panose="020B0604020202020204" pitchFamily="34" charset="0"/>
                <a:cs typeface="Arial" panose="020B0604020202020204" pitchFamily="34" charset="0"/>
              </a:rPr>
              <a:t>NEW SMMES CREATED PER SECTOR-INCUBATION</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83</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graphicFrame>
        <p:nvGraphicFramePr>
          <p:cNvPr id="8" name="Chart 7"/>
          <p:cNvGraphicFramePr>
            <a:graphicFrameLocks/>
          </p:cNvGraphicFramePr>
          <p:nvPr>
            <p:extLst>
              <p:ext uri="{D42A27DB-BD31-4B8C-83A1-F6EECF244321}">
                <p14:modId xmlns:p14="http://schemas.microsoft.com/office/powerpoint/2010/main" xmlns="" val="1705710934"/>
              </p:ext>
            </p:extLst>
          </p:nvPr>
        </p:nvGraphicFramePr>
        <p:xfrm>
          <a:off x="381000" y="2057400"/>
          <a:ext cx="74676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35923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11343"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gn="l">
              <a:lnSpc>
                <a:spcPct val="150000"/>
              </a:lnSpc>
            </a:pPr>
            <a:r>
              <a:rPr lang="en-US" sz="2800" dirty="0" smtClean="0">
                <a:latin typeface="Arial" panose="020B0604020202020204" pitchFamily="34" charset="0"/>
                <a:cs typeface="Arial" panose="020B0604020202020204" pitchFamily="34" charset="0"/>
              </a:rPr>
              <a:t>CLIENTS SUPPORTED PER SECTOR-INCUBATION</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84</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graphicFrame>
        <p:nvGraphicFramePr>
          <p:cNvPr id="10" name="Chart 9"/>
          <p:cNvGraphicFramePr>
            <a:graphicFrameLocks/>
          </p:cNvGraphicFramePr>
          <p:nvPr>
            <p:extLst>
              <p:ext uri="{D42A27DB-BD31-4B8C-83A1-F6EECF244321}">
                <p14:modId xmlns:p14="http://schemas.microsoft.com/office/powerpoint/2010/main" xmlns="" val="940524484"/>
              </p:ext>
            </p:extLst>
          </p:nvPr>
        </p:nvGraphicFramePr>
        <p:xfrm>
          <a:off x="1295400" y="1943099"/>
          <a:ext cx="7391400" cy="4152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4665990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11343" cy="957943"/>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gn="l">
              <a:lnSpc>
                <a:spcPct val="150000"/>
              </a:lnSpc>
            </a:pPr>
            <a:r>
              <a:rPr lang="en-US" sz="2800" dirty="0" smtClean="0">
                <a:latin typeface="Arial" panose="020B0604020202020204" pitchFamily="34" charset="0"/>
                <a:cs typeface="Arial" panose="020B0604020202020204" pitchFamily="34" charset="0"/>
              </a:rPr>
              <a:t>JOBS CREATED PER SECTOR-INCUBATION</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85</a:t>
            </a:fld>
            <a:endParaRPr lang="en-US" dirty="0">
              <a:solidFill>
                <a:prstClr val="black">
                  <a:tint val="75000"/>
                </a:prstClr>
              </a:solidFill>
            </a:endParaRPr>
          </a:p>
        </p:txBody>
      </p:sp>
      <p:pic>
        <p:nvPicPr>
          <p:cNvPr id="9" name="Picture 8" descr="http://phalafala/document-centre/Documents/Logo/seda%20logo%20h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5999"/>
            <a:ext cx="2590800" cy="521733"/>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xmlns="" val="332594749"/>
              </p:ext>
            </p:extLst>
          </p:nvPr>
        </p:nvGraphicFramePr>
        <p:xfrm>
          <a:off x="1143000" y="1726588"/>
          <a:ext cx="7010400" cy="4217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8762453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r>
              <a:rPr lang="en-US" sz="3600" dirty="0" smtClean="0">
                <a:latin typeface="Arial" pitchFamily="34" charset="0"/>
                <a:cs typeface="Arial" pitchFamily="34" charset="0"/>
              </a:rPr>
              <a:t>	</a:t>
            </a:r>
            <a:r>
              <a:rPr lang="en-US" sz="2700" dirty="0" smtClean="0">
                <a:latin typeface="Arial" panose="020B0604020202020204" pitchFamily="34" charset="0"/>
                <a:cs typeface="Arial" panose="020B0604020202020204" pitchFamily="34" charset="0"/>
              </a:rPr>
              <a:t>KEY RISKS AND QUARTER 3 MITIGATION ACTION </a:t>
            </a:r>
            <a:endParaRPr lang="en-US"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86</a:t>
            </a:fld>
            <a:endParaRPr lang="en-US" dirty="0">
              <a:solidFill>
                <a:prstClr val="black">
                  <a:tint val="75000"/>
                </a:prstClr>
              </a:solidFill>
            </a:endParaRPr>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3689050925"/>
              </p:ext>
            </p:extLst>
          </p:nvPr>
        </p:nvGraphicFramePr>
        <p:xfrm>
          <a:off x="457200" y="1070655"/>
          <a:ext cx="8153400" cy="5570220"/>
        </p:xfrm>
        <a:graphic>
          <a:graphicData uri="http://schemas.openxmlformats.org/drawingml/2006/table">
            <a:tbl>
              <a:tblPr firstRow="1" firstCol="1" bandRow="1">
                <a:tableStyleId>{2D5ABB26-0587-4C30-8999-92F81FD0307C}</a:tableStyleId>
              </a:tblPr>
              <a:tblGrid>
                <a:gridCol w="3733800">
                  <a:extLst>
                    <a:ext uri="{9D8B030D-6E8A-4147-A177-3AD203B41FA5}">
                      <a16:colId xmlns:a16="http://schemas.microsoft.com/office/drawing/2014/main" xmlns="" val="20000"/>
                    </a:ext>
                  </a:extLst>
                </a:gridCol>
                <a:gridCol w="4419600">
                  <a:extLst>
                    <a:ext uri="{9D8B030D-6E8A-4147-A177-3AD203B41FA5}">
                      <a16:colId xmlns:a16="http://schemas.microsoft.com/office/drawing/2014/main" xmlns="" val="20001"/>
                    </a:ext>
                  </a:extLst>
                </a:gridCol>
              </a:tblGrid>
              <a:tr h="135628">
                <a:tc>
                  <a:txBody>
                    <a:bodyPr/>
                    <a:lstStyle/>
                    <a:p>
                      <a:pPr marL="0" marR="0">
                        <a:lnSpc>
                          <a:spcPct val="100000"/>
                        </a:lnSpc>
                        <a:spcBef>
                          <a:spcPts val="0"/>
                        </a:spcBef>
                        <a:spcAft>
                          <a:spcPts val="0"/>
                        </a:spcAft>
                      </a:pPr>
                      <a:r>
                        <a:rPr lang="en-ZA" sz="1200" b="1" dirty="0">
                          <a:effectLst/>
                        </a:rPr>
                        <a:t>Risk Description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0"/>
                        </a:spcAft>
                      </a:pPr>
                      <a:r>
                        <a:rPr lang="en-ZA" sz="1200" b="1" dirty="0">
                          <a:effectLst/>
                        </a:rPr>
                        <a:t>Quarter </a:t>
                      </a:r>
                      <a:r>
                        <a:rPr lang="en-ZA" sz="1200" b="1" dirty="0" smtClean="0">
                          <a:effectLst/>
                        </a:rPr>
                        <a:t>3 </a:t>
                      </a:r>
                      <a:r>
                        <a:rPr lang="en-ZA" sz="1200" b="1" dirty="0">
                          <a:effectLst/>
                        </a:rPr>
                        <a:t>progress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758722">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Inadequate Stakeholder management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Hosted ASF during Q3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Hosted Round-table Discussions with Foreign Embassies during Q3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4699">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Inadequate funding for SMMEs development programmes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Leveraged R28Million from the various stakeholders in the provincial network.</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-In October, received approvals from MERSETA to an amount of R3,583 414 for the following incubators:</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SAVANT: R700 000</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DACT: R700 000</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SAMTI: R2, 183 414</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Submitted proposal to UIF for Rapid incubators and some of the main-line incubators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STP budget for 2017/18 reflects that STP allocates 86% of budget to programmes; Exec's office budget is mainly salaries at 10%. Remaining 4% is allocated to SABIC and administration costs.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4699">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Lack of integration between strategic planning and budgeting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The final draft Annual Performance Plan was developed, and took into account the 4% reduction in funding over the next three years. It also incorporates programmes to be migrated from the DSBD.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417568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r>
              <a:rPr lang="en-US" sz="3600" dirty="0" smtClean="0">
                <a:latin typeface="Arial" pitchFamily="34" charset="0"/>
                <a:cs typeface="Arial" pitchFamily="34" charset="0"/>
              </a:rPr>
              <a:t>	</a:t>
            </a:r>
            <a:r>
              <a:rPr lang="en-US" sz="3100" dirty="0" smtClean="0">
                <a:latin typeface="Arial" pitchFamily="34" charset="0"/>
                <a:cs typeface="Arial" pitchFamily="34" charset="0"/>
              </a:rPr>
              <a:t>KEY RISKS AND QUARTER 3 MITIGATION ACTION </a:t>
            </a:r>
            <a:endParaRPr lang="en-US"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87</a:t>
            </a:fld>
            <a:endParaRPr lang="en-US" dirty="0">
              <a:solidFill>
                <a:prstClr val="black">
                  <a:tint val="75000"/>
                </a:prstClr>
              </a:solidFill>
            </a:endParaRPr>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2319158693"/>
              </p:ext>
            </p:extLst>
          </p:nvPr>
        </p:nvGraphicFramePr>
        <p:xfrm>
          <a:off x="152400" y="1070655"/>
          <a:ext cx="8839200" cy="5636260"/>
        </p:xfrm>
        <a:graphic>
          <a:graphicData uri="http://schemas.openxmlformats.org/drawingml/2006/table">
            <a:tbl>
              <a:tblPr firstRow="1" firstCol="1" bandRow="1">
                <a:tableStyleId>{2D5ABB26-0587-4C30-8999-92F81FD0307C}</a:tableStyleId>
              </a:tblPr>
              <a:tblGrid>
                <a:gridCol w="4047858">
                  <a:extLst>
                    <a:ext uri="{9D8B030D-6E8A-4147-A177-3AD203B41FA5}">
                      <a16:colId xmlns:a16="http://schemas.microsoft.com/office/drawing/2014/main" xmlns="" val="20000"/>
                    </a:ext>
                  </a:extLst>
                </a:gridCol>
                <a:gridCol w="4791342">
                  <a:extLst>
                    <a:ext uri="{9D8B030D-6E8A-4147-A177-3AD203B41FA5}">
                      <a16:colId xmlns:a16="http://schemas.microsoft.com/office/drawing/2014/main" xmlns="" val="20001"/>
                    </a:ext>
                  </a:extLst>
                </a:gridCol>
              </a:tblGrid>
              <a:tr h="135628">
                <a:tc>
                  <a:txBody>
                    <a:bodyPr/>
                    <a:lstStyle/>
                    <a:p>
                      <a:pPr marL="0" marR="0">
                        <a:lnSpc>
                          <a:spcPct val="100000"/>
                        </a:lnSpc>
                        <a:spcBef>
                          <a:spcPts val="0"/>
                        </a:spcBef>
                        <a:spcAft>
                          <a:spcPts val="0"/>
                        </a:spcAft>
                      </a:pPr>
                      <a:r>
                        <a:rPr lang="en-ZA" sz="1200" b="1" dirty="0">
                          <a:effectLst/>
                        </a:rPr>
                        <a:t>Risk Description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0"/>
                        </a:spcAft>
                      </a:pPr>
                      <a:r>
                        <a:rPr lang="en-ZA" sz="1200" b="1" dirty="0">
                          <a:effectLst/>
                        </a:rPr>
                        <a:t>Quarter </a:t>
                      </a:r>
                      <a:r>
                        <a:rPr lang="en-ZA" sz="1200" b="1" dirty="0" smtClean="0">
                          <a:effectLst/>
                        </a:rPr>
                        <a:t>3 </a:t>
                      </a:r>
                      <a:r>
                        <a:rPr lang="en-ZA" sz="1200" b="1" dirty="0">
                          <a:effectLst/>
                        </a:rPr>
                        <a:t>progress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758722">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Lack of agility to respond to client needs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R &amp; D Advisory forum recommended that there should be an integration of the EDD and STP Supplier Development Programmes to be delivered through the Growth Garage model.  After conducting extensive analysis of the Export Development Programme, Research recommended that the programme not be reviewed but restored to its original structure with a Trade Facilitation component as part of the offering. The Manufacturing Support Programme Review is currently ongoing.                           </a:t>
                      </a:r>
                      <a:br>
                        <a:rPr lang="en-ZA" sz="1200" dirty="0">
                          <a:effectLst/>
                          <a:latin typeface="Trebuchet MS" panose="020B0603020202020204" pitchFamily="34" charset="0"/>
                          <a:ea typeface="Times New Roman" panose="02020603050405020304" pitchFamily="18" charset="0"/>
                          <a:cs typeface="Calibri" panose="020F0502020204030204" pitchFamily="34" charset="0"/>
                        </a:rPr>
                      </a:br>
                      <a:r>
                        <a:rPr lang="en-ZA" sz="1200" dirty="0">
                          <a:effectLst/>
                          <a:latin typeface="Trebuchet MS" panose="020B0603020202020204" pitchFamily="34" charset="0"/>
                          <a:ea typeface="Times New Roman" panose="02020603050405020304" pitchFamily="18" charset="0"/>
                          <a:cs typeface="Calibri" panose="020F0502020204030204" pitchFamily="34" charset="0"/>
                        </a:rPr>
                        <a:t>The Branch efficiency work study was concluded. An Action plan based on the study's recommendations was developed for implementation.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E-services portal has been developed and deployed. Initial system </a:t>
                      </a:r>
                      <a:r>
                        <a:rPr lang="en-ZA" sz="1200" dirty="0" smtClean="0">
                          <a:effectLst/>
                          <a:latin typeface="Trebuchet MS" panose="020B0603020202020204" pitchFamily="34" charset="0"/>
                          <a:ea typeface="Times New Roman" panose="02020603050405020304" pitchFamily="18" charset="0"/>
                          <a:cs typeface="Calibri" panose="020F0502020204030204" pitchFamily="34" charset="0"/>
                        </a:rPr>
                        <a:t>awareness </a:t>
                      </a:r>
                      <a:r>
                        <a:rPr lang="en-ZA" sz="1200" dirty="0">
                          <a:effectLst/>
                          <a:latin typeface="Trebuchet MS" panose="020B0603020202020204" pitchFamily="34" charset="0"/>
                          <a:ea typeface="Times New Roman" panose="02020603050405020304" pitchFamily="18" charset="0"/>
                          <a:cs typeface="Calibri" panose="020F0502020204030204" pitchFamily="34" charset="0"/>
                        </a:rPr>
                        <a:t>will be conducted in the Q4. Together with </a:t>
                      </a:r>
                      <a:r>
                        <a:rPr lang="en-ZA" sz="1200" dirty="0" smtClean="0">
                          <a:effectLst/>
                          <a:latin typeface="Trebuchet MS" panose="020B0603020202020204" pitchFamily="34" charset="0"/>
                          <a:ea typeface="Times New Roman" panose="02020603050405020304" pitchFamily="18" charset="0"/>
                          <a:cs typeface="Calibri" panose="020F0502020204030204" pitchFamily="34" charset="0"/>
                        </a:rPr>
                        <a:t>Corporate </a:t>
                      </a:r>
                      <a:r>
                        <a:rPr lang="en-ZA" sz="1200" dirty="0">
                          <a:effectLst/>
                          <a:latin typeface="Trebuchet MS" panose="020B0603020202020204" pitchFamily="34" charset="0"/>
                          <a:ea typeface="Times New Roman" panose="02020603050405020304" pitchFamily="18" charset="0"/>
                          <a:cs typeface="Calibri" panose="020F0502020204030204" pitchFamily="34" charset="0"/>
                        </a:rPr>
                        <a:t>Services and EDD an adequate marketing and communication plan will be </a:t>
                      </a:r>
                      <a:r>
                        <a:rPr lang="en-ZA" sz="1200" dirty="0" smtClean="0">
                          <a:effectLst/>
                          <a:latin typeface="Trebuchet MS" panose="020B0603020202020204" pitchFamily="34" charset="0"/>
                          <a:ea typeface="Times New Roman" panose="02020603050405020304" pitchFamily="18" charset="0"/>
                          <a:cs typeface="Calibri" panose="020F0502020204030204" pitchFamily="34" charset="0"/>
                        </a:rPr>
                        <a:t>developed </a:t>
                      </a:r>
                      <a:r>
                        <a:rPr lang="en-ZA" sz="1200" dirty="0">
                          <a:effectLst/>
                          <a:latin typeface="Trebuchet MS" panose="020B0603020202020204" pitchFamily="34" charset="0"/>
                          <a:ea typeface="Times New Roman" panose="02020603050405020304" pitchFamily="18" charset="0"/>
                          <a:cs typeface="Calibri" panose="020F0502020204030204" pitchFamily="34" charset="0"/>
                        </a:rPr>
                        <a:t>and implemented to improve awareness. A training plan has been developed for internal stakeholders.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The new service delivery model proposal was presented at R &amp; D forum for further inputs.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802186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r>
              <a:rPr lang="en-US" sz="3600" dirty="0" smtClean="0">
                <a:latin typeface="Arial" pitchFamily="34" charset="0"/>
                <a:cs typeface="Arial" pitchFamily="34" charset="0"/>
              </a:rPr>
              <a:t>	</a:t>
            </a:r>
            <a:r>
              <a:rPr lang="en-US" sz="2700" dirty="0" smtClean="0">
                <a:latin typeface="Arial" panose="020B0604020202020204" pitchFamily="34" charset="0"/>
                <a:cs typeface="Arial" panose="020B0604020202020204" pitchFamily="34" charset="0"/>
              </a:rPr>
              <a:t>KEY RISKS AND QUARTER 3 MITIGATION ACTION </a:t>
            </a:r>
            <a:endParaRPr lang="en-US"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88</a:t>
            </a:fld>
            <a:endParaRPr lang="en-US" dirty="0">
              <a:solidFill>
                <a:prstClr val="black">
                  <a:tint val="75000"/>
                </a:prstClr>
              </a:solidFill>
            </a:endParaRPr>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1668594666"/>
              </p:ext>
            </p:extLst>
          </p:nvPr>
        </p:nvGraphicFramePr>
        <p:xfrm>
          <a:off x="152400" y="1070655"/>
          <a:ext cx="8839200" cy="2311400"/>
        </p:xfrm>
        <a:graphic>
          <a:graphicData uri="http://schemas.openxmlformats.org/drawingml/2006/table">
            <a:tbl>
              <a:tblPr firstRow="1" firstCol="1" bandRow="1">
                <a:tableStyleId>{2D5ABB26-0587-4C30-8999-92F81FD0307C}</a:tableStyleId>
              </a:tblPr>
              <a:tblGrid>
                <a:gridCol w="4047858">
                  <a:extLst>
                    <a:ext uri="{9D8B030D-6E8A-4147-A177-3AD203B41FA5}">
                      <a16:colId xmlns:a16="http://schemas.microsoft.com/office/drawing/2014/main" xmlns="" val="20000"/>
                    </a:ext>
                  </a:extLst>
                </a:gridCol>
                <a:gridCol w="4791342">
                  <a:extLst>
                    <a:ext uri="{9D8B030D-6E8A-4147-A177-3AD203B41FA5}">
                      <a16:colId xmlns:a16="http://schemas.microsoft.com/office/drawing/2014/main" xmlns="" val="20001"/>
                    </a:ext>
                  </a:extLst>
                </a:gridCol>
              </a:tblGrid>
              <a:tr h="135628">
                <a:tc>
                  <a:txBody>
                    <a:bodyPr/>
                    <a:lstStyle/>
                    <a:p>
                      <a:pPr marL="0" marR="0">
                        <a:lnSpc>
                          <a:spcPct val="100000"/>
                        </a:lnSpc>
                        <a:spcBef>
                          <a:spcPts val="0"/>
                        </a:spcBef>
                        <a:spcAft>
                          <a:spcPts val="0"/>
                        </a:spcAft>
                      </a:pPr>
                      <a:r>
                        <a:rPr lang="en-ZA" sz="1200" b="1" dirty="0">
                          <a:effectLst/>
                          <a:latin typeface="+mn-lt"/>
                        </a:rPr>
                        <a:t>Risk Description </a:t>
                      </a:r>
                      <a:endParaRPr lang="en-US" sz="1200" b="1" dirty="0">
                        <a:effectLst/>
                        <a:latin typeface="+mn-lt"/>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0"/>
                        </a:spcAft>
                      </a:pPr>
                      <a:r>
                        <a:rPr lang="en-ZA" sz="1200" b="1" dirty="0">
                          <a:effectLst/>
                          <a:latin typeface="+mn-lt"/>
                        </a:rPr>
                        <a:t>Quarter </a:t>
                      </a:r>
                      <a:r>
                        <a:rPr lang="en-ZA" sz="1200" b="1" dirty="0" smtClean="0">
                          <a:effectLst/>
                          <a:latin typeface="+mn-lt"/>
                        </a:rPr>
                        <a:t>3 </a:t>
                      </a:r>
                      <a:r>
                        <a:rPr lang="en-ZA" sz="1200" b="1" dirty="0">
                          <a:effectLst/>
                          <a:latin typeface="+mn-lt"/>
                        </a:rPr>
                        <a:t>progress </a:t>
                      </a:r>
                      <a:endParaRPr lang="en-US" sz="1200" b="1" dirty="0">
                        <a:effectLst/>
                        <a:latin typeface="+mn-lt"/>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523675">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Lack of project management capabilities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PMO concept document developed and presented at EXCO.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The matter is still a work in </a:t>
                      </a:r>
                      <a:r>
                        <a:rPr lang="en-ZA" sz="1200" dirty="0" smtClean="0">
                          <a:effectLst/>
                          <a:latin typeface="Trebuchet MS" panose="020B0603020202020204" pitchFamily="34" charset="0"/>
                          <a:ea typeface="Times New Roman" panose="02020603050405020304" pitchFamily="18" charset="0"/>
                          <a:cs typeface="Calibri" panose="020F0502020204030204" pitchFamily="34" charset="0"/>
                        </a:rPr>
                        <a:t>progress </a:t>
                      </a:r>
                      <a:r>
                        <a:rPr lang="en-ZA" sz="1200" dirty="0">
                          <a:effectLst/>
                          <a:latin typeface="Trebuchet MS" panose="020B0603020202020204" pitchFamily="34" charset="0"/>
                          <a:ea typeface="Times New Roman" panose="02020603050405020304" pitchFamily="18" charset="0"/>
                          <a:cs typeface="Calibri" panose="020F0502020204030204" pitchFamily="34" charset="0"/>
                        </a:rPr>
                        <a:t>as SIM is considering the possibility of re-profiling the vacant position of the Manager: Monitoring and Evaluation to be Project Management Officer.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6885">
                <a:tc>
                  <a:txBody>
                    <a:bodyPr/>
                    <a:lstStyle/>
                    <a:p>
                      <a:pPr marL="0" marR="0">
                        <a:lnSpc>
                          <a:spcPct val="150000"/>
                        </a:lnSpc>
                        <a:spcBef>
                          <a:spcPts val="0"/>
                        </a:spcBef>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Failure to attract and retain critical skills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200" dirty="0">
                          <a:effectLst/>
                          <a:latin typeface="Trebuchet MS" panose="020B0603020202020204" pitchFamily="34" charset="0"/>
                          <a:ea typeface="Times New Roman" panose="02020603050405020304" pitchFamily="18" charset="0"/>
                          <a:cs typeface="Calibri" panose="020F0502020204030204" pitchFamily="34" charset="0"/>
                        </a:rPr>
                        <a:t>The Seda HR Retention Strategy has been recommended by EXCO in December 2017 and it will be presented to REMCO during January 2018 to be recommended for the Board approval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772916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r>
              <a:rPr lang="en-US" sz="3600" dirty="0" smtClean="0">
                <a:latin typeface="Arial" pitchFamily="34" charset="0"/>
                <a:cs typeface="Arial" pitchFamily="34" charset="0"/>
              </a:rPr>
              <a:t>	</a:t>
            </a:r>
            <a:r>
              <a:rPr lang="en-US" sz="2700" dirty="0" smtClean="0">
                <a:latin typeface="Arial" panose="020B0604020202020204" pitchFamily="34" charset="0"/>
                <a:cs typeface="Arial" panose="020B0604020202020204" pitchFamily="34" charset="0"/>
              </a:rPr>
              <a:t>KEY RISKS AND QUARTER 3 MITIGATION ACTION </a:t>
            </a:r>
            <a:endParaRPr lang="en-US"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89</a:t>
            </a:fld>
            <a:endParaRPr lang="en-US" dirty="0">
              <a:solidFill>
                <a:prstClr val="black">
                  <a:tint val="75000"/>
                </a:prstClr>
              </a:solidFill>
            </a:endParaRPr>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xmlns="" val="2940249597"/>
              </p:ext>
            </p:extLst>
          </p:nvPr>
        </p:nvGraphicFramePr>
        <p:xfrm>
          <a:off x="152400" y="1070655"/>
          <a:ext cx="8839200" cy="4936998"/>
        </p:xfrm>
        <a:graphic>
          <a:graphicData uri="http://schemas.openxmlformats.org/drawingml/2006/table">
            <a:tbl>
              <a:tblPr firstRow="1" firstCol="1" bandRow="1">
                <a:tableStyleId>{2D5ABB26-0587-4C30-8999-92F81FD0307C}</a:tableStyleId>
              </a:tblPr>
              <a:tblGrid>
                <a:gridCol w="4047858">
                  <a:extLst>
                    <a:ext uri="{9D8B030D-6E8A-4147-A177-3AD203B41FA5}">
                      <a16:colId xmlns:a16="http://schemas.microsoft.com/office/drawing/2014/main" xmlns="" val="20000"/>
                    </a:ext>
                  </a:extLst>
                </a:gridCol>
                <a:gridCol w="4791342">
                  <a:extLst>
                    <a:ext uri="{9D8B030D-6E8A-4147-A177-3AD203B41FA5}">
                      <a16:colId xmlns:a16="http://schemas.microsoft.com/office/drawing/2014/main" xmlns="" val="20001"/>
                    </a:ext>
                  </a:extLst>
                </a:gridCol>
              </a:tblGrid>
              <a:tr h="135628">
                <a:tc>
                  <a:txBody>
                    <a:bodyPr/>
                    <a:lstStyle/>
                    <a:p>
                      <a:pPr marL="0" marR="0">
                        <a:lnSpc>
                          <a:spcPct val="100000"/>
                        </a:lnSpc>
                        <a:spcBef>
                          <a:spcPts val="0"/>
                        </a:spcBef>
                        <a:spcAft>
                          <a:spcPts val="0"/>
                        </a:spcAft>
                      </a:pPr>
                      <a:r>
                        <a:rPr lang="en-ZA" sz="1400" b="1" dirty="0">
                          <a:effectLst/>
                        </a:rPr>
                        <a:t>Risk Description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0"/>
                        </a:spcAft>
                      </a:pPr>
                      <a:r>
                        <a:rPr lang="en-ZA" sz="1400" b="1" dirty="0">
                          <a:effectLst/>
                        </a:rPr>
                        <a:t>Quarter </a:t>
                      </a:r>
                      <a:r>
                        <a:rPr lang="en-ZA" sz="1400" b="1" dirty="0" smtClean="0">
                          <a:effectLst/>
                        </a:rPr>
                        <a:t>3 </a:t>
                      </a:r>
                      <a:r>
                        <a:rPr lang="en-ZA" sz="1400" b="1" dirty="0">
                          <a:effectLst/>
                        </a:rPr>
                        <a:t>progress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605" marR="22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14816">
                <a:tc>
                  <a:txBody>
                    <a:bodyPr/>
                    <a:lstStyle/>
                    <a:p>
                      <a:pPr marL="0" marR="0">
                        <a:lnSpc>
                          <a:spcPct val="150000"/>
                        </a:lnSpc>
                        <a:spcBef>
                          <a:spcPts val="0"/>
                        </a:spcBef>
                        <a:spcAft>
                          <a:spcPts val="0"/>
                        </a:spcAft>
                      </a:pPr>
                      <a:r>
                        <a:rPr lang="en-ZA" sz="1400" dirty="0">
                          <a:effectLst/>
                          <a:latin typeface="Trebuchet MS" panose="020B0603020202020204" pitchFamily="34" charset="0"/>
                          <a:ea typeface="Times New Roman" panose="02020603050405020304" pitchFamily="18" charset="0"/>
                          <a:cs typeface="Times New Roman" panose="02020603050405020304" pitchFamily="18" charset="0"/>
                        </a:rPr>
                        <a:t>Inadequate ICT infrastructure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Areas were scoped in the ICT Strategic Plan and were prioritised for implementation in the Work-plan for 2017-2018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The new computing and storage infrastructure offers agility, scalability and capacity for new services.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New MPLS network contract  signed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Awaiting Work study report and job grading of approved positions. Delays in the approval of the Internship Framework will delay the recruitment for the Admin: ICT (Intern) position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Third level technical support services contract signed and services are available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4699">
                <a:tc>
                  <a:txBody>
                    <a:bodyPr/>
                    <a:lstStyle/>
                    <a:p>
                      <a:pPr marL="0" marR="0">
                        <a:lnSpc>
                          <a:spcPct val="150000"/>
                        </a:lnSpc>
                        <a:spcBef>
                          <a:spcPts val="0"/>
                        </a:spcBef>
                        <a:spcAft>
                          <a:spcPts val="0"/>
                        </a:spcAft>
                      </a:pPr>
                      <a:r>
                        <a:rPr lang="en-ZA" sz="1400" dirty="0">
                          <a:effectLst/>
                          <a:latin typeface="Trebuchet MS" panose="020B0603020202020204" pitchFamily="34" charset="0"/>
                          <a:ea typeface="Times New Roman" panose="02020603050405020304" pitchFamily="18" charset="0"/>
                          <a:cs typeface="Times New Roman" panose="02020603050405020304" pitchFamily="18" charset="0"/>
                        </a:rPr>
                        <a:t>Failure to maintain consistent, clear, and open communication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Implementation of the plan ongoing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ZA" sz="1400" dirty="0">
                          <a:effectLst/>
                          <a:latin typeface="Trebuchet MS" panose="020B0603020202020204" pitchFamily="34" charset="0"/>
                          <a:ea typeface="Times New Roman" panose="02020603050405020304" pitchFamily="18" charset="0"/>
                          <a:cs typeface="Calibri" panose="020F0502020204030204" pitchFamily="34" charset="0"/>
                        </a:rPr>
                        <a:t>Social Media Platforms will be monitored to check their impact.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42035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
            <a:ext cx="8991600" cy="7493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gn="r"/>
            <a:r>
              <a:rPr lang="en-US" sz="2800" dirty="0" smtClean="0">
                <a:latin typeface="Arial" pitchFamily="34" charset="0"/>
                <a:cs typeface="Arial" pitchFamily="34" charset="0"/>
              </a:rPr>
              <a:t>MANDATE, STRATEGIC GOALS AND OBJECTIVES</a:t>
            </a:r>
            <a:endParaRPr lang="en-US" sz="28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9</a:t>
            </a:fld>
            <a:endParaRPr lang="en-US" sz="1400" b="1" dirty="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nvPr>
        </p:nvGraphicFramePr>
        <p:xfrm>
          <a:off x="182351" y="1727199"/>
          <a:ext cx="8841905" cy="4418962"/>
        </p:xfrm>
        <a:graphic>
          <a:graphicData uri="http://schemas.openxmlformats.org/drawingml/2006/table">
            <a:tbl>
              <a:tblPr firstRow="1" bandRow="1"/>
              <a:tblGrid>
                <a:gridCol w="1426113">
                  <a:extLst>
                    <a:ext uri="{9D8B030D-6E8A-4147-A177-3AD203B41FA5}">
                      <a16:colId xmlns:a16="http://schemas.microsoft.com/office/drawing/2014/main" xmlns="" val="20000"/>
                    </a:ext>
                  </a:extLst>
                </a:gridCol>
                <a:gridCol w="1568725">
                  <a:extLst>
                    <a:ext uri="{9D8B030D-6E8A-4147-A177-3AD203B41FA5}">
                      <a16:colId xmlns:a16="http://schemas.microsoft.com/office/drawing/2014/main" xmlns="" val="20001"/>
                    </a:ext>
                  </a:extLst>
                </a:gridCol>
                <a:gridCol w="5847067">
                  <a:extLst>
                    <a:ext uri="{9D8B030D-6E8A-4147-A177-3AD203B41FA5}">
                      <a16:colId xmlns:a16="http://schemas.microsoft.com/office/drawing/2014/main" xmlns="" val="20002"/>
                    </a:ext>
                  </a:extLst>
                </a:gridCol>
              </a:tblGrid>
              <a:tr h="37540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Programme</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Strategic </a:t>
                      </a:r>
                      <a:r>
                        <a:rPr lang="en-US" sz="1100" b="1" cap="small" dirty="0" smtClean="0">
                          <a:solidFill>
                            <a:schemeClr val="tx1"/>
                          </a:solidFill>
                          <a:effectLst/>
                          <a:latin typeface="Arial" pitchFamily="34" charset="0"/>
                          <a:ea typeface="Times New Roman"/>
                          <a:cs typeface="Arial" pitchFamily="34" charset="0"/>
                        </a:rPr>
                        <a:t>Goals</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Strategic Objectives </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0"/>
                  </a:ext>
                </a:extLst>
              </a:tr>
              <a:tr h="11622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ZA" sz="1100" b="1" i="1" cap="small" dirty="0">
                          <a:solidFill>
                            <a:schemeClr val="tx1"/>
                          </a:solidFill>
                          <a:effectLst/>
                          <a:latin typeface="Arial" pitchFamily="34" charset="0"/>
                          <a:ea typeface="Times New Roman"/>
                          <a:cs typeface="Arial" pitchFamily="34" charset="0"/>
                        </a:rPr>
                        <a:t>Programme 1</a:t>
                      </a:r>
                      <a:r>
                        <a:rPr lang="en-ZA" sz="1100" b="1" i="1" cap="small" dirty="0" smtClean="0">
                          <a:solidFill>
                            <a:schemeClr val="tx1"/>
                          </a:solidFill>
                          <a:effectLst/>
                          <a:latin typeface="Arial" pitchFamily="34" charset="0"/>
                          <a:ea typeface="Times New Roman"/>
                          <a:cs typeface="Arial" pitchFamily="34" charset="0"/>
                        </a:rPr>
                        <a:t>:</a:t>
                      </a:r>
                      <a:r>
                        <a:rPr lang="en-ZA" sz="1100" b="1" i="1" cap="small" baseline="0" dirty="0" smtClean="0">
                          <a:solidFill>
                            <a:schemeClr val="tx1"/>
                          </a:solidFill>
                          <a:effectLst/>
                          <a:latin typeface="Arial" pitchFamily="34" charset="0"/>
                          <a:ea typeface="Times New Roman"/>
                          <a:cs typeface="Arial" pitchFamily="34" charset="0"/>
                        </a:rPr>
                        <a:t> Administration</a:t>
                      </a:r>
                      <a:endParaRPr lang="en-US" sz="1100" dirty="0" smtClean="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Aft>
                          <a:spcPts val="0"/>
                        </a:spcAft>
                      </a:pPr>
                      <a:r>
                        <a:rPr lang="en-ZA" sz="1100" b="1" cap="small" dirty="0" smtClean="0">
                          <a:solidFill>
                            <a:schemeClr val="tx1"/>
                          </a:solidFill>
                          <a:effectLst/>
                          <a:latin typeface="Arial" pitchFamily="34" charset="0"/>
                          <a:ea typeface="Times New Roman"/>
                          <a:cs typeface="Arial" pitchFamily="34" charset="0"/>
                        </a:rPr>
                        <a:t>An</a:t>
                      </a:r>
                      <a:r>
                        <a:rPr lang="en-ZA" sz="1100" b="1" cap="small" baseline="0" dirty="0" smtClean="0">
                          <a:solidFill>
                            <a:schemeClr val="tx1"/>
                          </a:solidFill>
                          <a:effectLst/>
                          <a:latin typeface="Arial" pitchFamily="34" charset="0"/>
                          <a:ea typeface="Times New Roman"/>
                          <a:cs typeface="Arial" pitchFamily="34" charset="0"/>
                        </a:rPr>
                        <a:t> effective and efficient administration</a:t>
                      </a:r>
                      <a:endParaRPr lang="en-ZA" sz="1100" b="1"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US" sz="1100" b="1" i="1" cap="small" dirty="0" smtClean="0">
                          <a:solidFill>
                            <a:schemeClr val="tx1"/>
                          </a:solidFill>
                          <a:effectLst/>
                          <a:latin typeface="Arial" pitchFamily="34" charset="0"/>
                          <a:ea typeface="Times New Roman"/>
                          <a:cs typeface="Arial" pitchFamily="34" charset="0"/>
                        </a:rPr>
                        <a:t>1.1</a:t>
                      </a:r>
                      <a:r>
                        <a:rPr lang="en-US" sz="1100" b="1" i="1" dirty="0" smtClean="0">
                          <a:solidFill>
                            <a:schemeClr val="tx1"/>
                          </a:solidFill>
                          <a:effectLst/>
                          <a:latin typeface="Arial" pitchFamily="34" charset="0"/>
                          <a:ea typeface="Times New Roman"/>
                          <a:cs typeface="Arial" pitchFamily="34" charset="0"/>
                        </a:rPr>
                        <a:t>: To</a:t>
                      </a:r>
                      <a:r>
                        <a:rPr lang="en-US" sz="1100" b="1" i="1" baseline="0" dirty="0" smtClean="0">
                          <a:solidFill>
                            <a:schemeClr val="tx1"/>
                          </a:solidFill>
                          <a:effectLst/>
                          <a:latin typeface="Arial" pitchFamily="34" charset="0"/>
                          <a:ea typeface="Times New Roman"/>
                          <a:cs typeface="Arial" pitchFamily="34" charset="0"/>
                        </a:rPr>
                        <a:t> promote compliance and good governance</a:t>
                      </a:r>
                    </a:p>
                    <a:p>
                      <a:pPr algn="just">
                        <a:lnSpc>
                          <a:spcPct val="100000"/>
                        </a:lnSpc>
                        <a:spcAft>
                          <a:spcPts val="0"/>
                        </a:spcAft>
                      </a:pPr>
                      <a:r>
                        <a:rPr lang="en-US" sz="1100" b="1" i="1" baseline="0" dirty="0" smtClean="0">
                          <a:solidFill>
                            <a:schemeClr val="tx1"/>
                          </a:solidFill>
                          <a:effectLst/>
                          <a:latin typeface="Arial" pitchFamily="34" charset="0"/>
                          <a:ea typeface="Times New Roman"/>
                          <a:cs typeface="Arial" pitchFamily="34" charset="0"/>
                        </a:rPr>
                        <a:t>1.2: To drive sound financial management and controls</a:t>
                      </a:r>
                      <a:r>
                        <a:rPr lang="en-US" sz="1100" b="1" i="1" dirty="0" smtClean="0">
                          <a:solidFill>
                            <a:schemeClr val="tx1"/>
                          </a:solidFill>
                          <a:effectLst/>
                          <a:latin typeface="Arial" pitchFamily="34" charset="0"/>
                          <a:ea typeface="Times New Roman"/>
                          <a:cs typeface="Arial" pitchFamily="34" charset="0"/>
                        </a:rPr>
                        <a:t> </a:t>
                      </a:r>
                    </a:p>
                    <a:p>
                      <a:pPr algn="just">
                        <a:lnSpc>
                          <a:spcPct val="100000"/>
                        </a:lnSpc>
                        <a:spcAft>
                          <a:spcPts val="0"/>
                        </a:spcAft>
                      </a:pPr>
                      <a:r>
                        <a:rPr lang="en-US" sz="1100" b="1" i="1" dirty="0" smtClean="0">
                          <a:solidFill>
                            <a:schemeClr val="tx1"/>
                          </a:solidFill>
                          <a:effectLst/>
                          <a:latin typeface="Arial" pitchFamily="34" charset="0"/>
                          <a:ea typeface="Times New Roman"/>
                          <a:cs typeface="Arial" pitchFamily="34" charset="0"/>
                        </a:rPr>
                        <a:t>1.3: to maintain</a:t>
                      </a:r>
                      <a:r>
                        <a:rPr lang="en-US" sz="1100" b="1" i="1" baseline="0" dirty="0" smtClean="0">
                          <a:solidFill>
                            <a:schemeClr val="tx1"/>
                          </a:solidFill>
                          <a:effectLst/>
                          <a:latin typeface="Arial" pitchFamily="34" charset="0"/>
                          <a:ea typeface="Times New Roman"/>
                          <a:cs typeface="Arial" pitchFamily="34" charset="0"/>
                        </a:rPr>
                        <a:t> a sound performance planning, reporting and monitoring system</a:t>
                      </a:r>
                    </a:p>
                    <a:p>
                      <a:pPr algn="just">
                        <a:lnSpc>
                          <a:spcPct val="100000"/>
                        </a:lnSpc>
                        <a:spcAft>
                          <a:spcPts val="0"/>
                        </a:spcAft>
                      </a:pPr>
                      <a:r>
                        <a:rPr lang="en-US" sz="1100" b="1" i="1" baseline="0" dirty="0" smtClean="0">
                          <a:solidFill>
                            <a:schemeClr val="tx1"/>
                          </a:solidFill>
                          <a:effectLst/>
                          <a:latin typeface="Arial" pitchFamily="34" charset="0"/>
                          <a:ea typeface="Times New Roman"/>
                          <a:cs typeface="Arial" pitchFamily="34" charset="0"/>
                        </a:rPr>
                        <a:t>1.4: To build human resource capability and promote a culture of high performance</a:t>
                      </a:r>
                    </a:p>
                    <a:p>
                      <a:pPr algn="just">
                        <a:lnSpc>
                          <a:spcPct val="100000"/>
                        </a:lnSpc>
                        <a:spcAft>
                          <a:spcPts val="0"/>
                        </a:spcAft>
                      </a:pPr>
                      <a:r>
                        <a:rPr lang="en-US" sz="1100" b="1" i="1" baseline="0" dirty="0" smtClean="0">
                          <a:solidFill>
                            <a:schemeClr val="tx1"/>
                          </a:solidFill>
                          <a:effectLst/>
                          <a:latin typeface="Arial" pitchFamily="34" charset="0"/>
                          <a:ea typeface="Times New Roman"/>
                          <a:cs typeface="Arial" pitchFamily="34" charset="0"/>
                        </a:rPr>
                        <a:t>1.5: To promote external and internal communication on the work of the department</a:t>
                      </a:r>
                    </a:p>
                    <a:p>
                      <a:pPr algn="just">
                        <a:lnSpc>
                          <a:spcPct val="100000"/>
                        </a:lnSpc>
                        <a:spcAft>
                          <a:spcPts val="0"/>
                        </a:spcAft>
                      </a:pPr>
                      <a:endParaRPr lang="en-ZA" sz="1100" b="1" i="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1"/>
                  </a:ext>
                </a:extLst>
              </a:tr>
              <a:tr h="14942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just" defTabSz="914400" rtl="0" eaLnBrk="1" latinLnBrk="0" hangingPunct="1">
                        <a:lnSpc>
                          <a:spcPct val="100000"/>
                        </a:lnSpc>
                        <a:spcAft>
                          <a:spcPts val="0"/>
                        </a:spcAft>
                      </a:pPr>
                      <a:r>
                        <a:rPr lang="en-ZA" sz="1100" b="1" i="1" kern="1200" cap="small" dirty="0">
                          <a:solidFill>
                            <a:schemeClr val="tx1"/>
                          </a:solidFill>
                          <a:effectLst/>
                          <a:latin typeface="Arial" pitchFamily="34" charset="0"/>
                          <a:ea typeface="Times New Roman"/>
                          <a:cs typeface="Arial" pitchFamily="34" charset="0"/>
                        </a:rPr>
                        <a:t>Programme 2</a:t>
                      </a:r>
                      <a:r>
                        <a:rPr lang="en-ZA" sz="1100" b="1" i="1" kern="1200" cap="small" dirty="0" smtClean="0">
                          <a:solidFill>
                            <a:schemeClr val="tx1"/>
                          </a:solidFill>
                          <a:effectLst/>
                          <a:latin typeface="Arial" pitchFamily="34" charset="0"/>
                          <a:ea typeface="Times New Roman"/>
                          <a:cs typeface="Arial" pitchFamily="34" charset="0"/>
                        </a:rPr>
                        <a:t>: Policy,</a:t>
                      </a:r>
                      <a:r>
                        <a:rPr lang="en-ZA" sz="1100" b="1" i="1" kern="1200" cap="small" baseline="0" dirty="0" smtClean="0">
                          <a:solidFill>
                            <a:schemeClr val="tx1"/>
                          </a:solidFill>
                          <a:effectLst/>
                          <a:latin typeface="Arial" pitchFamily="34" charset="0"/>
                          <a:ea typeface="Times New Roman"/>
                          <a:cs typeface="Arial" pitchFamily="34" charset="0"/>
                        </a:rPr>
                        <a:t> Research &amp; M&amp;E</a:t>
                      </a:r>
                      <a:endParaRPr lang="en-ZA" sz="1100" b="1" i="1"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lnSpc>
                          <a:spcPct val="100000"/>
                        </a:lnSpc>
                        <a:spcAft>
                          <a:spcPts val="0"/>
                        </a:spcAft>
                      </a:pPr>
                      <a:r>
                        <a:rPr lang="en-ZA" sz="1100" b="1" i="0" kern="1200" cap="small" dirty="0" smtClean="0">
                          <a:solidFill>
                            <a:schemeClr val="tx1"/>
                          </a:solidFill>
                          <a:effectLst/>
                          <a:latin typeface="Arial" pitchFamily="34" charset="0"/>
                          <a:ea typeface="Times New Roman"/>
                          <a:cs typeface="Arial" pitchFamily="34" charset="0"/>
                        </a:rPr>
                        <a:t>An enabling environment for competitive small businesses</a:t>
                      </a:r>
                      <a:r>
                        <a:rPr lang="en-ZA" sz="1100" b="1" i="0" kern="1200" cap="small" baseline="0" dirty="0" smtClean="0">
                          <a:solidFill>
                            <a:schemeClr val="tx1"/>
                          </a:solidFill>
                          <a:effectLst/>
                          <a:latin typeface="Arial" pitchFamily="34" charset="0"/>
                          <a:ea typeface="Times New Roman"/>
                          <a:cs typeface="Arial" pitchFamily="34" charset="0"/>
                        </a:rPr>
                        <a:t> and co-operatives</a:t>
                      </a:r>
                      <a:endParaRPr lang="en-ZA" sz="1100" b="1" i="0"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US" sz="1100" b="1" i="1" kern="1200" cap="none" dirty="0" smtClean="0">
                          <a:solidFill>
                            <a:schemeClr val="tx1"/>
                          </a:solidFill>
                          <a:effectLst/>
                          <a:latin typeface="Arial" pitchFamily="34" charset="0"/>
                          <a:ea typeface="Times New Roman"/>
                          <a:cs typeface="Arial" pitchFamily="34" charset="0"/>
                        </a:rPr>
                        <a:t>2.1:</a:t>
                      </a:r>
                      <a:r>
                        <a:rPr lang="en-US" sz="1100" b="1" i="1" kern="1200" cap="none" baseline="0" dirty="0" smtClean="0">
                          <a:solidFill>
                            <a:schemeClr val="tx1"/>
                          </a:solidFill>
                          <a:effectLst/>
                          <a:latin typeface="Arial" pitchFamily="34" charset="0"/>
                          <a:ea typeface="Times New Roman"/>
                          <a:cs typeface="Arial" pitchFamily="34" charset="0"/>
                        </a:rPr>
                        <a:t> To create a conducive legislative and policy environment for SMMEs and Co-operatives</a:t>
                      </a:r>
                    </a:p>
                    <a:p>
                      <a:pPr algn="just">
                        <a:lnSpc>
                          <a:spcPct val="100000"/>
                        </a:lnSpc>
                        <a:spcAft>
                          <a:spcPts val="0"/>
                        </a:spcAft>
                      </a:pPr>
                      <a:r>
                        <a:rPr lang="en-US" sz="1100" b="1" i="1" kern="1200" cap="none" baseline="0" dirty="0" smtClean="0">
                          <a:solidFill>
                            <a:schemeClr val="tx1"/>
                          </a:solidFill>
                          <a:effectLst/>
                          <a:latin typeface="Arial" pitchFamily="34" charset="0"/>
                          <a:ea typeface="Times New Roman"/>
                          <a:cs typeface="Arial" pitchFamily="34" charset="0"/>
                        </a:rPr>
                        <a:t>2.2: To drive integrated planning and monitoring for SMMEs and Co-operatives development in townships and rural areas</a:t>
                      </a:r>
                    </a:p>
                    <a:p>
                      <a:pPr algn="just">
                        <a:lnSpc>
                          <a:spcPct val="100000"/>
                        </a:lnSpc>
                        <a:spcAft>
                          <a:spcPts val="0"/>
                        </a:spcAft>
                      </a:pPr>
                      <a:r>
                        <a:rPr lang="en-US" sz="1100" b="1" i="1" kern="1200" cap="none" baseline="0" dirty="0" smtClean="0">
                          <a:solidFill>
                            <a:schemeClr val="tx1"/>
                          </a:solidFill>
                          <a:effectLst/>
                          <a:latin typeface="Arial" pitchFamily="34" charset="0"/>
                          <a:ea typeface="Times New Roman"/>
                          <a:cs typeface="Arial" pitchFamily="34" charset="0"/>
                        </a:rPr>
                        <a:t>2.3: To drive a comprehensive research agenda on key areas of support to SMMEs and Co-operatives</a:t>
                      </a:r>
                    </a:p>
                    <a:p>
                      <a:pPr algn="just">
                        <a:lnSpc>
                          <a:spcPct val="100000"/>
                        </a:lnSpc>
                        <a:spcAft>
                          <a:spcPts val="0"/>
                        </a:spcAft>
                      </a:pPr>
                      <a:r>
                        <a:rPr lang="en-US" sz="1100" b="1" i="1" kern="1200" cap="none" baseline="0" dirty="0" smtClean="0">
                          <a:solidFill>
                            <a:schemeClr val="tx1"/>
                          </a:solidFill>
                          <a:effectLst/>
                          <a:latin typeface="Arial" pitchFamily="34" charset="0"/>
                          <a:ea typeface="Times New Roman"/>
                          <a:cs typeface="Arial" pitchFamily="34" charset="0"/>
                        </a:rPr>
                        <a:t>2.4: to develop and implement a relevant international strategy</a:t>
                      </a:r>
                      <a:r>
                        <a:rPr lang="en-US" sz="1100" b="1" i="1" kern="1200" cap="none" dirty="0" smtClean="0">
                          <a:solidFill>
                            <a:schemeClr val="tx1"/>
                          </a:solidFill>
                          <a:effectLst/>
                          <a:latin typeface="Arial" pitchFamily="34" charset="0"/>
                          <a:ea typeface="Times New Roman"/>
                          <a:cs typeface="Arial" pitchFamily="34" charset="0"/>
                        </a:rPr>
                        <a:t> </a:t>
                      </a:r>
                    </a:p>
                    <a:p>
                      <a:pPr algn="just">
                        <a:lnSpc>
                          <a:spcPct val="100000"/>
                        </a:lnSpc>
                        <a:spcAft>
                          <a:spcPts val="0"/>
                        </a:spcAft>
                      </a:pPr>
                      <a:endParaRPr lang="en-ZA" sz="1100" b="1" i="1" kern="1200"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2"/>
                  </a:ext>
                </a:extLst>
              </a:tr>
              <a:tr h="1387043">
                <a:tc>
                  <a:txBody>
                    <a:bodyPr/>
                    <a:lstStyle/>
                    <a:p>
                      <a:pPr marL="0" algn="just" defTabSz="914400" rtl="0" eaLnBrk="1" latinLnBrk="0" hangingPunct="1">
                        <a:lnSpc>
                          <a:spcPct val="100000"/>
                        </a:lnSpc>
                        <a:spcAft>
                          <a:spcPts val="0"/>
                        </a:spcAft>
                      </a:pPr>
                      <a:r>
                        <a:rPr lang="en-ZA" sz="1100" b="1" i="1" kern="1200" cap="small" dirty="0" smtClean="0">
                          <a:solidFill>
                            <a:schemeClr val="tx1"/>
                          </a:solidFill>
                          <a:effectLst/>
                          <a:latin typeface="Arial" pitchFamily="34" charset="0"/>
                          <a:ea typeface="Times New Roman"/>
                          <a:cs typeface="Arial" pitchFamily="34" charset="0"/>
                        </a:rPr>
                        <a:t>Programme 3: </a:t>
                      </a:r>
                    </a:p>
                    <a:p>
                      <a:pPr marL="0" algn="just" defTabSz="914400" rtl="0" eaLnBrk="1" latinLnBrk="0" hangingPunct="1">
                        <a:lnSpc>
                          <a:spcPct val="100000"/>
                        </a:lnSpc>
                        <a:spcAft>
                          <a:spcPts val="0"/>
                        </a:spcAft>
                      </a:pPr>
                      <a:r>
                        <a:rPr lang="en-ZA" sz="1100" b="1" i="1" kern="1200" cap="small" dirty="0" smtClean="0">
                          <a:solidFill>
                            <a:schemeClr val="tx1"/>
                          </a:solidFill>
                          <a:effectLst/>
                          <a:latin typeface="Arial" pitchFamily="34" charset="0"/>
                          <a:ea typeface="Times New Roman"/>
                          <a:cs typeface="Arial" pitchFamily="34" charset="0"/>
                        </a:rPr>
                        <a:t>Programme Design &amp;</a:t>
                      </a:r>
                      <a:r>
                        <a:rPr lang="en-ZA" sz="1100" b="1" i="1" kern="1200" cap="small" baseline="0" dirty="0" smtClean="0">
                          <a:solidFill>
                            <a:schemeClr val="tx1"/>
                          </a:solidFill>
                          <a:effectLst/>
                          <a:latin typeface="Arial" pitchFamily="34" charset="0"/>
                          <a:ea typeface="Times New Roman"/>
                          <a:cs typeface="Arial" pitchFamily="34" charset="0"/>
                        </a:rPr>
                        <a:t> Support</a:t>
                      </a:r>
                      <a:endParaRPr lang="en-ZA" sz="1100" b="1" i="1"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marL="0" algn="l" defTabSz="914400" rtl="0" eaLnBrk="1" latinLnBrk="0" hangingPunct="1">
                        <a:lnSpc>
                          <a:spcPct val="100000"/>
                        </a:lnSpc>
                        <a:spcAft>
                          <a:spcPts val="0"/>
                        </a:spcAft>
                      </a:pPr>
                      <a:r>
                        <a:rPr lang="en-ZA" sz="1100" b="1" i="0" kern="1200" cap="small" dirty="0" smtClean="0">
                          <a:solidFill>
                            <a:schemeClr val="tx1"/>
                          </a:solidFill>
                          <a:effectLst/>
                          <a:latin typeface="Arial" pitchFamily="34" charset="0"/>
                          <a:ea typeface="Times New Roman"/>
                          <a:cs typeface="Arial" pitchFamily="34" charset="0"/>
                        </a:rPr>
                        <a:t>Sustainable small businesses and Co-operatives</a:t>
                      </a:r>
                      <a:r>
                        <a:rPr lang="en-ZA" sz="1100" b="1" i="0" kern="1200" cap="small" baseline="0" dirty="0" smtClean="0">
                          <a:solidFill>
                            <a:schemeClr val="tx1"/>
                          </a:solidFill>
                          <a:effectLst/>
                          <a:latin typeface="Arial" pitchFamily="34" charset="0"/>
                          <a:ea typeface="Times New Roman"/>
                          <a:cs typeface="Arial" pitchFamily="34" charset="0"/>
                        </a:rPr>
                        <a:t> in rural and township areas</a:t>
                      </a:r>
                      <a:endParaRPr lang="en-ZA" sz="1100" b="1" i="0" kern="1200" cap="small"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algn="just">
                        <a:lnSpc>
                          <a:spcPct val="100000"/>
                        </a:lnSpc>
                        <a:spcAft>
                          <a:spcPts val="0"/>
                        </a:spcAft>
                      </a:pPr>
                      <a:r>
                        <a:rPr lang="en-ZA" sz="1100" b="1" i="1" kern="1200" dirty="0" smtClean="0">
                          <a:solidFill>
                            <a:schemeClr val="tx1"/>
                          </a:solidFill>
                          <a:effectLst/>
                          <a:latin typeface="Arial" pitchFamily="34" charset="0"/>
                          <a:ea typeface="Times New Roman"/>
                          <a:cs typeface="Arial" pitchFamily="34" charset="0"/>
                        </a:rPr>
                        <a:t>3.1 To design and implement targeted programmes to support new and existing small and medium enterprises in township and rural areas</a:t>
                      </a:r>
                    </a:p>
                    <a:p>
                      <a:pPr algn="just">
                        <a:lnSpc>
                          <a:spcPct val="100000"/>
                        </a:lnSpc>
                        <a:spcAft>
                          <a:spcPts val="0"/>
                        </a:spcAft>
                      </a:pPr>
                      <a:r>
                        <a:rPr lang="en-ZA" sz="1100" b="1" i="1" kern="1200" dirty="0" smtClean="0">
                          <a:solidFill>
                            <a:schemeClr val="tx1"/>
                          </a:solidFill>
                          <a:effectLst/>
                          <a:latin typeface="Arial" pitchFamily="34" charset="0"/>
                          <a:ea typeface="Times New Roman"/>
                          <a:cs typeface="Arial" pitchFamily="34" charset="0"/>
                        </a:rPr>
                        <a:t>3.2 To increase participation of SMMEs and Co-operatives in the mainstream economy</a:t>
                      </a:r>
                    </a:p>
                    <a:p>
                      <a:pPr algn="just">
                        <a:lnSpc>
                          <a:spcPct val="100000"/>
                        </a:lnSpc>
                        <a:spcAft>
                          <a:spcPts val="0"/>
                        </a:spcAft>
                      </a:pPr>
                      <a:r>
                        <a:rPr lang="en-ZA" sz="1100" b="1" i="1" kern="1200" dirty="0" smtClean="0">
                          <a:solidFill>
                            <a:schemeClr val="tx1"/>
                          </a:solidFill>
                          <a:effectLst/>
                          <a:latin typeface="Arial" pitchFamily="34" charset="0"/>
                          <a:ea typeface="Times New Roman"/>
                          <a:cs typeface="Arial" pitchFamily="34" charset="0"/>
                        </a:rPr>
                        <a:t>3.3 To coordinate and maximise support for SMMEs and Co-operatives through public and private partnerships</a:t>
                      </a:r>
                      <a:endParaRPr lang="en-ZA" sz="1100" b="1" i="1" kern="1200"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0" y="863600"/>
            <a:ext cx="9024257" cy="1077218"/>
          </a:xfrm>
          <a:prstGeom prst="rect">
            <a:avLst/>
          </a:prstGeom>
          <a:noFill/>
        </p:spPr>
        <p:txBody>
          <a:bodyPr wrap="square" rtlCol="0">
            <a:spAutoFit/>
          </a:bodyPr>
          <a:lstStyle/>
          <a:p>
            <a:pPr lvl="0" algn="just"/>
            <a:r>
              <a:rPr lang="en-US" sz="1600" dirty="0" smtClean="0">
                <a:solidFill>
                  <a:prstClr val="black"/>
                </a:solidFill>
                <a:latin typeface="Arial" pitchFamily="34" charset="0"/>
                <a:cs typeface="Arial" pitchFamily="34" charset="0"/>
              </a:rPr>
              <a:t>The department is mandated to </a:t>
            </a:r>
            <a:r>
              <a:rPr lang="en-ZA" sz="1600" dirty="0" smtClean="0">
                <a:latin typeface="Arial" pitchFamily="34" charset="0"/>
                <a:cs typeface="Arial" pitchFamily="34" charset="0"/>
              </a:rPr>
              <a:t>lead </a:t>
            </a:r>
            <a:r>
              <a:rPr lang="en-ZA" sz="1600" dirty="0">
                <a:latin typeface="Arial" pitchFamily="34" charset="0"/>
                <a:cs typeface="Arial" pitchFamily="34" charset="0"/>
              </a:rPr>
              <a:t>an integrated approach to the promotion and development of small businesses and cooperatives through a focus on the economic and legislative drivers that stimulate entrepreneurship to contribute to radical economic transformation.</a:t>
            </a:r>
          </a:p>
          <a:p>
            <a:pPr algn="just"/>
            <a:r>
              <a:rPr lang="en-US" sz="1600" dirty="0" smtClean="0">
                <a:solidFill>
                  <a:prstClr val="black"/>
                </a:solidFill>
                <a:latin typeface="Arial" pitchFamily="34" charset="0"/>
                <a:cs typeface="Arial" pitchFamily="34" charset="0"/>
              </a:rPr>
              <a:t> </a:t>
            </a:r>
            <a:endParaRPr lang="en-US" sz="1600" dirty="0">
              <a:solidFill>
                <a:prstClr val="black"/>
              </a:solidFill>
              <a:latin typeface="Arial" pitchFamily="34" charset="0"/>
              <a:cs typeface="Arial" pitchFamily="34" charset="0"/>
            </a:endParaRP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87676"/>
            <a:ext cx="1420688" cy="570324"/>
          </a:xfrm>
          <a:prstGeom prst="rect">
            <a:avLst/>
          </a:prstGeom>
          <a:noFill/>
          <a:ln>
            <a:noFill/>
          </a:ln>
        </p:spPr>
      </p:pic>
    </p:spTree>
    <p:extLst>
      <p:ext uri="{BB962C8B-B14F-4D97-AF65-F5344CB8AC3E}">
        <p14:creationId xmlns:p14="http://schemas.microsoft.com/office/powerpoint/2010/main" xmlns="" val="758099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smtClean="0">
                <a:latin typeface="Arial" panose="020B0604020202020204" pitchFamily="34" charset="0"/>
                <a:cs typeface="Arial" panose="020B0604020202020204" pitchFamily="34" charset="0"/>
              </a:rPr>
              <a:t>3. KEY HUMAN RESOURCES FIGURES</a:t>
            </a: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90</a:t>
            </a:fld>
            <a:endParaRPr lang="en-US" dirty="0"/>
          </a:p>
        </p:txBody>
      </p:sp>
      <p:pic>
        <p:nvPicPr>
          <p:cNvPr id="8" name="Picture 7" descr="http://phalafala/document-centre/Documents/Logo/seda%20logo%20h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5999"/>
            <a:ext cx="2362200" cy="625476"/>
          </a:xfrm>
          <a:prstGeom prst="rect">
            <a:avLst/>
          </a:prstGeom>
          <a:noFill/>
          <a:ln>
            <a:noFill/>
          </a:ln>
        </p:spPr>
      </p:pic>
      <p:sp>
        <p:nvSpPr>
          <p:cNvPr id="9" name="TextBox 8"/>
          <p:cNvSpPr txBox="1"/>
          <p:nvPr/>
        </p:nvSpPr>
        <p:spPr>
          <a:xfrm>
            <a:off x="419669" y="4790757"/>
            <a:ext cx="7620000" cy="1169551"/>
          </a:xfrm>
          <a:prstGeom prst="rect">
            <a:avLst/>
          </a:prstGeom>
          <a:noFill/>
        </p:spPr>
        <p:txBody>
          <a:bodyPr wrap="square" rtlCol="0">
            <a:spAutoFit/>
          </a:bodyPr>
          <a:lstStyle/>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Total number of staff as at end </a:t>
            </a:r>
            <a:r>
              <a:rPr lang="en-ZA" sz="1400" dirty="0" smtClean="0">
                <a:latin typeface="Arial" panose="020B0604020202020204" pitchFamily="34" charset="0"/>
                <a:cs typeface="Arial" panose="020B0604020202020204" pitchFamily="34" charset="0"/>
              </a:rPr>
              <a:t>December 2017 </a:t>
            </a:r>
            <a:r>
              <a:rPr lang="en-ZA" sz="1400" dirty="0">
                <a:latin typeface="Arial" panose="020B0604020202020204" pitchFamily="34" charset="0"/>
                <a:cs typeface="Arial" panose="020B0604020202020204" pitchFamily="34" charset="0"/>
              </a:rPr>
              <a:t>was </a:t>
            </a:r>
            <a:r>
              <a:rPr lang="en-ZA" sz="1400" dirty="0" smtClean="0">
                <a:latin typeface="Arial" panose="020B0604020202020204" pitchFamily="34" charset="0"/>
                <a:cs typeface="Arial" panose="020B0604020202020204" pitchFamily="34" charset="0"/>
              </a:rPr>
              <a:t>673</a:t>
            </a:r>
            <a:endParaRPr lang="en-Z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Of </a:t>
            </a:r>
            <a:r>
              <a:rPr lang="en-ZA" sz="1400" dirty="0">
                <a:latin typeface="Arial" panose="020B0604020202020204" pitchFamily="34" charset="0"/>
                <a:cs typeface="Arial" panose="020B0604020202020204" pitchFamily="34" charset="0"/>
              </a:rPr>
              <a:t>this number, 194 are Business Advisors (169 as per approved structure +25 </a:t>
            </a:r>
            <a:r>
              <a:rPr lang="en-ZA" sz="1400" dirty="0" smtClean="0">
                <a:latin typeface="Arial" panose="020B0604020202020204" pitchFamily="34" charset="0"/>
                <a:cs typeface="Arial" panose="020B0604020202020204" pitchFamily="34" charset="0"/>
              </a:rPr>
              <a:t>MOU)</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Staff </a:t>
            </a:r>
            <a:r>
              <a:rPr lang="en-ZA" sz="1400" dirty="0">
                <a:latin typeface="Arial" panose="020B0604020202020204" pitchFamily="34" charset="0"/>
                <a:cs typeface="Arial" panose="020B0604020202020204" pitchFamily="34" charset="0"/>
              </a:rPr>
              <a:t>vacancy rate currently at 5% for Business Advisors is at 5%</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latin typeface="Arial" panose="020B0604020202020204" pitchFamily="34" charset="0"/>
                <a:cs typeface="Arial" panose="020B0604020202020204" pitchFamily="34" charset="0"/>
              </a:rPr>
              <a:t>Significant </a:t>
            </a:r>
            <a:r>
              <a:rPr lang="en-ZA" sz="1400" dirty="0">
                <a:latin typeface="Arial" panose="020B0604020202020204" pitchFamily="34" charset="0"/>
                <a:cs typeface="Arial" panose="020B0604020202020204" pitchFamily="34" charset="0"/>
              </a:rPr>
              <a:t>part of National Office are in the Enterprise Development Division and Seda Technology programme, which are part of the core services. </a:t>
            </a:r>
          </a:p>
        </p:txBody>
      </p:sp>
      <p:graphicFrame>
        <p:nvGraphicFramePr>
          <p:cNvPr id="10" name="Chart 9"/>
          <p:cNvGraphicFramePr>
            <a:graphicFrameLocks/>
          </p:cNvGraphicFramePr>
          <p:nvPr>
            <p:extLst>
              <p:ext uri="{D42A27DB-BD31-4B8C-83A1-F6EECF244321}">
                <p14:modId xmlns:p14="http://schemas.microsoft.com/office/powerpoint/2010/main" xmlns="" val="298702407"/>
              </p:ext>
            </p:extLst>
          </p:nvPr>
        </p:nvGraphicFramePr>
        <p:xfrm>
          <a:off x="1524000" y="1417638"/>
          <a:ext cx="5953125" cy="3373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039075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3286" y="0"/>
            <a:ext cx="8991600" cy="9906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3200" dirty="0" smtClean="0">
                <a:latin typeface="Arial" panose="020B0604020202020204" pitchFamily="34" charset="0"/>
                <a:cs typeface="Arial" panose="020B0604020202020204" pitchFamily="34" charset="0"/>
              </a:rPr>
              <a:t>4. FINANCIAL REPORT</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91</a:t>
            </a:fld>
            <a:endParaRPr lang="en-US" dirty="0">
              <a:solidFill>
                <a:prstClr val="black">
                  <a:tint val="75000"/>
                </a:prst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6096000"/>
            <a:ext cx="1524000" cy="569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74904" y="1326043"/>
            <a:ext cx="8305800" cy="4801314"/>
          </a:xfrm>
          <a:prstGeom prst="rect">
            <a:avLst/>
          </a:prstGeom>
          <a:noFill/>
        </p:spPr>
        <p:txBody>
          <a:bodyPr wrap="square" rtlCol="0">
            <a:spAutoFit/>
          </a:bodyPr>
          <a:lstStyle/>
          <a:p>
            <a:pPr marL="285750" indent="-285750" algn="just">
              <a:buFont typeface="Wingdings" pitchFamily="2" charset="2"/>
              <a:buChar char="Ø"/>
            </a:pPr>
            <a:r>
              <a:rPr lang="en-ZA" dirty="0">
                <a:solidFill>
                  <a:prstClr val="black"/>
                </a:solidFill>
                <a:latin typeface="Arial" panose="020B0604020202020204" pitchFamily="34" charset="0"/>
                <a:cs typeface="Arial" panose="020B0604020202020204" pitchFamily="34" charset="0"/>
              </a:rPr>
              <a:t>The total </a:t>
            </a:r>
            <a:r>
              <a:rPr lang="en-ZA" dirty="0" smtClean="0">
                <a:solidFill>
                  <a:prstClr val="black"/>
                </a:solidFill>
                <a:latin typeface="Arial" panose="020B0604020202020204" pitchFamily="34" charset="0"/>
                <a:cs typeface="Arial" panose="020B0604020202020204" pitchFamily="34" charset="0"/>
              </a:rPr>
              <a:t>revised revenue </a:t>
            </a:r>
            <a:r>
              <a:rPr lang="en-ZA" dirty="0">
                <a:solidFill>
                  <a:prstClr val="black"/>
                </a:solidFill>
                <a:latin typeface="Arial" panose="020B0604020202020204" pitchFamily="34" charset="0"/>
                <a:cs typeface="Arial" panose="020B0604020202020204" pitchFamily="34" charset="0"/>
              </a:rPr>
              <a:t>budget for Seda for the </a:t>
            </a:r>
            <a:r>
              <a:rPr lang="en-ZA" dirty="0" smtClean="0">
                <a:solidFill>
                  <a:prstClr val="black"/>
                </a:solidFill>
                <a:latin typeface="Arial" panose="020B0604020202020204" pitchFamily="34" charset="0"/>
                <a:cs typeface="Arial" panose="020B0604020202020204" pitchFamily="34" charset="0"/>
              </a:rPr>
              <a:t>2017/18 </a:t>
            </a:r>
            <a:r>
              <a:rPr lang="en-ZA" dirty="0">
                <a:solidFill>
                  <a:prstClr val="black"/>
                </a:solidFill>
                <a:latin typeface="Arial" panose="020B0604020202020204" pitchFamily="34" charset="0"/>
                <a:cs typeface="Arial" panose="020B0604020202020204" pitchFamily="34" charset="0"/>
              </a:rPr>
              <a:t>financial year amounts to </a:t>
            </a:r>
            <a:r>
              <a:rPr lang="en-ZA" dirty="0" smtClean="0">
                <a:solidFill>
                  <a:prstClr val="black"/>
                </a:solidFill>
                <a:latin typeface="Arial" panose="020B0604020202020204" pitchFamily="34" charset="0"/>
                <a:cs typeface="Arial" panose="020B0604020202020204" pitchFamily="34" charset="0"/>
              </a:rPr>
              <a:t>R820,61 million </a:t>
            </a:r>
            <a:r>
              <a:rPr lang="en-ZA" dirty="0">
                <a:solidFill>
                  <a:prstClr val="black"/>
                </a:solidFill>
                <a:latin typeface="Arial" panose="020B0604020202020204" pitchFamily="34" charset="0"/>
                <a:cs typeface="Arial" panose="020B0604020202020204" pitchFamily="34" charset="0"/>
              </a:rPr>
              <a:t>and the total </a:t>
            </a:r>
            <a:r>
              <a:rPr lang="en-ZA" dirty="0" smtClean="0">
                <a:solidFill>
                  <a:prstClr val="black"/>
                </a:solidFill>
                <a:latin typeface="Arial" panose="020B0604020202020204" pitchFamily="34" charset="0"/>
                <a:cs typeface="Arial" panose="020B0604020202020204" pitchFamily="34" charset="0"/>
              </a:rPr>
              <a:t>expenditure budget amounts </a:t>
            </a:r>
            <a:r>
              <a:rPr lang="en-ZA" dirty="0">
                <a:solidFill>
                  <a:prstClr val="black"/>
                </a:solidFill>
                <a:latin typeface="Arial" panose="020B0604020202020204" pitchFamily="34" charset="0"/>
                <a:cs typeface="Arial" panose="020B0604020202020204" pitchFamily="34" charset="0"/>
              </a:rPr>
              <a:t>to </a:t>
            </a:r>
            <a:r>
              <a:rPr lang="en-ZA" dirty="0" smtClean="0">
                <a:solidFill>
                  <a:prstClr val="black"/>
                </a:solidFill>
                <a:latin typeface="Arial" panose="020B0604020202020204" pitchFamily="34" charset="0"/>
                <a:cs typeface="Arial" panose="020B0604020202020204" pitchFamily="34" charset="0"/>
              </a:rPr>
              <a:t>R820,61 million.</a:t>
            </a:r>
          </a:p>
          <a:p>
            <a:pPr marL="285750" indent="-285750" algn="just">
              <a:buFont typeface="Wingdings" pitchFamily="2" charset="2"/>
              <a:buChar char="Ø"/>
            </a:pPr>
            <a:endParaRPr lang="en-ZA" dirty="0" smtClean="0">
              <a:solidFill>
                <a:prstClr val="black"/>
              </a:solidFill>
              <a:latin typeface="Arial" panose="020B0604020202020204" pitchFamily="34" charset="0"/>
              <a:cs typeface="Arial" panose="020B0604020202020204" pitchFamily="34" charset="0"/>
            </a:endParaRPr>
          </a:p>
          <a:p>
            <a:pPr marL="285750" indent="-285750" algn="just">
              <a:buFont typeface="Wingdings" pitchFamily="2" charset="2"/>
              <a:buChar char="Ø"/>
            </a:pPr>
            <a:r>
              <a:rPr lang="en-ZA" dirty="0" smtClean="0">
                <a:solidFill>
                  <a:prstClr val="black"/>
                </a:solidFill>
                <a:latin typeface="Arial" panose="020B0604020202020204" pitchFamily="34" charset="0"/>
                <a:cs typeface="Arial" panose="020B0604020202020204" pitchFamily="34" charset="0"/>
              </a:rPr>
              <a:t>The budget split per expenditure category is as follows:</a:t>
            </a:r>
          </a:p>
          <a:p>
            <a:endParaRPr lang="en-ZA" dirty="0" smtClean="0">
              <a:solidFill>
                <a:prstClr val="black"/>
              </a:solidFill>
            </a:endParaRPr>
          </a:p>
          <a:p>
            <a:endParaRPr lang="en-ZA" dirty="0">
              <a:solidFill>
                <a:prstClr val="black"/>
              </a:solidFill>
            </a:endParaRPr>
          </a:p>
          <a:p>
            <a:endParaRPr lang="en-ZA" dirty="0" smtClean="0">
              <a:solidFill>
                <a:prstClr val="black"/>
              </a:solidFill>
            </a:endParaRPr>
          </a:p>
          <a:p>
            <a:endParaRPr lang="en-ZA" dirty="0" smtClean="0">
              <a:solidFill>
                <a:prstClr val="black"/>
              </a:solidFill>
            </a:endParaRPr>
          </a:p>
          <a:p>
            <a:endParaRPr lang="en-ZA" dirty="0">
              <a:solidFill>
                <a:prstClr val="black"/>
              </a:solidFill>
            </a:endParaRPr>
          </a:p>
          <a:p>
            <a:endParaRPr lang="en-ZA" dirty="0" smtClean="0">
              <a:solidFill>
                <a:prstClr val="black"/>
              </a:solidFill>
            </a:endParaRPr>
          </a:p>
          <a:p>
            <a:endParaRPr lang="en-ZA" dirty="0">
              <a:solidFill>
                <a:prstClr val="black"/>
              </a:solidFill>
            </a:endParaRPr>
          </a:p>
          <a:p>
            <a:endParaRPr lang="en-ZA" dirty="0" smtClean="0">
              <a:solidFill>
                <a:prstClr val="black"/>
              </a:solidFill>
            </a:endParaRPr>
          </a:p>
          <a:p>
            <a:pPr marL="285750" indent="-285750" algn="just">
              <a:buFont typeface="Wingdings" pitchFamily="2" charset="2"/>
              <a:buChar char="Ø"/>
            </a:pPr>
            <a:r>
              <a:rPr lang="en-ZA" dirty="0">
                <a:solidFill>
                  <a:prstClr val="black"/>
                </a:solidFill>
                <a:latin typeface="Arial" panose="020B0604020202020204" pitchFamily="34" charset="0"/>
                <a:cs typeface="Arial" panose="020B0604020202020204" pitchFamily="34" charset="0"/>
              </a:rPr>
              <a:t>The </a:t>
            </a:r>
            <a:r>
              <a:rPr lang="en-ZA" dirty="0" smtClean="0">
                <a:solidFill>
                  <a:prstClr val="black"/>
                </a:solidFill>
                <a:latin typeface="Arial" panose="020B0604020202020204" pitchFamily="34" charset="0"/>
                <a:cs typeface="Arial" panose="020B0604020202020204" pitchFamily="34" charset="0"/>
              </a:rPr>
              <a:t>actual </a:t>
            </a:r>
            <a:r>
              <a:rPr lang="en-ZA" dirty="0">
                <a:solidFill>
                  <a:prstClr val="black"/>
                </a:solidFill>
                <a:latin typeface="Arial" panose="020B0604020202020204" pitchFamily="34" charset="0"/>
                <a:cs typeface="Arial" panose="020B0604020202020204" pitchFamily="34" charset="0"/>
              </a:rPr>
              <a:t>expenditure for the period 1 April </a:t>
            </a:r>
            <a:r>
              <a:rPr lang="en-ZA" dirty="0" smtClean="0">
                <a:solidFill>
                  <a:prstClr val="black"/>
                </a:solidFill>
                <a:latin typeface="Arial" panose="020B0604020202020204" pitchFamily="34" charset="0"/>
                <a:cs typeface="Arial" panose="020B0604020202020204" pitchFamily="34" charset="0"/>
              </a:rPr>
              <a:t>to 31 December  2017 </a:t>
            </a:r>
            <a:r>
              <a:rPr lang="en-ZA" dirty="0">
                <a:solidFill>
                  <a:prstClr val="black"/>
                </a:solidFill>
                <a:latin typeface="Arial" panose="020B0604020202020204" pitchFamily="34" charset="0"/>
                <a:cs typeface="Arial" panose="020B0604020202020204" pitchFamily="34" charset="0"/>
              </a:rPr>
              <a:t>amounted to </a:t>
            </a:r>
            <a:r>
              <a:rPr lang="en-ZA" dirty="0" smtClean="0">
                <a:solidFill>
                  <a:prstClr val="black"/>
                </a:solidFill>
                <a:latin typeface="Arial" panose="020B0604020202020204" pitchFamily="34" charset="0"/>
                <a:cs typeface="Arial" panose="020B0604020202020204" pitchFamily="34" charset="0"/>
              </a:rPr>
              <a:t>   R 532,20 </a:t>
            </a:r>
            <a:r>
              <a:rPr lang="en-ZA" dirty="0">
                <a:solidFill>
                  <a:prstClr val="black"/>
                </a:solidFill>
                <a:latin typeface="Arial" panose="020B0604020202020204" pitchFamily="34" charset="0"/>
                <a:cs typeface="Arial" panose="020B0604020202020204" pitchFamily="34" charset="0"/>
              </a:rPr>
              <a:t>million resulting in a pro rata under spending of R </a:t>
            </a:r>
            <a:r>
              <a:rPr lang="en-ZA" dirty="0" smtClean="0">
                <a:solidFill>
                  <a:prstClr val="black"/>
                </a:solidFill>
                <a:latin typeface="Arial" panose="020B0604020202020204" pitchFamily="34" charset="0"/>
                <a:cs typeface="Arial" panose="020B0604020202020204" pitchFamily="34" charset="0"/>
              </a:rPr>
              <a:t>28,85 </a:t>
            </a:r>
            <a:r>
              <a:rPr lang="en-ZA" dirty="0">
                <a:solidFill>
                  <a:prstClr val="black"/>
                </a:solidFill>
                <a:latin typeface="Arial" panose="020B0604020202020204" pitchFamily="34" charset="0"/>
                <a:cs typeface="Arial" panose="020B0604020202020204" pitchFamily="34" charset="0"/>
              </a:rPr>
              <a:t>million </a:t>
            </a:r>
            <a:r>
              <a:rPr lang="en-ZA" dirty="0" smtClean="0">
                <a:solidFill>
                  <a:prstClr val="black"/>
                </a:solidFill>
                <a:latin typeface="Arial" panose="020B0604020202020204" pitchFamily="34" charset="0"/>
                <a:cs typeface="Arial" panose="020B0604020202020204" pitchFamily="34" charset="0"/>
              </a:rPr>
              <a:t>(5.14%), </a:t>
            </a:r>
            <a:r>
              <a:rPr lang="en-ZA" dirty="0">
                <a:solidFill>
                  <a:prstClr val="black"/>
                </a:solidFill>
                <a:latin typeface="Arial" panose="020B0604020202020204" pitchFamily="34" charset="0"/>
                <a:cs typeface="Arial" panose="020B0604020202020204" pitchFamily="34" charset="0"/>
              </a:rPr>
              <a:t>against the pro-rata budget of R </a:t>
            </a:r>
            <a:r>
              <a:rPr lang="en-ZA" dirty="0" smtClean="0">
                <a:solidFill>
                  <a:prstClr val="black"/>
                </a:solidFill>
                <a:latin typeface="Arial" panose="020B0604020202020204" pitchFamily="34" charset="0"/>
                <a:cs typeface="Arial" panose="020B0604020202020204" pitchFamily="34" charset="0"/>
              </a:rPr>
              <a:t>561,05 million. Commitments at the end of December 2017 were about R23,9 million.</a:t>
            </a:r>
          </a:p>
        </p:txBody>
      </p:sp>
      <p:graphicFrame>
        <p:nvGraphicFramePr>
          <p:cNvPr id="8" name="Table 7"/>
          <p:cNvGraphicFramePr>
            <a:graphicFrameLocks noGrp="1"/>
          </p:cNvGraphicFramePr>
          <p:nvPr>
            <p:extLst>
              <p:ext uri="{D42A27DB-BD31-4B8C-83A1-F6EECF244321}">
                <p14:modId xmlns:p14="http://schemas.microsoft.com/office/powerpoint/2010/main" xmlns="" val="3193169770"/>
              </p:ext>
            </p:extLst>
          </p:nvPr>
        </p:nvGraphicFramePr>
        <p:xfrm>
          <a:off x="734786" y="2971800"/>
          <a:ext cx="7848600" cy="1848920"/>
        </p:xfrm>
        <a:graphic>
          <a:graphicData uri="http://schemas.openxmlformats.org/drawingml/2006/table">
            <a:tbl>
              <a:tblPr firstRow="1" bandRow="1">
                <a:tableStyleId>{F5AB1C69-6EDB-4FF4-983F-18BD219EF322}</a:tableStyleId>
              </a:tblPr>
              <a:tblGrid>
                <a:gridCol w="5280394">
                  <a:extLst>
                    <a:ext uri="{9D8B030D-6E8A-4147-A177-3AD203B41FA5}">
                      <a16:colId xmlns:a16="http://schemas.microsoft.com/office/drawing/2014/main" xmlns="" val="20000"/>
                    </a:ext>
                  </a:extLst>
                </a:gridCol>
                <a:gridCol w="1164793">
                  <a:extLst>
                    <a:ext uri="{9D8B030D-6E8A-4147-A177-3AD203B41FA5}">
                      <a16:colId xmlns:a16="http://schemas.microsoft.com/office/drawing/2014/main" xmlns="" val="20001"/>
                    </a:ext>
                  </a:extLst>
                </a:gridCol>
                <a:gridCol w="1403413">
                  <a:extLst>
                    <a:ext uri="{9D8B030D-6E8A-4147-A177-3AD203B41FA5}">
                      <a16:colId xmlns:a16="http://schemas.microsoft.com/office/drawing/2014/main" xmlns="" val="20002"/>
                    </a:ext>
                  </a:extLst>
                </a:gridCol>
              </a:tblGrid>
              <a:tr h="117040">
                <a:tc>
                  <a:txBody>
                    <a:bodyPr/>
                    <a:lstStyle/>
                    <a:p>
                      <a:r>
                        <a:rPr lang="en-ZA" dirty="0" smtClean="0"/>
                        <a:t>Category of expenditure</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R’million</a:t>
                      </a: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dirty="0" smtClean="0"/>
                        <a:t>% of budget</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Compensation of employees</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R 330,31</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ZA" dirty="0" smtClean="0"/>
                        <a:t>40.25%</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790">
                <a:tc>
                  <a:txBody>
                    <a:bodyPr/>
                    <a:lstStyle/>
                    <a:p>
                      <a:r>
                        <a:rPr lang="en-ZA" dirty="0" smtClean="0"/>
                        <a:t>Operating costs (excluding employees</a:t>
                      </a:r>
                      <a:r>
                        <a:rPr lang="en-ZA" baseline="0" dirty="0" smtClean="0"/>
                        <a:t> compensation)</a:t>
                      </a:r>
                      <a:r>
                        <a:rPr lang="en-ZA" dirty="0" smtClean="0"/>
                        <a:t> </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R 145,86</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17.77%</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790">
                <a:tc>
                  <a:txBody>
                    <a:bodyPr/>
                    <a:lstStyle/>
                    <a:p>
                      <a:r>
                        <a:rPr lang="en-ZA" dirty="0" smtClean="0"/>
                        <a:t>Programmes and projects</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R 331,81</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40.43%</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790">
                <a:tc>
                  <a:txBody>
                    <a:bodyPr/>
                    <a:lstStyle/>
                    <a:p>
                      <a:r>
                        <a:rPr lang="en-ZA" dirty="0" smtClean="0"/>
                        <a:t>Capital</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R 12,63</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1.55%</a:t>
                      </a:r>
                      <a:endParaRPr lang="en-ZA" dirty="0"/>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513200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4171" y="0"/>
            <a:ext cx="8991600" cy="9906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EXPENDITURE PERFORMANCE</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rPr>
              <a:pPr/>
              <a:t>92</a:t>
            </a:fld>
            <a:endParaRPr lang="en-US" dirty="0">
              <a:solidFill>
                <a:prstClr val="black">
                  <a:tint val="75000"/>
                </a:prstClr>
              </a:solidFill>
            </a:endParaRPr>
          </a:p>
        </p:txBody>
      </p:sp>
      <p:sp>
        <p:nvSpPr>
          <p:cNvPr id="2" name="TextBox 1"/>
          <p:cNvSpPr txBox="1"/>
          <p:nvPr/>
        </p:nvSpPr>
        <p:spPr>
          <a:xfrm>
            <a:off x="195942" y="1164103"/>
            <a:ext cx="7881257" cy="369332"/>
          </a:xfrm>
          <a:prstGeom prst="rect">
            <a:avLst/>
          </a:prstGeom>
          <a:noFill/>
        </p:spPr>
        <p:txBody>
          <a:bodyPr wrap="square" rtlCol="0">
            <a:spAutoFit/>
          </a:bodyPr>
          <a:lstStyle/>
          <a:p>
            <a:r>
              <a:rPr lang="en-US" dirty="0" smtClean="0">
                <a:solidFill>
                  <a:prstClr val="black"/>
                </a:solidFill>
                <a:latin typeface="Arial" panose="020B0604020202020204" pitchFamily="34" charset="0"/>
                <a:cs typeface="Arial" panose="020B0604020202020204" pitchFamily="34" charset="0"/>
              </a:rPr>
              <a:t>Expenditure comparison previous periods to the period under review </a:t>
            </a:r>
            <a:endParaRPr lang="en-US" dirty="0">
              <a:solidFill>
                <a:prstClr val="black"/>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096000"/>
            <a:ext cx="1524000" cy="56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stretch>
            <a:fillRect/>
          </a:stretch>
        </p:blipFill>
        <p:spPr>
          <a:xfrm>
            <a:off x="304800" y="1664669"/>
            <a:ext cx="8126672" cy="4017612"/>
          </a:xfrm>
          <a:prstGeom prst="rect">
            <a:avLst/>
          </a:prstGeom>
        </p:spPr>
      </p:pic>
    </p:spTree>
    <p:extLst>
      <p:ext uri="{BB962C8B-B14F-4D97-AF65-F5344CB8AC3E}">
        <p14:creationId xmlns:p14="http://schemas.microsoft.com/office/powerpoint/2010/main" xmlns="" val="3809287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0"/>
            <a:ext cx="8991600" cy="9906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smtClean="0">
                <a:latin typeface="Arial" panose="020B0604020202020204" pitchFamily="34" charset="0"/>
                <a:cs typeface="Arial" panose="020B0604020202020204" pitchFamily="34" charset="0"/>
              </a:rPr>
              <a:t>PORTFOLIO SPEND PER PROGRAMME</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152400" y="1143000"/>
            <a:ext cx="8610600" cy="369332"/>
          </a:xfrm>
          <a:prstGeom prst="rect">
            <a:avLst/>
          </a:prstGeom>
          <a:noFill/>
        </p:spPr>
        <p:txBody>
          <a:bodyPr wrap="square" rtlCol="0">
            <a:spAutoFit/>
          </a:bodyPr>
          <a:lstStyle/>
          <a:p>
            <a:r>
              <a:rPr lang="en-US" dirty="0" smtClean="0">
                <a:solidFill>
                  <a:prstClr val="black"/>
                </a:solidFill>
              </a:rPr>
              <a:t>Budget spent per programme year-to-date for the end of 3</a:t>
            </a:r>
            <a:r>
              <a:rPr lang="en-US" baseline="30000" dirty="0" smtClean="0">
                <a:solidFill>
                  <a:prstClr val="black"/>
                </a:solidFill>
              </a:rPr>
              <a:t>rd</a:t>
            </a:r>
            <a:r>
              <a:rPr lang="en-US" dirty="0" smtClean="0">
                <a:solidFill>
                  <a:prstClr val="black"/>
                </a:solidFill>
              </a:rPr>
              <a:t> Quarter (Apr – Dec 2017)</a:t>
            </a:r>
            <a:endParaRPr lang="en-US" dirty="0">
              <a:solidFill>
                <a:prstClr val="black"/>
              </a:solidFill>
            </a:endParaRPr>
          </a:p>
        </p:txBody>
      </p:sp>
      <p:graphicFrame>
        <p:nvGraphicFramePr>
          <p:cNvPr id="7" name="Table 6"/>
          <p:cNvGraphicFramePr>
            <a:graphicFrameLocks noGrp="1"/>
          </p:cNvGraphicFramePr>
          <p:nvPr>
            <p:extLst/>
          </p:nvPr>
        </p:nvGraphicFramePr>
        <p:xfrm>
          <a:off x="914400" y="5486400"/>
          <a:ext cx="7086600" cy="1129862"/>
        </p:xfrm>
        <a:graphic>
          <a:graphicData uri="http://schemas.openxmlformats.org/drawingml/2006/table">
            <a:tbl>
              <a:tblPr firstRow="1" bandRow="1">
                <a:tableStyleId>{2D5ABB26-0587-4C30-8999-92F81FD0307C}</a:tableStyleId>
              </a:tblPr>
              <a:tblGrid>
                <a:gridCol w="1596109">
                  <a:extLst>
                    <a:ext uri="{9D8B030D-6E8A-4147-A177-3AD203B41FA5}">
                      <a16:colId xmlns:a16="http://schemas.microsoft.com/office/drawing/2014/main" xmlns="" val="20000"/>
                    </a:ext>
                  </a:extLst>
                </a:gridCol>
                <a:gridCol w="1933271">
                  <a:extLst>
                    <a:ext uri="{9D8B030D-6E8A-4147-A177-3AD203B41FA5}">
                      <a16:colId xmlns:a16="http://schemas.microsoft.com/office/drawing/2014/main" xmlns="" val="20001"/>
                    </a:ext>
                  </a:extLst>
                </a:gridCol>
                <a:gridCol w="1883780">
                  <a:extLst>
                    <a:ext uri="{9D8B030D-6E8A-4147-A177-3AD203B41FA5}">
                      <a16:colId xmlns:a16="http://schemas.microsoft.com/office/drawing/2014/main" xmlns="" val="20002"/>
                    </a:ext>
                  </a:extLst>
                </a:gridCol>
                <a:gridCol w="1673440">
                  <a:extLst>
                    <a:ext uri="{9D8B030D-6E8A-4147-A177-3AD203B41FA5}">
                      <a16:colId xmlns:a16="http://schemas.microsoft.com/office/drawing/2014/main" xmlns="" val="20003"/>
                    </a:ext>
                  </a:extLst>
                </a:gridCol>
              </a:tblGrid>
              <a:tr h="302697">
                <a:tc>
                  <a:txBody>
                    <a:bodyPr/>
                    <a:lstStyle/>
                    <a:p>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a:t>
                      </a:r>
                      <a:r>
                        <a:rPr lang="en-ZA" sz="1400" b="1" baseline="0" dirty="0" smtClean="0"/>
                        <a:t> 1: Enterprise Dev</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 2: </a:t>
                      </a:r>
                    </a:p>
                    <a:p>
                      <a:pPr algn="ctr"/>
                      <a:r>
                        <a:rPr lang="en-ZA" sz="1400" b="1" dirty="0" smtClean="0"/>
                        <a:t>Seda Tech Prog</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400" b="1" dirty="0" smtClean="0"/>
                        <a:t>Programme 3: Admin</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302697">
                <a:tc>
                  <a:txBody>
                    <a:bodyPr/>
                    <a:lstStyle/>
                    <a:p>
                      <a:r>
                        <a:rPr lang="en-ZA" sz="1400" b="1" dirty="0" smtClean="0"/>
                        <a:t>% of Budget</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55.74%</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23.25%</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21.01%</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6902">
                <a:tc>
                  <a:txBody>
                    <a:bodyPr/>
                    <a:lstStyle/>
                    <a:p>
                      <a:r>
                        <a:rPr lang="en-ZA" sz="1400" b="1" dirty="0" smtClean="0"/>
                        <a:t>% of Actual</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57.61%</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22.84%</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smtClean="0"/>
                        <a:t>19.54%</a:t>
                      </a:r>
                      <a:endParaRPr lang="en-Z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2" cstate="print"/>
          <a:stretch>
            <a:fillRect/>
          </a:stretch>
        </p:blipFill>
        <p:spPr>
          <a:xfrm>
            <a:off x="304800" y="1640348"/>
            <a:ext cx="8153400" cy="3540788"/>
          </a:xfrm>
          <a:prstGeom prst="rect">
            <a:avLst/>
          </a:prstGeom>
        </p:spPr>
      </p:pic>
    </p:spTree>
    <p:extLst>
      <p:ext uri="{BB962C8B-B14F-4D97-AF65-F5344CB8AC3E}">
        <p14:creationId xmlns:p14="http://schemas.microsoft.com/office/powerpoint/2010/main" xmlns="" val="28902588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94</a:t>
            </a:fld>
            <a:endParaRPr lang="en-US" dirty="0">
              <a:solidFill>
                <a:prstClr val="black">
                  <a:tint val="75000"/>
                </a:prstClr>
              </a:solidFill>
            </a:endParaRPr>
          </a:p>
        </p:txBody>
      </p:sp>
      <p:sp>
        <p:nvSpPr>
          <p:cNvPr id="5" name="Title 1"/>
          <p:cNvSpPr>
            <a:spLocks noGrp="1"/>
          </p:cNvSpPr>
          <p:nvPr>
            <p:ph type="title"/>
          </p:nvPr>
        </p:nvSpPr>
        <p:spPr>
          <a:xfrm>
            <a:off x="0" y="0"/>
            <a:ext cx="91440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smtClean="0">
                <a:latin typeface="Arial" panose="020B0604020202020204" pitchFamily="34" charset="0"/>
                <a:cs typeface="Arial" panose="020B0604020202020204" pitchFamily="34" charset="0"/>
              </a:rPr>
              <a:t>5. AUDIT REPORT AND ACTION PLANS </a:t>
            </a:r>
            <a:endParaRPr lang="en-US" sz="2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096000"/>
            <a:ext cx="1524000" cy="56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9" name="Content Placeholder 4"/>
          <p:cNvGraphicFramePr>
            <a:graphicFrameLocks noGrp="1"/>
          </p:cNvGraphicFramePr>
          <p:nvPr>
            <p:ph idx="1"/>
            <p:extLst>
              <p:ext uri="{D42A27DB-BD31-4B8C-83A1-F6EECF244321}">
                <p14:modId xmlns:p14="http://schemas.microsoft.com/office/powerpoint/2010/main" xmlns="" val="2958176331"/>
              </p:ext>
            </p:extLst>
          </p:nvPr>
        </p:nvGraphicFramePr>
        <p:xfrm>
          <a:off x="77273" y="1211034"/>
          <a:ext cx="9067800" cy="5516880"/>
        </p:xfrm>
        <a:graphic>
          <a:graphicData uri="http://schemas.openxmlformats.org/drawingml/2006/table">
            <a:tbl>
              <a:tblPr firstRow="1" bandRow="1">
                <a:tableStyleId>{2D5ABB26-0587-4C30-8999-92F81FD0307C}</a:tableStyleId>
              </a:tblPr>
              <a:tblGrid>
                <a:gridCol w="5047309">
                  <a:extLst>
                    <a:ext uri="{9D8B030D-6E8A-4147-A177-3AD203B41FA5}">
                      <a16:colId xmlns:a16="http://schemas.microsoft.com/office/drawing/2014/main" xmlns="" val="20000"/>
                    </a:ext>
                  </a:extLst>
                </a:gridCol>
                <a:gridCol w="4020491">
                  <a:extLst>
                    <a:ext uri="{9D8B030D-6E8A-4147-A177-3AD203B41FA5}">
                      <a16:colId xmlns:a16="http://schemas.microsoft.com/office/drawing/2014/main" xmlns="" val="20001"/>
                    </a:ext>
                  </a:extLst>
                </a:gridCol>
              </a:tblGrid>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2016/17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Audit Opinion - Unqualified with Audit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1400" b="1" dirty="0" smtClean="0">
                        <a:latin typeface="+mn-lt"/>
                      </a:endParaRPr>
                    </a:p>
                    <a:p>
                      <a:pPr algn="ctr"/>
                      <a:r>
                        <a:rPr lang="en-US" sz="1400" b="1" dirty="0" smtClean="0">
                          <a:latin typeface="+mn-lt"/>
                        </a:rPr>
                        <a:t>Remedial Actions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4889434">
                <a:tc>
                  <a:txBody>
                    <a:bodyPr/>
                    <a:lstStyle/>
                    <a:p>
                      <a:r>
                        <a:rPr lang="en-US" sz="1400" b="1" dirty="0" smtClean="0">
                          <a:latin typeface="+mn-lt"/>
                        </a:rPr>
                        <a:t>Significant Audit Findings:</a:t>
                      </a:r>
                    </a:p>
                    <a:p>
                      <a:pPr algn="l"/>
                      <a:r>
                        <a:rPr lang="en-US" sz="1400" b="0" dirty="0" smtClean="0">
                          <a:latin typeface="+mn-lt"/>
                        </a:rPr>
                        <a:t>Irregular</a:t>
                      </a:r>
                      <a:r>
                        <a:rPr lang="en-US" sz="1400" b="0" baseline="0" dirty="0" smtClean="0">
                          <a:latin typeface="+mn-lt"/>
                        </a:rPr>
                        <a:t> expenditure; A service provider of a transaction above R500 000 was procured without inviting a competitive, as required by Treasury regulation 16A.6.1 </a:t>
                      </a:r>
                    </a:p>
                    <a:p>
                      <a:pPr algn="l"/>
                      <a:endParaRPr lang="en-US" sz="1400" b="0" baseline="0" dirty="0" smtClean="0">
                        <a:latin typeface="+mn-lt"/>
                      </a:endParaRPr>
                    </a:p>
                    <a:p>
                      <a:pPr algn="l"/>
                      <a:r>
                        <a:rPr lang="en-US" sz="1400" b="1" baseline="0" dirty="0" smtClean="0">
                          <a:latin typeface="+mn-lt"/>
                        </a:rPr>
                        <a:t>Other Audit Findings:</a:t>
                      </a:r>
                    </a:p>
                    <a:p>
                      <a:r>
                        <a:rPr lang="en-US" sz="1400" b="0" baseline="0" dirty="0" smtClean="0">
                          <a:latin typeface="+mn-lt"/>
                        </a:rPr>
                        <a:t>1. Fixed assets concerns, residual values under-stated;</a:t>
                      </a:r>
                    </a:p>
                    <a:p>
                      <a:r>
                        <a:rPr lang="en-US" sz="1400" b="0" baseline="0" dirty="0" smtClean="0">
                          <a:latin typeface="+mn-lt"/>
                        </a:rPr>
                        <a:t>2. Misalignment between Estimate of National Expenditure (ENE) – four programmes and Annual Performance Plan (APP) – three programmes;</a:t>
                      </a:r>
                    </a:p>
                    <a:p>
                      <a:endParaRPr lang="en-US" sz="1400" b="0" baseline="0" dirty="0" smtClean="0">
                        <a:latin typeface="+mn-lt"/>
                      </a:endParaRPr>
                    </a:p>
                    <a:p>
                      <a:r>
                        <a:rPr lang="en-US" sz="1400" b="0" baseline="0" dirty="0" smtClean="0">
                          <a:latin typeface="+mn-lt"/>
                        </a:rPr>
                        <a:t>3. Strategic Plan does not form the basis of the annual report. Some indicators in the Strategic Plan were not indicated in the APP;</a:t>
                      </a:r>
                    </a:p>
                    <a:p>
                      <a:endParaRPr lang="en-US" sz="1400" b="0" baseline="0" dirty="0" smtClean="0">
                        <a:latin typeface="+mn-lt"/>
                      </a:endParaRPr>
                    </a:p>
                    <a:p>
                      <a:r>
                        <a:rPr lang="en-US" sz="1400" b="0" baseline="0" dirty="0" smtClean="0">
                          <a:latin typeface="+mn-lt"/>
                        </a:rPr>
                        <a:t>4. Remuneration of Board Directors include Directors fees;</a:t>
                      </a:r>
                    </a:p>
                    <a:p>
                      <a:endParaRPr lang="en-US" sz="1400" b="0" baseline="0" dirty="0" smtClean="0">
                        <a:latin typeface="+mn-lt"/>
                      </a:endParaRPr>
                    </a:p>
                    <a:p>
                      <a:endParaRPr lang="en-US" sz="1400" b="0" baseline="0" dirty="0" smtClean="0">
                        <a:latin typeface="+mn-lt"/>
                      </a:endParaRPr>
                    </a:p>
                    <a:p>
                      <a:r>
                        <a:rPr lang="en-US" sz="1400" b="0" baseline="0" dirty="0" smtClean="0">
                          <a:latin typeface="+mn-lt"/>
                        </a:rPr>
                        <a:t>5. No comparative disclosure for segment reporting;</a:t>
                      </a:r>
                    </a:p>
                    <a:p>
                      <a:r>
                        <a:rPr lang="en-US" sz="1400" b="0" baseline="0" dirty="0" smtClean="0">
                          <a:latin typeface="+mn-lt"/>
                        </a:rPr>
                        <a:t>6. Approved budget expenditure exceeded;</a:t>
                      </a:r>
                    </a:p>
                    <a:p>
                      <a:endParaRPr lang="en-US" sz="1400" b="0" baseline="0" dirty="0" smtClean="0">
                        <a:latin typeface="+mn-lt"/>
                      </a:endParaRPr>
                    </a:p>
                    <a:p>
                      <a:r>
                        <a:rPr lang="en-US" sz="1400" b="0" baseline="0" dirty="0" smtClean="0">
                          <a:latin typeface="+mn-lt"/>
                        </a:rPr>
                        <a:t>7. Former employee paid after termination.</a:t>
                      </a:r>
                    </a:p>
                    <a:p>
                      <a:endParaRPr lang="en-US" sz="1400" b="0"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smtClean="0">
                        <a:latin typeface="+mn-lt"/>
                      </a:endParaRPr>
                    </a:p>
                    <a:p>
                      <a:pPr algn="l"/>
                      <a:r>
                        <a:rPr lang="en-US" sz="1400" dirty="0" smtClean="0">
                          <a:latin typeface="+mn-lt"/>
                        </a:rPr>
                        <a:t>Condonation of amounts paid was prepared by management for approval. A deviation report was approved for the remaining services to be rendered.</a:t>
                      </a:r>
                    </a:p>
                    <a:p>
                      <a:endParaRPr lang="en-US" sz="1400" dirty="0" smtClean="0">
                        <a:latin typeface="+mn-lt"/>
                      </a:endParaRPr>
                    </a:p>
                    <a:p>
                      <a:endParaRPr lang="en-US" sz="1400" dirty="0" smtClean="0">
                        <a:latin typeface="+mn-lt"/>
                      </a:endParaRPr>
                    </a:p>
                    <a:p>
                      <a:r>
                        <a:rPr lang="en-US" sz="1400" dirty="0" smtClean="0">
                          <a:latin typeface="+mn-lt"/>
                        </a:rPr>
                        <a:t>Implemented</a:t>
                      </a:r>
                    </a:p>
                    <a:p>
                      <a:r>
                        <a:rPr lang="en-US" sz="1400" dirty="0" smtClean="0">
                          <a:latin typeface="+mn-lt"/>
                        </a:rPr>
                        <a:t>The ENE information is Seda’s three strategic</a:t>
                      </a:r>
                      <a:r>
                        <a:rPr lang="en-US" sz="1400" baseline="0" dirty="0" smtClean="0">
                          <a:latin typeface="+mn-lt"/>
                        </a:rPr>
                        <a:t> objectives, which are captured in the APP. The fourth programme in the ENE is “assist SMME with technology”.</a:t>
                      </a:r>
                      <a:endParaRPr lang="en-US" sz="1400" dirty="0" smtClean="0">
                        <a:latin typeface="+mn-lt"/>
                      </a:endParaRPr>
                    </a:p>
                    <a:p>
                      <a:r>
                        <a:rPr lang="en-US" sz="1400" dirty="0" smtClean="0">
                          <a:latin typeface="+mn-lt"/>
                        </a:rPr>
                        <a:t>Seda’s Strategic Planning Framework has been refined over the last two years, due to migration from Dti</a:t>
                      </a:r>
                      <a:r>
                        <a:rPr lang="en-US" sz="1400" baseline="0" dirty="0" smtClean="0">
                          <a:latin typeface="+mn-lt"/>
                        </a:rPr>
                        <a:t> to DSBD, alignment with DSBD.</a:t>
                      </a:r>
                      <a:endParaRPr lang="en-US" sz="1400" dirty="0" smtClean="0">
                        <a:latin typeface="+mn-lt"/>
                      </a:endParaRPr>
                    </a:p>
                    <a:p>
                      <a:r>
                        <a:rPr lang="en-US" sz="1400" dirty="0" smtClean="0">
                          <a:latin typeface="+mn-lt"/>
                        </a:rPr>
                        <a:t>Guidance is awaited from DSBD and Ministry in respect of a possible exemption as per National Treasury Regulation 20.2.3.</a:t>
                      </a:r>
                    </a:p>
                    <a:p>
                      <a:r>
                        <a:rPr lang="en-US" sz="1400" dirty="0" smtClean="0">
                          <a:latin typeface="+mn-lt"/>
                        </a:rPr>
                        <a:t>Implemented</a:t>
                      </a:r>
                    </a:p>
                    <a:p>
                      <a:r>
                        <a:rPr lang="en-US" sz="1400" dirty="0" smtClean="0">
                          <a:latin typeface="+mn-lt"/>
                        </a:rPr>
                        <a:t>Condonation of amounts exceeded</a:t>
                      </a:r>
                      <a:r>
                        <a:rPr lang="en-US" sz="1400" baseline="0" dirty="0" smtClean="0">
                          <a:latin typeface="+mn-lt"/>
                        </a:rPr>
                        <a:t> was prepared by management for approval.</a:t>
                      </a:r>
                      <a:endParaRPr lang="en-US" sz="1400" dirty="0" smtClean="0">
                        <a:latin typeface="+mn-lt"/>
                      </a:endParaRPr>
                    </a:p>
                    <a:p>
                      <a:r>
                        <a:rPr lang="en-US" sz="1400" dirty="0" smtClean="0">
                          <a:latin typeface="+mn-lt"/>
                        </a:rPr>
                        <a:t>Amounts being recovered.</a:t>
                      </a:r>
                    </a:p>
                    <a:p>
                      <a:endParaRPr lang="en-US" sz="1400" dirty="0" smtClean="0">
                        <a:latin typeface="+mn-lt"/>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12277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95</a:t>
            </a:fld>
            <a:endParaRPr lang="en-US" dirty="0">
              <a:solidFill>
                <a:prstClr val="black">
                  <a:tint val="75000"/>
                </a:prstClr>
              </a:solidFill>
            </a:endParaRPr>
          </a:p>
        </p:txBody>
      </p:sp>
      <p:sp>
        <p:nvSpPr>
          <p:cNvPr id="8" name="Content Placeholder 2"/>
          <p:cNvSpPr>
            <a:spLocks noGrp="1"/>
          </p:cNvSpPr>
          <p:nvPr>
            <p:ph idx="1"/>
          </p:nvPr>
        </p:nvSpPr>
        <p:spPr>
          <a:xfrm>
            <a:off x="457200" y="1600200"/>
            <a:ext cx="8229600" cy="45259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50000"/>
              </a:lnSpc>
              <a:spcBef>
                <a:spcPts val="0"/>
              </a:spcBef>
              <a:spcAft>
                <a:spcPts val="0"/>
              </a:spcAft>
              <a:buClrTx/>
              <a:buSzTx/>
              <a:buFont typeface="Wingdings 2" pitchFamily="18" charset="2"/>
              <a:buNone/>
              <a:tabLst/>
              <a:defRPr/>
            </a:pPr>
            <a:r>
              <a:rPr kumimoji="0" lang="en-US" sz="3600" b="1" i="0" u="none" strike="noStrike" kern="0" cap="none" spc="0" normalizeH="0" baseline="0" noProof="0" dirty="0" smtClean="0">
                <a:ln>
                  <a:noFill/>
                </a:ln>
                <a:solidFill>
                  <a:sysClr val="windowText" lastClr="000000"/>
                </a:solidFill>
                <a:effectLst/>
                <a:uLnTx/>
                <a:uFillTx/>
                <a:cs typeface="Arial" charset="0"/>
              </a:rPr>
              <a:t> </a:t>
            </a:r>
          </a:p>
          <a:p>
            <a:pPr marL="0" marR="0" lvl="0" indent="0" algn="ctr" defTabSz="914400" eaLnBrk="1" fontAlgn="auto" latinLnBrk="0" hangingPunct="1">
              <a:lnSpc>
                <a:spcPct val="150000"/>
              </a:lnSpc>
              <a:spcBef>
                <a:spcPts val="0"/>
              </a:spcBef>
              <a:spcAft>
                <a:spcPts val="0"/>
              </a:spcAft>
              <a:buClrTx/>
              <a:buSzTx/>
              <a:buFont typeface="Wingdings 2" pitchFamily="18" charset="2"/>
              <a:buNone/>
              <a:tabLst/>
              <a:defRPr/>
            </a:pPr>
            <a:endParaRPr kumimoji="0" lang="en-ZA" sz="4000" b="1" i="0" u="none" strike="noStrike" kern="0" cap="none" spc="0" normalizeH="0" baseline="0" noProof="0" dirty="0" smtClean="0">
              <a:ln>
                <a:noFill/>
              </a:ln>
              <a:solidFill>
                <a:sysClr val="windowText" lastClr="000000"/>
              </a:solidFill>
              <a:effectLst/>
              <a:uLnTx/>
              <a:uFillTx/>
              <a:cs typeface="Arial" charset="0"/>
            </a:endParaRPr>
          </a:p>
        </p:txBody>
      </p:sp>
      <p:sp>
        <p:nvSpPr>
          <p:cNvPr id="5" name="Title 1"/>
          <p:cNvSpPr>
            <a:spLocks noGrp="1"/>
          </p:cNvSpPr>
          <p:nvPr>
            <p:ph type="title"/>
          </p:nvPr>
        </p:nvSpPr>
        <p:spPr>
          <a:xfrm>
            <a:off x="0" y="-1"/>
            <a:ext cx="9144000" cy="1356359"/>
          </a:xfrm>
          <a:solidFill>
            <a:schemeClr val="accent3">
              <a:lumMod val="60000"/>
              <a:lumOff val="40000"/>
            </a:schemeClr>
          </a:solidFill>
          <a:effectLst>
            <a:outerShdw blurRad="50800" dist="50800" dir="5400000" algn="ctr" rotWithShape="0">
              <a:schemeClr val="accent6"/>
            </a:outerShdw>
          </a:effectLst>
        </p:spPr>
        <p:txBody>
          <a:bodyPr>
            <a:noAutofit/>
          </a:bodyPr>
          <a:lstStyle/>
          <a:p>
            <a:r>
              <a:rPr lang="en-US" sz="2400" dirty="0" smtClean="0">
                <a:latin typeface="Arial" panose="020B0604020202020204" pitchFamily="34" charset="0"/>
                <a:cs typeface="Arial" panose="020B0604020202020204" pitchFamily="34" charset="0"/>
              </a:rPr>
              <a:t>MINISTERIAL EXPECTATIONS FOR 2016/2017 FINANCIAL YEAR (SHAREHOLDER’S COMPACT) </a:t>
            </a:r>
            <a:r>
              <a:rPr lang="en-US" sz="3600" dirty="0" smtClean="0">
                <a:cs typeface="Arial" pitchFamily="34" charset="0"/>
              </a:rPr>
              <a:t/>
            </a:r>
            <a:br>
              <a:rPr lang="en-US" sz="3600" dirty="0" smtClean="0">
                <a:cs typeface="Arial" pitchFamily="34" charset="0"/>
              </a:rPr>
            </a:br>
            <a:r>
              <a:rPr lang="en-US" sz="1400" dirty="0">
                <a:latin typeface="Arial" panose="020B0604020202020204" pitchFamily="34" charset="0"/>
                <a:cs typeface="Arial" panose="020B0604020202020204" pitchFamily="34" charset="0"/>
              </a:rPr>
              <a:t>In </a:t>
            </a:r>
            <a:r>
              <a:rPr lang="en-US" sz="1400" dirty="0" smtClean="0">
                <a:latin typeface="Arial" panose="020B0604020202020204" pitchFamily="34" charset="0"/>
                <a:cs typeface="Arial" panose="020B0604020202020204" pitchFamily="34" charset="0"/>
              </a:rPr>
              <a:t>Q3 </a:t>
            </a:r>
            <a:r>
              <a:rPr lang="en-US" sz="1400" dirty="0">
                <a:latin typeface="Arial" panose="020B0604020202020204" pitchFamily="34" charset="0"/>
                <a:cs typeface="Arial" panose="020B0604020202020204" pitchFamily="34" charset="0"/>
              </a:rPr>
              <a:t>a total of </a:t>
            </a:r>
            <a:r>
              <a:rPr lang="en-US" sz="1400" dirty="0" smtClean="0">
                <a:latin typeface="Arial" panose="020B0604020202020204" pitchFamily="34" charset="0"/>
                <a:cs typeface="Arial" panose="020B0604020202020204" pitchFamily="34" charset="0"/>
              </a:rPr>
              <a:t>13 </a:t>
            </a:r>
            <a:r>
              <a:rPr lang="en-US" sz="1400" dirty="0">
                <a:latin typeface="Arial" panose="020B0604020202020204" pitchFamily="34" charset="0"/>
                <a:cs typeface="Arial" panose="020B0604020202020204" pitchFamily="34" charset="0"/>
              </a:rPr>
              <a:t>indicators were due out of a total of 15 out of the entire year. Therefore all </a:t>
            </a:r>
            <a:r>
              <a:rPr lang="en-US" sz="1400" dirty="0" smtClean="0">
                <a:latin typeface="Arial" panose="020B0604020202020204" pitchFamily="34" charset="0"/>
                <a:cs typeface="Arial" panose="020B0604020202020204" pitchFamily="34" charset="0"/>
              </a:rPr>
              <a:t>13 </a:t>
            </a:r>
            <a:r>
              <a:rPr lang="en-US" sz="1400" dirty="0">
                <a:latin typeface="Arial" panose="020B0604020202020204" pitchFamily="34" charset="0"/>
                <a:cs typeface="Arial" panose="020B0604020202020204" pitchFamily="34" charset="0"/>
              </a:rPr>
              <a:t>were achieved</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 name="TextBox 2"/>
          <p:cNvSpPr txBox="1"/>
          <p:nvPr/>
        </p:nvSpPr>
        <p:spPr>
          <a:xfrm>
            <a:off x="152400" y="2133600"/>
            <a:ext cx="7848600" cy="646331"/>
          </a:xfrm>
          <a:prstGeom prst="rect">
            <a:avLst/>
          </a:prstGeom>
          <a:noFill/>
        </p:spPr>
        <p:txBody>
          <a:bodyPr wrap="square" rtlCol="0">
            <a:spAutoFit/>
          </a:bodyPr>
          <a:lstStyle/>
          <a:p>
            <a:endParaRPr lang="en-US" dirty="0" smtClean="0">
              <a:solidFill>
                <a:prstClr val="black"/>
              </a:solidFill>
            </a:endParaRPr>
          </a:p>
          <a:p>
            <a:pPr marL="342900" indent="-342900">
              <a:buFont typeface="+mj-lt"/>
              <a:buAutoNum type="arabicPeriod"/>
            </a:pPr>
            <a:endParaRPr lang="en-US"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096000"/>
            <a:ext cx="1524000" cy="56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stretch>
            <a:fillRect/>
          </a:stretch>
        </p:blipFill>
        <p:spPr>
          <a:xfrm>
            <a:off x="152400" y="1569295"/>
            <a:ext cx="8839200" cy="4313950"/>
          </a:xfrm>
          <a:prstGeom prst="rect">
            <a:avLst/>
          </a:prstGeom>
        </p:spPr>
      </p:pic>
    </p:spTree>
    <p:extLst>
      <p:ext uri="{BB962C8B-B14F-4D97-AF65-F5344CB8AC3E}">
        <p14:creationId xmlns:p14="http://schemas.microsoft.com/office/powerpoint/2010/main" xmlns="" val="30984415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B92D72-FD1F-4644-BBBA-22A65A700C67}" type="slidenum">
              <a:rPr lang="en-US" smtClean="0">
                <a:solidFill>
                  <a:prstClr val="black">
                    <a:tint val="75000"/>
                  </a:prstClr>
                </a:solidFill>
              </a:rPr>
              <a:pPr/>
              <a:t>96</a:t>
            </a:fld>
            <a:endParaRPr lang="en-US" dirty="0">
              <a:solidFill>
                <a:prstClr val="black">
                  <a:tint val="75000"/>
                </a:prstClr>
              </a:solidFill>
            </a:endParaRPr>
          </a:p>
        </p:txBody>
      </p:sp>
      <p:sp>
        <p:nvSpPr>
          <p:cNvPr id="8" name="Content Placeholder 2"/>
          <p:cNvSpPr>
            <a:spLocks noGrp="1"/>
          </p:cNvSpPr>
          <p:nvPr>
            <p:ph idx="1"/>
          </p:nvPr>
        </p:nvSpPr>
        <p:spPr>
          <a:xfrm>
            <a:off x="457200" y="1600200"/>
            <a:ext cx="8229600" cy="45259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50000"/>
              </a:lnSpc>
              <a:spcBef>
                <a:spcPts val="0"/>
              </a:spcBef>
              <a:spcAft>
                <a:spcPts val="0"/>
              </a:spcAft>
              <a:buClrTx/>
              <a:buSzTx/>
              <a:buFont typeface="Wingdings 2" pitchFamily="18" charset="2"/>
              <a:buNone/>
              <a:tabLst/>
              <a:defRPr/>
            </a:pPr>
            <a:r>
              <a:rPr kumimoji="0" lang="en-US" sz="3600" b="1" i="0" u="none" strike="noStrike" kern="0" cap="none" spc="0" normalizeH="0" baseline="0" noProof="0" dirty="0" smtClean="0">
                <a:ln>
                  <a:noFill/>
                </a:ln>
                <a:solidFill>
                  <a:sysClr val="windowText" lastClr="000000"/>
                </a:solidFill>
                <a:effectLst/>
                <a:uLnTx/>
                <a:uFillTx/>
                <a:cs typeface="Arial" charset="0"/>
              </a:rPr>
              <a:t> </a:t>
            </a:r>
          </a:p>
          <a:p>
            <a:pPr marL="0" marR="0" lvl="0" indent="0" algn="ctr" defTabSz="914400" eaLnBrk="1" fontAlgn="auto" latinLnBrk="0" hangingPunct="1">
              <a:lnSpc>
                <a:spcPct val="150000"/>
              </a:lnSpc>
              <a:spcBef>
                <a:spcPts val="0"/>
              </a:spcBef>
              <a:spcAft>
                <a:spcPts val="0"/>
              </a:spcAft>
              <a:buClrTx/>
              <a:buSzTx/>
              <a:buFont typeface="Wingdings 2" pitchFamily="18" charset="2"/>
              <a:buNone/>
              <a:tabLst/>
              <a:defRPr/>
            </a:pPr>
            <a:endParaRPr kumimoji="0" lang="en-ZA" sz="4000" b="1" i="0" u="none" strike="noStrike" kern="0" cap="none" spc="0" normalizeH="0" baseline="0" noProof="0" dirty="0" smtClean="0">
              <a:ln>
                <a:noFill/>
              </a:ln>
              <a:solidFill>
                <a:sysClr val="windowText" lastClr="000000"/>
              </a:solidFill>
              <a:effectLst/>
              <a:uLnTx/>
              <a:uFillTx/>
              <a:cs typeface="Arial" charset="0"/>
            </a:endParaRPr>
          </a:p>
        </p:txBody>
      </p:sp>
      <p:sp>
        <p:nvSpPr>
          <p:cNvPr id="5" name="Title 1"/>
          <p:cNvSpPr>
            <a:spLocks noGrp="1"/>
          </p:cNvSpPr>
          <p:nvPr>
            <p:ph type="title"/>
          </p:nvPr>
        </p:nvSpPr>
        <p:spPr>
          <a:xfrm>
            <a:off x="0" y="-1"/>
            <a:ext cx="9144000" cy="1356359"/>
          </a:xfrm>
          <a:solidFill>
            <a:schemeClr val="accent3">
              <a:lumMod val="60000"/>
              <a:lumOff val="40000"/>
            </a:schemeClr>
          </a:solidFill>
          <a:effectLst>
            <a:outerShdw blurRad="50800" dist="50800" dir="5400000" algn="ctr" rotWithShape="0">
              <a:schemeClr val="accent6"/>
            </a:outerShdw>
          </a:effectLst>
        </p:spPr>
        <p:txBody>
          <a:bodyPr>
            <a:noAutofit/>
          </a:bodyPr>
          <a:lstStyle/>
          <a:p>
            <a:r>
              <a:rPr lang="en-US" sz="2400" dirty="0" smtClean="0">
                <a:latin typeface="Arial" panose="020B0604020202020204" pitchFamily="34" charset="0"/>
                <a:cs typeface="Arial" panose="020B0604020202020204" pitchFamily="34" charset="0"/>
              </a:rPr>
              <a:t>MINISTERIAL EXPECTATIONS FOR 2016/2017 FINANCIAL YEAR (SHAREHOLDER’S COMPACT) </a:t>
            </a:r>
            <a:r>
              <a:rPr lang="en-US" sz="2400" dirty="0" smtClean="0">
                <a:cs typeface="Arial" pitchFamily="34" charset="0"/>
              </a:rPr>
              <a:t/>
            </a:r>
            <a:br>
              <a:rPr lang="en-US" sz="2400" dirty="0" smtClean="0">
                <a:cs typeface="Arial" pitchFamily="34" charset="0"/>
              </a:rPr>
            </a:br>
            <a:r>
              <a:rPr lang="en-US" sz="1400" dirty="0">
                <a:latin typeface="Arial" panose="020B0604020202020204" pitchFamily="34" charset="0"/>
                <a:cs typeface="Arial" panose="020B0604020202020204" pitchFamily="34" charset="0"/>
              </a:rPr>
              <a:t>In </a:t>
            </a:r>
            <a:r>
              <a:rPr lang="en-US" sz="1400" dirty="0" smtClean="0">
                <a:latin typeface="Arial" panose="020B0604020202020204" pitchFamily="34" charset="0"/>
                <a:cs typeface="Arial" panose="020B0604020202020204" pitchFamily="34" charset="0"/>
              </a:rPr>
              <a:t>Q3 </a:t>
            </a:r>
            <a:r>
              <a:rPr lang="en-US" sz="1400" dirty="0">
                <a:latin typeface="Arial" panose="020B0604020202020204" pitchFamily="34" charset="0"/>
                <a:cs typeface="Arial" panose="020B0604020202020204" pitchFamily="34" charset="0"/>
              </a:rPr>
              <a:t>a total of </a:t>
            </a:r>
            <a:r>
              <a:rPr lang="en-US" sz="1400" dirty="0" smtClean="0">
                <a:latin typeface="Arial" panose="020B0604020202020204" pitchFamily="34" charset="0"/>
                <a:cs typeface="Arial" panose="020B0604020202020204" pitchFamily="34" charset="0"/>
              </a:rPr>
              <a:t>13 </a:t>
            </a:r>
            <a:r>
              <a:rPr lang="en-US" sz="1400" dirty="0">
                <a:latin typeface="Arial" panose="020B0604020202020204" pitchFamily="34" charset="0"/>
                <a:cs typeface="Arial" panose="020B0604020202020204" pitchFamily="34" charset="0"/>
              </a:rPr>
              <a:t>indicators were due out of a total of 15 out of the entire year. Therefore all </a:t>
            </a:r>
            <a:r>
              <a:rPr lang="en-US" sz="1400" dirty="0" smtClean="0">
                <a:latin typeface="Arial" panose="020B0604020202020204" pitchFamily="34" charset="0"/>
                <a:cs typeface="Arial" panose="020B0604020202020204" pitchFamily="34" charset="0"/>
              </a:rPr>
              <a:t>13 </a:t>
            </a:r>
            <a:r>
              <a:rPr lang="en-US" sz="1400" dirty="0">
                <a:latin typeface="Arial" panose="020B0604020202020204" pitchFamily="34" charset="0"/>
                <a:cs typeface="Arial" panose="020B0604020202020204" pitchFamily="34" charset="0"/>
              </a:rPr>
              <a:t>were achieved</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 name="TextBox 2"/>
          <p:cNvSpPr txBox="1"/>
          <p:nvPr/>
        </p:nvSpPr>
        <p:spPr>
          <a:xfrm>
            <a:off x="152400" y="2133600"/>
            <a:ext cx="7848600" cy="646331"/>
          </a:xfrm>
          <a:prstGeom prst="rect">
            <a:avLst/>
          </a:prstGeom>
          <a:noFill/>
        </p:spPr>
        <p:txBody>
          <a:bodyPr wrap="square" rtlCol="0">
            <a:spAutoFit/>
          </a:bodyPr>
          <a:lstStyle/>
          <a:p>
            <a:endParaRPr lang="en-US" dirty="0" smtClean="0">
              <a:solidFill>
                <a:prstClr val="black"/>
              </a:solidFill>
            </a:endParaRPr>
          </a:p>
          <a:p>
            <a:pPr marL="342900" indent="-342900">
              <a:buFont typeface="+mj-lt"/>
              <a:buAutoNum type="arabicPeriod"/>
            </a:pPr>
            <a:endParaRPr lang="en-US"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096000"/>
            <a:ext cx="1524000" cy="56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print"/>
          <a:stretch>
            <a:fillRect/>
          </a:stretch>
        </p:blipFill>
        <p:spPr>
          <a:xfrm>
            <a:off x="541195" y="1587501"/>
            <a:ext cx="8287046" cy="3594099"/>
          </a:xfrm>
          <a:prstGeom prst="rect">
            <a:avLst/>
          </a:prstGeom>
        </p:spPr>
      </p:pic>
    </p:spTree>
    <p:extLst>
      <p:ext uri="{BB962C8B-B14F-4D97-AF65-F5344CB8AC3E}">
        <p14:creationId xmlns:p14="http://schemas.microsoft.com/office/powerpoint/2010/main" xmlns="" val="11896930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6" y="0"/>
            <a:ext cx="9144000" cy="601294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143000" y="1398997"/>
            <a:ext cx="6722006" cy="4117832"/>
          </a:xfrm>
        </p:spPr>
        <p:txBody>
          <a:bodyPr>
            <a:normAutofit/>
          </a:bodyPr>
          <a:lstStyle/>
          <a:p>
            <a:r>
              <a:rPr lang="en-ZA" sz="4000" b="1" dirty="0" smtClean="0">
                <a:solidFill>
                  <a:srgbClr val="000000"/>
                </a:solidFill>
                <a:latin typeface="+mj-lt"/>
                <a:cs typeface="Arial" panose="020B0604020202020204" pitchFamily="34" charset="0"/>
              </a:rPr>
              <a:t>PART C: </a:t>
            </a:r>
          </a:p>
          <a:p>
            <a:r>
              <a:rPr lang="en-ZA" sz="4000" b="1" dirty="0" smtClean="0">
                <a:solidFill>
                  <a:srgbClr val="000000"/>
                </a:solidFill>
                <a:latin typeface="+mj-lt"/>
                <a:cs typeface="Arial" panose="020B0604020202020204" pitchFamily="34" charset="0"/>
              </a:rPr>
              <a:t>SEFA QUARTER 3 PERFORMANCE INFORMATION</a:t>
            </a:r>
          </a:p>
          <a:p>
            <a:endParaRPr lang="en-US" b="1" dirty="0">
              <a:solidFill>
                <a:schemeClr val="bg1"/>
              </a:solidFill>
              <a:latin typeface="+mj-lt"/>
              <a:cs typeface="Arial" panose="020B0604020202020204" pitchFamily="34" charset="0"/>
            </a:endParaRPr>
          </a:p>
        </p:txBody>
      </p:sp>
      <p:pic>
        <p:nvPicPr>
          <p:cNvPr id="7" name="Picture 6" descr="Description: D:\SEFA logo.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spTree>
    <p:extLst>
      <p:ext uri="{BB962C8B-B14F-4D97-AF65-F5344CB8AC3E}">
        <p14:creationId xmlns:p14="http://schemas.microsoft.com/office/powerpoint/2010/main" xmlns="" val="39627762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4754563"/>
          </a:xfrm>
          <a:solidFill>
            <a:schemeClr val="bg1"/>
          </a:solidFill>
        </p:spPr>
        <p:txBody>
          <a:bodyPr>
            <a:normAutofit fontScale="70000" lnSpcReduction="20000"/>
          </a:bodyPr>
          <a:lstStyle/>
          <a:p>
            <a:pPr marL="514350" indent="-514350">
              <a:buFont typeface="+mj-lt"/>
              <a:buAutoNum type="arabicPeriod"/>
            </a:pPr>
            <a:r>
              <a:rPr lang="en-US" sz="3900" cap="small" dirty="0" smtClean="0">
                <a:latin typeface="Arial" panose="020B0604020202020204" pitchFamily="34" charset="0"/>
                <a:cs typeface="Arial" panose="020B0604020202020204" pitchFamily="34" charset="0"/>
              </a:rPr>
              <a:t>Introduction  </a:t>
            </a:r>
            <a:endParaRPr lang="en-US" sz="3900" cap="small" dirty="0">
              <a:latin typeface="Arial" panose="020B0604020202020204" pitchFamily="34" charset="0"/>
              <a:cs typeface="Arial" panose="020B0604020202020204" pitchFamily="34" charset="0"/>
            </a:endParaRPr>
          </a:p>
          <a:p>
            <a:pPr marL="514350" indent="-514350">
              <a:buFont typeface="+mj-lt"/>
              <a:buAutoNum type="arabicPeriod"/>
            </a:pPr>
            <a:r>
              <a:rPr lang="en-ZA" sz="3900" cap="small" dirty="0">
                <a:latin typeface="Arial" panose="020B0604020202020204" pitchFamily="34" charset="0"/>
                <a:cs typeface="Arial" panose="020B0604020202020204" pitchFamily="34" charset="0"/>
              </a:rPr>
              <a:t>Loan book performance </a:t>
            </a:r>
          </a:p>
          <a:p>
            <a:pPr marL="914400" lvl="1" indent="-514350"/>
            <a:r>
              <a:rPr lang="en-ZA" cap="small" dirty="0"/>
              <a:t>Approvals</a:t>
            </a:r>
          </a:p>
          <a:p>
            <a:pPr marL="914400" lvl="1" indent="-514350"/>
            <a:r>
              <a:rPr lang="en-ZA" cap="small" dirty="0"/>
              <a:t>Disbursements</a:t>
            </a:r>
          </a:p>
          <a:p>
            <a:pPr marL="514350" indent="-514350">
              <a:buFont typeface="+mj-lt"/>
              <a:buAutoNum type="arabicPeriod"/>
            </a:pPr>
            <a:r>
              <a:rPr lang="en-ZA" sz="3900" cap="small" dirty="0">
                <a:latin typeface="Arial" panose="020B0604020202020204" pitchFamily="34" charset="0"/>
                <a:cs typeface="Arial" panose="020B0604020202020204" pitchFamily="34" charset="0"/>
              </a:rPr>
              <a:t>Development impact</a:t>
            </a:r>
          </a:p>
          <a:p>
            <a:pPr lvl="1"/>
            <a:r>
              <a:rPr lang="en-ZA" cap="small" dirty="0"/>
              <a:t>SMMEs financed and jobs facilitated</a:t>
            </a:r>
          </a:p>
          <a:p>
            <a:pPr marL="857250" lvl="1" indent="-457200"/>
            <a:r>
              <a:rPr lang="en-ZA" cap="small" dirty="0"/>
              <a:t>Support to targeted groups</a:t>
            </a:r>
          </a:p>
          <a:p>
            <a:pPr marL="514350" indent="-514350">
              <a:buFont typeface="+mj-lt"/>
              <a:buAutoNum type="arabicPeriod"/>
            </a:pPr>
            <a:r>
              <a:rPr lang="en-ZA" sz="3900" cap="small" dirty="0">
                <a:latin typeface="Arial" panose="020B0604020202020204" pitchFamily="34" charset="0"/>
                <a:cs typeface="Arial" panose="020B0604020202020204" pitchFamily="34" charset="0"/>
              </a:rPr>
              <a:t>Post-Investment Monitoring</a:t>
            </a:r>
          </a:p>
          <a:p>
            <a:pPr marL="914400" lvl="1" indent="-514350"/>
            <a:r>
              <a:rPr lang="en-ZA" cap="small" dirty="0"/>
              <a:t>Portfolio at risk</a:t>
            </a:r>
          </a:p>
          <a:p>
            <a:pPr marL="914400" lvl="1" indent="-514350"/>
            <a:r>
              <a:rPr lang="en-ZA" cap="small" dirty="0"/>
              <a:t>Collections </a:t>
            </a:r>
          </a:p>
          <a:p>
            <a:pPr marL="514350" indent="-514350">
              <a:buFont typeface="+mj-lt"/>
              <a:buAutoNum type="arabicPeriod"/>
            </a:pPr>
            <a:r>
              <a:rPr lang="en-GB" sz="3900" cap="small" dirty="0">
                <a:latin typeface="Arial" panose="020B0604020202020204" pitchFamily="34" charset="0"/>
                <a:cs typeface="Arial" panose="020B0604020202020204" pitchFamily="34" charset="0"/>
              </a:rPr>
              <a:t>Financial </a:t>
            </a:r>
            <a:r>
              <a:rPr lang="en-GB" sz="3900" cap="small" dirty="0" smtClean="0">
                <a:latin typeface="Arial" panose="020B0604020202020204" pitchFamily="34" charset="0"/>
                <a:cs typeface="Arial" panose="020B0604020202020204" pitchFamily="34" charset="0"/>
              </a:rPr>
              <a:t>performance</a:t>
            </a:r>
            <a:endParaRPr lang="en-US" sz="3900" cap="small" dirty="0" smtClean="0">
              <a:latin typeface="Arial" panose="020B0604020202020204" pitchFamily="34" charset="0"/>
              <a:cs typeface="Arial" panose="020B0604020202020204" pitchFamily="34" charset="0"/>
            </a:endParaRPr>
          </a:p>
          <a:p>
            <a:pPr marL="514350" indent="-514350">
              <a:buFont typeface="+mj-lt"/>
              <a:buAutoNum type="arabicPeriod"/>
            </a:pPr>
            <a:r>
              <a:rPr lang="en-US" sz="3900" cap="small" dirty="0" smtClean="0">
                <a:latin typeface="Arial" panose="020B0604020202020204" pitchFamily="34" charset="0"/>
                <a:cs typeface="Arial" panose="020B0604020202020204" pitchFamily="34" charset="0"/>
              </a:rPr>
              <a:t>Recommendations</a:t>
            </a:r>
            <a:endParaRPr lang="en-US" sz="3900" cap="small" dirty="0">
              <a:latin typeface="Arial" panose="020B0604020202020204" pitchFamily="34" charset="0"/>
              <a:cs typeface="Arial" panose="020B0604020202020204" pitchFamily="34" charset="0"/>
            </a:endParaRPr>
          </a:p>
          <a:p>
            <a:pPr marL="0" indent="0">
              <a:buNone/>
            </a:pPr>
            <a:endParaRPr lang="en-US" cap="small" dirty="0"/>
          </a:p>
        </p:txBody>
      </p:sp>
      <p:sp>
        <p:nvSpPr>
          <p:cNvPr id="4" name="Title 1"/>
          <p:cNvSpPr>
            <a:spLocks noGrp="1"/>
          </p:cNvSpPr>
          <p:nvPr>
            <p:ph type="title"/>
          </p:nvPr>
        </p:nvSpPr>
        <p:spPr>
          <a:xfrm>
            <a:off x="141514"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3200" cap="small" dirty="0" smtClean="0">
                <a:latin typeface="Arial" pitchFamily="34" charset="0"/>
                <a:cs typeface="Arial" pitchFamily="34" charset="0"/>
              </a:rPr>
              <a:t>SEFA: Presentation </a:t>
            </a:r>
            <a:r>
              <a:rPr lang="en-US" sz="3200" cap="small" dirty="0">
                <a:latin typeface="Arial" pitchFamily="34" charset="0"/>
                <a:cs typeface="Arial" pitchFamily="34" charset="0"/>
              </a:rPr>
              <a:t>Outline</a:t>
            </a:r>
          </a:p>
        </p:txBody>
      </p:sp>
      <p:sp>
        <p:nvSpPr>
          <p:cNvPr id="6" name="Slide Number Placeholder 5"/>
          <p:cNvSpPr>
            <a:spLocks noGrp="1"/>
          </p:cNvSpPr>
          <p:nvPr>
            <p:ph type="sldNum" sz="quarter" idx="12"/>
          </p:nvPr>
        </p:nvSpPr>
        <p:spPr>
          <a:noFill/>
        </p:spPr>
        <p:txBody>
          <a:bodyPr/>
          <a:lstStyle/>
          <a:p>
            <a:fld id="{09B92D72-FD1F-4644-BBBA-22A65A700C67}" type="slidenum">
              <a:rPr lang="en-US" smtClean="0">
                <a:solidFill>
                  <a:prstClr val="black">
                    <a:tint val="75000"/>
                  </a:prstClr>
                </a:solidFill>
                <a:latin typeface="Arial" pitchFamily="34" charset="0"/>
                <a:cs typeface="Arial" pitchFamily="34" charset="0"/>
              </a:rPr>
              <a:pPr/>
              <a:t>98</a:t>
            </a:fld>
            <a:endParaRPr lang="en-US" sz="1400" dirty="0">
              <a:solidFill>
                <a:prstClr val="black">
                  <a:tint val="75000"/>
                </a:prstClr>
              </a:solidFill>
              <a:latin typeface="Arial" pitchFamily="34" charset="0"/>
              <a:cs typeface="Arial" pitchFamily="34" charset="0"/>
            </a:endParaRPr>
          </a:p>
        </p:txBody>
      </p:sp>
      <p:pic>
        <p:nvPicPr>
          <p:cNvPr id="5" name="Picture 4"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spTree>
    <p:extLst>
      <p:ext uri="{BB962C8B-B14F-4D97-AF65-F5344CB8AC3E}">
        <p14:creationId xmlns:p14="http://schemas.microsoft.com/office/powerpoint/2010/main" xmlns="" val="1513765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smtClean="0">
                <a:latin typeface="Arial" panose="020B0604020202020204" pitchFamily="34" charset="0"/>
                <a:cs typeface="Arial" panose="020B0604020202020204" pitchFamily="34" charset="0"/>
              </a:rPr>
              <a:t>1. INTRODUCTION</a:t>
            </a:r>
            <a:r>
              <a:rPr lang="en-US" sz="4000" dirty="0" smtClean="0">
                <a:cs typeface="Arial" pitchFamily="34" charset="0"/>
              </a:rPr>
              <a:t> </a:t>
            </a:r>
            <a:endParaRPr lang="en-US" sz="40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tint val="75000"/>
                  </a:prstClr>
                </a:solidFill>
                <a:latin typeface="Arial" pitchFamily="34" charset="0"/>
                <a:cs typeface="Arial" pitchFamily="34" charset="0"/>
              </a:rPr>
              <a:pPr/>
              <a:t>99</a:t>
            </a:fld>
            <a:endParaRPr lang="en-US" dirty="0">
              <a:solidFill>
                <a:prstClr val="black">
                  <a:tint val="75000"/>
                </a:prstClr>
              </a:solidFill>
              <a:latin typeface="Arial" pitchFamily="34" charset="0"/>
              <a:cs typeface="Arial" pitchFamily="34" charset="0"/>
            </a:endParaRPr>
          </a:p>
        </p:txBody>
      </p:sp>
      <p:sp>
        <p:nvSpPr>
          <p:cNvPr id="2" name="Content Placeholder 1"/>
          <p:cNvSpPr>
            <a:spLocks noGrp="1"/>
          </p:cNvSpPr>
          <p:nvPr>
            <p:ph idx="1"/>
          </p:nvPr>
        </p:nvSpPr>
        <p:spPr>
          <a:xfrm>
            <a:off x="457200" y="1295400"/>
            <a:ext cx="8458200" cy="5181600"/>
          </a:xfrm>
        </p:spPr>
        <p:txBody>
          <a:bodyPr>
            <a:normAutofit fontScale="62500" lnSpcReduction="20000"/>
          </a:bodyPr>
          <a:lstStyle/>
          <a:p>
            <a:pPr marL="228600" lvl="0" indent="-228600" algn="just">
              <a:lnSpc>
                <a:spcPct val="90000"/>
              </a:lnSpc>
              <a:spcBef>
                <a:spcPts val="1000"/>
              </a:spcBef>
              <a:buClr>
                <a:srgbClr val="F58220"/>
              </a:buClr>
            </a:pPr>
            <a:r>
              <a:rPr lang="en-ZA" dirty="0">
                <a:latin typeface="Arial" panose="020B0604020202020204" pitchFamily="34" charset="0"/>
                <a:cs typeface="Arial" panose="020B0604020202020204" pitchFamily="34" charset="0"/>
              </a:rPr>
              <a:t>An overview of the </a:t>
            </a:r>
            <a:r>
              <a:rPr lang="en-ZA" dirty="0" smtClean="0">
                <a:latin typeface="Arial" panose="020B0604020202020204" pitchFamily="34" charset="0"/>
                <a:cs typeface="Arial" panose="020B0604020202020204" pitchFamily="34" charset="0"/>
              </a:rPr>
              <a:t>3</a:t>
            </a:r>
            <a:r>
              <a:rPr lang="en-ZA" baseline="30000" dirty="0" smtClean="0">
                <a:latin typeface="Arial" panose="020B0604020202020204" pitchFamily="34" charset="0"/>
                <a:cs typeface="Arial" panose="020B0604020202020204" pitchFamily="34" charset="0"/>
              </a:rPr>
              <a:t>rd</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quarter organisational performance of the small enterprise finance agency (</a:t>
            </a:r>
            <a:r>
              <a:rPr lang="en-ZA" b="1" dirty="0">
                <a:latin typeface="Arial" panose="020B0604020202020204" pitchFamily="34" charset="0"/>
                <a:cs typeface="Arial" panose="020B0604020202020204" pitchFamily="34" charset="0"/>
              </a:rPr>
              <a:t>sefa</a:t>
            </a:r>
            <a:r>
              <a:rPr lang="en-ZA" dirty="0">
                <a:latin typeface="Arial" panose="020B0604020202020204" pitchFamily="34" charset="0"/>
                <a:cs typeface="Arial" panose="020B0604020202020204" pitchFamily="34" charset="0"/>
              </a:rPr>
              <a:t>) against its approved corporate plan for the financial year 2017/18.</a:t>
            </a:r>
          </a:p>
          <a:p>
            <a:pPr marL="228600" lvl="0" indent="-228600" algn="just">
              <a:lnSpc>
                <a:spcPct val="90000"/>
              </a:lnSpc>
              <a:spcBef>
                <a:spcPts val="1000"/>
              </a:spcBef>
              <a:buClr>
                <a:srgbClr val="F58220"/>
              </a:buClr>
            </a:pPr>
            <a:r>
              <a:rPr lang="en-ZA" b="1" dirty="0">
                <a:latin typeface="Arial" panose="020B0604020202020204" pitchFamily="34" charset="0"/>
                <a:cs typeface="Arial" panose="020B0604020202020204" pitchFamily="34" charset="0"/>
              </a:rPr>
              <a:t>Sefa</a:t>
            </a:r>
            <a:r>
              <a:rPr lang="en-ZA" dirty="0">
                <a:latin typeface="Arial" panose="020B0604020202020204" pitchFamily="34" charset="0"/>
                <a:cs typeface="Arial" panose="020B0604020202020204" pitchFamily="34" charset="0"/>
              </a:rPr>
              <a:t> has performed below target approvals and has achieved </a:t>
            </a:r>
            <a:r>
              <a:rPr lang="en-ZA" dirty="0" smtClean="0">
                <a:latin typeface="Arial" panose="020B0604020202020204" pitchFamily="34" charset="0"/>
                <a:cs typeface="Arial" panose="020B0604020202020204" pitchFamily="34" charset="0"/>
              </a:rPr>
              <a:t>46% of the </a:t>
            </a:r>
            <a:r>
              <a:rPr lang="en-ZA" dirty="0">
                <a:latin typeface="Arial" panose="020B0604020202020204" pitchFamily="34" charset="0"/>
                <a:cs typeface="Arial" panose="020B0604020202020204" pitchFamily="34" charset="0"/>
              </a:rPr>
              <a:t>quarterly target</a:t>
            </a:r>
            <a:r>
              <a:rPr lang="en-ZA" dirty="0" smtClean="0">
                <a:latin typeface="Arial" panose="020B0604020202020204" pitchFamily="34" charset="0"/>
                <a:cs typeface="Arial" panose="020B0604020202020204" pitchFamily="34" charset="0"/>
              </a:rPr>
              <a:t>.</a:t>
            </a:r>
          </a:p>
          <a:p>
            <a:pPr marL="228600" lvl="0" indent="-228600" algn="just">
              <a:lnSpc>
                <a:spcPct val="90000"/>
              </a:lnSpc>
              <a:spcBef>
                <a:spcPts val="1000"/>
              </a:spcBef>
              <a:buClr>
                <a:srgbClr val="F58220"/>
              </a:buClr>
            </a:pPr>
            <a:r>
              <a:rPr lang="en-ZA" dirty="0">
                <a:latin typeface="Arial" panose="020B0604020202020204" pitchFamily="34" charset="0"/>
                <a:ea typeface="Calibri" panose="020F0502020204030204" pitchFamily="34" charset="0"/>
              </a:rPr>
              <a:t>The total </a:t>
            </a:r>
            <a:r>
              <a:rPr lang="en-ZA" b="1" dirty="0">
                <a:latin typeface="Arial" panose="020B0604020202020204" pitchFamily="34" charset="0"/>
                <a:ea typeface="Calibri" panose="020F0502020204030204" pitchFamily="34" charset="0"/>
              </a:rPr>
              <a:t>sefa</a:t>
            </a:r>
            <a:r>
              <a:rPr lang="en-ZA" dirty="0">
                <a:latin typeface="Arial" panose="020B0604020202020204" pitchFamily="34" charset="0"/>
                <a:ea typeface="Calibri" panose="020F0502020204030204" pitchFamily="34" charset="0"/>
              </a:rPr>
              <a:t> loan approvals as at 31</a:t>
            </a:r>
            <a:r>
              <a:rPr lang="en-ZA" baseline="30000" dirty="0">
                <a:latin typeface="Arial" panose="020B0604020202020204" pitchFamily="34" charset="0"/>
                <a:ea typeface="Calibri" panose="020F0502020204030204" pitchFamily="34" charset="0"/>
              </a:rPr>
              <a:t>st</a:t>
            </a:r>
            <a:r>
              <a:rPr lang="en-ZA" dirty="0">
                <a:latin typeface="Arial" panose="020B0604020202020204" pitchFamily="34" charset="0"/>
                <a:ea typeface="Calibri" panose="020F0502020204030204" pitchFamily="34" charset="0"/>
              </a:rPr>
              <a:t> December 2017 is R203 million against the annual target of R804 million. </a:t>
            </a:r>
            <a:endParaRPr lang="en-ZA" dirty="0" smtClean="0">
              <a:latin typeface="Arial" panose="020B0604020202020204" pitchFamily="34" charset="0"/>
              <a:ea typeface="Calibri" panose="020F0502020204030204" pitchFamily="34" charset="0"/>
            </a:endParaRPr>
          </a:p>
          <a:p>
            <a:pPr marL="228600" lvl="0" indent="-228600" algn="just">
              <a:lnSpc>
                <a:spcPct val="90000"/>
              </a:lnSpc>
              <a:spcBef>
                <a:spcPts val="1000"/>
              </a:spcBef>
              <a:buClr>
                <a:srgbClr val="F58220"/>
              </a:buClr>
            </a:pPr>
            <a:r>
              <a:rPr lang="en-ZA" dirty="0">
                <a:latin typeface="Arial" panose="020B0604020202020204" pitchFamily="34" charset="0"/>
                <a:ea typeface="Calibri" panose="020F0502020204030204" pitchFamily="34" charset="0"/>
              </a:rPr>
              <a:t>The total disbursements at 31</a:t>
            </a:r>
            <a:r>
              <a:rPr lang="en-ZA" baseline="30000" dirty="0">
                <a:latin typeface="Arial" panose="020B0604020202020204" pitchFamily="34" charset="0"/>
                <a:ea typeface="Calibri" panose="020F0502020204030204" pitchFamily="34" charset="0"/>
              </a:rPr>
              <a:t>st</a:t>
            </a:r>
            <a:r>
              <a:rPr lang="en-ZA" dirty="0">
                <a:latin typeface="Arial" panose="020B0604020202020204" pitchFamily="34" charset="0"/>
                <a:ea typeface="Calibri" panose="020F0502020204030204" pitchFamily="34" charset="0"/>
              </a:rPr>
              <a:t> December 2017 was R654 million and represent 95% of the annual target. </a:t>
            </a:r>
            <a:endParaRPr lang="en-ZA" dirty="0" smtClean="0">
              <a:latin typeface="Arial" panose="020B0604020202020204" pitchFamily="34" charset="0"/>
              <a:ea typeface="Calibri" panose="020F0502020204030204" pitchFamily="34" charset="0"/>
            </a:endParaRPr>
          </a:p>
          <a:p>
            <a:pPr marL="228600" lvl="0" indent="-228600" algn="just">
              <a:lnSpc>
                <a:spcPct val="90000"/>
              </a:lnSpc>
              <a:spcBef>
                <a:spcPts val="1000"/>
              </a:spcBef>
              <a:buClr>
                <a:srgbClr val="F58220"/>
              </a:buClr>
            </a:pPr>
            <a:r>
              <a:rPr lang="en-ZA" dirty="0">
                <a:latin typeface="Arial" panose="020B0604020202020204" pitchFamily="34" charset="0"/>
                <a:ea typeface="Calibri" panose="020F0502020204030204" pitchFamily="34" charset="0"/>
              </a:rPr>
              <a:t>The </a:t>
            </a:r>
            <a:r>
              <a:rPr lang="en-ZA" dirty="0" smtClean="0">
                <a:latin typeface="Arial" panose="020B0604020202020204" pitchFamily="34" charset="0"/>
                <a:ea typeface="Calibri" panose="020F0502020204030204" pitchFamily="34" charset="0"/>
              </a:rPr>
              <a:t>low economic growth environment had </a:t>
            </a:r>
            <a:r>
              <a:rPr lang="en-ZA" dirty="0">
                <a:latin typeface="Arial" panose="020B0604020202020204" pitchFamily="34" charset="0"/>
                <a:ea typeface="Calibri" panose="020F0502020204030204" pitchFamily="34" charset="0"/>
              </a:rPr>
              <a:t>a negative effect on </a:t>
            </a:r>
            <a:r>
              <a:rPr lang="en-ZA" dirty="0" err="1" smtClean="0">
                <a:latin typeface="Arial" panose="020B0604020202020204" pitchFamily="34" charset="0"/>
                <a:ea typeface="Calibri" panose="020F0502020204030204" pitchFamily="34" charset="0"/>
              </a:rPr>
              <a:t>SMMEs</a:t>
            </a:r>
            <a:r>
              <a:rPr lang="en-ZA" dirty="0" smtClean="0">
                <a:latin typeface="Arial" panose="020B0604020202020204" pitchFamily="34" charset="0"/>
                <a:ea typeface="Calibri" panose="020F0502020204030204" pitchFamily="34" charset="0"/>
              </a:rPr>
              <a:t> and Co-operatives sector and the performance of the sefa loan book.</a:t>
            </a:r>
          </a:p>
          <a:p>
            <a:pPr marL="228600" lvl="0" indent="-228600" algn="just">
              <a:lnSpc>
                <a:spcPct val="90000"/>
              </a:lnSpc>
              <a:spcBef>
                <a:spcPts val="1000"/>
              </a:spcBef>
              <a:buClr>
                <a:srgbClr val="F58220"/>
              </a:buClr>
            </a:pPr>
            <a:r>
              <a:rPr lang="en-ZA" dirty="0" smtClean="0">
                <a:latin typeface="Arial" panose="020B0604020202020204" pitchFamily="34" charset="0"/>
                <a:ea typeface="Calibri" panose="020F0502020204030204" pitchFamily="34" charset="0"/>
              </a:rPr>
              <a:t>Sefa Marketing and communication unit was involved in increasing awareness of the sefa brand through regional initiatives and advertising through community radio stations thus improving visibility of sefa.</a:t>
            </a:r>
          </a:p>
          <a:p>
            <a:pPr marL="228600" lvl="0" indent="-228600" algn="just">
              <a:lnSpc>
                <a:spcPct val="90000"/>
              </a:lnSpc>
              <a:spcBef>
                <a:spcPts val="1000"/>
              </a:spcBef>
              <a:buClr>
                <a:srgbClr val="F58220"/>
              </a:buClr>
            </a:pPr>
            <a:r>
              <a:rPr lang="en-ZA" dirty="0" smtClean="0">
                <a:latin typeface="Arial" panose="020B0604020202020204" pitchFamily="34" charset="0"/>
                <a:ea typeface="Calibri" panose="020F0502020204030204" pitchFamily="34" charset="0"/>
              </a:rPr>
              <a:t>The Internal audit unit conducted an assessment  of the sefa corporate governance environment using the King III.</a:t>
            </a:r>
          </a:p>
          <a:p>
            <a:pPr marL="628650" lvl="1" indent="-228600">
              <a:lnSpc>
                <a:spcPct val="90000"/>
              </a:lnSpc>
              <a:spcBef>
                <a:spcPts val="1000"/>
              </a:spcBef>
              <a:buClr>
                <a:srgbClr val="F58220"/>
              </a:buClr>
            </a:pPr>
            <a:r>
              <a:rPr lang="en-ZA" sz="1600" dirty="0" smtClean="0"/>
              <a:t>It concluded that the </a:t>
            </a:r>
            <a:r>
              <a:rPr lang="en-ZA" sz="1600" dirty="0"/>
              <a:t>Control Environment is generally, adequately designed to effectively mitigate the key risks which may hamper business processes and </a:t>
            </a:r>
            <a:r>
              <a:rPr lang="en-ZA" sz="1600" dirty="0" smtClean="0"/>
              <a:t>the achievement </a:t>
            </a:r>
            <a:r>
              <a:rPr lang="en-ZA" sz="1600" dirty="0"/>
              <a:t>of </a:t>
            </a:r>
            <a:r>
              <a:rPr lang="en-ZA" sz="1600" b="1" dirty="0"/>
              <a:t>sefa</a:t>
            </a:r>
            <a:r>
              <a:rPr lang="en-ZA" sz="1600" dirty="0"/>
              <a:t>’s objectives</a:t>
            </a:r>
            <a:r>
              <a:rPr lang="en-ZA" sz="1600" dirty="0" smtClean="0"/>
              <a:t>.</a:t>
            </a:r>
          </a:p>
          <a:p>
            <a:pPr marL="628650" lvl="1" indent="-228600">
              <a:lnSpc>
                <a:spcPct val="90000"/>
              </a:lnSpc>
              <a:spcBef>
                <a:spcPts val="1000"/>
              </a:spcBef>
              <a:buClr>
                <a:srgbClr val="F58220"/>
              </a:buClr>
            </a:pPr>
            <a:r>
              <a:rPr lang="en-ZA" sz="1600" dirty="0"/>
              <a:t>future assessments </a:t>
            </a:r>
            <a:r>
              <a:rPr lang="en-ZA" sz="1600" dirty="0" smtClean="0"/>
              <a:t>need to </a:t>
            </a:r>
            <a:r>
              <a:rPr lang="en-ZA" sz="1600" dirty="0"/>
              <a:t>take </a:t>
            </a:r>
            <a:r>
              <a:rPr lang="en-ZA" sz="1600" dirty="0" smtClean="0"/>
              <a:t>into consideration </a:t>
            </a:r>
            <a:r>
              <a:rPr lang="en-ZA" sz="1600" dirty="0"/>
              <a:t>the implications of the new </a:t>
            </a:r>
            <a:r>
              <a:rPr lang="en-ZA" sz="1600" dirty="0" smtClean="0"/>
              <a:t>Code (King IV) </a:t>
            </a:r>
            <a:r>
              <a:rPr lang="en-ZA" sz="1600" dirty="0"/>
              <a:t>and </a:t>
            </a:r>
            <a:r>
              <a:rPr lang="en-ZA" sz="1600" b="1" dirty="0"/>
              <a:t>sefa</a:t>
            </a:r>
            <a:r>
              <a:rPr lang="en-ZA" sz="1600" dirty="0"/>
              <a:t>’s governance position with respect to the </a:t>
            </a:r>
            <a:r>
              <a:rPr lang="en-ZA" sz="1600" dirty="0" smtClean="0"/>
              <a:t>Code.</a:t>
            </a:r>
            <a:endParaRPr lang="en-ZA" sz="1600" dirty="0" smtClean="0">
              <a:latin typeface="Arial" panose="020B0604020202020204" pitchFamily="34" charset="0"/>
              <a:ea typeface="Calibri" panose="020F0502020204030204" pitchFamily="34" charset="0"/>
            </a:endParaRPr>
          </a:p>
        </p:txBody>
      </p:sp>
      <p:pic>
        <p:nvPicPr>
          <p:cNvPr id="5" name="Picture 4" descr="Description: D:\SEFA log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6356350"/>
            <a:ext cx="1542512" cy="425784"/>
          </a:xfrm>
          <a:prstGeom prst="rect">
            <a:avLst/>
          </a:prstGeom>
          <a:noFill/>
          <a:ln>
            <a:noFill/>
          </a:ln>
        </p:spPr>
      </p:pic>
    </p:spTree>
    <p:extLst>
      <p:ext uri="{BB962C8B-B14F-4D97-AF65-F5344CB8AC3E}">
        <p14:creationId xmlns:p14="http://schemas.microsoft.com/office/powerpoint/2010/main" xmlns="" val="647136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16009</TotalTime>
  <Words>10762</Words>
  <Application>Microsoft Office PowerPoint</Application>
  <PresentationFormat>On-screen Show (4:3)</PresentationFormat>
  <Paragraphs>1953</Paragraphs>
  <Slides>118</Slides>
  <Notes>22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118</vt:i4>
      </vt:variant>
    </vt:vector>
  </HeadingPairs>
  <TitlesOfParts>
    <vt:vector size="120" baseType="lpstr">
      <vt:lpstr>Office Theme</vt:lpstr>
      <vt:lpstr>1_Office Theme</vt:lpstr>
      <vt:lpstr>Department of Small Business Development, SEDA &amp; SEFA</vt:lpstr>
      <vt:lpstr>Presentation Outline</vt:lpstr>
      <vt:lpstr>Slide 3</vt:lpstr>
      <vt:lpstr>DSBD PRESENTATION OUTLINE</vt:lpstr>
      <vt:lpstr>1. BACKGROUND &amp; PURPOSE</vt:lpstr>
      <vt:lpstr>2. Governance &amp; Compliance</vt:lpstr>
      <vt:lpstr>2. GOVERNANCE &amp; COMPLIANCE</vt:lpstr>
      <vt:lpstr>Slide 8</vt:lpstr>
      <vt:lpstr>MANDATE, STRATEGIC GOALS AND OBJECTIVES</vt:lpstr>
      <vt:lpstr>Slide 10</vt:lpstr>
      <vt:lpstr>4. Highlights</vt:lpstr>
      <vt:lpstr>Slide 12</vt:lpstr>
      <vt:lpstr>4. Highlights…cont</vt:lpstr>
      <vt:lpstr>Slide 14</vt:lpstr>
      <vt:lpstr>Slide 15</vt:lpstr>
      <vt:lpstr>UNDER-ACHIEVED TARGETS FOR Q3 2017/18</vt:lpstr>
      <vt:lpstr>UNDER-ACHIEVED TARGETS FOR Q3 2017/18</vt:lpstr>
      <vt:lpstr>UNDER-ACHIEVED TARGETS FOR Q3 2017/18</vt:lpstr>
      <vt:lpstr>UNDER-ACHIEVED TARGETS FOR Q3 2017/18</vt:lpstr>
      <vt:lpstr>UNDER-ACHIEVED TARGETS FOR Q3 2017/18</vt:lpstr>
      <vt:lpstr>UNDER-ACHIEVED TARGETS FOR Q3 2017/18</vt:lpstr>
      <vt:lpstr>Slide 22</vt:lpstr>
      <vt:lpstr>Q3 2017/18: OVERALL EXPENDITURE</vt:lpstr>
      <vt:lpstr>              Q3 2017/18:  OVERALL EXPENDITURE</vt:lpstr>
      <vt:lpstr>YTD: OVERALL EXPENDITURE</vt:lpstr>
      <vt:lpstr>  YTD: OVERALL EXPENDITURE</vt:lpstr>
      <vt:lpstr>Q3 2017/18:  ECONOMIC CLASSIFICATION </vt:lpstr>
      <vt:lpstr>Q3 2017/18: Overall reasons for variance</vt:lpstr>
      <vt:lpstr>Q3 2017/18: Overall reasons for variance - Transfers</vt:lpstr>
      <vt:lpstr>Slide 30</vt:lpstr>
      <vt:lpstr>ORGANISATIONAL REPORT</vt:lpstr>
      <vt:lpstr>Slide 32</vt:lpstr>
      <vt:lpstr>TARGET ON PEOPLE WITH DISABILITIES</vt:lpstr>
      <vt:lpstr>Slide 34</vt:lpstr>
      <vt:lpstr>PERFORMANCE AGAINST APP 2017/18</vt:lpstr>
      <vt:lpstr>PERFORMANCE AGAINST APP 2017/18</vt:lpstr>
      <vt:lpstr>PERFORMANCE AGAINST APP 2017/18</vt:lpstr>
      <vt:lpstr>PERFORMANCE AGAINST APP 2017/18</vt:lpstr>
      <vt:lpstr>Slide 39</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Slide 50</vt:lpstr>
      <vt:lpstr>Slide 51</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7. RECOMMENDATIONS</vt:lpstr>
      <vt:lpstr>Slide 61</vt:lpstr>
      <vt:lpstr>SEDA PRESENTATION OUTLINE</vt:lpstr>
      <vt:lpstr>1. GOVERNANCE &amp; COMPLIANCE</vt:lpstr>
      <vt:lpstr>COMPLIANCE &amp; ACCOUNTABILITY</vt:lpstr>
      <vt:lpstr>2. Performance Information</vt:lpstr>
      <vt:lpstr>2017/18 MANDATE, STRATEGIC GOALS AND OBJECTIVES</vt:lpstr>
      <vt:lpstr>2017/18 MANDATE, STRATEGIC GOALS AND OBJECTIVES</vt:lpstr>
      <vt:lpstr>2017/18 MANDATE, STRATEGIC GOALS AND OBJECTIVES</vt:lpstr>
      <vt:lpstr>2017/18 MANDATE, STRATEGIC GOALS AND OBJECTIVES</vt:lpstr>
      <vt:lpstr>2017/18 MANDATE, STRATEGIC GOALS AND OBJECTIVES</vt:lpstr>
      <vt:lpstr>2017/18 MANDATE, STRATEGIC GOALS AND OBJECTIVES</vt:lpstr>
      <vt:lpstr>PERFORMANCE STATEMENT</vt:lpstr>
      <vt:lpstr>PERFORMANCE STATEMENT</vt:lpstr>
      <vt:lpstr>SEDA CLIENT CONVERSION </vt:lpstr>
      <vt:lpstr>QUARTERLY COMPARISONS – KEY INDICATORS</vt:lpstr>
      <vt:lpstr>OTHER PERFORMANCE HIGHLIGHTS</vt:lpstr>
      <vt:lpstr>OTHER PERFORMANCE HIGHLIGHTS</vt:lpstr>
      <vt:lpstr>AREAS OF CONCERN &amp; CORRECTIVE ACTION</vt:lpstr>
      <vt:lpstr>PERFORMANCE: KEY CLIENT DEMOGRAPHICS </vt:lpstr>
      <vt:lpstr>PERFORMANCE: KEY CLIENT DEMOGRAPHICS </vt:lpstr>
      <vt:lpstr>PERFORMANCE: KEY CLIENT DEMOGRAPHICS </vt:lpstr>
      <vt:lpstr>PERFORMANCE: KEY CLIENT DEMOGRAPHICS </vt:lpstr>
      <vt:lpstr>NEW SMMES CREATED PER SECTOR-INCUBATION</vt:lpstr>
      <vt:lpstr>CLIENTS SUPPORTED PER SECTOR-INCUBATION</vt:lpstr>
      <vt:lpstr>JOBS CREATED PER SECTOR-INCUBATION</vt:lpstr>
      <vt:lpstr> KEY RISKS AND QUARTER 3 MITIGATION ACTION </vt:lpstr>
      <vt:lpstr> KEY RISKS AND QUARTER 3 MITIGATION ACTION </vt:lpstr>
      <vt:lpstr> KEY RISKS AND QUARTER 3 MITIGATION ACTION </vt:lpstr>
      <vt:lpstr> KEY RISKS AND QUARTER 3 MITIGATION ACTION </vt:lpstr>
      <vt:lpstr>3. KEY HUMAN RESOURCES FIGURES</vt:lpstr>
      <vt:lpstr>4. FINANCIAL REPORT</vt:lpstr>
      <vt:lpstr>EXPENDITURE PERFORMANCE</vt:lpstr>
      <vt:lpstr>PORTFOLIO SPEND PER PROGRAMME</vt:lpstr>
      <vt:lpstr>5. AUDIT REPORT AND ACTION PLANS </vt:lpstr>
      <vt:lpstr>MINISTERIAL EXPECTATIONS FOR 2016/2017 FINANCIAL YEAR (SHAREHOLDER’S COMPACT)  In Q3 a total of 13 indicators were due out of a total of 15 out of the entire year. Therefore all 13 were achieved.</vt:lpstr>
      <vt:lpstr>MINISTERIAL EXPECTATIONS FOR 2016/2017 FINANCIAL YEAR (SHAREHOLDER’S COMPACT)  In Q3 a total of 13 indicators were due out of a total of 15 out of the entire year. Therefore all 13 were achieved.</vt:lpstr>
      <vt:lpstr>Slide 97</vt:lpstr>
      <vt:lpstr>SEFA: Presentation Outline</vt:lpstr>
      <vt:lpstr>1. INTRODUCTION </vt:lpstr>
      <vt:lpstr>Slide 100</vt:lpstr>
      <vt:lpstr>Slide 101</vt:lpstr>
      <vt:lpstr> WHOLESALE LENDING (WL) LOAN BOOK APPROVALS  </vt:lpstr>
      <vt:lpstr>Slide 103</vt:lpstr>
      <vt:lpstr>Slide 104</vt:lpstr>
      <vt:lpstr>WHOLESALE LENDING BOOK DISBURSEMENTS </vt:lpstr>
      <vt:lpstr>Slide 106</vt:lpstr>
      <vt:lpstr>Slide 107</vt:lpstr>
      <vt:lpstr> 4. POST INVESTMENT MONITORING: TOTAL PORTFOLIO AT RISK (PAR) </vt:lpstr>
      <vt:lpstr>4. POST INVESTMENT MONITORING: WL PORTFOLIO AT RISK</vt:lpstr>
      <vt:lpstr> 4. POST INVESTMENT MONITORING: DL PORTFOLIO AT RISK </vt:lpstr>
      <vt:lpstr> TOTAL SEFA COLLECTIONS Q3 </vt:lpstr>
      <vt:lpstr>5. FINANCIAL PERFORMANCE</vt:lpstr>
      <vt:lpstr>INCOME STATEMENT – DECEMBER 2017</vt:lpstr>
      <vt:lpstr>FINANCIAL PERFORMANCE – DECEMBER 2017</vt:lpstr>
      <vt:lpstr> 6. RECOMMENDATIONS  </vt:lpstr>
      <vt:lpstr>ANNEXURE </vt:lpstr>
      <vt:lpst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PUMZA</cp:lastModifiedBy>
  <cp:revision>392</cp:revision>
  <cp:lastPrinted>2018-03-13T12:49:39Z</cp:lastPrinted>
  <dcterms:created xsi:type="dcterms:W3CDTF">2016-05-26T07:44:23Z</dcterms:created>
  <dcterms:modified xsi:type="dcterms:W3CDTF">2018-03-16T07:56:03Z</dcterms:modified>
</cp:coreProperties>
</file>