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charts/colors4.xml" ContentType="application/vnd.ms-office.chartcolorstyl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7" r:id="rId3"/>
    <p:sldMasterId id="2147483689" r:id="rId4"/>
  </p:sldMasterIdLst>
  <p:handoutMasterIdLst>
    <p:handoutMasterId r:id="rId48"/>
  </p:handoutMasterIdLst>
  <p:sldIdLst>
    <p:sldId id="287" r:id="rId5"/>
    <p:sldId id="260" r:id="rId6"/>
    <p:sldId id="327" r:id="rId7"/>
    <p:sldId id="328" r:id="rId8"/>
    <p:sldId id="320" r:id="rId9"/>
    <p:sldId id="321" r:id="rId10"/>
    <p:sldId id="323" r:id="rId11"/>
    <p:sldId id="324" r:id="rId12"/>
    <p:sldId id="325" r:id="rId13"/>
    <p:sldId id="293" r:id="rId14"/>
    <p:sldId id="326" r:id="rId15"/>
    <p:sldId id="330" r:id="rId16"/>
    <p:sldId id="332" r:id="rId17"/>
    <p:sldId id="352" r:id="rId18"/>
    <p:sldId id="329" r:id="rId19"/>
    <p:sldId id="271" r:id="rId20"/>
    <p:sldId id="272" r:id="rId21"/>
    <p:sldId id="295" r:id="rId22"/>
    <p:sldId id="296" r:id="rId23"/>
    <p:sldId id="297" r:id="rId24"/>
    <p:sldId id="298" r:id="rId25"/>
    <p:sldId id="299" r:id="rId26"/>
    <p:sldId id="300" r:id="rId27"/>
    <p:sldId id="334" r:id="rId28"/>
    <p:sldId id="301" r:id="rId29"/>
    <p:sldId id="302" r:id="rId30"/>
    <p:sldId id="357" r:id="rId31"/>
    <p:sldId id="353" r:id="rId32"/>
    <p:sldId id="354" r:id="rId33"/>
    <p:sldId id="355" r:id="rId34"/>
    <p:sldId id="356" r:id="rId35"/>
    <p:sldId id="349" r:id="rId36"/>
    <p:sldId id="317" r:id="rId37"/>
    <p:sldId id="281" r:id="rId38"/>
    <p:sldId id="331" r:id="rId39"/>
    <p:sldId id="337" r:id="rId40"/>
    <p:sldId id="338" r:id="rId41"/>
    <p:sldId id="339" r:id="rId42"/>
    <p:sldId id="343" r:id="rId43"/>
    <p:sldId id="340" r:id="rId44"/>
    <p:sldId id="341" r:id="rId45"/>
    <p:sldId id="342" r:id="rId46"/>
    <p:sldId id="290" r:id="rId4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DCE2DC"/>
    <a:srgbClr val="014929"/>
    <a:srgbClr val="006600"/>
    <a:srgbClr val="3D6040"/>
    <a:srgbClr val="7B9486"/>
    <a:srgbClr val="909591"/>
    <a:srgbClr val="58805B"/>
    <a:srgbClr val="94A6B5"/>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433" autoAdjust="0"/>
  </p:normalViewPr>
  <p:slideViewPr>
    <p:cSldViewPr snapToGrid="0">
      <p:cViewPr varScale="1">
        <p:scale>
          <a:sx n="112" d="100"/>
          <a:sy n="112" d="100"/>
        </p:scale>
        <p:origin x="-159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26"/>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74642466036812"/>
          <c:y val="5.704883627846527E-2"/>
          <c:w val="0.48934987764942972"/>
          <c:h val="0.82782544709644146"/>
        </c:manualLayout>
      </c:layout>
      <c:doughnutChart>
        <c:varyColors val="1"/>
        <c:ser>
          <c:idx val="0"/>
          <c:order val="0"/>
          <c:tx>
            <c:strRef>
              <c:f>Sheet1!$B$1</c:f>
              <c:strCache>
                <c:ptCount val="1"/>
                <c:pt idx="0">
                  <c:v>PROGRAMME</c:v>
                </c:pt>
              </c:strCache>
            </c:strRef>
          </c:tx>
          <c:spPr>
            <a:ln w="41275">
              <a:noFill/>
            </a:ln>
            <a:effectLst>
              <a:outerShdw blurRad="50800" dist="50800" dir="5400000" algn="ctr" rotWithShape="0">
                <a:sysClr val="window" lastClr="FFFFFF"/>
              </a:outerShdw>
            </a:effectLst>
          </c:spPr>
          <c:dPt>
            <c:idx val="0"/>
            <c:spPr>
              <a:solidFill>
                <a:srgbClr val="006600"/>
              </a:solidFill>
              <a:ln w="41275">
                <a:noFill/>
              </a:ln>
              <a:effectLst>
                <a:outerShdw blurRad="50800" dist="50800" dir="5400000" algn="ctr" rotWithShape="0">
                  <a:sysClr val="window" lastClr="FFFFFF"/>
                </a:outerShdw>
              </a:effectLst>
            </c:spPr>
            <c:extLst xmlns:c16r2="http://schemas.microsoft.com/office/drawing/2015/06/chart">
              <c:ext xmlns:c16="http://schemas.microsoft.com/office/drawing/2014/chart" uri="{C3380CC4-5D6E-409C-BE32-E72D297353CC}">
                <c16:uniqueId val="{00000001-691F-43DD-A09F-F5179FCA5625}"/>
              </c:ext>
            </c:extLst>
          </c:dPt>
          <c:dPt>
            <c:idx val="1"/>
            <c:spPr>
              <a:solidFill>
                <a:srgbClr val="C00000"/>
              </a:solidFill>
              <a:ln w="41275">
                <a:noFill/>
              </a:ln>
              <a:effectLst>
                <a:outerShdw blurRad="50800" dist="50800" dir="5400000" algn="ctr" rotWithShape="0">
                  <a:sysClr val="window" lastClr="FFFFFF"/>
                </a:outerShdw>
              </a:effectLst>
            </c:spPr>
            <c:extLst xmlns:c16r2="http://schemas.microsoft.com/office/drawing/2015/06/chart">
              <c:ext xmlns:c16="http://schemas.microsoft.com/office/drawing/2014/chart" uri="{C3380CC4-5D6E-409C-BE32-E72D297353CC}">
                <c16:uniqueId val="{00000003-691F-43DD-A09F-F5179FCA5625}"/>
              </c:ext>
            </c:extLst>
          </c:dPt>
          <c:dPt>
            <c:idx val="2"/>
            <c:spPr>
              <a:solidFill>
                <a:srgbClr val="7030A0"/>
              </a:solidFill>
              <a:ln w="41275">
                <a:noFill/>
              </a:ln>
              <a:effectLst>
                <a:outerShdw blurRad="50800" dist="50800" dir="5400000" algn="ctr" rotWithShape="0">
                  <a:sysClr val="window" lastClr="FFFFFF"/>
                </a:outerShdw>
              </a:effectLst>
            </c:spPr>
            <c:extLst xmlns:c16r2="http://schemas.microsoft.com/office/drawing/2015/06/chart">
              <c:ext xmlns:c16="http://schemas.microsoft.com/office/drawing/2014/chart" uri="{C3380CC4-5D6E-409C-BE32-E72D297353CC}">
                <c16:uniqueId val="{00000005-691F-43DD-A09F-F5179FCA5625}"/>
              </c:ext>
            </c:extLst>
          </c:dPt>
          <c:dPt>
            <c:idx val="3"/>
            <c:spPr>
              <a:solidFill>
                <a:srgbClr val="00B0F0"/>
              </a:solidFill>
              <a:ln w="41275">
                <a:noFill/>
              </a:ln>
              <a:effectLst>
                <a:outerShdw blurRad="50800" dist="50800" dir="5400000" algn="ctr" rotWithShape="0">
                  <a:sysClr val="window" lastClr="FFFFFF"/>
                </a:outerShdw>
              </a:effectLst>
            </c:spPr>
            <c:extLst xmlns:c16r2="http://schemas.microsoft.com/office/drawing/2015/06/chart">
              <c:ext xmlns:c16="http://schemas.microsoft.com/office/drawing/2014/chart" uri="{C3380CC4-5D6E-409C-BE32-E72D297353CC}">
                <c16:uniqueId val="{00000007-691F-43DD-A09F-F5179FCA5625}"/>
              </c:ext>
            </c:extLst>
          </c:dPt>
          <c:dPt>
            <c:idx val="4"/>
            <c:spPr>
              <a:solidFill>
                <a:srgbClr val="00B050"/>
              </a:solidFill>
              <a:ln w="41275">
                <a:noFill/>
              </a:ln>
              <a:effectLst>
                <a:outerShdw blurRad="50800" dist="50800" dir="5400000" algn="ctr" rotWithShape="0">
                  <a:sysClr val="window" lastClr="FFFFFF"/>
                </a:outerShdw>
              </a:effectLst>
            </c:spPr>
            <c:extLst xmlns:c16r2="http://schemas.microsoft.com/office/drawing/2015/06/chart">
              <c:ext xmlns:c16="http://schemas.microsoft.com/office/drawing/2014/chart" uri="{C3380CC4-5D6E-409C-BE32-E72D297353CC}">
                <c16:uniqueId val="{00000009-691F-43DD-A09F-F5179FCA5625}"/>
              </c:ext>
            </c:extLst>
          </c:dPt>
          <c:dPt>
            <c:idx val="5"/>
            <c:spPr>
              <a:solidFill>
                <a:srgbClr val="F95C3D"/>
              </a:solidFill>
              <a:ln w="41275">
                <a:noFill/>
              </a:ln>
              <a:effectLst>
                <a:outerShdw blurRad="50800" dist="50800" dir="5400000" algn="ctr" rotWithShape="0">
                  <a:sysClr val="window" lastClr="FFFFFF"/>
                </a:outerShdw>
              </a:effectLst>
            </c:spPr>
            <c:extLst xmlns:c16r2="http://schemas.microsoft.com/office/drawing/2015/06/chart">
              <c:ext xmlns:c16="http://schemas.microsoft.com/office/drawing/2014/chart" uri="{C3380CC4-5D6E-409C-BE32-E72D297353CC}">
                <c16:uniqueId val="{0000000B-691F-43DD-A09F-F5179FCA5625}"/>
              </c:ext>
            </c:extLst>
          </c:dPt>
          <c:dPt>
            <c:idx val="6"/>
            <c:spPr>
              <a:solidFill>
                <a:srgbClr val="FFC000"/>
              </a:solidFill>
              <a:ln w="41275">
                <a:noFill/>
              </a:ln>
              <a:effectLst>
                <a:outerShdw blurRad="50800" dist="50800" dir="5400000" algn="ctr" rotWithShape="0">
                  <a:sysClr val="window" lastClr="FFFFFF"/>
                </a:outerShdw>
              </a:effectLst>
            </c:spPr>
            <c:extLst xmlns:c16r2="http://schemas.microsoft.com/office/drawing/2015/06/chart">
              <c:ext xmlns:c16="http://schemas.microsoft.com/office/drawing/2014/chart" uri="{C3380CC4-5D6E-409C-BE32-E72D297353CC}">
                <c16:uniqueId val="{0000000D-691F-43DD-A09F-F5179FCA5625}"/>
              </c:ext>
            </c:extLst>
          </c:dPt>
          <c:dPt>
            <c:idx val="7"/>
            <c:spPr>
              <a:solidFill>
                <a:srgbClr val="3333FF"/>
              </a:solidFill>
              <a:ln w="41275">
                <a:noFill/>
              </a:ln>
              <a:effectLst>
                <a:outerShdw blurRad="50800" dist="50800" dir="5400000" algn="ctr" rotWithShape="0">
                  <a:sysClr val="window" lastClr="FFFFFF"/>
                </a:outerShdw>
              </a:effectLst>
            </c:spPr>
            <c:extLst xmlns:c16r2="http://schemas.microsoft.com/office/drawing/2015/06/chart">
              <c:ext xmlns:c16="http://schemas.microsoft.com/office/drawing/2014/chart" uri="{C3380CC4-5D6E-409C-BE32-E72D297353CC}">
                <c16:uniqueId val="{0000000F-691F-43DD-A09F-F5179FCA5625}"/>
              </c:ext>
            </c:extLst>
          </c:dPt>
          <c:dLbls>
            <c:dLbl>
              <c:idx val="0"/>
              <c:layout>
                <c:manualLayout>
                  <c:x val="0.15816665724412129"/>
                  <c:y val="0.10098630079443831"/>
                </c:manualLayout>
              </c:layout>
              <c:tx>
                <c:rich>
                  <a:bodyPr/>
                  <a:lstStyle/>
                  <a:p>
                    <a:r>
                      <a:rPr lang="en-US" dirty="0"/>
                      <a:t>Administration -  70</a:t>
                    </a:r>
                  </a:p>
                </c:rich>
              </c:tx>
              <c:showVal val="1"/>
              <c:showCatName val="1"/>
              <c:extLst xmlns:c16r2="http://schemas.microsoft.com/office/drawing/2015/06/chart">
                <c:ext xmlns:c15="http://schemas.microsoft.com/office/drawing/2012/chart" uri="{CE6537A1-D6FC-4f65-9D91-7224C49458BB}">
                  <c15:layout>
                    <c:manualLayout>
                      <c:w val="0.2333752293391351"/>
                      <c:h val="9.3891803054886078E-2"/>
                    </c:manualLayout>
                  </c15:layout>
                </c:ext>
                <c:ext xmlns:c16="http://schemas.microsoft.com/office/drawing/2014/chart" uri="{C3380CC4-5D6E-409C-BE32-E72D297353CC}">
                  <c16:uniqueId val="{00000001-691F-43DD-A09F-F5179FCA5625}"/>
                </c:ext>
              </c:extLst>
            </c:dLbl>
            <c:dLbl>
              <c:idx val="1"/>
              <c:layout>
                <c:manualLayout>
                  <c:x val="-0.18856062863401846"/>
                  <c:y val="1.3483409292023992E-2"/>
                </c:manualLayout>
              </c:layout>
              <c:tx>
                <c:rich>
                  <a:bodyPr/>
                  <a:lstStyle/>
                  <a:p>
                    <a:r>
                      <a:rPr lang="en-US" dirty="0"/>
                      <a:t>Force Employment -  7</a:t>
                    </a:r>
                  </a:p>
                </c:rich>
              </c:tx>
              <c:showVal val="1"/>
              <c:showCatName val="1"/>
              <c:extLst xmlns:c16r2="http://schemas.microsoft.com/office/drawing/2015/06/chart">
                <c:ext xmlns:c15="http://schemas.microsoft.com/office/drawing/2012/chart" uri="{CE6537A1-D6FC-4f65-9D91-7224C49458BB}">
                  <c15:layout>
                    <c:manualLayout>
                      <c:w val="0.25164671284412798"/>
                      <c:h val="9.1465516800425556E-2"/>
                    </c:manualLayout>
                  </c15:layout>
                </c:ext>
                <c:ext xmlns:c16="http://schemas.microsoft.com/office/drawing/2014/chart" uri="{C3380CC4-5D6E-409C-BE32-E72D297353CC}">
                  <c16:uniqueId val="{00000003-691F-43DD-A09F-F5179FCA5625}"/>
                </c:ext>
              </c:extLst>
            </c:dLbl>
            <c:dLbl>
              <c:idx val="2"/>
              <c:layout>
                <c:manualLayout>
                  <c:x val="-0.20243103874355328"/>
                  <c:y val="-5.5616083805198431E-3"/>
                </c:manualLayout>
              </c:layout>
              <c:tx>
                <c:rich>
                  <a:bodyPr/>
                  <a:lstStyle/>
                  <a:p>
                    <a:r>
                      <a:rPr lang="en-US" dirty="0"/>
                      <a:t>Landward Defence -  2</a:t>
                    </a:r>
                  </a:p>
                </c:rich>
              </c:tx>
              <c:showVal val="1"/>
              <c:showCatName val="1"/>
              <c:extLst xmlns:c16r2="http://schemas.microsoft.com/office/drawing/2015/06/chart">
                <c:ext xmlns:c15="http://schemas.microsoft.com/office/drawing/2012/chart" uri="{CE6537A1-D6FC-4f65-9D91-7224C49458BB}">
                  <c15:layout>
                    <c:manualLayout>
                      <c:w val="0.25234507015227703"/>
                      <c:h val="9.1465516800425556E-2"/>
                    </c:manualLayout>
                  </c15:layout>
                </c:ext>
                <c:ext xmlns:c16="http://schemas.microsoft.com/office/drawing/2014/chart" uri="{C3380CC4-5D6E-409C-BE32-E72D297353CC}">
                  <c16:uniqueId val="{00000005-691F-43DD-A09F-F5179FCA5625}"/>
                </c:ext>
              </c:extLst>
            </c:dLbl>
            <c:dLbl>
              <c:idx val="3"/>
              <c:layout>
                <c:manualLayout>
                  <c:x val="-0.16314135147905337"/>
                  <c:y val="-3.4730666339302663E-2"/>
                </c:manualLayout>
              </c:layout>
              <c:tx>
                <c:rich>
                  <a:bodyPr/>
                  <a:lstStyle/>
                  <a:p>
                    <a:r>
                      <a:rPr lang="en-US" dirty="0"/>
                      <a:t>Air Defence -  2</a:t>
                    </a:r>
                  </a:p>
                </c:rich>
              </c:tx>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91F-43DD-A09F-F5179FCA5625}"/>
                </c:ext>
              </c:extLst>
            </c:dLbl>
            <c:dLbl>
              <c:idx val="4"/>
              <c:layout>
                <c:manualLayout>
                  <c:x val="-0.18706956122774979"/>
                  <c:y val="-5.2755842681111657E-2"/>
                </c:manualLayout>
              </c:layout>
              <c:tx>
                <c:rich>
                  <a:bodyPr/>
                  <a:lstStyle/>
                  <a:p>
                    <a:r>
                      <a:rPr lang="en-US" dirty="0"/>
                      <a:t> Maritime Defence -  2</a:t>
                    </a:r>
                  </a:p>
                </c:rich>
              </c:tx>
              <c:showVal val="1"/>
              <c:showCatName val="1"/>
              <c:extLst xmlns:c16r2="http://schemas.microsoft.com/office/drawing/2015/06/chart">
                <c:ext xmlns:c15="http://schemas.microsoft.com/office/drawing/2012/chart" uri="{CE6537A1-D6FC-4f65-9D91-7224C49458BB}">
                  <c15:layout>
                    <c:manualLayout>
                      <c:w val="0.29617084112579012"/>
                      <c:h val="9.1465516800425556E-2"/>
                    </c:manualLayout>
                  </c15:layout>
                </c:ext>
                <c:ext xmlns:c16="http://schemas.microsoft.com/office/drawing/2014/chart" uri="{C3380CC4-5D6E-409C-BE32-E72D297353CC}">
                  <c16:uniqueId val="{00000009-691F-43DD-A09F-F5179FCA5625}"/>
                </c:ext>
              </c:extLst>
            </c:dLbl>
            <c:dLbl>
              <c:idx val="5"/>
              <c:layout>
                <c:manualLayout>
                  <c:x val="-0.17985450604236736"/>
                  <c:y val="-8.9077089119748792E-2"/>
                </c:manualLayout>
              </c:layout>
              <c:tx>
                <c:rich>
                  <a:bodyPr/>
                  <a:lstStyle/>
                  <a:p>
                    <a:r>
                      <a:rPr lang="en-US" dirty="0"/>
                      <a:t>Mil Health Support -  2</a:t>
                    </a:r>
                  </a:p>
                </c:rich>
              </c:tx>
              <c:showVal val="1"/>
              <c:showCatName val="1"/>
              <c:extLst xmlns:c16r2="http://schemas.microsoft.com/office/drawing/2015/06/chart">
                <c:ext xmlns:c15="http://schemas.microsoft.com/office/drawing/2012/chart" uri="{CE6537A1-D6FC-4f65-9D91-7224C49458BB}">
                  <c15:layout>
                    <c:manualLayout>
                      <c:w val="0.25574445940129004"/>
                      <c:h val="9.1465516800425556E-2"/>
                    </c:manualLayout>
                  </c15:layout>
                </c:ext>
                <c:ext xmlns:c16="http://schemas.microsoft.com/office/drawing/2014/chart" uri="{C3380CC4-5D6E-409C-BE32-E72D297353CC}">
                  <c16:uniqueId val="{0000000B-691F-43DD-A09F-F5179FCA5625}"/>
                </c:ext>
              </c:extLst>
            </c:dLbl>
            <c:dLbl>
              <c:idx val="6"/>
              <c:layout>
                <c:manualLayout>
                  <c:x val="-0.16599161237918383"/>
                  <c:y val="-0.11059462611444444"/>
                </c:manualLayout>
              </c:layout>
              <c:tx>
                <c:rich>
                  <a:bodyPr/>
                  <a:lstStyle/>
                  <a:p>
                    <a:r>
                      <a:rPr lang="en-US" dirty="0"/>
                      <a:t>Defence Intelligence</a:t>
                    </a:r>
                    <a:r>
                      <a:rPr lang="en-US" baseline="0" dirty="0"/>
                      <a:t> - </a:t>
                    </a:r>
                    <a:r>
                      <a:rPr lang="en-US" dirty="0"/>
                      <a:t>6</a:t>
                    </a:r>
                  </a:p>
                </c:rich>
              </c:tx>
              <c:showVal val="1"/>
              <c:showCatName val="1"/>
              <c:extLst xmlns:c16r2="http://schemas.microsoft.com/office/drawing/2015/06/chart">
                <c:ext xmlns:c15="http://schemas.microsoft.com/office/drawing/2012/chart" uri="{CE6537A1-D6FC-4f65-9D91-7224C49458BB}">
                  <c15:layout>
                    <c:manualLayout>
                      <c:w val="0.30515659996543659"/>
                      <c:h val="7.9538621285824632E-2"/>
                    </c:manualLayout>
                  </c15:layout>
                </c:ext>
                <c:ext xmlns:c16="http://schemas.microsoft.com/office/drawing/2014/chart" uri="{C3380CC4-5D6E-409C-BE32-E72D297353CC}">
                  <c16:uniqueId val="{0000000D-691F-43DD-A09F-F5179FCA5625}"/>
                </c:ext>
              </c:extLst>
            </c:dLbl>
            <c:dLbl>
              <c:idx val="7"/>
              <c:layout>
                <c:manualLayout>
                  <c:x val="-9.3881820441751959E-2"/>
                  <c:y val="-0.13022470473296816"/>
                </c:manualLayout>
              </c:layout>
              <c:tx>
                <c:rich>
                  <a:bodyPr/>
                  <a:lstStyle/>
                  <a:p>
                    <a:r>
                      <a:rPr lang="en-US" dirty="0"/>
                      <a:t>General Support - 9</a:t>
                    </a:r>
                  </a:p>
                </c:rich>
              </c:tx>
              <c:showVal val="1"/>
              <c:showCatName val="1"/>
              <c:extLst xmlns:c16r2="http://schemas.microsoft.com/office/drawing/2015/06/chart">
                <c:ext xmlns:c15="http://schemas.microsoft.com/office/drawing/2012/chart" uri="{CE6537A1-D6FC-4f65-9D91-7224C49458BB}">
                  <c15:layout>
                    <c:manualLayout>
                      <c:w val="0.25956281414773635"/>
                      <c:h val="9.1465516800425556E-2"/>
                    </c:manualLayout>
                  </c15:layout>
                </c:ext>
                <c:ext xmlns:c16="http://schemas.microsoft.com/office/drawing/2014/chart" uri="{C3380CC4-5D6E-409C-BE32-E72D297353CC}">
                  <c16:uniqueId val="{0000000F-691F-43DD-A09F-F5179FCA5625}"/>
                </c:ext>
              </c:extLst>
            </c:dLbl>
            <c:spPr>
              <a:noFill/>
              <a:ln>
                <a:noFill/>
              </a:ln>
              <a:effectLst/>
            </c:spPr>
            <c:txPr>
              <a:bodyPr wrap="square" lIns="38100" tIns="19050" rIns="38100" bIns="19050" anchor="ctr">
                <a:spAutoFit/>
              </a:bodyPr>
              <a:lstStyle/>
              <a:p>
                <a:pPr>
                  <a:defRPr sz="1400"/>
                </a:pPr>
                <a:endParaRPr lang="en-US"/>
              </a:p>
            </c:txPr>
            <c:showVal val="1"/>
            <c:showCatName val="1"/>
            <c:extLst xmlns:c16r2="http://schemas.microsoft.com/office/drawing/2015/06/chart">
              <c:ext xmlns:c15="http://schemas.microsoft.com/office/drawing/2012/chart" uri="{CE6537A1-D6FC-4f65-9D91-7224C49458BB}"/>
            </c:extLst>
          </c:dLbls>
          <c:cat>
            <c:strRef>
              <c:f>Sheet1!$A$2:$A$9</c:f>
              <c:strCache>
                <c:ptCount val="8"/>
                <c:pt idx="0">
                  <c:v>Administration</c:v>
                </c:pt>
                <c:pt idx="1">
                  <c:v>Force Employment</c:v>
                </c:pt>
                <c:pt idx="2">
                  <c:v>Landward Defence</c:v>
                </c:pt>
                <c:pt idx="3">
                  <c:v>Air Defence</c:v>
                </c:pt>
                <c:pt idx="4">
                  <c:v>Maritime Defence</c:v>
                </c:pt>
                <c:pt idx="5">
                  <c:v>Military Health Support</c:v>
                </c:pt>
                <c:pt idx="6">
                  <c:v>Defence Inttelligence</c:v>
                </c:pt>
                <c:pt idx="7">
                  <c:v>General Suppport</c:v>
                </c:pt>
              </c:strCache>
            </c:strRef>
          </c:cat>
          <c:val>
            <c:numRef>
              <c:f>Sheet1!$B$2:$B$9</c:f>
              <c:numCache>
                <c:formatCode>General</c:formatCode>
                <c:ptCount val="8"/>
                <c:pt idx="0">
                  <c:v>70</c:v>
                </c:pt>
                <c:pt idx="1">
                  <c:v>7</c:v>
                </c:pt>
                <c:pt idx="2">
                  <c:v>2</c:v>
                </c:pt>
                <c:pt idx="3">
                  <c:v>2</c:v>
                </c:pt>
                <c:pt idx="4">
                  <c:v>2</c:v>
                </c:pt>
                <c:pt idx="5">
                  <c:v>2</c:v>
                </c:pt>
                <c:pt idx="6">
                  <c:v>6</c:v>
                </c:pt>
                <c:pt idx="7">
                  <c:v>9</c:v>
                </c:pt>
              </c:numCache>
            </c:numRef>
          </c:val>
          <c:extLst xmlns:c16r2="http://schemas.microsoft.com/office/drawing/2015/06/chart">
            <c:ext xmlns:c16="http://schemas.microsoft.com/office/drawing/2014/chart" uri="{C3380CC4-5D6E-409C-BE32-E72D297353CC}">
              <c16:uniqueId val="{00000010-691F-43DD-A09F-F5179FCA5625}"/>
            </c:ext>
          </c:extLst>
        </c:ser>
        <c:dLbls>
          <c:showPercent val="1"/>
        </c:dLbls>
        <c:firstSliceAng val="0"/>
        <c:holeSize val="50"/>
      </c:doughnutChart>
      <c:spPr>
        <a:ln>
          <a:noFill/>
        </a:ln>
      </c:spPr>
    </c:plotArea>
    <c:plotVisOnly val="1"/>
    <c:dispBlanksAs val="zero"/>
  </c:chart>
  <c:txPr>
    <a:bodyPr/>
    <a:lstStyle/>
    <a:p>
      <a:pPr>
        <a:defRPr sz="1200" b="1">
          <a:latin typeface="Arial" pitchFamily="34" charset="0"/>
          <a:cs typeface="Arial" pitchFamily="34" charset="0"/>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ZA"/>
  <c:style val="26"/>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342388343992174"/>
          <c:y val="7.2356201423629016E-2"/>
          <c:w val="0.43187156500015322"/>
          <c:h val="0.84888073143843379"/>
        </c:manualLayout>
      </c:layout>
      <c:doughnutChart>
        <c:varyColors val="1"/>
        <c:ser>
          <c:idx val="0"/>
          <c:order val="0"/>
          <c:tx>
            <c:strRef>
              <c:f>Sheet1!$B$1</c:f>
              <c:strCache>
                <c:ptCount val="1"/>
                <c:pt idx="0">
                  <c:v>Q3 targets</c:v>
                </c:pt>
              </c:strCache>
            </c:strRef>
          </c:tx>
          <c:spPr>
            <a:solidFill>
              <a:srgbClr val="FFFF00"/>
            </a:solidFill>
            <a:ln w="41275">
              <a:noFill/>
            </a:ln>
            <a:effectLst>
              <a:outerShdw blurRad="50800" dist="50800" dir="5400000" algn="ctr" rotWithShape="0">
                <a:sysClr val="window" lastClr="FFFFFF"/>
              </a:outerShdw>
            </a:effectLst>
          </c:spPr>
          <c:dPt>
            <c:idx val="0"/>
            <c:spPr>
              <a:solidFill>
                <a:srgbClr val="FFC000"/>
              </a:solidFill>
              <a:ln w="41275">
                <a:noFill/>
              </a:ln>
              <a:effectLst>
                <a:outerShdw blurRad="50800" dist="50800" dir="5400000" algn="ctr" rotWithShape="0">
                  <a:sysClr val="window" lastClr="FFFFFF"/>
                </a:outerShdw>
              </a:effectLst>
            </c:spPr>
            <c:extLst xmlns:c16r2="http://schemas.microsoft.com/office/drawing/2015/06/chart">
              <c:ext xmlns:c16="http://schemas.microsoft.com/office/drawing/2014/chart" uri="{C3380CC4-5D6E-409C-BE32-E72D297353CC}">
                <c16:uniqueId val="{00000000-290D-48F8-9687-13AB358F33F0}"/>
              </c:ext>
            </c:extLst>
          </c:dPt>
          <c:dPt>
            <c:idx val="1"/>
            <c:spPr>
              <a:solidFill>
                <a:srgbClr val="C00000"/>
              </a:solidFill>
              <a:ln w="41275">
                <a:noFill/>
              </a:ln>
              <a:effectLst>
                <a:outerShdw blurRad="50800" dist="50800" dir="5400000" algn="ctr" rotWithShape="0">
                  <a:sysClr val="window" lastClr="FFFFFF"/>
                </a:outerShdw>
              </a:effectLst>
            </c:spPr>
            <c:extLst xmlns:c16r2="http://schemas.microsoft.com/office/drawing/2015/06/chart">
              <c:ext xmlns:c16="http://schemas.microsoft.com/office/drawing/2014/chart" uri="{C3380CC4-5D6E-409C-BE32-E72D297353CC}">
                <c16:uniqueId val="{00000002-290D-48F8-9687-13AB358F33F0}"/>
              </c:ext>
            </c:extLst>
          </c:dPt>
          <c:dPt>
            <c:idx val="2"/>
            <c:spPr>
              <a:solidFill>
                <a:srgbClr val="006600"/>
              </a:solidFill>
              <a:ln w="41275">
                <a:noFill/>
              </a:ln>
              <a:effectLst>
                <a:outerShdw blurRad="50800" dist="50800" dir="5400000" algn="ctr" rotWithShape="0">
                  <a:sysClr val="window" lastClr="FFFFFF"/>
                </a:outerShdw>
              </a:effectLst>
            </c:spPr>
            <c:extLst xmlns:c16r2="http://schemas.microsoft.com/office/drawing/2015/06/chart">
              <c:ext xmlns:c16="http://schemas.microsoft.com/office/drawing/2014/chart" uri="{C3380CC4-5D6E-409C-BE32-E72D297353CC}">
                <c16:uniqueId val="{00000004-290D-48F8-9687-13AB358F33F0}"/>
              </c:ext>
            </c:extLst>
          </c:dPt>
          <c:dPt>
            <c:idx val="3"/>
            <c:extLst xmlns:c16r2="http://schemas.microsoft.com/office/drawing/2015/06/chart">
              <c:ext xmlns:c16="http://schemas.microsoft.com/office/drawing/2014/chart" uri="{C3380CC4-5D6E-409C-BE32-E72D297353CC}">
                <c16:uniqueId val="{00000005-290D-48F8-9687-13AB358F33F0}"/>
              </c:ext>
            </c:extLst>
          </c:dPt>
          <c:dLbls>
            <c:dLbl>
              <c:idx val="0"/>
              <c:layout>
                <c:manualLayout>
                  <c:x val="0.11184159332195258"/>
                  <c:y val="-0.13759312742415483"/>
                </c:manualLayout>
              </c:layout>
              <c:tx>
                <c:rich>
                  <a:bodyPr/>
                  <a:lstStyle/>
                  <a:p>
                    <a:r>
                      <a:rPr lang="en-US" dirty="0"/>
                      <a:t>MOD &amp; Organs - </a:t>
                    </a:r>
                    <a:r>
                      <a:rPr lang="en-US" dirty="0" smtClean="0"/>
                      <a:t>2</a:t>
                    </a:r>
                    <a:endParaRPr lang="en-US" dirty="0"/>
                  </a:p>
                </c:rich>
              </c:tx>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90D-48F8-9687-13AB358F33F0}"/>
                </c:ext>
              </c:extLst>
            </c:dLbl>
            <c:dLbl>
              <c:idx val="1"/>
              <c:layout>
                <c:manualLayout>
                  <c:x val="0.13409899682840487"/>
                  <c:y val="1.3754863210593021E-2"/>
                </c:manualLayout>
              </c:layout>
              <c:tx>
                <c:rich>
                  <a:bodyPr/>
                  <a:lstStyle/>
                  <a:p>
                    <a:pPr>
                      <a:defRPr/>
                    </a:pPr>
                    <a:r>
                      <a:rPr lang="en-US" dirty="0"/>
                      <a:t>Def Sec - </a:t>
                    </a:r>
                    <a:r>
                      <a:rPr lang="en-US" dirty="0" smtClean="0"/>
                      <a:t>8</a:t>
                    </a:r>
                    <a:endParaRPr lang="en-US" dirty="0"/>
                  </a:p>
                </c:rich>
              </c:tx>
              <c:spPr/>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90D-48F8-9687-13AB358F33F0}"/>
                </c:ext>
              </c:extLst>
            </c:dLbl>
            <c:dLbl>
              <c:idx val="2"/>
              <c:layout>
                <c:manualLayout>
                  <c:x val="-0.16514204233093532"/>
                  <c:y val="-0.27483386399667814"/>
                </c:manualLayout>
              </c:layout>
              <c:tx>
                <c:rich>
                  <a:bodyPr/>
                  <a:lstStyle/>
                  <a:p>
                    <a:r>
                      <a:rPr lang="en-US" dirty="0"/>
                      <a:t>SANDF -  </a:t>
                    </a:r>
                    <a:r>
                      <a:rPr lang="en-US" dirty="0" smtClean="0"/>
                      <a:t>21</a:t>
                    </a:r>
                    <a:endParaRPr lang="en-US" dirty="0"/>
                  </a:p>
                </c:rich>
              </c:tx>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90D-48F8-9687-13AB358F33F0}"/>
                </c:ext>
              </c:extLst>
            </c:dLbl>
            <c:spPr>
              <a:noFill/>
              <a:ln>
                <a:noFill/>
              </a:ln>
              <a:effectLst/>
            </c:spPr>
            <c:showVal val="1"/>
            <c:showCatName val="1"/>
            <c:extLst xmlns:c16r2="http://schemas.microsoft.com/office/drawing/2015/06/chart">
              <c:ext xmlns:c15="http://schemas.microsoft.com/office/drawing/2012/chart" uri="{CE6537A1-D6FC-4f65-9D91-7224C49458BB}"/>
            </c:extLst>
          </c:dLbls>
          <c:cat>
            <c:strRef>
              <c:f>Sheet1!$A$2:$A$4</c:f>
              <c:strCache>
                <c:ptCount val="3"/>
                <c:pt idx="0">
                  <c:v>Organs of State</c:v>
                </c:pt>
                <c:pt idx="1">
                  <c:v>Def Sec</c:v>
                </c:pt>
                <c:pt idx="2">
                  <c:v>SANDF</c:v>
                </c:pt>
              </c:strCache>
            </c:strRef>
          </c:cat>
          <c:val>
            <c:numRef>
              <c:f>Sheet1!$B$2:$B$4</c:f>
              <c:numCache>
                <c:formatCode>General</c:formatCode>
                <c:ptCount val="3"/>
                <c:pt idx="0">
                  <c:v>2</c:v>
                </c:pt>
                <c:pt idx="1">
                  <c:v>8</c:v>
                </c:pt>
                <c:pt idx="2">
                  <c:v>21</c:v>
                </c:pt>
              </c:numCache>
            </c:numRef>
          </c:val>
          <c:extLst xmlns:c16r2="http://schemas.microsoft.com/office/drawing/2015/06/chart">
            <c:ext xmlns:c16="http://schemas.microsoft.com/office/drawing/2014/chart" uri="{C3380CC4-5D6E-409C-BE32-E72D297353CC}">
              <c16:uniqueId val="{00000006-290D-48F8-9687-13AB358F33F0}"/>
            </c:ext>
          </c:extLst>
        </c:ser>
        <c:dLbls>
          <c:showPercent val="1"/>
        </c:dLbls>
        <c:firstSliceAng val="0"/>
        <c:holeSize val="50"/>
      </c:doughnutChart>
      <c:spPr>
        <a:ln w="41275">
          <a:solidFill>
            <a:schemeClr val="bg1"/>
          </a:solidFill>
        </a:ln>
      </c:spPr>
    </c:plotArea>
    <c:plotVisOnly val="1"/>
    <c:dispBlanksAs val="zero"/>
  </c:chart>
  <c:txPr>
    <a:bodyPr/>
    <a:lstStyle/>
    <a:p>
      <a:pPr>
        <a:defRPr sz="1400" b="1">
          <a:latin typeface="Arial" pitchFamily="34" charset="0"/>
          <a:cs typeface="Arial" pitchFamily="34" charset="0"/>
        </a:defRPr>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layout>
        <c:manualLayout>
          <c:xMode val="edge"/>
          <c:yMode val="edge"/>
          <c:x val="0.45312373374541581"/>
          <c:y val="0"/>
        </c:manualLayout>
      </c:layout>
      <c:spPr>
        <a:noFill/>
        <a:ln>
          <a:noFill/>
        </a:ln>
        <a:effectLst/>
      </c:spPr>
      <c:txPr>
        <a:bodyPr rot="0" spcFirstLastPara="1" vertOverflow="ellipsis" vert="horz" wrap="square" anchor="ctr" anchorCtr="1"/>
        <a:lstStyle/>
        <a:p>
          <a:pPr>
            <a:defRPr sz="32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view3D>
      <c:rotX val="30"/>
      <c:rotY val="158"/>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Q1</c:v>
                </c:pt>
              </c:strCache>
            </c:strRef>
          </c:tx>
          <c:explosion val="6"/>
          <c:dPt>
            <c:idx val="0"/>
            <c:spPr>
              <a:solidFill>
                <a:srgbClr val="58805B"/>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2E9-4F8C-843D-C9C958258D95}"/>
              </c:ext>
            </c:extLst>
          </c:dPt>
          <c:dPt>
            <c:idx val="1"/>
            <c:spPr>
              <a:solidFill>
                <a:srgbClr val="C0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2E9-4F8C-843D-C9C958258D95}"/>
              </c:ext>
            </c:extLst>
          </c:dPt>
          <c:dLbls>
            <c:dLbl>
              <c:idx val="0"/>
              <c:layout>
                <c:manualLayout>
                  <c:x val="1.6762405962242619E-3"/>
                  <c:y val="-0.15814331635377435"/>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fld id="{FB0C0BB1-5396-4771-A6B6-A84A6A10D212}" type="CATEGORYNAME">
                      <a:rPr lang="en-US"/>
                      <a:pPr>
                        <a:defRPr sz="1600" b="0" i="0" u="none" strike="noStrike" kern="1200" baseline="0">
                          <a:solidFill>
                            <a:schemeClr val="tx1"/>
                          </a:solidFill>
                          <a:latin typeface="Arial" panose="020B0604020202020204" pitchFamily="34" charset="0"/>
                          <a:ea typeface="+mn-ea"/>
                          <a:cs typeface="Arial" panose="020B0604020202020204" pitchFamily="34" charset="0"/>
                        </a:defRPr>
                      </a:pPr>
                      <a:t>[CATEGORY NAME]</a:t>
                    </a:fld>
                    <a:r>
                      <a:rPr lang="en-US" baseline="0" dirty="0"/>
                      <a:t>
</a:t>
                    </a:r>
                    <a:fld id="{D844F4AF-0E11-44EA-A0A2-18710887253B}" type="PERCENTAGE">
                      <a:rPr lang="en-US" b="1" baseline="0"/>
                      <a:pPr>
                        <a:defRPr sz="1600" b="0" i="0" u="none" strike="noStrike" kern="1200" baseline="0">
                          <a:solidFill>
                            <a:schemeClr val="tx1"/>
                          </a:solidFill>
                          <a:latin typeface="Arial" panose="020B0604020202020204" pitchFamily="34" charset="0"/>
                          <a:ea typeface="+mn-ea"/>
                          <a:cs typeface="Arial" panose="020B0604020202020204" pitchFamily="34" charset="0"/>
                        </a:defRPr>
                      </a:pPr>
                      <a:t>[PERCENTAGE]</a:t>
                    </a:fld>
                    <a:endParaRPr lang="en-US" baseline="0" dirty="0"/>
                  </a:p>
                </c:rich>
              </c:tx>
              <c:spPr>
                <a:noFill/>
                <a:ln>
                  <a:noFill/>
                </a:ln>
                <a:effectLst/>
              </c:spPr>
              <c:showCatName val="1"/>
              <c:showPercent val="1"/>
              <c:extLst xmlns:c16r2="http://schemas.microsoft.com/office/drawing/2015/06/chart">
                <c:ext xmlns:c15="http://schemas.microsoft.com/office/drawing/2012/chart" uri="{CE6537A1-D6FC-4f65-9D91-7224C49458BB}">
                  <c15:layout>
                    <c:manualLayout>
                      <c:w val="0.37891405478904577"/>
                      <c:h val="0.16106526767266222"/>
                    </c:manualLayout>
                  </c15:layout>
                  <c15:dlblFieldTable/>
                  <c15:showDataLabelsRange val="0"/>
                </c:ext>
                <c:ext xmlns:c16="http://schemas.microsoft.com/office/drawing/2014/chart" uri="{C3380CC4-5D6E-409C-BE32-E72D297353CC}">
                  <c16:uniqueId val="{00000001-E2E9-4F8C-843D-C9C958258D95}"/>
                </c:ext>
              </c:extLst>
            </c:dLbl>
            <c:dLbl>
              <c:idx val="1"/>
              <c:layout>
                <c:manualLayout>
                  <c:x val="-6.7049623848970475E-3"/>
                  <c:y val="0.20953060839769413"/>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fld id="{4C331783-3FFB-4FB5-8A5B-DE75368DE223}" type="CATEGORYNAME">
                      <a:rPr lang="en-US"/>
                      <a:pPr>
                        <a:defRPr sz="1600" b="0" i="0" u="none" strike="noStrike" kern="1200" baseline="0">
                          <a:solidFill>
                            <a:schemeClr val="tx1"/>
                          </a:solidFill>
                          <a:latin typeface="Arial" panose="020B0604020202020204" pitchFamily="34" charset="0"/>
                          <a:ea typeface="+mn-ea"/>
                          <a:cs typeface="Arial" panose="020B0604020202020204" pitchFamily="34" charset="0"/>
                        </a:defRPr>
                      </a:pPr>
                      <a:t>[CATEGORY NAME]</a:t>
                    </a:fld>
                    <a:r>
                      <a:rPr lang="en-US" baseline="0" dirty="0"/>
                      <a:t>
</a:t>
                    </a:r>
                    <a:fld id="{5A71B17E-1C65-42EA-8A30-E3B51A0940C2}" type="PERCENTAGE">
                      <a:rPr lang="en-US" b="1" baseline="0"/>
                      <a:pPr>
                        <a:defRPr sz="1600" b="0" i="0" u="none" strike="noStrike" kern="1200" baseline="0">
                          <a:solidFill>
                            <a:schemeClr val="tx1"/>
                          </a:solidFill>
                          <a:latin typeface="Arial" panose="020B0604020202020204" pitchFamily="34" charset="0"/>
                          <a:ea typeface="+mn-ea"/>
                          <a:cs typeface="Arial" panose="020B0604020202020204" pitchFamily="34" charset="0"/>
                        </a:defRPr>
                      </a:pPr>
                      <a:t>[PERCENTAGE]</a:t>
                    </a:fld>
                    <a:endParaRPr lang="en-US" baseline="0" dirty="0"/>
                  </a:p>
                </c:rich>
              </c:tx>
              <c:spPr>
                <a:noFill/>
                <a:ln>
                  <a:noFill/>
                </a:ln>
                <a:effectLst/>
              </c:spPr>
              <c:showCatName val="1"/>
              <c:showPercent val="1"/>
              <c:extLst xmlns:c16r2="http://schemas.microsoft.com/office/drawing/2015/06/chart">
                <c:ext xmlns:c15="http://schemas.microsoft.com/office/drawing/2012/chart" uri="{CE6537A1-D6FC-4f65-9D91-7224C49458BB}">
                  <c15:layout>
                    <c:manualLayout>
                      <c:w val="0.35879916763435465"/>
                      <c:h val="0.18508819222930525"/>
                    </c:manualLayout>
                  </c15:layout>
                  <c15:dlblFieldTable/>
                  <c15:showDataLabelsRange val="0"/>
                </c:ext>
                <c:ext xmlns:c16="http://schemas.microsoft.com/office/drawing/2014/chart" uri="{C3380CC4-5D6E-409C-BE32-E72D297353CC}">
                  <c16:uniqueId val="{00000003-E2E9-4F8C-843D-C9C958258D9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27</c:v>
                </c:pt>
                <c:pt idx="1">
                  <c:v>9</c:v>
                </c:pt>
              </c:numCache>
            </c:numRef>
          </c:val>
          <c:extLst xmlns:c16r2="http://schemas.microsoft.com/office/drawing/2015/06/chart">
            <c:ext xmlns:c16="http://schemas.microsoft.com/office/drawing/2014/chart" uri="{C3380CC4-5D6E-409C-BE32-E72D297353CC}">
              <c16:uniqueId val="{00000004-E2E9-4F8C-843D-C9C958258D95}"/>
            </c:ext>
          </c:extLst>
        </c:ser>
        <c:ser>
          <c:idx val="1"/>
          <c:order val="1"/>
          <c:tx>
            <c:strRef>
              <c:f>Sheet1!$C$1</c:f>
              <c:strCache>
                <c:ptCount val="1"/>
                <c:pt idx="0">
                  <c:v>Column1</c:v>
                </c:pt>
              </c:strCache>
            </c:strRef>
          </c:tx>
          <c:dPt>
            <c:idx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6-E2E9-4F8C-843D-C9C958258D95}"/>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8-E2E9-4F8C-843D-C9C958258D9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Achieved</c:v>
                </c:pt>
                <c:pt idx="1">
                  <c:v>Not Achieved</c:v>
                </c:pt>
              </c:strCache>
            </c:strRef>
          </c:cat>
          <c:val>
            <c:numRef>
              <c:f>Sheet1!$C$2:$C$3</c:f>
              <c:numCache>
                <c:formatCode>0%</c:formatCode>
                <c:ptCount val="2"/>
                <c:pt idx="0">
                  <c:v>0.75000000000000011</c:v>
                </c:pt>
                <c:pt idx="1">
                  <c:v>0.25</c:v>
                </c:pt>
              </c:numCache>
            </c:numRef>
          </c:val>
          <c:extLst xmlns:c16r2="http://schemas.microsoft.com/office/drawing/2015/06/chart">
            <c:ext xmlns:c16="http://schemas.microsoft.com/office/drawing/2014/chart" uri="{C3380CC4-5D6E-409C-BE32-E72D297353CC}">
              <c16:uniqueId val="{00000009-E2E9-4F8C-843D-C9C958258D95}"/>
            </c:ext>
          </c:extLst>
        </c:ser>
        <c:dLbls>
          <c:showCatName val="1"/>
          <c:showPercent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spPr>
        <a:noFill/>
        <a:ln>
          <a:noFill/>
        </a:ln>
        <a:effectLst/>
      </c:spPr>
      <c:txPr>
        <a:bodyPr rot="0" spcFirstLastPara="1" vertOverflow="ellipsis" vert="horz" wrap="square" anchor="ctr" anchorCtr="1"/>
        <a:lstStyle/>
        <a:p>
          <a:pPr algn="ctr" rtl="0">
            <a:defRPr lang="en-US" sz="32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view3D>
      <c:rotX val="30"/>
      <c:rotY val="158"/>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Q2</c:v>
                </c:pt>
              </c:strCache>
            </c:strRef>
          </c:tx>
          <c:explosion val="6"/>
          <c:dPt>
            <c:idx val="0"/>
            <c:spPr>
              <a:solidFill>
                <a:srgbClr val="58805B"/>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2E9-4F8C-843D-C9C958258D95}"/>
              </c:ext>
            </c:extLst>
          </c:dPt>
          <c:dPt>
            <c:idx val="1"/>
            <c:spPr>
              <a:solidFill>
                <a:srgbClr val="C0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2E9-4F8C-843D-C9C958258D95}"/>
              </c:ext>
            </c:extLst>
          </c:dPt>
          <c:dLbls>
            <c:dLbl>
              <c:idx val="0"/>
              <c:layout>
                <c:manualLayout>
                  <c:x val="2.9485868217767955E-2"/>
                  <c:y val="-0.17417414232380385"/>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fld id="{FB0C0BB1-5396-4771-A6B6-A84A6A10D212}" type="CATEGORYNAME">
                      <a:rPr lang="en-US"/>
                      <a:pPr>
                        <a:defRPr sz="1600" b="0" i="0" u="none" strike="noStrike" kern="1200" baseline="0">
                          <a:solidFill>
                            <a:schemeClr val="tx1"/>
                          </a:solidFill>
                          <a:latin typeface="Arial" panose="020B0604020202020204" pitchFamily="34" charset="0"/>
                          <a:ea typeface="+mn-ea"/>
                          <a:cs typeface="Arial" panose="020B0604020202020204" pitchFamily="34" charset="0"/>
                        </a:defRPr>
                      </a:pPr>
                      <a:t>[CATEGORY NAME]</a:t>
                    </a:fld>
                    <a:r>
                      <a:rPr lang="en-US" baseline="0" dirty="0"/>
                      <a:t>
</a:t>
                    </a:r>
                    <a:fld id="{D844F4AF-0E11-44EA-A0A2-18710887253B}" type="PERCENTAGE">
                      <a:rPr lang="en-US" b="1" baseline="0"/>
                      <a:pPr>
                        <a:defRPr sz="1600" b="0" i="0" u="none" strike="noStrike" kern="1200" baseline="0">
                          <a:solidFill>
                            <a:schemeClr val="tx1"/>
                          </a:solidFill>
                          <a:latin typeface="Arial" panose="020B0604020202020204" pitchFamily="34" charset="0"/>
                          <a:ea typeface="+mn-ea"/>
                          <a:cs typeface="Arial" panose="020B0604020202020204" pitchFamily="34" charset="0"/>
                        </a:defRPr>
                      </a:pPr>
                      <a:t>[PERCENTAGE]</a:t>
                    </a:fld>
                    <a:endParaRPr lang="en-US" baseline="0" dirty="0"/>
                  </a:p>
                </c:rich>
              </c:tx>
              <c:spPr>
                <a:noFill/>
                <a:ln>
                  <a:noFill/>
                </a:ln>
                <a:effectLst/>
              </c:spPr>
              <c:showCatName val="1"/>
              <c:showPercent val="1"/>
              <c:extLst xmlns:c16r2="http://schemas.microsoft.com/office/drawing/2015/06/chart">
                <c:ext xmlns:c15="http://schemas.microsoft.com/office/drawing/2012/chart" uri="{CE6537A1-D6FC-4f65-9D91-7224C49458BB}">
                  <c15:layout>
                    <c:manualLayout>
                      <c:w val="0.32770322551039788"/>
                      <c:h val="0.16311422819603227"/>
                    </c:manualLayout>
                  </c15:layout>
                  <c15:dlblFieldTable/>
                  <c15:showDataLabelsRange val="0"/>
                </c:ext>
                <c:ext xmlns:c16="http://schemas.microsoft.com/office/drawing/2014/chart" uri="{C3380CC4-5D6E-409C-BE32-E72D297353CC}">
                  <c16:uniqueId val="{00000001-E2E9-4F8C-843D-C9C958258D95}"/>
                </c:ext>
              </c:extLst>
            </c:dLbl>
            <c:dLbl>
              <c:idx val="1"/>
              <c:layout>
                <c:manualLayout>
                  <c:x val="0"/>
                  <c:y val="0.23422658621859987"/>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fld id="{4C331783-3FFB-4FB5-8A5B-DE75368DE223}" type="CATEGORYNAME">
                      <a:rPr lang="en-US"/>
                      <a:pPr>
                        <a:defRPr sz="1600" b="0" i="0" u="none" strike="noStrike" kern="1200" baseline="0">
                          <a:solidFill>
                            <a:schemeClr val="tx1"/>
                          </a:solidFill>
                          <a:latin typeface="Arial" panose="020B0604020202020204" pitchFamily="34" charset="0"/>
                          <a:ea typeface="+mn-ea"/>
                          <a:cs typeface="Arial" panose="020B0604020202020204" pitchFamily="34" charset="0"/>
                        </a:defRPr>
                      </a:pPr>
                      <a:t>[CATEGORY NAME]</a:t>
                    </a:fld>
                    <a:r>
                      <a:rPr lang="en-US" baseline="0" dirty="0"/>
                      <a:t>
</a:t>
                    </a:r>
                    <a:fld id="{5A71B17E-1C65-42EA-8A30-E3B51A0940C2}" type="PERCENTAGE">
                      <a:rPr lang="en-US" b="1" baseline="0"/>
                      <a:pPr>
                        <a:defRPr sz="1600" b="0" i="0" u="none" strike="noStrike" kern="1200" baseline="0">
                          <a:solidFill>
                            <a:schemeClr val="tx1"/>
                          </a:solidFill>
                          <a:latin typeface="Arial" panose="020B0604020202020204" pitchFamily="34" charset="0"/>
                          <a:ea typeface="+mn-ea"/>
                          <a:cs typeface="Arial" panose="020B0604020202020204" pitchFamily="34" charset="0"/>
                        </a:defRPr>
                      </a:pPr>
                      <a:t>[PERCENTAGE]</a:t>
                    </a:fld>
                    <a:endParaRPr lang="en-US" baseline="0" dirty="0"/>
                  </a:p>
                </c:rich>
              </c:tx>
              <c:spPr>
                <a:noFill/>
                <a:ln>
                  <a:noFill/>
                </a:ln>
                <a:effectLst/>
              </c:spPr>
              <c:showCatName val="1"/>
              <c:showPercent val="1"/>
              <c:extLst xmlns:c16r2="http://schemas.microsoft.com/office/drawing/2015/06/chart">
                <c:ext xmlns:c15="http://schemas.microsoft.com/office/drawing/2012/chart" uri="{CE6537A1-D6FC-4f65-9D91-7224C49458BB}">
                  <c15:layout>
                    <c:manualLayout>
                      <c:w val="0.36701781004280798"/>
                      <c:h val="0.17197110936504759"/>
                    </c:manualLayout>
                  </c15:layout>
                  <c15:dlblFieldTable/>
                  <c15:showDataLabelsRange val="0"/>
                </c:ext>
                <c:ext xmlns:c16="http://schemas.microsoft.com/office/drawing/2014/chart" uri="{C3380CC4-5D6E-409C-BE32-E72D297353CC}">
                  <c16:uniqueId val="{00000003-E2E9-4F8C-843D-C9C958258D9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30</c:v>
                </c:pt>
                <c:pt idx="1">
                  <c:v>11</c:v>
                </c:pt>
              </c:numCache>
            </c:numRef>
          </c:val>
          <c:extLst xmlns:c16r2="http://schemas.microsoft.com/office/drawing/2015/06/chart">
            <c:ext xmlns:c16="http://schemas.microsoft.com/office/drawing/2014/chart" uri="{C3380CC4-5D6E-409C-BE32-E72D297353CC}">
              <c16:uniqueId val="{00000004-E2E9-4F8C-843D-C9C958258D95}"/>
            </c:ext>
          </c:extLst>
        </c:ser>
        <c:ser>
          <c:idx val="1"/>
          <c:order val="1"/>
          <c:tx>
            <c:strRef>
              <c:f>Sheet1!$C$1</c:f>
              <c:strCache>
                <c:ptCount val="1"/>
                <c:pt idx="0">
                  <c:v>Column1</c:v>
                </c:pt>
              </c:strCache>
            </c:strRef>
          </c:tx>
          <c:dPt>
            <c:idx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6-E2E9-4F8C-843D-C9C958258D95}"/>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8-E2E9-4F8C-843D-C9C958258D9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Achieved</c:v>
                </c:pt>
                <c:pt idx="1">
                  <c:v>Not Achieved</c:v>
                </c:pt>
              </c:strCache>
            </c:strRef>
          </c:cat>
          <c:val>
            <c:numRef>
              <c:f>Sheet1!$C$2:$C$3</c:f>
              <c:numCache>
                <c:formatCode>0%</c:formatCode>
                <c:ptCount val="2"/>
                <c:pt idx="0">
                  <c:v>0.73170731707317094</c:v>
                </c:pt>
                <c:pt idx="1">
                  <c:v>0.26829268292682928</c:v>
                </c:pt>
              </c:numCache>
            </c:numRef>
          </c:val>
          <c:extLst xmlns:c16r2="http://schemas.microsoft.com/office/drawing/2015/06/chart">
            <c:ext xmlns:c16="http://schemas.microsoft.com/office/drawing/2014/chart" uri="{C3380CC4-5D6E-409C-BE32-E72D297353CC}">
              <c16:uniqueId val="{00000009-E2E9-4F8C-843D-C9C958258D95}"/>
            </c:ext>
          </c:extLst>
        </c:ser>
        <c:dLbls>
          <c:showCatName val="1"/>
          <c:showPercent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Sheet1!$A$2</c:f>
              <c:strCache>
                <c:ptCount val="1"/>
                <c:pt idx="0">
                  <c:v>Achieved</c:v>
                </c:pt>
              </c:strCache>
            </c:strRef>
          </c:tx>
          <c:spPr>
            <a:solidFill>
              <a:srgbClr val="006600"/>
            </a:solidFill>
            <a:ln>
              <a:noFill/>
            </a:ln>
            <a:effectLst/>
            <a:sp3d/>
          </c:spPr>
          <c:cat>
            <c:strRef>
              <c:f>Sheet1!$B$1:$I$1</c:f>
              <c:strCache>
                <c:ptCount val="8"/>
                <c:pt idx="0">
                  <c:v>Admin</c:v>
                </c:pt>
                <c:pt idx="1">
                  <c:v>Force Employment</c:v>
                </c:pt>
                <c:pt idx="2">
                  <c:v>Landward Defence</c:v>
                </c:pt>
                <c:pt idx="3">
                  <c:v>Air Defence</c:v>
                </c:pt>
                <c:pt idx="4">
                  <c:v>Maritime Defence</c:v>
                </c:pt>
                <c:pt idx="5">
                  <c:v>Military Health Support</c:v>
                </c:pt>
                <c:pt idx="6">
                  <c:v>Defence Intelligence</c:v>
                </c:pt>
                <c:pt idx="7">
                  <c:v>General Support</c:v>
                </c:pt>
              </c:strCache>
            </c:strRef>
          </c:cat>
          <c:val>
            <c:numRef>
              <c:f>Sheet1!$B$2:$I$2</c:f>
              <c:numCache>
                <c:formatCode>General</c:formatCode>
                <c:ptCount val="8"/>
                <c:pt idx="0">
                  <c:v>17</c:v>
                </c:pt>
                <c:pt idx="1">
                  <c:v>4</c:v>
                </c:pt>
                <c:pt idx="2">
                  <c:v>1</c:v>
                </c:pt>
                <c:pt idx="3">
                  <c:v>1</c:v>
                </c:pt>
                <c:pt idx="4">
                  <c:v>1</c:v>
                </c:pt>
                <c:pt idx="5">
                  <c:v>2</c:v>
                </c:pt>
                <c:pt idx="6">
                  <c:v>2</c:v>
                </c:pt>
                <c:pt idx="7">
                  <c:v>2</c:v>
                </c:pt>
              </c:numCache>
            </c:numRef>
          </c:val>
          <c:extLst xmlns:c16r2="http://schemas.microsoft.com/office/drawing/2015/06/chart">
            <c:ext xmlns:c16="http://schemas.microsoft.com/office/drawing/2014/chart" uri="{C3380CC4-5D6E-409C-BE32-E72D297353CC}">
              <c16:uniqueId val="{00000000-439F-45C4-BE41-A16F8A7B8124}"/>
            </c:ext>
          </c:extLst>
        </c:ser>
        <c:ser>
          <c:idx val="1"/>
          <c:order val="1"/>
          <c:tx>
            <c:strRef>
              <c:f>Sheet1!$A$3</c:f>
              <c:strCache>
                <c:ptCount val="1"/>
                <c:pt idx="0">
                  <c:v>Not Achieved</c:v>
                </c:pt>
              </c:strCache>
            </c:strRef>
          </c:tx>
          <c:spPr>
            <a:solidFill>
              <a:srgbClr val="C00000"/>
            </a:solidFill>
            <a:ln>
              <a:noFill/>
            </a:ln>
            <a:effectLst/>
            <a:sp3d/>
          </c:spPr>
          <c:cat>
            <c:strRef>
              <c:f>Sheet1!$B$1:$I$1</c:f>
              <c:strCache>
                <c:ptCount val="8"/>
                <c:pt idx="0">
                  <c:v>Admin</c:v>
                </c:pt>
                <c:pt idx="1">
                  <c:v>Force Employment</c:v>
                </c:pt>
                <c:pt idx="2">
                  <c:v>Landward Defence</c:v>
                </c:pt>
                <c:pt idx="3">
                  <c:v>Air Defence</c:v>
                </c:pt>
                <c:pt idx="4">
                  <c:v>Maritime Defence</c:v>
                </c:pt>
                <c:pt idx="5">
                  <c:v>Military Health Support</c:v>
                </c:pt>
                <c:pt idx="6">
                  <c:v>Defence Intelligence</c:v>
                </c:pt>
                <c:pt idx="7">
                  <c:v>General Support</c:v>
                </c:pt>
              </c:strCache>
            </c:strRef>
          </c:cat>
          <c:val>
            <c:numRef>
              <c:f>Sheet1!$B$3:$I$3</c:f>
              <c:numCache>
                <c:formatCode>General</c:formatCode>
                <c:ptCount val="8"/>
                <c:pt idx="0">
                  <c:v>7</c:v>
                </c:pt>
                <c:pt idx="1">
                  <c:v>0</c:v>
                </c:pt>
                <c:pt idx="2">
                  <c:v>1</c:v>
                </c:pt>
                <c:pt idx="3">
                  <c:v>0</c:v>
                </c:pt>
                <c:pt idx="4">
                  <c:v>0</c:v>
                </c:pt>
                <c:pt idx="5">
                  <c:v>0</c:v>
                </c:pt>
                <c:pt idx="6">
                  <c:v>1</c:v>
                </c:pt>
                <c:pt idx="7">
                  <c:v>2</c:v>
                </c:pt>
              </c:numCache>
            </c:numRef>
          </c:val>
          <c:extLst xmlns:c16r2="http://schemas.microsoft.com/office/drawing/2015/06/chart">
            <c:ext xmlns:c16="http://schemas.microsoft.com/office/drawing/2014/chart" uri="{C3380CC4-5D6E-409C-BE32-E72D297353CC}">
              <c16:uniqueId val="{00000001-439F-45C4-BE41-A16F8A7B8124}"/>
            </c:ext>
          </c:extLst>
        </c:ser>
        <c:ser>
          <c:idx val="2"/>
          <c:order val="2"/>
          <c:tx>
            <c:strRef>
              <c:f>Sheet1!$A$4</c:f>
              <c:strCache>
                <c:ptCount val="1"/>
                <c:pt idx="0">
                  <c:v>Total per Q</c:v>
                </c:pt>
              </c:strCache>
            </c:strRef>
          </c:tx>
          <c:spPr>
            <a:gradFill>
              <a:gsLst>
                <a:gs pos="100000">
                  <a:schemeClr val="accent3">
                    <a:alpha val="0"/>
                  </a:schemeClr>
                </a:gs>
                <a:gs pos="50000">
                  <a:schemeClr val="accent3"/>
                </a:gs>
              </a:gsLst>
              <a:lin ang="5400000" scaled="0"/>
            </a:gradFill>
            <a:ln>
              <a:noFill/>
            </a:ln>
            <a:effectLst/>
            <a:sp3d/>
          </c:spPr>
          <c:cat>
            <c:strRef>
              <c:f>Sheet1!$B$1:$I$1</c:f>
              <c:strCache>
                <c:ptCount val="8"/>
                <c:pt idx="0">
                  <c:v>Admin</c:v>
                </c:pt>
                <c:pt idx="1">
                  <c:v>Force Employment</c:v>
                </c:pt>
                <c:pt idx="2">
                  <c:v>Landward Defence</c:v>
                </c:pt>
                <c:pt idx="3">
                  <c:v>Air Defence</c:v>
                </c:pt>
                <c:pt idx="4">
                  <c:v>Maritime Defence</c:v>
                </c:pt>
                <c:pt idx="5">
                  <c:v>Military Health Support</c:v>
                </c:pt>
                <c:pt idx="6">
                  <c:v>Defence Intelligence</c:v>
                </c:pt>
                <c:pt idx="7">
                  <c:v>General Support</c:v>
                </c:pt>
              </c:strCache>
            </c:strRef>
          </c:cat>
          <c:val>
            <c:numRef>
              <c:f>Sheet1!$B$4:$I$4</c:f>
              <c:numCache>
                <c:formatCode>General</c:formatCode>
                <c:ptCount val="8"/>
                <c:pt idx="0">
                  <c:v>24</c:v>
                </c:pt>
                <c:pt idx="1">
                  <c:v>4</c:v>
                </c:pt>
                <c:pt idx="2">
                  <c:v>2</c:v>
                </c:pt>
                <c:pt idx="3">
                  <c:v>1</c:v>
                </c:pt>
                <c:pt idx="4">
                  <c:v>1</c:v>
                </c:pt>
                <c:pt idx="5">
                  <c:v>2</c:v>
                </c:pt>
                <c:pt idx="6">
                  <c:v>3</c:v>
                </c:pt>
                <c:pt idx="7">
                  <c:v>4</c:v>
                </c:pt>
              </c:numCache>
            </c:numRef>
          </c:val>
          <c:extLst xmlns:c16r2="http://schemas.microsoft.com/office/drawing/2015/06/chart">
            <c:ext xmlns:c16="http://schemas.microsoft.com/office/drawing/2014/chart" uri="{C3380CC4-5D6E-409C-BE32-E72D297353CC}">
              <c16:uniqueId val="{00000002-439F-45C4-BE41-A16F8A7B8124}"/>
            </c:ext>
          </c:extLst>
        </c:ser>
        <c:dLbls/>
        <c:gapWidth val="75"/>
        <c:shape val="box"/>
        <c:axId val="105226240"/>
        <c:axId val="105227776"/>
        <c:axId val="0"/>
      </c:bar3DChart>
      <c:catAx>
        <c:axId val="10522624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5227776"/>
        <c:crosses val="autoZero"/>
        <c:auto val="1"/>
        <c:lblAlgn val="ctr"/>
        <c:lblOffset val="100"/>
      </c:catAx>
      <c:valAx>
        <c:axId val="105227776"/>
        <c:scaling>
          <c:orientation val="minMax"/>
        </c:scaling>
        <c:axPos val="l"/>
        <c:majorGridlines>
          <c:spPr>
            <a:ln w="9525" cap="flat" cmpd="sng" algn="ctr">
              <a:solidFill>
                <a:schemeClr val="tx1">
                  <a:lumMod val="5000"/>
                  <a:lumOff val="9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226240"/>
        <c:crosses val="autoZero"/>
        <c:crossBetween val="between"/>
      </c:valAx>
      <c:dTable>
        <c:showHorzBorder val="1"/>
        <c:showVertBorder val="1"/>
        <c:showOutline val="1"/>
        <c:showKeys val="1"/>
        <c:spPr>
          <a:noFill/>
          <a:ln w="9525">
            <a:solidFill>
              <a:schemeClr val="bg2"/>
            </a:solidFill>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dTable>
      <c:spPr>
        <a:noFill/>
        <a:ln>
          <a:noFill/>
        </a:ln>
        <a:effectLst/>
      </c:spPr>
    </c:plotArea>
    <c:legend>
      <c:legendPos val="b"/>
      <c:layout>
        <c:manualLayout>
          <c:xMode val="edge"/>
          <c:yMode val="edge"/>
          <c:x val="0.35092102358647131"/>
          <c:y val="2.8743329533706858E-2"/>
          <c:w val="0.39199141142238858"/>
          <c:h val="8.1396721794102858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Sheet1!$A$2</c:f>
              <c:strCache>
                <c:ptCount val="1"/>
                <c:pt idx="0">
                  <c:v>Achieved</c:v>
                </c:pt>
              </c:strCache>
            </c:strRef>
          </c:tx>
          <c:spPr>
            <a:solidFill>
              <a:srgbClr val="006600"/>
            </a:solidFill>
            <a:ln>
              <a:noFill/>
            </a:ln>
            <a:effectLst/>
            <a:sp3d/>
          </c:spPr>
          <c:cat>
            <c:strRef>
              <c:f>Sheet1!$B$1:$E$1</c:f>
              <c:strCache>
                <c:ptCount val="4"/>
                <c:pt idx="0">
                  <c:v>Q1</c:v>
                </c:pt>
                <c:pt idx="1">
                  <c:v>Q2</c:v>
                </c:pt>
                <c:pt idx="2">
                  <c:v>Q3</c:v>
                </c:pt>
                <c:pt idx="3">
                  <c:v>Q4</c:v>
                </c:pt>
              </c:strCache>
            </c:strRef>
          </c:cat>
          <c:val>
            <c:numRef>
              <c:f>Sheet1!$B$2:$E$2</c:f>
              <c:numCache>
                <c:formatCode>General</c:formatCode>
                <c:ptCount val="4"/>
                <c:pt idx="0">
                  <c:v>27</c:v>
                </c:pt>
                <c:pt idx="1">
                  <c:v>30</c:v>
                </c:pt>
                <c:pt idx="2">
                  <c:v>19</c:v>
                </c:pt>
                <c:pt idx="3">
                  <c:v>0</c:v>
                </c:pt>
              </c:numCache>
            </c:numRef>
          </c:val>
          <c:extLst xmlns:c16r2="http://schemas.microsoft.com/office/drawing/2015/06/chart">
            <c:ext xmlns:c16="http://schemas.microsoft.com/office/drawing/2014/chart" uri="{C3380CC4-5D6E-409C-BE32-E72D297353CC}">
              <c16:uniqueId val="{00000000-439F-45C4-BE41-A16F8A7B8124}"/>
            </c:ext>
          </c:extLst>
        </c:ser>
        <c:ser>
          <c:idx val="1"/>
          <c:order val="1"/>
          <c:tx>
            <c:strRef>
              <c:f>Sheet1!$A$3</c:f>
              <c:strCache>
                <c:ptCount val="1"/>
                <c:pt idx="0">
                  <c:v>Not Achieved</c:v>
                </c:pt>
              </c:strCache>
            </c:strRef>
          </c:tx>
          <c:spPr>
            <a:solidFill>
              <a:srgbClr val="C00000"/>
            </a:solidFill>
            <a:ln>
              <a:noFill/>
            </a:ln>
            <a:effectLst/>
            <a:sp3d/>
          </c:spPr>
          <c:cat>
            <c:strRef>
              <c:f>Sheet1!$B$1:$E$1</c:f>
              <c:strCache>
                <c:ptCount val="4"/>
                <c:pt idx="0">
                  <c:v>Q1</c:v>
                </c:pt>
                <c:pt idx="1">
                  <c:v>Q2</c:v>
                </c:pt>
                <c:pt idx="2">
                  <c:v>Q3</c:v>
                </c:pt>
                <c:pt idx="3">
                  <c:v>Q4</c:v>
                </c:pt>
              </c:strCache>
            </c:strRef>
          </c:cat>
          <c:val>
            <c:numRef>
              <c:f>Sheet1!$B$3:$E$3</c:f>
              <c:numCache>
                <c:formatCode>General</c:formatCode>
                <c:ptCount val="4"/>
                <c:pt idx="0">
                  <c:v>9</c:v>
                </c:pt>
                <c:pt idx="1">
                  <c:v>11</c:v>
                </c:pt>
                <c:pt idx="2">
                  <c:v>12</c:v>
                </c:pt>
                <c:pt idx="3">
                  <c:v>0</c:v>
                </c:pt>
              </c:numCache>
            </c:numRef>
          </c:val>
          <c:extLst xmlns:c16r2="http://schemas.microsoft.com/office/drawing/2015/06/chart">
            <c:ext xmlns:c16="http://schemas.microsoft.com/office/drawing/2014/chart" uri="{C3380CC4-5D6E-409C-BE32-E72D297353CC}">
              <c16:uniqueId val="{00000001-439F-45C4-BE41-A16F8A7B8124}"/>
            </c:ext>
          </c:extLst>
        </c:ser>
        <c:ser>
          <c:idx val="2"/>
          <c:order val="2"/>
          <c:tx>
            <c:strRef>
              <c:f>Sheet1!$A$4</c:f>
              <c:strCache>
                <c:ptCount val="1"/>
                <c:pt idx="0">
                  <c:v>Total per Q</c:v>
                </c:pt>
              </c:strCache>
            </c:strRef>
          </c:tx>
          <c:spPr>
            <a:gradFill>
              <a:gsLst>
                <a:gs pos="100000">
                  <a:schemeClr val="accent3">
                    <a:alpha val="0"/>
                  </a:schemeClr>
                </a:gs>
                <a:gs pos="50000">
                  <a:schemeClr val="accent3"/>
                </a:gs>
              </a:gsLst>
              <a:lin ang="5400000" scaled="0"/>
            </a:gradFill>
            <a:ln>
              <a:noFill/>
            </a:ln>
            <a:effectLst/>
            <a:sp3d/>
          </c:spPr>
          <c:cat>
            <c:strRef>
              <c:f>Sheet1!$B$1:$E$1</c:f>
              <c:strCache>
                <c:ptCount val="4"/>
                <c:pt idx="0">
                  <c:v>Q1</c:v>
                </c:pt>
                <c:pt idx="1">
                  <c:v>Q2</c:v>
                </c:pt>
                <c:pt idx="2">
                  <c:v>Q3</c:v>
                </c:pt>
                <c:pt idx="3">
                  <c:v>Q4</c:v>
                </c:pt>
              </c:strCache>
            </c:strRef>
          </c:cat>
          <c:val>
            <c:numRef>
              <c:f>Sheet1!$B$4:$E$4</c:f>
              <c:numCache>
                <c:formatCode>General</c:formatCode>
                <c:ptCount val="4"/>
                <c:pt idx="0">
                  <c:v>36</c:v>
                </c:pt>
                <c:pt idx="1">
                  <c:v>41</c:v>
                </c:pt>
                <c:pt idx="2">
                  <c:v>31</c:v>
                </c:pt>
                <c:pt idx="3">
                  <c:v>93</c:v>
                </c:pt>
              </c:numCache>
            </c:numRef>
          </c:val>
          <c:extLst xmlns:c16r2="http://schemas.microsoft.com/office/drawing/2015/06/chart">
            <c:ext xmlns:c16="http://schemas.microsoft.com/office/drawing/2014/chart" uri="{C3380CC4-5D6E-409C-BE32-E72D297353CC}">
              <c16:uniqueId val="{00000002-439F-45C4-BE41-A16F8A7B8124}"/>
            </c:ext>
          </c:extLst>
        </c:ser>
        <c:dLbls/>
        <c:gapWidth val="75"/>
        <c:shape val="box"/>
        <c:axId val="105686528"/>
        <c:axId val="105688064"/>
        <c:axId val="0"/>
      </c:bar3DChart>
      <c:catAx>
        <c:axId val="10568652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5688064"/>
        <c:crosses val="autoZero"/>
        <c:auto val="1"/>
        <c:lblAlgn val="ctr"/>
        <c:lblOffset val="100"/>
      </c:catAx>
      <c:valAx>
        <c:axId val="105688064"/>
        <c:scaling>
          <c:orientation val="minMax"/>
        </c:scaling>
        <c:axPos val="l"/>
        <c:majorGridlines>
          <c:spPr>
            <a:ln w="9525" cap="flat" cmpd="sng" algn="ctr">
              <a:solidFill>
                <a:schemeClr val="tx1">
                  <a:lumMod val="5000"/>
                  <a:lumOff val="9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686528"/>
        <c:crosses val="autoZero"/>
        <c:crossBetween val="between"/>
      </c:valAx>
      <c:spPr>
        <a:noFill/>
        <a:ln>
          <a:noFill/>
        </a:ln>
        <a:effectLst/>
      </c:spPr>
    </c:plotArea>
    <c:legend>
      <c:legendPos val="b"/>
      <c:layout>
        <c:manualLayout>
          <c:xMode val="edge"/>
          <c:yMode val="edge"/>
          <c:x val="0.28330323361542797"/>
          <c:y val="5.5690350949996963E-2"/>
          <c:w val="0.39199141142238858"/>
          <c:h val="8.1396721794102858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0.4493</cdr:x>
      <cdr:y>0.28991</cdr:y>
    </cdr:from>
    <cdr:to>
      <cdr:x>0.67303</cdr:x>
      <cdr:y>0.66643</cdr:y>
    </cdr:to>
    <cdr:sp macro="" textlink="">
      <cdr:nvSpPr>
        <cdr:cNvPr id="2" name="Oval 1"/>
        <cdr:cNvSpPr/>
      </cdr:nvSpPr>
      <cdr:spPr>
        <a:xfrm xmlns:a="http://schemas.openxmlformats.org/drawingml/2006/main">
          <a:off x="3600115" y="1380338"/>
          <a:ext cx="1792706" cy="1792705"/>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GB" sz="2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TOTAL: 100</a:t>
          </a:r>
        </a:p>
      </cdr:txBody>
    </cdr:sp>
  </cdr:relSizeAnchor>
</c:userShapes>
</file>

<file path=ppt/drawings/drawing2.xml><?xml version="1.0" encoding="utf-8"?>
<c:userShapes xmlns:c="http://schemas.openxmlformats.org/drawingml/2006/chart">
  <cdr:relSizeAnchor xmlns:cdr="http://schemas.openxmlformats.org/drawingml/2006/chartDrawing">
    <cdr:from>
      <cdr:x>0.3872</cdr:x>
      <cdr:y>0.28821</cdr:y>
    </cdr:from>
    <cdr:to>
      <cdr:x>0.59295</cdr:x>
      <cdr:y>0.71632</cdr:y>
    </cdr:to>
    <cdr:sp macro="" textlink="">
      <cdr:nvSpPr>
        <cdr:cNvPr id="2" name="Oval 1">
          <a:extLst xmlns:a="http://schemas.openxmlformats.org/drawingml/2006/main">
            <a:ext uri="{FF2B5EF4-FFF2-40B4-BE49-F238E27FC236}">
              <a16:creationId xmlns:a16="http://schemas.microsoft.com/office/drawing/2014/main" xmlns="" id="{A2C91754-8839-4308-AAC5-FB2CB3105022}"/>
            </a:ext>
          </a:extLst>
        </cdr:cNvPr>
        <cdr:cNvSpPr/>
      </cdr:nvSpPr>
      <cdr:spPr>
        <a:xfrm xmlns:a="http://schemas.openxmlformats.org/drawingml/2006/main">
          <a:off x="3373671" y="1206903"/>
          <a:ext cx="1792665" cy="1792735"/>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2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TOTAL: </a:t>
          </a:r>
          <a:r>
            <a:rPr lang="en-GB" sz="2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31</a:t>
          </a:r>
          <a:endParaRPr lang="en-GB" sz="2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5"/>
          </a:xfrm>
          <a:prstGeom prst="rect">
            <a:avLst/>
          </a:prstGeom>
        </p:spPr>
        <p:txBody>
          <a:bodyPr vert="horz" lIns="93177" tIns="46589" rIns="93177" bIns="46589" rtlCol="0"/>
          <a:lstStyle>
            <a:lvl1pPr algn="r">
              <a:defRPr sz="1200"/>
            </a:lvl1pPr>
          </a:lstStyle>
          <a:p>
            <a:fld id="{555F12B5-37C5-4E14-9293-F6949D308B93}" type="datetimeFigureOut">
              <a:rPr lang="en-GB" smtClean="0"/>
              <a:pPr/>
              <a:t>16/03/2018</a:t>
            </a:fld>
            <a:endParaRPr lang="en-GB"/>
          </a:p>
        </p:txBody>
      </p:sp>
      <p:sp>
        <p:nvSpPr>
          <p:cNvPr id="4" name="Footer Placeholder 3"/>
          <p:cNvSpPr>
            <a:spLocks noGrp="1"/>
          </p:cNvSpPr>
          <p:nvPr>
            <p:ph type="ftr" sz="quarter" idx="2"/>
          </p:nvPr>
        </p:nvSpPr>
        <p:spPr>
          <a:xfrm>
            <a:off x="0" y="9428584"/>
            <a:ext cx="2945659" cy="498054"/>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4"/>
          </a:xfrm>
          <a:prstGeom prst="rect">
            <a:avLst/>
          </a:prstGeom>
        </p:spPr>
        <p:txBody>
          <a:bodyPr vert="horz" lIns="93177" tIns="46589" rIns="93177" bIns="46589" rtlCol="0" anchor="b"/>
          <a:lstStyle>
            <a:lvl1pPr algn="r">
              <a:defRPr sz="1200"/>
            </a:lvl1pPr>
          </a:lstStyle>
          <a:p>
            <a:fld id="{D2C682DD-DAA9-4A1C-9A9D-6687605C8BFF}" type="slidenum">
              <a:rPr lang="en-GB" smtClean="0"/>
              <a:pPr/>
              <a:t>‹#›</a:t>
            </a:fld>
            <a:endParaRPr lang="en-GB"/>
          </a:p>
        </p:txBody>
      </p:sp>
    </p:spTree>
    <p:extLst>
      <p:ext uri="{BB962C8B-B14F-4D97-AF65-F5344CB8AC3E}">
        <p14:creationId xmlns:p14="http://schemas.microsoft.com/office/powerpoint/2010/main" xmlns="" val="20421162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pPr/>
              <a:t>2018/03/16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6717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pPr/>
              <a:t>2018/03/16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162863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pPr/>
              <a:t>2018/03/16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2440753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954" b="1">
                <a:solidFill>
                  <a:schemeClr val="bg2"/>
                </a:solidFill>
                <a:effectLst/>
              </a:defRPr>
            </a:lvl1pPr>
          </a:lstStyle>
          <a:p>
            <a:r>
              <a:rPr lang="en-US" dirty="0"/>
              <a:t>Click to edit Master title style</a:t>
            </a:r>
            <a:endParaRPr lang="en-ZA" dirty="0"/>
          </a:p>
        </p:txBody>
      </p:sp>
      <p:sp>
        <p:nvSpPr>
          <p:cNvPr id="3" name="Content Placeholder 2"/>
          <p:cNvSpPr>
            <a:spLocks noGrp="1"/>
          </p:cNvSpPr>
          <p:nvPr>
            <p:ph idx="1"/>
          </p:nvPr>
        </p:nvSpPr>
        <p:spPr/>
        <p:txBody>
          <a:bodyPr/>
          <a:lstStyle>
            <a:lvl1pPr>
              <a:defRPr>
                <a:solidFill>
                  <a:schemeClr val="bg2"/>
                </a:solidFill>
                <a:effectLst/>
              </a:defRPr>
            </a:lvl1pPr>
            <a:lvl2pPr>
              <a:defRPr>
                <a:solidFill>
                  <a:schemeClr val="bg2"/>
                </a:solidFill>
                <a:effectLst/>
              </a:defRPr>
            </a:lvl2pPr>
            <a:lvl3pPr>
              <a:defRPr>
                <a:solidFill>
                  <a:schemeClr val="bg2"/>
                </a:solidFill>
                <a:effectLst/>
              </a:defRPr>
            </a:lvl3pPr>
            <a:lvl4pPr>
              <a:defRPr>
                <a:solidFill>
                  <a:schemeClr val="bg2"/>
                </a:solidFill>
                <a:effectLst/>
              </a:defRPr>
            </a:lvl4pPr>
            <a:lvl5pPr>
              <a:defRPr>
                <a:solidFill>
                  <a:schemeClr val="bg2"/>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Rectangle 3"/>
          <p:cNvSpPr>
            <a:spLocks noGrp="1" noChangeArrowheads="1"/>
          </p:cNvSpPr>
          <p:nvPr>
            <p:ph type="ftr" sz="quarter" idx="10"/>
          </p:nvPr>
        </p:nvSpPr>
        <p:spPr>
          <a:ln/>
        </p:spPr>
        <p:txBody>
          <a:bodyPr/>
          <a:lstStyle>
            <a:lvl1pPr>
              <a:defRPr>
                <a:latin typeface="Arial" pitchFamily="34" charset="0"/>
                <a:cs typeface="Arial" pitchFamily="34" charset="0"/>
              </a:defRPr>
            </a:lvl1pPr>
          </a:lstStyle>
          <a:p>
            <a:pPr>
              <a:defRPr/>
            </a:pPr>
            <a:r>
              <a:rPr lang="en-US">
                <a:solidFill>
                  <a:prstClr val="black"/>
                </a:solidFill>
              </a:rPr>
              <a:t>RESTRICTED</a:t>
            </a:r>
            <a:endParaRPr lang="en-US" dirty="0">
              <a:solidFill>
                <a:prstClr val="black"/>
              </a:solidFill>
            </a:endParaRPr>
          </a:p>
        </p:txBody>
      </p:sp>
      <p:sp>
        <p:nvSpPr>
          <p:cNvPr id="5" name="Rectangle 4"/>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fld id="{A435E877-8877-4687-8C36-80F9BEB75CF6}"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xmlns="" val="289177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pic>
        <p:nvPicPr>
          <p:cNvPr id="6" name="Picture 6" descr="G:\COA-Photoshop.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5994400"/>
            <a:ext cx="9144000" cy="858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10"/>
          <p:cNvSpPr/>
          <p:nvPr userDrawn="1"/>
        </p:nvSpPr>
        <p:spPr>
          <a:xfrm>
            <a:off x="0" y="7"/>
            <a:ext cx="9144000" cy="5084763"/>
          </a:xfrm>
          <a:prstGeom prst="rect">
            <a:avLst/>
          </a:prstGeom>
          <a:no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defTabSz="844083">
              <a:defRPr/>
            </a:pPr>
            <a:endParaRPr lang="en-US" sz="1662">
              <a:solidFill>
                <a:prstClr val="black"/>
              </a:solidFill>
            </a:endParaRPr>
          </a:p>
        </p:txBody>
      </p:sp>
      <p:sp>
        <p:nvSpPr>
          <p:cNvPr id="7" name="Rectangle 15"/>
          <p:cNvSpPr>
            <a:spLocks noGrp="1"/>
          </p:cNvSpPr>
          <p:nvPr>
            <p:ph type="sldNum" sz="quarter" idx="10"/>
          </p:nvPr>
        </p:nvSpPr>
        <p:spPr/>
        <p:txBody>
          <a:bodyPr/>
          <a:lstStyle>
            <a:lvl1pPr>
              <a:defRPr sz="1108">
                <a:latin typeface="Arial" panose="020B0604020202020204" pitchFamily="34" charset="0"/>
                <a:cs typeface="Arial" panose="020B0604020202020204" pitchFamily="34" charset="0"/>
              </a:defRPr>
            </a:lvl1pPr>
            <a:extLst/>
          </a:lstStyle>
          <a:p>
            <a:pPr>
              <a:defRPr/>
            </a:pPr>
            <a:fld id="{55C916AF-1DF0-4DE0-AFEC-5E20B4260D2F}" type="slidenum">
              <a:rPr lang="en-US" smtClean="0">
                <a:solidFill>
                  <a:prstClr val="black"/>
                </a:solidFill>
              </a:rPr>
              <a:pPr>
                <a:defRPr/>
              </a:pPr>
              <a:t>‹#›</a:t>
            </a:fld>
            <a:endParaRPr lang="en-US" dirty="0">
              <a:solidFill>
                <a:prstClr val="black"/>
              </a:solidFill>
            </a:endParaRPr>
          </a:p>
        </p:txBody>
      </p:sp>
      <p:sp>
        <p:nvSpPr>
          <p:cNvPr id="8" name="Rectangle 16"/>
          <p:cNvSpPr>
            <a:spLocks noGrp="1"/>
          </p:cNvSpPr>
          <p:nvPr>
            <p:ph type="ftr" sz="quarter" idx="11"/>
          </p:nvPr>
        </p:nvSpPr>
        <p:spPr/>
        <p:txBody>
          <a:bodyPr/>
          <a:lstStyle>
            <a:lvl1pPr>
              <a:defRPr>
                <a:latin typeface="Arial" pitchFamily="34" charset="0"/>
                <a:cs typeface="Arial" pitchFamily="34" charset="0"/>
              </a:defRPr>
            </a:lvl1pPr>
          </a:lstStyle>
          <a:p>
            <a:pPr>
              <a:defRPr/>
            </a:pPr>
            <a:r>
              <a:rPr lang="en-US" dirty="0">
                <a:solidFill>
                  <a:prstClr val="black"/>
                </a:solidFill>
              </a:rPr>
              <a:t>RESTRICTED</a:t>
            </a:r>
          </a:p>
        </p:txBody>
      </p:sp>
    </p:spTree>
    <p:extLst>
      <p:ext uri="{BB962C8B-B14F-4D97-AF65-F5344CB8AC3E}">
        <p14:creationId xmlns:p14="http://schemas.microsoft.com/office/powerpoint/2010/main" xmlns="" val="647783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Rectangle 15"/>
          <p:cNvSpPr>
            <a:spLocks noGrp="1"/>
          </p:cNvSpPr>
          <p:nvPr>
            <p:ph type="sldNum" sz="quarter" idx="10"/>
          </p:nvPr>
        </p:nvSpPr>
        <p:spPr>
          <a:xfrm>
            <a:off x="8027378" y="6477000"/>
            <a:ext cx="1021374" cy="304800"/>
          </a:xfrm>
        </p:spPr>
        <p:txBody>
          <a:bodyPr/>
          <a:lstStyle>
            <a:lvl1pPr>
              <a:defRPr sz="1108">
                <a:latin typeface="Arial" pitchFamily="34" charset="0"/>
                <a:cs typeface="Arial" pitchFamily="34" charset="0"/>
              </a:defRPr>
            </a:lvl1pPr>
          </a:lstStyle>
          <a:p>
            <a:pPr>
              <a:defRPr/>
            </a:pPr>
            <a:fld id="{347967F4-BC60-47BA-B9E8-40AABF95C781}" type="slidenum">
              <a:rPr lang="en-US" smtClean="0">
                <a:solidFill>
                  <a:prstClr val="black"/>
                </a:solidFill>
              </a:rPr>
              <a:pPr>
                <a:defRPr/>
              </a:pPr>
              <a:t>‹#›</a:t>
            </a:fld>
            <a:endParaRPr lang="en-US">
              <a:solidFill>
                <a:prstClr val="black"/>
              </a:solidFill>
            </a:endParaRPr>
          </a:p>
        </p:txBody>
      </p:sp>
      <p:sp>
        <p:nvSpPr>
          <p:cNvPr id="3" name="Rectangle 16"/>
          <p:cNvSpPr>
            <a:spLocks noGrp="1"/>
          </p:cNvSpPr>
          <p:nvPr>
            <p:ph type="ftr" sz="quarter" idx="11"/>
          </p:nvPr>
        </p:nvSpPr>
        <p:spPr>
          <a:xfrm>
            <a:off x="2705100" y="6477000"/>
            <a:ext cx="3733800" cy="304800"/>
          </a:xfrm>
        </p:spPr>
        <p:txBody>
          <a:bodyPr/>
          <a:lstStyle>
            <a:lvl1pPr>
              <a:defRPr sz="1108">
                <a:latin typeface="Arial" pitchFamily="34" charset="0"/>
                <a:cs typeface="Arial" pitchFamily="34" charset="0"/>
              </a:defRPr>
            </a:lvl1pPr>
          </a:lstStyle>
          <a:p>
            <a:pPr>
              <a:defRPr/>
            </a:pPr>
            <a:r>
              <a:rPr lang="en-US">
                <a:solidFill>
                  <a:prstClr val="black"/>
                </a:solidFill>
              </a:rPr>
              <a:t>RESTRICTED</a:t>
            </a:r>
            <a:endParaRPr lang="en-US" dirty="0">
              <a:solidFill>
                <a:prstClr val="black"/>
              </a:solidFill>
            </a:endParaRPr>
          </a:p>
        </p:txBody>
      </p:sp>
    </p:spTree>
    <p:extLst>
      <p:ext uri="{BB962C8B-B14F-4D97-AF65-F5344CB8AC3E}">
        <p14:creationId xmlns:p14="http://schemas.microsoft.com/office/powerpoint/2010/main" xmlns="" val="3956841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3" name="Rectangle 15"/>
          <p:cNvSpPr>
            <a:spLocks noGrp="1"/>
          </p:cNvSpPr>
          <p:nvPr>
            <p:ph type="sldNum" sz="quarter" idx="10"/>
          </p:nvPr>
        </p:nvSpPr>
        <p:spPr>
          <a:xfrm>
            <a:off x="8027378" y="6477000"/>
            <a:ext cx="1021374" cy="304800"/>
          </a:xfrm>
        </p:spPr>
        <p:txBody>
          <a:bodyPr/>
          <a:lstStyle>
            <a:lvl1pPr>
              <a:defRPr sz="1108">
                <a:latin typeface="Arial" pitchFamily="34" charset="0"/>
                <a:cs typeface="Arial" pitchFamily="34" charset="0"/>
              </a:defRPr>
            </a:lvl1pPr>
          </a:lstStyle>
          <a:p>
            <a:pPr>
              <a:defRPr/>
            </a:pPr>
            <a:fld id="{347967F4-BC60-47BA-B9E8-40AABF95C781}" type="slidenum">
              <a:rPr lang="en-US" smtClean="0">
                <a:solidFill>
                  <a:prstClr val="black"/>
                </a:solidFill>
              </a:rPr>
              <a:pPr>
                <a:defRPr/>
              </a:pPr>
              <a:t>‹#›</a:t>
            </a:fld>
            <a:endParaRPr lang="en-US">
              <a:solidFill>
                <a:prstClr val="black"/>
              </a:solidFill>
            </a:endParaRPr>
          </a:p>
        </p:txBody>
      </p:sp>
      <p:sp>
        <p:nvSpPr>
          <p:cNvPr id="4" name="Rectangle 16"/>
          <p:cNvSpPr>
            <a:spLocks noGrp="1"/>
          </p:cNvSpPr>
          <p:nvPr>
            <p:ph type="ftr" sz="quarter" idx="11"/>
          </p:nvPr>
        </p:nvSpPr>
        <p:spPr>
          <a:xfrm>
            <a:off x="2705100" y="6477000"/>
            <a:ext cx="3733800" cy="304800"/>
          </a:xfrm>
        </p:spPr>
        <p:txBody>
          <a:bodyPr/>
          <a:lstStyle>
            <a:lvl1pPr>
              <a:defRPr sz="1108">
                <a:latin typeface="Arial" pitchFamily="34" charset="0"/>
                <a:cs typeface="Arial" pitchFamily="34" charset="0"/>
              </a:defRPr>
            </a:lvl1pPr>
          </a:lstStyle>
          <a:p>
            <a:pPr>
              <a:defRPr/>
            </a:pPr>
            <a:r>
              <a:rPr lang="en-US">
                <a:solidFill>
                  <a:prstClr val="black"/>
                </a:solidFill>
              </a:rPr>
              <a:t>RESTRICTED</a:t>
            </a:r>
            <a:endParaRPr lang="en-US" dirty="0">
              <a:solidFill>
                <a:prstClr val="black"/>
              </a:solidFill>
            </a:endParaRPr>
          </a:p>
        </p:txBody>
      </p:sp>
    </p:spTree>
    <p:extLst>
      <p:ext uri="{BB962C8B-B14F-4D97-AF65-F5344CB8AC3E}">
        <p14:creationId xmlns:p14="http://schemas.microsoft.com/office/powerpoint/2010/main" xmlns="" val="991075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544210-0073-47A0-B8E2-8EE608C34078}" type="datetimeFigureOut">
              <a:rPr lang="en-GB" smtClean="0">
                <a:solidFill>
                  <a:prstClr val="black">
                    <a:tint val="75000"/>
                  </a:prstClr>
                </a:solidFill>
              </a:rPr>
              <a:pPr/>
              <a:t>16/03/2018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255222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44210-0073-47A0-B8E2-8EE608C34078}" type="datetimeFigureOut">
              <a:rPr lang="en-GB" smtClean="0">
                <a:solidFill>
                  <a:prstClr val="black">
                    <a:tint val="75000"/>
                  </a:prstClr>
                </a:solidFill>
              </a:rPr>
              <a:pPr/>
              <a:t>16/03/2018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837838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544210-0073-47A0-B8E2-8EE608C34078}" type="datetimeFigureOut">
              <a:rPr lang="en-GB" smtClean="0">
                <a:solidFill>
                  <a:prstClr val="black">
                    <a:tint val="75000"/>
                  </a:prstClr>
                </a:solidFill>
              </a:rPr>
              <a:pPr/>
              <a:t>16/03/2018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267004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544210-0073-47A0-B8E2-8EE608C34078}" type="datetimeFigureOut">
              <a:rPr lang="en-GB" smtClean="0">
                <a:solidFill>
                  <a:prstClr val="black">
                    <a:tint val="75000"/>
                  </a:prstClr>
                </a:solidFill>
              </a:rPr>
              <a:pPr/>
              <a:t>16/03/2018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68654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pPr/>
              <a:t>2018/03/16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3059818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544210-0073-47A0-B8E2-8EE608C34078}" type="datetimeFigureOut">
              <a:rPr lang="en-GB" smtClean="0">
                <a:solidFill>
                  <a:prstClr val="black">
                    <a:tint val="75000"/>
                  </a:prstClr>
                </a:solidFill>
              </a:rPr>
              <a:pPr/>
              <a:t>16/03/2018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502888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544210-0073-47A0-B8E2-8EE608C34078}" type="datetimeFigureOut">
              <a:rPr lang="en-GB" smtClean="0">
                <a:solidFill>
                  <a:prstClr val="black">
                    <a:tint val="75000"/>
                  </a:prstClr>
                </a:solidFill>
              </a:rPr>
              <a:pPr/>
              <a:t>16/03/2018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115418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44210-0073-47A0-B8E2-8EE608C34078}" type="datetimeFigureOut">
              <a:rPr lang="en-GB" smtClean="0">
                <a:solidFill>
                  <a:prstClr val="black">
                    <a:tint val="75000"/>
                  </a:prstClr>
                </a:solidFill>
              </a:rPr>
              <a:pPr/>
              <a:t>16/03/2018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548003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544210-0073-47A0-B8E2-8EE608C34078}" type="datetimeFigureOut">
              <a:rPr lang="en-GB" smtClean="0">
                <a:solidFill>
                  <a:prstClr val="black">
                    <a:tint val="75000"/>
                  </a:prstClr>
                </a:solidFill>
              </a:rPr>
              <a:pPr/>
              <a:t>16/03/2018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354214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544210-0073-47A0-B8E2-8EE608C34078}" type="datetimeFigureOut">
              <a:rPr lang="en-GB" smtClean="0">
                <a:solidFill>
                  <a:prstClr val="black">
                    <a:tint val="75000"/>
                  </a:prstClr>
                </a:solidFill>
              </a:rPr>
              <a:pPr/>
              <a:t>16/03/2018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32015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44210-0073-47A0-B8E2-8EE608C34078}" type="datetimeFigureOut">
              <a:rPr lang="en-GB" smtClean="0">
                <a:solidFill>
                  <a:prstClr val="black">
                    <a:tint val="75000"/>
                  </a:prstClr>
                </a:solidFill>
              </a:rPr>
              <a:pPr/>
              <a:t>16/03/2018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57198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44210-0073-47A0-B8E2-8EE608C34078}" type="datetimeFigureOut">
              <a:rPr lang="en-GB" smtClean="0">
                <a:solidFill>
                  <a:prstClr val="black">
                    <a:tint val="75000"/>
                  </a:prstClr>
                </a:solidFill>
              </a:rPr>
              <a:pPr/>
              <a:t>16/03/2018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215162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954" b="1">
                <a:solidFill>
                  <a:schemeClr val="bg2"/>
                </a:solidFill>
                <a:effectLst/>
              </a:defRPr>
            </a:lvl1pPr>
          </a:lstStyle>
          <a:p>
            <a:r>
              <a:rPr lang="en-US" dirty="0"/>
              <a:t>Click to edit Master title style</a:t>
            </a:r>
            <a:endParaRPr lang="en-ZA" dirty="0"/>
          </a:p>
        </p:txBody>
      </p:sp>
      <p:sp>
        <p:nvSpPr>
          <p:cNvPr id="3" name="Content Placeholder 2"/>
          <p:cNvSpPr>
            <a:spLocks noGrp="1"/>
          </p:cNvSpPr>
          <p:nvPr>
            <p:ph idx="1"/>
          </p:nvPr>
        </p:nvSpPr>
        <p:spPr/>
        <p:txBody>
          <a:bodyPr/>
          <a:lstStyle>
            <a:lvl1pPr>
              <a:defRPr>
                <a:solidFill>
                  <a:schemeClr val="bg2"/>
                </a:solidFill>
                <a:effectLst/>
              </a:defRPr>
            </a:lvl1pPr>
            <a:lvl2pPr>
              <a:defRPr>
                <a:solidFill>
                  <a:schemeClr val="bg2"/>
                </a:solidFill>
                <a:effectLst/>
              </a:defRPr>
            </a:lvl2pPr>
            <a:lvl3pPr>
              <a:defRPr>
                <a:solidFill>
                  <a:schemeClr val="bg2"/>
                </a:solidFill>
                <a:effectLst/>
              </a:defRPr>
            </a:lvl3pPr>
            <a:lvl4pPr>
              <a:defRPr>
                <a:solidFill>
                  <a:schemeClr val="bg2"/>
                </a:solidFill>
                <a:effectLst/>
              </a:defRPr>
            </a:lvl4pPr>
            <a:lvl5pPr>
              <a:defRPr>
                <a:solidFill>
                  <a:schemeClr val="bg2"/>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Rectangle 3"/>
          <p:cNvSpPr>
            <a:spLocks noGrp="1" noChangeArrowheads="1"/>
          </p:cNvSpPr>
          <p:nvPr>
            <p:ph type="ftr" sz="quarter" idx="10"/>
          </p:nvPr>
        </p:nvSpPr>
        <p:spPr>
          <a:ln/>
        </p:spPr>
        <p:txBody>
          <a:bodyPr/>
          <a:lstStyle>
            <a:lvl1pPr>
              <a:defRPr>
                <a:latin typeface="Arial" pitchFamily="34" charset="0"/>
                <a:cs typeface="Arial" pitchFamily="34" charset="0"/>
              </a:defRPr>
            </a:lvl1pPr>
          </a:lstStyle>
          <a:p>
            <a:pPr>
              <a:defRPr/>
            </a:pPr>
            <a:r>
              <a:rPr lang="en-US">
                <a:solidFill>
                  <a:prstClr val="black"/>
                </a:solidFill>
              </a:rPr>
              <a:t>RESTRICTED</a:t>
            </a:r>
            <a:endParaRPr lang="en-US" dirty="0">
              <a:solidFill>
                <a:prstClr val="black"/>
              </a:solidFill>
            </a:endParaRPr>
          </a:p>
        </p:txBody>
      </p:sp>
      <p:sp>
        <p:nvSpPr>
          <p:cNvPr id="5" name="Rectangle 4"/>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fld id="{A435E877-8877-4687-8C36-80F9BEB75CF6}"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xmlns="" val="1077831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pic>
        <p:nvPicPr>
          <p:cNvPr id="6" name="Picture 6" descr="G:\COA-Photoshop.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5994400"/>
            <a:ext cx="9144000" cy="858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10"/>
          <p:cNvSpPr/>
          <p:nvPr userDrawn="1"/>
        </p:nvSpPr>
        <p:spPr>
          <a:xfrm>
            <a:off x="0" y="7"/>
            <a:ext cx="9144000" cy="5084763"/>
          </a:xfrm>
          <a:prstGeom prst="rect">
            <a:avLst/>
          </a:prstGeom>
          <a:no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defTabSz="844083">
              <a:defRPr/>
            </a:pPr>
            <a:endParaRPr lang="en-US" sz="1662">
              <a:solidFill>
                <a:prstClr val="black"/>
              </a:solidFill>
            </a:endParaRPr>
          </a:p>
        </p:txBody>
      </p:sp>
      <p:sp>
        <p:nvSpPr>
          <p:cNvPr id="7" name="Rectangle 15"/>
          <p:cNvSpPr>
            <a:spLocks noGrp="1"/>
          </p:cNvSpPr>
          <p:nvPr>
            <p:ph type="sldNum" sz="quarter" idx="10"/>
          </p:nvPr>
        </p:nvSpPr>
        <p:spPr/>
        <p:txBody>
          <a:bodyPr/>
          <a:lstStyle>
            <a:lvl1pPr>
              <a:defRPr sz="1108">
                <a:latin typeface="Arial" panose="020B0604020202020204" pitchFamily="34" charset="0"/>
                <a:cs typeface="Arial" panose="020B0604020202020204" pitchFamily="34" charset="0"/>
              </a:defRPr>
            </a:lvl1pPr>
            <a:extLst/>
          </a:lstStyle>
          <a:p>
            <a:pPr>
              <a:defRPr/>
            </a:pPr>
            <a:fld id="{55C916AF-1DF0-4DE0-AFEC-5E20B4260D2F}" type="slidenum">
              <a:rPr lang="en-US" smtClean="0">
                <a:solidFill>
                  <a:prstClr val="black"/>
                </a:solidFill>
              </a:rPr>
              <a:pPr>
                <a:defRPr/>
              </a:pPr>
              <a:t>‹#›</a:t>
            </a:fld>
            <a:endParaRPr lang="en-US" dirty="0">
              <a:solidFill>
                <a:prstClr val="black"/>
              </a:solidFill>
            </a:endParaRPr>
          </a:p>
        </p:txBody>
      </p:sp>
      <p:sp>
        <p:nvSpPr>
          <p:cNvPr id="8" name="Rectangle 16"/>
          <p:cNvSpPr>
            <a:spLocks noGrp="1"/>
          </p:cNvSpPr>
          <p:nvPr>
            <p:ph type="ftr" sz="quarter" idx="11"/>
          </p:nvPr>
        </p:nvSpPr>
        <p:spPr/>
        <p:txBody>
          <a:bodyPr/>
          <a:lstStyle>
            <a:lvl1pPr>
              <a:defRPr>
                <a:latin typeface="Arial" pitchFamily="34" charset="0"/>
                <a:cs typeface="Arial" pitchFamily="34" charset="0"/>
              </a:defRPr>
            </a:lvl1pPr>
          </a:lstStyle>
          <a:p>
            <a:pPr>
              <a:defRPr/>
            </a:pPr>
            <a:r>
              <a:rPr lang="en-US" dirty="0">
                <a:solidFill>
                  <a:prstClr val="black"/>
                </a:solidFill>
              </a:rPr>
              <a:t>RESTRICTED</a:t>
            </a:r>
          </a:p>
        </p:txBody>
      </p:sp>
    </p:spTree>
    <p:extLst>
      <p:ext uri="{BB962C8B-B14F-4D97-AF65-F5344CB8AC3E}">
        <p14:creationId xmlns:p14="http://schemas.microsoft.com/office/powerpoint/2010/main" xmlns="" val="3957475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Rectangle 15"/>
          <p:cNvSpPr>
            <a:spLocks noGrp="1"/>
          </p:cNvSpPr>
          <p:nvPr>
            <p:ph type="sldNum" sz="quarter" idx="10"/>
          </p:nvPr>
        </p:nvSpPr>
        <p:spPr>
          <a:xfrm>
            <a:off x="8027378" y="6477000"/>
            <a:ext cx="1021374" cy="304800"/>
          </a:xfrm>
        </p:spPr>
        <p:txBody>
          <a:bodyPr/>
          <a:lstStyle>
            <a:lvl1pPr>
              <a:defRPr sz="1108">
                <a:latin typeface="Arial" pitchFamily="34" charset="0"/>
                <a:cs typeface="Arial" pitchFamily="34" charset="0"/>
              </a:defRPr>
            </a:lvl1pPr>
          </a:lstStyle>
          <a:p>
            <a:pPr>
              <a:defRPr/>
            </a:pPr>
            <a:fld id="{347967F4-BC60-47BA-B9E8-40AABF95C781}" type="slidenum">
              <a:rPr lang="en-US" smtClean="0">
                <a:solidFill>
                  <a:prstClr val="black"/>
                </a:solidFill>
              </a:rPr>
              <a:pPr>
                <a:defRPr/>
              </a:pPr>
              <a:t>‹#›</a:t>
            </a:fld>
            <a:endParaRPr lang="en-US">
              <a:solidFill>
                <a:prstClr val="black"/>
              </a:solidFill>
            </a:endParaRPr>
          </a:p>
        </p:txBody>
      </p:sp>
      <p:sp>
        <p:nvSpPr>
          <p:cNvPr id="3" name="Rectangle 16"/>
          <p:cNvSpPr>
            <a:spLocks noGrp="1"/>
          </p:cNvSpPr>
          <p:nvPr>
            <p:ph type="ftr" sz="quarter" idx="11"/>
          </p:nvPr>
        </p:nvSpPr>
        <p:spPr>
          <a:xfrm>
            <a:off x="2705100" y="6477000"/>
            <a:ext cx="3733800" cy="304800"/>
          </a:xfrm>
        </p:spPr>
        <p:txBody>
          <a:bodyPr/>
          <a:lstStyle>
            <a:lvl1pPr>
              <a:defRPr sz="1108">
                <a:latin typeface="Arial" pitchFamily="34" charset="0"/>
                <a:cs typeface="Arial" pitchFamily="34" charset="0"/>
              </a:defRPr>
            </a:lvl1pPr>
          </a:lstStyle>
          <a:p>
            <a:pPr>
              <a:defRPr/>
            </a:pPr>
            <a:r>
              <a:rPr lang="en-US">
                <a:solidFill>
                  <a:prstClr val="black"/>
                </a:solidFill>
              </a:rPr>
              <a:t>RESTRICTED</a:t>
            </a:r>
            <a:endParaRPr lang="en-US" dirty="0">
              <a:solidFill>
                <a:prstClr val="black"/>
              </a:solidFill>
            </a:endParaRPr>
          </a:p>
        </p:txBody>
      </p:sp>
    </p:spTree>
    <p:extLst>
      <p:ext uri="{BB962C8B-B14F-4D97-AF65-F5344CB8AC3E}">
        <p14:creationId xmlns:p14="http://schemas.microsoft.com/office/powerpoint/2010/main" xmlns="" val="3722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B3DA3F-58B1-453C-866A-2C31CB231A63}" type="datetimeFigureOut">
              <a:rPr lang="en-ZA" smtClean="0"/>
              <a:pPr/>
              <a:t>2018/03/16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1812786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3" name="Rectangle 15"/>
          <p:cNvSpPr>
            <a:spLocks noGrp="1"/>
          </p:cNvSpPr>
          <p:nvPr>
            <p:ph type="sldNum" sz="quarter" idx="10"/>
          </p:nvPr>
        </p:nvSpPr>
        <p:spPr>
          <a:xfrm>
            <a:off x="8027378" y="6477000"/>
            <a:ext cx="1021374" cy="304800"/>
          </a:xfrm>
        </p:spPr>
        <p:txBody>
          <a:bodyPr/>
          <a:lstStyle>
            <a:lvl1pPr>
              <a:defRPr sz="1108">
                <a:latin typeface="Arial" pitchFamily="34" charset="0"/>
                <a:cs typeface="Arial" pitchFamily="34" charset="0"/>
              </a:defRPr>
            </a:lvl1pPr>
          </a:lstStyle>
          <a:p>
            <a:pPr>
              <a:defRPr/>
            </a:pPr>
            <a:fld id="{347967F4-BC60-47BA-B9E8-40AABF95C781}" type="slidenum">
              <a:rPr lang="en-US" smtClean="0">
                <a:solidFill>
                  <a:prstClr val="black"/>
                </a:solidFill>
              </a:rPr>
              <a:pPr>
                <a:defRPr/>
              </a:pPr>
              <a:t>‹#›</a:t>
            </a:fld>
            <a:endParaRPr lang="en-US">
              <a:solidFill>
                <a:prstClr val="black"/>
              </a:solidFill>
            </a:endParaRPr>
          </a:p>
        </p:txBody>
      </p:sp>
      <p:sp>
        <p:nvSpPr>
          <p:cNvPr id="4" name="Rectangle 16"/>
          <p:cNvSpPr>
            <a:spLocks noGrp="1"/>
          </p:cNvSpPr>
          <p:nvPr>
            <p:ph type="ftr" sz="quarter" idx="11"/>
          </p:nvPr>
        </p:nvSpPr>
        <p:spPr>
          <a:xfrm>
            <a:off x="2705100" y="6477000"/>
            <a:ext cx="3733800" cy="304800"/>
          </a:xfrm>
        </p:spPr>
        <p:txBody>
          <a:bodyPr/>
          <a:lstStyle>
            <a:lvl1pPr>
              <a:defRPr sz="1108">
                <a:latin typeface="Arial" pitchFamily="34" charset="0"/>
                <a:cs typeface="Arial" pitchFamily="34" charset="0"/>
              </a:defRPr>
            </a:lvl1pPr>
          </a:lstStyle>
          <a:p>
            <a:pPr>
              <a:defRPr/>
            </a:pPr>
            <a:r>
              <a:rPr lang="en-US">
                <a:solidFill>
                  <a:prstClr val="black"/>
                </a:solidFill>
              </a:rPr>
              <a:t>RESTRICTED</a:t>
            </a:r>
            <a:endParaRPr lang="en-US" dirty="0">
              <a:solidFill>
                <a:prstClr val="black"/>
              </a:solidFill>
            </a:endParaRPr>
          </a:p>
        </p:txBody>
      </p:sp>
    </p:spTree>
    <p:extLst>
      <p:ext uri="{BB962C8B-B14F-4D97-AF65-F5344CB8AC3E}">
        <p14:creationId xmlns:p14="http://schemas.microsoft.com/office/powerpoint/2010/main" xmlns="" val="4118421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B3DA3F-58B1-453C-866A-2C31CB231A63}" type="datetimeFigureOut">
              <a:rPr lang="en-ZA" smtClean="0"/>
              <a:pPr/>
              <a:t>2018/03/16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147793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B3DA3F-58B1-453C-866A-2C31CB231A63}" type="datetimeFigureOut">
              <a:rPr lang="en-ZA" smtClean="0"/>
              <a:pPr/>
              <a:t>2018/03/16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310171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B3DA3F-58B1-453C-866A-2C31CB231A63}" type="datetimeFigureOut">
              <a:rPr lang="en-ZA" smtClean="0"/>
              <a:pPr/>
              <a:t>2018/03/16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155239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3DA3F-58B1-453C-866A-2C31CB231A63}" type="datetimeFigureOut">
              <a:rPr lang="en-ZA" smtClean="0"/>
              <a:pPr/>
              <a:t>2018/03/16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283451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B3DA3F-58B1-453C-866A-2C31CB231A63}" type="datetimeFigureOut">
              <a:rPr lang="en-ZA" smtClean="0"/>
              <a:pPr/>
              <a:t>2018/03/16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92575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B3DA3F-58B1-453C-866A-2C31CB231A63}" type="datetimeFigureOut">
              <a:rPr lang="en-ZA" smtClean="0"/>
              <a:pPr/>
              <a:t>2018/03/16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22462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3DA3F-58B1-453C-866A-2C31CB231A63}" type="datetimeFigureOut">
              <a:rPr lang="en-ZA" smtClean="0"/>
              <a:pPr/>
              <a:t>2018/03/16</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2736439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descr="G:\COA-Photoshop.jpg"/>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0" y="5994400"/>
            <a:ext cx="9144000" cy="858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9731" name="Rectangle 3"/>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108">
                <a:solidFill>
                  <a:srgbClr val="006600"/>
                </a:solidFill>
                <a:cs typeface="Arial" pitchFamily="34" charset="0"/>
              </a:defRPr>
            </a:lvl1pPr>
          </a:lstStyle>
          <a:p>
            <a:pPr defTabSz="844083" fontAlgn="base">
              <a:spcBef>
                <a:spcPct val="0"/>
              </a:spcBef>
              <a:spcAft>
                <a:spcPct val="0"/>
              </a:spcAft>
              <a:defRPr/>
            </a:pPr>
            <a:r>
              <a:rPr lang="en-US">
                <a:solidFill>
                  <a:prstClr val="black"/>
                </a:solidFill>
                <a:latin typeface="Arial" pitchFamily="34" charset="0"/>
              </a:rPr>
              <a:t>RESTRICTED</a:t>
            </a:r>
            <a:endParaRPr lang="en-US" dirty="0">
              <a:solidFill>
                <a:prstClr val="black"/>
              </a:solidFill>
              <a:latin typeface="Arial" pitchFamily="34" charset="0"/>
            </a:endParaRPr>
          </a:p>
        </p:txBody>
      </p:sp>
      <p:sp>
        <p:nvSpPr>
          <p:cNvPr id="329732" name="Rectangle 4"/>
          <p:cNvSpPr>
            <a:spLocks noGrp="1" noChangeArrowheads="1"/>
          </p:cNvSpPr>
          <p:nvPr>
            <p:ph type="sldNum" sz="quarter" idx="4"/>
          </p:nvPr>
        </p:nvSpPr>
        <p:spPr bwMode="auto">
          <a:xfrm>
            <a:off x="6948264"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108">
                <a:solidFill>
                  <a:schemeClr val="bg2"/>
                </a:solidFill>
                <a:latin typeface="Arial" pitchFamily="34" charset="0"/>
                <a:cs typeface="Arial" pitchFamily="34" charset="0"/>
              </a:defRPr>
            </a:lvl1pPr>
          </a:lstStyle>
          <a:p>
            <a:pPr defTabSz="844083" fontAlgn="base">
              <a:spcBef>
                <a:spcPct val="0"/>
              </a:spcBef>
              <a:spcAft>
                <a:spcPct val="0"/>
              </a:spcAft>
              <a:defRPr/>
            </a:pPr>
            <a:fld id="{323D7853-DBEF-4228-89DD-C265517686E6}" type="slidenum">
              <a:rPr lang="en-US" smtClean="0">
                <a:solidFill>
                  <a:prstClr val="black"/>
                </a:solidFill>
              </a:rPr>
              <a:pPr defTabSz="844083" fontAlgn="base">
                <a:spcBef>
                  <a:spcPct val="0"/>
                </a:spcBef>
                <a:spcAft>
                  <a:spcPct val="0"/>
                </a:spcAft>
                <a:defRPr/>
              </a:pPr>
              <a:t>‹#›</a:t>
            </a:fld>
            <a:endParaRPr lang="en-US" dirty="0">
              <a:solidFill>
                <a:prstClr val="black"/>
              </a:solidFill>
            </a:endParaRPr>
          </a:p>
        </p:txBody>
      </p:sp>
      <p:sp>
        <p:nvSpPr>
          <p:cNvPr id="329733" name="Rectangle 5"/>
          <p:cNvSpPr>
            <a:spLocks noGrp="1" noChangeArrowheads="1"/>
          </p:cNvSpPr>
          <p:nvPr>
            <p:ph type="body" idx="1"/>
          </p:nvPr>
        </p:nvSpPr>
        <p:spPr bwMode="auto">
          <a:xfrm>
            <a:off x="457200" y="1340774"/>
            <a:ext cx="8229600" cy="472665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34" name="Rectangle 6"/>
          <p:cNvSpPr>
            <a:spLocks noGrp="1" noChangeArrowheads="1"/>
          </p:cNvSpPr>
          <p:nvPr>
            <p:ph type="title"/>
          </p:nvPr>
        </p:nvSpPr>
        <p:spPr bwMode="auto">
          <a:xfrm>
            <a:off x="457200" y="277819"/>
            <a:ext cx="8229600" cy="1139825"/>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xmlns="" val="161238692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2pPr>
      <a:lvl3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3pPr>
      <a:lvl4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4pPr>
      <a:lvl5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5pPr>
      <a:lvl6pPr marL="422041"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6pPr>
      <a:lvl7pPr marL="844083"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7pPr>
      <a:lvl8pPr marL="1266124"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8pPr>
      <a:lvl9pPr marL="1688165"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9pPr>
    </p:titleStyle>
    <p:bodyStyle>
      <a:lvl1pPr marL="316531" indent="-316531" algn="l" rtl="0" eaLnBrk="0" fontAlgn="base" hangingPunct="0">
        <a:spcBef>
          <a:spcPct val="20000"/>
        </a:spcBef>
        <a:spcAft>
          <a:spcPct val="0"/>
        </a:spcAft>
        <a:buClr>
          <a:schemeClr val="tx1"/>
        </a:buClr>
        <a:buFont typeface="Wingdings" pitchFamily="2" charset="2"/>
        <a:buChar char="Ø"/>
        <a:defRPr sz="2954">
          <a:solidFill>
            <a:schemeClr val="tx1"/>
          </a:solidFill>
          <a:effectLst>
            <a:outerShdw blurRad="38100" dist="38100" dir="2700000" algn="tl">
              <a:srgbClr val="000000"/>
            </a:outerShdw>
          </a:effectLst>
          <a:latin typeface="+mn-lt"/>
          <a:ea typeface="+mn-ea"/>
          <a:cs typeface="+mn-cs"/>
        </a:defRPr>
      </a:lvl1pPr>
      <a:lvl2pPr marL="685817" indent="-263776" algn="l" rtl="0" eaLnBrk="0" fontAlgn="base" hangingPunct="0">
        <a:spcBef>
          <a:spcPct val="20000"/>
        </a:spcBef>
        <a:spcAft>
          <a:spcPct val="0"/>
        </a:spcAft>
        <a:buClr>
          <a:schemeClr val="tx1"/>
        </a:buClr>
        <a:buFont typeface="Wingdings" pitchFamily="2" charset="2"/>
        <a:buChar char="Ø"/>
        <a:defRPr sz="2585">
          <a:solidFill>
            <a:schemeClr val="tx1"/>
          </a:solidFill>
          <a:effectLst>
            <a:outerShdw blurRad="38100" dist="38100" dir="2700000" algn="tl">
              <a:srgbClr val="000000"/>
            </a:outerShdw>
          </a:effectLst>
          <a:latin typeface="+mn-lt"/>
          <a:cs typeface="+mn-cs"/>
        </a:defRPr>
      </a:lvl2pPr>
      <a:lvl3pPr marL="1055103" indent="-211021" algn="l" rtl="0" eaLnBrk="0" fontAlgn="base" hangingPunct="0">
        <a:spcBef>
          <a:spcPct val="20000"/>
        </a:spcBef>
        <a:spcAft>
          <a:spcPct val="0"/>
        </a:spcAft>
        <a:buClr>
          <a:schemeClr val="tx1"/>
        </a:buClr>
        <a:buFont typeface="Wingdings" pitchFamily="2" charset="2"/>
        <a:buChar char="Ø"/>
        <a:defRPr sz="2215">
          <a:solidFill>
            <a:schemeClr val="tx1"/>
          </a:solidFill>
          <a:effectLst>
            <a:outerShdw blurRad="38100" dist="38100" dir="2700000" algn="tl">
              <a:srgbClr val="000000"/>
            </a:outerShdw>
          </a:effectLst>
          <a:latin typeface="+mn-lt"/>
          <a:cs typeface="+mn-cs"/>
        </a:defRPr>
      </a:lvl3pPr>
      <a:lvl4pPr marL="1477145" indent="-211021" algn="l" rtl="0" eaLnBrk="0" fontAlgn="base" hangingPunct="0">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4pPr>
      <a:lvl5pPr marL="1899186" indent="-211021" algn="l" rtl="0" eaLnBrk="0" fontAlgn="base" hangingPunct="0">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5pPr>
      <a:lvl6pPr marL="2321227"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6pPr>
      <a:lvl7pPr marL="2743269"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7pPr>
      <a:lvl8pPr marL="3165310"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8pPr>
      <a:lvl9pPr marL="3587351"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44210-0073-47A0-B8E2-8EE608C34078}" type="datetimeFigureOut">
              <a:rPr lang="en-GB" smtClean="0">
                <a:solidFill>
                  <a:prstClr val="black">
                    <a:tint val="75000"/>
                  </a:prstClr>
                </a:solidFill>
              </a:rPr>
              <a:pPr/>
              <a:t>16/03/2018</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5710959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descr="G:\COA-Photoshop.jpg"/>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0" y="5994400"/>
            <a:ext cx="9144000" cy="858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9731" name="Rectangle 3"/>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108">
                <a:solidFill>
                  <a:srgbClr val="006600"/>
                </a:solidFill>
                <a:cs typeface="Arial" pitchFamily="34" charset="0"/>
              </a:defRPr>
            </a:lvl1pPr>
          </a:lstStyle>
          <a:p>
            <a:pPr defTabSz="844083" fontAlgn="base">
              <a:spcBef>
                <a:spcPct val="0"/>
              </a:spcBef>
              <a:spcAft>
                <a:spcPct val="0"/>
              </a:spcAft>
              <a:defRPr/>
            </a:pPr>
            <a:r>
              <a:rPr lang="en-US">
                <a:solidFill>
                  <a:prstClr val="black"/>
                </a:solidFill>
                <a:latin typeface="Arial" pitchFamily="34" charset="0"/>
              </a:rPr>
              <a:t>RESTRICTED</a:t>
            </a:r>
            <a:endParaRPr lang="en-US" dirty="0">
              <a:solidFill>
                <a:prstClr val="black"/>
              </a:solidFill>
              <a:latin typeface="Arial" pitchFamily="34" charset="0"/>
            </a:endParaRPr>
          </a:p>
        </p:txBody>
      </p:sp>
      <p:sp>
        <p:nvSpPr>
          <p:cNvPr id="329732" name="Rectangle 4"/>
          <p:cNvSpPr>
            <a:spLocks noGrp="1" noChangeArrowheads="1"/>
          </p:cNvSpPr>
          <p:nvPr>
            <p:ph type="sldNum" sz="quarter" idx="4"/>
          </p:nvPr>
        </p:nvSpPr>
        <p:spPr bwMode="auto">
          <a:xfrm>
            <a:off x="6948264"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108">
                <a:solidFill>
                  <a:schemeClr val="bg2"/>
                </a:solidFill>
                <a:latin typeface="Arial" pitchFamily="34" charset="0"/>
                <a:cs typeface="Arial" pitchFamily="34" charset="0"/>
              </a:defRPr>
            </a:lvl1pPr>
          </a:lstStyle>
          <a:p>
            <a:pPr defTabSz="844083" fontAlgn="base">
              <a:spcBef>
                <a:spcPct val="0"/>
              </a:spcBef>
              <a:spcAft>
                <a:spcPct val="0"/>
              </a:spcAft>
              <a:defRPr/>
            </a:pPr>
            <a:fld id="{323D7853-DBEF-4228-89DD-C265517686E6}" type="slidenum">
              <a:rPr lang="en-US" smtClean="0">
                <a:solidFill>
                  <a:prstClr val="black"/>
                </a:solidFill>
              </a:rPr>
              <a:pPr defTabSz="844083" fontAlgn="base">
                <a:spcBef>
                  <a:spcPct val="0"/>
                </a:spcBef>
                <a:spcAft>
                  <a:spcPct val="0"/>
                </a:spcAft>
                <a:defRPr/>
              </a:pPr>
              <a:t>‹#›</a:t>
            </a:fld>
            <a:endParaRPr lang="en-US" dirty="0">
              <a:solidFill>
                <a:prstClr val="black"/>
              </a:solidFill>
            </a:endParaRPr>
          </a:p>
        </p:txBody>
      </p:sp>
      <p:sp>
        <p:nvSpPr>
          <p:cNvPr id="329733" name="Rectangle 5"/>
          <p:cNvSpPr>
            <a:spLocks noGrp="1" noChangeArrowheads="1"/>
          </p:cNvSpPr>
          <p:nvPr>
            <p:ph type="body" idx="1"/>
          </p:nvPr>
        </p:nvSpPr>
        <p:spPr bwMode="auto">
          <a:xfrm>
            <a:off x="457200" y="1340774"/>
            <a:ext cx="8229600" cy="472665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34" name="Rectangle 6"/>
          <p:cNvSpPr>
            <a:spLocks noGrp="1" noChangeArrowheads="1"/>
          </p:cNvSpPr>
          <p:nvPr>
            <p:ph type="title"/>
          </p:nvPr>
        </p:nvSpPr>
        <p:spPr bwMode="auto">
          <a:xfrm>
            <a:off x="457200" y="277819"/>
            <a:ext cx="8229600" cy="1139825"/>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xmlns="" val="1056961952"/>
      </p:ext>
    </p:extLst>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hdr="0" dt="0"/>
  <p:txStyles>
    <p:titleStyle>
      <a:lvl1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2pPr>
      <a:lvl3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3pPr>
      <a:lvl4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4pPr>
      <a:lvl5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5pPr>
      <a:lvl6pPr marL="422041"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6pPr>
      <a:lvl7pPr marL="844083"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7pPr>
      <a:lvl8pPr marL="1266124"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8pPr>
      <a:lvl9pPr marL="1688165"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9pPr>
    </p:titleStyle>
    <p:bodyStyle>
      <a:lvl1pPr marL="316531" indent="-316531" algn="l" rtl="0" eaLnBrk="0" fontAlgn="base" hangingPunct="0">
        <a:spcBef>
          <a:spcPct val="20000"/>
        </a:spcBef>
        <a:spcAft>
          <a:spcPct val="0"/>
        </a:spcAft>
        <a:buClr>
          <a:schemeClr val="tx1"/>
        </a:buClr>
        <a:buFont typeface="Wingdings" pitchFamily="2" charset="2"/>
        <a:buChar char="Ø"/>
        <a:defRPr sz="2954">
          <a:solidFill>
            <a:schemeClr val="tx1"/>
          </a:solidFill>
          <a:effectLst>
            <a:outerShdw blurRad="38100" dist="38100" dir="2700000" algn="tl">
              <a:srgbClr val="000000"/>
            </a:outerShdw>
          </a:effectLst>
          <a:latin typeface="+mn-lt"/>
          <a:ea typeface="+mn-ea"/>
          <a:cs typeface="+mn-cs"/>
        </a:defRPr>
      </a:lvl1pPr>
      <a:lvl2pPr marL="685817" indent="-263776" algn="l" rtl="0" eaLnBrk="0" fontAlgn="base" hangingPunct="0">
        <a:spcBef>
          <a:spcPct val="20000"/>
        </a:spcBef>
        <a:spcAft>
          <a:spcPct val="0"/>
        </a:spcAft>
        <a:buClr>
          <a:schemeClr val="tx1"/>
        </a:buClr>
        <a:buFont typeface="Wingdings" pitchFamily="2" charset="2"/>
        <a:buChar char="Ø"/>
        <a:defRPr sz="2585">
          <a:solidFill>
            <a:schemeClr val="tx1"/>
          </a:solidFill>
          <a:effectLst>
            <a:outerShdw blurRad="38100" dist="38100" dir="2700000" algn="tl">
              <a:srgbClr val="000000"/>
            </a:outerShdw>
          </a:effectLst>
          <a:latin typeface="+mn-lt"/>
          <a:cs typeface="+mn-cs"/>
        </a:defRPr>
      </a:lvl2pPr>
      <a:lvl3pPr marL="1055103" indent="-211021" algn="l" rtl="0" eaLnBrk="0" fontAlgn="base" hangingPunct="0">
        <a:spcBef>
          <a:spcPct val="20000"/>
        </a:spcBef>
        <a:spcAft>
          <a:spcPct val="0"/>
        </a:spcAft>
        <a:buClr>
          <a:schemeClr val="tx1"/>
        </a:buClr>
        <a:buFont typeface="Wingdings" pitchFamily="2" charset="2"/>
        <a:buChar char="Ø"/>
        <a:defRPr sz="2215">
          <a:solidFill>
            <a:schemeClr val="tx1"/>
          </a:solidFill>
          <a:effectLst>
            <a:outerShdw blurRad="38100" dist="38100" dir="2700000" algn="tl">
              <a:srgbClr val="000000"/>
            </a:outerShdw>
          </a:effectLst>
          <a:latin typeface="+mn-lt"/>
          <a:cs typeface="+mn-cs"/>
        </a:defRPr>
      </a:lvl3pPr>
      <a:lvl4pPr marL="1477145" indent="-211021" algn="l" rtl="0" eaLnBrk="0" fontAlgn="base" hangingPunct="0">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4pPr>
      <a:lvl5pPr marL="1899186" indent="-211021" algn="l" rtl="0" eaLnBrk="0" fontAlgn="base" hangingPunct="0">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5pPr>
      <a:lvl6pPr marL="2321227"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6pPr>
      <a:lvl7pPr marL="2743269"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7pPr>
      <a:lvl8pPr marL="3165310"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8pPr>
      <a:lvl9pPr marL="3587351"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91145A3-E7C0-498C-AF2B-3B64CE349C5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8" y="403"/>
            <a:ext cx="9144538" cy="6857597"/>
          </a:xfrm>
          <a:prstGeom prst="rect">
            <a:avLst/>
          </a:prstGeom>
        </p:spPr>
      </p:pic>
      <p:sp>
        <p:nvSpPr>
          <p:cNvPr id="7" name="TextBox 6">
            <a:extLst>
              <a:ext uri="{FF2B5EF4-FFF2-40B4-BE49-F238E27FC236}">
                <a16:creationId xmlns:a16="http://schemas.microsoft.com/office/drawing/2014/main" xmlns="" id="{B960634B-D1B3-4971-B56B-3344BA73CED8}"/>
              </a:ext>
            </a:extLst>
          </p:cNvPr>
          <p:cNvSpPr txBox="1"/>
          <p:nvPr/>
        </p:nvSpPr>
        <p:spPr>
          <a:xfrm>
            <a:off x="2158162" y="5840199"/>
            <a:ext cx="6752361" cy="523220"/>
          </a:xfrm>
          <a:prstGeom prst="rect">
            <a:avLst/>
          </a:prstGeom>
          <a:noFill/>
          <a:ln>
            <a:noFill/>
          </a:ln>
        </p:spPr>
        <p:txBody>
          <a:bodyPr wrap="none" rtlCol="0">
            <a:prstTxWarp prst="textPlain">
              <a:avLst/>
            </a:prstTxWarp>
            <a:spAutoFit/>
          </a:bodyPr>
          <a:lstStyle/>
          <a:p>
            <a:r>
              <a:rPr lang="en-GB" sz="2800" b="1" spc="-150" dirty="0" smtClean="0">
                <a:solidFill>
                  <a:srgbClr val="014929"/>
                </a:solidFill>
                <a:latin typeface="Arial Black" panose="020B0A04020102020204" pitchFamily="34" charset="0"/>
              </a:rPr>
              <a:t>3</a:t>
            </a:r>
            <a:r>
              <a:rPr lang="en-GB" sz="2800" b="1" spc="-150" baseline="30000" dirty="0" smtClean="0">
                <a:solidFill>
                  <a:srgbClr val="014929"/>
                </a:solidFill>
                <a:latin typeface="Arial Black" panose="020B0A04020102020204" pitchFamily="34" charset="0"/>
              </a:rPr>
              <a:t>rd</a:t>
            </a:r>
            <a:r>
              <a:rPr lang="en-GB" sz="2800" b="1" spc="-150" dirty="0" smtClean="0">
                <a:solidFill>
                  <a:srgbClr val="014929"/>
                </a:solidFill>
                <a:latin typeface="Arial Black" panose="020B0A04020102020204" pitchFamily="34" charset="0"/>
              </a:rPr>
              <a:t> </a:t>
            </a:r>
            <a:r>
              <a:rPr lang="en-GB" sz="2800" b="1" spc="-150" dirty="0">
                <a:solidFill>
                  <a:srgbClr val="014929"/>
                </a:solidFill>
                <a:latin typeface="Arial Black" panose="020B0A04020102020204" pitchFamily="34" charset="0"/>
              </a:rPr>
              <a:t>Quarterly Performance Status</a:t>
            </a:r>
          </a:p>
        </p:txBody>
      </p:sp>
      <p:sp>
        <p:nvSpPr>
          <p:cNvPr id="8" name="TextBox 7">
            <a:extLst>
              <a:ext uri="{FF2B5EF4-FFF2-40B4-BE49-F238E27FC236}">
                <a16:creationId xmlns:a16="http://schemas.microsoft.com/office/drawing/2014/main" xmlns="" id="{5098FD61-33EF-4761-8036-8B7B7F634A42}"/>
              </a:ext>
            </a:extLst>
          </p:cNvPr>
          <p:cNvSpPr txBox="1"/>
          <p:nvPr/>
        </p:nvSpPr>
        <p:spPr>
          <a:xfrm>
            <a:off x="3975965" y="6343387"/>
            <a:ext cx="5032148" cy="369332"/>
          </a:xfrm>
          <a:prstGeom prst="rect">
            <a:avLst/>
          </a:prstGeom>
          <a:noFill/>
        </p:spPr>
        <p:txBody>
          <a:bodyPr wrap="none" rtlCol="0">
            <a:spAutoFit/>
          </a:bodyPr>
          <a:lstStyle/>
          <a:p>
            <a:pPr algn="r"/>
            <a:r>
              <a:rPr lang="en-GB" dirty="0">
                <a:solidFill>
                  <a:srgbClr val="004828"/>
                </a:solidFill>
                <a:latin typeface="Arial" panose="020B0604020202020204" pitchFamily="34" charset="0"/>
                <a:cs typeface="Arial" panose="020B0604020202020204" pitchFamily="34" charset="0"/>
              </a:rPr>
              <a:t>Presentation to the </a:t>
            </a:r>
            <a:r>
              <a:rPr lang="en-GB" dirty="0" smtClean="0">
                <a:solidFill>
                  <a:srgbClr val="004828"/>
                </a:solidFill>
                <a:latin typeface="Arial" panose="020B0604020202020204" pitchFamily="34" charset="0"/>
                <a:cs typeface="Arial" panose="020B0604020202020204" pitchFamily="34" charset="0"/>
              </a:rPr>
              <a:t>PCD&amp;MV of 14 March 2018</a:t>
            </a:r>
            <a:endParaRPr lang="en-GB" dirty="0">
              <a:solidFill>
                <a:srgbClr val="004828"/>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AB172BBE-DA9D-4AB5-A498-978AA188EE0F}"/>
              </a:ext>
            </a:extLst>
          </p:cNvPr>
          <p:cNvSpPr txBox="1"/>
          <p:nvPr/>
        </p:nvSpPr>
        <p:spPr>
          <a:xfrm>
            <a:off x="4853459" y="5289777"/>
            <a:ext cx="4171594" cy="400110"/>
          </a:xfrm>
          <a:prstGeom prst="rect">
            <a:avLst/>
          </a:prstGeom>
          <a:noFill/>
        </p:spPr>
        <p:txBody>
          <a:bodyPr wrap="square" rtlCol="0">
            <a:spAutoFit/>
          </a:bodyPr>
          <a:lstStyle/>
          <a:p>
            <a:r>
              <a:rPr lang="en-GB" sz="2000" spc="200" dirty="0">
                <a:solidFill>
                  <a:srgbClr val="3D6040"/>
                </a:solidFill>
                <a:latin typeface="Arial" panose="020B0604020202020204" pitchFamily="34" charset="0"/>
                <a:cs typeface="Arial" panose="020B0604020202020204" pitchFamily="34" charset="0"/>
              </a:rPr>
              <a:t>DEPARTMENT OF DEFENCE</a:t>
            </a:r>
          </a:p>
        </p:txBody>
      </p:sp>
      <p:sp>
        <p:nvSpPr>
          <p:cNvPr id="2" name="TextBox 1"/>
          <p:cNvSpPr txBox="1"/>
          <p:nvPr/>
        </p:nvSpPr>
        <p:spPr>
          <a:xfrm>
            <a:off x="6250487" y="4559474"/>
            <a:ext cx="2653661" cy="560676"/>
          </a:xfrm>
          <a:prstGeom prst="rect">
            <a:avLst/>
          </a:prstGeom>
          <a:noFill/>
        </p:spPr>
        <p:txBody>
          <a:bodyPr wrap="square" rtlCol="0">
            <a:prstTxWarp prst="textPlain">
              <a:avLst/>
            </a:prstTxWarp>
            <a:spAutoFit/>
          </a:bodyPr>
          <a:lstStyle/>
          <a:p>
            <a:r>
              <a:rPr lang="en-GB" sz="4000" b="1" dirty="0">
                <a:gradFill flip="none" rotWithShape="1">
                  <a:gsLst>
                    <a:gs pos="59000">
                      <a:srgbClr val="7B9486">
                        <a:tint val="66000"/>
                        <a:satMod val="160000"/>
                      </a:srgbClr>
                    </a:gs>
                    <a:gs pos="88000">
                      <a:srgbClr val="7B9486">
                        <a:tint val="44500"/>
                        <a:satMod val="160000"/>
                      </a:srgbClr>
                    </a:gs>
                    <a:gs pos="100000">
                      <a:srgbClr val="7B9486">
                        <a:tint val="23500"/>
                        <a:satMod val="160000"/>
                      </a:srgbClr>
                    </a:gs>
                  </a:gsLst>
                  <a:lin ang="5400000" scaled="1"/>
                  <a:tileRect/>
                </a:gradFill>
                <a:latin typeface="Arial Black" panose="020B0A04020102020204" pitchFamily="34" charset="0"/>
                <a:cs typeface="Arial" panose="020B0604020202020204" pitchFamily="34" charset="0"/>
              </a:rPr>
              <a:t>2017/18</a:t>
            </a:r>
          </a:p>
        </p:txBody>
      </p:sp>
      <p:cxnSp>
        <p:nvCxnSpPr>
          <p:cNvPr id="11" name="Straight Connector 10">
            <a:extLst>
              <a:ext uri="{FF2B5EF4-FFF2-40B4-BE49-F238E27FC236}">
                <a16:creationId xmlns:a16="http://schemas.microsoft.com/office/drawing/2014/main" xmlns="" id="{0CCC7CF6-F59B-45F8-B781-D742A998BDD3}"/>
              </a:ext>
            </a:extLst>
          </p:cNvPr>
          <p:cNvCxnSpPr/>
          <p:nvPr/>
        </p:nvCxnSpPr>
        <p:spPr>
          <a:xfrm>
            <a:off x="4602169" y="5749292"/>
            <a:ext cx="4279306" cy="0"/>
          </a:xfrm>
          <a:prstGeom prst="line">
            <a:avLst/>
          </a:prstGeom>
          <a:ln w="19050">
            <a:solidFill>
              <a:srgbClr val="5A83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77095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Analysis of </a:t>
            </a:r>
            <a:r>
              <a:rPr lang="en-ZA" altLang="en-US" sz="2800" b="1" dirty="0" smtClean="0">
                <a:solidFill>
                  <a:prstClr val="white"/>
                </a:solidFill>
                <a:latin typeface="Arial" panose="020B0604020202020204" pitchFamily="34" charset="0"/>
              </a:rPr>
              <a:t>Q3 DOD </a:t>
            </a:r>
            <a:r>
              <a:rPr lang="en-ZA" altLang="en-US" sz="2800" b="1" dirty="0">
                <a:solidFill>
                  <a:prstClr val="white"/>
                </a:solidFill>
                <a:latin typeface="Arial" panose="020B0604020202020204" pitchFamily="34" charset="0"/>
              </a:rPr>
              <a:t>Performance Indicators </a:t>
            </a: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10</a:t>
            </a:fld>
            <a:endParaRPr lang="en-US" altLang="en-US" sz="2400" dirty="0">
              <a:solidFill>
                <a:srgbClr val="014929"/>
              </a:solidFill>
              <a:latin typeface="Arial" panose="020B0604020202020204" pitchFamily="34" charset="0"/>
            </a:endParaRPr>
          </a:p>
        </p:txBody>
      </p:sp>
      <p:sp>
        <p:nvSpPr>
          <p:cNvPr id="10" name="TextBox 9"/>
          <p:cNvSpPr txBox="1"/>
          <p:nvPr/>
        </p:nvSpPr>
        <p:spPr>
          <a:xfrm>
            <a:off x="281253" y="728791"/>
            <a:ext cx="8580953" cy="400110"/>
          </a:xfrm>
          <a:prstGeom prst="rect">
            <a:avLst/>
          </a:prstGeom>
          <a:solidFill>
            <a:srgbClr val="014929"/>
          </a:solidFill>
          <a:ln>
            <a:solidFill>
              <a:schemeClr val="tx1"/>
            </a:solidFill>
          </a:ln>
        </p:spPr>
        <p:txBody>
          <a:bodyPr wrap="square" rtlCol="0">
            <a:spAutoFit/>
          </a:bodyPr>
          <a:lstStyle>
            <a:defPPr>
              <a:defRPr lang="en-US"/>
            </a:defPPr>
            <a:lvl1pPr algn="ctr" defTabSz="914400" fontAlgn="base">
              <a:spcBef>
                <a:spcPct val="0"/>
              </a:spcBef>
              <a:spcAft>
                <a:spcPct val="0"/>
              </a:spcAft>
              <a:defRPr sz="2000" b="1">
                <a:solidFill>
                  <a:schemeClr val="bg1"/>
                </a:solidFill>
                <a:latin typeface="Arial" pitchFamily="34" charset="0"/>
                <a:cs typeface="Arial" pitchFamily="34" charset="0"/>
              </a:defRPr>
            </a:lvl1pPr>
          </a:lstStyle>
          <a:p>
            <a:r>
              <a:rPr lang="en-ZA" dirty="0"/>
              <a:t>DOD Performance </a:t>
            </a:r>
            <a:r>
              <a:rPr lang="en-ZA" dirty="0" smtClean="0"/>
              <a:t>Indicator </a:t>
            </a:r>
            <a:r>
              <a:rPr lang="en-ZA" dirty="0" smtClean="0">
                <a:solidFill>
                  <a:srgbClr val="FFFF00"/>
                </a:solidFill>
              </a:rPr>
              <a:t>Q3</a:t>
            </a:r>
            <a:r>
              <a:rPr lang="en-ZA" dirty="0" smtClean="0"/>
              <a:t> </a:t>
            </a:r>
            <a:r>
              <a:rPr lang="en-ZA" dirty="0"/>
              <a:t>Targets: FY2017/18</a:t>
            </a:r>
          </a:p>
        </p:txBody>
      </p:sp>
      <p:sp>
        <p:nvSpPr>
          <p:cNvPr id="11" name="TextBox 10"/>
          <p:cNvSpPr txBox="1"/>
          <p:nvPr/>
        </p:nvSpPr>
        <p:spPr>
          <a:xfrm>
            <a:off x="3320423" y="5683801"/>
            <a:ext cx="2502608"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1" i="0" u="sng" strike="noStrike" kern="0" cap="none" spc="0" normalizeH="0" baseline="0" noProof="0" dirty="0">
                <a:ln>
                  <a:noFill/>
                </a:ln>
                <a:effectLst/>
                <a:uLnTx/>
                <a:uFillTx/>
                <a:latin typeface="Arial" pitchFamily="34" charset="0"/>
                <a:cs typeface="Arial" pitchFamily="34" charset="0"/>
              </a:rPr>
              <a:t>Excluding</a:t>
            </a:r>
            <a:r>
              <a:rPr kumimoji="0" lang="en-ZA" sz="1200" b="1" i="0" strike="noStrike" kern="0" cap="none" spc="0" normalizeH="0" baseline="0" noProof="0" dirty="0">
                <a:ln>
                  <a:noFill/>
                </a:ln>
                <a:effectLst/>
                <a:uLnTx/>
                <a:uFillTx/>
                <a:latin typeface="Arial" pitchFamily="34" charset="0"/>
                <a:cs typeface="Arial" pitchFamily="34" charset="0"/>
              </a:rPr>
              <a:t> </a:t>
            </a:r>
            <a:r>
              <a:rPr kumimoji="0" lang="en-ZA" sz="1200" b="1" i="0" strike="noStrike" kern="0" cap="none" spc="0" normalizeH="0" baseline="0" noProof="0" dirty="0" smtClean="0">
                <a:ln>
                  <a:noFill/>
                </a:ln>
                <a:effectLst/>
                <a:uLnTx/>
                <a:uFillTx/>
                <a:latin typeface="Arial" pitchFamily="34" charset="0"/>
                <a:cs typeface="Arial" pitchFamily="34" charset="0"/>
              </a:rPr>
              <a:t>14 </a:t>
            </a:r>
            <a:r>
              <a:rPr kumimoji="0" lang="en-ZA" sz="1200" b="1" i="0" u="none" strike="noStrike" kern="0" cap="none" spc="0" normalizeH="0" baseline="0" noProof="0" dirty="0" smtClean="0">
                <a:ln>
                  <a:noFill/>
                </a:ln>
                <a:effectLst/>
                <a:uLnTx/>
                <a:uFillTx/>
                <a:latin typeface="Arial" pitchFamily="34" charset="0"/>
                <a:cs typeface="Arial" pitchFamily="34" charset="0"/>
              </a:rPr>
              <a:t>Classified </a:t>
            </a:r>
            <a:r>
              <a:rPr kumimoji="0" lang="en-ZA" sz="1200" b="1" i="0" u="none" strike="noStrike" kern="0" cap="none" spc="0" normalizeH="0" baseline="0" noProof="0" dirty="0">
                <a:ln>
                  <a:noFill/>
                </a:ln>
                <a:effectLst/>
                <a:uLnTx/>
                <a:uFillTx/>
                <a:latin typeface="Arial" pitchFamily="34" charset="0"/>
                <a:cs typeface="Arial" pitchFamily="34" charset="0"/>
              </a:rPr>
              <a:t>Targets</a:t>
            </a:r>
          </a:p>
        </p:txBody>
      </p:sp>
      <p:graphicFrame>
        <p:nvGraphicFramePr>
          <p:cNvPr id="12" name="Chart 11">
            <a:extLst>
              <a:ext uri="{FF2B5EF4-FFF2-40B4-BE49-F238E27FC236}">
                <a16:creationId xmlns:a16="http://schemas.microsoft.com/office/drawing/2014/main" xmlns="" id="{84D57125-DAC7-4FE5-8398-411347660530}"/>
              </a:ext>
            </a:extLst>
          </p:cNvPr>
          <p:cNvGraphicFramePr/>
          <p:nvPr>
            <p:extLst>
              <p:ext uri="{D42A27DB-BD31-4B8C-83A1-F6EECF244321}">
                <p14:modId xmlns:p14="http://schemas.microsoft.com/office/powerpoint/2010/main" xmlns="" val="3507361925"/>
              </p:ext>
            </p:extLst>
          </p:nvPr>
        </p:nvGraphicFramePr>
        <p:xfrm>
          <a:off x="215245" y="1205752"/>
          <a:ext cx="8712966" cy="46165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714857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Analysis of DOD Targets per </a:t>
            </a:r>
            <a:r>
              <a:rPr lang="en-US" altLang="en-US" sz="2800" b="1" dirty="0" smtClean="0">
                <a:solidFill>
                  <a:prstClr val="white"/>
                </a:solidFill>
                <a:latin typeface="Arial" panose="020B0604020202020204" pitchFamily="34" charset="0"/>
              </a:rPr>
              <a:t>Main </a:t>
            </a:r>
            <a:r>
              <a:rPr lang="en-US" altLang="en-US" sz="2800" b="1" dirty="0" err="1" smtClean="0">
                <a:solidFill>
                  <a:prstClr val="white"/>
                </a:solidFill>
                <a:latin typeface="Arial" panose="020B0604020202020204" pitchFamily="34" charset="0"/>
              </a:rPr>
              <a:t>Programme</a:t>
            </a:r>
            <a:endParaRPr lang="en-US"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11</a:t>
            </a:fld>
            <a:endParaRPr lang="en-US" altLang="en-US" sz="2400" dirty="0">
              <a:solidFill>
                <a:srgbClr val="014929"/>
              </a:solidFill>
              <a:latin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4187076150"/>
              </p:ext>
            </p:extLst>
          </p:nvPr>
        </p:nvGraphicFramePr>
        <p:xfrm>
          <a:off x="223419" y="850178"/>
          <a:ext cx="8691983" cy="4067197"/>
        </p:xfrm>
        <a:graphic>
          <a:graphicData uri="http://schemas.openxmlformats.org/drawingml/2006/table">
            <a:tbl>
              <a:tblPr firstRow="1" bandRow="1"/>
              <a:tblGrid>
                <a:gridCol w="3903413">
                  <a:extLst>
                    <a:ext uri="{9D8B030D-6E8A-4147-A177-3AD203B41FA5}">
                      <a16:colId xmlns:a16="http://schemas.microsoft.com/office/drawing/2014/main" xmlns="" val="20000"/>
                    </a:ext>
                  </a:extLst>
                </a:gridCol>
                <a:gridCol w="957714">
                  <a:extLst>
                    <a:ext uri="{9D8B030D-6E8A-4147-A177-3AD203B41FA5}">
                      <a16:colId xmlns:a16="http://schemas.microsoft.com/office/drawing/2014/main" xmlns="" val="20001"/>
                    </a:ext>
                  </a:extLst>
                </a:gridCol>
                <a:gridCol w="957714">
                  <a:extLst>
                    <a:ext uri="{9D8B030D-6E8A-4147-A177-3AD203B41FA5}">
                      <a16:colId xmlns:a16="http://schemas.microsoft.com/office/drawing/2014/main" xmlns="" val="20002"/>
                    </a:ext>
                  </a:extLst>
                </a:gridCol>
                <a:gridCol w="957714">
                  <a:extLst>
                    <a:ext uri="{9D8B030D-6E8A-4147-A177-3AD203B41FA5}">
                      <a16:colId xmlns:a16="http://schemas.microsoft.com/office/drawing/2014/main" xmlns="" val="20003"/>
                    </a:ext>
                  </a:extLst>
                </a:gridCol>
                <a:gridCol w="957714">
                  <a:extLst>
                    <a:ext uri="{9D8B030D-6E8A-4147-A177-3AD203B41FA5}">
                      <a16:colId xmlns:a16="http://schemas.microsoft.com/office/drawing/2014/main" xmlns="" val="20004"/>
                    </a:ext>
                  </a:extLst>
                </a:gridCol>
                <a:gridCol w="957714">
                  <a:extLst>
                    <a:ext uri="{9D8B030D-6E8A-4147-A177-3AD203B41FA5}">
                      <a16:colId xmlns:a16="http://schemas.microsoft.com/office/drawing/2014/main" xmlns="" val="20005"/>
                    </a:ext>
                  </a:extLst>
                </a:gridCol>
              </a:tblGrid>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chemeClr val="bg1"/>
                          </a:solidFill>
                          <a:latin typeface="Arial" panose="020B0604020202020204" pitchFamily="34" charset="0"/>
                          <a:cs typeface="Arial" panose="020B0604020202020204" pitchFamily="34" charset="0"/>
                        </a:rPr>
                        <a:t>Programme</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chemeClr val="bg1"/>
                          </a:solidFill>
                          <a:latin typeface="Arial" panose="020B0604020202020204" pitchFamily="34" charset="0"/>
                          <a:cs typeface="Arial" panose="020B0604020202020204" pitchFamily="34" charset="0"/>
                        </a:rPr>
                        <a:t>Q1 </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chemeClr val="bg1"/>
                          </a:solidFill>
                          <a:latin typeface="Arial" panose="020B0604020202020204" pitchFamily="34" charset="0"/>
                          <a:cs typeface="Arial" panose="020B0604020202020204" pitchFamily="34" charset="0"/>
                        </a:rPr>
                        <a:t>Q2 </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rgbClr val="FFFF00"/>
                          </a:solidFill>
                          <a:latin typeface="Arial" panose="020B0604020202020204" pitchFamily="34" charset="0"/>
                          <a:cs typeface="Arial" panose="020B0604020202020204" pitchFamily="34" charset="0"/>
                        </a:rPr>
                        <a:t>Q3</a:t>
                      </a:r>
                      <a:r>
                        <a:rPr lang="en-ZA" sz="1600" b="1" dirty="0">
                          <a:solidFill>
                            <a:schemeClr val="bg1"/>
                          </a:solidFill>
                          <a:latin typeface="Arial" panose="020B0604020202020204" pitchFamily="34" charset="0"/>
                          <a:cs typeface="Arial" panose="020B0604020202020204" pitchFamily="34" charset="0"/>
                        </a:rPr>
                        <a:t> </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chemeClr val="bg1"/>
                          </a:solidFill>
                          <a:latin typeface="Arial" panose="020B0604020202020204" pitchFamily="34" charset="0"/>
                          <a:cs typeface="Arial" panose="020B0604020202020204" pitchFamily="34" charset="0"/>
                        </a:rPr>
                        <a:t>Q4 </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chemeClr val="bg1"/>
                          </a:solidFill>
                          <a:latin typeface="Arial" panose="020B0604020202020204" pitchFamily="34" charset="0"/>
                          <a:cs typeface="Arial" panose="020B0604020202020204" pitchFamily="34" charset="0"/>
                        </a:rPr>
                        <a:t>Total</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extLst>
                  <a:ext uri="{0D108BD9-81ED-4DB2-BD59-A6C34878D82A}">
                    <a16:rowId xmlns:a16="http://schemas.microsoft.com/office/drawing/2014/main" xmlns="" val="10000"/>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US" sz="1500" b="1" dirty="0">
                          <a:solidFill>
                            <a:schemeClr val="tx1"/>
                          </a:solidFill>
                          <a:latin typeface="Arial" panose="020B0604020202020204" pitchFamily="34" charset="0"/>
                          <a:cs typeface="Arial" panose="020B0604020202020204" pitchFamily="34" charset="0"/>
                        </a:rPr>
                        <a:t>Administration</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19</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24</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14</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63</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rgbClr val="014929"/>
                          </a:solidFill>
                          <a:latin typeface="Arial" panose="020B0604020202020204" pitchFamily="34" charset="0"/>
                          <a:cs typeface="Arial" panose="020B0604020202020204" pitchFamily="34" charset="0"/>
                        </a:rPr>
                        <a:t>120</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1"/>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500" b="1" dirty="0">
                          <a:solidFill>
                            <a:schemeClr val="tx1"/>
                          </a:solidFill>
                          <a:latin typeface="Arial" panose="020B0604020202020204" pitchFamily="34" charset="0"/>
                          <a:cs typeface="Arial" panose="020B0604020202020204" pitchFamily="34" charset="0"/>
                        </a:rPr>
                        <a:t>Force Employment</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4</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4</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4</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7</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rgbClr val="014929"/>
                          </a:solidFill>
                          <a:latin typeface="Arial" panose="020B0604020202020204" pitchFamily="34" charset="0"/>
                          <a:cs typeface="Arial" panose="020B0604020202020204" pitchFamily="34" charset="0"/>
                        </a:rPr>
                        <a:t>19</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2"/>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500" b="1" dirty="0">
                          <a:solidFill>
                            <a:schemeClr val="tx1"/>
                          </a:solidFill>
                          <a:latin typeface="Arial" panose="020B0604020202020204" pitchFamily="34" charset="0"/>
                          <a:cs typeface="Arial" panose="020B0604020202020204" pitchFamily="34" charset="0"/>
                        </a:rPr>
                        <a:t>Landward Defence</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2</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2</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2</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2</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rgbClr val="014929"/>
                          </a:solidFill>
                          <a:latin typeface="Arial" panose="020B0604020202020204" pitchFamily="34" charset="0"/>
                          <a:cs typeface="Arial" panose="020B0604020202020204" pitchFamily="34" charset="0"/>
                        </a:rPr>
                        <a:t>8</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3"/>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500" b="1" dirty="0">
                          <a:solidFill>
                            <a:schemeClr val="tx1"/>
                          </a:solidFill>
                          <a:latin typeface="Arial" panose="020B0604020202020204" pitchFamily="34" charset="0"/>
                          <a:cs typeface="Arial" panose="020B0604020202020204" pitchFamily="34" charset="0"/>
                        </a:rPr>
                        <a:t>Air Defence</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1</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1</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1</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2</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rgbClr val="014929"/>
                          </a:solidFill>
                          <a:latin typeface="Arial" panose="020B0604020202020204" pitchFamily="34" charset="0"/>
                          <a:cs typeface="Arial" panose="020B0604020202020204" pitchFamily="34" charset="0"/>
                        </a:rPr>
                        <a:t>5</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4"/>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500" b="1" dirty="0">
                          <a:solidFill>
                            <a:schemeClr val="tx1"/>
                          </a:solidFill>
                          <a:latin typeface="Arial" panose="020B0604020202020204" pitchFamily="34" charset="0"/>
                          <a:cs typeface="Arial" panose="020B0604020202020204" pitchFamily="34" charset="0"/>
                        </a:rPr>
                        <a:t>Maritime Defence</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1</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1</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1</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2</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rgbClr val="014929"/>
                          </a:solidFill>
                          <a:latin typeface="Arial" panose="020B0604020202020204" pitchFamily="34" charset="0"/>
                          <a:cs typeface="Arial" panose="020B0604020202020204" pitchFamily="34" charset="0"/>
                        </a:rPr>
                        <a:t>5</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5"/>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500" b="1" dirty="0">
                          <a:solidFill>
                            <a:schemeClr val="tx1"/>
                          </a:solidFill>
                          <a:latin typeface="Arial" panose="020B0604020202020204" pitchFamily="34" charset="0"/>
                          <a:cs typeface="Arial" panose="020B0604020202020204" pitchFamily="34" charset="0"/>
                        </a:rPr>
                        <a:t>Military Health Support</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2</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2</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2</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2</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rgbClr val="014929"/>
                          </a:solidFill>
                          <a:latin typeface="Arial" panose="020B0604020202020204" pitchFamily="34" charset="0"/>
                          <a:cs typeface="Arial" panose="020B0604020202020204" pitchFamily="34" charset="0"/>
                        </a:rPr>
                        <a:t>8</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6"/>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500" b="1" dirty="0">
                          <a:solidFill>
                            <a:schemeClr val="tx1"/>
                          </a:solidFill>
                          <a:latin typeface="Arial" panose="020B0604020202020204" pitchFamily="34" charset="0"/>
                          <a:cs typeface="Arial" panose="020B0604020202020204" pitchFamily="34" charset="0"/>
                        </a:rPr>
                        <a:t>Defence Intelligence</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3</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3</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3</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6</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rgbClr val="014929"/>
                          </a:solidFill>
                          <a:latin typeface="Arial" panose="020B0604020202020204" pitchFamily="34" charset="0"/>
                          <a:cs typeface="Arial" panose="020B0604020202020204" pitchFamily="34" charset="0"/>
                        </a:rPr>
                        <a:t>15</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7"/>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500" b="1" dirty="0">
                          <a:solidFill>
                            <a:schemeClr val="tx1"/>
                          </a:solidFill>
                          <a:latin typeface="Arial" panose="020B0604020202020204" pitchFamily="34" charset="0"/>
                          <a:cs typeface="Arial" panose="020B0604020202020204" pitchFamily="34" charset="0"/>
                        </a:rPr>
                        <a:t>General Support</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4</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4</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4</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0" dirty="0">
                          <a:solidFill>
                            <a:schemeClr val="tx1"/>
                          </a:solidFill>
                          <a:latin typeface="Arial" panose="020B0604020202020204" pitchFamily="34" charset="0"/>
                          <a:cs typeface="Arial" panose="020B0604020202020204" pitchFamily="34" charset="0"/>
                        </a:rPr>
                        <a:t>9</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rgbClr val="014929"/>
                          </a:solidFill>
                          <a:latin typeface="Arial" panose="020B0604020202020204" pitchFamily="34" charset="0"/>
                          <a:cs typeface="Arial" panose="020B0604020202020204" pitchFamily="34" charset="0"/>
                        </a:rPr>
                        <a:t>21</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8"/>
                  </a:ext>
                </a:extLst>
              </a:tr>
              <a:tr h="464994">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r>
                        <a:rPr lang="en-ZA" sz="1600" b="1" dirty="0">
                          <a:solidFill>
                            <a:srgbClr val="014929"/>
                          </a:solidFill>
                          <a:latin typeface="Arial" panose="020B0604020202020204" pitchFamily="34" charset="0"/>
                          <a:cs typeface="Arial" panose="020B0604020202020204" pitchFamily="34" charset="0"/>
                        </a:rPr>
                        <a:t>Total</a:t>
                      </a:r>
                    </a:p>
                    <a:p>
                      <a:pPr algn="l"/>
                      <a:r>
                        <a:rPr lang="en-ZA" sz="1200" b="1" i="1" dirty="0">
                          <a:solidFill>
                            <a:srgbClr val="014929"/>
                          </a:solidFill>
                          <a:latin typeface="Arial" panose="020B0604020202020204" pitchFamily="34" charset="0"/>
                          <a:cs typeface="Arial" panose="020B0604020202020204" pitchFamily="34" charset="0"/>
                        </a:rPr>
                        <a:t>(excluding</a:t>
                      </a:r>
                      <a:r>
                        <a:rPr lang="en-ZA" sz="1200" b="1" i="1" baseline="0" dirty="0">
                          <a:solidFill>
                            <a:srgbClr val="014929"/>
                          </a:solidFill>
                          <a:latin typeface="Arial" panose="020B0604020202020204" pitchFamily="34" charset="0"/>
                          <a:cs typeface="Arial" panose="020B0604020202020204" pitchFamily="34" charset="0"/>
                        </a:rPr>
                        <a:t> classified targets)</a:t>
                      </a:r>
                      <a:endParaRPr lang="en-ZA" sz="1200" b="1" i="1" dirty="0">
                        <a:solidFill>
                          <a:srgbClr val="014929"/>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rgbClr val="014929"/>
                          </a:solidFill>
                          <a:latin typeface="Arial" panose="020B0604020202020204" pitchFamily="34" charset="0"/>
                          <a:cs typeface="Arial" panose="020B0604020202020204" pitchFamily="34" charset="0"/>
                        </a:rPr>
                        <a:t>36</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rgbClr val="014929"/>
                          </a:solidFill>
                          <a:latin typeface="Arial" panose="020B0604020202020204" pitchFamily="34" charset="0"/>
                          <a:cs typeface="Arial" panose="020B0604020202020204" pitchFamily="34" charset="0"/>
                        </a:rPr>
                        <a:t>41</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rgbClr val="014929"/>
                          </a:solidFill>
                          <a:latin typeface="Arial" panose="020B0604020202020204" pitchFamily="34" charset="0"/>
                          <a:cs typeface="Arial" panose="020B0604020202020204" pitchFamily="34" charset="0"/>
                        </a:rPr>
                        <a:t>31</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rgbClr val="014929"/>
                          </a:solidFill>
                          <a:latin typeface="Arial" panose="020B0604020202020204" pitchFamily="34" charset="0"/>
                          <a:cs typeface="Arial" panose="020B0604020202020204" pitchFamily="34" charset="0"/>
                        </a:rPr>
                        <a:t>93</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rgbClr val="C00000"/>
                          </a:solidFill>
                          <a:latin typeface="Arial" panose="020B0604020202020204" pitchFamily="34" charset="0"/>
                          <a:cs typeface="Arial" panose="020B0604020202020204" pitchFamily="34" charset="0"/>
                        </a:rPr>
                        <a:t>201</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9"/>
                  </a:ext>
                </a:extLst>
              </a:tr>
            </a:tbl>
          </a:graphicData>
        </a:graphic>
      </p:graphicFrame>
      <p:sp>
        <p:nvSpPr>
          <p:cNvPr id="8" name="Oval 7"/>
          <p:cNvSpPr/>
          <p:nvPr/>
        </p:nvSpPr>
        <p:spPr>
          <a:xfrm>
            <a:off x="6149792" y="4473387"/>
            <a:ext cx="726141" cy="403412"/>
          </a:xfrm>
          <a:prstGeom prst="ellipse">
            <a:avLst/>
          </a:prstGeom>
          <a:noFill/>
          <a:ln w="381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556432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2" name="TextBox 1"/>
          <p:cNvSpPr txBox="1"/>
          <p:nvPr/>
        </p:nvSpPr>
        <p:spPr>
          <a:xfrm>
            <a:off x="757719" y="2644372"/>
            <a:ext cx="7628021" cy="1569660"/>
          </a:xfrm>
          <a:prstGeom prst="rect">
            <a:avLst/>
          </a:prstGeom>
          <a:noFill/>
        </p:spPr>
        <p:txBody>
          <a:bodyPr wrap="square" rtlCol="0">
            <a:spAutoFit/>
          </a:bodyPr>
          <a:lstStyle/>
          <a:p>
            <a:pPr algn="ctr"/>
            <a:r>
              <a:rPr lang="en-GB" sz="4800" b="1" dirty="0" smtClean="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DOD Q2 Programme Performance</a:t>
            </a:r>
            <a:endPar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78002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a:t>
            </a:r>
            <a:r>
              <a:rPr lang="en-ZA" altLang="en-US" sz="2800" b="1" dirty="0" smtClean="0">
                <a:solidFill>
                  <a:prstClr val="white"/>
                </a:solidFill>
                <a:latin typeface="Arial" panose="020B0604020202020204" pitchFamily="34" charset="0"/>
              </a:rPr>
              <a:t>Validated Q2 Performance </a:t>
            </a:r>
            <a:r>
              <a:rPr lang="en-ZA" altLang="en-US" sz="2800" b="1" dirty="0">
                <a:solidFill>
                  <a:prstClr val="white"/>
                </a:solidFill>
                <a:latin typeface="Arial" panose="020B0604020202020204" pitchFamily="34" charset="0"/>
              </a:rPr>
              <a:t>Status</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13</a:t>
            </a:fld>
            <a:endParaRPr lang="en-US" altLang="en-US" sz="2400" dirty="0">
              <a:solidFill>
                <a:srgbClr val="014929"/>
              </a:solidFill>
              <a:latin typeface="Arial" panose="020B0604020202020204" pitchFamily="34" charset="0"/>
            </a:endParaRPr>
          </a:p>
        </p:txBody>
      </p:sp>
      <p:graphicFrame>
        <p:nvGraphicFramePr>
          <p:cNvPr id="22" name="Chart 21"/>
          <p:cNvGraphicFramePr/>
          <p:nvPr>
            <p:extLst/>
          </p:nvPr>
        </p:nvGraphicFramePr>
        <p:xfrm>
          <a:off x="281253" y="1464897"/>
          <a:ext cx="3994606" cy="348517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81253" y="728791"/>
            <a:ext cx="8580953" cy="400110"/>
          </a:xfrm>
          <a:prstGeom prst="rect">
            <a:avLst/>
          </a:prstGeom>
          <a:solidFill>
            <a:srgbClr val="014929"/>
          </a:solidFill>
          <a:ln>
            <a:solidFill>
              <a:schemeClr val="tx1"/>
            </a:solidFill>
          </a:ln>
        </p:spPr>
        <p:txBody>
          <a:bodyPr wrap="square" rtlCol="0">
            <a:spAutoFit/>
          </a:bodyPr>
          <a:lstStyle>
            <a:defPPr>
              <a:defRPr lang="en-US"/>
            </a:defPPr>
            <a:lvl1pPr algn="ctr" defTabSz="914400" fontAlgn="base">
              <a:spcBef>
                <a:spcPct val="0"/>
              </a:spcBef>
              <a:spcAft>
                <a:spcPct val="0"/>
              </a:spcAft>
              <a:defRPr sz="2000" b="1">
                <a:solidFill>
                  <a:schemeClr val="bg1"/>
                </a:solidFill>
                <a:latin typeface="Arial" pitchFamily="34" charset="0"/>
                <a:cs typeface="Arial" pitchFamily="34" charset="0"/>
              </a:defRPr>
            </a:lvl1pPr>
          </a:lstStyle>
          <a:p>
            <a:r>
              <a:rPr lang="en-ZA" dirty="0" smtClean="0">
                <a:solidFill>
                  <a:prstClr val="white"/>
                </a:solidFill>
              </a:rPr>
              <a:t>DOD Quarterly </a:t>
            </a:r>
            <a:r>
              <a:rPr lang="en-ZA" dirty="0">
                <a:solidFill>
                  <a:prstClr val="white"/>
                </a:solidFill>
              </a:rPr>
              <a:t>Target </a:t>
            </a:r>
            <a:r>
              <a:rPr lang="en-ZA" dirty="0" smtClean="0">
                <a:solidFill>
                  <a:prstClr val="white"/>
                </a:solidFill>
              </a:rPr>
              <a:t>Achievement: </a:t>
            </a:r>
            <a:r>
              <a:rPr lang="en-ZA" dirty="0">
                <a:solidFill>
                  <a:prstClr val="white"/>
                </a:solidFill>
              </a:rPr>
              <a:t>FY2017/18</a:t>
            </a:r>
          </a:p>
        </p:txBody>
      </p:sp>
      <p:graphicFrame>
        <p:nvGraphicFramePr>
          <p:cNvPr id="8" name="Chart 7"/>
          <p:cNvGraphicFramePr/>
          <p:nvPr>
            <p:extLst/>
          </p:nvPr>
        </p:nvGraphicFramePr>
        <p:xfrm>
          <a:off x="4765304" y="1385920"/>
          <a:ext cx="4096902" cy="34413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098882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2" name="TextBox 1"/>
          <p:cNvSpPr txBox="1"/>
          <p:nvPr/>
        </p:nvSpPr>
        <p:spPr>
          <a:xfrm>
            <a:off x="757719" y="2644372"/>
            <a:ext cx="7628021" cy="1569660"/>
          </a:xfrm>
          <a:prstGeom prst="rect">
            <a:avLst/>
          </a:prstGeom>
          <a:noFill/>
        </p:spPr>
        <p:txBody>
          <a:bodyPr wrap="square" rtlCol="0">
            <a:spAutoFit/>
          </a:bodyPr>
          <a:lstStyle/>
          <a:p>
            <a:pPr algn="ctr"/>
            <a:r>
              <a:rPr lang="en-GB" sz="4800" b="1" dirty="0" smtClean="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DOD Q3 Programme Performance</a:t>
            </a:r>
            <a:endPar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69454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2" name="TextBox 1"/>
          <p:cNvSpPr txBox="1"/>
          <p:nvPr/>
        </p:nvSpPr>
        <p:spPr>
          <a:xfrm>
            <a:off x="757719" y="2644372"/>
            <a:ext cx="7628021" cy="1569660"/>
          </a:xfrm>
          <a:prstGeom prst="rect">
            <a:avLst/>
          </a:prstGeom>
          <a:noFill/>
        </p:spPr>
        <p:txBody>
          <a:bodyPr wrap="square" rtlCol="0">
            <a:spAutoFit/>
          </a:bodyPr>
          <a:lstStyle/>
          <a:p>
            <a:pPr algn="ctr"/>
            <a:r>
              <a:rPr lang="en-GB" sz="4800" b="1" dirty="0" smtClean="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DOD Selected Performance Indicators</a:t>
            </a:r>
            <a:endPar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36962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Selected </a:t>
            </a:r>
            <a:r>
              <a:rPr lang="en-ZA" altLang="en-US" sz="2800" b="1" dirty="0" smtClean="0">
                <a:solidFill>
                  <a:prstClr val="white"/>
                </a:solidFill>
                <a:latin typeface="Arial" panose="020B0604020202020204" pitchFamily="34" charset="0"/>
              </a:rPr>
              <a:t>Performance Indicators</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16</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970101795"/>
              </p:ext>
            </p:extLst>
          </p:nvPr>
        </p:nvGraphicFramePr>
        <p:xfrm>
          <a:off x="144529" y="807119"/>
          <a:ext cx="8855092" cy="2578659"/>
        </p:xfrm>
        <a:graphic>
          <a:graphicData uri="http://schemas.openxmlformats.org/drawingml/2006/table">
            <a:tbl>
              <a:tblPr firstRow="1" firstCol="1" bandRow="1"/>
              <a:tblGrid>
                <a:gridCol w="4463566">
                  <a:extLst>
                    <a:ext uri="{9D8B030D-6E8A-4147-A177-3AD203B41FA5}">
                      <a16:colId xmlns:a16="http://schemas.microsoft.com/office/drawing/2014/main" xmlns="" val="20000"/>
                    </a:ext>
                  </a:extLst>
                </a:gridCol>
                <a:gridCol w="4391526">
                  <a:extLst>
                    <a:ext uri="{9D8B030D-6E8A-4147-A177-3AD203B41FA5}">
                      <a16:colId xmlns:a16="http://schemas.microsoft.com/office/drawing/2014/main" xmlns="" val="20001"/>
                    </a:ext>
                  </a:extLst>
                </a:gridCol>
              </a:tblGrid>
              <a:tr h="332465">
                <a:tc gridSpan="2">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Defence Foreign Relations Output Details for FY2017/18</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US"/>
                    </a:p>
                  </a:txBody>
                  <a:tcPr/>
                </a:tc>
                <a:extLst>
                  <a:ext uri="{0D108BD9-81ED-4DB2-BD59-A6C34878D82A}">
                    <a16:rowId xmlns:a16="http://schemas.microsoft.com/office/drawing/2014/main" xmlns="" val="10000"/>
                  </a:ext>
                </a:extLst>
              </a:tr>
              <a:tr h="2885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chemeClr val="tx1"/>
                          </a:solidFill>
                          <a:effectLst/>
                          <a:uLnTx/>
                          <a:uFillTx/>
                          <a:latin typeface="Arial Narrow"/>
                          <a:ea typeface="Calibri"/>
                          <a:cs typeface="Times New Roman"/>
                        </a:rPr>
                        <a:t>MTSF Outcome to which it contributes:  Outcome </a:t>
                      </a:r>
                      <a:r>
                        <a:rPr kumimoji="0" lang="en-ZA" sz="1600" b="1" i="0" u="none" strike="noStrike" kern="0" cap="none" spc="0" normalizeH="0" baseline="0" noProof="0" dirty="0" smtClean="0">
                          <a:ln>
                            <a:noFill/>
                          </a:ln>
                          <a:solidFill>
                            <a:schemeClr val="tx1"/>
                          </a:solidFill>
                          <a:effectLst/>
                          <a:uLnTx/>
                          <a:uFillTx/>
                          <a:latin typeface="Arial Narrow"/>
                          <a:ea typeface="Calibri"/>
                          <a:cs typeface="Times New Roman"/>
                        </a:rPr>
                        <a:t>11</a:t>
                      </a:r>
                      <a:endParaRPr kumimoji="0" lang="en-ZA" sz="1600" b="1" i="0"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algn="ctr">
                        <a:spcAft>
                          <a:spcPts val="0"/>
                        </a:spcAft>
                      </a:pPr>
                      <a:endParaRPr lang="en-GB" sz="1600" dirty="0">
                        <a:effectLst/>
                        <a:latin typeface="Arial"/>
                        <a:ea typeface="Calibri"/>
                        <a:cs typeface="Times New Roman"/>
                      </a:endParaRPr>
                    </a:p>
                  </a:txBody>
                  <a:tcPr marL="63307" marR="63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5076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chemeClr val="tx1"/>
                          </a:solidFill>
                          <a:effectLst/>
                          <a:uLnTx/>
                          <a:uFillTx/>
                          <a:latin typeface="Arial Narrow"/>
                          <a:ea typeface="Calibri"/>
                          <a:cs typeface="Times New Roman"/>
                        </a:rPr>
                        <a:t>Output: Employ the SANDF</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10002"/>
                  </a:ext>
                </a:extLst>
              </a:tr>
              <a:tr h="225164">
                <a:tc>
                  <a:txBody>
                    <a:bodyPr/>
                    <a:lstStyle/>
                    <a:p>
                      <a:pPr algn="ctr">
                        <a:spcAft>
                          <a:spcPts val="0"/>
                        </a:spcAft>
                      </a:pPr>
                      <a:r>
                        <a:rPr lang="en-US" sz="1600" b="1" dirty="0">
                          <a:solidFill>
                            <a:srgbClr val="006600"/>
                          </a:solidFill>
                          <a:effectLst/>
                          <a:latin typeface="Arial Narrow"/>
                          <a:ea typeface="Calibri"/>
                          <a:cs typeface="Times New Roman"/>
                        </a:rPr>
                        <a:t>Performance Indicator</a:t>
                      </a:r>
                      <a:endParaRPr lang="en-GB" sz="1600" dirty="0">
                        <a:solidFill>
                          <a:srgbClr val="006600"/>
                        </a:solidFill>
                        <a:effectLst/>
                        <a:latin typeface="Arial"/>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Arial Narrow"/>
                          <a:ea typeface="Calibri"/>
                          <a:cs typeface="Times New Roman"/>
                        </a:rPr>
                        <a:t>Analysis</a:t>
                      </a:r>
                      <a:endParaRPr lang="en-GB" sz="1600" dirty="0">
                        <a:solidFill>
                          <a:srgbClr val="006600"/>
                        </a:solidFill>
                        <a:effectLst/>
                        <a:latin typeface="Arial"/>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310627">
                <a:tc>
                  <a:txBody>
                    <a:bodyPr/>
                    <a:lstStyle/>
                    <a:p>
                      <a:pPr algn="l">
                        <a:spcAft>
                          <a:spcPts val="0"/>
                        </a:spcAft>
                      </a:pPr>
                      <a:r>
                        <a:rPr lang="en-ZA" sz="1600" dirty="0" smtClean="0">
                          <a:solidFill>
                            <a:schemeClr val="tx1"/>
                          </a:solidFill>
                          <a:effectLst/>
                          <a:latin typeface="Arial Narrow" panose="020B0606020202030204" pitchFamily="34" charset="0"/>
                          <a:ea typeface="Calibri"/>
                          <a:cs typeface="Times New Roman"/>
                        </a:rPr>
                        <a:t>Total number of Defence Attaché Offices</a:t>
                      </a:r>
                    </a:p>
                    <a:p>
                      <a:pPr algn="l">
                        <a:spcAft>
                          <a:spcPts val="0"/>
                        </a:spcAft>
                      </a:pPr>
                      <a:endParaRPr lang="en-US" sz="1600" dirty="0">
                        <a:solidFill>
                          <a:schemeClr val="tx1"/>
                        </a:solidFill>
                        <a:effectLst/>
                        <a:latin typeface="Arial Narrow" panose="020B0606020202030204" pitchFamily="34" charset="0"/>
                        <a:ea typeface="Calibri"/>
                        <a:cs typeface="Times New Roman"/>
                      </a:endParaRPr>
                    </a:p>
                  </a:txBody>
                  <a:tcPr marL="63309" marR="63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b="1" dirty="0" smtClean="0">
                          <a:solidFill>
                            <a:schemeClr val="tx1"/>
                          </a:solidFill>
                          <a:effectLst/>
                          <a:latin typeface="Arial Narrow" panose="020B0606020202030204" pitchFamily="34" charset="0"/>
                          <a:ea typeface="Calibri"/>
                          <a:cs typeface="Times New Roman"/>
                        </a:rPr>
                        <a:t>Target (Annual, Q4)</a:t>
                      </a:r>
                    </a:p>
                    <a:p>
                      <a:pPr algn="just">
                        <a:spcAft>
                          <a:spcPts val="0"/>
                        </a:spcAft>
                      </a:pPr>
                      <a:r>
                        <a:rPr lang="en-US" sz="1600" b="0" dirty="0" smtClean="0">
                          <a:solidFill>
                            <a:schemeClr val="tx1"/>
                          </a:solidFill>
                          <a:effectLst/>
                          <a:latin typeface="Arial Narrow" panose="020B0606020202030204" pitchFamily="34" charset="0"/>
                          <a:ea typeface="Calibri"/>
                          <a:cs typeface="Times New Roman"/>
                        </a:rPr>
                        <a:t>44</a:t>
                      </a:r>
                      <a:endParaRPr lang="en-US" sz="1600" b="0" dirty="0">
                        <a:solidFill>
                          <a:schemeClr val="tx1"/>
                        </a:solidFill>
                        <a:effectLst/>
                        <a:latin typeface="Arial Narrow" panose="020B0606020202030204" pitchFamily="34" charset="0"/>
                        <a:ea typeface="Calibri"/>
                        <a:cs typeface="Times New Roman"/>
                      </a:endParaRPr>
                    </a:p>
                    <a:p>
                      <a:pPr algn="just">
                        <a:spcAft>
                          <a:spcPts val="0"/>
                        </a:spcAft>
                      </a:pPr>
                      <a:endParaRPr lang="en-US" sz="1600" b="1" dirty="0">
                        <a:solidFill>
                          <a:schemeClr val="tx1"/>
                        </a:solidFill>
                        <a:effectLst/>
                        <a:latin typeface="Arial Narrow" panose="020B0606020202030204" pitchFamily="34" charset="0"/>
                        <a:ea typeface="Calibri"/>
                        <a:cs typeface="Times New Roman"/>
                      </a:endParaRPr>
                    </a:p>
                    <a:p>
                      <a:pPr algn="just">
                        <a:spcAft>
                          <a:spcPts val="0"/>
                        </a:spcAft>
                      </a:pPr>
                      <a:r>
                        <a:rPr lang="en-US" sz="1600" b="1" dirty="0" smtClean="0">
                          <a:solidFill>
                            <a:schemeClr val="tx1"/>
                          </a:solidFill>
                          <a:effectLst/>
                          <a:latin typeface="Arial Narrow" panose="020B0606020202030204" pitchFamily="34" charset="0"/>
                          <a:ea typeface="Calibri"/>
                          <a:cs typeface="Times New Roman"/>
                        </a:rPr>
                        <a:t>Progress towards Annual Target</a:t>
                      </a:r>
                      <a:endParaRPr lang="en-US" sz="1600" b="1" dirty="0">
                        <a:solidFill>
                          <a:schemeClr val="tx1"/>
                        </a:solidFill>
                        <a:effectLst/>
                        <a:latin typeface="Arial Narrow" panose="020B0606020202030204" pitchFamily="34" charset="0"/>
                        <a:ea typeface="Calibri"/>
                        <a:cs typeface="Times New Roman"/>
                      </a:endParaRPr>
                    </a:p>
                    <a:p>
                      <a:pPr algn="just">
                        <a:spcAft>
                          <a:spcPts val="0"/>
                        </a:spcAft>
                      </a:pPr>
                      <a:r>
                        <a:rPr lang="en-US" sz="1600" b="0" dirty="0" smtClean="0">
                          <a:solidFill>
                            <a:schemeClr val="tx1"/>
                          </a:solidFill>
                          <a:effectLst/>
                          <a:latin typeface="Arial Narrow" panose="020B0606020202030204" pitchFamily="34" charset="0"/>
                          <a:ea typeface="Calibri"/>
                          <a:cs typeface="Times New Roman"/>
                        </a:rPr>
                        <a:t>44</a:t>
                      </a:r>
                      <a:endParaRPr lang="en-US" sz="1600" b="1" dirty="0">
                        <a:solidFill>
                          <a:srgbClr val="2C842C"/>
                        </a:solidFill>
                        <a:effectLst/>
                        <a:latin typeface="Arial Narrow" panose="020B0606020202030204" pitchFamily="34" charset="0"/>
                        <a:ea typeface="Calibri"/>
                        <a:cs typeface="Times New Roman"/>
                        <a:sym typeface="Wingdings" panose="05000000000000000000" pitchFamily="2" charset="2"/>
                      </a:endParaRPr>
                    </a:p>
                    <a:p>
                      <a:pPr algn="just">
                        <a:spcAft>
                          <a:spcPts val="0"/>
                        </a:spcAft>
                      </a:pPr>
                      <a:endParaRPr lang="en-US" sz="1600" b="0" dirty="0" smtClean="0">
                        <a:solidFill>
                          <a:schemeClr val="tx1"/>
                        </a:solidFill>
                        <a:effectLst/>
                        <a:latin typeface="Arial Narrow" panose="020B0606020202030204" pitchFamily="34" charset="0"/>
                        <a:ea typeface="Calibri"/>
                        <a:cs typeface="Times New Roman"/>
                      </a:endParaRPr>
                    </a:p>
                  </a:txBody>
                  <a:tcPr marL="63309" marR="63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9" name="TextBox 8"/>
          <p:cNvSpPr txBox="1"/>
          <p:nvPr/>
        </p:nvSpPr>
        <p:spPr>
          <a:xfrm>
            <a:off x="142407" y="3392995"/>
            <a:ext cx="8859186" cy="1815882"/>
          </a:xfrm>
          <a:prstGeom prst="rect">
            <a:avLst/>
          </a:prstGeom>
          <a:noFill/>
        </p:spPr>
        <p:txBody>
          <a:bodyPr wrap="square" rtlCol="0">
            <a:spAutoFit/>
          </a:bodyPr>
          <a:lstStyle/>
          <a:p>
            <a:pPr algn="just">
              <a:spcAft>
                <a:spcPts val="0"/>
              </a:spcAft>
            </a:pPr>
            <a:r>
              <a:rPr lang="en-ZA" sz="1600" b="1" dirty="0">
                <a:latin typeface="Arial Narrow" panose="020B0606020202030204" pitchFamily="34" charset="0"/>
                <a:ea typeface="Calibri"/>
                <a:cs typeface="Times New Roman"/>
              </a:rPr>
              <a:t>Comment</a:t>
            </a:r>
          </a:p>
          <a:p>
            <a:pPr marL="285750" indent="-285750" algn="just">
              <a:spcAft>
                <a:spcPts val="0"/>
              </a:spcAft>
              <a:buFont typeface="Arial" panose="020B0604020202020204" pitchFamily="34" charset="0"/>
              <a:buChar char="•"/>
            </a:pPr>
            <a:r>
              <a:rPr lang="en-ZA" sz="1600" u="sng" dirty="0">
                <a:latin typeface="Arial Narrow" panose="020B0606020202030204" pitchFamily="34" charset="0"/>
                <a:ea typeface="Calibri"/>
                <a:cs typeface="Times New Roman"/>
              </a:rPr>
              <a:t>SADC – 10 o</a:t>
            </a:r>
            <a:r>
              <a:rPr lang="en-ZA" sz="1600" u="sng" dirty="0" smtClean="0">
                <a:latin typeface="Arial Narrow" panose="020B0606020202030204" pitchFamily="34" charset="0"/>
                <a:ea typeface="Calibri"/>
                <a:cs typeface="Times New Roman"/>
              </a:rPr>
              <a:t>ffices</a:t>
            </a:r>
            <a:r>
              <a:rPr lang="en-ZA" sz="1600" dirty="0" smtClean="0">
                <a:latin typeface="Arial Narrow" panose="020B0606020202030204" pitchFamily="34" charset="0"/>
                <a:ea typeface="Calibri"/>
                <a:cs typeface="Times New Roman"/>
              </a:rPr>
              <a:t>.  </a:t>
            </a:r>
            <a:r>
              <a:rPr lang="en-ZA" sz="1600" dirty="0">
                <a:latin typeface="Arial Narrow" panose="020B0606020202030204" pitchFamily="34" charset="0"/>
                <a:ea typeface="Calibri"/>
                <a:cs typeface="Times New Roman"/>
              </a:rPr>
              <a:t>Angola, Botswana, DRC, Lesotho, Mozambique, Namibia, Swaziland, Tanzania, Zambia </a:t>
            </a:r>
            <a:r>
              <a:rPr lang="en-ZA" sz="1600" dirty="0" smtClean="0">
                <a:latin typeface="Arial Narrow" panose="020B0606020202030204" pitchFamily="34" charset="0"/>
                <a:ea typeface="Calibri"/>
                <a:cs typeface="Times New Roman"/>
              </a:rPr>
              <a:t>and Zimbabwe</a:t>
            </a:r>
            <a:r>
              <a:rPr lang="en-ZA" sz="1600" dirty="0">
                <a:latin typeface="Arial Narrow" panose="020B0606020202030204" pitchFamily="34" charset="0"/>
                <a:ea typeface="Calibri"/>
                <a:cs typeface="Times New Roman"/>
              </a:rPr>
              <a:t>. </a:t>
            </a:r>
          </a:p>
          <a:p>
            <a:pPr marL="285750" indent="-285750" algn="just">
              <a:spcAft>
                <a:spcPts val="0"/>
              </a:spcAft>
              <a:buFont typeface="Arial" panose="020B0604020202020204" pitchFamily="34" charset="0"/>
              <a:buChar char="•"/>
            </a:pPr>
            <a:r>
              <a:rPr lang="en-ZA" sz="1600" u="sng" dirty="0" smtClean="0">
                <a:latin typeface="Arial Narrow" panose="020B0606020202030204" pitchFamily="34" charset="0"/>
                <a:ea typeface="Calibri"/>
                <a:cs typeface="Times New Roman"/>
              </a:rPr>
              <a:t>Rest </a:t>
            </a:r>
            <a:r>
              <a:rPr lang="en-ZA" sz="1600" u="sng" dirty="0">
                <a:latin typeface="Arial Narrow" panose="020B0606020202030204" pitchFamily="34" charset="0"/>
                <a:ea typeface="Calibri"/>
                <a:cs typeface="Times New Roman"/>
              </a:rPr>
              <a:t>of Africa –</a:t>
            </a:r>
            <a:r>
              <a:rPr lang="en-ZA" sz="1600" u="sng" dirty="0" smtClean="0">
                <a:latin typeface="Arial Narrow" panose="020B0606020202030204" pitchFamily="34" charset="0"/>
                <a:ea typeface="Calibri"/>
                <a:cs typeface="Times New Roman"/>
              </a:rPr>
              <a:t> </a:t>
            </a:r>
            <a:r>
              <a:rPr lang="en-ZA" sz="1600" u="sng" dirty="0">
                <a:latin typeface="Arial Narrow" panose="020B0606020202030204" pitchFamily="34" charset="0"/>
                <a:ea typeface="Calibri"/>
                <a:cs typeface="Times New Roman"/>
              </a:rPr>
              <a:t>13 </a:t>
            </a:r>
            <a:r>
              <a:rPr lang="en-ZA" sz="1600" u="sng" dirty="0" smtClean="0">
                <a:latin typeface="Arial Narrow" panose="020B0606020202030204" pitchFamily="34" charset="0"/>
                <a:ea typeface="Calibri"/>
                <a:cs typeface="Times New Roman"/>
              </a:rPr>
              <a:t>offices</a:t>
            </a:r>
            <a:r>
              <a:rPr lang="en-ZA" sz="1600" dirty="0" smtClean="0">
                <a:latin typeface="Arial Narrow" panose="020B0606020202030204" pitchFamily="34" charset="0"/>
                <a:ea typeface="Calibri"/>
                <a:cs typeface="Times New Roman"/>
              </a:rPr>
              <a:t>.  </a:t>
            </a:r>
            <a:r>
              <a:rPr lang="en-ZA" sz="1600" dirty="0">
                <a:latin typeface="Arial Narrow" panose="020B0606020202030204" pitchFamily="34" charset="0"/>
                <a:ea typeface="Calibri"/>
                <a:cs typeface="Times New Roman"/>
              </a:rPr>
              <a:t>Algeria, AU, Burundi, Côte d’Ivoire, Egypt, Ethiopia, Ghana, Kenya, Nigeria, </a:t>
            </a:r>
            <a:r>
              <a:rPr lang="en-ZA" sz="1600" dirty="0" smtClean="0">
                <a:latin typeface="Arial Narrow" panose="020B0606020202030204" pitchFamily="34" charset="0"/>
                <a:ea typeface="Calibri"/>
                <a:cs typeface="Times New Roman"/>
              </a:rPr>
              <a:t>Senegal, South </a:t>
            </a:r>
            <a:r>
              <a:rPr lang="en-ZA" sz="1600" dirty="0">
                <a:latin typeface="Arial Narrow" panose="020B0606020202030204" pitchFamily="34" charset="0"/>
                <a:ea typeface="Calibri"/>
                <a:cs typeface="Times New Roman"/>
              </a:rPr>
              <a:t>Sudan, Sudan  and Uganda.</a:t>
            </a:r>
          </a:p>
          <a:p>
            <a:pPr marL="285750" indent="-285750" algn="just">
              <a:spcAft>
                <a:spcPts val="0"/>
              </a:spcAft>
              <a:buFont typeface="Arial" panose="020B0604020202020204" pitchFamily="34" charset="0"/>
              <a:buChar char="•"/>
            </a:pPr>
            <a:r>
              <a:rPr lang="en-ZA" sz="1600" u="sng" dirty="0" smtClean="0">
                <a:latin typeface="Arial Narrow" panose="020B0606020202030204" pitchFamily="34" charset="0"/>
                <a:ea typeface="Calibri"/>
                <a:cs typeface="Times New Roman"/>
              </a:rPr>
              <a:t>Rest </a:t>
            </a:r>
            <a:r>
              <a:rPr lang="en-ZA" sz="1600" u="sng" dirty="0">
                <a:latin typeface="Arial Narrow" panose="020B0606020202030204" pitchFamily="34" charset="0"/>
                <a:ea typeface="Calibri"/>
                <a:cs typeface="Times New Roman"/>
              </a:rPr>
              <a:t>of the World –</a:t>
            </a:r>
            <a:r>
              <a:rPr lang="en-ZA" sz="1600" u="sng" dirty="0" smtClean="0">
                <a:latin typeface="Arial Narrow" panose="020B0606020202030204" pitchFamily="34" charset="0"/>
                <a:ea typeface="Calibri"/>
                <a:cs typeface="Times New Roman"/>
              </a:rPr>
              <a:t> </a:t>
            </a:r>
            <a:r>
              <a:rPr lang="en-ZA" sz="1600" u="sng" dirty="0">
                <a:latin typeface="Arial Narrow" panose="020B0606020202030204" pitchFamily="34" charset="0"/>
                <a:ea typeface="Calibri"/>
                <a:cs typeface="Times New Roman"/>
              </a:rPr>
              <a:t>21 </a:t>
            </a:r>
            <a:r>
              <a:rPr lang="en-ZA" sz="1600" u="sng" dirty="0" smtClean="0">
                <a:latin typeface="Arial Narrow" panose="020B0606020202030204" pitchFamily="34" charset="0"/>
                <a:ea typeface="Calibri"/>
                <a:cs typeface="Times New Roman"/>
              </a:rPr>
              <a:t>offices</a:t>
            </a:r>
            <a:r>
              <a:rPr lang="en-ZA" sz="1600" dirty="0" smtClean="0">
                <a:latin typeface="Arial Narrow" panose="020B0606020202030204" pitchFamily="34" charset="0"/>
                <a:ea typeface="Calibri"/>
                <a:cs typeface="Times New Roman"/>
              </a:rPr>
              <a:t>.  Argentina</a:t>
            </a:r>
            <a:r>
              <a:rPr lang="en-ZA" sz="1600" dirty="0">
                <a:latin typeface="Arial Narrow" panose="020B0606020202030204" pitchFamily="34" charset="0"/>
                <a:ea typeface="Calibri"/>
                <a:cs typeface="Times New Roman"/>
              </a:rPr>
              <a:t>, Belgium, Brazil, Cuba, France, Germany, India, Italy, Malaysia, Pakistan, </a:t>
            </a:r>
            <a:r>
              <a:rPr lang="en-ZA" sz="1600" dirty="0" smtClean="0">
                <a:latin typeface="Arial Narrow" panose="020B0606020202030204" pitchFamily="34" charset="0"/>
                <a:ea typeface="Calibri"/>
                <a:cs typeface="Times New Roman"/>
              </a:rPr>
              <a:t>PRC</a:t>
            </a:r>
            <a:r>
              <a:rPr lang="en-ZA" sz="1600" dirty="0">
                <a:latin typeface="Arial Narrow" panose="020B0606020202030204" pitchFamily="34" charset="0"/>
                <a:ea typeface="Calibri"/>
                <a:cs typeface="Times New Roman"/>
              </a:rPr>
              <a:t>, Russia, Saudi Arabia, Spain, Sweden, Turkey, </a:t>
            </a:r>
            <a:r>
              <a:rPr lang="en-ZA" sz="1600" dirty="0" smtClean="0">
                <a:latin typeface="Arial Narrow" panose="020B0606020202030204" pitchFamily="34" charset="0"/>
                <a:ea typeface="Calibri"/>
                <a:cs typeface="Times New Roman"/>
              </a:rPr>
              <a:t>UAE, UK, </a:t>
            </a:r>
            <a:r>
              <a:rPr lang="en-ZA" sz="1600" dirty="0">
                <a:latin typeface="Arial Narrow" panose="020B0606020202030204" pitchFamily="34" charset="0"/>
                <a:ea typeface="Calibri"/>
                <a:cs typeface="Times New Roman"/>
              </a:rPr>
              <a:t>UN, </a:t>
            </a:r>
            <a:r>
              <a:rPr lang="en-ZA" sz="1600" dirty="0" smtClean="0">
                <a:latin typeface="Arial Narrow" panose="020B0606020202030204" pitchFamily="34" charset="0"/>
                <a:ea typeface="Calibri"/>
                <a:cs typeface="Times New Roman"/>
              </a:rPr>
              <a:t>USA and Vietnam</a:t>
            </a:r>
            <a:r>
              <a:rPr lang="en-ZA" sz="1600" dirty="0">
                <a:latin typeface="Arial Narrow" panose="020B0606020202030204" pitchFamily="34" charset="0"/>
                <a:ea typeface="Calibri"/>
                <a:cs typeface="Times New Roman"/>
              </a:rPr>
              <a:t>.</a:t>
            </a:r>
          </a:p>
        </p:txBody>
      </p:sp>
    </p:spTree>
    <p:extLst>
      <p:ext uri="{BB962C8B-B14F-4D97-AF65-F5344CB8AC3E}">
        <p14:creationId xmlns:p14="http://schemas.microsoft.com/office/powerpoint/2010/main" xmlns="" val="3598465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Selected Performance Indicators</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17</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574747508"/>
              </p:ext>
            </p:extLst>
          </p:nvPr>
        </p:nvGraphicFramePr>
        <p:xfrm>
          <a:off x="144529" y="807119"/>
          <a:ext cx="8855092" cy="2571732"/>
        </p:xfrm>
        <a:graphic>
          <a:graphicData uri="http://schemas.openxmlformats.org/drawingml/2006/table">
            <a:tbl>
              <a:tblPr firstRow="1" firstCol="1" bandRow="1"/>
              <a:tblGrid>
                <a:gridCol w="4445831">
                  <a:extLst>
                    <a:ext uri="{9D8B030D-6E8A-4147-A177-3AD203B41FA5}">
                      <a16:colId xmlns:a16="http://schemas.microsoft.com/office/drawing/2014/main" xmlns="" val="20000"/>
                    </a:ext>
                  </a:extLst>
                </a:gridCol>
                <a:gridCol w="4409261">
                  <a:extLst>
                    <a:ext uri="{9D8B030D-6E8A-4147-A177-3AD203B41FA5}">
                      <a16:colId xmlns:a16="http://schemas.microsoft.com/office/drawing/2014/main" xmlns="" val="20001"/>
                    </a:ext>
                  </a:extLst>
                </a:gridCol>
              </a:tblGrid>
              <a:tr h="332465">
                <a:tc gridSpan="2">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Human Resources Support Services Output Details for FY2017/18</a:t>
                      </a:r>
                      <a:endPar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US"/>
                    </a:p>
                  </a:txBody>
                  <a:tcPr/>
                </a:tc>
                <a:extLst>
                  <a:ext uri="{0D108BD9-81ED-4DB2-BD59-A6C34878D82A}">
                    <a16:rowId xmlns:a16="http://schemas.microsoft.com/office/drawing/2014/main" xmlns="" val="10000"/>
                  </a:ext>
                </a:extLst>
              </a:tr>
              <a:tr h="2885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chemeClr val="tx1"/>
                          </a:solidFill>
                          <a:effectLst/>
                          <a:uLnTx/>
                          <a:uFillTx/>
                          <a:latin typeface="Arial Narrow"/>
                          <a:ea typeface="Calibri"/>
                          <a:cs typeface="Times New Roman"/>
                        </a:rPr>
                        <a:t>MTSF Outcome to which it contributes:  Outcome </a:t>
                      </a:r>
                      <a:r>
                        <a:rPr kumimoji="0" lang="en-ZA" sz="1600" b="1" i="0" u="none" strike="noStrike" kern="0" cap="none" spc="0" normalizeH="0" baseline="0" noProof="0" dirty="0" smtClean="0">
                          <a:ln>
                            <a:noFill/>
                          </a:ln>
                          <a:solidFill>
                            <a:schemeClr val="tx1"/>
                          </a:solidFill>
                          <a:effectLst/>
                          <a:uLnTx/>
                          <a:uFillTx/>
                          <a:latin typeface="Arial Narrow"/>
                          <a:ea typeface="Calibri"/>
                          <a:cs typeface="Times New Roman"/>
                        </a:rPr>
                        <a:t>5</a:t>
                      </a:r>
                      <a:endParaRPr kumimoji="0" lang="en-ZA" sz="1600" b="1" i="0"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algn="ctr">
                        <a:spcAft>
                          <a:spcPts val="0"/>
                        </a:spcAft>
                      </a:pPr>
                      <a:endParaRPr lang="en-GB" sz="1600" dirty="0">
                        <a:effectLst/>
                        <a:latin typeface="Arial"/>
                        <a:ea typeface="Calibri"/>
                        <a:cs typeface="Times New Roman"/>
                      </a:endParaRPr>
                    </a:p>
                  </a:txBody>
                  <a:tcPr marL="63307" marR="63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4327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chemeClr val="tx1"/>
                          </a:solidFill>
                          <a:effectLst/>
                          <a:uLnTx/>
                          <a:uFillTx/>
                          <a:latin typeface="Arial Narrow"/>
                          <a:ea typeface="Calibri"/>
                          <a:cs typeface="Times New Roman"/>
                        </a:rPr>
                        <a:t>Output: Provide professional and supported DOD Human Resources</a:t>
                      </a:r>
                      <a:endParaRPr kumimoji="0" lang="en-ZA" sz="1600" b="1" i="0"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10002"/>
                  </a:ext>
                </a:extLst>
              </a:tr>
              <a:tr h="225164">
                <a:tc>
                  <a:txBody>
                    <a:bodyPr/>
                    <a:lstStyle/>
                    <a:p>
                      <a:pPr algn="ctr">
                        <a:spcAft>
                          <a:spcPts val="0"/>
                        </a:spcAft>
                      </a:pPr>
                      <a:r>
                        <a:rPr lang="en-US" sz="1600" b="1" dirty="0">
                          <a:solidFill>
                            <a:srgbClr val="006600"/>
                          </a:solidFill>
                          <a:effectLst/>
                          <a:latin typeface="Arial Narrow"/>
                          <a:ea typeface="Calibri"/>
                          <a:cs typeface="Times New Roman"/>
                        </a:rPr>
                        <a:t>Performance Indicator</a:t>
                      </a:r>
                      <a:endParaRPr lang="en-GB" sz="1600" dirty="0">
                        <a:solidFill>
                          <a:srgbClr val="006600"/>
                        </a:solidFill>
                        <a:effectLst/>
                        <a:latin typeface="Arial"/>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Arial Narrow"/>
                          <a:ea typeface="Calibri"/>
                          <a:cs typeface="Times New Roman"/>
                        </a:rPr>
                        <a:t>Analysis</a:t>
                      </a:r>
                      <a:endParaRPr lang="en-GB" sz="1600" dirty="0">
                        <a:solidFill>
                          <a:srgbClr val="006600"/>
                        </a:solidFill>
                        <a:effectLst/>
                        <a:latin typeface="Arial"/>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10627">
                <a:tc>
                  <a:txBody>
                    <a:bodyPr/>
                    <a:lstStyle/>
                    <a:p>
                      <a:pPr algn="l">
                        <a:spcAft>
                          <a:spcPts val="0"/>
                        </a:spcAft>
                      </a:pPr>
                      <a:r>
                        <a:rPr lang="en-ZA" sz="1600" dirty="0" smtClean="0">
                          <a:solidFill>
                            <a:schemeClr val="tx1"/>
                          </a:solidFill>
                          <a:effectLst/>
                          <a:latin typeface="Arial Narrow" panose="020B0606020202030204" pitchFamily="34" charset="0"/>
                          <a:ea typeface="Calibri"/>
                          <a:cs typeface="Times New Roman"/>
                        </a:rPr>
                        <a:t>Number of Military Skills Development Members in the System per Year</a:t>
                      </a:r>
                      <a:endParaRPr lang="en-ZA" sz="1600" dirty="0">
                        <a:solidFill>
                          <a:schemeClr val="tx1"/>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dirty="0" smtClean="0">
                          <a:solidFill>
                            <a:schemeClr val="tx1"/>
                          </a:solidFill>
                          <a:effectLst/>
                          <a:latin typeface="Arial Narrow" panose="020B0606020202030204" pitchFamily="34" charset="0"/>
                          <a:ea typeface="Calibri"/>
                          <a:cs typeface="Times New Roman"/>
                        </a:rPr>
                        <a:t>Target (Annual, Q4)</a:t>
                      </a:r>
                    </a:p>
                    <a:p>
                      <a:pPr algn="just">
                        <a:spcAft>
                          <a:spcPts val="0"/>
                        </a:spcAft>
                      </a:pPr>
                      <a:r>
                        <a:rPr lang="en-US" sz="1600" b="0" dirty="0" smtClean="0">
                          <a:solidFill>
                            <a:schemeClr val="tx1"/>
                          </a:solidFill>
                          <a:effectLst/>
                          <a:latin typeface="Arial Narrow" panose="020B0606020202030204" pitchFamily="34" charset="0"/>
                          <a:ea typeface="Calibri"/>
                          <a:cs typeface="Times New Roman"/>
                        </a:rPr>
                        <a:t>3 651</a:t>
                      </a:r>
                    </a:p>
                    <a:p>
                      <a:pPr algn="just">
                        <a:spcAft>
                          <a:spcPts val="0"/>
                        </a:spcAft>
                      </a:pPr>
                      <a:endParaRPr lang="en-US" sz="1600" b="1" dirty="0">
                        <a:solidFill>
                          <a:schemeClr val="tx1"/>
                        </a:solidFill>
                        <a:effectLst/>
                        <a:latin typeface="Arial Narrow" panose="020B0606020202030204" pitchFamily="34" charset="0"/>
                        <a:ea typeface="Calibri"/>
                        <a:cs typeface="Times New Roman"/>
                      </a:endParaRPr>
                    </a:p>
                    <a:p>
                      <a:pPr algn="just">
                        <a:spcAft>
                          <a:spcPts val="0"/>
                        </a:spcAft>
                      </a:pPr>
                      <a:r>
                        <a:rPr lang="en-US" sz="1600" b="1" dirty="0" smtClean="0">
                          <a:solidFill>
                            <a:schemeClr val="tx1"/>
                          </a:solidFill>
                          <a:effectLst/>
                          <a:latin typeface="Arial Narrow" panose="020B0606020202030204" pitchFamily="34" charset="0"/>
                          <a:ea typeface="Calibri"/>
                          <a:cs typeface="Times New Roman"/>
                        </a:rPr>
                        <a:t>Progress towards Annual Target</a:t>
                      </a:r>
                      <a:endParaRPr lang="en-US" sz="1600" b="1" dirty="0">
                        <a:solidFill>
                          <a:schemeClr val="tx1"/>
                        </a:solidFill>
                        <a:effectLst/>
                        <a:latin typeface="Arial Narrow" panose="020B0606020202030204" pitchFamily="34" charset="0"/>
                        <a:ea typeface="Calibri"/>
                        <a:cs typeface="Times New Roman"/>
                      </a:endParaRPr>
                    </a:p>
                    <a:p>
                      <a:pPr algn="just">
                        <a:spcAft>
                          <a:spcPts val="0"/>
                        </a:spcAft>
                      </a:pPr>
                      <a:r>
                        <a:rPr lang="en-US" sz="1600" b="0" dirty="0" smtClean="0">
                          <a:solidFill>
                            <a:schemeClr val="tx1"/>
                          </a:solidFill>
                          <a:effectLst/>
                          <a:latin typeface="Arial Narrow" panose="020B0606020202030204" pitchFamily="34" charset="0"/>
                          <a:ea typeface="Calibri"/>
                          <a:cs typeface="Times New Roman"/>
                        </a:rPr>
                        <a:t>3 182</a:t>
                      </a:r>
                      <a:endParaRPr lang="en-US" sz="1600" b="1" dirty="0">
                        <a:solidFill>
                          <a:srgbClr val="2C842C"/>
                        </a:solidFill>
                        <a:effectLst/>
                        <a:latin typeface="Arial Narrow" panose="020B0606020202030204" pitchFamily="34" charset="0"/>
                        <a:ea typeface="Calibri"/>
                        <a:cs typeface="Times New Roman"/>
                      </a:endParaRPr>
                    </a:p>
                    <a:p>
                      <a:pPr algn="just">
                        <a:spcAft>
                          <a:spcPts val="0"/>
                        </a:spcAft>
                      </a:pPr>
                      <a:endParaRPr lang="en-US" sz="1600" b="0" dirty="0">
                        <a:solidFill>
                          <a:schemeClr val="tx1"/>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245686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Selected Performance Indicators</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18</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483344646"/>
              </p:ext>
            </p:extLst>
          </p:nvPr>
        </p:nvGraphicFramePr>
        <p:xfrm>
          <a:off x="144529" y="807119"/>
          <a:ext cx="8855092" cy="2571732"/>
        </p:xfrm>
        <a:graphic>
          <a:graphicData uri="http://schemas.openxmlformats.org/drawingml/2006/table">
            <a:tbl>
              <a:tblPr firstRow="1" firstCol="1" bandRow="1"/>
              <a:tblGrid>
                <a:gridCol w="4445831">
                  <a:extLst>
                    <a:ext uri="{9D8B030D-6E8A-4147-A177-3AD203B41FA5}">
                      <a16:colId xmlns:a16="http://schemas.microsoft.com/office/drawing/2014/main" xmlns="" val="20000"/>
                    </a:ext>
                  </a:extLst>
                </a:gridCol>
                <a:gridCol w="4409261">
                  <a:extLst>
                    <a:ext uri="{9D8B030D-6E8A-4147-A177-3AD203B41FA5}">
                      <a16:colId xmlns:a16="http://schemas.microsoft.com/office/drawing/2014/main" xmlns="" val="20001"/>
                    </a:ext>
                  </a:extLst>
                </a:gridCol>
              </a:tblGrid>
              <a:tr h="332465">
                <a:tc gridSpan="2">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Human Resources Support Services Output Details for FY2017/18</a:t>
                      </a:r>
                      <a:endPar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US"/>
                    </a:p>
                  </a:txBody>
                  <a:tcPr/>
                </a:tc>
                <a:extLst>
                  <a:ext uri="{0D108BD9-81ED-4DB2-BD59-A6C34878D82A}">
                    <a16:rowId xmlns:a16="http://schemas.microsoft.com/office/drawing/2014/main" xmlns="" val="10000"/>
                  </a:ext>
                </a:extLst>
              </a:tr>
              <a:tr h="2885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chemeClr val="tx1"/>
                          </a:solidFill>
                          <a:effectLst/>
                          <a:uLnTx/>
                          <a:uFillTx/>
                          <a:latin typeface="Arial Narrow"/>
                          <a:ea typeface="Calibri"/>
                          <a:cs typeface="Times New Roman"/>
                        </a:rPr>
                        <a:t>MTSF Outcome to which it contributes:  Outcome </a:t>
                      </a:r>
                      <a:r>
                        <a:rPr kumimoji="0" lang="en-ZA" sz="1600" b="1" i="0" u="none" strike="noStrike" kern="0" cap="none" spc="0" normalizeH="0" baseline="0" noProof="0" dirty="0" smtClean="0">
                          <a:ln>
                            <a:noFill/>
                          </a:ln>
                          <a:solidFill>
                            <a:schemeClr val="tx1"/>
                          </a:solidFill>
                          <a:effectLst/>
                          <a:uLnTx/>
                          <a:uFillTx/>
                          <a:latin typeface="Arial Narrow"/>
                          <a:ea typeface="Calibri"/>
                          <a:cs typeface="Times New Roman"/>
                        </a:rPr>
                        <a:t>3</a:t>
                      </a:r>
                      <a:endParaRPr kumimoji="0" lang="en-ZA" sz="1600" b="1" i="0"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algn="ctr">
                        <a:spcAft>
                          <a:spcPts val="0"/>
                        </a:spcAft>
                      </a:pPr>
                      <a:endParaRPr lang="en-GB" sz="1600" dirty="0">
                        <a:effectLst/>
                        <a:latin typeface="Arial"/>
                        <a:ea typeface="Calibri"/>
                        <a:cs typeface="Times New Roman"/>
                      </a:endParaRPr>
                    </a:p>
                  </a:txBody>
                  <a:tcPr marL="63307" marR="63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4327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chemeClr val="tx1"/>
                          </a:solidFill>
                          <a:effectLst/>
                          <a:uLnTx/>
                          <a:uFillTx/>
                          <a:latin typeface="Arial Narrow"/>
                          <a:ea typeface="Calibri"/>
                          <a:cs typeface="Times New Roman"/>
                        </a:rPr>
                        <a:t>Output: Provide professional and supported DOD Human Resources</a:t>
                      </a:r>
                      <a:endParaRPr kumimoji="0" lang="en-ZA" sz="1600" b="1" i="0"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10002"/>
                  </a:ext>
                </a:extLst>
              </a:tr>
              <a:tr h="225164">
                <a:tc>
                  <a:txBody>
                    <a:bodyPr/>
                    <a:lstStyle/>
                    <a:p>
                      <a:pPr algn="ctr">
                        <a:spcAft>
                          <a:spcPts val="0"/>
                        </a:spcAft>
                      </a:pPr>
                      <a:r>
                        <a:rPr lang="en-US" sz="1600" b="1" dirty="0">
                          <a:solidFill>
                            <a:srgbClr val="006600"/>
                          </a:solidFill>
                          <a:effectLst/>
                          <a:latin typeface="Arial Narrow"/>
                          <a:ea typeface="Calibri"/>
                          <a:cs typeface="Times New Roman"/>
                        </a:rPr>
                        <a:t>Performance Indicator</a:t>
                      </a:r>
                      <a:endParaRPr lang="en-GB" sz="1600" dirty="0">
                        <a:solidFill>
                          <a:srgbClr val="006600"/>
                        </a:solidFill>
                        <a:effectLst/>
                        <a:latin typeface="Arial"/>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Arial Narrow"/>
                          <a:ea typeface="Calibri"/>
                          <a:cs typeface="Times New Roman"/>
                        </a:rPr>
                        <a:t>Analysis</a:t>
                      </a:r>
                      <a:endParaRPr lang="en-GB" sz="1600" dirty="0">
                        <a:solidFill>
                          <a:srgbClr val="006600"/>
                        </a:solidFill>
                        <a:effectLst/>
                        <a:latin typeface="Arial"/>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10627">
                <a:tc>
                  <a:txBody>
                    <a:bodyPr/>
                    <a:lstStyle/>
                    <a:p>
                      <a:pPr algn="l">
                        <a:spcAft>
                          <a:spcPts val="0"/>
                        </a:spcAft>
                      </a:pPr>
                      <a:r>
                        <a:rPr lang="en-ZA" sz="1600" dirty="0" smtClean="0">
                          <a:solidFill>
                            <a:schemeClr val="tx1"/>
                          </a:solidFill>
                          <a:effectLst/>
                          <a:latin typeface="Arial Narrow" panose="020B0606020202030204" pitchFamily="34" charset="0"/>
                          <a:ea typeface="Calibri"/>
                          <a:cs typeface="Times New Roman"/>
                        </a:rPr>
                        <a:t>Number of reserve force man-days</a:t>
                      </a: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dirty="0" smtClean="0">
                          <a:solidFill>
                            <a:schemeClr val="tx1"/>
                          </a:solidFill>
                          <a:effectLst/>
                          <a:latin typeface="Arial Narrow" panose="020B0606020202030204" pitchFamily="34" charset="0"/>
                          <a:ea typeface="Calibri"/>
                          <a:cs typeface="Times New Roman"/>
                        </a:rPr>
                        <a:t>Target  (Annual, Q4)</a:t>
                      </a:r>
                    </a:p>
                    <a:p>
                      <a:pPr algn="just">
                        <a:spcAft>
                          <a:spcPts val="0"/>
                        </a:spcAft>
                      </a:pPr>
                      <a:r>
                        <a:rPr lang="en-US" sz="1600" b="0" dirty="0" smtClean="0">
                          <a:solidFill>
                            <a:schemeClr val="tx1"/>
                          </a:solidFill>
                          <a:effectLst/>
                          <a:latin typeface="Arial Narrow" panose="020B0606020202030204" pitchFamily="34" charset="0"/>
                          <a:ea typeface="Calibri"/>
                          <a:cs typeface="Times New Roman"/>
                        </a:rPr>
                        <a:t>1 817 104 </a:t>
                      </a:r>
                    </a:p>
                    <a:p>
                      <a:pPr algn="just">
                        <a:spcAft>
                          <a:spcPts val="0"/>
                        </a:spcAft>
                      </a:pPr>
                      <a:endParaRPr lang="en-US" sz="1600" b="1" dirty="0">
                        <a:solidFill>
                          <a:schemeClr val="tx1"/>
                        </a:solidFill>
                        <a:effectLst/>
                        <a:latin typeface="Arial Narrow" panose="020B0606020202030204" pitchFamily="34" charset="0"/>
                        <a:ea typeface="Calibri"/>
                        <a:cs typeface="Times New Roman"/>
                      </a:endParaRPr>
                    </a:p>
                    <a:p>
                      <a:pPr algn="just">
                        <a:spcAft>
                          <a:spcPts val="0"/>
                        </a:spcAft>
                      </a:pPr>
                      <a:r>
                        <a:rPr lang="en-US" sz="1600" b="1" dirty="0" smtClean="0">
                          <a:solidFill>
                            <a:schemeClr val="tx1"/>
                          </a:solidFill>
                          <a:effectLst/>
                          <a:latin typeface="Arial Narrow" panose="020B0606020202030204" pitchFamily="34" charset="0"/>
                          <a:ea typeface="Calibri"/>
                          <a:cs typeface="Times New Roman"/>
                        </a:rPr>
                        <a:t>Progress towards Annual Target</a:t>
                      </a:r>
                      <a:endParaRPr lang="en-US" sz="1600" b="1" dirty="0">
                        <a:solidFill>
                          <a:schemeClr val="tx1"/>
                        </a:solidFill>
                        <a:effectLst/>
                        <a:latin typeface="Arial Narrow" panose="020B0606020202030204" pitchFamily="34" charset="0"/>
                        <a:ea typeface="Calibri"/>
                        <a:cs typeface="Times New Roman"/>
                      </a:endParaRPr>
                    </a:p>
                    <a:p>
                      <a:pPr algn="just">
                        <a:spcAft>
                          <a:spcPts val="0"/>
                        </a:spcAft>
                      </a:pPr>
                      <a:r>
                        <a:rPr lang="en-US" sz="1600" b="0" dirty="0" smtClean="0">
                          <a:solidFill>
                            <a:schemeClr val="tx1"/>
                          </a:solidFill>
                          <a:effectLst/>
                          <a:latin typeface="Arial Narrow" panose="020B0606020202030204" pitchFamily="34" charset="0"/>
                          <a:ea typeface="Calibri"/>
                          <a:cs typeface="Times New Roman"/>
                        </a:rPr>
                        <a:t>1 759 779</a:t>
                      </a:r>
                      <a:endParaRPr lang="en-US" sz="1600" b="1" dirty="0">
                        <a:solidFill>
                          <a:srgbClr val="2C842C"/>
                        </a:solidFill>
                        <a:effectLst/>
                        <a:latin typeface="Arial Narrow" panose="020B0606020202030204" pitchFamily="34" charset="0"/>
                        <a:ea typeface="Calibri"/>
                        <a:cs typeface="Times New Roman"/>
                      </a:endParaRPr>
                    </a:p>
                    <a:p>
                      <a:pPr algn="just">
                        <a:spcAft>
                          <a:spcPts val="0"/>
                        </a:spcAft>
                      </a:pPr>
                      <a:endParaRPr lang="en-US" sz="1600" b="0" dirty="0">
                        <a:solidFill>
                          <a:schemeClr val="tx1"/>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6913466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Selected Performance Indicators</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19</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60886568"/>
              </p:ext>
            </p:extLst>
          </p:nvPr>
        </p:nvGraphicFramePr>
        <p:xfrm>
          <a:off x="144529" y="807119"/>
          <a:ext cx="8855092" cy="2571732"/>
        </p:xfrm>
        <a:graphic>
          <a:graphicData uri="http://schemas.openxmlformats.org/drawingml/2006/table">
            <a:tbl>
              <a:tblPr firstRow="1" firstCol="1" bandRow="1"/>
              <a:tblGrid>
                <a:gridCol w="4445831">
                  <a:extLst>
                    <a:ext uri="{9D8B030D-6E8A-4147-A177-3AD203B41FA5}">
                      <a16:colId xmlns:a16="http://schemas.microsoft.com/office/drawing/2014/main" xmlns="" val="20000"/>
                    </a:ext>
                  </a:extLst>
                </a:gridCol>
                <a:gridCol w="4409261">
                  <a:extLst>
                    <a:ext uri="{9D8B030D-6E8A-4147-A177-3AD203B41FA5}">
                      <a16:colId xmlns:a16="http://schemas.microsoft.com/office/drawing/2014/main" xmlns="" val="20001"/>
                    </a:ext>
                  </a:extLst>
                </a:gridCol>
              </a:tblGrid>
              <a:tr h="332465">
                <a:tc gridSpan="2">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Force Employment Output Details for FY2017/18</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US"/>
                    </a:p>
                  </a:txBody>
                  <a:tcPr/>
                </a:tc>
                <a:extLst>
                  <a:ext uri="{0D108BD9-81ED-4DB2-BD59-A6C34878D82A}">
                    <a16:rowId xmlns:a16="http://schemas.microsoft.com/office/drawing/2014/main" xmlns="" val="10000"/>
                  </a:ext>
                </a:extLst>
              </a:tr>
              <a:tr h="2885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chemeClr val="tx1"/>
                          </a:solidFill>
                          <a:effectLst/>
                          <a:uLnTx/>
                          <a:uFillTx/>
                          <a:latin typeface="Arial Narrow"/>
                          <a:ea typeface="Calibri"/>
                          <a:cs typeface="Times New Roman"/>
                        </a:rPr>
                        <a:t>MTSF Outcome to which it contributes:  Outcome </a:t>
                      </a:r>
                      <a:r>
                        <a:rPr kumimoji="0" lang="en-ZA" sz="1600" b="1" i="0" u="none" strike="noStrike" kern="0" cap="none" spc="0" normalizeH="0" baseline="0" noProof="0" dirty="0" smtClean="0">
                          <a:ln>
                            <a:noFill/>
                          </a:ln>
                          <a:solidFill>
                            <a:schemeClr val="tx1"/>
                          </a:solidFill>
                          <a:effectLst/>
                          <a:uLnTx/>
                          <a:uFillTx/>
                          <a:latin typeface="Arial Narrow"/>
                          <a:ea typeface="Calibri"/>
                          <a:cs typeface="Times New Roman"/>
                        </a:rPr>
                        <a:t>11</a:t>
                      </a:r>
                      <a:endParaRPr kumimoji="0" lang="en-ZA" sz="1600" b="1" i="0"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algn="ctr">
                        <a:spcAft>
                          <a:spcPts val="0"/>
                        </a:spcAft>
                      </a:pPr>
                      <a:endParaRPr lang="en-GB" sz="1600" dirty="0">
                        <a:effectLst/>
                        <a:latin typeface="Arial"/>
                        <a:ea typeface="Calibri"/>
                        <a:cs typeface="Times New Roman"/>
                      </a:endParaRPr>
                    </a:p>
                  </a:txBody>
                  <a:tcPr marL="63307" marR="63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4327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chemeClr val="tx1"/>
                          </a:solidFill>
                          <a:effectLst/>
                          <a:uLnTx/>
                          <a:uFillTx/>
                          <a:latin typeface="Arial Narrow"/>
                          <a:ea typeface="Calibri"/>
                          <a:cs typeface="Times New Roman"/>
                        </a:rPr>
                        <a:t>Output: Provide mission ready Defence capabilities</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10002"/>
                  </a:ext>
                </a:extLst>
              </a:tr>
              <a:tr h="225164">
                <a:tc>
                  <a:txBody>
                    <a:bodyPr/>
                    <a:lstStyle/>
                    <a:p>
                      <a:pPr algn="ctr">
                        <a:spcAft>
                          <a:spcPts val="0"/>
                        </a:spcAft>
                      </a:pPr>
                      <a:r>
                        <a:rPr lang="en-US" sz="1600" b="1" dirty="0">
                          <a:solidFill>
                            <a:srgbClr val="006600"/>
                          </a:solidFill>
                          <a:effectLst/>
                          <a:latin typeface="Arial Narrow"/>
                          <a:ea typeface="Calibri"/>
                          <a:cs typeface="Times New Roman"/>
                        </a:rPr>
                        <a:t>Performance Indicator</a:t>
                      </a:r>
                      <a:endParaRPr lang="en-GB" sz="1600" dirty="0">
                        <a:solidFill>
                          <a:srgbClr val="006600"/>
                        </a:solidFill>
                        <a:effectLst/>
                        <a:latin typeface="Arial"/>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Arial Narrow"/>
                          <a:ea typeface="Calibri"/>
                          <a:cs typeface="Times New Roman"/>
                        </a:rPr>
                        <a:t>Analysis</a:t>
                      </a:r>
                      <a:endParaRPr lang="en-GB" sz="1600" dirty="0">
                        <a:solidFill>
                          <a:srgbClr val="006600"/>
                        </a:solidFill>
                        <a:effectLst/>
                        <a:latin typeface="Arial"/>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10627">
                <a:tc>
                  <a:txBody>
                    <a:bodyPr/>
                    <a:lstStyle/>
                    <a:p>
                      <a:pPr algn="l">
                        <a:spcAft>
                          <a:spcPts val="0"/>
                        </a:spcAft>
                      </a:pPr>
                      <a:r>
                        <a:rPr lang="en-ZA" sz="1600" dirty="0" smtClean="0">
                          <a:solidFill>
                            <a:schemeClr val="tx1"/>
                          </a:solidFill>
                          <a:effectLst/>
                          <a:latin typeface="Arial Narrow" panose="020B0606020202030204" pitchFamily="34" charset="0"/>
                          <a:ea typeface="Calibri"/>
                          <a:cs typeface="Times New Roman"/>
                        </a:rPr>
                        <a:t>Percentage compliance with the Southern African Development Community Standby Force Pledge</a:t>
                      </a: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dirty="0" smtClean="0">
                          <a:solidFill>
                            <a:schemeClr val="tx1"/>
                          </a:solidFill>
                          <a:effectLst/>
                          <a:latin typeface="Arial Narrow" panose="020B0606020202030204" pitchFamily="34" charset="0"/>
                          <a:ea typeface="Calibri"/>
                          <a:cs typeface="Times New Roman"/>
                        </a:rPr>
                        <a:t>Target  (Annual, Q4)</a:t>
                      </a:r>
                    </a:p>
                    <a:p>
                      <a:pPr algn="just">
                        <a:spcAft>
                          <a:spcPts val="0"/>
                        </a:spcAft>
                      </a:pPr>
                      <a:r>
                        <a:rPr lang="en-US" sz="1600" b="0" dirty="0" smtClean="0">
                          <a:solidFill>
                            <a:schemeClr val="tx1"/>
                          </a:solidFill>
                          <a:effectLst/>
                          <a:latin typeface="Arial Narrow" panose="020B0606020202030204" pitchFamily="34" charset="0"/>
                          <a:ea typeface="Calibri"/>
                          <a:cs typeface="Times New Roman"/>
                        </a:rPr>
                        <a:t>100%</a:t>
                      </a:r>
                    </a:p>
                    <a:p>
                      <a:pPr algn="just">
                        <a:spcAft>
                          <a:spcPts val="0"/>
                        </a:spcAft>
                      </a:pPr>
                      <a:endParaRPr lang="en-US" sz="1600" b="1" dirty="0">
                        <a:solidFill>
                          <a:schemeClr val="tx1"/>
                        </a:solidFill>
                        <a:effectLst/>
                        <a:latin typeface="Arial Narrow" panose="020B0606020202030204" pitchFamily="34" charset="0"/>
                        <a:ea typeface="Calibri"/>
                        <a:cs typeface="Times New Roman"/>
                      </a:endParaRPr>
                    </a:p>
                    <a:p>
                      <a:pPr algn="just">
                        <a:spcAft>
                          <a:spcPts val="0"/>
                        </a:spcAft>
                      </a:pPr>
                      <a:r>
                        <a:rPr lang="en-US" sz="1600" b="1" dirty="0" smtClean="0">
                          <a:solidFill>
                            <a:schemeClr val="tx1"/>
                          </a:solidFill>
                          <a:effectLst/>
                          <a:latin typeface="Arial Narrow" panose="020B0606020202030204" pitchFamily="34" charset="0"/>
                          <a:ea typeface="Calibri"/>
                          <a:cs typeface="Times New Roman"/>
                        </a:rPr>
                        <a:t>Progress towards Annual Target</a:t>
                      </a:r>
                    </a:p>
                    <a:p>
                      <a:pPr algn="just">
                        <a:spcAft>
                          <a:spcPts val="0"/>
                        </a:spcAft>
                      </a:pPr>
                      <a:r>
                        <a:rPr lang="en-US" sz="1600" b="0" dirty="0" smtClean="0">
                          <a:solidFill>
                            <a:schemeClr val="tx1"/>
                          </a:solidFill>
                          <a:effectLst/>
                          <a:latin typeface="Arial Narrow" panose="020B0606020202030204" pitchFamily="34" charset="0"/>
                          <a:ea typeface="Calibri"/>
                          <a:cs typeface="Times New Roman"/>
                        </a:rPr>
                        <a:t>100%</a:t>
                      </a:r>
                      <a:endParaRPr lang="en-US" sz="1600" b="1" dirty="0">
                        <a:solidFill>
                          <a:srgbClr val="2C842C"/>
                        </a:solidFill>
                        <a:effectLst/>
                        <a:latin typeface="Arial Narrow" panose="020B0606020202030204" pitchFamily="34" charset="0"/>
                        <a:ea typeface="Calibri"/>
                        <a:cs typeface="Times New Roman"/>
                      </a:endParaRPr>
                    </a:p>
                    <a:p>
                      <a:pPr algn="just">
                        <a:spcAft>
                          <a:spcPts val="0"/>
                        </a:spcAft>
                      </a:pPr>
                      <a:endParaRPr lang="en-US" sz="1600" b="0" dirty="0" smtClean="0">
                        <a:solidFill>
                          <a:schemeClr val="tx1"/>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8" name="TextBox 7"/>
          <p:cNvSpPr txBox="1"/>
          <p:nvPr/>
        </p:nvSpPr>
        <p:spPr>
          <a:xfrm>
            <a:off x="142407" y="3383483"/>
            <a:ext cx="8859186" cy="830997"/>
          </a:xfrm>
          <a:prstGeom prst="rect">
            <a:avLst/>
          </a:prstGeom>
          <a:noFill/>
        </p:spPr>
        <p:txBody>
          <a:bodyPr wrap="square" rtlCol="0">
            <a:spAutoFit/>
          </a:bodyPr>
          <a:lstStyle/>
          <a:p>
            <a:pPr algn="just">
              <a:spcAft>
                <a:spcPts val="0"/>
              </a:spcAft>
            </a:pPr>
            <a:r>
              <a:rPr lang="en-ZA" sz="1600" b="1" dirty="0">
                <a:latin typeface="Arial Narrow" panose="020B0606020202030204" pitchFamily="34" charset="0"/>
                <a:ea typeface="Calibri"/>
                <a:cs typeface="Times New Roman"/>
              </a:rPr>
              <a:t>Comment</a:t>
            </a:r>
          </a:p>
          <a:p>
            <a:pPr algn="just">
              <a:spcAft>
                <a:spcPts val="0"/>
              </a:spcAft>
            </a:pPr>
            <a:r>
              <a:rPr lang="en-ZA" sz="1600" dirty="0">
                <a:latin typeface="Arial Narrow" panose="020B0606020202030204" pitchFamily="34" charset="0"/>
                <a:ea typeface="Calibri"/>
                <a:cs typeface="Times New Roman"/>
              </a:rPr>
              <a:t>The SANDF force structure elements deployed in peace missions constituted part of the SANDF’s contribution to the Standby Force.  These pledges were not additional to SANDF force requirements</a:t>
            </a:r>
            <a:r>
              <a:rPr lang="en-ZA" sz="1600" dirty="0" smtClean="0">
                <a:latin typeface="Arial Narrow" panose="020B0606020202030204" pitchFamily="34" charset="0"/>
                <a:ea typeface="Calibri"/>
                <a:cs typeface="Times New Roman"/>
              </a:rPr>
              <a:t>.</a:t>
            </a:r>
            <a:endParaRPr lang="en-ZA" sz="1600" dirty="0">
              <a:latin typeface="Arial Narrow" panose="020B0606020202030204" pitchFamily="34" charset="0"/>
              <a:ea typeface="Calibri"/>
              <a:cs typeface="Times New Roman"/>
            </a:endParaRPr>
          </a:p>
        </p:txBody>
      </p:sp>
    </p:spTree>
    <p:extLst>
      <p:ext uri="{BB962C8B-B14F-4D97-AF65-F5344CB8AC3E}">
        <p14:creationId xmlns:p14="http://schemas.microsoft.com/office/powerpoint/2010/main" xmlns="" val="512601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17980"/>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Aim</a:t>
            </a:r>
            <a:endParaRPr lang="en-US" altLang="en-US" sz="2000" b="1" dirty="0">
              <a:solidFill>
                <a:prstClr val="white"/>
              </a:solidFill>
              <a:latin typeface="Arial" panose="020B0604020202020204" pitchFamily="34" charset="0"/>
            </a:endParaRPr>
          </a:p>
        </p:txBody>
      </p:sp>
      <p:sp>
        <p:nvSpPr>
          <p:cNvPr id="6" name="Rectangle 13"/>
          <p:cNvSpPr>
            <a:spLocks noChangeArrowheads="1"/>
          </p:cNvSpPr>
          <p:nvPr/>
        </p:nvSpPr>
        <p:spPr bwMode="auto">
          <a:xfrm>
            <a:off x="298580" y="908720"/>
            <a:ext cx="8565502" cy="259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fontAlgn="base">
              <a:spcBef>
                <a:spcPct val="0"/>
              </a:spcBef>
              <a:spcAft>
                <a:spcPct val="0"/>
              </a:spcAft>
            </a:pPr>
            <a:r>
              <a:rPr lang="en-ZA" sz="3200" dirty="0">
                <a:solidFill>
                  <a:prstClr val="black"/>
                </a:solidFill>
                <a:latin typeface="Arial" charset="0"/>
                <a:cs typeface="Arial" charset="0"/>
              </a:rPr>
              <a:t>To present the </a:t>
            </a:r>
            <a:r>
              <a:rPr lang="en-US" sz="3200" dirty="0">
                <a:solidFill>
                  <a:prstClr val="black"/>
                </a:solidFill>
                <a:latin typeface="Arial" charset="0"/>
                <a:cs typeface="Arial" charset="0"/>
              </a:rPr>
              <a:t>Department of </a:t>
            </a:r>
            <a:r>
              <a:rPr lang="en-US" sz="3200" dirty="0" err="1">
                <a:solidFill>
                  <a:prstClr val="black"/>
                </a:solidFill>
                <a:latin typeface="Arial" charset="0"/>
                <a:cs typeface="Arial" charset="0"/>
              </a:rPr>
              <a:t>Defence</a:t>
            </a:r>
            <a:r>
              <a:rPr lang="en-US" sz="3200" dirty="0">
                <a:solidFill>
                  <a:prstClr val="black"/>
                </a:solidFill>
                <a:latin typeface="Arial" charset="0"/>
                <a:cs typeface="Arial" charset="0"/>
              </a:rPr>
              <a:t> (DOD)</a:t>
            </a:r>
            <a:br>
              <a:rPr lang="en-US" sz="3200" dirty="0">
                <a:solidFill>
                  <a:prstClr val="black"/>
                </a:solidFill>
                <a:latin typeface="Arial" charset="0"/>
                <a:cs typeface="Arial" charset="0"/>
              </a:rPr>
            </a:br>
            <a:r>
              <a:rPr lang="en-US" sz="3200" b="1" dirty="0" smtClean="0">
                <a:solidFill>
                  <a:srgbClr val="014929"/>
                </a:solidFill>
                <a:latin typeface="Arial" charset="0"/>
                <a:cs typeface="Arial" charset="0"/>
              </a:rPr>
              <a:t>3</a:t>
            </a:r>
            <a:r>
              <a:rPr lang="en-US" sz="3200" b="1" baseline="30000" dirty="0" smtClean="0">
                <a:solidFill>
                  <a:srgbClr val="014929"/>
                </a:solidFill>
                <a:latin typeface="Arial" charset="0"/>
                <a:cs typeface="Arial" charset="0"/>
              </a:rPr>
              <a:t>rd</a:t>
            </a:r>
            <a:r>
              <a:rPr lang="en-US" sz="3200" b="1" dirty="0" smtClean="0">
                <a:solidFill>
                  <a:srgbClr val="014929"/>
                </a:solidFill>
                <a:latin typeface="Arial" charset="0"/>
                <a:cs typeface="Arial" charset="0"/>
              </a:rPr>
              <a:t> Quarter </a:t>
            </a:r>
            <a:r>
              <a:rPr lang="en-US" sz="3200" b="1" dirty="0">
                <a:solidFill>
                  <a:prstClr val="black"/>
                </a:solidFill>
                <a:latin typeface="Arial" charset="0"/>
                <a:cs typeface="Arial" charset="0"/>
              </a:rPr>
              <a:t/>
            </a:r>
            <a:br>
              <a:rPr lang="en-US" sz="3200" b="1" dirty="0">
                <a:solidFill>
                  <a:prstClr val="black"/>
                </a:solidFill>
                <a:latin typeface="Arial" charset="0"/>
                <a:cs typeface="Arial" charset="0"/>
              </a:rPr>
            </a:br>
            <a:r>
              <a:rPr lang="en-US" sz="3200" dirty="0">
                <a:solidFill>
                  <a:prstClr val="black"/>
                </a:solidFill>
                <a:latin typeface="Arial" charset="0"/>
                <a:cs typeface="Arial" charset="0"/>
              </a:rPr>
              <a:t>(01 </a:t>
            </a:r>
            <a:r>
              <a:rPr lang="en-US" sz="3200" dirty="0" smtClean="0">
                <a:solidFill>
                  <a:prstClr val="black"/>
                </a:solidFill>
                <a:latin typeface="Arial" charset="0"/>
                <a:cs typeface="Arial" charset="0"/>
              </a:rPr>
              <a:t>October 2017 </a:t>
            </a:r>
            <a:r>
              <a:rPr lang="en-US" sz="3200" dirty="0">
                <a:solidFill>
                  <a:prstClr val="black"/>
                </a:solidFill>
                <a:latin typeface="Arial" charset="0"/>
                <a:cs typeface="Arial" charset="0"/>
              </a:rPr>
              <a:t>- </a:t>
            </a:r>
            <a:r>
              <a:rPr lang="en-US" sz="3200" dirty="0" smtClean="0">
                <a:solidFill>
                  <a:prstClr val="black"/>
                </a:solidFill>
                <a:latin typeface="Arial" charset="0"/>
                <a:cs typeface="Arial" charset="0"/>
              </a:rPr>
              <a:t>31 December 2017</a:t>
            </a:r>
            <a:r>
              <a:rPr lang="en-US" sz="3200" dirty="0">
                <a:solidFill>
                  <a:prstClr val="black"/>
                </a:solidFill>
                <a:latin typeface="Arial" charset="0"/>
                <a:cs typeface="Arial" charset="0"/>
              </a:rPr>
              <a:t>) Performance Status </a:t>
            </a:r>
            <a:br>
              <a:rPr lang="en-US" sz="3200" dirty="0">
                <a:solidFill>
                  <a:prstClr val="black"/>
                </a:solidFill>
                <a:latin typeface="Arial" charset="0"/>
                <a:cs typeface="Arial" charset="0"/>
              </a:rPr>
            </a:br>
            <a:r>
              <a:rPr lang="en-US" sz="3200" dirty="0">
                <a:solidFill>
                  <a:prstClr val="black"/>
                </a:solidFill>
                <a:latin typeface="Arial" charset="0"/>
                <a:cs typeface="Arial" charset="0"/>
              </a:rPr>
              <a:t>(Non-Financial and Financial) </a:t>
            </a:r>
            <a:br>
              <a:rPr lang="en-US" sz="3200" dirty="0">
                <a:solidFill>
                  <a:prstClr val="black"/>
                </a:solidFill>
                <a:latin typeface="Arial" charset="0"/>
                <a:cs typeface="Arial" charset="0"/>
              </a:rPr>
            </a:br>
            <a:r>
              <a:rPr lang="en-US" sz="3200" dirty="0">
                <a:solidFill>
                  <a:prstClr val="black"/>
                </a:solidFill>
                <a:latin typeface="Arial" charset="0"/>
                <a:cs typeface="Arial" charset="0"/>
              </a:rPr>
              <a:t>for the FY2017/18 to the</a:t>
            </a:r>
          </a:p>
          <a:p>
            <a:pPr algn="ctr" defTabSz="914400" fontAlgn="base">
              <a:spcBef>
                <a:spcPct val="0"/>
              </a:spcBef>
              <a:spcAft>
                <a:spcPct val="0"/>
              </a:spcAft>
            </a:pPr>
            <a:r>
              <a:rPr lang="en-ZA" sz="3200" dirty="0">
                <a:solidFill>
                  <a:prstClr val="black"/>
                </a:solidFill>
                <a:latin typeface="Arial" charset="0"/>
                <a:cs typeface="Arial" charset="0"/>
              </a:rPr>
              <a:t>Portfolio Committee of Defence and Military Veterans (PCD&amp;MV)</a:t>
            </a:r>
          </a:p>
        </p:txBody>
      </p:sp>
      <p:sp>
        <p:nvSpPr>
          <p:cNvPr id="7" name="Slide Number Placeholder 1"/>
          <p:cNvSpPr>
            <a:spLocks noGrp="1"/>
          </p:cNvSpPr>
          <p:nvPr>
            <p:ph type="sldNum" sz="quarter" idx="10"/>
          </p:nvPr>
        </p:nvSpPr>
        <p:spPr bwMode="auto">
          <a:xfrm>
            <a:off x="8733451" y="6477000"/>
            <a:ext cx="378893"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xmlns="" val="1926865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Selected Performance Indicators</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20</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836481739"/>
              </p:ext>
            </p:extLst>
          </p:nvPr>
        </p:nvGraphicFramePr>
        <p:xfrm>
          <a:off x="144529" y="807119"/>
          <a:ext cx="8855092" cy="2571732"/>
        </p:xfrm>
        <a:graphic>
          <a:graphicData uri="http://schemas.openxmlformats.org/drawingml/2006/table">
            <a:tbl>
              <a:tblPr firstRow="1" firstCol="1" bandRow="1"/>
              <a:tblGrid>
                <a:gridCol w="4445831">
                  <a:extLst>
                    <a:ext uri="{9D8B030D-6E8A-4147-A177-3AD203B41FA5}">
                      <a16:colId xmlns:a16="http://schemas.microsoft.com/office/drawing/2014/main" xmlns="" val="20000"/>
                    </a:ext>
                  </a:extLst>
                </a:gridCol>
                <a:gridCol w="4409261">
                  <a:extLst>
                    <a:ext uri="{9D8B030D-6E8A-4147-A177-3AD203B41FA5}">
                      <a16:colId xmlns:a16="http://schemas.microsoft.com/office/drawing/2014/main" xmlns="" val="20001"/>
                    </a:ext>
                  </a:extLst>
                </a:gridCol>
              </a:tblGrid>
              <a:tr h="332465">
                <a:tc gridSpan="2">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Force Employment Output Details for FY2017/18</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US"/>
                    </a:p>
                  </a:txBody>
                  <a:tcPr/>
                </a:tc>
                <a:extLst>
                  <a:ext uri="{0D108BD9-81ED-4DB2-BD59-A6C34878D82A}">
                    <a16:rowId xmlns:a16="http://schemas.microsoft.com/office/drawing/2014/main" xmlns="" val="10000"/>
                  </a:ext>
                </a:extLst>
              </a:tr>
              <a:tr h="2885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chemeClr val="tx1"/>
                          </a:solidFill>
                          <a:effectLst/>
                          <a:uLnTx/>
                          <a:uFillTx/>
                          <a:latin typeface="Arial Narrow"/>
                          <a:ea typeface="Calibri"/>
                          <a:cs typeface="Times New Roman"/>
                        </a:rPr>
                        <a:t>MTSF Outcome to which it contributes:  Outcome </a:t>
                      </a:r>
                      <a:r>
                        <a:rPr kumimoji="0" lang="en-ZA" sz="1600" b="1" i="0" u="none" strike="noStrike" kern="0" cap="none" spc="0" normalizeH="0" baseline="0" noProof="0" dirty="0" smtClean="0">
                          <a:ln>
                            <a:noFill/>
                          </a:ln>
                          <a:solidFill>
                            <a:schemeClr val="tx1"/>
                          </a:solidFill>
                          <a:effectLst/>
                          <a:uLnTx/>
                          <a:uFillTx/>
                          <a:latin typeface="Arial Narrow"/>
                          <a:ea typeface="Calibri"/>
                          <a:cs typeface="Times New Roman"/>
                        </a:rPr>
                        <a:t>11</a:t>
                      </a:r>
                      <a:endParaRPr kumimoji="0" lang="en-ZA" sz="1600" b="1" i="0"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algn="ctr">
                        <a:spcAft>
                          <a:spcPts val="0"/>
                        </a:spcAft>
                      </a:pPr>
                      <a:endParaRPr lang="en-GB" sz="1600" dirty="0">
                        <a:effectLst/>
                        <a:latin typeface="Arial"/>
                        <a:ea typeface="Calibri"/>
                        <a:cs typeface="Times New Roman"/>
                      </a:endParaRPr>
                    </a:p>
                  </a:txBody>
                  <a:tcPr marL="63307" marR="63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4327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chemeClr val="tx1"/>
                          </a:solidFill>
                          <a:effectLst/>
                          <a:uLnTx/>
                          <a:uFillTx/>
                          <a:latin typeface="Arial Narrow"/>
                          <a:ea typeface="Calibri"/>
                          <a:cs typeface="Times New Roman"/>
                        </a:rPr>
                        <a:t>Output: Conduct ordered defence commitments in accordance with Government policy and strategy</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10002"/>
                  </a:ext>
                </a:extLst>
              </a:tr>
              <a:tr h="225164">
                <a:tc>
                  <a:txBody>
                    <a:bodyPr/>
                    <a:lstStyle/>
                    <a:p>
                      <a:pPr algn="ctr">
                        <a:spcAft>
                          <a:spcPts val="0"/>
                        </a:spcAft>
                      </a:pPr>
                      <a:r>
                        <a:rPr lang="en-US" sz="1600" b="1" dirty="0">
                          <a:solidFill>
                            <a:srgbClr val="006600"/>
                          </a:solidFill>
                          <a:effectLst/>
                          <a:latin typeface="Arial Narrow"/>
                          <a:ea typeface="Calibri"/>
                          <a:cs typeface="Times New Roman"/>
                        </a:rPr>
                        <a:t>Performance Indicator</a:t>
                      </a:r>
                      <a:endParaRPr lang="en-GB" sz="1600" dirty="0">
                        <a:solidFill>
                          <a:srgbClr val="006600"/>
                        </a:solidFill>
                        <a:effectLst/>
                        <a:latin typeface="Arial"/>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Arial Narrow"/>
                          <a:ea typeface="Calibri"/>
                          <a:cs typeface="Times New Roman"/>
                        </a:rPr>
                        <a:t>Analysis</a:t>
                      </a:r>
                      <a:endParaRPr lang="en-GB" sz="1600" dirty="0">
                        <a:solidFill>
                          <a:srgbClr val="006600"/>
                        </a:solidFill>
                        <a:effectLst/>
                        <a:latin typeface="Arial"/>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10627">
                <a:tc>
                  <a:txBody>
                    <a:bodyPr/>
                    <a:lstStyle/>
                    <a:p>
                      <a:pPr algn="l">
                        <a:spcAft>
                          <a:spcPts val="0"/>
                        </a:spcAft>
                      </a:pPr>
                      <a:r>
                        <a:rPr lang="en-ZA" sz="1600" dirty="0" smtClean="0">
                          <a:solidFill>
                            <a:schemeClr val="tx1"/>
                          </a:solidFill>
                          <a:effectLst/>
                          <a:latin typeface="Arial Narrow" panose="020B0606020202030204" pitchFamily="34" charset="0"/>
                          <a:ea typeface="Calibri"/>
                          <a:cs typeface="Times New Roman"/>
                        </a:rPr>
                        <a:t>Percentage compliance with number of ordered commitments</a:t>
                      </a:r>
                    </a:p>
                    <a:p>
                      <a:pPr algn="l">
                        <a:spcAft>
                          <a:spcPts val="0"/>
                        </a:spcAft>
                      </a:pPr>
                      <a:r>
                        <a:rPr lang="en-ZA" sz="1600" dirty="0" smtClean="0">
                          <a:solidFill>
                            <a:srgbClr val="006600"/>
                          </a:solidFill>
                          <a:effectLst/>
                          <a:latin typeface="Arial Narrow" panose="020B0606020202030204" pitchFamily="34" charset="0"/>
                          <a:ea typeface="Calibri"/>
                          <a:cs typeface="Times New Roman"/>
                        </a:rPr>
                        <a:t>(external operations)</a:t>
                      </a: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dirty="0" smtClean="0">
                          <a:solidFill>
                            <a:schemeClr val="tx1"/>
                          </a:solidFill>
                          <a:effectLst/>
                          <a:latin typeface="Arial Narrow" panose="020B0606020202030204" pitchFamily="34" charset="0"/>
                          <a:ea typeface="Calibri"/>
                          <a:cs typeface="Times New Roman"/>
                        </a:rPr>
                        <a:t>Q3 Target</a:t>
                      </a:r>
                    </a:p>
                    <a:p>
                      <a:pPr algn="just">
                        <a:spcAft>
                          <a:spcPts val="0"/>
                        </a:spcAft>
                      </a:pPr>
                      <a:r>
                        <a:rPr lang="en-US" sz="1600" b="0" dirty="0" smtClean="0">
                          <a:solidFill>
                            <a:schemeClr val="tx1"/>
                          </a:solidFill>
                          <a:effectLst/>
                          <a:latin typeface="Arial Narrow" panose="020B0606020202030204" pitchFamily="34" charset="0"/>
                          <a:ea typeface="Calibri"/>
                          <a:cs typeface="Times New Roman"/>
                        </a:rPr>
                        <a:t>100%</a:t>
                      </a:r>
                    </a:p>
                    <a:p>
                      <a:pPr algn="just">
                        <a:spcAft>
                          <a:spcPts val="0"/>
                        </a:spcAft>
                      </a:pPr>
                      <a:endParaRPr lang="en-US" sz="1600" b="1" dirty="0">
                        <a:solidFill>
                          <a:schemeClr val="tx1"/>
                        </a:solidFill>
                        <a:effectLst/>
                        <a:latin typeface="Arial Narrow" panose="020B0606020202030204" pitchFamily="34" charset="0"/>
                        <a:ea typeface="Calibri"/>
                        <a:cs typeface="Times New Roman"/>
                      </a:endParaRPr>
                    </a:p>
                    <a:p>
                      <a:pPr algn="just">
                        <a:spcAft>
                          <a:spcPts val="0"/>
                        </a:spcAft>
                      </a:pPr>
                      <a:r>
                        <a:rPr lang="en-US" sz="1600" b="1" dirty="0" smtClean="0">
                          <a:solidFill>
                            <a:schemeClr val="tx1"/>
                          </a:solidFill>
                          <a:effectLst/>
                          <a:latin typeface="Arial Narrow" panose="020B0606020202030204" pitchFamily="34" charset="0"/>
                          <a:ea typeface="Calibri"/>
                          <a:cs typeface="Times New Roman"/>
                        </a:rPr>
                        <a:t>Q3 Actual</a:t>
                      </a:r>
                    </a:p>
                    <a:p>
                      <a:pPr algn="just">
                        <a:spcAft>
                          <a:spcPts val="0"/>
                        </a:spcAft>
                      </a:pPr>
                      <a:r>
                        <a:rPr lang="en-US" sz="1600" b="0" dirty="0" smtClean="0">
                          <a:solidFill>
                            <a:schemeClr val="tx1"/>
                          </a:solidFill>
                          <a:effectLst/>
                          <a:latin typeface="Arial Narrow" panose="020B0606020202030204" pitchFamily="34" charset="0"/>
                          <a:ea typeface="Calibri"/>
                          <a:cs typeface="Times New Roman"/>
                        </a:rPr>
                        <a:t>100%</a:t>
                      </a:r>
                      <a:endParaRPr lang="en-US" sz="1600" b="1" dirty="0">
                        <a:solidFill>
                          <a:srgbClr val="2C842C"/>
                        </a:solidFill>
                        <a:effectLst/>
                        <a:latin typeface="Arial Narrow" panose="020B0606020202030204" pitchFamily="34" charset="0"/>
                        <a:ea typeface="Calibri"/>
                        <a:cs typeface="Times New Roman"/>
                      </a:endParaRPr>
                    </a:p>
                    <a:p>
                      <a:pPr algn="just">
                        <a:spcAft>
                          <a:spcPts val="0"/>
                        </a:spcAft>
                      </a:pPr>
                      <a:endParaRPr lang="en-US" sz="1600" b="0" dirty="0" smtClean="0">
                        <a:solidFill>
                          <a:schemeClr val="tx1"/>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2" name="TextBox 1"/>
          <p:cNvSpPr txBox="1"/>
          <p:nvPr/>
        </p:nvSpPr>
        <p:spPr>
          <a:xfrm>
            <a:off x="141642" y="3383440"/>
            <a:ext cx="8852456" cy="1077218"/>
          </a:xfrm>
          <a:prstGeom prst="rect">
            <a:avLst/>
          </a:prstGeom>
          <a:noFill/>
        </p:spPr>
        <p:txBody>
          <a:bodyPr wrap="square" rtlCol="0">
            <a:spAutoFit/>
          </a:bodyPr>
          <a:lstStyle/>
          <a:p>
            <a:pPr algn="just">
              <a:spcAft>
                <a:spcPts val="0"/>
              </a:spcAft>
            </a:pPr>
            <a:r>
              <a:rPr lang="en-ZA" sz="1600" b="1" dirty="0">
                <a:latin typeface="Arial Narrow" panose="020B0606020202030204" pitchFamily="34" charset="0"/>
                <a:ea typeface="Calibri"/>
                <a:cs typeface="Times New Roman"/>
              </a:rPr>
              <a:t>Comment</a:t>
            </a:r>
          </a:p>
          <a:p>
            <a:pPr marL="285750" indent="-285750">
              <a:buFont typeface="Arial" panose="020B0604020202020204" pitchFamily="34" charset="0"/>
              <a:buChar char="•"/>
            </a:pPr>
            <a:r>
              <a:rPr lang="en-ZA" sz="1600" u="sng" dirty="0">
                <a:latin typeface="Arial Narrow" panose="020B0606020202030204" pitchFamily="34" charset="0"/>
                <a:ea typeface="Calibri"/>
                <a:cs typeface="Times New Roman"/>
              </a:rPr>
              <a:t>Op MISTRAL</a:t>
            </a:r>
            <a:r>
              <a:rPr lang="en-ZA" sz="1600" dirty="0">
                <a:latin typeface="Arial Narrow" panose="020B0606020202030204" pitchFamily="34" charset="0"/>
                <a:ea typeface="Calibri"/>
                <a:cs typeface="Times New Roman"/>
              </a:rPr>
              <a:t>.  Participation in the UN Peace Support Operation in the DRC (MONUSCO</a:t>
            </a:r>
            <a:r>
              <a:rPr lang="en-ZA" sz="1600" dirty="0" smtClean="0">
                <a:latin typeface="Arial Narrow" panose="020B0606020202030204" pitchFamily="34" charset="0"/>
                <a:ea typeface="Calibri"/>
                <a:cs typeface="Times New Roman"/>
              </a:rPr>
              <a:t>).</a:t>
            </a:r>
          </a:p>
          <a:p>
            <a:pPr marL="285750" indent="-285750">
              <a:buFont typeface="Arial" panose="020B0604020202020204" pitchFamily="34" charset="0"/>
              <a:buChar char="•"/>
            </a:pPr>
            <a:r>
              <a:rPr lang="en-ZA" sz="1600" u="sng" dirty="0" smtClean="0">
                <a:latin typeface="Arial Narrow" panose="020B0606020202030204" pitchFamily="34" charset="0"/>
                <a:ea typeface="Calibri"/>
                <a:cs typeface="Times New Roman"/>
              </a:rPr>
              <a:t>Op </a:t>
            </a:r>
            <a:r>
              <a:rPr lang="en-ZA" sz="1600" u="sng" dirty="0">
                <a:latin typeface="Arial Narrow" panose="020B0606020202030204" pitchFamily="34" charset="0"/>
                <a:ea typeface="Calibri"/>
                <a:cs typeface="Times New Roman"/>
              </a:rPr>
              <a:t>COPPER</a:t>
            </a:r>
            <a:r>
              <a:rPr lang="en-ZA" sz="1600" dirty="0">
                <a:latin typeface="Arial Narrow" panose="020B0606020202030204" pitchFamily="34" charset="0"/>
                <a:ea typeface="Calibri"/>
                <a:cs typeface="Times New Roman"/>
              </a:rPr>
              <a:t>. The Offshore Patrol </a:t>
            </a:r>
            <a:r>
              <a:rPr lang="en-ZA" sz="1600" dirty="0" smtClean="0">
                <a:latin typeface="Arial Narrow" panose="020B0606020202030204" pitchFamily="34" charset="0"/>
                <a:ea typeface="Calibri"/>
                <a:cs typeface="Times New Roman"/>
              </a:rPr>
              <a:t>Vessel, </a:t>
            </a:r>
            <a:r>
              <a:rPr lang="en-ZA" sz="1600" dirty="0">
                <a:latin typeface="Arial Narrow" panose="020B0606020202030204" pitchFamily="34" charset="0"/>
                <a:ea typeface="Calibri"/>
                <a:cs typeface="Times New Roman"/>
              </a:rPr>
              <a:t>SAS MAKHANDA, with a Maritime Reaction Squadron contingent on board, was </a:t>
            </a:r>
            <a:r>
              <a:rPr lang="en-ZA" sz="1600" dirty="0" smtClean="0">
                <a:latin typeface="Arial Narrow" panose="020B0606020202030204" pitchFamily="34" charset="0"/>
                <a:ea typeface="Calibri"/>
                <a:cs typeface="Times New Roman"/>
              </a:rPr>
              <a:t>deployed.</a:t>
            </a:r>
            <a:endParaRPr lang="en-ZA" sz="1600" dirty="0">
              <a:latin typeface="Arial Narrow" panose="020B0606020202030204" pitchFamily="34" charset="0"/>
              <a:ea typeface="Calibri"/>
              <a:cs typeface="Times New Roman"/>
            </a:endParaRPr>
          </a:p>
        </p:txBody>
      </p:sp>
    </p:spTree>
    <p:extLst>
      <p:ext uri="{BB962C8B-B14F-4D97-AF65-F5344CB8AC3E}">
        <p14:creationId xmlns:p14="http://schemas.microsoft.com/office/powerpoint/2010/main" xmlns="" val="2443316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Selected Performance Indicators</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21</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086759394"/>
              </p:ext>
            </p:extLst>
          </p:nvPr>
        </p:nvGraphicFramePr>
        <p:xfrm>
          <a:off x="144529" y="807119"/>
          <a:ext cx="8855092" cy="2571732"/>
        </p:xfrm>
        <a:graphic>
          <a:graphicData uri="http://schemas.openxmlformats.org/drawingml/2006/table">
            <a:tbl>
              <a:tblPr firstRow="1" firstCol="1" bandRow="1"/>
              <a:tblGrid>
                <a:gridCol w="4445831">
                  <a:extLst>
                    <a:ext uri="{9D8B030D-6E8A-4147-A177-3AD203B41FA5}">
                      <a16:colId xmlns:a16="http://schemas.microsoft.com/office/drawing/2014/main" xmlns="" val="20000"/>
                    </a:ext>
                  </a:extLst>
                </a:gridCol>
                <a:gridCol w="4409261">
                  <a:extLst>
                    <a:ext uri="{9D8B030D-6E8A-4147-A177-3AD203B41FA5}">
                      <a16:colId xmlns:a16="http://schemas.microsoft.com/office/drawing/2014/main" xmlns="" val="20001"/>
                    </a:ext>
                  </a:extLst>
                </a:gridCol>
              </a:tblGrid>
              <a:tr h="332465">
                <a:tc gridSpan="2">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Force Employment Output Details for FY2017/18</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US"/>
                    </a:p>
                  </a:txBody>
                  <a:tcPr/>
                </a:tc>
                <a:extLst>
                  <a:ext uri="{0D108BD9-81ED-4DB2-BD59-A6C34878D82A}">
                    <a16:rowId xmlns:a16="http://schemas.microsoft.com/office/drawing/2014/main" xmlns="" val="10000"/>
                  </a:ext>
                </a:extLst>
              </a:tr>
              <a:tr h="2885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chemeClr val="tx1"/>
                          </a:solidFill>
                          <a:effectLst/>
                          <a:uLnTx/>
                          <a:uFillTx/>
                          <a:latin typeface="Arial Narrow"/>
                          <a:ea typeface="Calibri"/>
                          <a:cs typeface="Times New Roman"/>
                        </a:rPr>
                        <a:t>MTSF Outcome to which it contributes:  Outcome </a:t>
                      </a:r>
                      <a:r>
                        <a:rPr kumimoji="0" lang="en-ZA" sz="1600" b="1" i="0" u="none" strike="noStrike" kern="0" cap="none" spc="0" normalizeH="0" baseline="0" noProof="0" dirty="0" smtClean="0">
                          <a:ln>
                            <a:noFill/>
                          </a:ln>
                          <a:solidFill>
                            <a:schemeClr val="tx1"/>
                          </a:solidFill>
                          <a:effectLst/>
                          <a:uLnTx/>
                          <a:uFillTx/>
                          <a:latin typeface="Arial Narrow"/>
                          <a:ea typeface="Calibri"/>
                          <a:cs typeface="Times New Roman"/>
                        </a:rPr>
                        <a:t>3</a:t>
                      </a:r>
                      <a:endParaRPr kumimoji="0" lang="en-ZA" sz="1600" b="1" i="0"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algn="ctr">
                        <a:spcAft>
                          <a:spcPts val="0"/>
                        </a:spcAft>
                      </a:pPr>
                      <a:endParaRPr lang="en-GB" sz="1600" dirty="0">
                        <a:effectLst/>
                        <a:latin typeface="Arial"/>
                        <a:ea typeface="Calibri"/>
                        <a:cs typeface="Times New Roman"/>
                      </a:endParaRPr>
                    </a:p>
                  </a:txBody>
                  <a:tcPr marL="63307" marR="63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4327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chemeClr val="tx1"/>
                          </a:solidFill>
                          <a:effectLst/>
                          <a:uLnTx/>
                          <a:uFillTx/>
                          <a:latin typeface="Arial Narrow"/>
                          <a:ea typeface="Calibri"/>
                          <a:cs typeface="Times New Roman"/>
                        </a:rPr>
                        <a:t>Output: Support to the People</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10002"/>
                  </a:ext>
                </a:extLst>
              </a:tr>
              <a:tr h="225164">
                <a:tc>
                  <a:txBody>
                    <a:bodyPr/>
                    <a:lstStyle/>
                    <a:p>
                      <a:pPr algn="ctr">
                        <a:spcAft>
                          <a:spcPts val="0"/>
                        </a:spcAft>
                      </a:pPr>
                      <a:r>
                        <a:rPr lang="en-US" sz="1600" b="1" dirty="0">
                          <a:solidFill>
                            <a:srgbClr val="006600"/>
                          </a:solidFill>
                          <a:effectLst/>
                          <a:latin typeface="Arial Narrow"/>
                          <a:ea typeface="Calibri"/>
                          <a:cs typeface="Times New Roman"/>
                        </a:rPr>
                        <a:t>Performance Indicator</a:t>
                      </a:r>
                      <a:endParaRPr lang="en-GB" sz="1600" dirty="0">
                        <a:solidFill>
                          <a:srgbClr val="006600"/>
                        </a:solidFill>
                        <a:effectLst/>
                        <a:latin typeface="Arial"/>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Arial Narrow"/>
                          <a:ea typeface="Calibri"/>
                          <a:cs typeface="Times New Roman"/>
                        </a:rPr>
                        <a:t>Analysis</a:t>
                      </a:r>
                      <a:endParaRPr lang="en-GB" sz="1600" dirty="0">
                        <a:solidFill>
                          <a:srgbClr val="006600"/>
                        </a:solidFill>
                        <a:effectLst/>
                        <a:latin typeface="Arial"/>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10627">
                <a:tc>
                  <a:txBody>
                    <a:bodyPr/>
                    <a:lstStyle/>
                    <a:p>
                      <a:pPr algn="l">
                        <a:spcAft>
                          <a:spcPts val="0"/>
                        </a:spcAft>
                      </a:pPr>
                      <a:r>
                        <a:rPr lang="en-ZA" sz="1600" dirty="0" smtClean="0">
                          <a:solidFill>
                            <a:schemeClr val="tx1"/>
                          </a:solidFill>
                          <a:effectLst/>
                          <a:latin typeface="Arial Narrow" panose="020B0606020202030204" pitchFamily="34" charset="0"/>
                          <a:ea typeface="Calibri"/>
                          <a:cs typeface="Times New Roman"/>
                        </a:rPr>
                        <a:t>Percentage compliance with number of ordered commitments</a:t>
                      </a:r>
                    </a:p>
                    <a:p>
                      <a:pPr algn="l">
                        <a:spcAft>
                          <a:spcPts val="0"/>
                        </a:spcAft>
                      </a:pPr>
                      <a:r>
                        <a:rPr lang="en-ZA" sz="1600" dirty="0" smtClean="0">
                          <a:solidFill>
                            <a:srgbClr val="006600"/>
                          </a:solidFill>
                          <a:effectLst/>
                          <a:latin typeface="Arial Narrow" panose="020B0606020202030204" pitchFamily="34" charset="0"/>
                          <a:ea typeface="Calibri"/>
                          <a:cs typeface="Times New Roman"/>
                        </a:rPr>
                        <a:t>(internal operations)</a:t>
                      </a: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dirty="0" smtClean="0">
                          <a:solidFill>
                            <a:schemeClr val="tx1"/>
                          </a:solidFill>
                          <a:effectLst/>
                          <a:latin typeface="Arial Narrow" panose="020B0606020202030204" pitchFamily="34" charset="0"/>
                          <a:ea typeface="Calibri"/>
                          <a:cs typeface="Times New Roman"/>
                        </a:rPr>
                        <a:t>Q3 Target</a:t>
                      </a:r>
                    </a:p>
                    <a:p>
                      <a:pPr algn="just">
                        <a:spcAft>
                          <a:spcPts val="0"/>
                        </a:spcAft>
                      </a:pPr>
                      <a:r>
                        <a:rPr lang="en-US" sz="1600" b="0" dirty="0" smtClean="0">
                          <a:solidFill>
                            <a:schemeClr val="tx1"/>
                          </a:solidFill>
                          <a:effectLst/>
                          <a:latin typeface="Arial Narrow" panose="020B0606020202030204" pitchFamily="34" charset="0"/>
                          <a:ea typeface="Calibri"/>
                          <a:cs typeface="Times New Roman"/>
                        </a:rPr>
                        <a:t>100%</a:t>
                      </a:r>
                    </a:p>
                    <a:p>
                      <a:pPr algn="just">
                        <a:spcAft>
                          <a:spcPts val="0"/>
                        </a:spcAft>
                      </a:pPr>
                      <a:endParaRPr lang="en-US" sz="1600" b="1" dirty="0">
                        <a:solidFill>
                          <a:schemeClr val="tx1"/>
                        </a:solidFill>
                        <a:effectLst/>
                        <a:latin typeface="Arial Narrow" panose="020B0606020202030204" pitchFamily="34" charset="0"/>
                        <a:ea typeface="Calibri"/>
                        <a:cs typeface="Times New Roman"/>
                      </a:endParaRPr>
                    </a:p>
                    <a:p>
                      <a:pPr algn="just">
                        <a:spcAft>
                          <a:spcPts val="0"/>
                        </a:spcAft>
                      </a:pPr>
                      <a:r>
                        <a:rPr lang="en-US" sz="1600" b="1" dirty="0" smtClean="0">
                          <a:solidFill>
                            <a:schemeClr val="tx1"/>
                          </a:solidFill>
                          <a:effectLst/>
                          <a:latin typeface="Arial Narrow" panose="020B0606020202030204" pitchFamily="34" charset="0"/>
                          <a:ea typeface="Calibri"/>
                          <a:cs typeface="Times New Roman"/>
                        </a:rPr>
                        <a:t>Q3 Actual</a:t>
                      </a:r>
                    </a:p>
                    <a:p>
                      <a:pPr algn="just">
                        <a:spcAft>
                          <a:spcPts val="0"/>
                        </a:spcAft>
                      </a:pPr>
                      <a:r>
                        <a:rPr lang="en-US" sz="1600" b="0" dirty="0" smtClean="0">
                          <a:solidFill>
                            <a:schemeClr val="tx1"/>
                          </a:solidFill>
                          <a:effectLst/>
                          <a:latin typeface="Arial Narrow" panose="020B0606020202030204" pitchFamily="34" charset="0"/>
                          <a:ea typeface="Calibri"/>
                          <a:cs typeface="Times New Roman"/>
                        </a:rPr>
                        <a:t>100%</a:t>
                      </a:r>
                      <a:endParaRPr lang="en-US" sz="1600" b="1" dirty="0">
                        <a:solidFill>
                          <a:srgbClr val="2C842C"/>
                        </a:solidFill>
                        <a:effectLst/>
                        <a:latin typeface="Arial Narrow" panose="020B0606020202030204" pitchFamily="34" charset="0"/>
                        <a:ea typeface="Calibri"/>
                        <a:cs typeface="Times New Roman"/>
                      </a:endParaRPr>
                    </a:p>
                    <a:p>
                      <a:pPr algn="just">
                        <a:spcAft>
                          <a:spcPts val="0"/>
                        </a:spcAft>
                      </a:pPr>
                      <a:endParaRPr lang="en-US" sz="1600" b="0" dirty="0" smtClean="0">
                        <a:solidFill>
                          <a:schemeClr val="tx1"/>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8" name="TextBox 7"/>
          <p:cNvSpPr txBox="1"/>
          <p:nvPr/>
        </p:nvSpPr>
        <p:spPr>
          <a:xfrm>
            <a:off x="142137" y="3388901"/>
            <a:ext cx="8859186" cy="1569660"/>
          </a:xfrm>
          <a:prstGeom prst="rect">
            <a:avLst/>
          </a:prstGeom>
          <a:noFill/>
        </p:spPr>
        <p:txBody>
          <a:bodyPr wrap="square" rtlCol="0">
            <a:spAutoFit/>
          </a:bodyPr>
          <a:lstStyle/>
          <a:p>
            <a:pPr algn="just">
              <a:spcAft>
                <a:spcPts val="0"/>
              </a:spcAft>
            </a:pPr>
            <a:r>
              <a:rPr lang="en-ZA" sz="1600" b="1" dirty="0">
                <a:latin typeface="Arial Narrow" panose="020B0606020202030204" pitchFamily="34" charset="0"/>
                <a:ea typeface="Calibri"/>
                <a:cs typeface="Times New Roman"/>
              </a:rPr>
              <a:t>Comment</a:t>
            </a:r>
          </a:p>
          <a:p>
            <a:pPr algn="just">
              <a:spcAft>
                <a:spcPts val="0"/>
              </a:spcAft>
            </a:pPr>
            <a:r>
              <a:rPr lang="en-ZA" sz="1600" dirty="0">
                <a:latin typeface="Arial Narrow" panose="020B0606020202030204" pitchFamily="34" charset="0"/>
                <a:ea typeface="Calibri"/>
                <a:cs typeface="Times New Roman"/>
              </a:rPr>
              <a:t>SANDF forces prepared for four internal operations: </a:t>
            </a:r>
          </a:p>
          <a:p>
            <a:pPr marL="285750" indent="-285750" algn="just">
              <a:spcAft>
                <a:spcPts val="0"/>
              </a:spcAft>
              <a:buFont typeface="Arial" panose="020B0604020202020204" pitchFamily="34" charset="0"/>
              <a:buChar char="•"/>
            </a:pPr>
            <a:r>
              <a:rPr lang="en-ZA" sz="1600" dirty="0">
                <a:latin typeface="Arial Narrow" panose="020B0606020202030204" pitchFamily="34" charset="0"/>
                <a:ea typeface="Calibri"/>
                <a:cs typeface="Times New Roman"/>
              </a:rPr>
              <a:t>Op PROSPER (Support to Government departments, mainly SAPS [</a:t>
            </a:r>
            <a:r>
              <a:rPr lang="en-ZA" sz="1600" dirty="0" err="1">
                <a:latin typeface="Arial Narrow" panose="020B0606020202030204" pitchFamily="34" charset="0"/>
                <a:ea typeface="Calibri"/>
                <a:cs typeface="Times New Roman"/>
              </a:rPr>
              <a:t>ie</a:t>
            </a:r>
            <a:r>
              <a:rPr lang="en-ZA" sz="1600" dirty="0">
                <a:latin typeface="Arial Narrow" panose="020B0606020202030204" pitchFamily="34" charset="0"/>
                <a:ea typeface="Calibri"/>
                <a:cs typeface="Times New Roman"/>
              </a:rPr>
              <a:t> Safety and Security Support]).</a:t>
            </a:r>
          </a:p>
          <a:p>
            <a:pPr marL="285750" indent="-285750" algn="just">
              <a:spcAft>
                <a:spcPts val="0"/>
              </a:spcAft>
              <a:buFont typeface="Arial" panose="020B0604020202020204" pitchFamily="34" charset="0"/>
              <a:buChar char="•"/>
            </a:pPr>
            <a:r>
              <a:rPr lang="en-ZA" sz="1600" dirty="0">
                <a:latin typeface="Arial Narrow" panose="020B0606020202030204" pitchFamily="34" charset="0"/>
                <a:ea typeface="Calibri"/>
                <a:cs typeface="Times New Roman"/>
              </a:rPr>
              <a:t>Op CHARIOT (Disaster Aid and Relief [Humanitarian Assistance]).</a:t>
            </a:r>
          </a:p>
          <a:p>
            <a:pPr marL="285750" indent="-285750" algn="just">
              <a:spcAft>
                <a:spcPts val="0"/>
              </a:spcAft>
              <a:buFont typeface="Arial" panose="020B0604020202020204" pitchFamily="34" charset="0"/>
              <a:buChar char="•"/>
            </a:pPr>
            <a:r>
              <a:rPr lang="en-ZA" sz="1600" dirty="0">
                <a:latin typeface="Arial Narrow" panose="020B0606020202030204" pitchFamily="34" charset="0"/>
                <a:ea typeface="Calibri"/>
                <a:cs typeface="Times New Roman"/>
              </a:rPr>
              <a:t>Op ARABELLA (Search and Rescue). </a:t>
            </a:r>
          </a:p>
          <a:p>
            <a:pPr marL="285750" indent="-285750" algn="just">
              <a:spcAft>
                <a:spcPts val="0"/>
              </a:spcAft>
              <a:buFont typeface="Arial" panose="020B0604020202020204" pitchFamily="34" charset="0"/>
              <a:buChar char="•"/>
            </a:pPr>
            <a:r>
              <a:rPr lang="en-ZA" sz="1600" dirty="0">
                <a:latin typeface="Arial Narrow" panose="020B0606020202030204" pitchFamily="34" charset="0"/>
                <a:ea typeface="Calibri"/>
                <a:cs typeface="Times New Roman"/>
              </a:rPr>
              <a:t>Op CORONA (Border Safeguarding).</a:t>
            </a:r>
          </a:p>
        </p:txBody>
      </p:sp>
    </p:spTree>
    <p:extLst>
      <p:ext uri="{BB962C8B-B14F-4D97-AF65-F5344CB8AC3E}">
        <p14:creationId xmlns:p14="http://schemas.microsoft.com/office/powerpoint/2010/main" xmlns="" val="2114362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Selected Performance Indicators</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22</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563643461"/>
              </p:ext>
            </p:extLst>
          </p:nvPr>
        </p:nvGraphicFramePr>
        <p:xfrm>
          <a:off x="144529" y="807119"/>
          <a:ext cx="8855092" cy="2571732"/>
        </p:xfrm>
        <a:graphic>
          <a:graphicData uri="http://schemas.openxmlformats.org/drawingml/2006/table">
            <a:tbl>
              <a:tblPr firstRow="1" firstCol="1" bandRow="1"/>
              <a:tblGrid>
                <a:gridCol w="4445831">
                  <a:extLst>
                    <a:ext uri="{9D8B030D-6E8A-4147-A177-3AD203B41FA5}">
                      <a16:colId xmlns:a16="http://schemas.microsoft.com/office/drawing/2014/main" xmlns="" val="20000"/>
                    </a:ext>
                  </a:extLst>
                </a:gridCol>
                <a:gridCol w="4409261">
                  <a:extLst>
                    <a:ext uri="{9D8B030D-6E8A-4147-A177-3AD203B41FA5}">
                      <a16:colId xmlns:a16="http://schemas.microsoft.com/office/drawing/2014/main" xmlns="" val="20001"/>
                    </a:ext>
                  </a:extLst>
                </a:gridCol>
              </a:tblGrid>
              <a:tr h="332465">
                <a:tc gridSpan="2">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Force Employment Output Details for FY2017/18</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US"/>
                    </a:p>
                  </a:txBody>
                  <a:tcPr/>
                </a:tc>
                <a:extLst>
                  <a:ext uri="{0D108BD9-81ED-4DB2-BD59-A6C34878D82A}">
                    <a16:rowId xmlns:a16="http://schemas.microsoft.com/office/drawing/2014/main" xmlns="" val="10000"/>
                  </a:ext>
                </a:extLst>
              </a:tr>
              <a:tr h="2885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chemeClr val="tx1"/>
                          </a:solidFill>
                          <a:effectLst/>
                          <a:uLnTx/>
                          <a:uFillTx/>
                          <a:latin typeface="Arial Narrow"/>
                          <a:ea typeface="Calibri"/>
                          <a:cs typeface="Times New Roman"/>
                        </a:rPr>
                        <a:t>MTSF Outcome to which it contributes:  Outcome </a:t>
                      </a:r>
                      <a:r>
                        <a:rPr kumimoji="0" lang="en-ZA" sz="1600" b="1" i="0" u="none" strike="noStrike" kern="0" cap="none" spc="0" normalizeH="0" baseline="0" noProof="0" dirty="0" smtClean="0">
                          <a:ln>
                            <a:noFill/>
                          </a:ln>
                          <a:solidFill>
                            <a:schemeClr val="tx1"/>
                          </a:solidFill>
                          <a:effectLst/>
                          <a:uLnTx/>
                          <a:uFillTx/>
                          <a:latin typeface="Arial Narrow"/>
                          <a:ea typeface="Calibri"/>
                          <a:cs typeface="Times New Roman"/>
                        </a:rPr>
                        <a:t>11</a:t>
                      </a:r>
                      <a:endParaRPr kumimoji="0" lang="en-ZA" sz="1600" b="1" i="0"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algn="ctr">
                        <a:spcAft>
                          <a:spcPts val="0"/>
                        </a:spcAft>
                      </a:pPr>
                      <a:endParaRPr lang="en-GB" sz="1600" dirty="0">
                        <a:effectLst/>
                        <a:latin typeface="Arial"/>
                        <a:ea typeface="Calibri"/>
                        <a:cs typeface="Times New Roman"/>
                      </a:endParaRPr>
                    </a:p>
                  </a:txBody>
                  <a:tcPr marL="63307" marR="63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4327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chemeClr val="tx1"/>
                          </a:solidFill>
                          <a:effectLst/>
                          <a:uLnTx/>
                          <a:uFillTx/>
                          <a:latin typeface="Arial Narrow"/>
                          <a:ea typeface="Calibri"/>
                          <a:cs typeface="Times New Roman"/>
                        </a:rPr>
                        <a:t>Output: Employ the SANDF</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10002"/>
                  </a:ext>
                </a:extLst>
              </a:tr>
              <a:tr h="225164">
                <a:tc>
                  <a:txBody>
                    <a:bodyPr/>
                    <a:lstStyle/>
                    <a:p>
                      <a:pPr algn="ctr">
                        <a:spcAft>
                          <a:spcPts val="0"/>
                        </a:spcAft>
                      </a:pPr>
                      <a:r>
                        <a:rPr lang="en-US" sz="1600" b="1" dirty="0">
                          <a:solidFill>
                            <a:srgbClr val="006600"/>
                          </a:solidFill>
                          <a:effectLst/>
                          <a:latin typeface="Arial Narrow"/>
                          <a:ea typeface="Calibri"/>
                          <a:cs typeface="Times New Roman"/>
                        </a:rPr>
                        <a:t>Performance Indicator</a:t>
                      </a:r>
                      <a:endParaRPr lang="en-GB" sz="1600" dirty="0">
                        <a:solidFill>
                          <a:srgbClr val="006600"/>
                        </a:solidFill>
                        <a:effectLst/>
                        <a:latin typeface="Arial"/>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Arial Narrow"/>
                          <a:ea typeface="Calibri"/>
                          <a:cs typeface="Times New Roman"/>
                        </a:rPr>
                        <a:t>Analysis</a:t>
                      </a:r>
                      <a:endParaRPr lang="en-GB" sz="1600" dirty="0">
                        <a:solidFill>
                          <a:srgbClr val="006600"/>
                        </a:solidFill>
                        <a:effectLst/>
                        <a:latin typeface="Arial"/>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10627">
                <a:tc>
                  <a:txBody>
                    <a:bodyPr/>
                    <a:lstStyle/>
                    <a:p>
                      <a:pPr algn="l">
                        <a:spcAft>
                          <a:spcPts val="0"/>
                        </a:spcAft>
                      </a:pPr>
                      <a:r>
                        <a:rPr lang="en-ZA" sz="1600" dirty="0" smtClean="0">
                          <a:solidFill>
                            <a:schemeClr val="tx1"/>
                          </a:solidFill>
                          <a:effectLst/>
                          <a:latin typeface="Arial Narrow" panose="020B0606020202030204" pitchFamily="34" charset="0"/>
                          <a:ea typeface="Calibri"/>
                          <a:cs typeface="Times New Roman"/>
                        </a:rPr>
                        <a:t>Number of joint, interdepartmental, interagency and multinational military exercises conducted per year</a:t>
                      </a: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dirty="0" smtClean="0">
                          <a:solidFill>
                            <a:schemeClr val="tx1"/>
                          </a:solidFill>
                          <a:effectLst/>
                          <a:latin typeface="Arial Narrow" panose="020B0606020202030204" pitchFamily="34" charset="0"/>
                          <a:ea typeface="Calibri"/>
                          <a:cs typeface="Times New Roman"/>
                        </a:rPr>
                        <a:t>Q3 Target</a:t>
                      </a:r>
                    </a:p>
                    <a:p>
                      <a:pPr algn="just">
                        <a:spcAft>
                          <a:spcPts val="0"/>
                        </a:spcAft>
                      </a:pPr>
                      <a:r>
                        <a:rPr lang="en-US" sz="1600" b="0" dirty="0" smtClean="0">
                          <a:solidFill>
                            <a:schemeClr val="tx1"/>
                          </a:solidFill>
                          <a:effectLst/>
                          <a:latin typeface="Arial Narrow" panose="020B0606020202030204" pitchFamily="34" charset="0"/>
                          <a:ea typeface="Calibri"/>
                          <a:cs typeface="Times New Roman"/>
                        </a:rPr>
                        <a:t>1</a:t>
                      </a:r>
                    </a:p>
                    <a:p>
                      <a:pPr algn="just">
                        <a:spcAft>
                          <a:spcPts val="0"/>
                        </a:spcAft>
                      </a:pPr>
                      <a:endParaRPr lang="en-US" sz="1600" b="1" dirty="0">
                        <a:solidFill>
                          <a:schemeClr val="tx1"/>
                        </a:solidFill>
                        <a:effectLst/>
                        <a:latin typeface="Arial Narrow" panose="020B0606020202030204" pitchFamily="34" charset="0"/>
                        <a:ea typeface="Calibri"/>
                        <a:cs typeface="Times New Roman"/>
                      </a:endParaRPr>
                    </a:p>
                    <a:p>
                      <a:pPr algn="just">
                        <a:spcAft>
                          <a:spcPts val="0"/>
                        </a:spcAft>
                      </a:pPr>
                      <a:r>
                        <a:rPr lang="en-US" sz="1600" b="1" dirty="0" smtClean="0">
                          <a:solidFill>
                            <a:schemeClr val="tx1"/>
                          </a:solidFill>
                          <a:effectLst/>
                          <a:latin typeface="Arial Narrow" panose="020B0606020202030204" pitchFamily="34" charset="0"/>
                          <a:ea typeface="Calibri"/>
                          <a:cs typeface="Times New Roman"/>
                        </a:rPr>
                        <a:t>Q3 Actual</a:t>
                      </a:r>
                      <a:endParaRPr lang="en-US" sz="1600" b="1" dirty="0">
                        <a:solidFill>
                          <a:schemeClr val="tx1"/>
                        </a:solidFill>
                        <a:effectLst/>
                        <a:latin typeface="Arial Narrow" panose="020B0606020202030204" pitchFamily="34" charset="0"/>
                        <a:ea typeface="Calibri"/>
                        <a:cs typeface="Times New Roman"/>
                      </a:endParaRPr>
                    </a:p>
                    <a:p>
                      <a:pPr algn="just">
                        <a:spcAft>
                          <a:spcPts val="0"/>
                        </a:spcAft>
                      </a:pPr>
                      <a:r>
                        <a:rPr lang="en-US" sz="1600" b="0" dirty="0" smtClean="0">
                          <a:solidFill>
                            <a:schemeClr val="tx1"/>
                          </a:solidFill>
                          <a:effectLst/>
                          <a:latin typeface="Arial Narrow" panose="020B0606020202030204" pitchFamily="34" charset="0"/>
                          <a:ea typeface="Calibri"/>
                          <a:cs typeface="Times New Roman"/>
                        </a:rPr>
                        <a:t>1</a:t>
                      </a:r>
                      <a:endParaRPr lang="en-US" sz="1600" b="1" dirty="0">
                        <a:solidFill>
                          <a:srgbClr val="2C842C"/>
                        </a:solidFill>
                        <a:effectLst/>
                        <a:latin typeface="Arial Narrow" panose="020B0606020202030204" pitchFamily="34" charset="0"/>
                        <a:ea typeface="Calibri"/>
                        <a:cs typeface="Times New Roman"/>
                      </a:endParaRPr>
                    </a:p>
                    <a:p>
                      <a:pPr algn="just">
                        <a:spcAft>
                          <a:spcPts val="0"/>
                        </a:spcAft>
                      </a:pPr>
                      <a:endParaRPr lang="en-US" sz="1600" b="0" dirty="0" smtClean="0">
                        <a:solidFill>
                          <a:schemeClr val="tx1"/>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8" name="TextBox 7"/>
          <p:cNvSpPr txBox="1"/>
          <p:nvPr/>
        </p:nvSpPr>
        <p:spPr>
          <a:xfrm>
            <a:off x="142137" y="3386455"/>
            <a:ext cx="8859186" cy="1323439"/>
          </a:xfrm>
          <a:prstGeom prst="rect">
            <a:avLst/>
          </a:prstGeom>
          <a:noFill/>
        </p:spPr>
        <p:txBody>
          <a:bodyPr wrap="square" rtlCol="0">
            <a:spAutoFit/>
          </a:bodyPr>
          <a:lstStyle/>
          <a:p>
            <a:pPr algn="just">
              <a:spcAft>
                <a:spcPts val="0"/>
              </a:spcAft>
            </a:pPr>
            <a:r>
              <a:rPr lang="en-ZA" sz="1600" b="1" dirty="0">
                <a:latin typeface="Arial Narrow" panose="020B0606020202030204" pitchFamily="34" charset="0"/>
                <a:ea typeface="Calibri"/>
                <a:cs typeface="Times New Roman"/>
              </a:rPr>
              <a:t>Comment</a:t>
            </a:r>
          </a:p>
          <a:p>
            <a:pPr algn="just">
              <a:spcAft>
                <a:spcPts val="0"/>
              </a:spcAft>
            </a:pPr>
            <a:r>
              <a:rPr lang="en-ZA" sz="1600" dirty="0">
                <a:latin typeface="Arial Narrow" panose="020B0606020202030204" pitchFamily="34" charset="0"/>
                <a:ea typeface="Calibri"/>
                <a:cs typeface="Times New Roman"/>
              </a:rPr>
              <a:t>The following </a:t>
            </a:r>
            <a:r>
              <a:rPr lang="en-ZA" sz="1600" dirty="0" smtClean="0">
                <a:latin typeface="Arial Narrow" panose="020B0606020202030204" pitchFamily="34" charset="0"/>
                <a:ea typeface="Calibri"/>
                <a:cs typeface="Times New Roman"/>
              </a:rPr>
              <a:t>Exercise </a:t>
            </a:r>
            <a:r>
              <a:rPr lang="en-ZA" sz="1600" dirty="0">
                <a:latin typeface="Arial Narrow" panose="020B0606020202030204" pitchFamily="34" charset="0"/>
                <a:ea typeface="Calibri"/>
                <a:cs typeface="Times New Roman"/>
              </a:rPr>
              <a:t>took place during the period under review: </a:t>
            </a:r>
          </a:p>
          <a:p>
            <a:pPr marL="285750" indent="-285750">
              <a:buFont typeface="Arial" panose="020B0604020202020204" pitchFamily="34" charset="0"/>
              <a:buChar char="•"/>
            </a:pPr>
            <a:r>
              <a:rPr lang="en-ZA" sz="1600" u="sng" dirty="0">
                <a:latin typeface="Arial Narrow" panose="020B0606020202030204" pitchFamily="34" charset="0"/>
                <a:ea typeface="Calibri"/>
                <a:cs typeface="Times New Roman"/>
              </a:rPr>
              <a:t>Ex </a:t>
            </a:r>
            <a:r>
              <a:rPr lang="en-ZA" sz="1600" u="sng" dirty="0" smtClean="0">
                <a:latin typeface="Arial Narrow" panose="020B0606020202030204" pitchFamily="34" charset="0"/>
                <a:ea typeface="Calibri"/>
                <a:cs typeface="Times New Roman"/>
              </a:rPr>
              <a:t>OXIDE</a:t>
            </a:r>
            <a:r>
              <a:rPr lang="en-ZA" sz="1600" dirty="0">
                <a:latin typeface="Arial Narrow" panose="020B0606020202030204" pitchFamily="34" charset="0"/>
                <a:ea typeface="Calibri"/>
                <a:cs typeface="Times New Roman"/>
              </a:rPr>
              <a:t>. </a:t>
            </a:r>
            <a:r>
              <a:rPr lang="en-ZA" sz="1600" dirty="0" smtClean="0">
                <a:latin typeface="Arial Narrow" panose="020B0606020202030204" pitchFamily="34" charset="0"/>
                <a:ea typeface="Calibri"/>
                <a:cs typeface="Times New Roman"/>
              </a:rPr>
              <a:t> A Joint</a:t>
            </a:r>
            <a:r>
              <a:rPr lang="en-ZA" sz="1600" dirty="0">
                <a:latin typeface="Arial Narrow" panose="020B0606020202030204" pitchFamily="34" charset="0"/>
                <a:ea typeface="Calibri"/>
                <a:cs typeface="Times New Roman"/>
              </a:rPr>
              <a:t>, Multi-National exercise to test the maritime defence capabilities between the French Forces from La Reunion (FAZSOI) and the RSA. France was the host and lead nation and the exercise was conducted over the period 16 November 2017 to 15 December 2017 at La Reunion</a:t>
            </a:r>
            <a:r>
              <a:rPr lang="en-ZA" sz="1600" dirty="0" smtClean="0">
                <a:latin typeface="Arial Narrow" panose="020B0606020202030204" pitchFamily="34" charset="0"/>
                <a:ea typeface="Calibri"/>
                <a:cs typeface="Times New Roman"/>
              </a:rPr>
              <a:t>.</a:t>
            </a:r>
            <a:endParaRPr lang="en-ZA" sz="1600" dirty="0">
              <a:latin typeface="Arial Narrow" panose="020B0606020202030204" pitchFamily="34" charset="0"/>
              <a:ea typeface="Calibri"/>
              <a:cs typeface="Times New Roman"/>
            </a:endParaRPr>
          </a:p>
        </p:txBody>
      </p:sp>
    </p:spTree>
    <p:extLst>
      <p:ext uri="{BB962C8B-B14F-4D97-AF65-F5344CB8AC3E}">
        <p14:creationId xmlns:p14="http://schemas.microsoft.com/office/powerpoint/2010/main" xmlns="" val="3981413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Selected Performance Indicators</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23</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284438411"/>
              </p:ext>
            </p:extLst>
          </p:nvPr>
        </p:nvGraphicFramePr>
        <p:xfrm>
          <a:off x="144529" y="807119"/>
          <a:ext cx="8855092" cy="2571732"/>
        </p:xfrm>
        <a:graphic>
          <a:graphicData uri="http://schemas.openxmlformats.org/drawingml/2006/table">
            <a:tbl>
              <a:tblPr firstRow="1" firstCol="1" bandRow="1"/>
              <a:tblGrid>
                <a:gridCol w="4445831">
                  <a:extLst>
                    <a:ext uri="{9D8B030D-6E8A-4147-A177-3AD203B41FA5}">
                      <a16:colId xmlns:a16="http://schemas.microsoft.com/office/drawing/2014/main" xmlns="" val="20000"/>
                    </a:ext>
                  </a:extLst>
                </a:gridCol>
                <a:gridCol w="4409261">
                  <a:extLst>
                    <a:ext uri="{9D8B030D-6E8A-4147-A177-3AD203B41FA5}">
                      <a16:colId xmlns:a16="http://schemas.microsoft.com/office/drawing/2014/main" xmlns="" val="20001"/>
                    </a:ext>
                  </a:extLst>
                </a:gridCol>
              </a:tblGrid>
              <a:tr h="332465">
                <a:tc gridSpan="2">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Force Employment Output Details for FY2017/18</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US"/>
                    </a:p>
                  </a:txBody>
                  <a:tcPr/>
                </a:tc>
                <a:extLst>
                  <a:ext uri="{0D108BD9-81ED-4DB2-BD59-A6C34878D82A}">
                    <a16:rowId xmlns:a16="http://schemas.microsoft.com/office/drawing/2014/main" xmlns="" val="10000"/>
                  </a:ext>
                </a:extLst>
              </a:tr>
              <a:tr h="2885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chemeClr val="tx1"/>
                          </a:solidFill>
                          <a:effectLst/>
                          <a:uLnTx/>
                          <a:uFillTx/>
                          <a:latin typeface="Arial Narrow"/>
                          <a:ea typeface="Calibri"/>
                          <a:cs typeface="Times New Roman"/>
                        </a:rPr>
                        <a:t>MTSF Outcome to which it contributes:  Outcome </a:t>
                      </a:r>
                      <a:r>
                        <a:rPr kumimoji="0" lang="en-ZA" sz="1600" b="1" i="0" u="none" strike="noStrike" kern="0" cap="none" spc="0" normalizeH="0" baseline="0" noProof="0" dirty="0" smtClean="0">
                          <a:ln>
                            <a:noFill/>
                          </a:ln>
                          <a:solidFill>
                            <a:schemeClr val="tx1"/>
                          </a:solidFill>
                          <a:effectLst/>
                          <a:uLnTx/>
                          <a:uFillTx/>
                          <a:latin typeface="Arial Narrow"/>
                          <a:ea typeface="Calibri"/>
                          <a:cs typeface="Times New Roman"/>
                        </a:rPr>
                        <a:t>3</a:t>
                      </a:r>
                      <a:endParaRPr kumimoji="0" lang="en-ZA" sz="1600" b="1" i="0"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algn="ctr">
                        <a:spcAft>
                          <a:spcPts val="0"/>
                        </a:spcAft>
                      </a:pPr>
                      <a:endParaRPr lang="en-GB" sz="1600" dirty="0">
                        <a:effectLst/>
                        <a:latin typeface="Arial"/>
                        <a:ea typeface="Calibri"/>
                        <a:cs typeface="Times New Roman"/>
                      </a:endParaRPr>
                    </a:p>
                  </a:txBody>
                  <a:tcPr marL="63307" marR="63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4327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chemeClr val="tx1"/>
                          </a:solidFill>
                          <a:effectLst/>
                          <a:uLnTx/>
                          <a:uFillTx/>
                          <a:latin typeface="Arial Narrow"/>
                          <a:ea typeface="Calibri"/>
                          <a:cs typeface="Times New Roman"/>
                        </a:rPr>
                        <a:t>Output: Support to the People</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10002"/>
                  </a:ext>
                </a:extLst>
              </a:tr>
              <a:tr h="225164">
                <a:tc>
                  <a:txBody>
                    <a:bodyPr/>
                    <a:lstStyle/>
                    <a:p>
                      <a:pPr algn="ctr">
                        <a:spcAft>
                          <a:spcPts val="0"/>
                        </a:spcAft>
                      </a:pPr>
                      <a:r>
                        <a:rPr lang="en-US" sz="1600" b="1" dirty="0">
                          <a:solidFill>
                            <a:srgbClr val="006600"/>
                          </a:solidFill>
                          <a:effectLst/>
                          <a:latin typeface="Arial Narrow"/>
                          <a:ea typeface="Calibri"/>
                          <a:cs typeface="Times New Roman"/>
                        </a:rPr>
                        <a:t>Performance Indicator</a:t>
                      </a:r>
                      <a:endParaRPr lang="en-GB" sz="1600" dirty="0">
                        <a:solidFill>
                          <a:srgbClr val="006600"/>
                        </a:solidFill>
                        <a:effectLst/>
                        <a:latin typeface="Arial"/>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Arial Narrow"/>
                          <a:ea typeface="Calibri"/>
                          <a:cs typeface="Times New Roman"/>
                        </a:rPr>
                        <a:t>Analysis</a:t>
                      </a:r>
                      <a:endParaRPr lang="en-GB" sz="1600" dirty="0">
                        <a:solidFill>
                          <a:srgbClr val="006600"/>
                        </a:solidFill>
                        <a:effectLst/>
                        <a:latin typeface="Arial"/>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10627">
                <a:tc>
                  <a:txBody>
                    <a:bodyPr/>
                    <a:lstStyle/>
                    <a:p>
                      <a:pPr algn="l">
                        <a:spcAft>
                          <a:spcPts val="0"/>
                        </a:spcAft>
                      </a:pPr>
                      <a:r>
                        <a:rPr lang="en-ZA" sz="1600" dirty="0" smtClean="0">
                          <a:solidFill>
                            <a:schemeClr val="tx1"/>
                          </a:solidFill>
                          <a:effectLst/>
                          <a:latin typeface="Arial Narrow" panose="020B0606020202030204" pitchFamily="34" charset="0"/>
                          <a:ea typeface="Calibri"/>
                          <a:cs typeface="Times New Roman"/>
                        </a:rPr>
                        <a:t>Number of landward sub-units deployed on border safeguarding per year</a:t>
                      </a: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dirty="0" smtClean="0">
                          <a:solidFill>
                            <a:schemeClr val="tx1"/>
                          </a:solidFill>
                          <a:effectLst/>
                          <a:latin typeface="Arial Narrow" panose="020B0606020202030204" pitchFamily="34" charset="0"/>
                          <a:ea typeface="Calibri"/>
                          <a:cs typeface="Times New Roman"/>
                        </a:rPr>
                        <a:t>Q3 Target</a:t>
                      </a:r>
                    </a:p>
                    <a:p>
                      <a:pPr algn="just">
                        <a:spcAft>
                          <a:spcPts val="0"/>
                        </a:spcAft>
                      </a:pPr>
                      <a:r>
                        <a:rPr lang="en-US" sz="1600" b="0" dirty="0" smtClean="0">
                          <a:solidFill>
                            <a:schemeClr val="tx1"/>
                          </a:solidFill>
                          <a:effectLst/>
                          <a:latin typeface="Arial Narrow" panose="020B0606020202030204" pitchFamily="34" charset="0"/>
                          <a:ea typeface="Calibri"/>
                          <a:cs typeface="Times New Roman"/>
                        </a:rPr>
                        <a:t>15</a:t>
                      </a:r>
                    </a:p>
                    <a:p>
                      <a:pPr algn="just">
                        <a:spcAft>
                          <a:spcPts val="0"/>
                        </a:spcAft>
                      </a:pPr>
                      <a:endParaRPr lang="en-US" sz="1600" b="1" dirty="0">
                        <a:solidFill>
                          <a:schemeClr val="tx1"/>
                        </a:solidFill>
                        <a:effectLst/>
                        <a:latin typeface="Arial Narrow" panose="020B0606020202030204" pitchFamily="34" charset="0"/>
                        <a:ea typeface="Calibri"/>
                        <a:cs typeface="Times New Roman"/>
                      </a:endParaRPr>
                    </a:p>
                    <a:p>
                      <a:pPr algn="just">
                        <a:spcAft>
                          <a:spcPts val="0"/>
                        </a:spcAft>
                      </a:pPr>
                      <a:r>
                        <a:rPr lang="en-US" sz="1600" b="1" dirty="0" smtClean="0">
                          <a:solidFill>
                            <a:schemeClr val="tx1"/>
                          </a:solidFill>
                          <a:effectLst/>
                          <a:latin typeface="Arial Narrow" panose="020B0606020202030204" pitchFamily="34" charset="0"/>
                          <a:ea typeface="Calibri"/>
                          <a:cs typeface="Times New Roman"/>
                        </a:rPr>
                        <a:t>Q3 Actual</a:t>
                      </a:r>
                      <a:endParaRPr lang="en-US" sz="1600" b="1" dirty="0">
                        <a:solidFill>
                          <a:schemeClr val="tx1"/>
                        </a:solidFill>
                        <a:effectLst/>
                        <a:latin typeface="Arial Narrow" panose="020B0606020202030204" pitchFamily="34" charset="0"/>
                        <a:ea typeface="Calibri"/>
                        <a:cs typeface="Times New Roman"/>
                      </a:endParaRPr>
                    </a:p>
                    <a:p>
                      <a:pPr algn="just">
                        <a:spcAft>
                          <a:spcPts val="0"/>
                        </a:spcAft>
                      </a:pPr>
                      <a:r>
                        <a:rPr lang="en-US" sz="1600" b="0" dirty="0" smtClean="0">
                          <a:solidFill>
                            <a:schemeClr val="tx1"/>
                          </a:solidFill>
                          <a:effectLst/>
                          <a:latin typeface="Arial Narrow" panose="020B0606020202030204" pitchFamily="34" charset="0"/>
                          <a:ea typeface="Calibri"/>
                          <a:cs typeface="Times New Roman"/>
                        </a:rPr>
                        <a:t>15</a:t>
                      </a:r>
                      <a:endParaRPr lang="en-US" sz="1600" b="1" dirty="0">
                        <a:solidFill>
                          <a:srgbClr val="2C842C"/>
                        </a:solidFill>
                        <a:effectLst/>
                        <a:latin typeface="Arial Narrow" panose="020B0606020202030204" pitchFamily="34" charset="0"/>
                        <a:ea typeface="Calibri"/>
                        <a:cs typeface="Times New Roman"/>
                      </a:endParaRPr>
                    </a:p>
                    <a:p>
                      <a:pPr algn="just">
                        <a:spcAft>
                          <a:spcPts val="0"/>
                        </a:spcAft>
                      </a:pPr>
                      <a:endParaRPr lang="en-US" sz="1600" b="0" dirty="0" smtClean="0">
                        <a:solidFill>
                          <a:schemeClr val="tx1"/>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8" name="TextBox 7"/>
          <p:cNvSpPr txBox="1"/>
          <p:nvPr/>
        </p:nvSpPr>
        <p:spPr>
          <a:xfrm>
            <a:off x="142137" y="3387256"/>
            <a:ext cx="8859186" cy="1323439"/>
          </a:xfrm>
          <a:prstGeom prst="rect">
            <a:avLst/>
          </a:prstGeom>
          <a:noFill/>
        </p:spPr>
        <p:txBody>
          <a:bodyPr wrap="square" rtlCol="0">
            <a:spAutoFit/>
          </a:bodyPr>
          <a:lstStyle/>
          <a:p>
            <a:pPr algn="just">
              <a:spcAft>
                <a:spcPts val="0"/>
              </a:spcAft>
            </a:pPr>
            <a:r>
              <a:rPr lang="en-ZA" sz="1600" b="1" dirty="0">
                <a:latin typeface="Arial Narrow" panose="020B0606020202030204" pitchFamily="34" charset="0"/>
                <a:ea typeface="Calibri"/>
                <a:cs typeface="Times New Roman"/>
              </a:rPr>
              <a:t>Comment</a:t>
            </a:r>
          </a:p>
          <a:p>
            <a:pPr algn="just">
              <a:spcAft>
                <a:spcPts val="0"/>
              </a:spcAft>
            </a:pPr>
            <a:r>
              <a:rPr lang="en-ZA" sz="1600" dirty="0">
                <a:latin typeface="Arial Narrow" panose="020B0606020202030204" pitchFamily="34" charset="0"/>
                <a:ea typeface="Calibri"/>
                <a:cs typeface="Times New Roman"/>
              </a:rPr>
              <a:t>The SANDF deployed 15 sub-units to execute Op CORONA (Border Safeguarding) in Limpopo, Mpumalanga, KwaZulu-Natal, Free State, Eastern Cape, Northern Cape and North West Provinces</a:t>
            </a:r>
            <a:r>
              <a:rPr lang="en-ZA" sz="1600" dirty="0" smtClean="0">
                <a:latin typeface="Arial Narrow" panose="020B0606020202030204" pitchFamily="34" charset="0"/>
                <a:ea typeface="Calibri"/>
                <a:cs typeface="Times New Roman"/>
              </a:rPr>
              <a:t>.</a:t>
            </a:r>
            <a:endParaRPr lang="en-ZA" sz="1600" dirty="0">
              <a:latin typeface="Arial Narrow" panose="020B0606020202030204" pitchFamily="34" charset="0"/>
              <a:ea typeface="Calibri"/>
              <a:cs typeface="Times New Roman"/>
            </a:endParaRPr>
          </a:p>
          <a:p>
            <a:pPr algn="just">
              <a:spcAft>
                <a:spcPts val="0"/>
              </a:spcAft>
            </a:pPr>
            <a:endParaRPr lang="en-ZA" sz="1600" dirty="0">
              <a:latin typeface="Arial Narrow" panose="020B0606020202030204" pitchFamily="34" charset="0"/>
              <a:ea typeface="Calibri"/>
              <a:cs typeface="Times New Roman"/>
            </a:endParaRPr>
          </a:p>
          <a:p>
            <a:pPr algn="just">
              <a:spcAft>
                <a:spcPts val="0"/>
              </a:spcAft>
            </a:pPr>
            <a:r>
              <a:rPr lang="en-ZA" sz="1600" dirty="0" smtClean="0">
                <a:solidFill>
                  <a:srgbClr val="006600"/>
                </a:solidFill>
                <a:latin typeface="Arial Narrow" panose="020B0606020202030204" pitchFamily="34" charset="0"/>
                <a:ea typeface="Calibri"/>
                <a:cs typeface="Times New Roman"/>
              </a:rPr>
              <a:t>*See next slide for detailed quarterly operational successes.</a:t>
            </a:r>
          </a:p>
        </p:txBody>
      </p:sp>
    </p:spTree>
    <p:extLst>
      <p:ext uri="{BB962C8B-B14F-4D97-AF65-F5344CB8AC3E}">
        <p14:creationId xmlns:p14="http://schemas.microsoft.com/office/powerpoint/2010/main" xmlns="" val="2389482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Selected Performance Indicators</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24</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809263635"/>
              </p:ext>
            </p:extLst>
          </p:nvPr>
        </p:nvGraphicFramePr>
        <p:xfrm>
          <a:off x="144529" y="807119"/>
          <a:ext cx="8855089" cy="3508345"/>
        </p:xfrm>
        <a:graphic>
          <a:graphicData uri="http://schemas.openxmlformats.org/drawingml/2006/table">
            <a:tbl>
              <a:tblPr firstRow="1" firstCol="1" bandRow="1"/>
              <a:tblGrid>
                <a:gridCol w="3007745">
                  <a:extLst>
                    <a:ext uri="{9D8B030D-6E8A-4147-A177-3AD203B41FA5}">
                      <a16:colId xmlns:a16="http://schemas.microsoft.com/office/drawing/2014/main" xmlns="" val="20000"/>
                    </a:ext>
                  </a:extLst>
                </a:gridCol>
                <a:gridCol w="1461836">
                  <a:extLst>
                    <a:ext uri="{9D8B030D-6E8A-4147-A177-3AD203B41FA5}">
                      <a16:colId xmlns:a16="http://schemas.microsoft.com/office/drawing/2014/main" xmlns="" val="20001"/>
                    </a:ext>
                  </a:extLst>
                </a:gridCol>
                <a:gridCol w="1461836">
                  <a:extLst>
                    <a:ext uri="{9D8B030D-6E8A-4147-A177-3AD203B41FA5}">
                      <a16:colId xmlns:a16="http://schemas.microsoft.com/office/drawing/2014/main" xmlns="" val="20002"/>
                    </a:ext>
                  </a:extLst>
                </a:gridCol>
                <a:gridCol w="1461836">
                  <a:extLst>
                    <a:ext uri="{9D8B030D-6E8A-4147-A177-3AD203B41FA5}">
                      <a16:colId xmlns:a16="http://schemas.microsoft.com/office/drawing/2014/main" xmlns="" val="20003"/>
                    </a:ext>
                  </a:extLst>
                </a:gridCol>
                <a:gridCol w="1461836">
                  <a:extLst>
                    <a:ext uri="{9D8B030D-6E8A-4147-A177-3AD203B41FA5}">
                      <a16:colId xmlns:a16="http://schemas.microsoft.com/office/drawing/2014/main" xmlns="" val="20004"/>
                    </a:ext>
                  </a:extLst>
                </a:gridCol>
              </a:tblGrid>
              <a:tr h="332465">
                <a:tc gridSpan="5">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Force Employment Output Details for FY2017/18</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US"/>
                    </a:p>
                  </a:txBody>
                  <a:tcPr/>
                </a:tc>
                <a:tc hMerge="1">
                  <a:txBody>
                    <a:bodyPr/>
                    <a:lstStyle/>
                    <a:p>
                      <a:pPr algn="l">
                        <a:spcAft>
                          <a:spcPts val="0"/>
                        </a:spcAft>
                      </a:pPr>
                      <a:endPar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algn="l">
                        <a:spcAft>
                          <a:spcPts val="0"/>
                        </a:spcAft>
                      </a:pPr>
                      <a:endPar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algn="l">
                        <a:spcAft>
                          <a:spcPts val="0"/>
                        </a:spcAft>
                      </a:pPr>
                      <a:endPar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xmlns="" val="10000"/>
                  </a:ext>
                </a:extLst>
              </a:tr>
              <a:tr h="352332">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chemeClr val="tx1"/>
                          </a:solidFill>
                          <a:effectLst/>
                          <a:uLnTx/>
                          <a:uFillTx/>
                          <a:latin typeface="Arial Narrow"/>
                          <a:ea typeface="Calibri"/>
                          <a:cs typeface="Times New Roman"/>
                        </a:rPr>
                        <a:t>Number of landward sub-units deployed on border safeguarding per year</a:t>
                      </a:r>
                      <a:endParaRPr kumimoji="0" lang="en-ZA" sz="1600" b="1" i="0"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algn="ctr">
                        <a:spcAft>
                          <a:spcPts val="0"/>
                        </a:spcAft>
                      </a:pPr>
                      <a:endParaRPr lang="en-GB" sz="1600" dirty="0">
                        <a:effectLst/>
                        <a:latin typeface="Arial"/>
                        <a:ea typeface="Calibri"/>
                        <a:cs typeface="Times New Roman"/>
                      </a:endParaRPr>
                    </a:p>
                  </a:txBody>
                  <a:tcPr marL="63307" marR="63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xmlns="" val="10001"/>
                  </a:ext>
                </a:extLst>
              </a:tr>
              <a:tr h="484890">
                <a:tc>
                  <a:txBody>
                    <a:bodyPr/>
                    <a:lstStyle/>
                    <a:p>
                      <a:pPr algn="l">
                        <a:spcAft>
                          <a:spcPts val="0"/>
                        </a:spcAft>
                      </a:pPr>
                      <a:r>
                        <a:rPr lang="en-US" sz="1800" b="1" dirty="0" smtClean="0">
                          <a:solidFill>
                            <a:srgbClr val="006600"/>
                          </a:solidFill>
                          <a:effectLst/>
                          <a:latin typeface="Arial Narrow"/>
                          <a:ea typeface="Calibri"/>
                          <a:cs typeface="Times New Roman"/>
                        </a:rPr>
                        <a:t>Operational Successes</a:t>
                      </a:r>
                      <a:endParaRPr lang="en-US" sz="1800" b="1"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800" b="1" kern="1200" dirty="0" smtClean="0">
                          <a:solidFill>
                            <a:srgbClr val="006600"/>
                          </a:solidFill>
                          <a:effectLst/>
                          <a:latin typeface="Arial Narrow"/>
                          <a:ea typeface="Calibri"/>
                          <a:cs typeface="Times New Roman"/>
                        </a:rPr>
                        <a:t>Q1</a:t>
                      </a:r>
                      <a:endParaRPr lang="en-GB" sz="1800" b="1" kern="1200"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1800" b="1" kern="1200" dirty="0" smtClean="0">
                          <a:solidFill>
                            <a:srgbClr val="006600"/>
                          </a:solidFill>
                          <a:effectLst/>
                          <a:latin typeface="Arial Narrow"/>
                          <a:ea typeface="Calibri"/>
                          <a:cs typeface="Times New Roman"/>
                        </a:rPr>
                        <a:t>Q2</a:t>
                      </a:r>
                      <a:endParaRPr lang="en-GB" sz="1800" b="1" kern="1200"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1800" b="1" kern="1200" dirty="0" smtClean="0">
                          <a:solidFill>
                            <a:srgbClr val="006600"/>
                          </a:solidFill>
                          <a:effectLst/>
                          <a:latin typeface="Arial Narrow"/>
                          <a:ea typeface="Calibri"/>
                          <a:cs typeface="Times New Roman"/>
                        </a:rPr>
                        <a:t>Q3</a:t>
                      </a:r>
                      <a:endParaRPr lang="en-GB" sz="1800" b="1" kern="1200"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1800" b="1" kern="1200" dirty="0" smtClean="0">
                          <a:solidFill>
                            <a:srgbClr val="006600"/>
                          </a:solidFill>
                          <a:effectLst/>
                          <a:latin typeface="Arial Narrow"/>
                          <a:ea typeface="Calibri"/>
                          <a:cs typeface="Times New Roman"/>
                        </a:rPr>
                        <a:t>YTD</a:t>
                      </a:r>
                      <a:endParaRPr lang="en-GB" sz="1800" b="1" kern="1200"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xmlns="" val="10003"/>
                  </a:ext>
                </a:extLst>
              </a:tr>
              <a:tr h="334094">
                <a:tc>
                  <a:txBody>
                    <a:bodyPr/>
                    <a:lstStyle/>
                    <a:p>
                      <a:pPr algn="l">
                        <a:spcAft>
                          <a:spcPts val="0"/>
                        </a:spcAft>
                      </a:pPr>
                      <a:r>
                        <a:rPr lang="en-ZA" sz="1600" b="1" dirty="0" smtClean="0">
                          <a:solidFill>
                            <a:schemeClr val="tx1"/>
                          </a:solidFill>
                          <a:effectLst/>
                          <a:latin typeface="Arial Narrow" panose="020B0606020202030204" pitchFamily="34" charset="0"/>
                          <a:ea typeface="Calibri"/>
                          <a:cs typeface="Times New Roman"/>
                        </a:rPr>
                        <a:t>Weapons Recovered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8</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9</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5</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22</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xmlns="" val="10004"/>
                  </a:ext>
                </a:extLst>
              </a:tr>
              <a:tr h="334094">
                <a:tc>
                  <a:txBody>
                    <a:bodyPr/>
                    <a:lstStyle/>
                    <a:p>
                      <a:pPr algn="l">
                        <a:spcAft>
                          <a:spcPts val="0"/>
                        </a:spcAft>
                      </a:pPr>
                      <a:r>
                        <a:rPr lang="en-ZA" sz="1600" b="1" dirty="0" smtClean="0">
                          <a:solidFill>
                            <a:schemeClr val="tx1"/>
                          </a:solidFill>
                          <a:effectLst/>
                          <a:latin typeface="Arial Narrow" panose="020B0606020202030204" pitchFamily="34" charset="0"/>
                          <a:ea typeface="Calibri"/>
                          <a:cs typeface="Times New Roman"/>
                        </a:rPr>
                        <a:t>Illegal Foreigners Apprehended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3 841</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2 612</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2 153</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8 606</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xmlns="" val="10005"/>
                  </a:ext>
                </a:extLst>
              </a:tr>
              <a:tr h="334094">
                <a:tc>
                  <a:txBody>
                    <a:bodyPr/>
                    <a:lstStyle/>
                    <a:p>
                      <a:pPr algn="l">
                        <a:spcAft>
                          <a:spcPts val="0"/>
                        </a:spcAft>
                      </a:pPr>
                      <a:r>
                        <a:rPr lang="en-ZA" sz="1600" b="1" dirty="0" smtClean="0">
                          <a:solidFill>
                            <a:schemeClr val="tx1"/>
                          </a:solidFill>
                          <a:effectLst/>
                          <a:latin typeface="Arial Narrow" panose="020B0606020202030204" pitchFamily="34" charset="0"/>
                          <a:ea typeface="Calibri"/>
                          <a:cs typeface="Times New Roman"/>
                        </a:rPr>
                        <a:t>Criminals Arrested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a:solidFill>
                            <a:srgbClr val="000000"/>
                          </a:solidFill>
                          <a:effectLst/>
                          <a:latin typeface="Arial Narrow" panose="020B0606020202030204" pitchFamily="34" charset="0"/>
                        </a:rPr>
                        <a:t>181</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131</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109</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421</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xmlns="" val="10006"/>
                  </a:ext>
                </a:extLst>
              </a:tr>
              <a:tr h="334094">
                <a:tc>
                  <a:txBody>
                    <a:bodyPr/>
                    <a:lstStyle/>
                    <a:p>
                      <a:pPr algn="l">
                        <a:spcAft>
                          <a:spcPts val="0"/>
                        </a:spcAft>
                      </a:pPr>
                      <a:r>
                        <a:rPr lang="en-ZA" sz="1600" b="1" dirty="0" smtClean="0">
                          <a:solidFill>
                            <a:schemeClr val="tx1"/>
                          </a:solidFill>
                          <a:effectLst/>
                          <a:latin typeface="Arial Narrow" panose="020B0606020202030204" pitchFamily="34" charset="0"/>
                          <a:ea typeface="Calibri"/>
                          <a:cs typeface="Times New Roman"/>
                        </a:rPr>
                        <a:t>Stolen Vehicles Recovered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a:solidFill>
                            <a:srgbClr val="000000"/>
                          </a:solidFill>
                          <a:effectLst/>
                          <a:latin typeface="Arial Narrow" panose="020B0606020202030204" pitchFamily="34" charset="0"/>
                        </a:rPr>
                        <a:t>34</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a:solidFill>
                            <a:srgbClr val="000000"/>
                          </a:solidFill>
                          <a:effectLst/>
                          <a:latin typeface="Arial Narrow" panose="020B0606020202030204" pitchFamily="34" charset="0"/>
                        </a:rPr>
                        <a:t>23</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34</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91</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xmlns="" val="10007"/>
                  </a:ext>
                </a:extLst>
              </a:tr>
              <a:tr h="334094">
                <a:tc>
                  <a:txBody>
                    <a:bodyPr/>
                    <a:lstStyle/>
                    <a:p>
                      <a:pPr algn="l">
                        <a:spcAft>
                          <a:spcPts val="0"/>
                        </a:spcAft>
                      </a:pPr>
                      <a:r>
                        <a:rPr lang="en-ZA" sz="1600" b="1" dirty="0" smtClean="0">
                          <a:solidFill>
                            <a:schemeClr val="tx1"/>
                          </a:solidFill>
                          <a:effectLst/>
                          <a:latin typeface="Arial Narrow" panose="020B0606020202030204" pitchFamily="34" charset="0"/>
                          <a:ea typeface="Calibri"/>
                          <a:cs typeface="Times New Roman"/>
                        </a:rPr>
                        <a:t>Dagga Confiscated (per kg)</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a:solidFill>
                            <a:srgbClr val="000000"/>
                          </a:solidFill>
                          <a:effectLst/>
                          <a:latin typeface="Arial Narrow" panose="020B0606020202030204" pitchFamily="34" charset="0"/>
                        </a:rPr>
                        <a:t>2 467kg</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a:solidFill>
                            <a:srgbClr val="000000"/>
                          </a:solidFill>
                          <a:effectLst/>
                          <a:latin typeface="Arial Narrow" panose="020B0606020202030204" pitchFamily="34" charset="0"/>
                        </a:rPr>
                        <a:t>2 548kg</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1 908kg</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6 923Kg</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xmlns="" val="10008"/>
                  </a:ext>
                </a:extLst>
              </a:tr>
              <a:tr h="334094">
                <a:tc>
                  <a:txBody>
                    <a:bodyPr/>
                    <a:lstStyle/>
                    <a:p>
                      <a:pPr algn="l">
                        <a:spcAft>
                          <a:spcPts val="0"/>
                        </a:spcAft>
                      </a:pPr>
                      <a:r>
                        <a:rPr lang="en-ZA" sz="1600" b="1" dirty="0" smtClean="0">
                          <a:solidFill>
                            <a:schemeClr val="tx1"/>
                          </a:solidFill>
                          <a:effectLst/>
                          <a:latin typeface="Arial Narrow" panose="020B0606020202030204" pitchFamily="34" charset="0"/>
                          <a:ea typeface="Calibri"/>
                          <a:cs typeface="Times New Roman"/>
                        </a:rPr>
                        <a:t>Live-stock Recovered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a:solidFill>
                            <a:srgbClr val="000000"/>
                          </a:solidFill>
                          <a:effectLst/>
                          <a:latin typeface="Arial Narrow" panose="020B0606020202030204" pitchFamily="34" charset="0"/>
                        </a:rPr>
                        <a:t>874</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a:solidFill>
                            <a:srgbClr val="000000"/>
                          </a:solidFill>
                          <a:effectLst/>
                          <a:latin typeface="Arial Narrow" panose="020B0606020202030204" pitchFamily="34" charset="0"/>
                        </a:rPr>
                        <a:t>406</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292</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1 572</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xmlns="" val="10009"/>
                  </a:ext>
                </a:extLst>
              </a:tr>
              <a:tr h="334094">
                <a:tc>
                  <a:txBody>
                    <a:bodyPr/>
                    <a:lstStyle/>
                    <a:p>
                      <a:pPr algn="l">
                        <a:spcAft>
                          <a:spcPts val="0"/>
                        </a:spcAft>
                      </a:pPr>
                      <a:r>
                        <a:rPr lang="en-ZA" sz="1600" b="1" dirty="0" smtClean="0">
                          <a:solidFill>
                            <a:schemeClr val="tx1"/>
                          </a:solidFill>
                          <a:effectLst/>
                          <a:latin typeface="Arial Narrow" panose="020B0606020202030204" pitchFamily="34" charset="0"/>
                          <a:ea typeface="Calibri"/>
                          <a:cs typeface="Times New Roman"/>
                        </a:rPr>
                        <a:t>Contraband Goods Confiscated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a:solidFill>
                            <a:srgbClr val="000000"/>
                          </a:solidFill>
                          <a:effectLst/>
                          <a:latin typeface="Arial Narrow" panose="020B0606020202030204" pitchFamily="34" charset="0"/>
                        </a:rPr>
                        <a:t>R 10 200 000.00</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a:solidFill>
                            <a:srgbClr val="000000"/>
                          </a:solidFill>
                          <a:effectLst/>
                          <a:latin typeface="Arial Narrow" panose="020B0606020202030204" pitchFamily="34" charset="0"/>
                        </a:rPr>
                        <a:t>R 8 890 000.00</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R 3 750 000.00</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R 22 840 000.00</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15983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Selected Performance Indicators</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25</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56690495"/>
              </p:ext>
            </p:extLst>
          </p:nvPr>
        </p:nvGraphicFramePr>
        <p:xfrm>
          <a:off x="144529" y="807119"/>
          <a:ext cx="8855092" cy="3059412"/>
        </p:xfrm>
        <a:graphic>
          <a:graphicData uri="http://schemas.openxmlformats.org/drawingml/2006/table">
            <a:tbl>
              <a:tblPr firstRow="1" firstCol="1" bandRow="1"/>
              <a:tblGrid>
                <a:gridCol w="4445831">
                  <a:extLst>
                    <a:ext uri="{9D8B030D-6E8A-4147-A177-3AD203B41FA5}">
                      <a16:colId xmlns:a16="http://schemas.microsoft.com/office/drawing/2014/main" xmlns="" val="20000"/>
                    </a:ext>
                  </a:extLst>
                </a:gridCol>
                <a:gridCol w="4409261">
                  <a:extLst>
                    <a:ext uri="{9D8B030D-6E8A-4147-A177-3AD203B41FA5}">
                      <a16:colId xmlns:a16="http://schemas.microsoft.com/office/drawing/2014/main" xmlns="" val="20001"/>
                    </a:ext>
                  </a:extLst>
                </a:gridCol>
              </a:tblGrid>
              <a:tr h="332465">
                <a:tc gridSpan="2">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Air Defence Output Details for FY2017/18</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US"/>
                    </a:p>
                  </a:txBody>
                  <a:tcPr/>
                </a:tc>
                <a:extLst>
                  <a:ext uri="{0D108BD9-81ED-4DB2-BD59-A6C34878D82A}">
                    <a16:rowId xmlns:a16="http://schemas.microsoft.com/office/drawing/2014/main" xmlns="" val="10000"/>
                  </a:ext>
                </a:extLst>
              </a:tr>
              <a:tr h="2885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chemeClr val="tx1"/>
                          </a:solidFill>
                          <a:effectLst/>
                          <a:uLnTx/>
                          <a:uFillTx/>
                          <a:latin typeface="Arial Narrow"/>
                          <a:ea typeface="Calibri"/>
                          <a:cs typeface="Times New Roman"/>
                        </a:rPr>
                        <a:t>MTSF Outcome to which it contributes:  Outcome </a:t>
                      </a:r>
                      <a:r>
                        <a:rPr kumimoji="0" lang="en-ZA" sz="1600" b="1" i="0" u="none" strike="noStrike" kern="0" cap="none" spc="0" normalizeH="0" baseline="0" noProof="0" dirty="0" smtClean="0">
                          <a:ln>
                            <a:noFill/>
                          </a:ln>
                          <a:solidFill>
                            <a:schemeClr val="tx1"/>
                          </a:solidFill>
                          <a:effectLst/>
                          <a:uLnTx/>
                          <a:uFillTx/>
                          <a:latin typeface="Arial Narrow"/>
                          <a:ea typeface="Calibri"/>
                          <a:cs typeface="Times New Roman"/>
                        </a:rPr>
                        <a:t>11</a:t>
                      </a:r>
                      <a:endParaRPr kumimoji="0" lang="en-ZA" sz="1600" b="1" i="0"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algn="ctr">
                        <a:spcAft>
                          <a:spcPts val="0"/>
                        </a:spcAft>
                      </a:pPr>
                      <a:endParaRPr lang="en-GB" sz="1600" dirty="0">
                        <a:effectLst/>
                        <a:latin typeface="Arial"/>
                        <a:ea typeface="Calibri"/>
                        <a:cs typeface="Times New Roman"/>
                      </a:endParaRPr>
                    </a:p>
                  </a:txBody>
                  <a:tcPr marL="63307" marR="63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4327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chemeClr val="tx1"/>
                          </a:solidFill>
                          <a:effectLst/>
                          <a:uLnTx/>
                          <a:uFillTx/>
                          <a:latin typeface="Arial Narrow"/>
                          <a:ea typeface="Calibri"/>
                          <a:cs typeface="Times New Roman"/>
                        </a:rPr>
                        <a:t>Output: Conduct ordered Defence commitments in accordance with Government policy and strategy</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10002"/>
                  </a:ext>
                </a:extLst>
              </a:tr>
              <a:tr h="225164">
                <a:tc>
                  <a:txBody>
                    <a:bodyPr/>
                    <a:lstStyle/>
                    <a:p>
                      <a:pPr algn="ctr">
                        <a:spcAft>
                          <a:spcPts val="0"/>
                        </a:spcAft>
                      </a:pPr>
                      <a:r>
                        <a:rPr lang="en-US" sz="1600" b="1" dirty="0">
                          <a:solidFill>
                            <a:srgbClr val="006600"/>
                          </a:solidFill>
                          <a:effectLst/>
                          <a:latin typeface="Arial Narrow"/>
                          <a:ea typeface="Calibri"/>
                          <a:cs typeface="Times New Roman"/>
                        </a:rPr>
                        <a:t>Performance Indicator</a:t>
                      </a:r>
                      <a:endParaRPr lang="en-GB" sz="1600" dirty="0">
                        <a:solidFill>
                          <a:srgbClr val="006600"/>
                        </a:solidFill>
                        <a:effectLst/>
                        <a:latin typeface="Arial"/>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Arial Narrow"/>
                          <a:ea typeface="Calibri"/>
                          <a:cs typeface="Times New Roman"/>
                        </a:rPr>
                        <a:t>Analysis</a:t>
                      </a:r>
                      <a:endParaRPr lang="en-GB" sz="1600" dirty="0">
                        <a:solidFill>
                          <a:srgbClr val="006600"/>
                        </a:solidFill>
                        <a:effectLst/>
                        <a:latin typeface="Arial"/>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10627">
                <a:tc>
                  <a:txBody>
                    <a:bodyPr/>
                    <a:lstStyle/>
                    <a:p>
                      <a:pPr algn="l">
                        <a:spcAft>
                          <a:spcPts val="0"/>
                        </a:spcAft>
                      </a:pPr>
                      <a:r>
                        <a:rPr lang="en-ZA" sz="1600" dirty="0" smtClean="0">
                          <a:solidFill>
                            <a:schemeClr val="tx1"/>
                          </a:solidFill>
                          <a:effectLst/>
                          <a:latin typeface="Arial Narrow" panose="020B0606020202030204" pitchFamily="34" charset="0"/>
                          <a:ea typeface="Calibri"/>
                          <a:cs typeface="Times New Roman"/>
                        </a:rPr>
                        <a:t>Number of force employment hours flown per year</a:t>
                      </a: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600" b="1" dirty="0" smtClean="0">
                          <a:solidFill>
                            <a:schemeClr val="tx1"/>
                          </a:solidFill>
                          <a:effectLst/>
                          <a:latin typeface="Arial Narrow" panose="020B0606020202030204" pitchFamily="34" charset="0"/>
                          <a:ea typeface="Calibri"/>
                          <a:cs typeface="Times New Roman"/>
                        </a:rPr>
                        <a:t>Target  (Annual, Q4)</a:t>
                      </a:r>
                    </a:p>
                    <a:p>
                      <a:pPr algn="just">
                        <a:spcAft>
                          <a:spcPts val="0"/>
                        </a:spcAft>
                      </a:pPr>
                      <a:r>
                        <a:rPr lang="en-ZA" sz="1600" b="0" dirty="0" smtClean="0">
                          <a:solidFill>
                            <a:schemeClr val="tx1"/>
                          </a:solidFill>
                          <a:effectLst/>
                          <a:latin typeface="Arial Narrow" panose="020B0606020202030204" pitchFamily="34" charset="0"/>
                          <a:ea typeface="Calibri"/>
                          <a:cs typeface="Times New Roman"/>
                        </a:rPr>
                        <a:t>5 000</a:t>
                      </a:r>
                    </a:p>
                    <a:p>
                      <a:pPr algn="just">
                        <a:spcAft>
                          <a:spcPts val="0"/>
                        </a:spcAft>
                      </a:pPr>
                      <a:endParaRPr lang="en-US" sz="1600" b="1" dirty="0">
                        <a:solidFill>
                          <a:schemeClr val="tx1"/>
                        </a:solidFill>
                        <a:effectLst/>
                        <a:latin typeface="Arial Narrow" panose="020B0606020202030204" pitchFamily="34" charset="0"/>
                        <a:ea typeface="Calibri"/>
                        <a:cs typeface="Times New Roman"/>
                      </a:endParaRPr>
                    </a:p>
                    <a:p>
                      <a:pPr algn="just">
                        <a:spcAft>
                          <a:spcPts val="0"/>
                        </a:spcAft>
                      </a:pPr>
                      <a:r>
                        <a:rPr lang="en-US" sz="1600" b="1" dirty="0" smtClean="0">
                          <a:solidFill>
                            <a:schemeClr val="tx1"/>
                          </a:solidFill>
                          <a:effectLst/>
                          <a:latin typeface="Arial Narrow" panose="020B0606020202030204" pitchFamily="34" charset="0"/>
                          <a:ea typeface="Calibri"/>
                          <a:cs typeface="Times New Roman"/>
                        </a:rPr>
                        <a:t>Progress towards Annual Target</a:t>
                      </a:r>
                    </a:p>
                    <a:p>
                      <a:pPr algn="just">
                        <a:spcAft>
                          <a:spcPts val="0"/>
                        </a:spcAft>
                      </a:pPr>
                      <a:r>
                        <a:rPr lang="en-US" sz="1600" b="0" dirty="0" smtClean="0">
                          <a:solidFill>
                            <a:schemeClr val="tx1"/>
                          </a:solidFill>
                          <a:effectLst/>
                          <a:latin typeface="Arial Narrow" panose="020B0606020202030204" pitchFamily="34" charset="0"/>
                          <a:ea typeface="Calibri"/>
                          <a:cs typeface="Times New Roman"/>
                        </a:rPr>
                        <a:t>3 200.2</a:t>
                      </a:r>
                    </a:p>
                    <a:p>
                      <a:pPr marL="285750" indent="-285750" algn="just">
                        <a:spcAft>
                          <a:spcPts val="0"/>
                        </a:spcAft>
                        <a:buFont typeface="Arial" panose="020B0604020202020204" pitchFamily="34" charset="0"/>
                        <a:buChar char="•"/>
                      </a:pPr>
                      <a:r>
                        <a:rPr lang="en-US" sz="1600" b="0" dirty="0" smtClean="0">
                          <a:solidFill>
                            <a:schemeClr val="tx1"/>
                          </a:solidFill>
                          <a:effectLst/>
                          <a:latin typeface="Arial Narrow" panose="020B0606020202030204" pitchFamily="34" charset="0"/>
                          <a:ea typeface="Calibri"/>
                          <a:cs typeface="Times New Roman"/>
                        </a:rPr>
                        <a:t>Force</a:t>
                      </a:r>
                      <a:r>
                        <a:rPr lang="en-US" sz="1600" b="0" baseline="0" dirty="0" smtClean="0">
                          <a:solidFill>
                            <a:schemeClr val="tx1"/>
                          </a:solidFill>
                          <a:effectLst/>
                          <a:latin typeface="Arial Narrow" panose="020B0606020202030204" pitchFamily="34" charset="0"/>
                          <a:ea typeface="Calibri"/>
                          <a:cs typeface="Times New Roman"/>
                        </a:rPr>
                        <a:t> Employment:  2 800.7</a:t>
                      </a:r>
                    </a:p>
                    <a:p>
                      <a:pPr marL="285750" indent="-285750" algn="just">
                        <a:spcAft>
                          <a:spcPts val="0"/>
                        </a:spcAft>
                        <a:buFont typeface="Arial" panose="020B0604020202020204" pitchFamily="34" charset="0"/>
                        <a:buChar char="•"/>
                      </a:pPr>
                      <a:r>
                        <a:rPr lang="en-US" sz="1600" b="0" baseline="0" dirty="0" smtClean="0">
                          <a:solidFill>
                            <a:schemeClr val="tx1"/>
                          </a:solidFill>
                          <a:effectLst/>
                          <a:latin typeface="Arial Narrow" panose="020B0606020202030204" pitchFamily="34" charset="0"/>
                          <a:ea typeface="Calibri"/>
                          <a:cs typeface="Times New Roman"/>
                        </a:rPr>
                        <a:t>VVIP:  399.5</a:t>
                      </a:r>
                      <a:endParaRPr lang="en-US" sz="1600" b="1" dirty="0">
                        <a:solidFill>
                          <a:srgbClr val="2C842C"/>
                        </a:solidFill>
                        <a:effectLst/>
                        <a:latin typeface="Arial Narrow" panose="020B0606020202030204" pitchFamily="34" charset="0"/>
                        <a:ea typeface="Calibri"/>
                        <a:cs typeface="Times New Roman"/>
                      </a:endParaRPr>
                    </a:p>
                    <a:p>
                      <a:pPr algn="just">
                        <a:spcAft>
                          <a:spcPts val="0"/>
                        </a:spcAft>
                      </a:pPr>
                      <a:endParaRPr lang="en-US" sz="1600" b="0" dirty="0" smtClean="0">
                        <a:solidFill>
                          <a:schemeClr val="tx1"/>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8" name="TextBox 7"/>
          <p:cNvSpPr txBox="1"/>
          <p:nvPr/>
        </p:nvSpPr>
        <p:spPr>
          <a:xfrm>
            <a:off x="142137" y="3875166"/>
            <a:ext cx="8859186" cy="1323439"/>
          </a:xfrm>
          <a:prstGeom prst="rect">
            <a:avLst/>
          </a:prstGeom>
          <a:noFill/>
        </p:spPr>
        <p:txBody>
          <a:bodyPr wrap="square" rtlCol="0">
            <a:spAutoFit/>
          </a:bodyPr>
          <a:lstStyle/>
          <a:p>
            <a:pPr algn="just">
              <a:spcAft>
                <a:spcPts val="0"/>
              </a:spcAft>
            </a:pPr>
            <a:r>
              <a:rPr lang="en-ZA" sz="1600" b="1" dirty="0">
                <a:latin typeface="Arial Narrow" panose="020B0606020202030204" pitchFamily="34" charset="0"/>
                <a:ea typeface="Calibri"/>
                <a:cs typeface="Times New Roman"/>
              </a:rPr>
              <a:t>Comment</a:t>
            </a:r>
          </a:p>
          <a:p>
            <a:pPr algn="just">
              <a:spcAft>
                <a:spcPts val="0"/>
              </a:spcAft>
            </a:pPr>
            <a:r>
              <a:rPr lang="en-ZA" sz="1600" dirty="0">
                <a:latin typeface="Arial Narrow" panose="020B0606020202030204" pitchFamily="34" charset="0"/>
                <a:ea typeface="Calibri"/>
                <a:cs typeface="Times New Roman"/>
              </a:rPr>
              <a:t>Force Preparation flying hours are not measured at present as part of this performance indicator.</a:t>
            </a:r>
          </a:p>
          <a:p>
            <a:pPr marL="285750" indent="-285750" algn="just">
              <a:spcAft>
                <a:spcPts val="0"/>
              </a:spcAft>
              <a:buFont typeface="Arial" panose="020B0604020202020204" pitchFamily="34" charset="0"/>
              <a:buChar char="•"/>
            </a:pPr>
            <a:r>
              <a:rPr lang="en-ZA" sz="1600" dirty="0" smtClean="0">
                <a:latin typeface="Arial Narrow" panose="020B0606020202030204" pitchFamily="34" charset="0"/>
                <a:ea typeface="Calibri"/>
                <a:cs typeface="Times New Roman"/>
              </a:rPr>
              <a:t>70% </a:t>
            </a:r>
            <a:r>
              <a:rPr lang="en-ZA" sz="1600" dirty="0">
                <a:latin typeface="Arial Narrow" panose="020B0606020202030204" pitchFamily="34" charset="0"/>
                <a:ea typeface="Calibri"/>
                <a:cs typeface="Times New Roman"/>
              </a:rPr>
              <a:t>of the planned Force Employment (4 </a:t>
            </a:r>
            <a:r>
              <a:rPr lang="en-ZA" sz="1600" dirty="0" smtClean="0">
                <a:latin typeface="Arial Narrow" panose="020B0606020202030204" pitchFamily="34" charset="0"/>
                <a:ea typeface="Calibri"/>
                <a:cs typeface="Times New Roman"/>
              </a:rPr>
              <a:t>000) hours </a:t>
            </a:r>
            <a:r>
              <a:rPr lang="en-ZA" sz="1600" dirty="0">
                <a:latin typeface="Arial Narrow" panose="020B0606020202030204" pitchFamily="34" charset="0"/>
                <a:ea typeface="Calibri"/>
                <a:cs typeface="Times New Roman"/>
              </a:rPr>
              <a:t>have been flown for the </a:t>
            </a:r>
            <a:r>
              <a:rPr lang="en-ZA" sz="1600" dirty="0" smtClean="0">
                <a:latin typeface="Arial Narrow" panose="020B0606020202030204" pitchFamily="34" charset="0"/>
                <a:ea typeface="Calibri"/>
                <a:cs typeface="Times New Roman"/>
              </a:rPr>
              <a:t>year-to-date.</a:t>
            </a:r>
          </a:p>
          <a:p>
            <a:pPr marL="285750" indent="-285750" algn="just">
              <a:spcAft>
                <a:spcPts val="0"/>
              </a:spcAft>
              <a:buFont typeface="Arial" panose="020B0604020202020204" pitchFamily="34" charset="0"/>
              <a:buChar char="•"/>
            </a:pPr>
            <a:r>
              <a:rPr lang="en-ZA" sz="1600" dirty="0">
                <a:latin typeface="Arial Narrow" panose="020B0606020202030204" pitchFamily="34" charset="0"/>
                <a:ea typeface="Calibri"/>
                <a:cs typeface="Times New Roman"/>
              </a:rPr>
              <a:t>4</a:t>
            </a:r>
            <a:r>
              <a:rPr lang="en-ZA" sz="1600" dirty="0" smtClean="0">
                <a:latin typeface="Arial Narrow" panose="020B0606020202030204" pitchFamily="34" charset="0"/>
                <a:ea typeface="Calibri"/>
                <a:cs typeface="Times New Roman"/>
              </a:rPr>
              <a:t>0% of the planned VVIP (1 000) hours have been flown for the year-to-date.</a:t>
            </a:r>
          </a:p>
          <a:p>
            <a:pPr marL="285750" indent="-285750" algn="just">
              <a:spcAft>
                <a:spcPts val="0"/>
              </a:spcAft>
              <a:buFont typeface="Arial" panose="020B0604020202020204" pitchFamily="34" charset="0"/>
              <a:buChar char="•"/>
            </a:pPr>
            <a:r>
              <a:rPr lang="en-ZA" sz="1600" dirty="0" smtClean="0">
                <a:latin typeface="Arial Narrow" panose="020B0606020202030204" pitchFamily="34" charset="0"/>
                <a:ea typeface="Calibri"/>
                <a:cs typeface="Times New Roman"/>
              </a:rPr>
              <a:t>64% </a:t>
            </a:r>
            <a:r>
              <a:rPr lang="en-ZA" sz="1600" dirty="0">
                <a:latin typeface="Arial Narrow" panose="020B0606020202030204" pitchFamily="34" charset="0"/>
                <a:ea typeface="Calibri"/>
                <a:cs typeface="Times New Roman"/>
              </a:rPr>
              <a:t>of the overall planned flying (5 000) hours have been achieved for the year-to-date.</a:t>
            </a:r>
          </a:p>
        </p:txBody>
      </p:sp>
    </p:spTree>
    <p:extLst>
      <p:ext uri="{BB962C8B-B14F-4D97-AF65-F5344CB8AC3E}">
        <p14:creationId xmlns:p14="http://schemas.microsoft.com/office/powerpoint/2010/main" xmlns="" val="1357616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Selected Performance Indicators</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26</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413733422"/>
              </p:ext>
            </p:extLst>
          </p:nvPr>
        </p:nvGraphicFramePr>
        <p:xfrm>
          <a:off x="144529" y="807119"/>
          <a:ext cx="8855092" cy="2571732"/>
        </p:xfrm>
        <a:graphic>
          <a:graphicData uri="http://schemas.openxmlformats.org/drawingml/2006/table">
            <a:tbl>
              <a:tblPr firstRow="1" firstCol="1" bandRow="1"/>
              <a:tblGrid>
                <a:gridCol w="4445831">
                  <a:extLst>
                    <a:ext uri="{9D8B030D-6E8A-4147-A177-3AD203B41FA5}">
                      <a16:colId xmlns:a16="http://schemas.microsoft.com/office/drawing/2014/main" xmlns="" val="20000"/>
                    </a:ext>
                  </a:extLst>
                </a:gridCol>
                <a:gridCol w="4409261">
                  <a:extLst>
                    <a:ext uri="{9D8B030D-6E8A-4147-A177-3AD203B41FA5}">
                      <a16:colId xmlns:a16="http://schemas.microsoft.com/office/drawing/2014/main" xmlns="" val="20001"/>
                    </a:ext>
                  </a:extLst>
                </a:gridCol>
              </a:tblGrid>
              <a:tr h="332465">
                <a:tc gridSpan="2">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Maritime Defence Output Details for FY2017/18</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US"/>
                    </a:p>
                  </a:txBody>
                  <a:tcPr/>
                </a:tc>
                <a:extLst>
                  <a:ext uri="{0D108BD9-81ED-4DB2-BD59-A6C34878D82A}">
                    <a16:rowId xmlns:a16="http://schemas.microsoft.com/office/drawing/2014/main" xmlns="" val="10000"/>
                  </a:ext>
                </a:extLst>
              </a:tr>
              <a:tr h="2885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chemeClr val="tx1"/>
                          </a:solidFill>
                          <a:effectLst/>
                          <a:uLnTx/>
                          <a:uFillTx/>
                          <a:latin typeface="Arial Narrow"/>
                          <a:ea typeface="Calibri"/>
                          <a:cs typeface="Times New Roman"/>
                        </a:rPr>
                        <a:t>MTSF Outcome to which it contributes:  Outcome </a:t>
                      </a:r>
                      <a:r>
                        <a:rPr kumimoji="0" lang="en-ZA" sz="1600" b="1" i="0" u="none" strike="noStrike" kern="0" cap="none" spc="0" normalizeH="0" baseline="0" noProof="0" dirty="0" smtClean="0">
                          <a:ln>
                            <a:noFill/>
                          </a:ln>
                          <a:solidFill>
                            <a:schemeClr val="tx1"/>
                          </a:solidFill>
                          <a:effectLst/>
                          <a:uLnTx/>
                          <a:uFillTx/>
                          <a:latin typeface="Arial Narrow"/>
                          <a:ea typeface="Calibri"/>
                          <a:cs typeface="Times New Roman"/>
                        </a:rPr>
                        <a:t>11</a:t>
                      </a:r>
                      <a:endParaRPr kumimoji="0" lang="en-ZA" sz="1600" b="1" i="0"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algn="ctr">
                        <a:spcAft>
                          <a:spcPts val="0"/>
                        </a:spcAft>
                      </a:pPr>
                      <a:endParaRPr lang="en-GB" sz="1600" dirty="0">
                        <a:effectLst/>
                        <a:latin typeface="Arial"/>
                        <a:ea typeface="Calibri"/>
                        <a:cs typeface="Times New Roman"/>
                      </a:endParaRPr>
                    </a:p>
                  </a:txBody>
                  <a:tcPr marL="63307" marR="63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4327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chemeClr val="tx1"/>
                          </a:solidFill>
                          <a:effectLst/>
                          <a:uLnTx/>
                          <a:uFillTx/>
                          <a:latin typeface="Arial Narrow"/>
                          <a:ea typeface="Calibri"/>
                          <a:cs typeface="Times New Roman"/>
                        </a:rPr>
                        <a:t>Output: Conduct ordered Defence commitments in accordance with Government policy and strategy</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10002"/>
                  </a:ext>
                </a:extLst>
              </a:tr>
              <a:tr h="225164">
                <a:tc>
                  <a:txBody>
                    <a:bodyPr/>
                    <a:lstStyle/>
                    <a:p>
                      <a:pPr algn="ctr">
                        <a:spcAft>
                          <a:spcPts val="0"/>
                        </a:spcAft>
                      </a:pPr>
                      <a:r>
                        <a:rPr lang="en-US" sz="1600" b="1" dirty="0">
                          <a:solidFill>
                            <a:srgbClr val="006600"/>
                          </a:solidFill>
                          <a:effectLst/>
                          <a:latin typeface="Arial Narrow"/>
                          <a:ea typeface="Calibri"/>
                          <a:cs typeface="Times New Roman"/>
                        </a:rPr>
                        <a:t>Performance Indicator</a:t>
                      </a:r>
                      <a:endParaRPr lang="en-GB" sz="1600" dirty="0">
                        <a:solidFill>
                          <a:srgbClr val="006600"/>
                        </a:solidFill>
                        <a:effectLst/>
                        <a:latin typeface="Arial"/>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Arial Narrow"/>
                          <a:ea typeface="Calibri"/>
                          <a:cs typeface="Times New Roman"/>
                        </a:rPr>
                        <a:t>Analysis</a:t>
                      </a:r>
                      <a:endParaRPr lang="en-GB" sz="1600" dirty="0">
                        <a:solidFill>
                          <a:srgbClr val="006600"/>
                        </a:solidFill>
                        <a:effectLst/>
                        <a:latin typeface="Arial"/>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10627">
                <a:tc>
                  <a:txBody>
                    <a:bodyPr/>
                    <a:lstStyle/>
                    <a:p>
                      <a:pPr algn="l">
                        <a:spcAft>
                          <a:spcPts val="0"/>
                        </a:spcAft>
                      </a:pPr>
                      <a:r>
                        <a:rPr lang="en-ZA" sz="1600" dirty="0" smtClean="0">
                          <a:solidFill>
                            <a:schemeClr val="tx1"/>
                          </a:solidFill>
                          <a:effectLst/>
                          <a:latin typeface="Arial Narrow" panose="020B0606020202030204" pitchFamily="34" charset="0"/>
                          <a:ea typeface="Calibri"/>
                          <a:cs typeface="Times New Roman"/>
                        </a:rPr>
                        <a:t>Number of hours at sea</a:t>
                      </a: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600" b="1" dirty="0" smtClean="0">
                          <a:solidFill>
                            <a:schemeClr val="tx1"/>
                          </a:solidFill>
                          <a:effectLst/>
                          <a:latin typeface="Arial Narrow" panose="020B0606020202030204" pitchFamily="34" charset="0"/>
                          <a:ea typeface="Calibri"/>
                          <a:cs typeface="Times New Roman"/>
                        </a:rPr>
                        <a:t>Target  (Annual, Q4)</a:t>
                      </a:r>
                    </a:p>
                    <a:p>
                      <a:pPr algn="just">
                        <a:spcAft>
                          <a:spcPts val="0"/>
                        </a:spcAft>
                      </a:pPr>
                      <a:r>
                        <a:rPr lang="en-ZA" sz="1600" b="0" dirty="0" smtClean="0">
                          <a:solidFill>
                            <a:schemeClr val="tx1"/>
                          </a:solidFill>
                          <a:effectLst/>
                          <a:latin typeface="Arial Narrow" panose="020B0606020202030204" pitchFamily="34" charset="0"/>
                          <a:ea typeface="Calibri"/>
                          <a:cs typeface="Times New Roman"/>
                        </a:rPr>
                        <a:t>12 000</a:t>
                      </a:r>
                    </a:p>
                    <a:p>
                      <a:pPr algn="just">
                        <a:spcAft>
                          <a:spcPts val="0"/>
                        </a:spcAft>
                      </a:pPr>
                      <a:endParaRPr lang="en-US" sz="1600" b="1" dirty="0">
                        <a:solidFill>
                          <a:schemeClr val="tx1"/>
                        </a:solidFill>
                        <a:effectLst/>
                        <a:latin typeface="Arial Narrow" panose="020B0606020202030204" pitchFamily="34" charset="0"/>
                        <a:ea typeface="Calibri"/>
                        <a:cs typeface="Times New Roman"/>
                      </a:endParaRPr>
                    </a:p>
                    <a:p>
                      <a:pPr algn="just">
                        <a:spcAft>
                          <a:spcPts val="0"/>
                        </a:spcAft>
                      </a:pPr>
                      <a:r>
                        <a:rPr lang="en-US" sz="1600" b="1" dirty="0" smtClean="0">
                          <a:solidFill>
                            <a:schemeClr val="tx1"/>
                          </a:solidFill>
                          <a:effectLst/>
                          <a:latin typeface="Arial Narrow" panose="020B0606020202030204" pitchFamily="34" charset="0"/>
                          <a:ea typeface="Calibri"/>
                          <a:cs typeface="Times New Roman"/>
                        </a:rPr>
                        <a:t>Progress towards Annual Target</a:t>
                      </a:r>
                    </a:p>
                    <a:p>
                      <a:pPr algn="just">
                        <a:spcAft>
                          <a:spcPts val="0"/>
                        </a:spcAft>
                      </a:pPr>
                      <a:r>
                        <a:rPr lang="en-US" sz="1600" b="0" dirty="0" smtClean="0">
                          <a:solidFill>
                            <a:schemeClr val="tx1"/>
                          </a:solidFill>
                          <a:effectLst/>
                          <a:latin typeface="Arial Narrow" panose="020B0606020202030204" pitchFamily="34" charset="0"/>
                          <a:ea typeface="Calibri"/>
                          <a:cs typeface="Times New Roman"/>
                        </a:rPr>
                        <a:t>3 733.87</a:t>
                      </a:r>
                    </a:p>
                    <a:p>
                      <a:pPr algn="just">
                        <a:spcAft>
                          <a:spcPts val="0"/>
                        </a:spcAft>
                      </a:pPr>
                      <a:endParaRPr lang="en-US" sz="1600" b="0" dirty="0" smtClean="0">
                        <a:solidFill>
                          <a:schemeClr val="tx1"/>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8" name="TextBox 7"/>
          <p:cNvSpPr txBox="1"/>
          <p:nvPr/>
        </p:nvSpPr>
        <p:spPr>
          <a:xfrm>
            <a:off x="142137" y="3390138"/>
            <a:ext cx="8859186" cy="830997"/>
          </a:xfrm>
          <a:prstGeom prst="rect">
            <a:avLst/>
          </a:prstGeom>
          <a:noFill/>
        </p:spPr>
        <p:txBody>
          <a:bodyPr wrap="square" rtlCol="0">
            <a:spAutoFit/>
          </a:bodyPr>
          <a:lstStyle/>
          <a:p>
            <a:pPr algn="just">
              <a:spcAft>
                <a:spcPts val="0"/>
              </a:spcAft>
            </a:pPr>
            <a:r>
              <a:rPr lang="en-ZA" sz="1600" b="1" dirty="0">
                <a:latin typeface="Arial Narrow" panose="020B0606020202030204" pitchFamily="34" charset="0"/>
                <a:ea typeface="Calibri"/>
                <a:cs typeface="Times New Roman"/>
              </a:rPr>
              <a:t>Comment</a:t>
            </a:r>
          </a:p>
          <a:p>
            <a:pPr algn="just">
              <a:spcAft>
                <a:spcPts val="0"/>
              </a:spcAft>
            </a:pPr>
            <a:r>
              <a:rPr lang="en-ZA" sz="1600" dirty="0">
                <a:latin typeface="Arial Narrow" panose="020B0606020202030204" pitchFamily="34" charset="0"/>
                <a:ea typeface="Calibri"/>
                <a:cs typeface="Times New Roman"/>
              </a:rPr>
              <a:t>Hours at sea includes Force Employment as well as Force Preparation </a:t>
            </a:r>
            <a:r>
              <a:rPr lang="en-ZA" sz="1600" dirty="0" smtClean="0">
                <a:latin typeface="Arial Narrow" panose="020B0606020202030204" pitchFamily="34" charset="0"/>
                <a:ea typeface="Calibri"/>
                <a:cs typeface="Times New Roman"/>
              </a:rPr>
              <a:t>hours.</a:t>
            </a:r>
            <a:endParaRPr lang="en-ZA" sz="1600" dirty="0">
              <a:latin typeface="Arial Narrow" panose="020B0606020202030204" pitchFamily="34" charset="0"/>
              <a:ea typeface="Calibri"/>
              <a:cs typeface="Times New Roman"/>
            </a:endParaRPr>
          </a:p>
          <a:p>
            <a:pPr marL="285750" indent="-285750" algn="just">
              <a:spcAft>
                <a:spcPts val="0"/>
              </a:spcAft>
              <a:buFont typeface="Arial" panose="020B0604020202020204" pitchFamily="34" charset="0"/>
              <a:buChar char="•"/>
            </a:pPr>
            <a:r>
              <a:rPr lang="en-ZA" sz="1600" dirty="0" smtClean="0">
                <a:latin typeface="Arial Narrow" panose="020B0606020202030204" pitchFamily="34" charset="0"/>
                <a:ea typeface="Calibri"/>
                <a:cs typeface="Times New Roman"/>
              </a:rPr>
              <a:t>31% </a:t>
            </a:r>
            <a:r>
              <a:rPr lang="en-ZA" sz="1600" dirty="0">
                <a:latin typeface="Arial Narrow" panose="020B0606020202030204" pitchFamily="34" charset="0"/>
                <a:ea typeface="Calibri"/>
                <a:cs typeface="Times New Roman"/>
              </a:rPr>
              <a:t>of the planned hours at sea have been utilised for the year-to-date.</a:t>
            </a:r>
          </a:p>
        </p:txBody>
      </p:sp>
    </p:spTree>
    <p:extLst>
      <p:ext uri="{BB962C8B-B14F-4D97-AF65-F5344CB8AC3E}">
        <p14:creationId xmlns:p14="http://schemas.microsoft.com/office/powerpoint/2010/main" xmlns="" val="1871109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2" name="TextBox 1"/>
          <p:cNvSpPr txBox="1"/>
          <p:nvPr/>
        </p:nvSpPr>
        <p:spPr>
          <a:xfrm>
            <a:off x="757719" y="2644372"/>
            <a:ext cx="7628021" cy="1569660"/>
          </a:xfrm>
          <a:prstGeom prst="rect">
            <a:avLst/>
          </a:prstGeom>
          <a:noFill/>
        </p:spPr>
        <p:txBody>
          <a:bodyPr wrap="square" rtlCol="0">
            <a:spAutoFit/>
          </a:bodyPr>
          <a:lstStyle/>
          <a:p>
            <a:pPr algn="ctr"/>
            <a:r>
              <a:rPr lang="en-GB" sz="4800" b="1" dirty="0" smtClean="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DOD YTD Performance</a:t>
            </a:r>
            <a:r>
              <a:rPr lang="en-ZA" sz="4800" b="1" dirty="0" smtClean="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Mandate Achievement</a:t>
            </a:r>
            <a:endPar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89405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Analysis of DOD Targets per </a:t>
            </a:r>
            <a:r>
              <a:rPr lang="en-US" altLang="en-US" sz="2800" b="1" dirty="0" smtClean="0">
                <a:solidFill>
                  <a:prstClr val="white"/>
                </a:solidFill>
                <a:latin typeface="Arial" panose="020B0604020202020204" pitchFamily="34" charset="0"/>
              </a:rPr>
              <a:t>Strategy Map</a:t>
            </a:r>
            <a:endParaRPr lang="en-US"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28</a:t>
            </a:fld>
            <a:endParaRPr lang="en-US" altLang="en-US" sz="2400" dirty="0">
              <a:solidFill>
                <a:srgbClr val="014929"/>
              </a:solidFill>
              <a:latin typeface="Arial" panose="020B0604020202020204" pitchFamily="34" charset="0"/>
            </a:endParaRPr>
          </a:p>
        </p:txBody>
      </p:sp>
      <p:pic>
        <p:nvPicPr>
          <p:cNvPr id="8" name="Picture 7"/>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61737" y="661572"/>
            <a:ext cx="8326246" cy="5199297"/>
          </a:xfrm>
          <a:prstGeom prst="rect">
            <a:avLst/>
          </a:prstGeom>
          <a:noFill/>
        </p:spPr>
      </p:pic>
      <p:sp>
        <p:nvSpPr>
          <p:cNvPr id="3" name="TextBox 2"/>
          <p:cNvSpPr txBox="1"/>
          <p:nvPr/>
        </p:nvSpPr>
        <p:spPr>
          <a:xfrm>
            <a:off x="564776" y="1461246"/>
            <a:ext cx="8511708" cy="1716100"/>
          </a:xfrm>
          <a:prstGeom prst="rect">
            <a:avLst/>
          </a:prstGeom>
          <a:noFill/>
          <a:ln w="57150">
            <a:solidFill>
              <a:srgbClr val="C00000"/>
            </a:solidFill>
            <a:prstDash val="solid"/>
          </a:ln>
        </p:spPr>
        <p:txBody>
          <a:bodyPr wrap="square" rtlCol="0">
            <a:spAutoFit/>
          </a:bodyPr>
          <a:lstStyle/>
          <a:p>
            <a:endParaRPr lang="en-GB" dirty="0"/>
          </a:p>
        </p:txBody>
      </p:sp>
      <p:sp>
        <p:nvSpPr>
          <p:cNvPr id="6" name="Right Arrow 5"/>
          <p:cNvSpPr/>
          <p:nvPr/>
        </p:nvSpPr>
        <p:spPr>
          <a:xfrm>
            <a:off x="44825" y="2068285"/>
            <a:ext cx="452846" cy="45284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872812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smtClean="0">
                <a:solidFill>
                  <a:prstClr val="white"/>
                </a:solidFill>
                <a:latin typeface="Arial" panose="020B0604020202020204" pitchFamily="34" charset="0"/>
              </a:rPr>
              <a:t>Achievement of Targets on Output Deliverables</a:t>
            </a:r>
            <a:endParaRPr lang="en-US"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29</a:t>
            </a:fld>
            <a:endParaRPr lang="en-US" altLang="en-US" sz="2400" dirty="0">
              <a:solidFill>
                <a:srgbClr val="014929"/>
              </a:solidFill>
              <a:latin typeface="Arial" panose="020B0604020202020204" pitchFamily="34" charset="0"/>
            </a:endParaRPr>
          </a:p>
        </p:txBody>
      </p:sp>
      <p:pic>
        <p:nvPicPr>
          <p:cNvPr id="13" name="Picture 12"/>
          <p:cNvPicPr>
            <a:picLocks noChangeAspect="1"/>
          </p:cNvPicPr>
          <p:nvPr/>
        </p:nvPicPr>
        <p:blipFill>
          <a:blip r:embed="rId3" cstate="print"/>
          <a:stretch>
            <a:fillRect/>
          </a:stretch>
        </p:blipFill>
        <p:spPr>
          <a:xfrm>
            <a:off x="52467" y="4089122"/>
            <a:ext cx="9037393" cy="1109722"/>
          </a:xfrm>
          <a:prstGeom prst="rect">
            <a:avLst/>
          </a:prstGeom>
          <a:ln w="28575">
            <a:solidFill>
              <a:srgbClr val="014929"/>
            </a:solidFill>
          </a:ln>
        </p:spPr>
      </p:pic>
      <p:pic>
        <p:nvPicPr>
          <p:cNvPr id="2" name="Picture 1"/>
          <p:cNvPicPr>
            <a:picLocks noChangeAspect="1"/>
          </p:cNvPicPr>
          <p:nvPr/>
        </p:nvPicPr>
        <p:blipFill>
          <a:blip r:embed="rId4" cstate="print"/>
          <a:stretch>
            <a:fillRect/>
          </a:stretch>
        </p:blipFill>
        <p:spPr>
          <a:xfrm>
            <a:off x="522515" y="738717"/>
            <a:ext cx="8068034" cy="2832950"/>
          </a:xfrm>
          <a:prstGeom prst="rect">
            <a:avLst/>
          </a:prstGeom>
        </p:spPr>
      </p:pic>
    </p:spTree>
    <p:extLst>
      <p:ext uri="{BB962C8B-B14F-4D97-AF65-F5344CB8AC3E}">
        <p14:creationId xmlns:p14="http://schemas.microsoft.com/office/powerpoint/2010/main" xmlns="" val="3073082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Legislative Requirements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terms of Section 38(1)(a)(</a:t>
            </a:r>
            <a:r>
              <a:rPr lang="en-ZA" sz="2200" dirty="0" err="1">
                <a:solidFill>
                  <a:prstClr val="black"/>
                </a:solidFill>
                <a:latin typeface="Arial" charset="0"/>
                <a:cs typeface="Arial" charset="0"/>
              </a:rPr>
              <a:t>i</a:t>
            </a:r>
            <a:r>
              <a:rPr lang="en-ZA" sz="2200" dirty="0">
                <a:solidFill>
                  <a:prstClr val="black"/>
                </a:solidFill>
                <a:latin typeface="Arial" charset="0"/>
                <a:cs typeface="Arial" charset="0"/>
              </a:rPr>
              <a:t>) and (ii), of the Public Finance Management Act (PFMA), Act 1 of 1999 as amended, the “Accounting Officer for a department must ensure that the department has and maintains effective, efficient and transparent systems of financial and risk management and internal control; and a system of internal audit under the control and direction of an audit committee”. </a:t>
            </a: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Treasury Regulations, par 5.3.1 states that, “the accounting officer of an institution must establish procedures for </a:t>
            </a:r>
            <a:r>
              <a:rPr lang="en-ZA" sz="2200" b="1" dirty="0">
                <a:solidFill>
                  <a:srgbClr val="006600"/>
                </a:solidFill>
                <a:latin typeface="Arial" charset="0"/>
                <a:cs typeface="Arial" charset="0"/>
              </a:rPr>
              <a:t>quarterly</a:t>
            </a:r>
            <a:r>
              <a:rPr lang="en-ZA" sz="2200" dirty="0">
                <a:solidFill>
                  <a:srgbClr val="006600"/>
                </a:solidFill>
                <a:latin typeface="Arial" charset="0"/>
                <a:cs typeface="Arial" charset="0"/>
              </a:rPr>
              <a:t> </a:t>
            </a:r>
            <a:r>
              <a:rPr lang="en-ZA" sz="2200" b="1" dirty="0">
                <a:solidFill>
                  <a:srgbClr val="006600"/>
                </a:solidFill>
                <a:latin typeface="Arial" charset="0"/>
                <a:cs typeface="Arial" charset="0"/>
              </a:rPr>
              <a:t>reporting</a:t>
            </a:r>
            <a:r>
              <a:rPr lang="en-ZA" sz="2200" dirty="0">
                <a:solidFill>
                  <a:prstClr val="black"/>
                </a:solidFill>
                <a:latin typeface="Arial" charset="0"/>
                <a:cs typeface="Arial" charset="0"/>
              </a:rPr>
              <a:t> to the executive authority to facilitate </a:t>
            </a:r>
            <a:r>
              <a:rPr lang="en-ZA" sz="2200" b="1" dirty="0">
                <a:solidFill>
                  <a:srgbClr val="006600"/>
                </a:solidFill>
                <a:latin typeface="Arial" charset="0"/>
                <a:cs typeface="Arial" charset="0"/>
              </a:rPr>
              <a:t>effective performance monitoring, evaluation and corrective action</a:t>
            </a:r>
            <a:r>
              <a:rPr lang="en-ZA" sz="2200" dirty="0">
                <a:solidFill>
                  <a:prstClr val="black"/>
                </a:solidFill>
                <a:latin typeface="Arial" charset="0"/>
                <a:cs typeface="Arial" charset="0"/>
              </a:rPr>
              <a:t>”.</a:t>
            </a: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xmlns="" val="2458964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smtClean="0">
                <a:solidFill>
                  <a:prstClr val="white"/>
                </a:solidFill>
                <a:latin typeface="Arial" panose="020B0604020202020204" pitchFamily="34" charset="0"/>
              </a:rPr>
              <a:t>Achievement of Targets on Output Deliverables</a:t>
            </a:r>
            <a:endParaRPr lang="en-US"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30</a:t>
            </a:fld>
            <a:endParaRPr lang="en-US" altLang="en-US" sz="2400" dirty="0">
              <a:solidFill>
                <a:srgbClr val="014929"/>
              </a:solidFill>
              <a:latin typeface="Arial" panose="020B0604020202020204" pitchFamily="34" charset="0"/>
            </a:endParaRPr>
          </a:p>
        </p:txBody>
      </p:sp>
      <p:pic>
        <p:nvPicPr>
          <p:cNvPr id="8" name="Picture 7"/>
          <p:cNvPicPr>
            <a:picLocks noChangeAspect="1"/>
          </p:cNvPicPr>
          <p:nvPr/>
        </p:nvPicPr>
        <p:blipFill>
          <a:blip r:embed="rId3" cstate="print"/>
          <a:stretch>
            <a:fillRect/>
          </a:stretch>
        </p:blipFill>
        <p:spPr>
          <a:xfrm>
            <a:off x="52461" y="4089122"/>
            <a:ext cx="9037393" cy="1279092"/>
          </a:xfrm>
          <a:prstGeom prst="rect">
            <a:avLst/>
          </a:prstGeom>
          <a:ln w="28575">
            <a:solidFill>
              <a:srgbClr val="014929"/>
            </a:solidFill>
          </a:ln>
        </p:spPr>
      </p:pic>
      <p:pic>
        <p:nvPicPr>
          <p:cNvPr id="3" name="Picture 2"/>
          <p:cNvPicPr>
            <a:picLocks noChangeAspect="1"/>
          </p:cNvPicPr>
          <p:nvPr/>
        </p:nvPicPr>
        <p:blipFill>
          <a:blip r:embed="rId4" cstate="print"/>
          <a:stretch>
            <a:fillRect/>
          </a:stretch>
        </p:blipFill>
        <p:spPr>
          <a:xfrm>
            <a:off x="544642" y="853505"/>
            <a:ext cx="8053401" cy="2736466"/>
          </a:xfrm>
          <a:prstGeom prst="rect">
            <a:avLst/>
          </a:prstGeom>
        </p:spPr>
      </p:pic>
    </p:spTree>
    <p:extLst>
      <p:ext uri="{BB962C8B-B14F-4D97-AF65-F5344CB8AC3E}">
        <p14:creationId xmlns:p14="http://schemas.microsoft.com/office/powerpoint/2010/main" xmlns="" val="162405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4614"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smtClean="0">
                <a:solidFill>
                  <a:prstClr val="white"/>
                </a:solidFill>
                <a:latin typeface="Arial" panose="020B0604020202020204" pitchFamily="34" charset="0"/>
              </a:rPr>
              <a:t>Achievement of Targets on Output Deliverables</a:t>
            </a:r>
            <a:endParaRPr lang="en-US"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31</a:t>
            </a:fld>
            <a:endParaRPr lang="en-US" altLang="en-US" sz="2400" dirty="0">
              <a:solidFill>
                <a:srgbClr val="014929"/>
              </a:solidFill>
              <a:latin typeface="Arial" panose="020B0604020202020204" pitchFamily="34" charset="0"/>
            </a:endParaRPr>
          </a:p>
        </p:txBody>
      </p:sp>
      <p:pic>
        <p:nvPicPr>
          <p:cNvPr id="9" name="Picture 8"/>
          <p:cNvPicPr>
            <a:picLocks noChangeAspect="1"/>
          </p:cNvPicPr>
          <p:nvPr/>
        </p:nvPicPr>
        <p:blipFill>
          <a:blip r:embed="rId3" cstate="print"/>
          <a:stretch>
            <a:fillRect/>
          </a:stretch>
        </p:blipFill>
        <p:spPr>
          <a:xfrm>
            <a:off x="52460" y="4116739"/>
            <a:ext cx="9037393" cy="1573373"/>
          </a:xfrm>
          <a:prstGeom prst="rect">
            <a:avLst/>
          </a:prstGeom>
          <a:ln w="28575">
            <a:solidFill>
              <a:srgbClr val="014929"/>
            </a:solidFill>
          </a:ln>
        </p:spPr>
      </p:pic>
      <p:pic>
        <p:nvPicPr>
          <p:cNvPr id="2" name="Picture 1"/>
          <p:cNvPicPr>
            <a:picLocks noChangeAspect="1"/>
          </p:cNvPicPr>
          <p:nvPr/>
        </p:nvPicPr>
        <p:blipFill>
          <a:blip r:embed="rId4" cstate="print"/>
          <a:stretch>
            <a:fillRect/>
          </a:stretch>
        </p:blipFill>
        <p:spPr>
          <a:xfrm>
            <a:off x="537139" y="708716"/>
            <a:ext cx="8068034" cy="2842521"/>
          </a:xfrm>
          <a:prstGeom prst="rect">
            <a:avLst/>
          </a:prstGeom>
        </p:spPr>
      </p:pic>
    </p:spTree>
    <p:extLst>
      <p:ext uri="{BB962C8B-B14F-4D97-AF65-F5344CB8AC3E}">
        <p14:creationId xmlns:p14="http://schemas.microsoft.com/office/powerpoint/2010/main" xmlns="" val="30333746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srgbClr val="FFFF00"/>
                </a:solidFill>
                <a:latin typeface="Arial" panose="020B0604020202020204" pitchFamily="34" charset="0"/>
              </a:rPr>
              <a:t>Q3</a:t>
            </a:r>
            <a:r>
              <a:rPr lang="en-ZA" altLang="en-US" sz="2800" b="1" dirty="0">
                <a:solidFill>
                  <a:prstClr val="white"/>
                </a:solidFill>
                <a:latin typeface="Arial" panose="020B0604020202020204" pitchFamily="34" charset="0"/>
              </a:rPr>
              <a:t> Target Performance </a:t>
            </a:r>
            <a:r>
              <a:rPr lang="en-ZA" altLang="en-US" sz="2800" b="1" dirty="0" smtClean="0">
                <a:solidFill>
                  <a:prstClr val="white"/>
                </a:solidFill>
                <a:latin typeface="Arial" panose="020B0604020202020204" pitchFamily="34" charset="0"/>
              </a:rPr>
              <a:t>Summary</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32</a:t>
            </a:fld>
            <a:endParaRPr lang="en-US" altLang="en-US" sz="2400" dirty="0">
              <a:solidFill>
                <a:srgbClr val="014929"/>
              </a:solidFill>
              <a:latin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xmlns="" val="1412938711"/>
              </p:ext>
            </p:extLst>
          </p:nvPr>
        </p:nvGraphicFramePr>
        <p:xfrm>
          <a:off x="-198783" y="1462468"/>
          <a:ext cx="9477955" cy="42416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81253" y="728791"/>
            <a:ext cx="8580953" cy="400110"/>
          </a:xfrm>
          <a:prstGeom prst="rect">
            <a:avLst/>
          </a:prstGeom>
          <a:solidFill>
            <a:srgbClr val="014929"/>
          </a:solidFill>
          <a:ln>
            <a:solidFill>
              <a:schemeClr val="tx1"/>
            </a:solidFill>
          </a:ln>
        </p:spPr>
        <p:txBody>
          <a:bodyPr wrap="square" rtlCol="0">
            <a:spAutoFit/>
          </a:bodyPr>
          <a:lstStyle>
            <a:defPPr>
              <a:defRPr lang="en-US"/>
            </a:defPPr>
            <a:lvl1pPr algn="ctr" defTabSz="914400" fontAlgn="base">
              <a:spcBef>
                <a:spcPct val="0"/>
              </a:spcBef>
              <a:spcAft>
                <a:spcPct val="0"/>
              </a:spcAft>
              <a:defRPr sz="2000" b="1">
                <a:solidFill>
                  <a:schemeClr val="bg1"/>
                </a:solidFill>
                <a:latin typeface="Arial" pitchFamily="34" charset="0"/>
                <a:cs typeface="Arial" pitchFamily="34" charset="0"/>
              </a:defRPr>
            </a:lvl1pPr>
          </a:lstStyle>
          <a:p>
            <a:r>
              <a:rPr lang="en-ZA" dirty="0" smtClean="0">
                <a:solidFill>
                  <a:prstClr val="white"/>
                </a:solidFill>
              </a:rPr>
              <a:t>YTD Performance per Main Programme: </a:t>
            </a:r>
            <a:r>
              <a:rPr lang="en-ZA" dirty="0">
                <a:solidFill>
                  <a:prstClr val="white"/>
                </a:solidFill>
              </a:rPr>
              <a:t>FY2017/18</a:t>
            </a:r>
          </a:p>
        </p:txBody>
      </p:sp>
    </p:spTree>
    <p:extLst>
      <p:ext uri="{BB962C8B-B14F-4D97-AF65-F5344CB8AC3E}">
        <p14:creationId xmlns:p14="http://schemas.microsoft.com/office/powerpoint/2010/main" xmlns="" val="25457863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smtClean="0">
                <a:solidFill>
                  <a:srgbClr val="FFFF00"/>
                </a:solidFill>
                <a:latin typeface="Arial" panose="020B0604020202020204" pitchFamily="34" charset="0"/>
              </a:rPr>
              <a:t>Q3</a:t>
            </a:r>
            <a:r>
              <a:rPr lang="en-ZA" altLang="en-US" sz="2800" b="1" dirty="0" smtClean="0">
                <a:solidFill>
                  <a:prstClr val="white"/>
                </a:solidFill>
                <a:latin typeface="Arial" panose="020B0604020202020204" pitchFamily="34" charset="0"/>
              </a:rPr>
              <a:t> Target </a:t>
            </a:r>
            <a:r>
              <a:rPr lang="en-ZA" altLang="en-US" sz="2800" b="1" dirty="0">
                <a:solidFill>
                  <a:prstClr val="white"/>
                </a:solidFill>
                <a:latin typeface="Arial" panose="020B0604020202020204" pitchFamily="34" charset="0"/>
              </a:rPr>
              <a:t>Performance Summary </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33</a:t>
            </a:fld>
            <a:endParaRPr lang="en-US" altLang="en-US" sz="2400" dirty="0">
              <a:solidFill>
                <a:srgbClr val="014929"/>
              </a:solidFill>
              <a:latin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2750476928"/>
              </p:ext>
            </p:extLst>
          </p:nvPr>
        </p:nvGraphicFramePr>
        <p:xfrm>
          <a:off x="260448" y="888265"/>
          <a:ext cx="8630888" cy="3849654"/>
        </p:xfrm>
        <a:graphic>
          <a:graphicData uri="http://schemas.openxmlformats.org/drawingml/2006/table">
            <a:tbl>
              <a:tblPr firstRow="1" bandRow="1"/>
              <a:tblGrid>
                <a:gridCol w="4315444">
                  <a:extLst>
                    <a:ext uri="{9D8B030D-6E8A-4147-A177-3AD203B41FA5}">
                      <a16:colId xmlns:a16="http://schemas.microsoft.com/office/drawing/2014/main" xmlns="" val="20000"/>
                    </a:ext>
                  </a:extLst>
                </a:gridCol>
                <a:gridCol w="1659786">
                  <a:extLst>
                    <a:ext uri="{9D8B030D-6E8A-4147-A177-3AD203B41FA5}">
                      <a16:colId xmlns:a16="http://schemas.microsoft.com/office/drawing/2014/main" xmlns="" val="20001"/>
                    </a:ext>
                  </a:extLst>
                </a:gridCol>
                <a:gridCol w="1408974">
                  <a:extLst>
                    <a:ext uri="{9D8B030D-6E8A-4147-A177-3AD203B41FA5}">
                      <a16:colId xmlns:a16="http://schemas.microsoft.com/office/drawing/2014/main" xmlns="" val="20002"/>
                    </a:ext>
                  </a:extLst>
                </a:gridCol>
                <a:gridCol w="1246684">
                  <a:extLst>
                    <a:ext uri="{9D8B030D-6E8A-4147-A177-3AD203B41FA5}">
                      <a16:colId xmlns:a16="http://schemas.microsoft.com/office/drawing/2014/main" xmlns="" val="20003"/>
                    </a:ext>
                  </a:extLst>
                </a:gridCol>
              </a:tblGrid>
              <a:tr h="868334">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smtClean="0">
                          <a:solidFill>
                            <a:schemeClr val="bg1"/>
                          </a:solidFill>
                          <a:latin typeface="Arial" panose="020B0604020202020204" pitchFamily="34" charset="0"/>
                          <a:cs typeface="Arial" panose="020B0604020202020204" pitchFamily="34" charset="0"/>
                        </a:rPr>
                        <a:t>Performance</a:t>
                      </a:r>
                      <a:r>
                        <a:rPr lang="en-ZA" sz="2000" b="1" baseline="0" dirty="0" smtClean="0">
                          <a:solidFill>
                            <a:schemeClr val="bg1"/>
                          </a:solidFill>
                          <a:latin typeface="Arial" panose="020B0604020202020204" pitchFamily="34" charset="0"/>
                          <a:cs typeface="Arial" panose="020B0604020202020204" pitchFamily="34" charset="0"/>
                        </a:rPr>
                        <a:t> Indicator</a:t>
                      </a:r>
                    </a:p>
                    <a:p>
                      <a:pPr algn="ctr"/>
                      <a:r>
                        <a:rPr lang="en-ZA" sz="2000" b="1" baseline="0" dirty="0" smtClean="0">
                          <a:solidFill>
                            <a:schemeClr val="bg1"/>
                          </a:solidFill>
                          <a:latin typeface="Arial" panose="020B0604020202020204" pitchFamily="34" charset="0"/>
                          <a:cs typeface="Arial" panose="020B0604020202020204" pitchFamily="34" charset="0"/>
                        </a:rPr>
                        <a:t>Owner</a:t>
                      </a:r>
                      <a:endParaRPr lang="en-ZA" sz="2000" b="1" dirty="0">
                        <a:solidFill>
                          <a:schemeClr val="bg1"/>
                        </a:solidFill>
                        <a:latin typeface="Arial" panose="020B0604020202020204" pitchFamily="34" charset="0"/>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smtClean="0">
                          <a:solidFill>
                            <a:srgbClr val="FFFF00"/>
                          </a:solidFill>
                          <a:latin typeface="Arial" panose="020B0604020202020204" pitchFamily="34" charset="0"/>
                          <a:cs typeface="Arial" panose="020B0604020202020204" pitchFamily="34" charset="0"/>
                        </a:rPr>
                        <a:t>Achieved</a:t>
                      </a:r>
                      <a:endParaRPr lang="en-ZA" sz="2000" b="1" dirty="0">
                        <a:solidFill>
                          <a:srgbClr val="FFFF00"/>
                        </a:solidFill>
                        <a:latin typeface="Arial" panose="020B0604020202020204" pitchFamily="34" charset="0"/>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smtClean="0">
                          <a:solidFill>
                            <a:schemeClr val="bg1"/>
                          </a:solidFill>
                          <a:latin typeface="Arial" panose="020B0604020202020204" pitchFamily="34" charset="0"/>
                          <a:cs typeface="Arial" panose="020B0604020202020204" pitchFamily="34" charset="0"/>
                        </a:rPr>
                        <a:t>Not</a:t>
                      </a:r>
                    </a:p>
                    <a:p>
                      <a:pPr algn="ctr"/>
                      <a:r>
                        <a:rPr lang="en-ZA" sz="2000" b="1" dirty="0" smtClean="0">
                          <a:solidFill>
                            <a:schemeClr val="bg1"/>
                          </a:solidFill>
                          <a:latin typeface="Arial" panose="020B0604020202020204" pitchFamily="34" charset="0"/>
                          <a:cs typeface="Arial" panose="020B0604020202020204" pitchFamily="34" charset="0"/>
                        </a:rPr>
                        <a:t>Achieved</a:t>
                      </a:r>
                      <a:endParaRPr lang="en-ZA" sz="2000" b="1" dirty="0">
                        <a:solidFill>
                          <a:schemeClr val="bg1"/>
                        </a:solidFill>
                        <a:latin typeface="Arial" panose="020B0604020202020204" pitchFamily="34" charset="0"/>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smtClean="0">
                          <a:solidFill>
                            <a:schemeClr val="bg1"/>
                          </a:solidFill>
                          <a:latin typeface="Arial" panose="020B0604020202020204" pitchFamily="34" charset="0"/>
                          <a:cs typeface="Arial" panose="020B0604020202020204" pitchFamily="34" charset="0"/>
                        </a:rPr>
                        <a:t>Total</a:t>
                      </a:r>
                      <a:endParaRPr lang="en-ZA" sz="2000" b="1" dirty="0">
                        <a:solidFill>
                          <a:schemeClr val="bg1"/>
                        </a:solidFill>
                        <a:latin typeface="Arial" panose="020B0604020202020204" pitchFamily="34" charset="0"/>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extLst>
                  <a:ext uri="{0D108BD9-81ED-4DB2-BD59-A6C34878D82A}">
                    <a16:rowId xmlns:a16="http://schemas.microsoft.com/office/drawing/2014/main" xmlns="" val="10000"/>
                  </a:ext>
                </a:extLst>
              </a:tr>
              <a:tr h="749072">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b="1" dirty="0" smtClean="0">
                          <a:solidFill>
                            <a:schemeClr val="tx1"/>
                          </a:solidFill>
                          <a:latin typeface="Arial" panose="020B0604020202020204" pitchFamily="34" charset="0"/>
                          <a:cs typeface="Arial" panose="020B0604020202020204" pitchFamily="34" charset="0"/>
                        </a:rPr>
                        <a:t>MOD and Organs of State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b="1" dirty="0" smtClean="0">
                          <a:solidFill>
                            <a:srgbClr val="006600"/>
                          </a:solidFill>
                          <a:latin typeface="Arial" panose="020B0604020202020204" pitchFamily="34" charset="0"/>
                          <a:cs typeface="Arial" panose="020B0604020202020204" pitchFamily="34" charset="0"/>
                        </a:rPr>
                        <a:t>0</a:t>
                      </a:r>
                    </a:p>
                    <a:p>
                      <a:pPr algn="ctr"/>
                      <a:r>
                        <a:rPr lang="en-ZA" b="1" dirty="0" smtClean="0">
                          <a:solidFill>
                            <a:srgbClr val="006600"/>
                          </a:solidFill>
                          <a:latin typeface="Arial" panose="020B0604020202020204" pitchFamily="34" charset="0"/>
                          <a:cs typeface="Arial" panose="020B0604020202020204" pitchFamily="34" charset="0"/>
                        </a:rPr>
                        <a:t>(0%)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b="1" dirty="0" smtClean="0">
                          <a:solidFill>
                            <a:srgbClr val="C00000"/>
                          </a:solidFill>
                          <a:latin typeface="Arial" panose="020B0604020202020204" pitchFamily="34" charset="0"/>
                          <a:cs typeface="Arial" panose="020B0604020202020204" pitchFamily="34" charset="0"/>
                        </a:rPr>
                        <a:t>2</a:t>
                      </a:r>
                    </a:p>
                    <a:p>
                      <a:pPr algn="ctr"/>
                      <a:r>
                        <a:rPr lang="en-ZA" b="1" dirty="0" smtClean="0">
                          <a:solidFill>
                            <a:srgbClr val="C00000"/>
                          </a:solidFill>
                          <a:latin typeface="Arial" panose="020B0604020202020204" pitchFamily="34" charset="0"/>
                          <a:cs typeface="Arial" panose="020B0604020202020204" pitchFamily="34" charset="0"/>
                        </a:rPr>
                        <a:t>(100%)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smtClean="0">
                          <a:solidFill>
                            <a:schemeClr val="tx1"/>
                          </a:solidFill>
                          <a:latin typeface="Arial" panose="020B0604020202020204" pitchFamily="34" charset="0"/>
                          <a:cs typeface="Arial" panose="020B0604020202020204" pitchFamily="34" charset="0"/>
                        </a:rPr>
                        <a:t>2</a:t>
                      </a:r>
                      <a:endParaRPr lang="en-ZA" sz="2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1"/>
                  </a:ext>
                </a:extLst>
              </a:tr>
              <a:tr h="72008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b="1" dirty="0" smtClean="0">
                          <a:solidFill>
                            <a:schemeClr val="tx1"/>
                          </a:solidFill>
                          <a:latin typeface="Arial" panose="020B0604020202020204" pitchFamily="34" charset="0"/>
                          <a:cs typeface="Arial" panose="020B0604020202020204" pitchFamily="34" charset="0"/>
                        </a:rPr>
                        <a:t>Defence Secretariat</a:t>
                      </a:r>
                      <a:endParaRPr lang="en-ZA" b="1" dirty="0">
                        <a:solidFill>
                          <a:schemeClr val="tx1"/>
                        </a:solidFill>
                        <a:latin typeface="Arial" panose="020B0604020202020204" pitchFamily="34" charset="0"/>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b="1" dirty="0" smtClean="0">
                          <a:solidFill>
                            <a:srgbClr val="006600"/>
                          </a:solidFill>
                          <a:latin typeface="Arial" panose="020B0604020202020204" pitchFamily="34" charset="0"/>
                          <a:cs typeface="Arial" panose="020B0604020202020204" pitchFamily="34" charset="0"/>
                        </a:rPr>
                        <a:t>5</a:t>
                      </a:r>
                    </a:p>
                    <a:p>
                      <a:pPr algn="ctr"/>
                      <a:r>
                        <a:rPr lang="en-ZA" b="1" dirty="0" smtClean="0">
                          <a:solidFill>
                            <a:srgbClr val="006600"/>
                          </a:solidFill>
                          <a:latin typeface="Arial" panose="020B0604020202020204" pitchFamily="34" charset="0"/>
                          <a:cs typeface="Arial" panose="020B0604020202020204" pitchFamily="34" charset="0"/>
                        </a:rPr>
                        <a:t>(62.5%)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b="1" dirty="0" smtClean="0">
                          <a:solidFill>
                            <a:srgbClr val="C00000"/>
                          </a:solidFill>
                          <a:latin typeface="Arial" panose="020B0604020202020204" pitchFamily="34" charset="0"/>
                          <a:cs typeface="Arial" panose="020B0604020202020204" pitchFamily="34" charset="0"/>
                        </a:rPr>
                        <a:t>3</a:t>
                      </a:r>
                    </a:p>
                    <a:p>
                      <a:pPr algn="ctr"/>
                      <a:r>
                        <a:rPr lang="en-ZA" b="1" dirty="0" smtClean="0">
                          <a:solidFill>
                            <a:srgbClr val="C00000"/>
                          </a:solidFill>
                          <a:latin typeface="Arial" panose="020B0604020202020204" pitchFamily="34" charset="0"/>
                          <a:cs typeface="Arial" panose="020B0604020202020204" pitchFamily="34" charset="0"/>
                        </a:rPr>
                        <a:t>(37.5%)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smtClean="0">
                          <a:solidFill>
                            <a:schemeClr val="tx1"/>
                          </a:solidFill>
                          <a:latin typeface="Arial" panose="020B0604020202020204" pitchFamily="34" charset="0"/>
                          <a:cs typeface="Arial" panose="020B0604020202020204" pitchFamily="34" charset="0"/>
                        </a:rPr>
                        <a:t>8</a:t>
                      </a:r>
                      <a:endParaRPr lang="en-ZA" sz="2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2"/>
                  </a:ext>
                </a:extLst>
              </a:tr>
              <a:tr h="72008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b="1" dirty="0" smtClean="0">
                          <a:solidFill>
                            <a:schemeClr val="tx1"/>
                          </a:solidFill>
                          <a:latin typeface="Arial" panose="020B0604020202020204" pitchFamily="34" charset="0"/>
                          <a:cs typeface="Arial" panose="020B0604020202020204" pitchFamily="34" charset="0"/>
                        </a:rPr>
                        <a:t>SANDF</a:t>
                      </a:r>
                      <a:endParaRPr lang="en-ZA" b="1" dirty="0">
                        <a:solidFill>
                          <a:schemeClr val="tx1"/>
                        </a:solidFill>
                        <a:latin typeface="Arial" panose="020B0604020202020204" pitchFamily="34" charset="0"/>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b="1" dirty="0" smtClean="0">
                          <a:solidFill>
                            <a:srgbClr val="006600"/>
                          </a:solidFill>
                          <a:latin typeface="Arial" panose="020B0604020202020204" pitchFamily="34" charset="0"/>
                          <a:cs typeface="Arial" panose="020B0604020202020204" pitchFamily="34" charset="0"/>
                        </a:rPr>
                        <a:t>14</a:t>
                      </a:r>
                    </a:p>
                    <a:p>
                      <a:pPr algn="ctr"/>
                      <a:r>
                        <a:rPr lang="en-ZA" b="1" dirty="0" smtClean="0">
                          <a:solidFill>
                            <a:srgbClr val="006600"/>
                          </a:solidFill>
                          <a:latin typeface="Arial" panose="020B0604020202020204" pitchFamily="34" charset="0"/>
                          <a:cs typeface="Arial" panose="020B0604020202020204" pitchFamily="34" charset="0"/>
                        </a:rPr>
                        <a:t>(67%)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b="1" dirty="0" smtClean="0">
                          <a:solidFill>
                            <a:srgbClr val="C00000"/>
                          </a:solidFill>
                          <a:latin typeface="Arial" panose="020B0604020202020204" pitchFamily="34" charset="0"/>
                          <a:cs typeface="Arial" panose="020B0604020202020204" pitchFamily="34" charset="0"/>
                        </a:rPr>
                        <a:t>7</a:t>
                      </a:r>
                    </a:p>
                    <a:p>
                      <a:pPr algn="ctr"/>
                      <a:r>
                        <a:rPr lang="en-ZA" b="1" dirty="0" smtClean="0">
                          <a:solidFill>
                            <a:srgbClr val="C00000"/>
                          </a:solidFill>
                          <a:latin typeface="Arial" panose="020B0604020202020204" pitchFamily="34" charset="0"/>
                          <a:cs typeface="Arial" panose="020B0604020202020204" pitchFamily="34" charset="0"/>
                        </a:rPr>
                        <a:t>(33%)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smtClean="0">
                          <a:solidFill>
                            <a:schemeClr val="tx1"/>
                          </a:solidFill>
                          <a:latin typeface="Arial" panose="020B0604020202020204" pitchFamily="34" charset="0"/>
                          <a:cs typeface="Arial" panose="020B0604020202020204" pitchFamily="34" charset="0"/>
                        </a:rPr>
                        <a:t>21</a:t>
                      </a:r>
                      <a:endParaRPr lang="en-ZA" sz="2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3"/>
                  </a:ext>
                </a:extLst>
              </a:tr>
              <a:tr h="792088">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r>
                        <a:rPr lang="en-ZA" sz="2000" b="1" dirty="0" smtClean="0">
                          <a:solidFill>
                            <a:schemeClr val="tx1"/>
                          </a:solidFill>
                          <a:latin typeface="Arial Narrow" panose="020B0606020202030204" pitchFamily="34" charset="0"/>
                          <a:cs typeface="Arial" panose="020B0604020202020204" pitchFamily="34" charset="0"/>
                        </a:rPr>
                        <a:t>Total</a:t>
                      </a:r>
                    </a:p>
                    <a:p>
                      <a:pPr algn="l"/>
                      <a:r>
                        <a:rPr lang="en-ZA" sz="1400" b="1" i="1" dirty="0" smtClean="0">
                          <a:solidFill>
                            <a:schemeClr val="tx1"/>
                          </a:solidFill>
                          <a:latin typeface="Arial Narrow" panose="020B0606020202030204" pitchFamily="34" charset="0"/>
                          <a:cs typeface="Arial" panose="020B0604020202020204" pitchFamily="34" charset="0"/>
                        </a:rPr>
                        <a:t>(Excluding</a:t>
                      </a:r>
                      <a:r>
                        <a:rPr lang="en-ZA" sz="1400" b="1" i="1" baseline="0" dirty="0" smtClean="0">
                          <a:solidFill>
                            <a:schemeClr val="tx1"/>
                          </a:solidFill>
                          <a:latin typeface="Arial Narrow" panose="020B0606020202030204" pitchFamily="34" charset="0"/>
                          <a:cs typeface="Arial" panose="020B0604020202020204" pitchFamily="34" charset="0"/>
                        </a:rPr>
                        <a:t> Classified Targets)</a:t>
                      </a:r>
                      <a:endParaRPr lang="en-ZA" sz="1400" b="1" i="1" dirty="0">
                        <a:solidFill>
                          <a:schemeClr val="tx1"/>
                        </a:solidFill>
                        <a:latin typeface="Arial Narrow" panose="020B0606020202030204" pitchFamily="34" charset="0"/>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smtClean="0">
                          <a:solidFill>
                            <a:schemeClr val="tx1"/>
                          </a:solidFill>
                          <a:latin typeface="Arial" panose="020B0604020202020204" pitchFamily="34" charset="0"/>
                          <a:cs typeface="Arial" panose="020B0604020202020204" pitchFamily="34" charset="0"/>
                        </a:rPr>
                        <a:t>19</a:t>
                      </a:r>
                    </a:p>
                    <a:p>
                      <a:pPr algn="ctr"/>
                      <a:r>
                        <a:rPr lang="en-ZA" sz="2000" b="1" dirty="0" smtClean="0">
                          <a:solidFill>
                            <a:schemeClr val="tx1"/>
                          </a:solidFill>
                          <a:latin typeface="Arial" panose="020B0604020202020204" pitchFamily="34" charset="0"/>
                          <a:cs typeface="Arial" panose="020B0604020202020204" pitchFamily="34" charset="0"/>
                        </a:rPr>
                        <a:t>(61%)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smtClean="0">
                          <a:solidFill>
                            <a:schemeClr val="tx1"/>
                          </a:solidFill>
                          <a:latin typeface="Arial" panose="020B0604020202020204" pitchFamily="34" charset="0"/>
                          <a:cs typeface="Arial" panose="020B0604020202020204" pitchFamily="34" charset="0"/>
                        </a:rPr>
                        <a:t>12</a:t>
                      </a:r>
                    </a:p>
                    <a:p>
                      <a:pPr algn="ctr"/>
                      <a:r>
                        <a:rPr lang="en-ZA" sz="2000" b="1" dirty="0" smtClean="0">
                          <a:solidFill>
                            <a:schemeClr val="tx1"/>
                          </a:solidFill>
                          <a:latin typeface="Arial" panose="020B0604020202020204" pitchFamily="34" charset="0"/>
                          <a:cs typeface="Arial" panose="020B0604020202020204" pitchFamily="34" charset="0"/>
                        </a:rPr>
                        <a:t>(39%)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smtClean="0">
                          <a:solidFill>
                            <a:schemeClr val="tx1"/>
                          </a:solidFill>
                          <a:latin typeface="Arial" panose="020B0604020202020204" pitchFamily="34" charset="0"/>
                          <a:cs typeface="Arial" panose="020B0604020202020204" pitchFamily="34" charset="0"/>
                        </a:rPr>
                        <a:t>31</a:t>
                      </a:r>
                      <a:endParaRPr lang="en-ZA" sz="2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4"/>
                  </a:ext>
                </a:extLst>
              </a:tr>
            </a:tbl>
          </a:graphicData>
        </a:graphic>
      </p:graphicFrame>
      <p:sp>
        <p:nvSpPr>
          <p:cNvPr id="2" name="Rounded Rectangle 1"/>
          <p:cNvSpPr/>
          <p:nvPr/>
        </p:nvSpPr>
        <p:spPr>
          <a:xfrm>
            <a:off x="4930587" y="4329950"/>
            <a:ext cx="950259" cy="367553"/>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252062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YTD Performance Status</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34</a:t>
            </a:fld>
            <a:endParaRPr lang="en-US" altLang="en-US" sz="2400" dirty="0">
              <a:solidFill>
                <a:srgbClr val="014929"/>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4100417858"/>
              </p:ext>
            </p:extLst>
          </p:nvPr>
        </p:nvGraphicFramePr>
        <p:xfrm>
          <a:off x="271936" y="803758"/>
          <a:ext cx="8619402" cy="2126820"/>
        </p:xfrm>
        <a:graphic>
          <a:graphicData uri="http://schemas.openxmlformats.org/drawingml/2006/table">
            <a:tbl>
              <a:tblPr firstRow="1" bandRow="1"/>
              <a:tblGrid>
                <a:gridCol w="2120886">
                  <a:extLst>
                    <a:ext uri="{9D8B030D-6E8A-4147-A177-3AD203B41FA5}">
                      <a16:colId xmlns:a16="http://schemas.microsoft.com/office/drawing/2014/main" xmlns="" val="20000"/>
                    </a:ext>
                  </a:extLst>
                </a:gridCol>
                <a:gridCol w="1206236">
                  <a:extLst>
                    <a:ext uri="{9D8B030D-6E8A-4147-A177-3AD203B41FA5}">
                      <a16:colId xmlns:a16="http://schemas.microsoft.com/office/drawing/2014/main" xmlns="" val="20001"/>
                    </a:ext>
                  </a:extLst>
                </a:gridCol>
                <a:gridCol w="1206236">
                  <a:extLst>
                    <a:ext uri="{9D8B030D-6E8A-4147-A177-3AD203B41FA5}">
                      <a16:colId xmlns:a16="http://schemas.microsoft.com/office/drawing/2014/main" xmlns="" val="20002"/>
                    </a:ext>
                  </a:extLst>
                </a:gridCol>
                <a:gridCol w="1206236">
                  <a:extLst>
                    <a:ext uri="{9D8B030D-6E8A-4147-A177-3AD203B41FA5}">
                      <a16:colId xmlns:a16="http://schemas.microsoft.com/office/drawing/2014/main" xmlns="" val="20003"/>
                    </a:ext>
                  </a:extLst>
                </a:gridCol>
                <a:gridCol w="1206236">
                  <a:extLst>
                    <a:ext uri="{9D8B030D-6E8A-4147-A177-3AD203B41FA5}">
                      <a16:colId xmlns:a16="http://schemas.microsoft.com/office/drawing/2014/main" xmlns="" val="20004"/>
                    </a:ext>
                  </a:extLst>
                </a:gridCol>
                <a:gridCol w="1673572">
                  <a:extLst>
                    <a:ext uri="{9D8B030D-6E8A-4147-A177-3AD203B41FA5}">
                      <a16:colId xmlns:a16="http://schemas.microsoft.com/office/drawing/2014/main" xmlns="" val="20005"/>
                    </a:ext>
                  </a:extLst>
                </a:gridCol>
              </a:tblGrid>
              <a:tr h="417942">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en-ZA" sz="2000" b="1" dirty="0">
                        <a:solidFill>
                          <a:schemeClr val="bg1"/>
                        </a:solidFill>
                        <a:latin typeface="Arial" panose="020B0604020202020204" pitchFamily="34" charset="0"/>
                        <a:cs typeface="Arial" panose="020B0604020202020204" pitchFamily="34" charset="0"/>
                      </a:endParaRPr>
                    </a:p>
                  </a:txBody>
                  <a:tcPr marL="99060" marR="9906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smtClean="0">
                          <a:solidFill>
                            <a:schemeClr val="bg1"/>
                          </a:solidFill>
                          <a:latin typeface="Arial" panose="020B0604020202020204" pitchFamily="34" charset="0"/>
                          <a:cs typeface="Arial" panose="020B0604020202020204" pitchFamily="34" charset="0"/>
                        </a:rPr>
                        <a:t>Q1</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bg1"/>
                          </a:solidFill>
                          <a:latin typeface="Arial" panose="020B0604020202020204" pitchFamily="34" charset="0"/>
                          <a:cs typeface="Arial" panose="020B0604020202020204" pitchFamily="34" charset="0"/>
                        </a:rPr>
                        <a:t>Q2</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bg1"/>
                          </a:solidFill>
                          <a:latin typeface="Arial" panose="020B0604020202020204" pitchFamily="34" charset="0"/>
                          <a:cs typeface="Arial" panose="020B0604020202020204" pitchFamily="34" charset="0"/>
                        </a:rPr>
                        <a:t>Q3</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bg1"/>
                          </a:solidFill>
                          <a:latin typeface="Arial" panose="020B0604020202020204" pitchFamily="34" charset="0"/>
                          <a:cs typeface="Arial" panose="020B0604020202020204" pitchFamily="34" charset="0"/>
                        </a:rPr>
                        <a:t>Q4</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p>
                      <a:pPr algn="ctr"/>
                      <a:r>
                        <a:rPr lang="en-ZA" sz="2000" b="1" dirty="0">
                          <a:solidFill>
                            <a:srgbClr val="FFFF00"/>
                          </a:solidFill>
                          <a:latin typeface="Arial" panose="020B0604020202020204" pitchFamily="34" charset="0"/>
                          <a:cs typeface="Arial" panose="020B0604020202020204" pitchFamily="34" charset="0"/>
                        </a:rPr>
                        <a:t>YTD Status</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extLst>
                  <a:ext uri="{0D108BD9-81ED-4DB2-BD59-A6C34878D82A}">
                    <a16:rowId xmlns:a16="http://schemas.microsoft.com/office/drawing/2014/main" xmlns="" val="10000"/>
                  </a:ext>
                </a:extLst>
              </a:tr>
              <a:tr h="50217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b="1" dirty="0">
                          <a:solidFill>
                            <a:schemeClr val="tx1"/>
                          </a:solidFill>
                          <a:latin typeface="Arial" panose="020B0604020202020204" pitchFamily="34" charset="0"/>
                          <a:cs typeface="Arial" panose="020B0604020202020204" pitchFamily="34" charset="0"/>
                        </a:rPr>
                        <a:t>Achieved</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b="1" dirty="0" smtClean="0">
                          <a:solidFill>
                            <a:srgbClr val="006600"/>
                          </a:solidFill>
                          <a:latin typeface="Arial" panose="020B0604020202020204" pitchFamily="34" charset="0"/>
                          <a:cs typeface="Arial" panose="020B0604020202020204" pitchFamily="34" charset="0"/>
                        </a:rPr>
                        <a:t>27</a:t>
                      </a:r>
                      <a:endParaRPr lang="en-ZA" b="1" dirty="0">
                        <a:solidFill>
                          <a:srgbClr val="006600"/>
                        </a:solidFill>
                        <a:latin typeface="Arial" panose="020B0604020202020204" pitchFamily="34" charset="0"/>
                        <a:cs typeface="Arial" panose="020B0604020202020204" pitchFamily="34" charset="0"/>
                      </a:endParaRPr>
                    </a:p>
                    <a:p>
                      <a:pPr algn="ctr"/>
                      <a:r>
                        <a:rPr lang="en-ZA" b="1" dirty="0" smtClean="0">
                          <a:solidFill>
                            <a:srgbClr val="006600"/>
                          </a:solidFill>
                          <a:latin typeface="Arial" panose="020B0604020202020204" pitchFamily="34" charset="0"/>
                          <a:cs typeface="Arial" panose="020B0604020202020204" pitchFamily="34" charset="0"/>
                        </a:rPr>
                        <a:t>(75%)</a:t>
                      </a:r>
                      <a:endParaRPr lang="en-ZA" b="1" dirty="0">
                        <a:solidFill>
                          <a:srgbClr val="006600"/>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smtClean="0">
                          <a:solidFill>
                            <a:srgbClr val="006600"/>
                          </a:solidFill>
                          <a:latin typeface="Arial" panose="020B0604020202020204" pitchFamily="34" charset="0"/>
                          <a:ea typeface="+mn-ea"/>
                          <a:cs typeface="Arial" panose="020B0604020202020204" pitchFamily="34" charset="0"/>
                        </a:rPr>
                        <a:t>30</a:t>
                      </a:r>
                      <a:endParaRPr lang="en-ZA" sz="1800" b="1" kern="1200" dirty="0">
                        <a:solidFill>
                          <a:srgbClr val="006600"/>
                        </a:solidFill>
                        <a:latin typeface="Arial" panose="020B0604020202020204" pitchFamily="34" charset="0"/>
                        <a:ea typeface="+mn-ea"/>
                        <a:cs typeface="Arial" panose="020B0604020202020204" pitchFamily="34" charset="0"/>
                      </a:endParaRPr>
                    </a:p>
                    <a:p>
                      <a:pPr marL="0" algn="ctr" defTabSz="914400" rtl="0" eaLnBrk="1" latinLnBrk="0" hangingPunct="1"/>
                      <a:r>
                        <a:rPr lang="en-ZA" sz="1800" b="1" kern="1200" dirty="0" smtClean="0">
                          <a:solidFill>
                            <a:srgbClr val="006600"/>
                          </a:solidFill>
                          <a:latin typeface="Arial" panose="020B0604020202020204" pitchFamily="34" charset="0"/>
                          <a:ea typeface="+mn-ea"/>
                          <a:cs typeface="Arial" panose="020B0604020202020204" pitchFamily="34" charset="0"/>
                        </a:rPr>
                        <a:t>(73%)</a:t>
                      </a:r>
                      <a:endParaRPr lang="en-ZA" sz="1800" b="1" kern="1200" dirty="0">
                        <a:solidFill>
                          <a:srgbClr val="006600"/>
                        </a:solidFill>
                        <a:latin typeface="Arial" panose="020B0604020202020204" pitchFamily="34" charset="0"/>
                        <a:ea typeface="+mn-ea"/>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smtClean="0">
                          <a:solidFill>
                            <a:srgbClr val="006600"/>
                          </a:solidFill>
                          <a:latin typeface="Arial" panose="020B0604020202020204" pitchFamily="34" charset="0"/>
                          <a:ea typeface="+mn-ea"/>
                          <a:cs typeface="Arial" panose="020B0604020202020204" pitchFamily="34" charset="0"/>
                        </a:rPr>
                        <a:t>19</a:t>
                      </a:r>
                      <a:endParaRPr lang="en-ZA" sz="1800" b="1" kern="1200" dirty="0">
                        <a:solidFill>
                          <a:srgbClr val="006600"/>
                        </a:solidFill>
                        <a:latin typeface="Arial" panose="020B0604020202020204" pitchFamily="34" charset="0"/>
                        <a:ea typeface="+mn-ea"/>
                        <a:cs typeface="Arial" panose="020B0604020202020204" pitchFamily="34" charset="0"/>
                      </a:endParaRPr>
                    </a:p>
                    <a:p>
                      <a:pPr marL="0" algn="ctr" defTabSz="914400" rtl="0" eaLnBrk="1" latinLnBrk="0" hangingPunct="1"/>
                      <a:r>
                        <a:rPr lang="en-ZA" sz="1800" b="1" kern="1200" dirty="0" smtClean="0">
                          <a:solidFill>
                            <a:srgbClr val="006600"/>
                          </a:solidFill>
                          <a:latin typeface="Arial" panose="020B0604020202020204" pitchFamily="34" charset="0"/>
                          <a:ea typeface="+mn-ea"/>
                          <a:cs typeface="Arial" panose="020B0604020202020204" pitchFamily="34" charset="0"/>
                        </a:rPr>
                        <a:t>(61%)</a:t>
                      </a:r>
                      <a:endParaRPr lang="en-ZA" sz="1800" b="1" kern="1200" dirty="0">
                        <a:solidFill>
                          <a:srgbClr val="006600"/>
                        </a:solidFill>
                        <a:latin typeface="Arial" panose="020B0604020202020204" pitchFamily="34" charset="0"/>
                        <a:ea typeface="+mn-ea"/>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a:solidFill>
                            <a:srgbClr val="006600"/>
                          </a:solidFill>
                          <a:latin typeface="Arial" panose="020B0604020202020204" pitchFamily="34" charset="0"/>
                          <a:ea typeface="+mn-ea"/>
                          <a:cs typeface="Arial" panose="020B0604020202020204" pitchFamily="34" charset="0"/>
                        </a:rPr>
                        <a:t>-</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ZA" sz="1800" b="1" kern="1200" dirty="0" smtClean="0">
                          <a:solidFill>
                            <a:srgbClr val="006600"/>
                          </a:solidFill>
                          <a:latin typeface="Arial" panose="020B0604020202020204" pitchFamily="34" charset="0"/>
                          <a:ea typeface="+mn-ea"/>
                          <a:cs typeface="Arial" panose="020B0604020202020204" pitchFamily="34" charset="0"/>
                        </a:rPr>
                        <a:t>76/108</a:t>
                      </a:r>
                      <a:endParaRPr lang="en-ZA" sz="1800" b="1" kern="1200" dirty="0">
                        <a:solidFill>
                          <a:srgbClr val="006600"/>
                        </a:solidFill>
                        <a:latin typeface="Arial" panose="020B0604020202020204" pitchFamily="34" charset="0"/>
                        <a:ea typeface="+mn-ea"/>
                        <a:cs typeface="Arial" panose="020B0604020202020204" pitchFamily="34" charset="0"/>
                      </a:endParaRPr>
                    </a:p>
                    <a:p>
                      <a:pPr marL="0" algn="ctr" defTabSz="914400" rtl="0" eaLnBrk="1" latinLnBrk="0" hangingPunct="1"/>
                      <a:r>
                        <a:rPr lang="en-ZA" sz="1800" b="1" kern="1200" dirty="0" smtClean="0">
                          <a:solidFill>
                            <a:srgbClr val="006600"/>
                          </a:solidFill>
                          <a:latin typeface="Arial" panose="020B0604020202020204" pitchFamily="34" charset="0"/>
                          <a:ea typeface="+mn-ea"/>
                          <a:cs typeface="Arial" panose="020B0604020202020204" pitchFamily="34" charset="0"/>
                        </a:rPr>
                        <a:t>(70%)</a:t>
                      </a:r>
                      <a:endParaRPr lang="en-ZA" sz="1800" b="1" kern="1200" dirty="0">
                        <a:solidFill>
                          <a:srgbClr val="006600"/>
                        </a:solidFill>
                        <a:latin typeface="Arial" panose="020B0604020202020204" pitchFamily="34" charset="0"/>
                        <a:ea typeface="+mn-ea"/>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1"/>
                  </a:ext>
                </a:extLst>
              </a:tr>
              <a:tr h="64008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b="1" dirty="0">
                          <a:solidFill>
                            <a:schemeClr val="tx1"/>
                          </a:solidFill>
                          <a:latin typeface="Arial" panose="020B0604020202020204" pitchFamily="34" charset="0"/>
                          <a:cs typeface="Arial" panose="020B0604020202020204" pitchFamily="34" charset="0"/>
                        </a:rPr>
                        <a:t>Not Achieved</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b="1" dirty="0">
                          <a:solidFill>
                            <a:srgbClr val="C00000"/>
                          </a:solidFill>
                          <a:latin typeface="Arial" panose="020B0604020202020204" pitchFamily="34" charset="0"/>
                          <a:cs typeface="Arial" panose="020B0604020202020204" pitchFamily="34" charset="0"/>
                        </a:rPr>
                        <a:t>9</a:t>
                      </a:r>
                    </a:p>
                    <a:p>
                      <a:pPr algn="ctr"/>
                      <a:r>
                        <a:rPr lang="en-ZA" b="1" dirty="0" smtClean="0">
                          <a:solidFill>
                            <a:srgbClr val="C00000"/>
                          </a:solidFill>
                          <a:latin typeface="Arial" panose="020B0604020202020204" pitchFamily="34" charset="0"/>
                          <a:cs typeface="Arial" panose="020B0604020202020204" pitchFamily="34" charset="0"/>
                        </a:rPr>
                        <a:t>(25%)</a:t>
                      </a:r>
                      <a:endParaRPr lang="en-ZA" b="1" dirty="0">
                        <a:solidFill>
                          <a:srgbClr val="C00000"/>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smtClean="0">
                          <a:solidFill>
                            <a:srgbClr val="C00000"/>
                          </a:solidFill>
                          <a:latin typeface="Arial" panose="020B0604020202020204" pitchFamily="34" charset="0"/>
                          <a:ea typeface="+mn-ea"/>
                          <a:cs typeface="Arial" panose="020B0604020202020204" pitchFamily="34" charset="0"/>
                        </a:rPr>
                        <a:t>11</a:t>
                      </a:r>
                      <a:endParaRPr lang="en-ZA" sz="1800" b="1" kern="1200" dirty="0">
                        <a:solidFill>
                          <a:srgbClr val="C00000"/>
                        </a:solidFill>
                        <a:latin typeface="Arial" panose="020B0604020202020204" pitchFamily="34" charset="0"/>
                        <a:ea typeface="+mn-ea"/>
                        <a:cs typeface="Arial" panose="020B0604020202020204" pitchFamily="34" charset="0"/>
                      </a:endParaRPr>
                    </a:p>
                    <a:p>
                      <a:pPr marL="0" algn="ctr" defTabSz="914400" rtl="0" eaLnBrk="1" latinLnBrk="0" hangingPunct="1"/>
                      <a:r>
                        <a:rPr lang="en-ZA" sz="1800" b="1" kern="1200" dirty="0" smtClean="0">
                          <a:solidFill>
                            <a:srgbClr val="C00000"/>
                          </a:solidFill>
                          <a:latin typeface="Arial" panose="020B0604020202020204" pitchFamily="34" charset="0"/>
                          <a:ea typeface="+mn-ea"/>
                          <a:cs typeface="Arial" panose="020B0604020202020204" pitchFamily="34" charset="0"/>
                        </a:rPr>
                        <a:t>(27%)</a:t>
                      </a:r>
                      <a:endParaRPr lang="en-ZA" sz="1800" b="1" kern="1200" dirty="0">
                        <a:solidFill>
                          <a:srgbClr val="C00000"/>
                        </a:solidFill>
                        <a:latin typeface="Arial" panose="020B0604020202020204" pitchFamily="34" charset="0"/>
                        <a:ea typeface="+mn-ea"/>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smtClean="0">
                          <a:solidFill>
                            <a:srgbClr val="C00000"/>
                          </a:solidFill>
                          <a:latin typeface="Arial" panose="020B0604020202020204" pitchFamily="34" charset="0"/>
                          <a:ea typeface="+mn-ea"/>
                          <a:cs typeface="Arial" panose="020B0604020202020204" pitchFamily="34" charset="0"/>
                        </a:rPr>
                        <a:t>12</a:t>
                      </a:r>
                      <a:endParaRPr lang="en-ZA" sz="1800" b="1" kern="1200" dirty="0">
                        <a:solidFill>
                          <a:srgbClr val="C00000"/>
                        </a:solidFill>
                        <a:latin typeface="Arial" panose="020B0604020202020204" pitchFamily="34" charset="0"/>
                        <a:ea typeface="+mn-ea"/>
                        <a:cs typeface="Arial" panose="020B0604020202020204" pitchFamily="34" charset="0"/>
                      </a:endParaRPr>
                    </a:p>
                    <a:p>
                      <a:pPr marL="0" algn="ctr" defTabSz="914400" rtl="0" eaLnBrk="1" latinLnBrk="0" hangingPunct="1"/>
                      <a:r>
                        <a:rPr lang="en-ZA" sz="1800" b="1" kern="1200" dirty="0" smtClean="0">
                          <a:solidFill>
                            <a:srgbClr val="C00000"/>
                          </a:solidFill>
                          <a:latin typeface="Arial" panose="020B0604020202020204" pitchFamily="34" charset="0"/>
                          <a:ea typeface="+mn-ea"/>
                          <a:cs typeface="Arial" panose="020B0604020202020204" pitchFamily="34" charset="0"/>
                        </a:rPr>
                        <a:t>(39%)</a:t>
                      </a:r>
                      <a:endParaRPr lang="en-ZA" sz="1800" b="1" kern="1200" dirty="0">
                        <a:solidFill>
                          <a:srgbClr val="C00000"/>
                        </a:solidFill>
                        <a:latin typeface="Arial" panose="020B0604020202020204" pitchFamily="34" charset="0"/>
                        <a:ea typeface="+mn-ea"/>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a:solidFill>
                            <a:srgbClr val="C00000"/>
                          </a:solidFill>
                          <a:latin typeface="Arial" panose="020B0604020202020204" pitchFamily="34" charset="0"/>
                          <a:ea typeface="+mn-ea"/>
                          <a:cs typeface="Arial" panose="020B0604020202020204" pitchFamily="34" charset="0"/>
                        </a:rPr>
                        <a:t>-</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ZA" sz="1800" b="1" kern="1200" dirty="0" smtClean="0">
                          <a:solidFill>
                            <a:srgbClr val="C00000"/>
                          </a:solidFill>
                          <a:latin typeface="Arial" panose="020B0604020202020204" pitchFamily="34" charset="0"/>
                          <a:ea typeface="+mn-ea"/>
                          <a:cs typeface="Arial" panose="020B0604020202020204" pitchFamily="34" charset="0"/>
                        </a:rPr>
                        <a:t>32/108</a:t>
                      </a:r>
                      <a:endParaRPr lang="en-ZA" sz="1800" b="1" kern="1200" dirty="0">
                        <a:solidFill>
                          <a:srgbClr val="C00000"/>
                        </a:solidFill>
                        <a:latin typeface="Arial" panose="020B0604020202020204" pitchFamily="34" charset="0"/>
                        <a:ea typeface="+mn-ea"/>
                        <a:cs typeface="Arial" panose="020B0604020202020204" pitchFamily="34" charset="0"/>
                      </a:endParaRPr>
                    </a:p>
                    <a:p>
                      <a:pPr marL="0" algn="ctr" defTabSz="914400" rtl="0" eaLnBrk="1" latinLnBrk="0" hangingPunct="1"/>
                      <a:r>
                        <a:rPr lang="en-ZA" sz="1800" b="1" kern="1200" dirty="0" smtClean="0">
                          <a:solidFill>
                            <a:srgbClr val="C00000"/>
                          </a:solidFill>
                          <a:latin typeface="Arial" panose="020B0604020202020204" pitchFamily="34" charset="0"/>
                          <a:ea typeface="+mn-ea"/>
                          <a:cs typeface="Arial" panose="020B0604020202020204" pitchFamily="34" charset="0"/>
                        </a:rPr>
                        <a:t>(30%)</a:t>
                      </a:r>
                      <a:endParaRPr lang="en-ZA" sz="1800" b="1" kern="1200" dirty="0">
                        <a:solidFill>
                          <a:srgbClr val="C00000"/>
                        </a:solidFill>
                        <a:latin typeface="Arial" panose="020B0604020202020204" pitchFamily="34" charset="0"/>
                        <a:ea typeface="+mn-ea"/>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2"/>
                  </a:ext>
                </a:extLst>
              </a:tr>
              <a:tr h="428718">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2000" b="1" dirty="0">
                          <a:solidFill>
                            <a:schemeClr val="tx1"/>
                          </a:solidFill>
                          <a:latin typeface="Arial" panose="020B0604020202020204" pitchFamily="34" charset="0"/>
                          <a:cs typeface="Arial" panose="020B0604020202020204" pitchFamily="34" charset="0"/>
                        </a:rPr>
                        <a:t>Total</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tx1"/>
                          </a:solidFill>
                          <a:latin typeface="Arial" panose="020B0604020202020204" pitchFamily="34" charset="0"/>
                          <a:cs typeface="Arial" panose="020B0604020202020204" pitchFamily="34" charset="0"/>
                        </a:rPr>
                        <a:t>36</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tx1"/>
                          </a:solidFill>
                          <a:latin typeface="Arial" panose="020B0604020202020204" pitchFamily="34" charset="0"/>
                          <a:cs typeface="Arial" panose="020B0604020202020204" pitchFamily="34" charset="0"/>
                        </a:rPr>
                        <a:t>41</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tx1"/>
                          </a:solidFill>
                          <a:latin typeface="Arial" panose="020B0604020202020204" pitchFamily="34" charset="0"/>
                          <a:cs typeface="Arial" panose="020B0604020202020204" pitchFamily="34" charset="0"/>
                        </a:rPr>
                        <a:t>31</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tx1"/>
                          </a:solidFill>
                          <a:latin typeface="Arial" panose="020B0604020202020204" pitchFamily="34" charset="0"/>
                          <a:cs typeface="Arial" panose="020B0604020202020204" pitchFamily="34" charset="0"/>
                        </a:rPr>
                        <a:t>93</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tx1"/>
                          </a:solidFill>
                          <a:latin typeface="Arial" panose="020B0604020202020204" pitchFamily="34" charset="0"/>
                          <a:cs typeface="Arial" panose="020B0604020202020204" pitchFamily="34" charset="0"/>
                        </a:rPr>
                        <a:t>201</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3"/>
                  </a:ext>
                </a:extLst>
              </a:tr>
            </a:tbl>
          </a:graphicData>
        </a:graphic>
      </p:graphicFrame>
      <p:graphicFrame>
        <p:nvGraphicFramePr>
          <p:cNvPr id="32" name="Chart 31"/>
          <p:cNvGraphicFramePr/>
          <p:nvPr>
            <p:extLst>
              <p:ext uri="{D42A27DB-BD31-4B8C-83A1-F6EECF244321}">
                <p14:modId xmlns:p14="http://schemas.microsoft.com/office/powerpoint/2010/main" xmlns="" val="4011753148"/>
              </p:ext>
            </p:extLst>
          </p:nvPr>
        </p:nvGraphicFramePr>
        <p:xfrm>
          <a:off x="1026826" y="2908091"/>
          <a:ext cx="7127823" cy="3380283"/>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7584140" y="1515033"/>
            <a:ext cx="950259" cy="367553"/>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9860642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2" name="TextBox 1"/>
          <p:cNvSpPr txBox="1"/>
          <p:nvPr/>
        </p:nvSpPr>
        <p:spPr>
          <a:xfrm>
            <a:off x="757719" y="2644372"/>
            <a:ext cx="7628021" cy="1569660"/>
          </a:xfrm>
          <a:prstGeom prst="rect">
            <a:avLst/>
          </a:prstGeom>
          <a:noFill/>
        </p:spPr>
        <p:txBody>
          <a:bodyPr wrap="square" rtlCol="0">
            <a:spAutoFit/>
          </a:bodyPr>
          <a:lstStyle/>
          <a:p>
            <a:pPr algn="ctr"/>
            <a:r>
              <a:rPr lang="en-GB" sz="4800" b="1" dirty="0" smtClean="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Financial Performance Information</a:t>
            </a:r>
            <a:endPar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610078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Summary of State of Expenditure as </a:t>
            </a:r>
            <a:r>
              <a:rPr lang="en-ZA" altLang="en-US" sz="2800" b="1" dirty="0" smtClean="0">
                <a:solidFill>
                  <a:prstClr val="white"/>
                </a:solidFill>
                <a:latin typeface="Arial" panose="020B0604020202020204" pitchFamily="34" charset="0"/>
              </a:rPr>
              <a:t>on 30 Sept 2017 </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36</a:t>
            </a:fld>
            <a:endParaRPr lang="en-US" altLang="en-US" sz="2400" dirty="0">
              <a:solidFill>
                <a:srgbClr val="014929"/>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731407339"/>
              </p:ext>
            </p:extLst>
          </p:nvPr>
        </p:nvGraphicFramePr>
        <p:xfrm>
          <a:off x="247872" y="1477524"/>
          <a:ext cx="8655495" cy="3078025"/>
        </p:xfrm>
        <a:graphic>
          <a:graphicData uri="http://schemas.openxmlformats.org/drawingml/2006/table">
            <a:tbl>
              <a:tblPr firstRow="1" bandRow="1"/>
              <a:tblGrid>
                <a:gridCol w="6465749">
                  <a:extLst>
                    <a:ext uri="{9D8B030D-6E8A-4147-A177-3AD203B41FA5}">
                      <a16:colId xmlns:a16="http://schemas.microsoft.com/office/drawing/2014/main" xmlns="" val="20000"/>
                    </a:ext>
                  </a:extLst>
                </a:gridCol>
                <a:gridCol w="2189746">
                  <a:extLst>
                    <a:ext uri="{9D8B030D-6E8A-4147-A177-3AD203B41FA5}">
                      <a16:colId xmlns:a16="http://schemas.microsoft.com/office/drawing/2014/main" xmlns="" val="20001"/>
                    </a:ext>
                  </a:extLst>
                </a:gridCol>
              </a:tblGrid>
              <a:tr h="417942">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en-ZA" sz="2000" b="1" dirty="0">
                        <a:solidFill>
                          <a:schemeClr val="bg1"/>
                        </a:solidFill>
                        <a:latin typeface="Arial" panose="020B0604020202020204" pitchFamily="34" charset="0"/>
                        <a:cs typeface="Arial" panose="020B0604020202020204" pitchFamily="34" charset="0"/>
                      </a:endParaRPr>
                    </a:p>
                  </a:txBody>
                  <a:tcPr marL="99060" marR="9906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r"/>
                      <a:r>
                        <a:rPr lang="en-ZA" sz="2000" b="1" dirty="0" smtClean="0">
                          <a:solidFill>
                            <a:schemeClr val="bg1"/>
                          </a:solidFill>
                          <a:latin typeface="Arial" panose="020B0604020202020204" pitchFamily="34" charset="0"/>
                          <a:cs typeface="Arial" panose="020B0604020202020204" pitchFamily="34" charset="0"/>
                        </a:rPr>
                        <a:t>R’000</a:t>
                      </a:r>
                      <a:endParaRPr lang="en-ZA" sz="2000" b="1" dirty="0">
                        <a:solidFill>
                          <a:schemeClr val="bg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extLst>
                  <a:ext uri="{0D108BD9-81ED-4DB2-BD59-A6C34878D82A}">
                    <a16:rowId xmlns:a16="http://schemas.microsoft.com/office/drawing/2014/main" xmlns="" val="10000"/>
                  </a:ext>
                </a:extLst>
              </a:tr>
              <a:tr h="45068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b="1" dirty="0" smtClean="0">
                          <a:solidFill>
                            <a:srgbClr val="014929"/>
                          </a:solidFill>
                          <a:latin typeface="Arial" panose="020B0604020202020204" pitchFamily="34" charset="0"/>
                          <a:cs typeface="Arial" panose="020B0604020202020204" pitchFamily="34" charset="0"/>
                        </a:rPr>
                        <a:t>Budget Allocation</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r"/>
                      <a:r>
                        <a:rPr lang="en-ZA" b="1" dirty="0" smtClean="0">
                          <a:solidFill>
                            <a:srgbClr val="014929"/>
                          </a:solidFill>
                          <a:latin typeface="Arial" panose="020B0604020202020204" pitchFamily="34" charset="0"/>
                          <a:cs typeface="Arial" panose="020B0604020202020204" pitchFamily="34" charset="0"/>
                        </a:rPr>
                        <a:t>48,999,560</a:t>
                      </a:r>
                      <a:endParaRPr lang="en-ZA" b="1" dirty="0">
                        <a:solidFill>
                          <a:srgbClr val="014929"/>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4516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b="1" dirty="0" smtClean="0">
                          <a:solidFill>
                            <a:schemeClr val="tx1"/>
                          </a:solidFill>
                          <a:latin typeface="Arial" panose="020B0604020202020204" pitchFamily="34" charset="0"/>
                          <a:cs typeface="Arial" panose="020B0604020202020204" pitchFamily="34" charset="0"/>
                        </a:rPr>
                        <a:t>Less: Expenditure</a:t>
                      </a:r>
                      <a:endParaRPr lang="en-ZA" b="1" dirty="0">
                        <a:solidFill>
                          <a:schemeClr val="tx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r"/>
                      <a:r>
                        <a:rPr lang="en-ZA" b="1" dirty="0" smtClean="0">
                          <a:solidFill>
                            <a:schemeClr val="tx1"/>
                          </a:solidFill>
                          <a:latin typeface="Arial" panose="020B0604020202020204" pitchFamily="34" charset="0"/>
                          <a:cs typeface="Arial" panose="020B0604020202020204" pitchFamily="34" charset="0"/>
                        </a:rPr>
                        <a:t>35,517,017</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45169">
                <a:tc>
                  <a:txBody>
                    <a:bodyPr/>
                    <a:lstStyle/>
                    <a:p>
                      <a:endParaRPr lang="en-ZA" b="1" dirty="0">
                        <a:solidFill>
                          <a:schemeClr val="tx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ZA" b="1" dirty="0" smtClean="0">
                        <a:solidFill>
                          <a:schemeClr val="tx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45169">
                <a:tc>
                  <a:txBody>
                    <a:bodyPr/>
                    <a:lstStyle/>
                    <a:p>
                      <a:r>
                        <a:rPr lang="en-ZA" b="1" dirty="0" smtClean="0">
                          <a:solidFill>
                            <a:schemeClr val="tx1"/>
                          </a:solidFill>
                          <a:latin typeface="Arial" panose="020B0604020202020204" pitchFamily="34" charset="0"/>
                          <a:cs typeface="Arial" panose="020B0604020202020204" pitchFamily="34" charset="0"/>
                        </a:rPr>
                        <a:t>Total Amount Available</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ZA" b="1" dirty="0" smtClean="0">
                          <a:solidFill>
                            <a:schemeClr val="tx1"/>
                          </a:solidFill>
                          <a:latin typeface="Arial" panose="020B0604020202020204" pitchFamily="34" charset="0"/>
                          <a:cs typeface="Arial" panose="020B0604020202020204" pitchFamily="34" charset="0"/>
                        </a:rPr>
                        <a:t>13,482,543</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45169">
                <a:tc>
                  <a:txBody>
                    <a:bodyPr/>
                    <a:lstStyle/>
                    <a:p>
                      <a:endParaRPr lang="en-ZA" b="1" dirty="0">
                        <a:solidFill>
                          <a:schemeClr val="tx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ZA" b="1" dirty="0" smtClean="0">
                        <a:solidFill>
                          <a:schemeClr val="tx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28718">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2000" b="1" dirty="0" smtClean="0">
                          <a:solidFill>
                            <a:schemeClr val="tx1"/>
                          </a:solidFill>
                          <a:latin typeface="Arial" panose="020B0604020202020204" pitchFamily="34" charset="0"/>
                          <a:cs typeface="Arial" panose="020B0604020202020204" pitchFamily="34" charset="0"/>
                        </a:rPr>
                        <a:t>Percentage Expenditure (Paid)</a:t>
                      </a:r>
                      <a:endParaRPr lang="en-ZA" sz="2000" b="1" dirty="0">
                        <a:solidFill>
                          <a:schemeClr val="tx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r"/>
                      <a:r>
                        <a:rPr lang="en-ZA" sz="2000" b="1" dirty="0" smtClean="0">
                          <a:solidFill>
                            <a:schemeClr val="tx1"/>
                          </a:solidFill>
                          <a:latin typeface="Arial" panose="020B0604020202020204" pitchFamily="34" charset="0"/>
                          <a:cs typeface="Arial" panose="020B0604020202020204" pitchFamily="34" charset="0"/>
                        </a:rPr>
                        <a:t>72.5%</a:t>
                      </a:r>
                      <a:endParaRPr lang="en-ZA" sz="2000" b="1" dirty="0">
                        <a:solidFill>
                          <a:schemeClr val="tx1"/>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3"/>
                  </a:ext>
                </a:extLst>
              </a:tr>
            </a:tbl>
          </a:graphicData>
        </a:graphic>
      </p:graphicFrame>
      <p:sp>
        <p:nvSpPr>
          <p:cNvPr id="2" name="TextBox 1"/>
          <p:cNvSpPr txBox="1"/>
          <p:nvPr/>
        </p:nvSpPr>
        <p:spPr>
          <a:xfrm>
            <a:off x="432863" y="1170199"/>
            <a:ext cx="5943600" cy="523220"/>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DOD Planned Expenditure: 72.4%  </a:t>
            </a:r>
            <a:endParaRPr lang="en-GB" sz="2800" b="1" dirty="0">
              <a:latin typeface="Arial" panose="020B0604020202020204" pitchFamily="34" charset="0"/>
              <a:cs typeface="Arial" panose="020B0604020202020204" pitchFamily="34" charset="0"/>
            </a:endParaRPr>
          </a:p>
        </p:txBody>
      </p:sp>
      <p:sp>
        <p:nvSpPr>
          <p:cNvPr id="10" name="Rectangle 2"/>
          <p:cNvSpPr txBox="1">
            <a:spLocks/>
          </p:cNvSpPr>
          <p:nvPr/>
        </p:nvSpPr>
        <p:spPr bwMode="auto">
          <a:xfrm>
            <a:off x="1" y="1"/>
            <a:ext cx="9143999" cy="902368"/>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Summary of State of Expenditure as on 31 Dec 2017 </a:t>
            </a:r>
            <a:endParaRPr lang="en-ZA" altLang="en-US" sz="2800" b="1" dirty="0">
              <a:solidFill>
                <a:prstClr val="white"/>
              </a:solidFill>
              <a:latin typeface="Arial" panose="020B0604020202020204" pitchFamily="34" charset="0"/>
            </a:endParaRPr>
          </a:p>
        </p:txBody>
      </p:sp>
      <p:sp>
        <p:nvSpPr>
          <p:cNvPr id="9" name="Rounded Rectangle 8"/>
          <p:cNvSpPr/>
          <p:nvPr/>
        </p:nvSpPr>
        <p:spPr>
          <a:xfrm>
            <a:off x="7978587" y="4150656"/>
            <a:ext cx="897040" cy="367553"/>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661695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1"/>
            <a:ext cx="9143999" cy="902368"/>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Summary of State of Expenditure as on 31 Dec 2017 </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37</a:t>
            </a:fld>
            <a:endParaRPr lang="en-US" altLang="en-US" sz="2400" dirty="0">
              <a:solidFill>
                <a:srgbClr val="014929"/>
              </a:solidFill>
              <a:latin typeface="Arial" panose="020B0604020202020204" pitchFamily="34" charset="0"/>
            </a:endParaRPr>
          </a:p>
        </p:txBody>
      </p:sp>
      <p:pic>
        <p:nvPicPr>
          <p:cNvPr id="6" name="Picture 5"/>
          <p:cNvPicPr>
            <a:picLocks noChangeAspect="1"/>
          </p:cNvPicPr>
          <p:nvPr/>
        </p:nvPicPr>
        <p:blipFill>
          <a:blip r:embed="rId3" cstate="print"/>
          <a:stretch>
            <a:fillRect/>
          </a:stretch>
        </p:blipFill>
        <p:spPr>
          <a:xfrm>
            <a:off x="251520" y="1124744"/>
            <a:ext cx="8522941" cy="3600400"/>
          </a:xfrm>
          <a:prstGeom prst="rect">
            <a:avLst/>
          </a:prstGeom>
        </p:spPr>
      </p:pic>
    </p:spTree>
    <p:extLst>
      <p:ext uri="{BB962C8B-B14F-4D97-AF65-F5344CB8AC3E}">
        <p14:creationId xmlns:p14="http://schemas.microsoft.com/office/powerpoint/2010/main" xmlns="" val="2244380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1"/>
            <a:ext cx="9143999" cy="902368"/>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Summary of State of Expenditure as on 31 Dec 2017 </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38</a:t>
            </a:fld>
            <a:endParaRPr lang="en-US" altLang="en-US" sz="2400" dirty="0">
              <a:solidFill>
                <a:srgbClr val="014929"/>
              </a:solidFill>
              <a:latin typeface="Arial" panose="020B0604020202020204" pitchFamily="34" charset="0"/>
            </a:endParaRPr>
          </a:p>
        </p:txBody>
      </p:sp>
      <p:pic>
        <p:nvPicPr>
          <p:cNvPr id="8" name="Picture 7"/>
          <p:cNvPicPr>
            <a:picLocks noChangeAspect="1"/>
          </p:cNvPicPr>
          <p:nvPr/>
        </p:nvPicPr>
        <p:blipFill>
          <a:blip r:embed="rId3" cstate="print">
            <a:clrChange>
              <a:clrFrom>
                <a:srgbClr val="FFFFFF"/>
              </a:clrFrom>
              <a:clrTo>
                <a:srgbClr val="FFFFFF">
                  <a:alpha val="0"/>
                </a:srgbClr>
              </a:clrTo>
            </a:clrChange>
          </a:blip>
          <a:stretch>
            <a:fillRect/>
          </a:stretch>
        </p:blipFill>
        <p:spPr>
          <a:xfrm>
            <a:off x="403410" y="986117"/>
            <a:ext cx="8405828" cy="4761601"/>
          </a:xfrm>
          <a:prstGeom prst="rect">
            <a:avLst/>
          </a:prstGeom>
        </p:spPr>
      </p:pic>
    </p:spTree>
    <p:extLst>
      <p:ext uri="{BB962C8B-B14F-4D97-AF65-F5344CB8AC3E}">
        <p14:creationId xmlns:p14="http://schemas.microsoft.com/office/powerpoint/2010/main" xmlns="" val="2885700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1"/>
            <a:ext cx="9143999" cy="902368"/>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Summary of State of Expenditure as on 31 Dec 2017 </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39</a:t>
            </a:fld>
            <a:endParaRPr lang="en-US" altLang="en-US" sz="2400" dirty="0">
              <a:solidFill>
                <a:srgbClr val="014929"/>
              </a:solidFill>
              <a:latin typeface="Arial" panose="020B0604020202020204" pitchFamily="34" charset="0"/>
            </a:endParaRPr>
          </a:p>
        </p:txBody>
      </p:sp>
      <p:sp>
        <p:nvSpPr>
          <p:cNvPr id="6" name="TextBox 5"/>
          <p:cNvSpPr txBox="1"/>
          <p:nvPr/>
        </p:nvSpPr>
        <p:spPr>
          <a:xfrm>
            <a:off x="420874" y="1282743"/>
            <a:ext cx="8280400" cy="2246769"/>
          </a:xfrm>
          <a:prstGeom prst="rect">
            <a:avLst/>
          </a:prstGeom>
          <a:noFill/>
        </p:spPr>
        <p:txBody>
          <a:bodyPr>
            <a:spAutoFit/>
          </a:bodyPr>
          <a:lstStyle/>
          <a:p>
            <a:pPr marL="0" lvl="1" algn="just" defTabSz="914400" fontAlgn="base">
              <a:spcBef>
                <a:spcPct val="0"/>
              </a:spcBef>
              <a:spcAft>
                <a:spcPct val="0"/>
              </a:spcAft>
              <a:defRPr/>
            </a:pPr>
            <a:r>
              <a:rPr lang="en-GB" sz="2000" b="1" dirty="0">
                <a:solidFill>
                  <a:srgbClr val="000000"/>
                </a:solidFill>
                <a:latin typeface="Arial" charset="0"/>
                <a:cs typeface="Arial" charset="0"/>
              </a:rPr>
              <a:t>A contributing factor to negative or positive balances of more than 8% of actual drawings</a:t>
            </a:r>
            <a:r>
              <a:rPr lang="en-ZA" sz="2000" b="1" dirty="0">
                <a:solidFill>
                  <a:srgbClr val="000000"/>
                </a:solidFill>
                <a:latin typeface="Arial" charset="0"/>
                <a:cs typeface="Arial" charset="0"/>
              </a:rPr>
              <a:t> per Programme is as </a:t>
            </a:r>
            <a:r>
              <a:rPr lang="en-ZA" sz="2000" b="1" dirty="0" smtClean="0">
                <a:solidFill>
                  <a:srgbClr val="000000"/>
                </a:solidFill>
                <a:latin typeface="Arial" charset="0"/>
                <a:cs typeface="Arial" charset="0"/>
              </a:rPr>
              <a:t>follow</a:t>
            </a:r>
            <a:r>
              <a:rPr lang="en-ZA" sz="2000" dirty="0" smtClean="0">
                <a:solidFill>
                  <a:srgbClr val="000000"/>
                </a:solidFill>
                <a:latin typeface="Arial" charset="0"/>
                <a:cs typeface="Arial" charset="0"/>
              </a:rPr>
              <a:t>:</a:t>
            </a:r>
          </a:p>
          <a:p>
            <a:pPr marL="0" lvl="1" algn="just" defTabSz="914400" fontAlgn="base">
              <a:spcBef>
                <a:spcPct val="0"/>
              </a:spcBef>
              <a:spcAft>
                <a:spcPct val="0"/>
              </a:spcAft>
              <a:defRPr/>
            </a:pPr>
            <a:endParaRPr lang="en-ZA" sz="2000" u="sng" dirty="0">
              <a:solidFill>
                <a:srgbClr val="000000"/>
              </a:solidFill>
              <a:latin typeface="Arial" charset="0"/>
              <a:cs typeface="Arial" charset="0"/>
            </a:endParaRPr>
          </a:p>
          <a:p>
            <a:pPr marL="0" lvl="1" algn="just" defTabSz="914400" fontAlgn="base">
              <a:spcBef>
                <a:spcPct val="0"/>
              </a:spcBef>
              <a:spcAft>
                <a:spcPct val="0"/>
              </a:spcAft>
              <a:defRPr/>
            </a:pPr>
            <a:r>
              <a:rPr lang="en-ZA" sz="2000" u="sng" dirty="0" smtClean="0">
                <a:solidFill>
                  <a:srgbClr val="000000"/>
                </a:solidFill>
                <a:latin typeface="Arial" charset="0"/>
                <a:cs typeface="Arial" charset="0"/>
              </a:rPr>
              <a:t>Force </a:t>
            </a:r>
            <a:r>
              <a:rPr lang="en-ZA" sz="2000" u="sng" dirty="0">
                <a:solidFill>
                  <a:srgbClr val="000000"/>
                </a:solidFill>
                <a:latin typeface="Arial" charset="0"/>
                <a:cs typeface="Arial" charset="0"/>
              </a:rPr>
              <a:t>Employment</a:t>
            </a:r>
            <a:r>
              <a:rPr lang="en-ZA" sz="2000" dirty="0">
                <a:solidFill>
                  <a:srgbClr val="000000"/>
                </a:solidFill>
                <a:latin typeface="Arial" charset="0"/>
                <a:cs typeface="Arial" charset="0"/>
              </a:rPr>
              <a:t>.  The under expenditure of R228.123 million (9.3%) was </a:t>
            </a:r>
            <a:r>
              <a:rPr lang="en-US" sz="2000" dirty="0">
                <a:solidFill>
                  <a:srgbClr val="000000"/>
                </a:solidFill>
                <a:latin typeface="Arial" charset="0"/>
                <a:cs typeface="Arial" charset="0"/>
              </a:rPr>
              <a:t>mainly due </a:t>
            </a:r>
            <a:r>
              <a:rPr lang="en-US" sz="2000" dirty="0" smtClean="0">
                <a:solidFill>
                  <a:srgbClr val="000000"/>
                </a:solidFill>
                <a:latin typeface="Arial" charset="0"/>
                <a:cs typeface="Arial" charset="0"/>
              </a:rPr>
              <a:t>to </a:t>
            </a:r>
            <a:r>
              <a:rPr lang="en-GB" sz="2000" dirty="0" smtClean="0">
                <a:solidFill>
                  <a:srgbClr val="000000"/>
                </a:solidFill>
                <a:latin typeface="Arial" charset="0"/>
                <a:cs typeface="Arial" charset="0"/>
              </a:rPr>
              <a:t>protracted </a:t>
            </a:r>
            <a:r>
              <a:rPr lang="en-GB" sz="2000" dirty="0">
                <a:solidFill>
                  <a:srgbClr val="000000"/>
                </a:solidFill>
                <a:latin typeface="Arial" charset="0"/>
                <a:cs typeface="Arial" charset="0"/>
              </a:rPr>
              <a:t>procurement processes regarding containers and other prime mission equipment to address the </a:t>
            </a:r>
            <a:r>
              <a:rPr lang="en-GB" sz="2000" dirty="0" smtClean="0">
                <a:solidFill>
                  <a:srgbClr val="000000"/>
                </a:solidFill>
                <a:latin typeface="Arial" charset="0"/>
                <a:cs typeface="Arial" charset="0"/>
              </a:rPr>
              <a:t>UN   </a:t>
            </a:r>
            <a:r>
              <a:rPr lang="en-GB" sz="2000" dirty="0">
                <a:solidFill>
                  <a:srgbClr val="000000"/>
                </a:solidFill>
                <a:latin typeface="Arial" charset="0"/>
                <a:cs typeface="Arial" charset="0"/>
              </a:rPr>
              <a:t>MOU’s </a:t>
            </a:r>
            <a:r>
              <a:rPr lang="en-GB" sz="2000" dirty="0" smtClean="0">
                <a:solidFill>
                  <a:srgbClr val="000000"/>
                </a:solidFill>
                <a:latin typeface="Arial" charset="0"/>
                <a:cs typeface="Arial" charset="0"/>
              </a:rPr>
              <a:t>specifications.   </a:t>
            </a:r>
            <a:endParaRPr lang="en-ZA" sz="2000" dirty="0">
              <a:solidFill>
                <a:srgbClr val="000000"/>
              </a:solidFill>
              <a:latin typeface="Arial" charset="0"/>
              <a:cs typeface="Arial" charset="0"/>
            </a:endParaRPr>
          </a:p>
        </p:txBody>
      </p:sp>
    </p:spTree>
    <p:extLst>
      <p:ext uri="{BB962C8B-B14F-4D97-AF65-F5344CB8AC3E}">
        <p14:creationId xmlns:p14="http://schemas.microsoft.com/office/powerpoint/2010/main" xmlns="" val="430189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Legislative Requirements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Framework for Strategic Plans and Annual Performance Plans, states that the quarterly report “</a:t>
            </a:r>
            <a:r>
              <a:rPr lang="en-ZA" sz="2200" b="1" dirty="0">
                <a:solidFill>
                  <a:srgbClr val="006600"/>
                </a:solidFill>
                <a:latin typeface="Arial" charset="0"/>
                <a:cs typeface="Arial" charset="0"/>
              </a:rPr>
              <a:t>provides the Accounting Officer with an opportunity to indicate measures that will be taken to ensure that implementation of the Annual Performance Plan remains on track</a:t>
            </a:r>
            <a:r>
              <a:rPr lang="en-ZA" sz="2200" dirty="0">
                <a:solidFill>
                  <a:prstClr val="black"/>
                </a:solidFill>
                <a:latin typeface="Arial" charset="0"/>
                <a:cs typeface="Arial" charset="0"/>
              </a:rPr>
              <a:t>” and that quarterly reports must be submitted to the National Treasury and the Auditor-General for auditing purposes. </a:t>
            </a: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DPME in the Presidency’s guideline on the “Preparation of Quarterly Performance Reports” dated May 2017 indicates that preliminary information must be submitted </a:t>
            </a:r>
            <a:r>
              <a:rPr lang="en-ZA" sz="2200" b="1" dirty="0">
                <a:solidFill>
                  <a:srgbClr val="006600"/>
                </a:solidFill>
                <a:latin typeface="Arial" charset="0"/>
                <a:cs typeface="Arial" charset="0"/>
              </a:rPr>
              <a:t>within 30 days after the end of each quarter</a:t>
            </a:r>
            <a:r>
              <a:rPr lang="en-ZA" sz="2200" dirty="0">
                <a:solidFill>
                  <a:prstClr val="black"/>
                </a:solidFill>
                <a:latin typeface="Arial" charset="0"/>
                <a:cs typeface="Arial" charset="0"/>
              </a:rPr>
              <a:t> and actual information must be submitted with preliminary data of the next quarter.</a:t>
            </a: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xmlns="" val="14615179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1"/>
            <a:ext cx="9143999" cy="902368"/>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Summary of State of Expenditure per Economic Classification as on 31 Dec 2017 </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40</a:t>
            </a:fld>
            <a:endParaRPr lang="en-US" altLang="en-US" sz="2400" dirty="0">
              <a:solidFill>
                <a:srgbClr val="014929"/>
              </a:solidFill>
              <a:latin typeface="Arial" panose="020B0604020202020204" pitchFamily="34" charset="0"/>
            </a:endParaRPr>
          </a:p>
        </p:txBody>
      </p:sp>
      <p:pic>
        <p:nvPicPr>
          <p:cNvPr id="8" name="Picture 7"/>
          <p:cNvPicPr>
            <a:picLocks noChangeAspect="1"/>
          </p:cNvPicPr>
          <p:nvPr/>
        </p:nvPicPr>
        <p:blipFill>
          <a:blip r:embed="rId3" cstate="print"/>
          <a:stretch>
            <a:fillRect/>
          </a:stretch>
        </p:blipFill>
        <p:spPr>
          <a:xfrm>
            <a:off x="179512" y="1340768"/>
            <a:ext cx="8715072" cy="2520280"/>
          </a:xfrm>
          <a:prstGeom prst="rect">
            <a:avLst/>
          </a:prstGeom>
        </p:spPr>
      </p:pic>
    </p:spTree>
    <p:extLst>
      <p:ext uri="{BB962C8B-B14F-4D97-AF65-F5344CB8AC3E}">
        <p14:creationId xmlns:p14="http://schemas.microsoft.com/office/powerpoint/2010/main" xmlns="" val="3063068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1"/>
            <a:ext cx="9143999" cy="902368"/>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Summary of State of Expenditure per Economic Classification as on 31 Dec 2017 </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41</a:t>
            </a:fld>
            <a:endParaRPr lang="en-US" altLang="en-US" sz="2400" dirty="0">
              <a:solidFill>
                <a:srgbClr val="014929"/>
              </a:solidFill>
              <a:latin typeface="Arial" panose="020B0604020202020204" pitchFamily="34" charset="0"/>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blip>
          <a:stretch>
            <a:fillRect/>
          </a:stretch>
        </p:blipFill>
        <p:spPr>
          <a:xfrm>
            <a:off x="555812" y="1025840"/>
            <a:ext cx="8156702" cy="4659867"/>
          </a:xfrm>
          <a:prstGeom prst="rect">
            <a:avLst/>
          </a:prstGeom>
        </p:spPr>
      </p:pic>
    </p:spTree>
    <p:extLst>
      <p:ext uri="{BB962C8B-B14F-4D97-AF65-F5344CB8AC3E}">
        <p14:creationId xmlns:p14="http://schemas.microsoft.com/office/powerpoint/2010/main" xmlns="" val="3199575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1"/>
            <a:ext cx="9143999" cy="902368"/>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Comments on State of Expenditure per Economic Classification as on 31 Dec 2017 </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42</a:t>
            </a:fld>
            <a:endParaRPr lang="en-US" altLang="en-US" sz="2400" dirty="0">
              <a:solidFill>
                <a:srgbClr val="014929"/>
              </a:solidFill>
              <a:latin typeface="Arial" panose="020B0604020202020204" pitchFamily="34" charset="0"/>
            </a:endParaRPr>
          </a:p>
        </p:txBody>
      </p:sp>
      <p:sp>
        <p:nvSpPr>
          <p:cNvPr id="6" name="TextBox 5"/>
          <p:cNvSpPr txBox="1"/>
          <p:nvPr/>
        </p:nvSpPr>
        <p:spPr>
          <a:xfrm>
            <a:off x="264494" y="968880"/>
            <a:ext cx="8638873" cy="4801314"/>
          </a:xfrm>
          <a:prstGeom prst="rect">
            <a:avLst/>
          </a:prstGeom>
          <a:noFill/>
        </p:spPr>
        <p:txBody>
          <a:bodyPr wrap="square">
            <a:spAutoFit/>
          </a:bodyPr>
          <a:lstStyle/>
          <a:p>
            <a:pPr marL="0" lvl="1" algn="just" defTabSz="914400" fontAlgn="base">
              <a:spcBef>
                <a:spcPct val="0"/>
              </a:spcBef>
              <a:spcAft>
                <a:spcPct val="0"/>
              </a:spcAft>
              <a:defRPr/>
            </a:pPr>
            <a:r>
              <a:rPr lang="en-GB" b="1" dirty="0">
                <a:solidFill>
                  <a:srgbClr val="000000"/>
                </a:solidFill>
                <a:latin typeface="Arial" charset="0"/>
                <a:cs typeface="Arial" charset="0"/>
              </a:rPr>
              <a:t>Contributing factors to negative or positive balances of more than 8% of actual drawings</a:t>
            </a:r>
            <a:r>
              <a:rPr lang="en-ZA" b="1" dirty="0">
                <a:solidFill>
                  <a:srgbClr val="000000"/>
                </a:solidFill>
                <a:latin typeface="Arial" charset="0"/>
                <a:cs typeface="Arial" charset="0"/>
              </a:rPr>
              <a:t> per economic classification are as follows</a:t>
            </a:r>
            <a:r>
              <a:rPr lang="en-ZA" dirty="0">
                <a:solidFill>
                  <a:srgbClr val="000000"/>
                </a:solidFill>
                <a:latin typeface="Arial" charset="0"/>
                <a:cs typeface="Arial" charset="0"/>
              </a:rPr>
              <a:t>:</a:t>
            </a:r>
          </a:p>
          <a:p>
            <a:pPr marL="342900" lvl="1" indent="-342900" algn="just" defTabSz="914400" fontAlgn="base">
              <a:spcBef>
                <a:spcPct val="0"/>
              </a:spcBef>
              <a:spcAft>
                <a:spcPct val="0"/>
              </a:spcAft>
              <a:buFont typeface="+mj-lt"/>
              <a:buAutoNum type="arabicPeriod"/>
              <a:defRPr/>
            </a:pPr>
            <a:endParaRPr lang="en-ZA" dirty="0">
              <a:solidFill>
                <a:srgbClr val="000000"/>
              </a:solidFill>
              <a:latin typeface="Arial" charset="0"/>
              <a:cs typeface="Arial" charset="0"/>
            </a:endParaRPr>
          </a:p>
          <a:p>
            <a:pPr marL="647700" lvl="2" indent="-285750" algn="just" defTabSz="914400" fontAlgn="base">
              <a:spcBef>
                <a:spcPct val="0"/>
              </a:spcBef>
              <a:spcAft>
                <a:spcPct val="0"/>
              </a:spcAft>
              <a:buFont typeface="Arial" panose="020B0604020202020204" pitchFamily="34" charset="0"/>
              <a:buChar char="•"/>
              <a:defRPr/>
            </a:pPr>
            <a:r>
              <a:rPr lang="en-GB" u="sng" dirty="0">
                <a:solidFill>
                  <a:srgbClr val="000000"/>
                </a:solidFill>
                <a:latin typeface="Arial" charset="0"/>
                <a:cs typeface="Arial" charset="0"/>
              </a:rPr>
              <a:t>Goods and Services</a:t>
            </a:r>
            <a:r>
              <a:rPr lang="en-GB" dirty="0">
                <a:solidFill>
                  <a:srgbClr val="000000"/>
                </a:solidFill>
                <a:latin typeface="Arial" charset="0"/>
                <a:cs typeface="Arial" charset="0"/>
              </a:rPr>
              <a:t>. </a:t>
            </a:r>
            <a:r>
              <a:rPr lang="en-ZA" dirty="0">
                <a:solidFill>
                  <a:srgbClr val="000000"/>
                </a:solidFill>
                <a:latin typeface="Arial" charset="0"/>
                <a:cs typeface="Arial" charset="0"/>
              </a:rPr>
              <a:t>The under expenditure of R630.111 million (8.2%) was </a:t>
            </a:r>
            <a:r>
              <a:rPr lang="en-US" dirty="0">
                <a:solidFill>
                  <a:srgbClr val="000000"/>
                </a:solidFill>
                <a:latin typeface="Arial" charset="0"/>
                <a:cs typeface="Arial" charset="0"/>
              </a:rPr>
              <a:t>mainly due to savings within the </a:t>
            </a:r>
            <a:r>
              <a:rPr lang="en-GB" dirty="0">
                <a:solidFill>
                  <a:srgbClr val="000000"/>
                </a:solidFill>
                <a:latin typeface="Arial" charset="0"/>
                <a:cs typeface="Arial" charset="0"/>
              </a:rPr>
              <a:t>accommodation charges portfolio and protracted procurement process.  Savings would be utilised for unfunded priorities within capital expenditure.</a:t>
            </a:r>
          </a:p>
          <a:p>
            <a:pPr marL="800100" lvl="2" indent="-438150" algn="just" defTabSz="914400" fontAlgn="base">
              <a:spcBef>
                <a:spcPct val="0"/>
              </a:spcBef>
              <a:spcAft>
                <a:spcPct val="0"/>
              </a:spcAft>
              <a:buFontTx/>
              <a:buAutoNum type="alphaLcPeriod"/>
              <a:defRPr/>
            </a:pPr>
            <a:endParaRPr lang="en-GB" dirty="0">
              <a:solidFill>
                <a:srgbClr val="000000"/>
              </a:solidFill>
              <a:latin typeface="Arial" charset="0"/>
              <a:cs typeface="Arial" charset="0"/>
            </a:endParaRPr>
          </a:p>
          <a:p>
            <a:pPr marL="647700" lvl="2" indent="-285750" algn="just" defTabSz="914400" fontAlgn="base">
              <a:spcBef>
                <a:spcPct val="0"/>
              </a:spcBef>
              <a:spcAft>
                <a:spcPct val="0"/>
              </a:spcAft>
              <a:buFont typeface="Arial" panose="020B0604020202020204" pitchFamily="34" charset="0"/>
              <a:buChar char="•"/>
              <a:defRPr/>
            </a:pPr>
            <a:r>
              <a:rPr lang="en-GB" u="sng" dirty="0">
                <a:solidFill>
                  <a:srgbClr val="000000"/>
                </a:solidFill>
                <a:latin typeface="Arial" charset="0"/>
                <a:cs typeface="Arial" charset="0"/>
              </a:rPr>
              <a:t>Payments for Capital Assets</a:t>
            </a:r>
            <a:r>
              <a:rPr lang="en-GB" dirty="0">
                <a:solidFill>
                  <a:srgbClr val="000000"/>
                </a:solidFill>
                <a:latin typeface="Arial" charset="0"/>
                <a:cs typeface="Arial" charset="0"/>
              </a:rPr>
              <a:t>. </a:t>
            </a:r>
            <a:r>
              <a:rPr lang="en-ZA" dirty="0">
                <a:solidFill>
                  <a:srgbClr val="000000"/>
                </a:solidFill>
                <a:latin typeface="Arial" charset="0"/>
                <a:cs typeface="Arial" charset="0"/>
              </a:rPr>
              <a:t>The over expenditure of R136.642 million (19.0%) was </a:t>
            </a:r>
            <a:r>
              <a:rPr lang="en-US" dirty="0">
                <a:solidFill>
                  <a:srgbClr val="000000"/>
                </a:solidFill>
                <a:latin typeface="Arial" charset="0"/>
                <a:cs typeface="Arial" charset="0"/>
              </a:rPr>
              <a:t>mainly due to expenditure on Software and Intangible assets such as the implementation of the </a:t>
            </a:r>
            <a:r>
              <a:rPr lang="en-GB" dirty="0">
                <a:solidFill>
                  <a:srgbClr val="000000"/>
                </a:solidFill>
                <a:latin typeface="Arial" charset="0"/>
                <a:cs typeface="Arial" charset="0"/>
              </a:rPr>
              <a:t>North Atlantic Treaty Organisation (NATO) Compliant Codification System and the Electronic Document Management System.</a:t>
            </a:r>
          </a:p>
          <a:p>
            <a:pPr marL="800100" lvl="2" indent="-438150" algn="just" defTabSz="914400" fontAlgn="base">
              <a:spcBef>
                <a:spcPct val="0"/>
              </a:spcBef>
              <a:spcAft>
                <a:spcPct val="0"/>
              </a:spcAft>
              <a:buFontTx/>
              <a:buAutoNum type="alphaLcPeriod"/>
              <a:defRPr/>
            </a:pPr>
            <a:endParaRPr lang="en-GB" dirty="0">
              <a:solidFill>
                <a:srgbClr val="000000"/>
              </a:solidFill>
              <a:latin typeface="Arial" charset="0"/>
              <a:cs typeface="Arial" charset="0"/>
            </a:endParaRPr>
          </a:p>
          <a:p>
            <a:pPr marL="647700" lvl="2" indent="-285750" algn="just" defTabSz="914400" fontAlgn="base">
              <a:spcBef>
                <a:spcPct val="0"/>
              </a:spcBef>
              <a:spcAft>
                <a:spcPct val="0"/>
              </a:spcAft>
              <a:buFont typeface="Arial" panose="020B0604020202020204" pitchFamily="34" charset="0"/>
              <a:buChar char="•"/>
              <a:defRPr/>
            </a:pPr>
            <a:r>
              <a:rPr lang="en-US" u="sng" dirty="0">
                <a:solidFill>
                  <a:srgbClr val="000000"/>
                </a:solidFill>
                <a:latin typeface="Arial" charset="0"/>
                <a:cs typeface="Arial" charset="0"/>
              </a:rPr>
              <a:t>Payment for Financial Assets</a:t>
            </a:r>
            <a:r>
              <a:rPr lang="en-US" dirty="0">
                <a:solidFill>
                  <a:srgbClr val="000000"/>
                </a:solidFill>
                <a:latin typeface="Arial" charset="0"/>
                <a:cs typeface="Arial" charset="0"/>
              </a:rPr>
              <a:t>. </a:t>
            </a:r>
            <a:r>
              <a:rPr lang="en-ZA" dirty="0">
                <a:solidFill>
                  <a:srgbClr val="000000"/>
                </a:solidFill>
                <a:latin typeface="Arial" charset="0"/>
                <a:cs typeface="Arial" charset="0"/>
              </a:rPr>
              <a:t>The over expenditure of R1.253 million (100%) was </a:t>
            </a:r>
            <a:r>
              <a:rPr lang="en-US" dirty="0">
                <a:solidFill>
                  <a:srgbClr val="000000"/>
                </a:solidFill>
                <a:latin typeface="Arial" charset="0"/>
                <a:cs typeface="Arial" charset="0"/>
              </a:rPr>
              <a:t>mainly due to </a:t>
            </a:r>
            <a:r>
              <a:rPr lang="en-GB" dirty="0">
                <a:solidFill>
                  <a:srgbClr val="000000"/>
                </a:solidFill>
                <a:latin typeface="Arial" charset="0"/>
                <a:cs typeface="Arial" charset="0"/>
              </a:rPr>
              <a:t>transactions that create or increase outstanding debtors’ amounts as well as foreign exchange losses, thefts and other losses, etc</a:t>
            </a:r>
            <a:r>
              <a:rPr lang="en-GB" dirty="0" smtClean="0">
                <a:solidFill>
                  <a:srgbClr val="000000"/>
                </a:solidFill>
                <a:latin typeface="Arial" charset="0"/>
                <a:cs typeface="Arial" charset="0"/>
              </a:rPr>
              <a:t>.</a:t>
            </a:r>
            <a:endParaRPr lang="en-GB" dirty="0">
              <a:solidFill>
                <a:srgbClr val="000000"/>
              </a:solidFill>
              <a:latin typeface="Arial" charset="0"/>
              <a:cs typeface="Arial" charset="0"/>
            </a:endParaRPr>
          </a:p>
        </p:txBody>
      </p:sp>
    </p:spTree>
    <p:extLst>
      <p:ext uri="{BB962C8B-B14F-4D97-AF65-F5344CB8AC3E}">
        <p14:creationId xmlns:p14="http://schemas.microsoft.com/office/powerpoint/2010/main" xmlns="" val="2804665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00362C6-48EA-4A5E-A26A-6BFD0105024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8" y="403"/>
            <a:ext cx="9144538" cy="6857597"/>
          </a:xfrm>
          <a:prstGeom prst="rect">
            <a:avLst/>
          </a:prstGeom>
        </p:spPr>
      </p:pic>
      <p:sp>
        <p:nvSpPr>
          <p:cNvPr id="2" name="TextBox 1"/>
          <p:cNvSpPr txBox="1"/>
          <p:nvPr/>
        </p:nvSpPr>
        <p:spPr>
          <a:xfrm>
            <a:off x="0" y="5842337"/>
            <a:ext cx="7472596" cy="1015663"/>
          </a:xfrm>
          <a:prstGeom prst="rect">
            <a:avLst/>
          </a:prstGeom>
          <a:noFill/>
        </p:spPr>
        <p:txBody>
          <a:bodyPr wrap="square" rtlCol="0">
            <a:spAutoFit/>
            <a:scene3d>
              <a:camera prst="orthographicFront"/>
              <a:lightRig rig="flat" dir="t"/>
            </a:scene3d>
            <a:sp3d extrusionH="38100">
              <a:bevelT w="38100" h="38100"/>
            </a:sp3d>
          </a:bodyPr>
          <a:lstStyle/>
          <a:p>
            <a:r>
              <a:rPr lang="en-GB" sz="6000" dirty="0">
                <a:solidFill>
                  <a:srgbClr val="3D6040">
                    <a:alpha val="26000"/>
                  </a:srgbClr>
                </a:solidFill>
                <a:effectLst>
                  <a:innerShdw blurRad="63500" dist="50800" dir="8100000">
                    <a:prstClr val="black">
                      <a:alpha val="50000"/>
                    </a:prstClr>
                  </a:innerShdw>
                </a:effectLst>
                <a:latin typeface="Arial Black" panose="020B0A04020102020204" pitchFamily="34" charset="0"/>
              </a:rPr>
              <a:t>Thank you…</a:t>
            </a:r>
          </a:p>
        </p:txBody>
      </p:sp>
    </p:spTree>
    <p:extLst>
      <p:ext uri="{BB962C8B-B14F-4D97-AF65-F5344CB8AC3E}">
        <p14:creationId xmlns:p14="http://schemas.microsoft.com/office/powerpoint/2010/main" xmlns="" val="1326371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Presentation Structure</a:t>
            </a:r>
          </a:p>
        </p:txBody>
      </p:sp>
      <p:sp>
        <p:nvSpPr>
          <p:cNvPr id="6" name="Rectangle 13"/>
          <p:cNvSpPr>
            <a:spLocks noChangeArrowheads="1"/>
          </p:cNvSpPr>
          <p:nvPr/>
        </p:nvSpPr>
        <p:spPr bwMode="auto">
          <a:xfrm>
            <a:off x="357395" y="1232217"/>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defTabSz="914400" fontAlgn="base">
              <a:spcBef>
                <a:spcPct val="0"/>
              </a:spcBef>
              <a:spcAft>
                <a:spcPct val="0"/>
              </a:spcAft>
              <a:buFont typeface="Arial" panose="020B0604020202020204" pitchFamily="34" charset="0"/>
              <a:buChar char="•"/>
            </a:pPr>
            <a:r>
              <a:rPr lang="en-ZA" sz="2600" dirty="0" smtClean="0">
                <a:solidFill>
                  <a:prstClr val="black"/>
                </a:solidFill>
                <a:latin typeface="Arial" charset="0"/>
                <a:cs typeface="Arial" charset="0"/>
              </a:rPr>
              <a:t>Analysis </a:t>
            </a:r>
            <a:r>
              <a:rPr lang="en-ZA" sz="2600" dirty="0">
                <a:solidFill>
                  <a:prstClr val="black"/>
                </a:solidFill>
                <a:latin typeface="Arial" charset="0"/>
                <a:cs typeface="Arial" charset="0"/>
              </a:rPr>
              <a:t>of DOD Performance Indicators (</a:t>
            </a:r>
            <a:r>
              <a:rPr lang="en-ZA" sz="2600" dirty="0" err="1">
                <a:solidFill>
                  <a:prstClr val="black"/>
                </a:solidFill>
                <a:latin typeface="Arial" charset="0"/>
                <a:cs typeface="Arial" charset="0"/>
              </a:rPr>
              <a:t>PInds</a:t>
            </a:r>
            <a:r>
              <a:rPr lang="en-ZA" sz="2600" dirty="0" smtClean="0">
                <a:solidFill>
                  <a:prstClr val="black"/>
                </a:solidFill>
                <a:latin typeface="Arial" charset="0"/>
                <a:cs typeface="Arial" charset="0"/>
              </a:rPr>
              <a:t>)</a:t>
            </a:r>
          </a:p>
          <a:p>
            <a:pPr marL="457200" indent="-457200" defTabSz="914400" fontAlgn="base">
              <a:spcBef>
                <a:spcPct val="0"/>
              </a:spcBef>
              <a:spcAft>
                <a:spcPct val="0"/>
              </a:spcAft>
              <a:buFont typeface="Arial" panose="020B0604020202020204" pitchFamily="34" charset="0"/>
              <a:buChar char="•"/>
            </a:pPr>
            <a:r>
              <a:rPr lang="en-ZA" sz="2600" dirty="0" smtClean="0">
                <a:solidFill>
                  <a:prstClr val="black"/>
                </a:solidFill>
                <a:latin typeface="Arial" charset="0"/>
                <a:cs typeface="Arial" charset="0"/>
              </a:rPr>
              <a:t>Analysis of DOD Targets per Main Programme</a:t>
            </a:r>
          </a:p>
          <a:p>
            <a:pPr marL="457200" indent="-457200" defTabSz="914400" fontAlgn="base">
              <a:spcBef>
                <a:spcPct val="0"/>
              </a:spcBef>
              <a:spcAft>
                <a:spcPct val="0"/>
              </a:spcAft>
              <a:buFont typeface="Arial" panose="020B0604020202020204" pitchFamily="34" charset="0"/>
              <a:buChar char="•"/>
            </a:pPr>
            <a:r>
              <a:rPr lang="en-ZA" sz="2600" dirty="0" smtClean="0">
                <a:solidFill>
                  <a:prstClr val="black"/>
                </a:solidFill>
                <a:latin typeface="Arial" charset="0"/>
                <a:cs typeface="Arial" charset="0"/>
              </a:rPr>
              <a:t>DOD Validated Q2 Programme Performance</a:t>
            </a:r>
          </a:p>
          <a:p>
            <a:pPr marL="457200" indent="-457200" defTabSz="914400" fontAlgn="base">
              <a:spcBef>
                <a:spcPct val="0"/>
              </a:spcBef>
              <a:spcAft>
                <a:spcPct val="0"/>
              </a:spcAft>
              <a:buFont typeface="Arial" panose="020B0604020202020204" pitchFamily="34" charset="0"/>
              <a:buChar char="•"/>
            </a:pPr>
            <a:r>
              <a:rPr lang="en-ZA" sz="2600" dirty="0" smtClean="0">
                <a:solidFill>
                  <a:prstClr val="black"/>
                </a:solidFill>
                <a:latin typeface="Arial" charset="0"/>
                <a:cs typeface="Arial" charset="0"/>
              </a:rPr>
              <a:t>DOD Q3 Programme Performance</a:t>
            </a:r>
            <a:endParaRPr lang="en-ZA" sz="2600" dirty="0">
              <a:solidFill>
                <a:prstClr val="black"/>
              </a:solidFill>
              <a:latin typeface="Arial" charset="0"/>
              <a:cs typeface="Arial" charset="0"/>
            </a:endParaRPr>
          </a:p>
          <a:p>
            <a:pPr defTabSz="914400" fontAlgn="base">
              <a:spcBef>
                <a:spcPct val="0"/>
              </a:spcBef>
              <a:spcAft>
                <a:spcPct val="0"/>
              </a:spcAft>
            </a:pPr>
            <a:r>
              <a:rPr lang="en-ZA" sz="2600" dirty="0" smtClean="0">
                <a:solidFill>
                  <a:prstClr val="black"/>
                </a:solidFill>
                <a:latin typeface="Arial" charset="0"/>
                <a:cs typeface="Arial" charset="0"/>
              </a:rPr>
              <a:t>     -  DOD </a:t>
            </a:r>
            <a:r>
              <a:rPr lang="en-ZA" sz="2600" dirty="0">
                <a:solidFill>
                  <a:prstClr val="black"/>
                </a:solidFill>
                <a:latin typeface="Arial" charset="0"/>
                <a:cs typeface="Arial" charset="0"/>
              </a:rPr>
              <a:t>Selected </a:t>
            </a:r>
            <a:r>
              <a:rPr lang="en-ZA" sz="2600" dirty="0" smtClean="0">
                <a:solidFill>
                  <a:prstClr val="black"/>
                </a:solidFill>
                <a:latin typeface="Arial" charset="0"/>
                <a:cs typeface="Arial" charset="0"/>
              </a:rPr>
              <a:t>PInds</a:t>
            </a:r>
            <a:endParaRPr lang="en-ZA" sz="2600" dirty="0">
              <a:solidFill>
                <a:prstClr val="black"/>
              </a:solidFill>
              <a:latin typeface="Arial" charset="0"/>
              <a:cs typeface="Arial" charset="0"/>
            </a:endParaRPr>
          </a:p>
          <a:p>
            <a:pPr defTabSz="914400" fontAlgn="base">
              <a:spcBef>
                <a:spcPct val="0"/>
              </a:spcBef>
              <a:spcAft>
                <a:spcPct val="0"/>
              </a:spcAft>
            </a:pPr>
            <a:r>
              <a:rPr lang="en-ZA" sz="2600" dirty="0" smtClean="0">
                <a:solidFill>
                  <a:prstClr val="black"/>
                </a:solidFill>
                <a:latin typeface="Arial" charset="0"/>
                <a:cs typeface="Arial" charset="0"/>
              </a:rPr>
              <a:t>     -  DOD YTD Performance: Mandate Achievement</a:t>
            </a:r>
          </a:p>
          <a:p>
            <a:pPr defTabSz="914400" fontAlgn="base">
              <a:spcBef>
                <a:spcPct val="0"/>
              </a:spcBef>
              <a:spcAft>
                <a:spcPct val="0"/>
              </a:spcAft>
            </a:pPr>
            <a:r>
              <a:rPr lang="en-ZA" sz="2600" dirty="0" smtClean="0">
                <a:solidFill>
                  <a:prstClr val="black"/>
                </a:solidFill>
                <a:latin typeface="Arial" charset="0"/>
                <a:cs typeface="Arial" charset="0"/>
              </a:rPr>
              <a:t>     -  DOD Q3 Target Performance Summary </a:t>
            </a:r>
          </a:p>
          <a:p>
            <a:pPr marL="457200" indent="-457200" defTabSz="914400" fontAlgn="base">
              <a:spcBef>
                <a:spcPct val="0"/>
              </a:spcBef>
              <a:spcAft>
                <a:spcPct val="0"/>
              </a:spcAft>
              <a:buFont typeface="Arial" panose="020B0604020202020204" pitchFamily="34" charset="0"/>
              <a:buChar char="•"/>
            </a:pPr>
            <a:r>
              <a:rPr lang="en-ZA" sz="2600" dirty="0" smtClean="0">
                <a:solidFill>
                  <a:prstClr val="black"/>
                </a:solidFill>
                <a:latin typeface="Arial" charset="0"/>
                <a:cs typeface="Arial" charset="0"/>
              </a:rPr>
              <a:t>DOD YTD Performance Status</a:t>
            </a:r>
          </a:p>
          <a:p>
            <a:pPr defTabSz="914400" fontAlgn="base">
              <a:spcBef>
                <a:spcPct val="0"/>
              </a:spcBef>
              <a:spcAft>
                <a:spcPct val="0"/>
              </a:spcAft>
            </a:pPr>
            <a:endParaRPr lang="en-ZA" sz="26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733451" y="6477000"/>
            <a:ext cx="378893"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a:t>
            </a:fld>
            <a:endParaRPr lang="en-US" altLang="en-US" sz="2400" dirty="0">
              <a:solidFill>
                <a:srgbClr val="014929"/>
              </a:solidFill>
              <a:latin typeface="Arial" panose="020B0604020202020204" pitchFamily="34" charset="0"/>
            </a:endParaRPr>
          </a:p>
        </p:txBody>
      </p:sp>
      <p:sp>
        <p:nvSpPr>
          <p:cNvPr id="10" name="TextBox 9"/>
          <p:cNvSpPr txBox="1"/>
          <p:nvPr/>
        </p:nvSpPr>
        <p:spPr>
          <a:xfrm>
            <a:off x="262487" y="4635755"/>
            <a:ext cx="8565502" cy="923330"/>
          </a:xfrm>
          <a:prstGeom prst="rect">
            <a:avLst/>
          </a:prstGeom>
          <a:noFill/>
        </p:spPr>
        <p:txBody>
          <a:bodyPr wrap="square" rtlCol="0">
            <a:spAutoFit/>
          </a:bodyPr>
          <a:lstStyle/>
          <a:p>
            <a:pPr algn="just"/>
            <a:r>
              <a:rPr lang="en-ZA" dirty="0">
                <a:solidFill>
                  <a:srgbClr val="A50021"/>
                </a:solidFill>
                <a:latin typeface="Arial Narrow" panose="020B0606020202030204" pitchFamily="34" charset="0"/>
              </a:rPr>
              <a:t>Refer to Appendix A </a:t>
            </a:r>
            <a:r>
              <a:rPr lang="en-ZA" dirty="0" smtClean="0">
                <a:solidFill>
                  <a:srgbClr val="A50021"/>
                </a:solidFill>
                <a:latin typeface="Arial Narrow" panose="020B0606020202030204" pitchFamily="34" charset="0"/>
              </a:rPr>
              <a:t>to DOD QPR3 </a:t>
            </a:r>
            <a:r>
              <a:rPr lang="en-ZA" b="1" dirty="0" smtClean="0">
                <a:solidFill>
                  <a:srgbClr val="A50021"/>
                </a:solidFill>
                <a:latin typeface="Arial Narrow" panose="020B0606020202030204" pitchFamily="34" charset="0"/>
              </a:rPr>
              <a:t>“DOD </a:t>
            </a:r>
            <a:r>
              <a:rPr lang="en-ZA" b="1" dirty="0">
                <a:solidFill>
                  <a:srgbClr val="A50021"/>
                </a:solidFill>
                <a:latin typeface="Arial Narrow" panose="020B0606020202030204" pitchFamily="34" charset="0"/>
              </a:rPr>
              <a:t>Detailed </a:t>
            </a:r>
            <a:r>
              <a:rPr lang="en-ZA" b="1" dirty="0" smtClean="0">
                <a:solidFill>
                  <a:srgbClr val="A50021"/>
                </a:solidFill>
                <a:latin typeface="Arial Narrow" panose="020B0606020202030204" pitchFamily="34" charset="0"/>
              </a:rPr>
              <a:t>3</a:t>
            </a:r>
            <a:r>
              <a:rPr lang="en-ZA" b="1" baseline="30000" dirty="0" smtClean="0">
                <a:solidFill>
                  <a:srgbClr val="A50021"/>
                </a:solidFill>
                <a:latin typeface="Arial Narrow" panose="020B0606020202030204" pitchFamily="34" charset="0"/>
              </a:rPr>
              <a:t>rd</a:t>
            </a:r>
            <a:r>
              <a:rPr lang="en-ZA" b="1" dirty="0">
                <a:solidFill>
                  <a:srgbClr val="A50021"/>
                </a:solidFill>
                <a:latin typeface="Arial Narrow" panose="020B0606020202030204" pitchFamily="34" charset="0"/>
              </a:rPr>
              <a:t> </a:t>
            </a:r>
            <a:r>
              <a:rPr lang="en-ZA" b="1" dirty="0" smtClean="0">
                <a:solidFill>
                  <a:srgbClr val="A50021"/>
                </a:solidFill>
                <a:latin typeface="Arial Narrow" panose="020B0606020202030204" pitchFamily="34" charset="0"/>
              </a:rPr>
              <a:t>Quarterly </a:t>
            </a:r>
            <a:r>
              <a:rPr lang="en-ZA" b="1" dirty="0">
                <a:solidFill>
                  <a:srgbClr val="A50021"/>
                </a:solidFill>
                <a:latin typeface="Arial Narrow" panose="020B0606020202030204" pitchFamily="34" charset="0"/>
              </a:rPr>
              <a:t>Performance </a:t>
            </a:r>
            <a:r>
              <a:rPr lang="en-ZA" b="1" dirty="0" smtClean="0">
                <a:solidFill>
                  <a:srgbClr val="A50021"/>
                </a:solidFill>
                <a:latin typeface="Arial Narrow" panose="020B0606020202030204" pitchFamily="34" charset="0"/>
              </a:rPr>
              <a:t>Report (Preliminary) on Performance against Plan for the FY2017/18 over the period 01 Oct 2017 to 31 Dec 2017”</a:t>
            </a:r>
            <a:r>
              <a:rPr lang="en-ZA" dirty="0" smtClean="0">
                <a:solidFill>
                  <a:srgbClr val="A50021"/>
                </a:solidFill>
                <a:latin typeface="Arial Narrow" panose="020B0606020202030204" pitchFamily="34" charset="0"/>
              </a:rPr>
              <a:t> for information on </a:t>
            </a:r>
            <a:r>
              <a:rPr lang="en-ZA" u="sng" dirty="0">
                <a:solidFill>
                  <a:srgbClr val="A50021"/>
                </a:solidFill>
                <a:latin typeface="Arial Narrow" panose="020B0606020202030204" pitchFamily="34" charset="0"/>
              </a:rPr>
              <a:t>all DOD PInds</a:t>
            </a:r>
            <a:r>
              <a:rPr lang="en-ZA" dirty="0">
                <a:solidFill>
                  <a:srgbClr val="A50021"/>
                </a:solidFill>
                <a:latin typeface="Arial Narrow" panose="020B0606020202030204" pitchFamily="34" charset="0"/>
              </a:rPr>
              <a:t>.</a:t>
            </a:r>
          </a:p>
        </p:txBody>
      </p:sp>
      <p:sp>
        <p:nvSpPr>
          <p:cNvPr id="11" name="TextBox 10"/>
          <p:cNvSpPr txBox="1"/>
          <p:nvPr/>
        </p:nvSpPr>
        <p:spPr>
          <a:xfrm>
            <a:off x="262488" y="728791"/>
            <a:ext cx="8565502" cy="461665"/>
          </a:xfrm>
          <a:prstGeom prst="rect">
            <a:avLst/>
          </a:prstGeom>
          <a:solidFill>
            <a:srgbClr val="014929"/>
          </a:solidFill>
          <a:ln>
            <a:solidFill>
              <a:schemeClr val="tx1"/>
            </a:solidFill>
          </a:ln>
        </p:spPr>
        <p:txBody>
          <a:bodyPr wrap="square" rtlCol="0">
            <a:spAutoFit/>
          </a:bodyPr>
          <a:lstStyle>
            <a:defPPr>
              <a:defRPr lang="en-US"/>
            </a:defPPr>
            <a:lvl1pPr algn="ctr" defTabSz="914400" fontAlgn="base">
              <a:spcBef>
                <a:spcPct val="0"/>
              </a:spcBef>
              <a:spcAft>
                <a:spcPct val="0"/>
              </a:spcAft>
              <a:defRPr sz="2000" b="1">
                <a:solidFill>
                  <a:schemeClr val="bg1"/>
                </a:solidFill>
                <a:latin typeface="Arial" pitchFamily="34" charset="0"/>
                <a:cs typeface="Arial" pitchFamily="34" charset="0"/>
              </a:defRPr>
            </a:lvl1pPr>
          </a:lstStyle>
          <a:p>
            <a:r>
              <a:rPr lang="en-ZA" sz="2400" dirty="0">
                <a:solidFill>
                  <a:srgbClr val="FFFF00"/>
                </a:solidFill>
              </a:rPr>
              <a:t>Non-Financial Performance Information</a:t>
            </a:r>
          </a:p>
        </p:txBody>
      </p:sp>
    </p:spTree>
    <p:extLst>
      <p:ext uri="{BB962C8B-B14F-4D97-AF65-F5344CB8AC3E}">
        <p14:creationId xmlns:p14="http://schemas.microsoft.com/office/powerpoint/2010/main" xmlns="" val="1269203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68537"/>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Presentation Structure</a:t>
            </a:r>
          </a:p>
        </p:txBody>
      </p:sp>
      <p:sp>
        <p:nvSpPr>
          <p:cNvPr id="6" name="Rectangle 13"/>
          <p:cNvSpPr>
            <a:spLocks noChangeArrowheads="1"/>
          </p:cNvSpPr>
          <p:nvPr/>
        </p:nvSpPr>
        <p:spPr bwMode="auto">
          <a:xfrm>
            <a:off x="281253" y="1392388"/>
            <a:ext cx="8565502" cy="3941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Arial" panose="020B0604020202020204" pitchFamily="34" charset="0"/>
              <a:buChar char="•"/>
            </a:pPr>
            <a:r>
              <a:rPr lang="en-ZA" sz="2600" dirty="0" smtClean="0">
                <a:solidFill>
                  <a:prstClr val="black"/>
                </a:solidFill>
                <a:latin typeface="Arial" charset="0"/>
                <a:cs typeface="Arial" charset="0"/>
              </a:rPr>
              <a:t>Summary </a:t>
            </a:r>
            <a:r>
              <a:rPr lang="en-ZA" sz="2600" dirty="0">
                <a:solidFill>
                  <a:prstClr val="black"/>
                </a:solidFill>
                <a:latin typeface="Arial" charset="0"/>
                <a:cs typeface="Arial" charset="0"/>
              </a:rPr>
              <a:t>of State of </a:t>
            </a:r>
            <a:r>
              <a:rPr lang="en-ZA" sz="2600" dirty="0" smtClean="0">
                <a:solidFill>
                  <a:prstClr val="black"/>
                </a:solidFill>
                <a:latin typeface="Arial" charset="0"/>
                <a:cs typeface="Arial" charset="0"/>
              </a:rPr>
              <a:t>Expenditure as on 31 Dec 2017</a:t>
            </a:r>
          </a:p>
          <a:p>
            <a:pPr marL="457200" indent="-457200" algn="just" defTabSz="914400" fontAlgn="base">
              <a:spcBef>
                <a:spcPct val="0"/>
              </a:spcBef>
              <a:spcAft>
                <a:spcPct val="0"/>
              </a:spcAft>
              <a:buFont typeface="Arial" panose="020B0604020202020204" pitchFamily="34" charset="0"/>
              <a:buChar char="•"/>
            </a:pPr>
            <a:r>
              <a:rPr lang="en-ZA" sz="2600" dirty="0" smtClean="0">
                <a:solidFill>
                  <a:prstClr val="black"/>
                </a:solidFill>
                <a:latin typeface="Arial" charset="0"/>
                <a:cs typeface="Arial" charset="0"/>
              </a:rPr>
              <a:t>Summary </a:t>
            </a:r>
            <a:r>
              <a:rPr lang="en-ZA" sz="2600" dirty="0">
                <a:solidFill>
                  <a:prstClr val="black"/>
                </a:solidFill>
                <a:latin typeface="Arial" charset="0"/>
                <a:cs typeface="Arial" charset="0"/>
              </a:rPr>
              <a:t>of State of </a:t>
            </a:r>
            <a:r>
              <a:rPr lang="en-ZA" sz="2600" dirty="0" smtClean="0">
                <a:solidFill>
                  <a:prstClr val="black"/>
                </a:solidFill>
                <a:latin typeface="Arial" charset="0"/>
                <a:cs typeface="Arial" charset="0"/>
              </a:rPr>
              <a:t>Expenditure per Programme as on 31 Dec 2017</a:t>
            </a:r>
            <a:endParaRPr lang="en-ZA" sz="2600"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r>
              <a:rPr lang="en-ZA" sz="2600" dirty="0">
                <a:solidFill>
                  <a:prstClr val="black"/>
                </a:solidFill>
                <a:latin typeface="Arial" charset="0"/>
                <a:cs typeface="Arial" charset="0"/>
              </a:rPr>
              <a:t>Summary of State of </a:t>
            </a:r>
            <a:r>
              <a:rPr lang="en-ZA" sz="2600" dirty="0" smtClean="0">
                <a:solidFill>
                  <a:prstClr val="black"/>
                </a:solidFill>
                <a:latin typeface="Arial" charset="0"/>
                <a:cs typeface="Arial" charset="0"/>
              </a:rPr>
              <a:t>Expenditure per </a:t>
            </a:r>
            <a:r>
              <a:rPr lang="en-ZA" sz="2600" dirty="0">
                <a:solidFill>
                  <a:prstClr val="black"/>
                </a:solidFill>
                <a:latin typeface="Arial" charset="0"/>
                <a:cs typeface="Arial" charset="0"/>
              </a:rPr>
              <a:t>Economic </a:t>
            </a:r>
            <a:r>
              <a:rPr lang="en-ZA" sz="2600" dirty="0" smtClean="0">
                <a:solidFill>
                  <a:prstClr val="black"/>
                </a:solidFill>
                <a:latin typeface="Arial" charset="0"/>
                <a:cs typeface="Arial" charset="0"/>
              </a:rPr>
              <a:t>Classification as on 31 Dec 2017</a:t>
            </a:r>
            <a:endParaRPr lang="en-ZA" sz="26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733451" y="6477000"/>
            <a:ext cx="378893"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6</a:t>
            </a:fld>
            <a:endParaRPr lang="en-US" altLang="en-US" sz="2400" dirty="0">
              <a:solidFill>
                <a:srgbClr val="014929"/>
              </a:solidFill>
              <a:latin typeface="Arial" panose="020B0604020202020204" pitchFamily="34" charset="0"/>
            </a:endParaRPr>
          </a:p>
        </p:txBody>
      </p:sp>
      <p:sp>
        <p:nvSpPr>
          <p:cNvPr id="8" name="TextBox 7"/>
          <p:cNvSpPr txBox="1"/>
          <p:nvPr/>
        </p:nvSpPr>
        <p:spPr>
          <a:xfrm>
            <a:off x="281253" y="728791"/>
            <a:ext cx="8580953" cy="461665"/>
          </a:xfrm>
          <a:prstGeom prst="rect">
            <a:avLst/>
          </a:prstGeom>
          <a:solidFill>
            <a:srgbClr val="014929"/>
          </a:solidFill>
          <a:ln>
            <a:solidFill>
              <a:schemeClr val="tx1"/>
            </a:solidFill>
          </a:ln>
        </p:spPr>
        <p:txBody>
          <a:bodyPr wrap="square" rtlCol="0">
            <a:spAutoFit/>
          </a:bodyPr>
          <a:lstStyle>
            <a:defPPr>
              <a:defRPr lang="en-US"/>
            </a:defPPr>
            <a:lvl1pPr algn="ctr" defTabSz="914400" fontAlgn="base">
              <a:spcBef>
                <a:spcPct val="0"/>
              </a:spcBef>
              <a:spcAft>
                <a:spcPct val="0"/>
              </a:spcAft>
              <a:defRPr sz="2000" b="1">
                <a:solidFill>
                  <a:schemeClr val="bg1"/>
                </a:solidFill>
                <a:latin typeface="Arial" pitchFamily="34" charset="0"/>
                <a:cs typeface="Arial" pitchFamily="34" charset="0"/>
              </a:defRPr>
            </a:lvl1pPr>
          </a:lstStyle>
          <a:p>
            <a:r>
              <a:rPr lang="en-ZA" sz="2400" dirty="0" smtClean="0">
                <a:solidFill>
                  <a:srgbClr val="FFFF00"/>
                </a:solidFill>
              </a:rPr>
              <a:t>Financial </a:t>
            </a:r>
            <a:r>
              <a:rPr lang="en-ZA" sz="2400" dirty="0">
                <a:solidFill>
                  <a:srgbClr val="FFFF00"/>
                </a:solidFill>
              </a:rPr>
              <a:t>Performance </a:t>
            </a:r>
            <a:r>
              <a:rPr lang="en-ZA" sz="2400" dirty="0" smtClean="0">
                <a:solidFill>
                  <a:srgbClr val="FFFF00"/>
                </a:solidFill>
              </a:rPr>
              <a:t>Information</a:t>
            </a:r>
            <a:endParaRPr lang="en-ZA" sz="2400" dirty="0">
              <a:solidFill>
                <a:srgbClr val="FFFF00"/>
              </a:solidFill>
            </a:endParaRPr>
          </a:p>
        </p:txBody>
      </p:sp>
    </p:spTree>
    <p:extLst>
      <p:ext uri="{BB962C8B-B14F-4D97-AF65-F5344CB8AC3E}">
        <p14:creationId xmlns:p14="http://schemas.microsoft.com/office/powerpoint/2010/main" xmlns="" val="3814017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2" name="TextBox 1"/>
          <p:cNvSpPr txBox="1"/>
          <p:nvPr/>
        </p:nvSpPr>
        <p:spPr>
          <a:xfrm>
            <a:off x="757719" y="2644372"/>
            <a:ext cx="7628021" cy="1569660"/>
          </a:xfrm>
          <a:prstGeom prst="rect">
            <a:avLst/>
          </a:prstGeom>
          <a:noFill/>
        </p:spPr>
        <p:txBody>
          <a:bodyPr wrap="square" rtlCol="0">
            <a:spAutoFit/>
          </a:bodyPr>
          <a:lstStyle/>
          <a:p>
            <a:pPr algn="ctr"/>
            <a:r>
              <a:rPr lang="en-GB" sz="4800" b="1" dirty="0" smtClean="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Non-Financial Performance Information</a:t>
            </a:r>
            <a:endPar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5252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404"/>
            <a:ext cx="9144539" cy="625071"/>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Analysis of DOD Performance Indicators </a:t>
            </a:r>
          </a:p>
        </p:txBody>
      </p:sp>
      <p:sp>
        <p:nvSpPr>
          <p:cNvPr id="7" name="Slide Number Placeholder 1"/>
          <p:cNvSpPr>
            <a:spLocks noGrp="1"/>
          </p:cNvSpPr>
          <p:nvPr>
            <p:ph type="sldNum" sz="quarter" idx="10"/>
          </p:nvPr>
        </p:nvSpPr>
        <p:spPr bwMode="auto">
          <a:xfrm>
            <a:off x="8626643" y="6477000"/>
            <a:ext cx="485702"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8</a:t>
            </a:fld>
            <a:endParaRPr lang="en-US" altLang="en-US" sz="2400" dirty="0">
              <a:solidFill>
                <a:srgbClr val="014929"/>
              </a:solidFill>
              <a:latin typeface="Arial" panose="020B0604020202020204" pitchFamily="34" charset="0"/>
            </a:endParaRPr>
          </a:p>
        </p:txBody>
      </p:sp>
      <p:sp>
        <p:nvSpPr>
          <p:cNvPr id="8" name="TextBox 7"/>
          <p:cNvSpPr txBox="1"/>
          <p:nvPr/>
        </p:nvSpPr>
        <p:spPr>
          <a:xfrm>
            <a:off x="128464" y="712255"/>
            <a:ext cx="8774904" cy="5262979"/>
          </a:xfrm>
          <a:prstGeom prst="rect">
            <a:avLst/>
          </a:prstGeom>
          <a:noFill/>
        </p:spPr>
        <p:txBody>
          <a:bodyPr wrap="square" rtlCol="0">
            <a:spAutoFit/>
          </a:bodyPr>
          <a:lstStyle/>
          <a:p>
            <a:pPr defTabSz="914400" fontAlgn="base">
              <a:spcBef>
                <a:spcPct val="0"/>
              </a:spcBef>
              <a:spcAft>
                <a:spcPct val="0"/>
              </a:spcAft>
            </a:pPr>
            <a:r>
              <a:rPr lang="en-ZA" sz="2200" dirty="0">
                <a:solidFill>
                  <a:prstClr val="black"/>
                </a:solidFill>
                <a:latin typeface="Arial" pitchFamily="34" charset="0"/>
                <a:cs typeface="Arial" pitchFamily="34" charset="0"/>
              </a:rPr>
              <a:t>The DOD reports on the following PInds on a quarterly basis:</a:t>
            </a:r>
          </a:p>
          <a:p>
            <a:pPr defTabSz="914400" fontAlgn="base">
              <a:spcBef>
                <a:spcPct val="0"/>
              </a:spcBef>
              <a:spcAft>
                <a:spcPct val="0"/>
              </a:spcAft>
            </a:pPr>
            <a:endParaRPr lang="en-ZA" sz="2200" dirty="0">
              <a:solidFill>
                <a:prstClr val="black"/>
              </a:solidFill>
              <a:latin typeface="Arial" pitchFamily="34" charset="0"/>
              <a:cs typeface="Arial" pitchFamily="34" charset="0"/>
            </a:endParaRPr>
          </a:p>
          <a:p>
            <a:pPr marL="342900" indent="-342900" defTabSz="914400" fontAlgn="base">
              <a:spcBef>
                <a:spcPct val="0"/>
              </a:spcBef>
              <a:spcAft>
                <a:spcPct val="0"/>
              </a:spcAft>
              <a:buClr>
                <a:prstClr val="black"/>
              </a:buClr>
              <a:buFont typeface="Wingdings" pitchFamily="2" charset="2"/>
              <a:buChar char="§"/>
            </a:pPr>
            <a:r>
              <a:rPr lang="en-ZA" sz="2200" dirty="0">
                <a:solidFill>
                  <a:srgbClr val="006600"/>
                </a:solidFill>
                <a:latin typeface="Arial" pitchFamily="34" charset="0"/>
                <a:cs typeface="Arial" pitchFamily="34" charset="0"/>
              </a:rPr>
              <a:t> </a:t>
            </a:r>
            <a:r>
              <a:rPr lang="en-ZA" sz="2200" b="1" dirty="0">
                <a:solidFill>
                  <a:srgbClr val="006600"/>
                </a:solidFill>
                <a:latin typeface="Arial" pitchFamily="34" charset="0"/>
                <a:cs typeface="Arial" pitchFamily="34" charset="0"/>
              </a:rPr>
              <a:t>DOD Selected Performance Indicators</a:t>
            </a:r>
          </a:p>
          <a:p>
            <a:pPr defTabSz="914400" fontAlgn="base">
              <a:spcBef>
                <a:spcPct val="0"/>
              </a:spcBef>
              <a:spcAft>
                <a:spcPct val="0"/>
              </a:spcAft>
            </a:pPr>
            <a:endParaRPr lang="en-ZA" sz="2200" dirty="0">
              <a:solidFill>
                <a:prstClr val="white"/>
              </a:solidFill>
              <a:latin typeface="Arial" pitchFamily="34" charset="0"/>
              <a:cs typeface="Arial" pitchFamily="34" charset="0"/>
            </a:endParaRPr>
          </a:p>
          <a:p>
            <a:pPr marL="800100" lvl="1" indent="-342900" defTabSz="914400" fontAlgn="base">
              <a:spcBef>
                <a:spcPct val="0"/>
              </a:spcBef>
              <a:spcAft>
                <a:spcPct val="0"/>
              </a:spcAft>
              <a:buFont typeface="Arial" panose="020B0604020202020204" pitchFamily="34" charset="0"/>
              <a:buChar char="•"/>
              <a:tabLst>
                <a:tab pos="444500" algn="l"/>
              </a:tabLst>
            </a:pPr>
            <a:r>
              <a:rPr lang="en-ZA" sz="2200" dirty="0" smtClean="0">
                <a:solidFill>
                  <a:prstClr val="black"/>
                </a:solidFill>
                <a:latin typeface="Arial" pitchFamily="34" charset="0"/>
                <a:cs typeface="Arial" pitchFamily="34" charset="0"/>
              </a:rPr>
              <a:t>Derived </a:t>
            </a:r>
            <a:r>
              <a:rPr lang="en-ZA" sz="2200" dirty="0">
                <a:solidFill>
                  <a:prstClr val="black"/>
                </a:solidFill>
                <a:latin typeface="Arial" pitchFamily="34" charset="0"/>
                <a:cs typeface="Arial" pitchFamily="34" charset="0"/>
              </a:rPr>
              <a:t>from the Defence mandate.</a:t>
            </a:r>
          </a:p>
          <a:p>
            <a:pPr marL="800100" lvl="1" indent="-342900" defTabSz="914400" fontAlgn="base">
              <a:spcBef>
                <a:spcPct val="0"/>
              </a:spcBef>
              <a:spcAft>
                <a:spcPct val="0"/>
              </a:spcAft>
              <a:buFont typeface="Arial" panose="020B0604020202020204" pitchFamily="34" charset="0"/>
              <a:buChar char="•"/>
              <a:tabLst>
                <a:tab pos="444500" algn="l"/>
              </a:tabLst>
            </a:pPr>
            <a:r>
              <a:rPr lang="en-ZA" sz="2200" dirty="0" smtClean="0">
                <a:solidFill>
                  <a:prstClr val="black"/>
                </a:solidFill>
                <a:latin typeface="Arial" pitchFamily="34" charset="0"/>
                <a:cs typeface="Arial" pitchFamily="34" charset="0"/>
              </a:rPr>
              <a:t>Represents </a:t>
            </a:r>
            <a:r>
              <a:rPr lang="en-ZA" sz="2200" dirty="0">
                <a:solidFill>
                  <a:prstClr val="black"/>
                </a:solidFill>
                <a:latin typeface="Arial" pitchFamily="34" charset="0"/>
                <a:cs typeface="Arial" pitchFamily="34" charset="0"/>
              </a:rPr>
              <a:t>the largest cost drivers in the DOD.</a:t>
            </a:r>
          </a:p>
          <a:p>
            <a:pPr marL="800100" lvl="1" indent="-342900" defTabSz="914400" fontAlgn="base">
              <a:spcBef>
                <a:spcPct val="0"/>
              </a:spcBef>
              <a:spcAft>
                <a:spcPct val="0"/>
              </a:spcAft>
              <a:buFont typeface="Arial" panose="020B0604020202020204" pitchFamily="34" charset="0"/>
              <a:buChar char="•"/>
              <a:tabLst>
                <a:tab pos="444500" algn="l"/>
              </a:tabLst>
            </a:pPr>
            <a:r>
              <a:rPr lang="en-ZA" sz="2200" dirty="0" smtClean="0">
                <a:solidFill>
                  <a:prstClr val="black"/>
                </a:solidFill>
                <a:latin typeface="Arial" pitchFamily="34" charset="0"/>
                <a:cs typeface="Arial" pitchFamily="34" charset="0"/>
              </a:rPr>
              <a:t>Basis </a:t>
            </a:r>
            <a:r>
              <a:rPr lang="en-ZA" sz="2200" dirty="0">
                <a:solidFill>
                  <a:prstClr val="black"/>
                </a:solidFill>
                <a:latin typeface="Arial" pitchFamily="34" charset="0"/>
                <a:cs typeface="Arial" pitchFamily="34" charset="0"/>
              </a:rPr>
              <a:t>of DOD budget allocation from National Treasury.</a:t>
            </a:r>
          </a:p>
          <a:p>
            <a:pPr marL="800100" lvl="1" indent="-342900" defTabSz="914400" fontAlgn="base">
              <a:spcBef>
                <a:spcPct val="0"/>
              </a:spcBef>
              <a:spcAft>
                <a:spcPct val="0"/>
              </a:spcAft>
              <a:buFont typeface="Arial" panose="020B0604020202020204" pitchFamily="34" charset="0"/>
              <a:buChar char="•"/>
              <a:tabLst>
                <a:tab pos="444500" algn="l"/>
              </a:tabLst>
            </a:pPr>
            <a:r>
              <a:rPr lang="en-ZA" sz="2200" dirty="0" smtClean="0">
                <a:solidFill>
                  <a:prstClr val="black"/>
                </a:solidFill>
                <a:latin typeface="Arial" pitchFamily="34" charset="0"/>
                <a:cs typeface="Arial" pitchFamily="34" charset="0"/>
              </a:rPr>
              <a:t>Included </a:t>
            </a:r>
            <a:r>
              <a:rPr lang="en-ZA" sz="2200" dirty="0">
                <a:solidFill>
                  <a:prstClr val="black"/>
                </a:solidFill>
                <a:latin typeface="Arial" pitchFamily="34" charset="0"/>
                <a:cs typeface="Arial" pitchFamily="34" charset="0"/>
              </a:rPr>
              <a:t>in the Estimate of National Expenditure.</a:t>
            </a:r>
          </a:p>
          <a:p>
            <a:pPr defTabSz="914400" fontAlgn="base">
              <a:spcBef>
                <a:spcPct val="0"/>
              </a:spcBef>
              <a:spcAft>
                <a:spcPct val="0"/>
              </a:spcAft>
              <a:tabLst>
                <a:tab pos="444500" algn="l"/>
              </a:tabLst>
            </a:pPr>
            <a:endParaRPr lang="en-ZA" sz="2200" dirty="0">
              <a:solidFill>
                <a:prstClr val="black"/>
              </a:solidFill>
              <a:latin typeface="Arial" pitchFamily="34" charset="0"/>
              <a:cs typeface="Arial" pitchFamily="34" charset="0"/>
            </a:endParaRPr>
          </a:p>
          <a:p>
            <a:pPr marL="342900" indent="-342900" defTabSz="914400" fontAlgn="base">
              <a:spcBef>
                <a:spcPct val="0"/>
              </a:spcBef>
              <a:spcAft>
                <a:spcPct val="0"/>
              </a:spcAft>
              <a:buClr>
                <a:prstClr val="black"/>
              </a:buClr>
              <a:buFont typeface="Wingdings" pitchFamily="2" charset="2"/>
              <a:buChar char="§"/>
              <a:tabLst>
                <a:tab pos="444500" algn="l"/>
              </a:tabLst>
            </a:pPr>
            <a:r>
              <a:rPr lang="en-ZA" sz="2200" b="1" dirty="0">
                <a:solidFill>
                  <a:srgbClr val="006600"/>
                </a:solidFill>
                <a:latin typeface="Arial" pitchFamily="34" charset="0"/>
                <a:cs typeface="Arial" pitchFamily="34" charset="0"/>
              </a:rPr>
              <a:t>Programme Performance Indicators</a:t>
            </a:r>
          </a:p>
          <a:p>
            <a:pPr defTabSz="914400" fontAlgn="base">
              <a:spcBef>
                <a:spcPct val="0"/>
              </a:spcBef>
              <a:spcAft>
                <a:spcPct val="0"/>
              </a:spcAft>
              <a:tabLst>
                <a:tab pos="444500" algn="l"/>
              </a:tabLst>
            </a:pPr>
            <a:endParaRPr lang="en-ZA" sz="2200" dirty="0">
              <a:solidFill>
                <a:prstClr val="black"/>
              </a:solidFill>
              <a:latin typeface="Arial" pitchFamily="34" charset="0"/>
              <a:cs typeface="Arial" pitchFamily="34" charset="0"/>
            </a:endParaRPr>
          </a:p>
          <a:p>
            <a:pPr marL="800100" lvl="1" indent="-342900" defTabSz="914400" fontAlgn="base">
              <a:spcBef>
                <a:spcPct val="0"/>
              </a:spcBef>
              <a:spcAft>
                <a:spcPct val="0"/>
              </a:spcAft>
              <a:buFont typeface="Arial" panose="020B0604020202020204" pitchFamily="34" charset="0"/>
              <a:buChar char="•"/>
              <a:tabLst>
                <a:tab pos="444500" algn="l"/>
              </a:tabLst>
            </a:pPr>
            <a:r>
              <a:rPr lang="en-ZA" sz="2200" dirty="0" smtClean="0">
                <a:solidFill>
                  <a:prstClr val="black"/>
                </a:solidFill>
                <a:latin typeface="Arial" pitchFamily="34" charset="0"/>
                <a:cs typeface="Arial" pitchFamily="34" charset="0"/>
              </a:rPr>
              <a:t>Instituted </a:t>
            </a:r>
            <a:r>
              <a:rPr lang="en-ZA" sz="2200" dirty="0">
                <a:solidFill>
                  <a:prstClr val="black"/>
                </a:solidFill>
                <a:latin typeface="Arial" pitchFamily="34" charset="0"/>
                <a:cs typeface="Arial" pitchFamily="34" charset="0"/>
              </a:rPr>
              <a:t>across all budget programmes.</a:t>
            </a:r>
          </a:p>
          <a:p>
            <a:pPr marL="800100" lvl="1" indent="-342900" defTabSz="914400" fontAlgn="base">
              <a:spcBef>
                <a:spcPct val="0"/>
              </a:spcBef>
              <a:spcAft>
                <a:spcPct val="0"/>
              </a:spcAft>
              <a:buFont typeface="Arial" panose="020B0604020202020204" pitchFamily="34" charset="0"/>
              <a:buChar char="•"/>
              <a:tabLst>
                <a:tab pos="444500" algn="l"/>
              </a:tabLst>
            </a:pPr>
            <a:r>
              <a:rPr lang="en-ZA" sz="2200" dirty="0" smtClean="0">
                <a:solidFill>
                  <a:prstClr val="black"/>
                </a:solidFill>
                <a:latin typeface="Arial" pitchFamily="34" charset="0"/>
                <a:cs typeface="Arial" pitchFamily="34" charset="0"/>
              </a:rPr>
              <a:t>Enable </a:t>
            </a:r>
            <a:r>
              <a:rPr lang="en-ZA" sz="2200" dirty="0">
                <a:solidFill>
                  <a:prstClr val="black"/>
                </a:solidFill>
                <a:latin typeface="Arial" pitchFamily="34" charset="0"/>
                <a:cs typeface="Arial" pitchFamily="34" charset="0"/>
              </a:rPr>
              <a:t>performance monitoring and control. </a:t>
            </a:r>
          </a:p>
          <a:p>
            <a:pPr marL="800100" lvl="1" indent="-342900" defTabSz="914400" fontAlgn="base">
              <a:spcBef>
                <a:spcPct val="0"/>
              </a:spcBef>
              <a:spcAft>
                <a:spcPct val="0"/>
              </a:spcAft>
              <a:buFont typeface="Arial" panose="020B0604020202020204" pitchFamily="34" charset="0"/>
              <a:buChar char="•"/>
              <a:tabLst>
                <a:tab pos="444500" algn="l"/>
              </a:tabLst>
            </a:pPr>
            <a:r>
              <a:rPr lang="en-ZA" sz="2200" dirty="0" smtClean="0">
                <a:solidFill>
                  <a:prstClr val="black"/>
                </a:solidFill>
                <a:latin typeface="Arial" pitchFamily="34" charset="0"/>
                <a:cs typeface="Arial" pitchFamily="34" charset="0"/>
              </a:rPr>
              <a:t>Identifies </a:t>
            </a:r>
            <a:r>
              <a:rPr lang="en-ZA" sz="2200" dirty="0">
                <a:solidFill>
                  <a:prstClr val="black"/>
                </a:solidFill>
                <a:latin typeface="Arial" pitchFamily="34" charset="0"/>
                <a:cs typeface="Arial" pitchFamily="34" charset="0"/>
              </a:rPr>
              <a:t>how challenges should be addressed and </a:t>
            </a:r>
            <a:br>
              <a:rPr lang="en-ZA" sz="2200" dirty="0">
                <a:solidFill>
                  <a:prstClr val="black"/>
                </a:solidFill>
                <a:latin typeface="Arial" pitchFamily="34" charset="0"/>
                <a:cs typeface="Arial" pitchFamily="34" charset="0"/>
              </a:rPr>
            </a:br>
            <a:r>
              <a:rPr lang="en-ZA" sz="2200" dirty="0" smtClean="0">
                <a:solidFill>
                  <a:prstClr val="black"/>
                </a:solidFill>
                <a:latin typeface="Arial" pitchFamily="34" charset="0"/>
                <a:cs typeface="Arial" pitchFamily="34" charset="0"/>
              </a:rPr>
              <a:t>successes </a:t>
            </a:r>
            <a:r>
              <a:rPr lang="en-ZA" sz="2200" dirty="0">
                <a:solidFill>
                  <a:prstClr val="black"/>
                </a:solidFill>
                <a:latin typeface="Arial" pitchFamily="34" charset="0"/>
                <a:cs typeface="Arial" pitchFamily="34" charset="0"/>
              </a:rPr>
              <a:t>replicated.</a:t>
            </a:r>
          </a:p>
        </p:txBody>
      </p:sp>
      <p:sp>
        <p:nvSpPr>
          <p:cNvPr id="9" name="Rectangle 8"/>
          <p:cNvSpPr/>
          <p:nvPr/>
        </p:nvSpPr>
        <p:spPr>
          <a:xfrm>
            <a:off x="8253661" y="1323474"/>
            <a:ext cx="709863" cy="4508992"/>
          </a:xfrm>
          <a:prstGeom prst="rect">
            <a:avLst/>
          </a:prstGeom>
          <a:solidFill>
            <a:sysClr val="window" lastClr="FFFFFF">
              <a:lumMod val="95000"/>
            </a:sysClr>
          </a:solidFill>
          <a:ln w="25400" cap="flat" cmpd="sng" algn="ctr">
            <a:solidFill>
              <a:sysClr val="windowText" lastClr="000000"/>
            </a:solidFill>
            <a:prstDash val="solid"/>
          </a:ln>
          <a:effectLst/>
        </p:spPr>
        <p:txBody>
          <a:bodyPr vert="vert27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1800" b="1" i="0" u="none" strike="noStrike" kern="0" cap="none" spc="0" normalizeH="0" baseline="0" noProof="0" dirty="0">
                <a:ln>
                  <a:noFill/>
                </a:ln>
                <a:solidFill>
                  <a:srgbClr val="C00000"/>
                </a:solidFill>
                <a:effectLst/>
                <a:uLnTx/>
                <a:uFillTx/>
                <a:latin typeface="Arial Narrow" panose="020B0606020202030204" pitchFamily="34" charset="0"/>
                <a:ea typeface="+mn-ea"/>
                <a:cs typeface="+mn-cs"/>
              </a:rPr>
              <a:t>Link </a:t>
            </a:r>
            <a:r>
              <a:rPr kumimoji="0" lang="en-ZA" sz="1800" b="1" i="0" u="none" strike="noStrike" kern="0" cap="none" spc="0" normalizeH="0" baseline="0" noProof="0" dirty="0" smtClean="0">
                <a:ln>
                  <a:noFill/>
                </a:ln>
                <a:solidFill>
                  <a:srgbClr val="C00000"/>
                </a:solidFill>
                <a:effectLst/>
                <a:uLnTx/>
                <a:uFillTx/>
                <a:latin typeface="Arial Narrow" panose="020B0606020202030204" pitchFamily="34" charset="0"/>
                <a:ea typeface="+mn-ea"/>
                <a:cs typeface="+mn-cs"/>
              </a:rPr>
              <a:t>to various </a:t>
            </a:r>
            <a:r>
              <a:rPr kumimoji="0" lang="en-ZA" sz="1800" b="1" i="0" u="none" strike="noStrike" kern="0" cap="none" spc="0" normalizeH="0" baseline="0" noProof="0" dirty="0">
                <a:ln>
                  <a:noFill/>
                </a:ln>
                <a:solidFill>
                  <a:srgbClr val="C00000"/>
                </a:solidFill>
                <a:effectLst/>
                <a:uLnTx/>
                <a:uFillTx/>
                <a:latin typeface="Arial Narrow" panose="020B0606020202030204" pitchFamily="34" charset="0"/>
                <a:ea typeface="+mn-ea"/>
                <a:cs typeface="+mn-cs"/>
              </a:rPr>
              <a:t>MTSF Outcomes</a:t>
            </a:r>
          </a:p>
        </p:txBody>
      </p:sp>
      <p:cxnSp>
        <p:nvCxnSpPr>
          <p:cNvPr id="10" name="Straight Arrow Connector 9"/>
          <p:cNvCxnSpPr/>
          <p:nvPr/>
        </p:nvCxnSpPr>
        <p:spPr>
          <a:xfrm>
            <a:off x="5864130" y="1628616"/>
            <a:ext cx="2304256" cy="0"/>
          </a:xfrm>
          <a:prstGeom prst="straightConnector1">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444120" y="3968784"/>
            <a:ext cx="2736304" cy="0"/>
          </a:xfrm>
          <a:prstGeom prst="straightConnector1">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54091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Analysis of DOD Performance Indicators </a:t>
            </a:r>
          </a:p>
        </p:txBody>
      </p:sp>
      <p:sp>
        <p:nvSpPr>
          <p:cNvPr id="7" name="Slide Number Placeholder 1"/>
          <p:cNvSpPr>
            <a:spLocks noGrp="1"/>
          </p:cNvSpPr>
          <p:nvPr>
            <p:ph type="sldNum" sz="quarter" idx="10"/>
          </p:nvPr>
        </p:nvSpPr>
        <p:spPr bwMode="auto">
          <a:xfrm>
            <a:off x="8733451" y="6477000"/>
            <a:ext cx="378893"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9</a:t>
            </a:fld>
            <a:endParaRPr lang="en-US" altLang="en-US" sz="2400" dirty="0">
              <a:solidFill>
                <a:srgbClr val="014929"/>
              </a:solidFill>
              <a:latin typeface="Arial" panose="020B0604020202020204" pitchFamily="34" charset="0"/>
            </a:endParaRPr>
          </a:p>
        </p:txBody>
      </p:sp>
      <p:sp>
        <p:nvSpPr>
          <p:cNvPr id="9" name="TextBox 8"/>
          <p:cNvSpPr txBox="1"/>
          <p:nvPr/>
        </p:nvSpPr>
        <p:spPr>
          <a:xfrm>
            <a:off x="3623635" y="5624978"/>
            <a:ext cx="2545890"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ZA" sz="1200" b="1" u="sng" kern="0" dirty="0">
                <a:latin typeface="Arial" pitchFamily="34" charset="0"/>
                <a:cs typeface="Arial" pitchFamily="34" charset="0"/>
              </a:rPr>
              <a:t>Excluding</a:t>
            </a:r>
            <a:r>
              <a:rPr kumimoji="0" lang="en-ZA" sz="1200" b="1" i="0" u="none" strike="noStrike" kern="0" cap="none" spc="0" normalizeH="0" baseline="0" noProof="0" dirty="0">
                <a:ln>
                  <a:noFill/>
                </a:ln>
                <a:effectLst/>
                <a:uLnTx/>
                <a:uFillTx/>
                <a:latin typeface="Arial" pitchFamily="34" charset="0"/>
                <a:cs typeface="Arial" pitchFamily="34" charset="0"/>
              </a:rPr>
              <a:t> </a:t>
            </a:r>
            <a:r>
              <a:rPr kumimoji="0" lang="en-ZA" sz="1200" b="1" i="0" u="none" strike="noStrike" kern="0" cap="none" spc="0" normalizeH="0" baseline="0" noProof="0" dirty="0" smtClean="0">
                <a:ln>
                  <a:noFill/>
                </a:ln>
                <a:effectLst/>
                <a:uLnTx/>
                <a:uFillTx/>
                <a:latin typeface="Arial" pitchFamily="34" charset="0"/>
                <a:cs typeface="Arial" pitchFamily="34" charset="0"/>
              </a:rPr>
              <a:t>14 </a:t>
            </a:r>
            <a:r>
              <a:rPr kumimoji="0" lang="en-ZA" sz="1200" b="1" i="0" u="none" strike="noStrike" kern="0" cap="none" spc="0" normalizeH="0" baseline="0" noProof="0" dirty="0">
                <a:ln>
                  <a:noFill/>
                </a:ln>
                <a:effectLst/>
                <a:uLnTx/>
                <a:uFillTx/>
                <a:latin typeface="Arial" pitchFamily="34" charset="0"/>
                <a:cs typeface="Arial" pitchFamily="34" charset="0"/>
              </a:rPr>
              <a:t>Classified Targets</a:t>
            </a:r>
          </a:p>
        </p:txBody>
      </p:sp>
      <p:sp>
        <p:nvSpPr>
          <p:cNvPr id="10" name="TextBox 9"/>
          <p:cNvSpPr txBox="1"/>
          <p:nvPr/>
        </p:nvSpPr>
        <p:spPr>
          <a:xfrm>
            <a:off x="281253" y="728791"/>
            <a:ext cx="8580953" cy="400110"/>
          </a:xfrm>
          <a:prstGeom prst="rect">
            <a:avLst/>
          </a:prstGeom>
          <a:solidFill>
            <a:srgbClr val="014929"/>
          </a:solidFill>
          <a:ln>
            <a:solidFill>
              <a:schemeClr val="tx1"/>
            </a:solidFill>
          </a:ln>
        </p:spPr>
        <p:txBody>
          <a:bodyPr wrap="square" rtlCol="0">
            <a:spAutoFit/>
          </a:bodyPr>
          <a:lstStyle>
            <a:defPPr>
              <a:defRPr lang="en-US"/>
            </a:defPPr>
            <a:lvl1pPr algn="ctr" defTabSz="914400" fontAlgn="base">
              <a:spcBef>
                <a:spcPct val="0"/>
              </a:spcBef>
              <a:spcAft>
                <a:spcPct val="0"/>
              </a:spcAft>
              <a:defRPr sz="2000" b="1">
                <a:solidFill>
                  <a:schemeClr val="bg1"/>
                </a:solidFill>
                <a:latin typeface="Arial" pitchFamily="34" charset="0"/>
                <a:cs typeface="Arial" pitchFamily="34" charset="0"/>
              </a:defRPr>
            </a:lvl1pPr>
          </a:lstStyle>
          <a:p>
            <a:r>
              <a:rPr lang="en-ZA" dirty="0"/>
              <a:t>DOD Performance Indicators per </a:t>
            </a:r>
            <a:r>
              <a:rPr lang="en-ZA" dirty="0" smtClean="0"/>
              <a:t>Main Programme</a:t>
            </a:r>
            <a:r>
              <a:rPr lang="en-ZA" dirty="0"/>
              <a:t>: FY2017/18 </a:t>
            </a:r>
          </a:p>
        </p:txBody>
      </p:sp>
      <p:graphicFrame>
        <p:nvGraphicFramePr>
          <p:cNvPr id="11" name="Chart 10"/>
          <p:cNvGraphicFramePr/>
          <p:nvPr>
            <p:extLst/>
          </p:nvPr>
        </p:nvGraphicFramePr>
        <p:xfrm>
          <a:off x="351436" y="1287629"/>
          <a:ext cx="8012697" cy="4761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8081659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Satellite Dish">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atellite Dish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1_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1_Satellite Dish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1_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1_Satellite Dish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1_Satellite Dish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1_Satellite Dish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1_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1_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Satellite Dish">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atellite Dish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1_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1_Satellite Dish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1_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1_Satellite Dish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1_Satellite Dish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1_Satellite Dish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1_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1_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4045</TotalTime>
  <Words>2237</Words>
  <Application>Microsoft Office PowerPoint</Application>
  <PresentationFormat>On-screen Show (4:3)</PresentationFormat>
  <Paragraphs>473</Paragraphs>
  <Slides>43</Slides>
  <Notes>0</Notes>
  <HiddenSlides>0</HiddenSlides>
  <MMClips>0</MMClip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Office Theme</vt:lpstr>
      <vt:lpstr>2_Satellite Dish</vt:lpstr>
      <vt:lpstr>1_Office Theme</vt:lpstr>
      <vt:lpstr>4_Satellite Dish</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PUMZA</cp:lastModifiedBy>
  <cp:revision>236</cp:revision>
  <cp:lastPrinted>2018-03-05T04:55:08Z</cp:lastPrinted>
  <dcterms:created xsi:type="dcterms:W3CDTF">2017-09-19T08:49:45Z</dcterms:created>
  <dcterms:modified xsi:type="dcterms:W3CDTF">2018-03-16T08:44:01Z</dcterms:modified>
</cp:coreProperties>
</file>