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56" r:id="rId3"/>
    <p:sldId id="272" r:id="rId4"/>
    <p:sldId id="270" r:id="rId5"/>
    <p:sldId id="258" r:id="rId6"/>
    <p:sldId id="259" r:id="rId7"/>
    <p:sldId id="271" r:id="rId8"/>
    <p:sldId id="274" r:id="rId9"/>
    <p:sldId id="273" r:id="rId10"/>
    <p:sldId id="260" r:id="rId11"/>
    <p:sldId id="275" r:id="rId12"/>
    <p:sldId id="276" r:id="rId13"/>
    <p:sldId id="277" r:id="rId14"/>
    <p:sldId id="261" r:id="rId15"/>
    <p:sldId id="278" r:id="rId16"/>
    <p:sldId id="281" r:id="rId17"/>
    <p:sldId id="279" r:id="rId18"/>
    <p:sldId id="287" r:id="rId19"/>
    <p:sldId id="283" r:id="rId20"/>
    <p:sldId id="286" r:id="rId21"/>
    <p:sldId id="284" r:id="rId22"/>
    <p:sldId id="262" r:id="rId23"/>
    <p:sldId id="280" r:id="rId24"/>
    <p:sldId id="285" r:id="rId25"/>
    <p:sldId id="282"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4363B-0F48-41F2-90EF-46143D0E1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554387D-E151-42B1-83A0-1150DF0CE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33187BC0-ABBB-4999-923D-0D7F3F704144}"/>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83594DB8-ECA7-4E7C-BC13-13495FC4638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A6E79EB-4B5A-41A4-9947-7FA7EA383EA5}"/>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350488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A6EBB-443D-4F52-8335-15F1007284E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C88A2FB-5441-4D8D-9504-0302DC1377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7EF5F97-3C73-4A48-944E-D15C46DC483D}"/>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BFF82DAC-447B-4740-B556-B527B467D14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22F9CC0-08A9-477E-A16D-4117F428CBC8}"/>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328102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E32333-06CB-4B6D-A189-BD6FB9864C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1C660F0-FAC8-495C-A5AC-0AF0CDF3C7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7D35E6DF-92C2-45EE-887C-BB393399FFAD}"/>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C2F64CC8-C302-419B-B78E-2799DF1B32A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8CD57B8-D0DC-4FA2-BFAD-E30DCC72DC33}"/>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242524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556354-BF0B-4ACA-9282-A55C905CE20A}" type="datetime1">
              <a:rPr lang="en-ZA" smtClean="0"/>
              <a:pPr/>
              <a:t>2018/03/15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227839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5000">
                <a:schemeClr val="bg1">
                  <a:lumMod val="85000"/>
                </a:schemeClr>
              </a:gs>
              <a:gs pos="58000">
                <a:schemeClr val="bg1"/>
              </a:gs>
              <a:gs pos="94000">
                <a:schemeClr val="bg1">
                  <a:lumMod val="85000"/>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10346" y="747030"/>
            <a:ext cx="5668652" cy="417136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777927 h 2766767"/>
              <a:gd name="connsiteX1" fmla="*/ 1112362 w 9144000"/>
              <a:gd name="connsiteY1" fmla="*/ 0 h 2766767"/>
              <a:gd name="connsiteX2" fmla="*/ 9144000 w 9144000"/>
              <a:gd name="connsiteY2" fmla="*/ 1277548 h 2766767"/>
              <a:gd name="connsiteX3" fmla="*/ 9144000 w 9144000"/>
              <a:gd name="connsiteY3" fmla="*/ 2766767 h 2766767"/>
              <a:gd name="connsiteX4" fmla="*/ 0 w 9144000"/>
              <a:gd name="connsiteY4" fmla="*/ 2766767 h 2766767"/>
              <a:gd name="connsiteX5" fmla="*/ 0 w 9144000"/>
              <a:gd name="connsiteY5" fmla="*/ 777927 h 2766767"/>
              <a:gd name="connsiteX0" fmla="*/ 0 w 9144000"/>
              <a:gd name="connsiteY0" fmla="*/ 777927 h 2766767"/>
              <a:gd name="connsiteX1" fmla="*/ 1112362 w 9144000"/>
              <a:gd name="connsiteY1" fmla="*/ 0 h 2766767"/>
              <a:gd name="connsiteX2" fmla="*/ 4006392 w 9144000"/>
              <a:gd name="connsiteY2" fmla="*/ 457417 h 2766767"/>
              <a:gd name="connsiteX3" fmla="*/ 9144000 w 9144000"/>
              <a:gd name="connsiteY3" fmla="*/ 2766767 h 2766767"/>
              <a:gd name="connsiteX4" fmla="*/ 0 w 9144000"/>
              <a:gd name="connsiteY4" fmla="*/ 2766767 h 2766767"/>
              <a:gd name="connsiteX5" fmla="*/ 0 w 9144000"/>
              <a:gd name="connsiteY5" fmla="*/ 777927 h 2766767"/>
              <a:gd name="connsiteX0" fmla="*/ 0 w 4251489"/>
              <a:gd name="connsiteY0" fmla="*/ 777927 h 2766767"/>
              <a:gd name="connsiteX1" fmla="*/ 1112362 w 4251489"/>
              <a:gd name="connsiteY1" fmla="*/ 0 h 2766767"/>
              <a:gd name="connsiteX2" fmla="*/ 4006392 w 4251489"/>
              <a:gd name="connsiteY2" fmla="*/ 457417 h 2766767"/>
              <a:gd name="connsiteX3" fmla="*/ 4251489 w 4251489"/>
              <a:gd name="connsiteY3" fmla="*/ 1437587 h 2766767"/>
              <a:gd name="connsiteX4" fmla="*/ 0 w 4251489"/>
              <a:gd name="connsiteY4" fmla="*/ 2766767 h 2766767"/>
              <a:gd name="connsiteX5" fmla="*/ 0 w 4251489"/>
              <a:gd name="connsiteY5" fmla="*/ 777927 h 2766767"/>
              <a:gd name="connsiteX0" fmla="*/ 0 w 4251489"/>
              <a:gd name="connsiteY0" fmla="*/ 777927 h 2766767"/>
              <a:gd name="connsiteX1" fmla="*/ 1112362 w 4251489"/>
              <a:gd name="connsiteY1" fmla="*/ 0 h 2766767"/>
              <a:gd name="connsiteX2" fmla="*/ 4006392 w 4251489"/>
              <a:gd name="connsiteY2" fmla="*/ 457417 h 2766767"/>
              <a:gd name="connsiteX3" fmla="*/ 4251489 w 4251489"/>
              <a:gd name="connsiteY3" fmla="*/ 1437587 h 2766767"/>
              <a:gd name="connsiteX4" fmla="*/ 2713253 w 4251489"/>
              <a:gd name="connsiteY4" fmla="*/ 1920756 h 2766767"/>
              <a:gd name="connsiteX5" fmla="*/ 0 w 4251489"/>
              <a:gd name="connsiteY5" fmla="*/ 2766767 h 2766767"/>
              <a:gd name="connsiteX6" fmla="*/ 0 w 4251489"/>
              <a:gd name="connsiteY6" fmla="*/ 777927 h 2766767"/>
              <a:gd name="connsiteX0" fmla="*/ 0 w 4251489"/>
              <a:gd name="connsiteY0" fmla="*/ 777927 h 3683569"/>
              <a:gd name="connsiteX1" fmla="*/ 1112362 w 4251489"/>
              <a:gd name="connsiteY1" fmla="*/ 0 h 3683569"/>
              <a:gd name="connsiteX2" fmla="*/ 4006392 w 4251489"/>
              <a:gd name="connsiteY2" fmla="*/ 457417 h 3683569"/>
              <a:gd name="connsiteX3" fmla="*/ 4251489 w 4251489"/>
              <a:gd name="connsiteY3" fmla="*/ 1437587 h 3683569"/>
              <a:gd name="connsiteX4" fmla="*/ 2807521 w 4251489"/>
              <a:gd name="connsiteY4" fmla="*/ 3683569 h 3683569"/>
              <a:gd name="connsiteX5" fmla="*/ 0 w 4251489"/>
              <a:gd name="connsiteY5" fmla="*/ 2766767 h 3683569"/>
              <a:gd name="connsiteX6" fmla="*/ 0 w 4251489"/>
              <a:gd name="connsiteY6" fmla="*/ 777927 h 3683569"/>
              <a:gd name="connsiteX0" fmla="*/ 0 w 4251489"/>
              <a:gd name="connsiteY0" fmla="*/ 777927 h 4171361"/>
              <a:gd name="connsiteX1" fmla="*/ 1112362 w 4251489"/>
              <a:gd name="connsiteY1" fmla="*/ 0 h 4171361"/>
              <a:gd name="connsiteX2" fmla="*/ 4006392 w 4251489"/>
              <a:gd name="connsiteY2" fmla="*/ 457417 h 4171361"/>
              <a:gd name="connsiteX3" fmla="*/ 4251489 w 4251489"/>
              <a:gd name="connsiteY3" fmla="*/ 1437587 h 4171361"/>
              <a:gd name="connsiteX4" fmla="*/ 2807521 w 4251489"/>
              <a:gd name="connsiteY4" fmla="*/ 3683569 h 4171361"/>
              <a:gd name="connsiteX5" fmla="*/ 9427 w 4251489"/>
              <a:gd name="connsiteY5" fmla="*/ 4171361 h 4171361"/>
              <a:gd name="connsiteX6" fmla="*/ 0 w 4251489"/>
              <a:gd name="connsiteY6" fmla="*/ 777927 h 41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489" h="4171361">
                <a:moveTo>
                  <a:pt x="0" y="777927"/>
                </a:moveTo>
                <a:lnTo>
                  <a:pt x="1112362" y="0"/>
                </a:lnTo>
                <a:lnTo>
                  <a:pt x="4006392" y="457417"/>
                </a:lnTo>
                <a:lnTo>
                  <a:pt x="4251489" y="1437587"/>
                </a:lnTo>
                <a:lnTo>
                  <a:pt x="2807521" y="3683569"/>
                </a:lnTo>
                <a:lnTo>
                  <a:pt x="9427" y="4171361"/>
                </a:lnTo>
                <a:cubicBezTo>
                  <a:pt x="6285" y="3040216"/>
                  <a:pt x="3142" y="1909072"/>
                  <a:pt x="0" y="777927"/>
                </a:cubicBez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1" name="Rectangle 1023"/>
          <p:cNvSpPr/>
          <p:nvPr userDrawn="1"/>
        </p:nvSpPr>
        <p:spPr>
          <a:xfrm>
            <a:off x="0" y="3949831"/>
            <a:ext cx="12192000" cy="2908169"/>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08169">
                <a:moveTo>
                  <a:pt x="0" y="919329"/>
                </a:moveTo>
                <a:lnTo>
                  <a:pt x="254523" y="0"/>
                </a:lnTo>
                <a:lnTo>
                  <a:pt x="9144000" y="1418950"/>
                </a:lnTo>
                <a:lnTo>
                  <a:pt x="9144000" y="2908169"/>
                </a:lnTo>
                <a:lnTo>
                  <a:pt x="0" y="2908169"/>
                </a:lnTo>
                <a:lnTo>
                  <a:pt x="0" y="919329"/>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2" name="Rectangle 1023"/>
          <p:cNvSpPr/>
          <p:nvPr userDrawn="1"/>
        </p:nvSpPr>
        <p:spPr>
          <a:xfrm>
            <a:off x="8487459" y="5007714"/>
            <a:ext cx="3706136" cy="1852367"/>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1275153 w 10419153"/>
              <a:gd name="connsiteY4" fmla="*/ 2908169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24430 w 10419153"/>
              <a:gd name="connsiteY4" fmla="*/ 2898742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52148 w 10419153"/>
              <a:gd name="connsiteY4" fmla="*/ 2908169 h 2908169"/>
              <a:gd name="connsiteX5" fmla="*/ 0 w 10419153"/>
              <a:gd name="connsiteY5" fmla="*/ 1899717 h 2908169"/>
              <a:gd name="connsiteX0" fmla="*/ 0 w 10419153"/>
              <a:gd name="connsiteY0" fmla="*/ 994744 h 2003196"/>
              <a:gd name="connsiteX1" fmla="*/ 781216 w 10419153"/>
              <a:gd name="connsiteY1" fmla="*/ 0 h 2003196"/>
              <a:gd name="connsiteX2" fmla="*/ 10419153 w 10419153"/>
              <a:gd name="connsiteY2" fmla="*/ 513977 h 2003196"/>
              <a:gd name="connsiteX3" fmla="*/ 10419153 w 10419153"/>
              <a:gd name="connsiteY3" fmla="*/ 2003196 h 2003196"/>
              <a:gd name="connsiteX4" fmla="*/ 4352148 w 10419153"/>
              <a:gd name="connsiteY4" fmla="*/ 2003196 h 2003196"/>
              <a:gd name="connsiteX5" fmla="*/ 0 w 10419153"/>
              <a:gd name="connsiteY5" fmla="*/ 994744 h 2003196"/>
              <a:gd name="connsiteX0" fmla="*/ 0 w 10419153"/>
              <a:gd name="connsiteY0" fmla="*/ 843915 h 1852367"/>
              <a:gd name="connsiteX1" fmla="*/ 3581007 w 10419153"/>
              <a:gd name="connsiteY1" fmla="*/ 0 h 1852367"/>
              <a:gd name="connsiteX2" fmla="*/ 10419153 w 10419153"/>
              <a:gd name="connsiteY2" fmla="*/ 363148 h 1852367"/>
              <a:gd name="connsiteX3" fmla="*/ 10419153 w 10419153"/>
              <a:gd name="connsiteY3" fmla="*/ 1852367 h 1852367"/>
              <a:gd name="connsiteX4" fmla="*/ 4352148 w 10419153"/>
              <a:gd name="connsiteY4" fmla="*/ 1852367 h 1852367"/>
              <a:gd name="connsiteX5" fmla="*/ 0 w 10419153"/>
              <a:gd name="connsiteY5" fmla="*/ 843915 h 1852367"/>
              <a:gd name="connsiteX0" fmla="*/ 0 w 8201494"/>
              <a:gd name="connsiteY0" fmla="*/ 881622 h 1852367"/>
              <a:gd name="connsiteX1" fmla="*/ 1363348 w 8201494"/>
              <a:gd name="connsiteY1" fmla="*/ 0 h 1852367"/>
              <a:gd name="connsiteX2" fmla="*/ 8201494 w 8201494"/>
              <a:gd name="connsiteY2" fmla="*/ 363148 h 1852367"/>
              <a:gd name="connsiteX3" fmla="*/ 8201494 w 8201494"/>
              <a:gd name="connsiteY3" fmla="*/ 1852367 h 1852367"/>
              <a:gd name="connsiteX4" fmla="*/ 2134489 w 8201494"/>
              <a:gd name="connsiteY4" fmla="*/ 1852367 h 1852367"/>
              <a:gd name="connsiteX5" fmla="*/ 0 w 8201494"/>
              <a:gd name="connsiteY5" fmla="*/ 881622 h 1852367"/>
              <a:gd name="connsiteX0" fmla="*/ 0 w 8173773"/>
              <a:gd name="connsiteY0" fmla="*/ 994744 h 1852367"/>
              <a:gd name="connsiteX1" fmla="*/ 1335627 w 8173773"/>
              <a:gd name="connsiteY1" fmla="*/ 0 h 1852367"/>
              <a:gd name="connsiteX2" fmla="*/ 8173773 w 8173773"/>
              <a:gd name="connsiteY2" fmla="*/ 363148 h 1852367"/>
              <a:gd name="connsiteX3" fmla="*/ 8173773 w 8173773"/>
              <a:gd name="connsiteY3" fmla="*/ 1852367 h 1852367"/>
              <a:gd name="connsiteX4" fmla="*/ 2106768 w 8173773"/>
              <a:gd name="connsiteY4" fmla="*/ 1852367 h 1852367"/>
              <a:gd name="connsiteX5" fmla="*/ 0 w 8173773"/>
              <a:gd name="connsiteY5" fmla="*/ 994744 h 185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3773" h="1852367">
                <a:moveTo>
                  <a:pt x="0" y="994744"/>
                </a:moveTo>
                <a:lnTo>
                  <a:pt x="1335627" y="0"/>
                </a:lnTo>
                <a:lnTo>
                  <a:pt x="8173773" y="363148"/>
                </a:lnTo>
                <a:lnTo>
                  <a:pt x="8173773" y="1852367"/>
                </a:lnTo>
                <a:lnTo>
                  <a:pt x="2106768" y="1852367"/>
                </a:lnTo>
                <a:lnTo>
                  <a:pt x="0" y="994744"/>
                </a:lnTo>
                <a:close/>
              </a:path>
            </a:pathLst>
          </a:cu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1026"/>
          <p:cNvSpPr/>
          <p:nvPr userDrawn="1"/>
        </p:nvSpPr>
        <p:spPr>
          <a:xfrm>
            <a:off x="4715576" y="-18853"/>
            <a:ext cx="7488995" cy="2201563"/>
          </a:xfrm>
          <a:custGeom>
            <a:avLst/>
            <a:gdLst>
              <a:gd name="connsiteX0" fmla="*/ 0 w 5145406"/>
              <a:gd name="connsiteY0" fmla="*/ 0 h 2201563"/>
              <a:gd name="connsiteX1" fmla="*/ 5145406 w 5145406"/>
              <a:gd name="connsiteY1" fmla="*/ 0 h 2201563"/>
              <a:gd name="connsiteX2" fmla="*/ 5145406 w 5145406"/>
              <a:gd name="connsiteY2" fmla="*/ 2201563 h 2201563"/>
              <a:gd name="connsiteX3" fmla="*/ 0 w 5145406"/>
              <a:gd name="connsiteY3" fmla="*/ 2201563 h 2201563"/>
              <a:gd name="connsiteX4" fmla="*/ 0 w 5145406"/>
              <a:gd name="connsiteY4"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11056 w 5156462"/>
              <a:gd name="connsiteY3" fmla="*/ 2201563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435263 w 5156462"/>
              <a:gd name="connsiteY3" fmla="*/ 2097869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246727 w 5156462"/>
              <a:gd name="connsiteY3" fmla="*/ 2192137 h 2201563"/>
              <a:gd name="connsiteX4" fmla="*/ 0 w 5156462"/>
              <a:gd name="connsiteY4" fmla="*/ 1225485 h 2201563"/>
              <a:gd name="connsiteX5" fmla="*/ 11056 w 5156462"/>
              <a:gd name="connsiteY5" fmla="*/ 0 h 2201563"/>
              <a:gd name="connsiteX0" fmla="*/ 11056 w 5165889"/>
              <a:gd name="connsiteY0" fmla="*/ 0 h 2192137"/>
              <a:gd name="connsiteX1" fmla="*/ 5156462 w 5165889"/>
              <a:gd name="connsiteY1" fmla="*/ 0 h 2192137"/>
              <a:gd name="connsiteX2" fmla="*/ 5165889 w 5165889"/>
              <a:gd name="connsiteY2" fmla="*/ 1711369 h 2192137"/>
              <a:gd name="connsiteX3" fmla="*/ 246727 w 5165889"/>
              <a:gd name="connsiteY3" fmla="*/ 2192137 h 2192137"/>
              <a:gd name="connsiteX4" fmla="*/ 0 w 5165889"/>
              <a:gd name="connsiteY4" fmla="*/ 1225485 h 2192137"/>
              <a:gd name="connsiteX5" fmla="*/ 11056 w 5165889"/>
              <a:gd name="connsiteY5" fmla="*/ 0 h 2192137"/>
              <a:gd name="connsiteX0" fmla="*/ 1629 w 5165889"/>
              <a:gd name="connsiteY0" fmla="*/ 0 h 2210990"/>
              <a:gd name="connsiteX1" fmla="*/ 5156462 w 5165889"/>
              <a:gd name="connsiteY1" fmla="*/ 18853 h 2210990"/>
              <a:gd name="connsiteX2" fmla="*/ 5165889 w 5165889"/>
              <a:gd name="connsiteY2" fmla="*/ 1730222 h 2210990"/>
              <a:gd name="connsiteX3" fmla="*/ 246727 w 5165889"/>
              <a:gd name="connsiteY3" fmla="*/ 2210990 h 2210990"/>
              <a:gd name="connsiteX4" fmla="*/ 0 w 5165889"/>
              <a:gd name="connsiteY4" fmla="*/ 1244338 h 2210990"/>
              <a:gd name="connsiteX5" fmla="*/ 1629 w 5165889"/>
              <a:gd name="connsiteY5" fmla="*/ 0 h 2210990"/>
              <a:gd name="connsiteX0" fmla="*/ 0 w 5164260"/>
              <a:gd name="connsiteY0" fmla="*/ 0 h 2210990"/>
              <a:gd name="connsiteX1" fmla="*/ 5154833 w 5164260"/>
              <a:gd name="connsiteY1" fmla="*/ 18853 h 2210990"/>
              <a:gd name="connsiteX2" fmla="*/ 5164260 w 5164260"/>
              <a:gd name="connsiteY2" fmla="*/ 1730222 h 2210990"/>
              <a:gd name="connsiteX3" fmla="*/ 245098 w 5164260"/>
              <a:gd name="connsiteY3" fmla="*/ 2210990 h 2210990"/>
              <a:gd name="connsiteX4" fmla="*/ 0 w 5164260"/>
              <a:gd name="connsiteY4" fmla="*/ 0 h 2210990"/>
              <a:gd name="connsiteX0" fmla="*/ 0 w 5616746"/>
              <a:gd name="connsiteY0" fmla="*/ 0 h 2201563"/>
              <a:gd name="connsiteX1" fmla="*/ 5607319 w 5616746"/>
              <a:gd name="connsiteY1" fmla="*/ 9426 h 2201563"/>
              <a:gd name="connsiteX2" fmla="*/ 5616746 w 5616746"/>
              <a:gd name="connsiteY2" fmla="*/ 1720795 h 2201563"/>
              <a:gd name="connsiteX3" fmla="*/ 697584 w 5616746"/>
              <a:gd name="connsiteY3" fmla="*/ 2201563 h 2201563"/>
              <a:gd name="connsiteX4" fmla="*/ 0 w 5616746"/>
              <a:gd name="connsiteY4" fmla="*/ 0 h 2201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746" h="2201563">
                <a:moveTo>
                  <a:pt x="0" y="0"/>
                </a:moveTo>
                <a:lnTo>
                  <a:pt x="5607319" y="9426"/>
                </a:lnTo>
                <a:cubicBezTo>
                  <a:pt x="5610461" y="579882"/>
                  <a:pt x="5613604" y="1150339"/>
                  <a:pt x="5616746" y="1720795"/>
                </a:cubicBezTo>
                <a:lnTo>
                  <a:pt x="697584" y="2201563"/>
                </a:lnTo>
                <a:lnTo>
                  <a:pt x="0" y="0"/>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1026"/>
          <p:cNvSpPr/>
          <p:nvPr userDrawn="1"/>
        </p:nvSpPr>
        <p:spPr>
          <a:xfrm>
            <a:off x="4713980" y="-18838"/>
            <a:ext cx="7488995" cy="2201563"/>
          </a:xfrm>
          <a:custGeom>
            <a:avLst/>
            <a:gdLst>
              <a:gd name="connsiteX0" fmla="*/ 0 w 5145406"/>
              <a:gd name="connsiteY0" fmla="*/ 0 h 2201563"/>
              <a:gd name="connsiteX1" fmla="*/ 5145406 w 5145406"/>
              <a:gd name="connsiteY1" fmla="*/ 0 h 2201563"/>
              <a:gd name="connsiteX2" fmla="*/ 5145406 w 5145406"/>
              <a:gd name="connsiteY2" fmla="*/ 2201563 h 2201563"/>
              <a:gd name="connsiteX3" fmla="*/ 0 w 5145406"/>
              <a:gd name="connsiteY3" fmla="*/ 2201563 h 2201563"/>
              <a:gd name="connsiteX4" fmla="*/ 0 w 5145406"/>
              <a:gd name="connsiteY4"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11056 w 5156462"/>
              <a:gd name="connsiteY3" fmla="*/ 2201563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435263 w 5156462"/>
              <a:gd name="connsiteY3" fmla="*/ 2097869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246727 w 5156462"/>
              <a:gd name="connsiteY3" fmla="*/ 2192137 h 2201563"/>
              <a:gd name="connsiteX4" fmla="*/ 0 w 5156462"/>
              <a:gd name="connsiteY4" fmla="*/ 1225485 h 2201563"/>
              <a:gd name="connsiteX5" fmla="*/ 11056 w 5156462"/>
              <a:gd name="connsiteY5" fmla="*/ 0 h 2201563"/>
              <a:gd name="connsiteX0" fmla="*/ 11056 w 5165889"/>
              <a:gd name="connsiteY0" fmla="*/ 0 h 2192137"/>
              <a:gd name="connsiteX1" fmla="*/ 5156462 w 5165889"/>
              <a:gd name="connsiteY1" fmla="*/ 0 h 2192137"/>
              <a:gd name="connsiteX2" fmla="*/ 5165889 w 5165889"/>
              <a:gd name="connsiteY2" fmla="*/ 1711369 h 2192137"/>
              <a:gd name="connsiteX3" fmla="*/ 246727 w 5165889"/>
              <a:gd name="connsiteY3" fmla="*/ 2192137 h 2192137"/>
              <a:gd name="connsiteX4" fmla="*/ 0 w 5165889"/>
              <a:gd name="connsiteY4" fmla="*/ 1225485 h 2192137"/>
              <a:gd name="connsiteX5" fmla="*/ 11056 w 5165889"/>
              <a:gd name="connsiteY5" fmla="*/ 0 h 2192137"/>
              <a:gd name="connsiteX0" fmla="*/ 1629 w 5165889"/>
              <a:gd name="connsiteY0" fmla="*/ 0 h 2210990"/>
              <a:gd name="connsiteX1" fmla="*/ 5156462 w 5165889"/>
              <a:gd name="connsiteY1" fmla="*/ 18853 h 2210990"/>
              <a:gd name="connsiteX2" fmla="*/ 5165889 w 5165889"/>
              <a:gd name="connsiteY2" fmla="*/ 1730222 h 2210990"/>
              <a:gd name="connsiteX3" fmla="*/ 246727 w 5165889"/>
              <a:gd name="connsiteY3" fmla="*/ 2210990 h 2210990"/>
              <a:gd name="connsiteX4" fmla="*/ 0 w 5165889"/>
              <a:gd name="connsiteY4" fmla="*/ 1244338 h 2210990"/>
              <a:gd name="connsiteX5" fmla="*/ 1629 w 5165889"/>
              <a:gd name="connsiteY5" fmla="*/ 0 h 2210990"/>
              <a:gd name="connsiteX0" fmla="*/ 0 w 5164260"/>
              <a:gd name="connsiteY0" fmla="*/ 0 h 2210990"/>
              <a:gd name="connsiteX1" fmla="*/ 5154833 w 5164260"/>
              <a:gd name="connsiteY1" fmla="*/ 18853 h 2210990"/>
              <a:gd name="connsiteX2" fmla="*/ 5164260 w 5164260"/>
              <a:gd name="connsiteY2" fmla="*/ 1730222 h 2210990"/>
              <a:gd name="connsiteX3" fmla="*/ 245098 w 5164260"/>
              <a:gd name="connsiteY3" fmla="*/ 2210990 h 2210990"/>
              <a:gd name="connsiteX4" fmla="*/ 0 w 5164260"/>
              <a:gd name="connsiteY4" fmla="*/ 0 h 2210990"/>
              <a:gd name="connsiteX0" fmla="*/ 0 w 5616746"/>
              <a:gd name="connsiteY0" fmla="*/ 0 h 2201563"/>
              <a:gd name="connsiteX1" fmla="*/ 5607319 w 5616746"/>
              <a:gd name="connsiteY1" fmla="*/ 9426 h 2201563"/>
              <a:gd name="connsiteX2" fmla="*/ 5616746 w 5616746"/>
              <a:gd name="connsiteY2" fmla="*/ 1720795 h 2201563"/>
              <a:gd name="connsiteX3" fmla="*/ 697584 w 5616746"/>
              <a:gd name="connsiteY3" fmla="*/ 2201563 h 2201563"/>
              <a:gd name="connsiteX4" fmla="*/ 0 w 5616746"/>
              <a:gd name="connsiteY4" fmla="*/ 0 h 2201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746" h="2201563">
                <a:moveTo>
                  <a:pt x="0" y="0"/>
                </a:moveTo>
                <a:lnTo>
                  <a:pt x="5607319" y="9426"/>
                </a:lnTo>
                <a:cubicBezTo>
                  <a:pt x="5610461" y="579882"/>
                  <a:pt x="5613604" y="1150339"/>
                  <a:pt x="5616746" y="1720795"/>
                </a:cubicBezTo>
                <a:lnTo>
                  <a:pt x="697584" y="2201563"/>
                </a:lnTo>
                <a:lnTo>
                  <a:pt x="0" y="0"/>
                </a:ln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p:nvPr>
        </p:nvSpPr>
        <p:spPr>
          <a:xfrm>
            <a:off x="143339" y="4950296"/>
            <a:ext cx="8248109" cy="638944"/>
          </a:xfrm>
        </p:spPr>
        <p:txBody>
          <a:bodyPr>
            <a:noAutofit/>
          </a:bodyPr>
          <a:lstStyle>
            <a:lvl1pPr>
              <a:defRPr sz="3600">
                <a:solidFill>
                  <a:schemeClr val="tx2">
                    <a:lumMod val="50000"/>
                  </a:schemeClr>
                </a:solidFill>
                <a:latin typeface="Segoe UI" panose="020B0502040204020203" pitchFamily="34" charset="0"/>
                <a:cs typeface="Segoe UI" panose="020B0502040204020203" pitchFamily="34" charset="0"/>
              </a:defRPr>
            </a:lvl1pPr>
          </a:lstStyle>
          <a:p>
            <a:r>
              <a:rPr lang="en-US"/>
              <a:t>Click to edit Master title style</a:t>
            </a:r>
            <a:endParaRPr lang="en-ZA"/>
          </a:p>
        </p:txBody>
      </p:sp>
      <p:sp>
        <p:nvSpPr>
          <p:cNvPr id="4" name="Date Placeholder 3"/>
          <p:cNvSpPr>
            <a:spLocks noGrp="1"/>
          </p:cNvSpPr>
          <p:nvPr>
            <p:ph type="dt" sz="half" idx="10"/>
          </p:nvPr>
        </p:nvSpPr>
        <p:spPr/>
        <p:txBody>
          <a:bodyPr/>
          <a:lstStyle/>
          <a:p>
            <a:fld id="{1AC99A62-F799-4E7F-8D39-A8ED022A1CFE}" type="datetime1">
              <a:rPr lang="en-ZA" smtClean="0"/>
              <a:pPr/>
              <a:t>2018/03/15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E4347B1-ADDA-416A-8430-69978611AF82}" type="slidenum">
              <a:rPr lang="en-ZA" smtClean="0"/>
              <a:pPr/>
              <a:t>‹#›</a:t>
            </a:fld>
            <a:endParaRPr lang="en-ZA" dirty="0"/>
          </a:p>
        </p:txBody>
      </p:sp>
      <p:sp>
        <p:nvSpPr>
          <p:cNvPr id="67" name="Text Placeholder 66"/>
          <p:cNvSpPr>
            <a:spLocks noGrp="1"/>
          </p:cNvSpPr>
          <p:nvPr>
            <p:ph type="body" sz="quarter" idx="13" hasCustomPrompt="1"/>
          </p:nvPr>
        </p:nvSpPr>
        <p:spPr>
          <a:xfrm>
            <a:off x="143339" y="5732464"/>
            <a:ext cx="8256917" cy="458787"/>
          </a:xfrm>
        </p:spPr>
        <p:txBody>
          <a:bodyPr>
            <a:noAutofit/>
          </a:bodyPr>
          <a:lstStyle>
            <a:lvl1pPr marL="0" indent="0" algn="ctr">
              <a:buNone/>
              <a:defRPr sz="2400">
                <a:solidFill>
                  <a:schemeClr val="bg1">
                    <a:lumMod val="75000"/>
                  </a:schemeClr>
                </a:solidFill>
                <a:latin typeface="Segoe UI" panose="020B0502040204020203" pitchFamily="34" charset="0"/>
                <a:cs typeface="Segoe UI" panose="020B0502040204020203" pitchFamily="34" charset="0"/>
              </a:defRPr>
            </a:lvl1pPr>
          </a:lstStyle>
          <a:p>
            <a:pPr lvl="0"/>
            <a:r>
              <a:rPr lang="en-US" dirty="0"/>
              <a:t>Click to edit Sub Title styles</a:t>
            </a:r>
            <a:endParaRPr lang="en-ZA" dirty="0"/>
          </a:p>
        </p:txBody>
      </p:sp>
    </p:spTree>
    <p:extLst>
      <p:ext uri="{BB962C8B-B14F-4D97-AF65-F5344CB8AC3E}">
        <p14:creationId xmlns:p14="http://schemas.microsoft.com/office/powerpoint/2010/main" xmlns="" val="54065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5000">
                <a:schemeClr val="bg1">
                  <a:lumMod val="85000"/>
                </a:schemeClr>
              </a:gs>
              <a:gs pos="58000">
                <a:schemeClr val="bg1"/>
              </a:gs>
              <a:gs pos="94000">
                <a:schemeClr val="bg1">
                  <a:lumMod val="85000"/>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0" y="1016161"/>
            <a:ext cx="12204192" cy="5841839"/>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144" h="2201111">
                <a:moveTo>
                  <a:pt x="0" y="212271"/>
                </a:moveTo>
                <a:lnTo>
                  <a:pt x="245379" y="2978"/>
                </a:lnTo>
                <a:lnTo>
                  <a:pt x="6007608" y="0"/>
                </a:lnTo>
                <a:lnTo>
                  <a:pt x="9153144" y="1273478"/>
                </a:lnTo>
                <a:lnTo>
                  <a:pt x="9144000" y="2201111"/>
                </a:lnTo>
                <a:lnTo>
                  <a:pt x="0" y="2201111"/>
                </a:lnTo>
                <a:lnTo>
                  <a:pt x="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1" name="Rectangle 1023"/>
          <p:cNvSpPr/>
          <p:nvPr userDrawn="1"/>
        </p:nvSpPr>
        <p:spPr>
          <a:xfrm>
            <a:off x="7776320" y="639733"/>
            <a:ext cx="4429467" cy="622581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1275153 w 10419153"/>
              <a:gd name="connsiteY4" fmla="*/ 2908169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24430 w 10419153"/>
              <a:gd name="connsiteY4" fmla="*/ 2898742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52148 w 10419153"/>
              <a:gd name="connsiteY4" fmla="*/ 2908169 h 2908169"/>
              <a:gd name="connsiteX5" fmla="*/ 0 w 10419153"/>
              <a:gd name="connsiteY5" fmla="*/ 1899717 h 2908169"/>
              <a:gd name="connsiteX0" fmla="*/ 0 w 10419153"/>
              <a:gd name="connsiteY0" fmla="*/ 994744 h 2003196"/>
              <a:gd name="connsiteX1" fmla="*/ 781216 w 10419153"/>
              <a:gd name="connsiteY1" fmla="*/ 0 h 2003196"/>
              <a:gd name="connsiteX2" fmla="*/ 10419153 w 10419153"/>
              <a:gd name="connsiteY2" fmla="*/ 513977 h 2003196"/>
              <a:gd name="connsiteX3" fmla="*/ 10419153 w 10419153"/>
              <a:gd name="connsiteY3" fmla="*/ 2003196 h 2003196"/>
              <a:gd name="connsiteX4" fmla="*/ 4352148 w 10419153"/>
              <a:gd name="connsiteY4" fmla="*/ 2003196 h 2003196"/>
              <a:gd name="connsiteX5" fmla="*/ 0 w 10419153"/>
              <a:gd name="connsiteY5" fmla="*/ 994744 h 2003196"/>
              <a:gd name="connsiteX0" fmla="*/ 0 w 10419153"/>
              <a:gd name="connsiteY0" fmla="*/ 843915 h 1852367"/>
              <a:gd name="connsiteX1" fmla="*/ 3581007 w 10419153"/>
              <a:gd name="connsiteY1" fmla="*/ 0 h 1852367"/>
              <a:gd name="connsiteX2" fmla="*/ 10419153 w 10419153"/>
              <a:gd name="connsiteY2" fmla="*/ 363148 h 1852367"/>
              <a:gd name="connsiteX3" fmla="*/ 10419153 w 10419153"/>
              <a:gd name="connsiteY3" fmla="*/ 1852367 h 1852367"/>
              <a:gd name="connsiteX4" fmla="*/ 4352148 w 10419153"/>
              <a:gd name="connsiteY4" fmla="*/ 1852367 h 1852367"/>
              <a:gd name="connsiteX5" fmla="*/ 0 w 10419153"/>
              <a:gd name="connsiteY5" fmla="*/ 843915 h 1852367"/>
              <a:gd name="connsiteX0" fmla="*/ 0 w 8201494"/>
              <a:gd name="connsiteY0" fmla="*/ 881622 h 1852367"/>
              <a:gd name="connsiteX1" fmla="*/ 1363348 w 8201494"/>
              <a:gd name="connsiteY1" fmla="*/ 0 h 1852367"/>
              <a:gd name="connsiteX2" fmla="*/ 8201494 w 8201494"/>
              <a:gd name="connsiteY2" fmla="*/ 363148 h 1852367"/>
              <a:gd name="connsiteX3" fmla="*/ 8201494 w 8201494"/>
              <a:gd name="connsiteY3" fmla="*/ 1852367 h 1852367"/>
              <a:gd name="connsiteX4" fmla="*/ 2134489 w 8201494"/>
              <a:gd name="connsiteY4" fmla="*/ 1852367 h 1852367"/>
              <a:gd name="connsiteX5" fmla="*/ 0 w 8201494"/>
              <a:gd name="connsiteY5" fmla="*/ 881622 h 1852367"/>
              <a:gd name="connsiteX0" fmla="*/ 0 w 8173773"/>
              <a:gd name="connsiteY0" fmla="*/ 994744 h 1852367"/>
              <a:gd name="connsiteX1" fmla="*/ 1335627 w 8173773"/>
              <a:gd name="connsiteY1" fmla="*/ 0 h 1852367"/>
              <a:gd name="connsiteX2" fmla="*/ 8173773 w 8173773"/>
              <a:gd name="connsiteY2" fmla="*/ 363148 h 1852367"/>
              <a:gd name="connsiteX3" fmla="*/ 8173773 w 8173773"/>
              <a:gd name="connsiteY3" fmla="*/ 1852367 h 1852367"/>
              <a:gd name="connsiteX4" fmla="*/ 2106768 w 8173773"/>
              <a:gd name="connsiteY4" fmla="*/ 1852367 h 1852367"/>
              <a:gd name="connsiteX5" fmla="*/ 0 w 8173773"/>
              <a:gd name="connsiteY5" fmla="*/ 994744 h 1852367"/>
              <a:gd name="connsiteX0" fmla="*/ 1595284 w 9769057"/>
              <a:gd name="connsiteY0" fmla="*/ 3152728 h 4010351"/>
              <a:gd name="connsiteX1" fmla="*/ 0 w 9769057"/>
              <a:gd name="connsiteY1" fmla="*/ 0 h 4010351"/>
              <a:gd name="connsiteX2" fmla="*/ 9769057 w 9769057"/>
              <a:gd name="connsiteY2" fmla="*/ 2521132 h 4010351"/>
              <a:gd name="connsiteX3" fmla="*/ 9769057 w 9769057"/>
              <a:gd name="connsiteY3" fmla="*/ 4010351 h 4010351"/>
              <a:gd name="connsiteX4" fmla="*/ 3702052 w 9769057"/>
              <a:gd name="connsiteY4" fmla="*/ 4010351 h 4010351"/>
              <a:gd name="connsiteX5" fmla="*/ 1595284 w 9769057"/>
              <a:gd name="connsiteY5" fmla="*/ 3152728 h 4010351"/>
              <a:gd name="connsiteX0" fmla="*/ 1595284 w 9769057"/>
              <a:gd name="connsiteY0" fmla="*/ 5368188 h 6225811"/>
              <a:gd name="connsiteX1" fmla="*/ 0 w 9769057"/>
              <a:gd name="connsiteY1" fmla="*/ 2215460 h 6225811"/>
              <a:gd name="connsiteX2" fmla="*/ 9742168 w 9769057"/>
              <a:gd name="connsiteY2" fmla="*/ 0 h 6225811"/>
              <a:gd name="connsiteX3" fmla="*/ 9769057 w 9769057"/>
              <a:gd name="connsiteY3" fmla="*/ 6225811 h 6225811"/>
              <a:gd name="connsiteX4" fmla="*/ 3702052 w 9769057"/>
              <a:gd name="connsiteY4" fmla="*/ 6225811 h 6225811"/>
              <a:gd name="connsiteX5" fmla="*/ 1595284 w 9769057"/>
              <a:gd name="connsiteY5" fmla="*/ 5368188 h 6225811"/>
              <a:gd name="connsiteX0" fmla="*/ 1595284 w 9769057"/>
              <a:gd name="connsiteY0" fmla="*/ 5368188 h 6225811"/>
              <a:gd name="connsiteX1" fmla="*/ 0 w 9769057"/>
              <a:gd name="connsiteY1" fmla="*/ 2215460 h 6225811"/>
              <a:gd name="connsiteX2" fmla="*/ 9769057 w 9769057"/>
              <a:gd name="connsiteY2" fmla="*/ 0 h 6225811"/>
              <a:gd name="connsiteX3" fmla="*/ 9769057 w 9769057"/>
              <a:gd name="connsiteY3" fmla="*/ 6225811 h 6225811"/>
              <a:gd name="connsiteX4" fmla="*/ 3702052 w 9769057"/>
              <a:gd name="connsiteY4" fmla="*/ 6225811 h 6225811"/>
              <a:gd name="connsiteX5" fmla="*/ 1595284 w 9769057"/>
              <a:gd name="connsiteY5" fmla="*/ 5368188 h 622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9057" h="6225811">
                <a:moveTo>
                  <a:pt x="1595284" y="5368188"/>
                </a:moveTo>
                <a:lnTo>
                  <a:pt x="0" y="2215460"/>
                </a:lnTo>
                <a:lnTo>
                  <a:pt x="9769057" y="0"/>
                </a:lnTo>
                <a:lnTo>
                  <a:pt x="9769057" y="6225811"/>
                </a:lnTo>
                <a:lnTo>
                  <a:pt x="3702052" y="6225811"/>
                </a:lnTo>
                <a:lnTo>
                  <a:pt x="1595284" y="5368188"/>
                </a:ln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hasCustomPrompt="1"/>
          </p:nvPr>
        </p:nvSpPr>
        <p:spPr>
          <a:xfrm>
            <a:off x="366641" y="1029372"/>
            <a:ext cx="7680900" cy="679982"/>
          </a:xfrm>
        </p:spPr>
        <p:txBody>
          <a:bodyPr anchor="t">
            <a:noAutofit/>
          </a:bodyPr>
          <a:lstStyle>
            <a:lvl1pPr algn="ctr">
              <a:defRPr sz="4000" b="0" cap="none">
                <a:solidFill>
                  <a:schemeClr val="tx2">
                    <a:lumMod val="50000"/>
                  </a:schemeClr>
                </a:solidFill>
                <a:latin typeface="Arial Narrow" panose="020B0606020202030204" pitchFamily="34" charset="0"/>
                <a:cs typeface="Segoe UI" panose="020B0502040204020203" pitchFamily="34" charset="0"/>
              </a:defRPr>
            </a:lvl1pPr>
          </a:lstStyle>
          <a:p>
            <a:r>
              <a:rPr lang="en-US" dirty="0"/>
              <a:t>Content of Presentation</a:t>
            </a:r>
            <a:endParaRPr lang="en-ZA" dirty="0"/>
          </a:p>
        </p:txBody>
      </p:sp>
      <p:sp>
        <p:nvSpPr>
          <p:cNvPr id="4" name="Date Placeholder 3"/>
          <p:cNvSpPr>
            <a:spLocks noGrp="1"/>
          </p:cNvSpPr>
          <p:nvPr>
            <p:ph type="dt" sz="half" idx="10"/>
          </p:nvPr>
        </p:nvSpPr>
        <p:spPr/>
        <p:txBody>
          <a:bodyPr/>
          <a:lstStyle/>
          <a:p>
            <a:fld id="{D0BC593D-BC1E-48C2-A53B-7F1CDF128EA4}" type="datetime1">
              <a:rPr lang="en-ZA" smtClean="0"/>
              <a:pPr/>
              <a:t>2018/03/15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E4347B1-ADDA-416A-8430-69978611AF82}" type="slidenum">
              <a:rPr lang="en-ZA" smtClean="0"/>
              <a:pPr/>
              <a:t>‹#›</a:t>
            </a:fld>
            <a:endParaRPr lang="en-ZA" dirty="0"/>
          </a:p>
        </p:txBody>
      </p:sp>
      <p:sp>
        <p:nvSpPr>
          <p:cNvPr id="62" name="Rectangle 61"/>
          <p:cNvSpPr/>
          <p:nvPr userDrawn="1"/>
        </p:nvSpPr>
        <p:spPr>
          <a:xfrm>
            <a:off x="1" y="1700809"/>
            <a:ext cx="7076579"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1700809"/>
            <a:ext cx="507916" cy="4571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1700809"/>
            <a:ext cx="50791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6" name="Text Placeholder 65"/>
          <p:cNvSpPr>
            <a:spLocks noGrp="1"/>
          </p:cNvSpPr>
          <p:nvPr>
            <p:ph type="body" sz="quarter" idx="13"/>
          </p:nvPr>
        </p:nvSpPr>
        <p:spPr>
          <a:xfrm>
            <a:off x="239351" y="1844824"/>
            <a:ext cx="7441496" cy="4387831"/>
          </a:xfrm>
        </p:spPr>
        <p:txBody>
          <a:bodyPr>
            <a:normAutofit/>
          </a:bodyPr>
          <a:lstStyle>
            <a:lvl1pPr marL="342900" indent="-342900">
              <a:buFont typeface="Wingdings" panose="05000000000000000000" pitchFamily="2" charset="2"/>
              <a:buChar char="§"/>
              <a:defRPr sz="2800">
                <a:solidFill>
                  <a:schemeClr val="tx2">
                    <a:lumMod val="50000"/>
                  </a:schemeClr>
                </a:solidFill>
                <a:latin typeface="Arial Narrow" panose="020B0606020202030204" pitchFamily="34" charset="0"/>
              </a:defRPr>
            </a:lvl1pPr>
            <a:lvl2pPr>
              <a:defRPr sz="2400">
                <a:solidFill>
                  <a:schemeClr val="tx2">
                    <a:lumMod val="50000"/>
                  </a:schemeClr>
                </a:solidFill>
                <a:latin typeface="Arial Narrow" panose="020B0606020202030204" pitchFamily="34" charset="0"/>
              </a:defRPr>
            </a:lvl2pPr>
            <a:lvl3pPr>
              <a:defRPr sz="2000">
                <a:solidFill>
                  <a:schemeClr val="tx2">
                    <a:lumMod val="50000"/>
                  </a:schemeClr>
                </a:solidFill>
                <a:latin typeface="Arial Narrow" panose="020B0606020202030204" pitchFamily="34" charset="0"/>
              </a:defRPr>
            </a:lvl3pPr>
            <a:lvl4pPr marL="1600200" indent="-228600">
              <a:buFont typeface="Courier New" panose="02070309020205020404" pitchFamily="49" charset="0"/>
              <a:buChar char="o"/>
              <a:defRPr sz="1800">
                <a:solidFill>
                  <a:schemeClr val="tx2">
                    <a:lumMod val="50000"/>
                  </a:schemeClr>
                </a:solidFill>
                <a:latin typeface="Arial Narrow" panose="020B0606020202030204" pitchFamily="34" charset="0"/>
              </a:defRPr>
            </a:lvl4pPr>
            <a:lvl5pPr>
              <a:defRPr sz="1800">
                <a:solidFill>
                  <a:schemeClr val="tx2">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3974894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5000">
                <a:schemeClr val="bg1">
                  <a:lumMod val="85000"/>
                </a:schemeClr>
              </a:gs>
              <a:gs pos="58000">
                <a:schemeClr val="bg1"/>
              </a:gs>
              <a:gs pos="94000">
                <a:schemeClr val="bg1">
                  <a:lumMod val="85000"/>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9" name="Group 8"/>
          <p:cNvGrpSpPr/>
          <p:nvPr userDrawn="1"/>
        </p:nvGrpSpPr>
        <p:grpSpPr>
          <a:xfrm>
            <a:off x="239349" y="116632"/>
            <a:ext cx="11856480" cy="6290984"/>
            <a:chOff x="179512" y="116632"/>
            <a:chExt cx="8892360" cy="6290984"/>
          </a:xfrm>
          <a:solidFill>
            <a:schemeClr val="tx2">
              <a:lumMod val="50000"/>
              <a:alpha val="50000"/>
            </a:schemeClr>
          </a:solidFill>
        </p:grpSpPr>
        <p:cxnSp>
          <p:nvCxnSpPr>
            <p:cNvPr id="10" name="Straight Connector 9"/>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37"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47"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9"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3"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2"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5"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8" name="Oval 47"/>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9" name="Group 48"/>
          <p:cNvGrpSpPr/>
          <p:nvPr userDrawn="1"/>
        </p:nvGrpSpPr>
        <p:grpSpPr>
          <a:xfrm>
            <a:off x="4526666" y="1985540"/>
            <a:ext cx="6461335" cy="3342095"/>
            <a:chOff x="3394999" y="1985539"/>
            <a:chExt cx="4846001" cy="3342095"/>
          </a:xfrm>
        </p:grpSpPr>
        <p:cxnSp>
          <p:nvCxnSpPr>
            <p:cNvPr id="50" name="Straight Connector 49"/>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8"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6"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8"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8"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0" name="Oval 59"/>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1" name="Rectangle 1023"/>
          <p:cNvSpPr/>
          <p:nvPr userDrawn="1"/>
        </p:nvSpPr>
        <p:spPr>
          <a:xfrm>
            <a:off x="0" y="692697"/>
            <a:ext cx="12192000" cy="6165303"/>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7013448 w 9153144"/>
              <a:gd name="connsiteY3" fmla="*/ 408872 h 2201111"/>
              <a:gd name="connsiteX4" fmla="*/ 9153144 w 9153144"/>
              <a:gd name="connsiteY4" fmla="*/ 1273478 h 2201111"/>
              <a:gd name="connsiteX5" fmla="*/ 9144000 w 9153144"/>
              <a:gd name="connsiteY5" fmla="*/ 2201111 h 2201111"/>
              <a:gd name="connsiteX6" fmla="*/ 0 w 9153144"/>
              <a:gd name="connsiteY6" fmla="*/ 2201111 h 2201111"/>
              <a:gd name="connsiteX7" fmla="*/ 0 w 9153144"/>
              <a:gd name="connsiteY7" fmla="*/ 212271 h 2201111"/>
              <a:gd name="connsiteX0" fmla="*/ 0 w 9144000"/>
              <a:gd name="connsiteY0" fmla="*/ 212271 h 2201111"/>
              <a:gd name="connsiteX1" fmla="*/ 245379 w 9144000"/>
              <a:gd name="connsiteY1" fmla="*/ 2978 h 2201111"/>
              <a:gd name="connsiteX2" fmla="*/ 6007608 w 9144000"/>
              <a:gd name="connsiteY2" fmla="*/ 0 h 2201111"/>
              <a:gd name="connsiteX3" fmla="*/ 7013448 w 9144000"/>
              <a:gd name="connsiteY3" fmla="*/ 408872 h 2201111"/>
              <a:gd name="connsiteX4" fmla="*/ 9144000 w 9144000"/>
              <a:gd name="connsiteY4" fmla="*/ 463869 h 2201111"/>
              <a:gd name="connsiteX5" fmla="*/ 9144000 w 9144000"/>
              <a:gd name="connsiteY5" fmla="*/ 2201111 h 2201111"/>
              <a:gd name="connsiteX6" fmla="*/ 0 w 9144000"/>
              <a:gd name="connsiteY6" fmla="*/ 2201111 h 2201111"/>
              <a:gd name="connsiteX7" fmla="*/ 0 w 9144000"/>
              <a:gd name="connsiteY7" fmla="*/ 212271 h 22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201111">
                <a:moveTo>
                  <a:pt x="0" y="212271"/>
                </a:moveTo>
                <a:lnTo>
                  <a:pt x="245379" y="2978"/>
                </a:lnTo>
                <a:lnTo>
                  <a:pt x="6007608" y="0"/>
                </a:lnTo>
                <a:lnTo>
                  <a:pt x="7013448" y="408872"/>
                </a:lnTo>
                <a:lnTo>
                  <a:pt x="9144000" y="463869"/>
                </a:lnTo>
                <a:lnTo>
                  <a:pt x="9144000" y="2201111"/>
                </a:lnTo>
                <a:lnTo>
                  <a:pt x="0" y="2201111"/>
                </a:lnTo>
                <a:lnTo>
                  <a:pt x="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latin typeface="Arial Narrow" panose="020B0606020202030204" pitchFamily="34" charset="0"/>
            </a:endParaRPr>
          </a:p>
        </p:txBody>
      </p:sp>
      <p:sp>
        <p:nvSpPr>
          <p:cNvPr id="2" name="Title 1"/>
          <p:cNvSpPr>
            <a:spLocks noGrp="1"/>
          </p:cNvSpPr>
          <p:nvPr>
            <p:ph type="title"/>
          </p:nvPr>
        </p:nvSpPr>
        <p:spPr>
          <a:xfrm>
            <a:off x="335361" y="804066"/>
            <a:ext cx="7712180" cy="680718"/>
          </a:xfrm>
        </p:spPr>
        <p:txBody>
          <a:bodyPr>
            <a:noAutofit/>
          </a:bodyPr>
          <a:lstStyle>
            <a:lvl1pPr algn="l">
              <a:defRPr sz="3600">
                <a:solidFill>
                  <a:schemeClr val="tx1">
                    <a:lumMod val="50000"/>
                    <a:lumOff val="50000"/>
                  </a:schemeClr>
                </a:solidFill>
                <a:latin typeface="Arial Narrow" panose="020B0606020202030204" pitchFamily="34" charset="0"/>
              </a:defRPr>
            </a:lvl1pPr>
          </a:lstStyle>
          <a:p>
            <a:r>
              <a:rPr lang="en-US" dirty="0"/>
              <a:t>Click to edit Master title style</a:t>
            </a:r>
            <a:endParaRPr lang="en-ZA" dirty="0"/>
          </a:p>
        </p:txBody>
      </p:sp>
      <p:sp>
        <p:nvSpPr>
          <p:cNvPr id="3" name="Content Placeholder 2"/>
          <p:cNvSpPr>
            <a:spLocks noGrp="1"/>
          </p:cNvSpPr>
          <p:nvPr>
            <p:ph sz="half" idx="1"/>
          </p:nvPr>
        </p:nvSpPr>
        <p:spPr>
          <a:xfrm>
            <a:off x="335359" y="1985539"/>
            <a:ext cx="11527188" cy="4314065"/>
          </a:xfrm>
        </p:spPr>
        <p:txBody>
          <a:bodyPr>
            <a:normAutofit/>
          </a:bodyPr>
          <a:lstStyle>
            <a:lvl1pPr marL="342900" indent="-342900">
              <a:buFont typeface="Wingdings" panose="05000000000000000000" pitchFamily="2" charset="2"/>
              <a:buChar char="§"/>
              <a:defRPr sz="2800">
                <a:solidFill>
                  <a:schemeClr val="tx2">
                    <a:lumMod val="50000"/>
                  </a:schemeClr>
                </a:solidFill>
                <a:latin typeface="Arial Narrow" panose="020B0606020202030204" pitchFamily="34" charset="0"/>
              </a:defRPr>
            </a:lvl1pPr>
            <a:lvl2pPr>
              <a:defRPr sz="2400">
                <a:solidFill>
                  <a:schemeClr val="tx2">
                    <a:lumMod val="50000"/>
                  </a:schemeClr>
                </a:solidFill>
                <a:latin typeface="Arial Narrow" panose="020B0606020202030204" pitchFamily="34" charset="0"/>
              </a:defRPr>
            </a:lvl2pPr>
            <a:lvl3pPr>
              <a:defRPr sz="2000">
                <a:solidFill>
                  <a:schemeClr val="tx2">
                    <a:lumMod val="50000"/>
                  </a:schemeClr>
                </a:solidFill>
                <a:latin typeface="Arial Narrow" panose="020B0606020202030204" pitchFamily="34" charset="0"/>
              </a:defRPr>
            </a:lvl3pPr>
            <a:lvl4pPr marL="1600200" indent="-228600">
              <a:buFont typeface="Courier New" panose="02070309020205020404" pitchFamily="49" charset="0"/>
              <a:buChar char="o"/>
              <a:defRPr sz="1800">
                <a:solidFill>
                  <a:schemeClr val="tx2">
                    <a:lumMod val="50000"/>
                  </a:schemeClr>
                </a:solidFill>
                <a:latin typeface="Arial Narrow" panose="020B0606020202030204" pitchFamily="34" charset="0"/>
              </a:defRPr>
            </a:lvl4pPr>
            <a:lvl5pPr>
              <a:defRPr sz="1800">
                <a:solidFill>
                  <a:schemeClr val="tx2">
                    <a:lumMod val="50000"/>
                  </a:schemeClr>
                </a:solidFill>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fld id="{40A5B9F2-6661-461E-A916-67D0A28991AD}" type="datetime1">
              <a:rPr lang="en-ZA" smtClean="0"/>
              <a:pPr/>
              <a:t>2018/03/15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E4347B1-ADDA-416A-8430-69978611AF82}" type="slidenum">
              <a:rPr lang="en-ZA" smtClean="0"/>
              <a:pPr/>
              <a:t>‹#›</a:t>
            </a:fld>
            <a:endParaRPr lang="en-ZA" dirty="0"/>
          </a:p>
        </p:txBody>
      </p:sp>
      <p:sp>
        <p:nvSpPr>
          <p:cNvPr id="62" name="Rectangle 61"/>
          <p:cNvSpPr/>
          <p:nvPr userDrawn="1"/>
        </p:nvSpPr>
        <p:spPr>
          <a:xfrm>
            <a:off x="1" y="1556793"/>
            <a:ext cx="7076579"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1556793"/>
            <a:ext cx="507916" cy="4571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1556793"/>
            <a:ext cx="50791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5" name="Slide Number Placeholder 4"/>
          <p:cNvSpPr txBox="1">
            <a:spLocks/>
          </p:cNvSpPr>
          <p:nvPr userDrawn="1"/>
        </p:nvSpPr>
        <p:spPr>
          <a:xfrm>
            <a:off x="11280576" y="646034"/>
            <a:ext cx="566723" cy="2626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E4347B1-ADDA-416A-8430-69978611AF82}" type="slidenum">
              <a:rPr lang="en-ZA" sz="1200" b="1" smtClean="0">
                <a:solidFill>
                  <a:schemeClr val="tx1"/>
                </a:solidFill>
              </a:rPr>
              <a:pPr algn="ctr"/>
              <a:t>‹#›</a:t>
            </a:fld>
            <a:endParaRPr lang="en-ZA" sz="1200" b="1" dirty="0">
              <a:solidFill>
                <a:schemeClr val="tx1"/>
              </a:solidFill>
            </a:endParaRPr>
          </a:p>
        </p:txBody>
      </p:sp>
    </p:spTree>
    <p:extLst>
      <p:ext uri="{BB962C8B-B14F-4D97-AF65-F5344CB8AC3E}">
        <p14:creationId xmlns:p14="http://schemas.microsoft.com/office/powerpoint/2010/main" xmlns="" val="321605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5000">
                <a:schemeClr val="bg1">
                  <a:lumMod val="85000"/>
                </a:schemeClr>
              </a:gs>
              <a:gs pos="58000">
                <a:schemeClr val="bg1"/>
              </a:gs>
              <a:gs pos="94000">
                <a:schemeClr val="bg1">
                  <a:lumMod val="85000"/>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9" name="Group 8"/>
          <p:cNvGrpSpPr/>
          <p:nvPr userDrawn="1"/>
        </p:nvGrpSpPr>
        <p:grpSpPr>
          <a:xfrm>
            <a:off x="239349" y="116632"/>
            <a:ext cx="11856480" cy="6290984"/>
            <a:chOff x="179512" y="116632"/>
            <a:chExt cx="8892360" cy="6290984"/>
          </a:xfrm>
          <a:solidFill>
            <a:schemeClr val="tx2">
              <a:lumMod val="50000"/>
              <a:alpha val="50000"/>
            </a:schemeClr>
          </a:solidFill>
        </p:grpSpPr>
        <p:cxnSp>
          <p:nvCxnSpPr>
            <p:cNvPr id="10" name="Straight Connector 9"/>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37"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47"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9"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3"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2"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5"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8" name="Oval 47"/>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9" name="Group 48"/>
          <p:cNvGrpSpPr/>
          <p:nvPr userDrawn="1"/>
        </p:nvGrpSpPr>
        <p:grpSpPr>
          <a:xfrm>
            <a:off x="4526666" y="1985540"/>
            <a:ext cx="6461335" cy="3342095"/>
            <a:chOff x="3394999" y="1985539"/>
            <a:chExt cx="4846001" cy="3342095"/>
          </a:xfrm>
        </p:grpSpPr>
        <p:cxnSp>
          <p:nvCxnSpPr>
            <p:cNvPr id="50" name="Straight Connector 49"/>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8"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6"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8"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8"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0" name="Oval 59"/>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1" name="Rectangle 1023"/>
          <p:cNvSpPr/>
          <p:nvPr userDrawn="1"/>
        </p:nvSpPr>
        <p:spPr>
          <a:xfrm>
            <a:off x="-25400" y="116633"/>
            <a:ext cx="12217400" cy="6774903"/>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7013448 w 9153144"/>
              <a:gd name="connsiteY3" fmla="*/ 408872 h 2201111"/>
              <a:gd name="connsiteX4" fmla="*/ 9153144 w 9153144"/>
              <a:gd name="connsiteY4" fmla="*/ 1273478 h 2201111"/>
              <a:gd name="connsiteX5" fmla="*/ 9144000 w 9153144"/>
              <a:gd name="connsiteY5" fmla="*/ 2201111 h 2201111"/>
              <a:gd name="connsiteX6" fmla="*/ 0 w 9153144"/>
              <a:gd name="connsiteY6" fmla="*/ 2201111 h 2201111"/>
              <a:gd name="connsiteX7" fmla="*/ 0 w 9153144"/>
              <a:gd name="connsiteY7" fmla="*/ 212271 h 2201111"/>
              <a:gd name="connsiteX0" fmla="*/ 0 w 9144000"/>
              <a:gd name="connsiteY0" fmla="*/ 212271 h 2201111"/>
              <a:gd name="connsiteX1" fmla="*/ 245379 w 9144000"/>
              <a:gd name="connsiteY1" fmla="*/ 2978 h 2201111"/>
              <a:gd name="connsiteX2" fmla="*/ 6007608 w 9144000"/>
              <a:gd name="connsiteY2" fmla="*/ 0 h 2201111"/>
              <a:gd name="connsiteX3" fmla="*/ 7013448 w 9144000"/>
              <a:gd name="connsiteY3" fmla="*/ 408872 h 2201111"/>
              <a:gd name="connsiteX4" fmla="*/ 9144000 w 9144000"/>
              <a:gd name="connsiteY4" fmla="*/ 463869 h 2201111"/>
              <a:gd name="connsiteX5" fmla="*/ 9144000 w 9144000"/>
              <a:gd name="connsiteY5" fmla="*/ 2201111 h 2201111"/>
              <a:gd name="connsiteX6" fmla="*/ 0 w 9144000"/>
              <a:gd name="connsiteY6" fmla="*/ 2201111 h 2201111"/>
              <a:gd name="connsiteX7" fmla="*/ 0 w 9144000"/>
              <a:gd name="connsiteY7" fmla="*/ 212271 h 2201111"/>
              <a:gd name="connsiteX0" fmla="*/ 19050 w 9163050"/>
              <a:gd name="connsiteY0" fmla="*/ 212271 h 2418748"/>
              <a:gd name="connsiteX1" fmla="*/ 264429 w 9163050"/>
              <a:gd name="connsiteY1" fmla="*/ 2978 h 2418748"/>
              <a:gd name="connsiteX2" fmla="*/ 6026658 w 9163050"/>
              <a:gd name="connsiteY2" fmla="*/ 0 h 2418748"/>
              <a:gd name="connsiteX3" fmla="*/ 7032498 w 9163050"/>
              <a:gd name="connsiteY3" fmla="*/ 408872 h 2418748"/>
              <a:gd name="connsiteX4" fmla="*/ 9163050 w 9163050"/>
              <a:gd name="connsiteY4" fmla="*/ 463869 h 2418748"/>
              <a:gd name="connsiteX5" fmla="*/ 9163050 w 9163050"/>
              <a:gd name="connsiteY5" fmla="*/ 2201111 h 2418748"/>
              <a:gd name="connsiteX6" fmla="*/ 0 w 9163050"/>
              <a:gd name="connsiteY6" fmla="*/ 2418748 h 2418748"/>
              <a:gd name="connsiteX7" fmla="*/ 19050 w 9163050"/>
              <a:gd name="connsiteY7" fmla="*/ 212271 h 2418748"/>
              <a:gd name="connsiteX0" fmla="*/ 19050 w 9163050"/>
              <a:gd name="connsiteY0" fmla="*/ 212271 h 2418748"/>
              <a:gd name="connsiteX1" fmla="*/ 264429 w 9163050"/>
              <a:gd name="connsiteY1" fmla="*/ 2978 h 2418748"/>
              <a:gd name="connsiteX2" fmla="*/ 6026658 w 9163050"/>
              <a:gd name="connsiteY2" fmla="*/ 0 h 2418748"/>
              <a:gd name="connsiteX3" fmla="*/ 7032498 w 9163050"/>
              <a:gd name="connsiteY3" fmla="*/ 408872 h 2418748"/>
              <a:gd name="connsiteX4" fmla="*/ 9163050 w 9163050"/>
              <a:gd name="connsiteY4" fmla="*/ 463869 h 2418748"/>
              <a:gd name="connsiteX5" fmla="*/ 9163050 w 9163050"/>
              <a:gd name="connsiteY5" fmla="*/ 2411947 h 2418748"/>
              <a:gd name="connsiteX6" fmla="*/ 0 w 9163050"/>
              <a:gd name="connsiteY6" fmla="*/ 2418748 h 2418748"/>
              <a:gd name="connsiteX7" fmla="*/ 19050 w 9163050"/>
              <a:gd name="connsiteY7" fmla="*/ 212271 h 241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3050" h="2418748">
                <a:moveTo>
                  <a:pt x="19050" y="212271"/>
                </a:moveTo>
                <a:lnTo>
                  <a:pt x="264429" y="2978"/>
                </a:lnTo>
                <a:lnTo>
                  <a:pt x="6026658" y="0"/>
                </a:lnTo>
                <a:lnTo>
                  <a:pt x="7032498" y="408872"/>
                </a:lnTo>
                <a:lnTo>
                  <a:pt x="9163050" y="463869"/>
                </a:lnTo>
                <a:lnTo>
                  <a:pt x="9163050" y="2411947"/>
                </a:lnTo>
                <a:lnTo>
                  <a:pt x="0" y="2418748"/>
                </a:lnTo>
                <a:lnTo>
                  <a:pt x="1905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2" name="Title 1"/>
          <p:cNvSpPr>
            <a:spLocks noGrp="1"/>
          </p:cNvSpPr>
          <p:nvPr>
            <p:ph type="title"/>
          </p:nvPr>
        </p:nvSpPr>
        <p:spPr>
          <a:xfrm>
            <a:off x="335361" y="228002"/>
            <a:ext cx="7712180" cy="680718"/>
          </a:xfrm>
        </p:spPr>
        <p:txBody>
          <a:bodyPr>
            <a:noAutofit/>
          </a:bodyPr>
          <a:lstStyle>
            <a:lvl1pPr algn="l">
              <a:defRPr sz="3600">
                <a:solidFill>
                  <a:schemeClr val="tx1">
                    <a:lumMod val="50000"/>
                    <a:lumOff val="50000"/>
                  </a:schemeClr>
                </a:solidFill>
                <a:latin typeface="Arial Narrow" panose="020B0606020202030204" pitchFamily="34" charset="0"/>
              </a:defRPr>
            </a:lvl1pPr>
          </a:lstStyle>
          <a:p>
            <a:r>
              <a:rPr lang="en-US" dirty="0"/>
              <a:t>Click to edit Master title style</a:t>
            </a:r>
            <a:endParaRPr lang="en-ZA" dirty="0"/>
          </a:p>
        </p:txBody>
      </p:sp>
      <p:sp>
        <p:nvSpPr>
          <p:cNvPr id="3" name="Content Placeholder 2"/>
          <p:cNvSpPr>
            <a:spLocks noGrp="1"/>
          </p:cNvSpPr>
          <p:nvPr>
            <p:ph sz="half" idx="1"/>
          </p:nvPr>
        </p:nvSpPr>
        <p:spPr>
          <a:xfrm>
            <a:off x="335359" y="1635216"/>
            <a:ext cx="11527188" cy="4314065"/>
          </a:xfrm>
        </p:spPr>
        <p:txBody>
          <a:bodyPr>
            <a:normAutofit/>
          </a:bodyPr>
          <a:lstStyle>
            <a:lvl1pPr marL="342900" indent="-342900">
              <a:buFont typeface="Wingdings" panose="05000000000000000000" pitchFamily="2" charset="2"/>
              <a:buChar char="§"/>
              <a:defRPr sz="2800">
                <a:solidFill>
                  <a:schemeClr val="tx2">
                    <a:lumMod val="50000"/>
                  </a:schemeClr>
                </a:solidFill>
                <a:latin typeface="Arial Narrow" panose="020B0606020202030204" pitchFamily="34" charset="0"/>
              </a:defRPr>
            </a:lvl1pPr>
            <a:lvl2pPr>
              <a:defRPr sz="2400">
                <a:solidFill>
                  <a:schemeClr val="tx2">
                    <a:lumMod val="50000"/>
                  </a:schemeClr>
                </a:solidFill>
                <a:latin typeface="Arial Narrow" panose="020B0606020202030204" pitchFamily="34" charset="0"/>
              </a:defRPr>
            </a:lvl2pPr>
            <a:lvl3pPr>
              <a:defRPr sz="2000">
                <a:solidFill>
                  <a:schemeClr val="tx2">
                    <a:lumMod val="50000"/>
                  </a:schemeClr>
                </a:solidFill>
                <a:latin typeface="Arial Narrow" panose="020B0606020202030204" pitchFamily="34" charset="0"/>
              </a:defRPr>
            </a:lvl3pPr>
            <a:lvl4pPr marL="1600200" indent="-228600">
              <a:buFont typeface="Courier New" panose="02070309020205020404" pitchFamily="49" charset="0"/>
              <a:buChar char="o"/>
              <a:defRPr sz="1800">
                <a:solidFill>
                  <a:schemeClr val="tx2">
                    <a:lumMod val="50000"/>
                  </a:schemeClr>
                </a:solidFill>
                <a:latin typeface="Arial Narrow" panose="020B0606020202030204" pitchFamily="34" charset="0"/>
              </a:defRPr>
            </a:lvl4pPr>
            <a:lvl5pPr>
              <a:defRPr sz="1800">
                <a:solidFill>
                  <a:schemeClr val="tx2">
                    <a:lumMod val="50000"/>
                  </a:schemeClr>
                </a:solidFill>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fld id="{6BBCCE50-E28E-437C-A851-EADF5380E5C8}" type="datetime1">
              <a:rPr lang="en-ZA" smtClean="0"/>
              <a:pPr/>
              <a:t>2018/03/15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E4347B1-ADDA-416A-8430-69978611AF82}" type="slidenum">
              <a:rPr lang="en-ZA" smtClean="0"/>
              <a:pPr/>
              <a:t>‹#›</a:t>
            </a:fld>
            <a:endParaRPr lang="en-ZA" dirty="0"/>
          </a:p>
        </p:txBody>
      </p:sp>
      <p:sp>
        <p:nvSpPr>
          <p:cNvPr id="62" name="Rectangle 61"/>
          <p:cNvSpPr/>
          <p:nvPr userDrawn="1"/>
        </p:nvSpPr>
        <p:spPr>
          <a:xfrm>
            <a:off x="1" y="980728"/>
            <a:ext cx="7076579"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980728"/>
            <a:ext cx="507916" cy="4571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980728"/>
            <a:ext cx="50791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349214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24CB363-9353-4CE3-ADF8-E5407D809136}" type="datetime1">
              <a:rPr lang="en-ZA" smtClean="0"/>
              <a:pPr/>
              <a:t>2018/03/15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483738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24F0A25-7FB7-488D-8CAD-DB6D84BA41F8}" type="datetime1">
              <a:rPr lang="en-ZA" smtClean="0"/>
              <a:pPr/>
              <a:t>2018/03/15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2769499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7DC12-3E16-4267-9897-0153430FF1DE}" type="datetime1">
              <a:rPr lang="en-ZA" smtClean="0"/>
              <a:pPr/>
              <a:t>2018/03/15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22302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C367E-9B4E-4171-88E8-67E398C860C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5E46DCB5-1138-4FEA-8412-CAEC7EF767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C708595-5D62-4BD1-8290-90D3C6BB471E}"/>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93244EA7-B622-4116-A350-5488A72EDF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DBD1173-B8D7-4A2A-BB1C-9EACCFC24FD6}"/>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54751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50C80A-8756-4424-A22D-393D9C7FBD67}" type="datetime1">
              <a:rPr lang="en-ZA" smtClean="0"/>
              <a:pPr/>
              <a:t>2018/03/15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285893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839F-DDB9-44A2-98A2-CD4F2A8EC748}" type="datetime1">
              <a:rPr lang="en-ZA" smtClean="0"/>
              <a:pPr/>
              <a:t>2018/03/15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1717279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F646457-3D3F-4A6B-8AC0-7A3C61B31FC8}" type="datetime1">
              <a:rPr lang="en-ZA" smtClean="0"/>
              <a:pPr/>
              <a:t>2018/03/15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18847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E9F7B9-475A-4E61-8CDC-162B8BDFEB27}" type="datetime1">
              <a:rPr lang="en-ZA" smtClean="0"/>
              <a:pPr/>
              <a:t>2018/03/15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4231070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38" y="-5124"/>
            <a:ext cx="12189961" cy="6098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userDrawn="1"/>
        </p:nvSpPr>
        <p:spPr>
          <a:xfrm>
            <a:off x="0" y="0"/>
            <a:ext cx="12192000" cy="6858000"/>
          </a:xfrm>
          <a:prstGeom prst="rect">
            <a:avLst/>
          </a:prstGeom>
          <a:gradFill flip="none" rotWithShape="1">
            <a:gsLst>
              <a:gs pos="5000">
                <a:schemeClr val="bg1">
                  <a:lumMod val="85000"/>
                  <a:alpha val="51000"/>
                </a:schemeClr>
              </a:gs>
              <a:gs pos="58000">
                <a:schemeClr val="bg1"/>
              </a:gs>
              <a:gs pos="94000">
                <a:schemeClr val="bg1">
                  <a:lumMod val="85000"/>
                  <a:alpha val="4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0" y="4641324"/>
            <a:ext cx="12204192" cy="224406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845525 h 2201111"/>
              <a:gd name="connsiteX6" fmla="*/ 0 w 9153144"/>
              <a:gd name="connsiteY6" fmla="*/ 212271 h 2201111"/>
              <a:gd name="connsiteX0" fmla="*/ 0 w 9153144"/>
              <a:gd name="connsiteY0" fmla="*/ 212271 h 1618306"/>
              <a:gd name="connsiteX1" fmla="*/ 245379 w 9153144"/>
              <a:gd name="connsiteY1" fmla="*/ 2978 h 1618306"/>
              <a:gd name="connsiteX2" fmla="*/ 6007608 w 9153144"/>
              <a:gd name="connsiteY2" fmla="*/ 0 h 1618306"/>
              <a:gd name="connsiteX3" fmla="*/ 9153144 w 9153144"/>
              <a:gd name="connsiteY3" fmla="*/ 1273478 h 1618306"/>
              <a:gd name="connsiteX4" fmla="*/ 9144000 w 9153144"/>
              <a:gd name="connsiteY4" fmla="*/ 1618306 h 1618306"/>
              <a:gd name="connsiteX5" fmla="*/ 0 w 9153144"/>
              <a:gd name="connsiteY5" fmla="*/ 845525 h 1618306"/>
              <a:gd name="connsiteX6" fmla="*/ 0 w 9153144"/>
              <a:gd name="connsiteY6"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1273478 h 1618306"/>
              <a:gd name="connsiteX5" fmla="*/ 9144000 w 9153144"/>
              <a:gd name="connsiteY5" fmla="*/ 1618306 h 1618306"/>
              <a:gd name="connsiteX6" fmla="*/ 0 w 9153144"/>
              <a:gd name="connsiteY6" fmla="*/ 845525 h 1618306"/>
              <a:gd name="connsiteX7" fmla="*/ 0 w 9153144"/>
              <a:gd name="connsiteY7" fmla="*/ 212271 h 1618306"/>
              <a:gd name="connsiteX0" fmla="*/ 0 w 9144598"/>
              <a:gd name="connsiteY0" fmla="*/ 212271 h 1618306"/>
              <a:gd name="connsiteX1" fmla="*/ 245379 w 9144598"/>
              <a:gd name="connsiteY1" fmla="*/ 2978 h 1618306"/>
              <a:gd name="connsiteX2" fmla="*/ 6007608 w 9144598"/>
              <a:gd name="connsiteY2" fmla="*/ 0 h 1618306"/>
              <a:gd name="connsiteX3" fmla="*/ 6819544 w 9144598"/>
              <a:gd name="connsiteY3" fmla="*/ 331949 h 1618306"/>
              <a:gd name="connsiteX4" fmla="*/ 9144598 w 9144598"/>
              <a:gd name="connsiteY4" fmla="*/ 323602 h 1618306"/>
              <a:gd name="connsiteX5" fmla="*/ 9144000 w 9144598"/>
              <a:gd name="connsiteY5" fmla="*/ 1618306 h 1618306"/>
              <a:gd name="connsiteX6" fmla="*/ 0 w 9144598"/>
              <a:gd name="connsiteY6" fmla="*/ 845525 h 1618306"/>
              <a:gd name="connsiteX7" fmla="*/ 0 w 9144598"/>
              <a:gd name="connsiteY7"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326822 h 1618306"/>
              <a:gd name="connsiteX5" fmla="*/ 9144000 w 9153144"/>
              <a:gd name="connsiteY5" fmla="*/ 1618306 h 1618306"/>
              <a:gd name="connsiteX6" fmla="*/ 0 w 9153144"/>
              <a:gd name="connsiteY6" fmla="*/ 845525 h 1618306"/>
              <a:gd name="connsiteX7" fmla="*/ 0 w 9153144"/>
              <a:gd name="connsiteY7" fmla="*/ 212271 h 1618306"/>
              <a:gd name="connsiteX0" fmla="*/ 0 w 9153144"/>
              <a:gd name="connsiteY0" fmla="*/ 212271 h 845526"/>
              <a:gd name="connsiteX1" fmla="*/ 245379 w 9153144"/>
              <a:gd name="connsiteY1" fmla="*/ 2978 h 845526"/>
              <a:gd name="connsiteX2" fmla="*/ 6007608 w 9153144"/>
              <a:gd name="connsiteY2" fmla="*/ 0 h 845526"/>
              <a:gd name="connsiteX3" fmla="*/ 6819544 w 9153144"/>
              <a:gd name="connsiteY3" fmla="*/ 331949 h 845526"/>
              <a:gd name="connsiteX4" fmla="*/ 9153144 w 9153144"/>
              <a:gd name="connsiteY4" fmla="*/ 326822 h 845526"/>
              <a:gd name="connsiteX5" fmla="*/ 9144000 w 9153144"/>
              <a:gd name="connsiteY5" fmla="*/ 845526 h 845526"/>
              <a:gd name="connsiteX6" fmla="*/ 0 w 9153144"/>
              <a:gd name="connsiteY6" fmla="*/ 845525 h 845526"/>
              <a:gd name="connsiteX7" fmla="*/ 0 w 9153144"/>
              <a:gd name="connsiteY7" fmla="*/ 212271 h 84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144" h="845526">
                <a:moveTo>
                  <a:pt x="0" y="212271"/>
                </a:moveTo>
                <a:lnTo>
                  <a:pt x="245379" y="2978"/>
                </a:lnTo>
                <a:lnTo>
                  <a:pt x="6007608" y="0"/>
                </a:lnTo>
                <a:lnTo>
                  <a:pt x="6819544" y="331949"/>
                </a:lnTo>
                <a:lnTo>
                  <a:pt x="9153144" y="326822"/>
                </a:lnTo>
                <a:cubicBezTo>
                  <a:pt x="9152945" y="758390"/>
                  <a:pt x="9144199" y="413958"/>
                  <a:pt x="9144000" y="845526"/>
                </a:cubicBezTo>
                <a:lnTo>
                  <a:pt x="0" y="845525"/>
                </a:lnTo>
                <a:lnTo>
                  <a:pt x="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hasCustomPrompt="1"/>
          </p:nvPr>
        </p:nvSpPr>
        <p:spPr>
          <a:xfrm>
            <a:off x="143339" y="5736181"/>
            <a:ext cx="7680900" cy="679982"/>
          </a:xfrm>
        </p:spPr>
        <p:txBody>
          <a:bodyPr anchor="t">
            <a:noAutofit/>
          </a:bodyPr>
          <a:lstStyle>
            <a:lvl1pPr algn="l">
              <a:defRPr sz="4000" b="0" cap="none">
                <a:solidFill>
                  <a:schemeClr val="tx2">
                    <a:lumMod val="50000"/>
                  </a:schemeClr>
                </a:solidFill>
                <a:latin typeface="Segoe UI" panose="020B0502040204020203" pitchFamily="34" charset="0"/>
                <a:cs typeface="Segoe UI" panose="020B0502040204020203" pitchFamily="34" charset="0"/>
              </a:defRPr>
            </a:lvl1pPr>
          </a:lstStyle>
          <a:p>
            <a:r>
              <a:rPr lang="en-US" dirty="0"/>
              <a:t>Divider Slide</a:t>
            </a:r>
            <a:endParaRPr lang="en-ZA" dirty="0"/>
          </a:p>
        </p:txBody>
      </p:sp>
      <p:sp>
        <p:nvSpPr>
          <p:cNvPr id="62" name="Rectangle 61"/>
          <p:cNvSpPr/>
          <p:nvPr userDrawn="1"/>
        </p:nvSpPr>
        <p:spPr>
          <a:xfrm>
            <a:off x="1" y="6407618"/>
            <a:ext cx="7076579" cy="189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6407618"/>
            <a:ext cx="507916" cy="189735"/>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6407618"/>
            <a:ext cx="507916" cy="189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3234705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1581" r="687" b="4450"/>
          <a:stretch/>
        </p:blipFill>
        <p:spPr bwMode="auto">
          <a:xfrm>
            <a:off x="2" y="-4498"/>
            <a:ext cx="12191999" cy="68624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userDrawn="1"/>
        </p:nvSpPr>
        <p:spPr>
          <a:xfrm>
            <a:off x="0" y="0"/>
            <a:ext cx="12192000" cy="6858000"/>
          </a:xfrm>
          <a:prstGeom prst="rect">
            <a:avLst/>
          </a:prstGeom>
          <a:gradFill flip="none" rotWithShape="1">
            <a:gsLst>
              <a:gs pos="5000">
                <a:schemeClr val="bg1">
                  <a:lumMod val="85000"/>
                  <a:alpha val="66000"/>
                </a:schemeClr>
              </a:gs>
              <a:gs pos="58000">
                <a:schemeClr val="bg1"/>
              </a:gs>
              <a:gs pos="94000">
                <a:schemeClr val="bg1">
                  <a:lumMod val="85000"/>
                  <a:alpha val="2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0" y="4641324"/>
            <a:ext cx="12204192" cy="224406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845525 h 2201111"/>
              <a:gd name="connsiteX6" fmla="*/ 0 w 9153144"/>
              <a:gd name="connsiteY6" fmla="*/ 212271 h 2201111"/>
              <a:gd name="connsiteX0" fmla="*/ 0 w 9153144"/>
              <a:gd name="connsiteY0" fmla="*/ 212271 h 1618306"/>
              <a:gd name="connsiteX1" fmla="*/ 245379 w 9153144"/>
              <a:gd name="connsiteY1" fmla="*/ 2978 h 1618306"/>
              <a:gd name="connsiteX2" fmla="*/ 6007608 w 9153144"/>
              <a:gd name="connsiteY2" fmla="*/ 0 h 1618306"/>
              <a:gd name="connsiteX3" fmla="*/ 9153144 w 9153144"/>
              <a:gd name="connsiteY3" fmla="*/ 1273478 h 1618306"/>
              <a:gd name="connsiteX4" fmla="*/ 9144000 w 9153144"/>
              <a:gd name="connsiteY4" fmla="*/ 1618306 h 1618306"/>
              <a:gd name="connsiteX5" fmla="*/ 0 w 9153144"/>
              <a:gd name="connsiteY5" fmla="*/ 845525 h 1618306"/>
              <a:gd name="connsiteX6" fmla="*/ 0 w 9153144"/>
              <a:gd name="connsiteY6"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1273478 h 1618306"/>
              <a:gd name="connsiteX5" fmla="*/ 9144000 w 9153144"/>
              <a:gd name="connsiteY5" fmla="*/ 1618306 h 1618306"/>
              <a:gd name="connsiteX6" fmla="*/ 0 w 9153144"/>
              <a:gd name="connsiteY6" fmla="*/ 845525 h 1618306"/>
              <a:gd name="connsiteX7" fmla="*/ 0 w 9153144"/>
              <a:gd name="connsiteY7" fmla="*/ 212271 h 1618306"/>
              <a:gd name="connsiteX0" fmla="*/ 0 w 9144598"/>
              <a:gd name="connsiteY0" fmla="*/ 212271 h 1618306"/>
              <a:gd name="connsiteX1" fmla="*/ 245379 w 9144598"/>
              <a:gd name="connsiteY1" fmla="*/ 2978 h 1618306"/>
              <a:gd name="connsiteX2" fmla="*/ 6007608 w 9144598"/>
              <a:gd name="connsiteY2" fmla="*/ 0 h 1618306"/>
              <a:gd name="connsiteX3" fmla="*/ 6819544 w 9144598"/>
              <a:gd name="connsiteY3" fmla="*/ 331949 h 1618306"/>
              <a:gd name="connsiteX4" fmla="*/ 9144598 w 9144598"/>
              <a:gd name="connsiteY4" fmla="*/ 323602 h 1618306"/>
              <a:gd name="connsiteX5" fmla="*/ 9144000 w 9144598"/>
              <a:gd name="connsiteY5" fmla="*/ 1618306 h 1618306"/>
              <a:gd name="connsiteX6" fmla="*/ 0 w 9144598"/>
              <a:gd name="connsiteY6" fmla="*/ 845525 h 1618306"/>
              <a:gd name="connsiteX7" fmla="*/ 0 w 9144598"/>
              <a:gd name="connsiteY7"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326822 h 1618306"/>
              <a:gd name="connsiteX5" fmla="*/ 9144000 w 9153144"/>
              <a:gd name="connsiteY5" fmla="*/ 1618306 h 1618306"/>
              <a:gd name="connsiteX6" fmla="*/ 0 w 9153144"/>
              <a:gd name="connsiteY6" fmla="*/ 845525 h 1618306"/>
              <a:gd name="connsiteX7" fmla="*/ 0 w 9153144"/>
              <a:gd name="connsiteY7" fmla="*/ 212271 h 1618306"/>
              <a:gd name="connsiteX0" fmla="*/ 0 w 9153144"/>
              <a:gd name="connsiteY0" fmla="*/ 212271 h 845526"/>
              <a:gd name="connsiteX1" fmla="*/ 245379 w 9153144"/>
              <a:gd name="connsiteY1" fmla="*/ 2978 h 845526"/>
              <a:gd name="connsiteX2" fmla="*/ 6007608 w 9153144"/>
              <a:gd name="connsiteY2" fmla="*/ 0 h 845526"/>
              <a:gd name="connsiteX3" fmla="*/ 6819544 w 9153144"/>
              <a:gd name="connsiteY3" fmla="*/ 331949 h 845526"/>
              <a:gd name="connsiteX4" fmla="*/ 9153144 w 9153144"/>
              <a:gd name="connsiteY4" fmla="*/ 326822 h 845526"/>
              <a:gd name="connsiteX5" fmla="*/ 9144000 w 9153144"/>
              <a:gd name="connsiteY5" fmla="*/ 845526 h 845526"/>
              <a:gd name="connsiteX6" fmla="*/ 0 w 9153144"/>
              <a:gd name="connsiteY6" fmla="*/ 845525 h 845526"/>
              <a:gd name="connsiteX7" fmla="*/ 0 w 9153144"/>
              <a:gd name="connsiteY7" fmla="*/ 212271 h 84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144" h="845526">
                <a:moveTo>
                  <a:pt x="0" y="212271"/>
                </a:moveTo>
                <a:lnTo>
                  <a:pt x="245379" y="2978"/>
                </a:lnTo>
                <a:lnTo>
                  <a:pt x="6007608" y="0"/>
                </a:lnTo>
                <a:lnTo>
                  <a:pt x="6819544" y="331949"/>
                </a:lnTo>
                <a:lnTo>
                  <a:pt x="9153144" y="326822"/>
                </a:lnTo>
                <a:cubicBezTo>
                  <a:pt x="9152945" y="758390"/>
                  <a:pt x="9144199" y="413958"/>
                  <a:pt x="9144000" y="845526"/>
                </a:cubicBezTo>
                <a:lnTo>
                  <a:pt x="0" y="845525"/>
                </a:lnTo>
                <a:lnTo>
                  <a:pt x="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hasCustomPrompt="1"/>
          </p:nvPr>
        </p:nvSpPr>
        <p:spPr>
          <a:xfrm>
            <a:off x="143339" y="5736181"/>
            <a:ext cx="7680900" cy="679982"/>
          </a:xfrm>
        </p:spPr>
        <p:txBody>
          <a:bodyPr anchor="t">
            <a:noAutofit/>
          </a:bodyPr>
          <a:lstStyle>
            <a:lvl1pPr algn="l">
              <a:defRPr sz="4000" b="0" cap="none">
                <a:solidFill>
                  <a:schemeClr val="tx2">
                    <a:lumMod val="50000"/>
                  </a:schemeClr>
                </a:solidFill>
                <a:latin typeface="Segoe UI" panose="020B0502040204020203" pitchFamily="34" charset="0"/>
                <a:cs typeface="Segoe UI" panose="020B0502040204020203" pitchFamily="34" charset="0"/>
              </a:defRPr>
            </a:lvl1pPr>
          </a:lstStyle>
          <a:p>
            <a:r>
              <a:rPr lang="en-US" dirty="0"/>
              <a:t>Divider Slide</a:t>
            </a:r>
            <a:endParaRPr lang="en-ZA" dirty="0"/>
          </a:p>
        </p:txBody>
      </p:sp>
      <p:sp>
        <p:nvSpPr>
          <p:cNvPr id="62" name="Rectangle 61"/>
          <p:cNvSpPr/>
          <p:nvPr userDrawn="1"/>
        </p:nvSpPr>
        <p:spPr>
          <a:xfrm>
            <a:off x="1" y="6407618"/>
            <a:ext cx="7076579" cy="189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6407618"/>
            <a:ext cx="507916" cy="189735"/>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6407618"/>
            <a:ext cx="507916" cy="189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1076879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7101" t="8366"/>
          <a:stretch/>
        </p:blipFill>
        <p:spPr>
          <a:xfrm>
            <a:off x="1" y="-3770"/>
            <a:ext cx="12204192" cy="6309320"/>
          </a:xfrm>
          <a:prstGeom prst="rect">
            <a:avLst/>
          </a:prstGeom>
        </p:spPr>
      </p:pic>
      <p:sp>
        <p:nvSpPr>
          <p:cNvPr id="7" name="Rectangle 6"/>
          <p:cNvSpPr/>
          <p:nvPr userDrawn="1"/>
        </p:nvSpPr>
        <p:spPr>
          <a:xfrm>
            <a:off x="0" y="0"/>
            <a:ext cx="12192000" cy="6858000"/>
          </a:xfrm>
          <a:prstGeom prst="rect">
            <a:avLst/>
          </a:prstGeom>
          <a:gradFill flip="none" rotWithShape="1">
            <a:gsLst>
              <a:gs pos="5000">
                <a:schemeClr val="bg1">
                  <a:lumMod val="85000"/>
                  <a:alpha val="38000"/>
                </a:schemeClr>
              </a:gs>
              <a:gs pos="73000">
                <a:schemeClr val="bg1"/>
              </a:gs>
              <a:gs pos="94000">
                <a:schemeClr val="bg1">
                  <a:lumMod val="85000"/>
                  <a:alpha val="4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0" y="4641324"/>
            <a:ext cx="12204192" cy="224406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209293 h 2198133"/>
              <a:gd name="connsiteX1" fmla="*/ 245379 w 9144000"/>
              <a:gd name="connsiteY1" fmla="*/ 0 h 2198133"/>
              <a:gd name="connsiteX2" fmla="*/ 9144000 w 9144000"/>
              <a:gd name="connsiteY2" fmla="*/ 708914 h 2198133"/>
              <a:gd name="connsiteX3" fmla="*/ 9144000 w 9144000"/>
              <a:gd name="connsiteY3" fmla="*/ 2198133 h 2198133"/>
              <a:gd name="connsiteX4" fmla="*/ 0 w 9144000"/>
              <a:gd name="connsiteY4" fmla="*/ 2198133 h 2198133"/>
              <a:gd name="connsiteX5" fmla="*/ 0 w 9144000"/>
              <a:gd name="connsiteY5" fmla="*/ 209293 h 2198133"/>
              <a:gd name="connsiteX0" fmla="*/ 0 w 9144000"/>
              <a:gd name="connsiteY0" fmla="*/ 209293 h 2198133"/>
              <a:gd name="connsiteX1" fmla="*/ 245379 w 9144000"/>
              <a:gd name="connsiteY1" fmla="*/ 0 h 2198133"/>
              <a:gd name="connsiteX2" fmla="*/ 6455664 w 9144000"/>
              <a:gd name="connsiteY2" fmla="*/ 490102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09293 h 2198133"/>
              <a:gd name="connsiteX1" fmla="*/ 245379 w 9144000"/>
              <a:gd name="connsiteY1" fmla="*/ 0 h 2198133"/>
              <a:gd name="connsiteX2" fmla="*/ 6729984 w 9144000"/>
              <a:gd name="connsiteY2" fmla="*/ 4911 h 2198133"/>
              <a:gd name="connsiteX3" fmla="*/ 9144000 w 9144000"/>
              <a:gd name="connsiteY3" fmla="*/ 708914 h 2198133"/>
              <a:gd name="connsiteX4" fmla="*/ 9144000 w 9144000"/>
              <a:gd name="connsiteY4" fmla="*/ 2198133 h 2198133"/>
              <a:gd name="connsiteX5" fmla="*/ 0 w 9144000"/>
              <a:gd name="connsiteY5" fmla="*/ 2198133 h 2198133"/>
              <a:gd name="connsiteX6" fmla="*/ 0 w 9144000"/>
              <a:gd name="connsiteY6" fmla="*/ 209293 h 2198133"/>
              <a:gd name="connsiteX0" fmla="*/ 0 w 9144000"/>
              <a:gd name="connsiteY0" fmla="*/ 212271 h 2201111"/>
              <a:gd name="connsiteX1" fmla="*/ 245379 w 9144000"/>
              <a:gd name="connsiteY1" fmla="*/ 2978 h 2201111"/>
              <a:gd name="connsiteX2" fmla="*/ 6729984 w 9144000"/>
              <a:gd name="connsiteY2" fmla="*/ 0 h 2201111"/>
              <a:gd name="connsiteX3" fmla="*/ 9144000 w 9144000"/>
              <a:gd name="connsiteY3" fmla="*/ 711892 h 2201111"/>
              <a:gd name="connsiteX4" fmla="*/ 9144000 w 9144000"/>
              <a:gd name="connsiteY4" fmla="*/ 2201111 h 2201111"/>
              <a:gd name="connsiteX5" fmla="*/ 0 w 9144000"/>
              <a:gd name="connsiteY5" fmla="*/ 2201111 h 2201111"/>
              <a:gd name="connsiteX6" fmla="*/ 0 w 9144000"/>
              <a:gd name="connsiteY6" fmla="*/ 212271 h 2201111"/>
              <a:gd name="connsiteX0" fmla="*/ 0 w 9153144"/>
              <a:gd name="connsiteY0" fmla="*/ 212271 h 2201111"/>
              <a:gd name="connsiteX1" fmla="*/ 245379 w 9153144"/>
              <a:gd name="connsiteY1" fmla="*/ 2978 h 2201111"/>
              <a:gd name="connsiteX2" fmla="*/ 6729984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2201111 h 2201111"/>
              <a:gd name="connsiteX6" fmla="*/ 0 w 9153144"/>
              <a:gd name="connsiteY6" fmla="*/ 212271 h 2201111"/>
              <a:gd name="connsiteX0" fmla="*/ 0 w 9153144"/>
              <a:gd name="connsiteY0" fmla="*/ 212271 h 2201111"/>
              <a:gd name="connsiteX1" fmla="*/ 245379 w 9153144"/>
              <a:gd name="connsiteY1" fmla="*/ 2978 h 2201111"/>
              <a:gd name="connsiteX2" fmla="*/ 6007608 w 9153144"/>
              <a:gd name="connsiteY2" fmla="*/ 0 h 2201111"/>
              <a:gd name="connsiteX3" fmla="*/ 9153144 w 9153144"/>
              <a:gd name="connsiteY3" fmla="*/ 1273478 h 2201111"/>
              <a:gd name="connsiteX4" fmla="*/ 9144000 w 9153144"/>
              <a:gd name="connsiteY4" fmla="*/ 2201111 h 2201111"/>
              <a:gd name="connsiteX5" fmla="*/ 0 w 9153144"/>
              <a:gd name="connsiteY5" fmla="*/ 845525 h 2201111"/>
              <a:gd name="connsiteX6" fmla="*/ 0 w 9153144"/>
              <a:gd name="connsiteY6" fmla="*/ 212271 h 2201111"/>
              <a:gd name="connsiteX0" fmla="*/ 0 w 9153144"/>
              <a:gd name="connsiteY0" fmla="*/ 212271 h 1618306"/>
              <a:gd name="connsiteX1" fmla="*/ 245379 w 9153144"/>
              <a:gd name="connsiteY1" fmla="*/ 2978 h 1618306"/>
              <a:gd name="connsiteX2" fmla="*/ 6007608 w 9153144"/>
              <a:gd name="connsiteY2" fmla="*/ 0 h 1618306"/>
              <a:gd name="connsiteX3" fmla="*/ 9153144 w 9153144"/>
              <a:gd name="connsiteY3" fmla="*/ 1273478 h 1618306"/>
              <a:gd name="connsiteX4" fmla="*/ 9144000 w 9153144"/>
              <a:gd name="connsiteY4" fmla="*/ 1618306 h 1618306"/>
              <a:gd name="connsiteX5" fmla="*/ 0 w 9153144"/>
              <a:gd name="connsiteY5" fmla="*/ 845525 h 1618306"/>
              <a:gd name="connsiteX6" fmla="*/ 0 w 9153144"/>
              <a:gd name="connsiteY6"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1273478 h 1618306"/>
              <a:gd name="connsiteX5" fmla="*/ 9144000 w 9153144"/>
              <a:gd name="connsiteY5" fmla="*/ 1618306 h 1618306"/>
              <a:gd name="connsiteX6" fmla="*/ 0 w 9153144"/>
              <a:gd name="connsiteY6" fmla="*/ 845525 h 1618306"/>
              <a:gd name="connsiteX7" fmla="*/ 0 w 9153144"/>
              <a:gd name="connsiteY7" fmla="*/ 212271 h 1618306"/>
              <a:gd name="connsiteX0" fmla="*/ 0 w 9144598"/>
              <a:gd name="connsiteY0" fmla="*/ 212271 h 1618306"/>
              <a:gd name="connsiteX1" fmla="*/ 245379 w 9144598"/>
              <a:gd name="connsiteY1" fmla="*/ 2978 h 1618306"/>
              <a:gd name="connsiteX2" fmla="*/ 6007608 w 9144598"/>
              <a:gd name="connsiteY2" fmla="*/ 0 h 1618306"/>
              <a:gd name="connsiteX3" fmla="*/ 6819544 w 9144598"/>
              <a:gd name="connsiteY3" fmla="*/ 331949 h 1618306"/>
              <a:gd name="connsiteX4" fmla="*/ 9144598 w 9144598"/>
              <a:gd name="connsiteY4" fmla="*/ 323602 h 1618306"/>
              <a:gd name="connsiteX5" fmla="*/ 9144000 w 9144598"/>
              <a:gd name="connsiteY5" fmla="*/ 1618306 h 1618306"/>
              <a:gd name="connsiteX6" fmla="*/ 0 w 9144598"/>
              <a:gd name="connsiteY6" fmla="*/ 845525 h 1618306"/>
              <a:gd name="connsiteX7" fmla="*/ 0 w 9144598"/>
              <a:gd name="connsiteY7" fmla="*/ 212271 h 1618306"/>
              <a:gd name="connsiteX0" fmla="*/ 0 w 9153144"/>
              <a:gd name="connsiteY0" fmla="*/ 212271 h 1618306"/>
              <a:gd name="connsiteX1" fmla="*/ 245379 w 9153144"/>
              <a:gd name="connsiteY1" fmla="*/ 2978 h 1618306"/>
              <a:gd name="connsiteX2" fmla="*/ 6007608 w 9153144"/>
              <a:gd name="connsiteY2" fmla="*/ 0 h 1618306"/>
              <a:gd name="connsiteX3" fmla="*/ 6819544 w 9153144"/>
              <a:gd name="connsiteY3" fmla="*/ 331949 h 1618306"/>
              <a:gd name="connsiteX4" fmla="*/ 9153144 w 9153144"/>
              <a:gd name="connsiteY4" fmla="*/ 326822 h 1618306"/>
              <a:gd name="connsiteX5" fmla="*/ 9144000 w 9153144"/>
              <a:gd name="connsiteY5" fmla="*/ 1618306 h 1618306"/>
              <a:gd name="connsiteX6" fmla="*/ 0 w 9153144"/>
              <a:gd name="connsiteY6" fmla="*/ 845525 h 1618306"/>
              <a:gd name="connsiteX7" fmla="*/ 0 w 9153144"/>
              <a:gd name="connsiteY7" fmla="*/ 212271 h 1618306"/>
              <a:gd name="connsiteX0" fmla="*/ 0 w 9153144"/>
              <a:gd name="connsiteY0" fmla="*/ 212271 h 845526"/>
              <a:gd name="connsiteX1" fmla="*/ 245379 w 9153144"/>
              <a:gd name="connsiteY1" fmla="*/ 2978 h 845526"/>
              <a:gd name="connsiteX2" fmla="*/ 6007608 w 9153144"/>
              <a:gd name="connsiteY2" fmla="*/ 0 h 845526"/>
              <a:gd name="connsiteX3" fmla="*/ 6819544 w 9153144"/>
              <a:gd name="connsiteY3" fmla="*/ 331949 h 845526"/>
              <a:gd name="connsiteX4" fmla="*/ 9153144 w 9153144"/>
              <a:gd name="connsiteY4" fmla="*/ 326822 h 845526"/>
              <a:gd name="connsiteX5" fmla="*/ 9144000 w 9153144"/>
              <a:gd name="connsiteY5" fmla="*/ 845526 h 845526"/>
              <a:gd name="connsiteX6" fmla="*/ 0 w 9153144"/>
              <a:gd name="connsiteY6" fmla="*/ 845525 h 845526"/>
              <a:gd name="connsiteX7" fmla="*/ 0 w 9153144"/>
              <a:gd name="connsiteY7" fmla="*/ 212271 h 84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144" h="845526">
                <a:moveTo>
                  <a:pt x="0" y="212271"/>
                </a:moveTo>
                <a:lnTo>
                  <a:pt x="245379" y="2978"/>
                </a:lnTo>
                <a:lnTo>
                  <a:pt x="6007608" y="0"/>
                </a:lnTo>
                <a:lnTo>
                  <a:pt x="6819544" y="331949"/>
                </a:lnTo>
                <a:lnTo>
                  <a:pt x="9153144" y="326822"/>
                </a:lnTo>
                <a:cubicBezTo>
                  <a:pt x="9152945" y="758390"/>
                  <a:pt x="9144199" y="413958"/>
                  <a:pt x="9144000" y="845526"/>
                </a:cubicBezTo>
                <a:lnTo>
                  <a:pt x="0" y="845525"/>
                </a:lnTo>
                <a:lnTo>
                  <a:pt x="0" y="212271"/>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hasCustomPrompt="1"/>
          </p:nvPr>
        </p:nvSpPr>
        <p:spPr>
          <a:xfrm>
            <a:off x="143339" y="5736181"/>
            <a:ext cx="7680900" cy="679982"/>
          </a:xfrm>
        </p:spPr>
        <p:txBody>
          <a:bodyPr anchor="t">
            <a:noAutofit/>
          </a:bodyPr>
          <a:lstStyle>
            <a:lvl1pPr algn="l">
              <a:defRPr sz="4000" b="0" cap="none">
                <a:solidFill>
                  <a:schemeClr val="tx2">
                    <a:lumMod val="50000"/>
                  </a:schemeClr>
                </a:solidFill>
                <a:latin typeface="Segoe UI" panose="020B0502040204020203" pitchFamily="34" charset="0"/>
                <a:cs typeface="Segoe UI" panose="020B0502040204020203" pitchFamily="34" charset="0"/>
              </a:defRPr>
            </a:lvl1pPr>
          </a:lstStyle>
          <a:p>
            <a:r>
              <a:rPr lang="en-US" dirty="0"/>
              <a:t>Divider Slide</a:t>
            </a:r>
            <a:endParaRPr lang="en-ZA" dirty="0"/>
          </a:p>
        </p:txBody>
      </p:sp>
      <p:sp>
        <p:nvSpPr>
          <p:cNvPr id="62" name="Rectangle 61"/>
          <p:cNvSpPr/>
          <p:nvPr userDrawn="1"/>
        </p:nvSpPr>
        <p:spPr>
          <a:xfrm>
            <a:off x="1" y="6407618"/>
            <a:ext cx="7076579" cy="189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62"/>
          <p:cNvSpPr/>
          <p:nvPr userDrawn="1"/>
        </p:nvSpPr>
        <p:spPr>
          <a:xfrm>
            <a:off x="7152118" y="6407618"/>
            <a:ext cx="507916" cy="189735"/>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4" name="Rectangle 63"/>
          <p:cNvSpPr/>
          <p:nvPr userDrawn="1"/>
        </p:nvSpPr>
        <p:spPr>
          <a:xfrm>
            <a:off x="7728182" y="6407618"/>
            <a:ext cx="507916" cy="189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xmlns="" val="139284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5000">
                <a:schemeClr val="bg1">
                  <a:lumMod val="85000"/>
                </a:schemeClr>
              </a:gs>
              <a:gs pos="58000">
                <a:schemeClr val="bg1"/>
              </a:gs>
              <a:gs pos="94000">
                <a:schemeClr val="bg1">
                  <a:lumMod val="85000"/>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nvGrpSpPr>
          <p:cNvPr id="8" name="Group 7"/>
          <p:cNvGrpSpPr/>
          <p:nvPr userDrawn="1"/>
        </p:nvGrpSpPr>
        <p:grpSpPr>
          <a:xfrm>
            <a:off x="239349" y="116632"/>
            <a:ext cx="11856480" cy="6290984"/>
            <a:chOff x="179512" y="116632"/>
            <a:chExt cx="8892360" cy="6290984"/>
          </a:xfrm>
          <a:solidFill>
            <a:schemeClr val="tx2">
              <a:lumMod val="50000"/>
              <a:alpha val="50000"/>
            </a:schemeClr>
          </a:solidFill>
        </p:grpSpPr>
        <p:cxnSp>
          <p:nvCxnSpPr>
            <p:cNvPr id="9" name="Straight Connector 8"/>
            <p:cNvCxnSpPr/>
            <p:nvPr/>
          </p:nvCxnSpPr>
          <p:spPr>
            <a:xfrm>
              <a:off x="6660857" y="2093552"/>
              <a:ext cx="1439535" cy="1293454"/>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55876" y="58472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39392" y="1016160"/>
              <a:ext cx="1088692" cy="31400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5876" y="955356"/>
              <a:ext cx="4248472" cy="261766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18940" y="4084728"/>
              <a:ext cx="3536908" cy="100045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21276" y="3709864"/>
              <a:ext cx="360040" cy="360040"/>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55976" y="4086216"/>
              <a:ext cx="954392" cy="215109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1560" y="4082388"/>
              <a:ext cx="4698808" cy="42673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7524" y="764744"/>
              <a:ext cx="5080020" cy="331764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980" y="701840"/>
              <a:ext cx="1596720" cy="45769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6" idx="2"/>
            </p:cNvCxnSpPr>
            <p:nvPr/>
          </p:nvCxnSpPr>
          <p:spPr>
            <a:xfrm flipV="1">
              <a:off x="1878016" y="951808"/>
              <a:ext cx="1469848" cy="21303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1560" y="1164842"/>
              <a:ext cx="1242436" cy="3344278"/>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6" idx="0"/>
            </p:cNvCxnSpPr>
            <p:nvPr/>
          </p:nvCxnSpPr>
          <p:spPr>
            <a:xfrm>
              <a:off x="3826486" y="582420"/>
              <a:ext cx="502630" cy="5609172"/>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8016" y="1164842"/>
              <a:ext cx="6576648" cy="1672139"/>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8" idx="1"/>
            </p:cNvCxnSpPr>
            <p:nvPr/>
          </p:nvCxnSpPr>
          <p:spPr>
            <a:xfrm>
              <a:off x="3825600" y="582420"/>
              <a:ext cx="345988" cy="35793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9660" y="3766548"/>
              <a:ext cx="2219644" cy="182280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40516" y="2846125"/>
              <a:ext cx="2682124" cy="79510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2" idx="0"/>
            </p:cNvCxnSpPr>
            <p:nvPr/>
          </p:nvCxnSpPr>
          <p:spPr>
            <a:xfrm>
              <a:off x="8469628" y="2841429"/>
              <a:ext cx="386220" cy="2156867"/>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524" y="794444"/>
              <a:ext cx="324036" cy="3714676"/>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1" idx="1"/>
            </p:cNvCxnSpPr>
            <p:nvPr/>
          </p:nvCxnSpPr>
          <p:spPr>
            <a:xfrm>
              <a:off x="5307434" y="4095062"/>
              <a:ext cx="1456442" cy="1866055"/>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888347" y="3574887"/>
              <a:ext cx="774532" cy="2405084"/>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403" y="738824"/>
              <a:ext cx="3968764" cy="549383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36778" y="234071"/>
              <a:ext cx="5037924" cy="3218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702808" y="291593"/>
              <a:ext cx="3194103" cy="3388421"/>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4" idx="0"/>
            </p:cNvCxnSpPr>
            <p:nvPr/>
          </p:nvCxnSpPr>
          <p:spPr>
            <a:xfrm flipV="1">
              <a:off x="8454664" y="323229"/>
              <a:ext cx="499769" cy="2413123"/>
            </a:xfrm>
            <a:prstGeom prst="line">
              <a:avLst/>
            </a:prstGeom>
            <a:grpFill/>
            <a:ln w="19050">
              <a:solidFill>
                <a:schemeClr val="tx2">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9512" y="62068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Oval 34"/>
            <p:cNvSpPr/>
            <p:nvPr/>
          </p:nvSpPr>
          <p:spPr>
            <a:xfrm>
              <a:off x="1763688" y="105273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6" name="Oval 35"/>
            <p:cNvSpPr/>
            <p:nvPr/>
          </p:nvSpPr>
          <p:spPr>
            <a:xfrm>
              <a:off x="3347864" y="8437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7" name="Oval 36"/>
            <p:cNvSpPr/>
            <p:nvPr/>
          </p:nvSpPr>
          <p:spPr>
            <a:xfrm>
              <a:off x="3711352" y="47667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8" name="Oval 37"/>
            <p:cNvSpPr/>
            <p:nvPr/>
          </p:nvSpPr>
          <p:spPr>
            <a:xfrm>
              <a:off x="4139952" y="90872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9" name="Oval 38"/>
            <p:cNvSpPr/>
            <p:nvPr/>
          </p:nvSpPr>
          <p:spPr>
            <a:xfrm>
              <a:off x="5210928" y="397671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0" name="Oval 39"/>
            <p:cNvSpPr/>
            <p:nvPr/>
          </p:nvSpPr>
          <p:spPr>
            <a:xfrm>
              <a:off x="5583560" y="3600448"/>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1" name="Oval 40"/>
            <p:cNvSpPr/>
            <p:nvPr/>
          </p:nvSpPr>
          <p:spPr>
            <a:xfrm>
              <a:off x="6732240" y="5929481"/>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2" name="Oval 41"/>
            <p:cNvSpPr/>
            <p:nvPr/>
          </p:nvSpPr>
          <p:spPr>
            <a:xfrm>
              <a:off x="8747836" y="4998296"/>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3" name="Oval 42"/>
            <p:cNvSpPr/>
            <p:nvPr/>
          </p:nvSpPr>
          <p:spPr>
            <a:xfrm>
              <a:off x="7884368" y="55172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4" name="Oval 43"/>
            <p:cNvSpPr/>
            <p:nvPr/>
          </p:nvSpPr>
          <p:spPr>
            <a:xfrm>
              <a:off x="8346652" y="273635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5" name="Oval 44"/>
            <p:cNvSpPr/>
            <p:nvPr/>
          </p:nvSpPr>
          <p:spPr>
            <a:xfrm>
              <a:off x="7583148" y="3454340"/>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6" name="Oval 45"/>
            <p:cNvSpPr/>
            <p:nvPr/>
          </p:nvSpPr>
          <p:spPr>
            <a:xfrm>
              <a:off x="4221104" y="619159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47" name="Oval 46"/>
            <p:cNvSpPr/>
            <p:nvPr/>
          </p:nvSpPr>
          <p:spPr>
            <a:xfrm>
              <a:off x="8855848" y="116632"/>
              <a:ext cx="216024" cy="216024"/>
            </a:xfrm>
            <a:prstGeom prst="ellipse">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grpSp>
        <p:nvGrpSpPr>
          <p:cNvPr id="48" name="Group 47"/>
          <p:cNvGrpSpPr/>
          <p:nvPr userDrawn="1"/>
        </p:nvGrpSpPr>
        <p:grpSpPr>
          <a:xfrm>
            <a:off x="4526666" y="1985540"/>
            <a:ext cx="6461335" cy="3342095"/>
            <a:chOff x="3394999" y="1985539"/>
            <a:chExt cx="4846001" cy="3342095"/>
          </a:xfrm>
        </p:grpSpPr>
        <p:cxnSp>
          <p:nvCxnSpPr>
            <p:cNvPr id="49" name="Straight Connector 48"/>
            <p:cNvCxnSpPr/>
            <p:nvPr/>
          </p:nvCxnSpPr>
          <p:spPr>
            <a:xfrm flipV="1">
              <a:off x="3496939" y="2098556"/>
              <a:ext cx="3163918" cy="213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7" idx="1"/>
            </p:cNvCxnSpPr>
            <p:nvPr/>
          </p:nvCxnSpPr>
          <p:spPr>
            <a:xfrm>
              <a:off x="3520227" y="2145452"/>
              <a:ext cx="3275285" cy="2997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5" idx="2"/>
            </p:cNvCxnSpPr>
            <p:nvPr/>
          </p:nvCxnSpPr>
          <p:spPr>
            <a:xfrm>
              <a:off x="3496294" y="2128302"/>
              <a:ext cx="4528682" cy="13106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04637" y="3499823"/>
              <a:ext cx="300070" cy="8121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0"/>
            </p:cNvCxnSpPr>
            <p:nvPr/>
          </p:nvCxnSpPr>
          <p:spPr>
            <a:xfrm>
              <a:off x="6655810" y="2093551"/>
              <a:ext cx="216078" cy="3018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7" idx="7"/>
            </p:cNvCxnSpPr>
            <p:nvPr/>
          </p:nvCxnSpPr>
          <p:spPr>
            <a:xfrm flipH="1">
              <a:off x="6948264" y="4374058"/>
              <a:ext cx="841481" cy="76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024976" y="3330934"/>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6" name="Oval 55"/>
            <p:cNvSpPr/>
            <p:nvPr/>
          </p:nvSpPr>
          <p:spPr>
            <a:xfrm>
              <a:off x="6547852" y="1985539"/>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7" name="Oval 56"/>
            <p:cNvSpPr/>
            <p:nvPr/>
          </p:nvSpPr>
          <p:spPr>
            <a:xfrm>
              <a:off x="6763876" y="511161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8" name="Oval 57"/>
            <p:cNvSpPr/>
            <p:nvPr/>
          </p:nvSpPr>
          <p:spPr>
            <a:xfrm>
              <a:off x="7696625" y="427424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59" name="Oval 58"/>
            <p:cNvSpPr/>
            <p:nvPr/>
          </p:nvSpPr>
          <p:spPr>
            <a:xfrm>
              <a:off x="3394999" y="202147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60" name="Rectangle 1023"/>
          <p:cNvSpPr/>
          <p:nvPr userDrawn="1"/>
        </p:nvSpPr>
        <p:spPr>
          <a:xfrm>
            <a:off x="-10346" y="747030"/>
            <a:ext cx="5668652" cy="4171361"/>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777927 h 2766767"/>
              <a:gd name="connsiteX1" fmla="*/ 1112362 w 9144000"/>
              <a:gd name="connsiteY1" fmla="*/ 0 h 2766767"/>
              <a:gd name="connsiteX2" fmla="*/ 9144000 w 9144000"/>
              <a:gd name="connsiteY2" fmla="*/ 1277548 h 2766767"/>
              <a:gd name="connsiteX3" fmla="*/ 9144000 w 9144000"/>
              <a:gd name="connsiteY3" fmla="*/ 2766767 h 2766767"/>
              <a:gd name="connsiteX4" fmla="*/ 0 w 9144000"/>
              <a:gd name="connsiteY4" fmla="*/ 2766767 h 2766767"/>
              <a:gd name="connsiteX5" fmla="*/ 0 w 9144000"/>
              <a:gd name="connsiteY5" fmla="*/ 777927 h 2766767"/>
              <a:gd name="connsiteX0" fmla="*/ 0 w 9144000"/>
              <a:gd name="connsiteY0" fmla="*/ 777927 h 2766767"/>
              <a:gd name="connsiteX1" fmla="*/ 1112362 w 9144000"/>
              <a:gd name="connsiteY1" fmla="*/ 0 h 2766767"/>
              <a:gd name="connsiteX2" fmla="*/ 4006392 w 9144000"/>
              <a:gd name="connsiteY2" fmla="*/ 457417 h 2766767"/>
              <a:gd name="connsiteX3" fmla="*/ 9144000 w 9144000"/>
              <a:gd name="connsiteY3" fmla="*/ 2766767 h 2766767"/>
              <a:gd name="connsiteX4" fmla="*/ 0 w 9144000"/>
              <a:gd name="connsiteY4" fmla="*/ 2766767 h 2766767"/>
              <a:gd name="connsiteX5" fmla="*/ 0 w 9144000"/>
              <a:gd name="connsiteY5" fmla="*/ 777927 h 2766767"/>
              <a:gd name="connsiteX0" fmla="*/ 0 w 4251489"/>
              <a:gd name="connsiteY0" fmla="*/ 777927 h 2766767"/>
              <a:gd name="connsiteX1" fmla="*/ 1112362 w 4251489"/>
              <a:gd name="connsiteY1" fmla="*/ 0 h 2766767"/>
              <a:gd name="connsiteX2" fmla="*/ 4006392 w 4251489"/>
              <a:gd name="connsiteY2" fmla="*/ 457417 h 2766767"/>
              <a:gd name="connsiteX3" fmla="*/ 4251489 w 4251489"/>
              <a:gd name="connsiteY3" fmla="*/ 1437587 h 2766767"/>
              <a:gd name="connsiteX4" fmla="*/ 0 w 4251489"/>
              <a:gd name="connsiteY4" fmla="*/ 2766767 h 2766767"/>
              <a:gd name="connsiteX5" fmla="*/ 0 w 4251489"/>
              <a:gd name="connsiteY5" fmla="*/ 777927 h 2766767"/>
              <a:gd name="connsiteX0" fmla="*/ 0 w 4251489"/>
              <a:gd name="connsiteY0" fmla="*/ 777927 h 2766767"/>
              <a:gd name="connsiteX1" fmla="*/ 1112362 w 4251489"/>
              <a:gd name="connsiteY1" fmla="*/ 0 h 2766767"/>
              <a:gd name="connsiteX2" fmla="*/ 4006392 w 4251489"/>
              <a:gd name="connsiteY2" fmla="*/ 457417 h 2766767"/>
              <a:gd name="connsiteX3" fmla="*/ 4251489 w 4251489"/>
              <a:gd name="connsiteY3" fmla="*/ 1437587 h 2766767"/>
              <a:gd name="connsiteX4" fmla="*/ 2713253 w 4251489"/>
              <a:gd name="connsiteY4" fmla="*/ 1920756 h 2766767"/>
              <a:gd name="connsiteX5" fmla="*/ 0 w 4251489"/>
              <a:gd name="connsiteY5" fmla="*/ 2766767 h 2766767"/>
              <a:gd name="connsiteX6" fmla="*/ 0 w 4251489"/>
              <a:gd name="connsiteY6" fmla="*/ 777927 h 2766767"/>
              <a:gd name="connsiteX0" fmla="*/ 0 w 4251489"/>
              <a:gd name="connsiteY0" fmla="*/ 777927 h 3683569"/>
              <a:gd name="connsiteX1" fmla="*/ 1112362 w 4251489"/>
              <a:gd name="connsiteY1" fmla="*/ 0 h 3683569"/>
              <a:gd name="connsiteX2" fmla="*/ 4006392 w 4251489"/>
              <a:gd name="connsiteY2" fmla="*/ 457417 h 3683569"/>
              <a:gd name="connsiteX3" fmla="*/ 4251489 w 4251489"/>
              <a:gd name="connsiteY3" fmla="*/ 1437587 h 3683569"/>
              <a:gd name="connsiteX4" fmla="*/ 2807521 w 4251489"/>
              <a:gd name="connsiteY4" fmla="*/ 3683569 h 3683569"/>
              <a:gd name="connsiteX5" fmla="*/ 0 w 4251489"/>
              <a:gd name="connsiteY5" fmla="*/ 2766767 h 3683569"/>
              <a:gd name="connsiteX6" fmla="*/ 0 w 4251489"/>
              <a:gd name="connsiteY6" fmla="*/ 777927 h 3683569"/>
              <a:gd name="connsiteX0" fmla="*/ 0 w 4251489"/>
              <a:gd name="connsiteY0" fmla="*/ 777927 h 4171361"/>
              <a:gd name="connsiteX1" fmla="*/ 1112362 w 4251489"/>
              <a:gd name="connsiteY1" fmla="*/ 0 h 4171361"/>
              <a:gd name="connsiteX2" fmla="*/ 4006392 w 4251489"/>
              <a:gd name="connsiteY2" fmla="*/ 457417 h 4171361"/>
              <a:gd name="connsiteX3" fmla="*/ 4251489 w 4251489"/>
              <a:gd name="connsiteY3" fmla="*/ 1437587 h 4171361"/>
              <a:gd name="connsiteX4" fmla="*/ 2807521 w 4251489"/>
              <a:gd name="connsiteY4" fmla="*/ 3683569 h 4171361"/>
              <a:gd name="connsiteX5" fmla="*/ 9427 w 4251489"/>
              <a:gd name="connsiteY5" fmla="*/ 4171361 h 4171361"/>
              <a:gd name="connsiteX6" fmla="*/ 0 w 4251489"/>
              <a:gd name="connsiteY6" fmla="*/ 777927 h 41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489" h="4171361">
                <a:moveTo>
                  <a:pt x="0" y="777927"/>
                </a:moveTo>
                <a:lnTo>
                  <a:pt x="1112362" y="0"/>
                </a:lnTo>
                <a:lnTo>
                  <a:pt x="4006392" y="457417"/>
                </a:lnTo>
                <a:lnTo>
                  <a:pt x="4251489" y="1437587"/>
                </a:lnTo>
                <a:lnTo>
                  <a:pt x="2807521" y="3683569"/>
                </a:lnTo>
                <a:lnTo>
                  <a:pt x="9427" y="4171361"/>
                </a:lnTo>
                <a:cubicBezTo>
                  <a:pt x="6285" y="3040216"/>
                  <a:pt x="3142" y="1909072"/>
                  <a:pt x="0" y="777927"/>
                </a:cubicBezTo>
                <a:close/>
              </a:path>
            </a:pathLst>
          </a:cu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1" name="Rectangle 1023"/>
          <p:cNvSpPr/>
          <p:nvPr userDrawn="1"/>
        </p:nvSpPr>
        <p:spPr>
          <a:xfrm>
            <a:off x="0" y="3949831"/>
            <a:ext cx="12192000" cy="2908169"/>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08169">
                <a:moveTo>
                  <a:pt x="0" y="919329"/>
                </a:moveTo>
                <a:lnTo>
                  <a:pt x="254523" y="0"/>
                </a:lnTo>
                <a:lnTo>
                  <a:pt x="9144000" y="1418950"/>
                </a:lnTo>
                <a:lnTo>
                  <a:pt x="9144000" y="2908169"/>
                </a:lnTo>
                <a:lnTo>
                  <a:pt x="0" y="2908169"/>
                </a:lnTo>
                <a:lnTo>
                  <a:pt x="0" y="919329"/>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2" name="Rectangle 1023"/>
          <p:cNvSpPr/>
          <p:nvPr userDrawn="1"/>
        </p:nvSpPr>
        <p:spPr>
          <a:xfrm>
            <a:off x="8487459" y="5007714"/>
            <a:ext cx="3706136" cy="1852367"/>
          </a:xfrm>
          <a:custGeom>
            <a:avLst/>
            <a:gdLst>
              <a:gd name="connsiteX0" fmla="*/ 0 w 9144000"/>
              <a:gd name="connsiteY0" fmla="*/ 0 h 1988840"/>
              <a:gd name="connsiteX1" fmla="*/ 9144000 w 9144000"/>
              <a:gd name="connsiteY1" fmla="*/ 0 h 1988840"/>
              <a:gd name="connsiteX2" fmla="*/ 9144000 w 9144000"/>
              <a:gd name="connsiteY2" fmla="*/ 1988840 h 1988840"/>
              <a:gd name="connsiteX3" fmla="*/ 0 w 9144000"/>
              <a:gd name="connsiteY3" fmla="*/ 1988840 h 1988840"/>
              <a:gd name="connsiteX4" fmla="*/ 0 w 9144000"/>
              <a:gd name="connsiteY4" fmla="*/ 0 h 1988840"/>
              <a:gd name="connsiteX0" fmla="*/ 0 w 9144000"/>
              <a:gd name="connsiteY0" fmla="*/ 0 h 1988840"/>
              <a:gd name="connsiteX1" fmla="*/ 904973 w 9144000"/>
              <a:gd name="connsiteY1" fmla="*/ 4498 h 1988840"/>
              <a:gd name="connsiteX2" fmla="*/ 9144000 w 9144000"/>
              <a:gd name="connsiteY2" fmla="*/ 0 h 1988840"/>
              <a:gd name="connsiteX3" fmla="*/ 9144000 w 9144000"/>
              <a:gd name="connsiteY3" fmla="*/ 1988840 h 1988840"/>
              <a:gd name="connsiteX4" fmla="*/ 0 w 9144000"/>
              <a:gd name="connsiteY4" fmla="*/ 1988840 h 1988840"/>
              <a:gd name="connsiteX5" fmla="*/ 0 w 9144000"/>
              <a:gd name="connsiteY5" fmla="*/ 0 h 1988840"/>
              <a:gd name="connsiteX0" fmla="*/ 0 w 9144000"/>
              <a:gd name="connsiteY0" fmla="*/ 919329 h 2908169"/>
              <a:gd name="connsiteX1" fmla="*/ 254523 w 9144000"/>
              <a:gd name="connsiteY1" fmla="*/ 0 h 2908169"/>
              <a:gd name="connsiteX2" fmla="*/ 9144000 w 9144000"/>
              <a:gd name="connsiteY2" fmla="*/ 919329 h 2908169"/>
              <a:gd name="connsiteX3" fmla="*/ 9144000 w 9144000"/>
              <a:gd name="connsiteY3" fmla="*/ 2908169 h 2908169"/>
              <a:gd name="connsiteX4" fmla="*/ 0 w 9144000"/>
              <a:gd name="connsiteY4" fmla="*/ 2908169 h 2908169"/>
              <a:gd name="connsiteX5" fmla="*/ 0 w 9144000"/>
              <a:gd name="connsiteY5" fmla="*/ 919329 h 2908169"/>
              <a:gd name="connsiteX0" fmla="*/ 0 w 9144000"/>
              <a:gd name="connsiteY0" fmla="*/ 919329 h 2908169"/>
              <a:gd name="connsiteX1" fmla="*/ 254523 w 9144000"/>
              <a:gd name="connsiteY1" fmla="*/ 0 h 2908169"/>
              <a:gd name="connsiteX2" fmla="*/ 9144000 w 9144000"/>
              <a:gd name="connsiteY2" fmla="*/ 1418950 h 2908169"/>
              <a:gd name="connsiteX3" fmla="*/ 9144000 w 9144000"/>
              <a:gd name="connsiteY3" fmla="*/ 2908169 h 2908169"/>
              <a:gd name="connsiteX4" fmla="*/ 0 w 9144000"/>
              <a:gd name="connsiteY4" fmla="*/ 2908169 h 2908169"/>
              <a:gd name="connsiteX5" fmla="*/ 0 w 9144000"/>
              <a:gd name="connsiteY5" fmla="*/ 919329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1275153 w 10419153"/>
              <a:gd name="connsiteY4" fmla="*/ 2908169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24430 w 10419153"/>
              <a:gd name="connsiteY4" fmla="*/ 2898742 h 2908169"/>
              <a:gd name="connsiteX5" fmla="*/ 0 w 10419153"/>
              <a:gd name="connsiteY5" fmla="*/ 1899717 h 2908169"/>
              <a:gd name="connsiteX0" fmla="*/ 0 w 10419153"/>
              <a:gd name="connsiteY0" fmla="*/ 1899717 h 2908169"/>
              <a:gd name="connsiteX1" fmla="*/ 1529676 w 10419153"/>
              <a:gd name="connsiteY1" fmla="*/ 0 h 2908169"/>
              <a:gd name="connsiteX2" fmla="*/ 10419153 w 10419153"/>
              <a:gd name="connsiteY2" fmla="*/ 1418950 h 2908169"/>
              <a:gd name="connsiteX3" fmla="*/ 10419153 w 10419153"/>
              <a:gd name="connsiteY3" fmla="*/ 2908169 h 2908169"/>
              <a:gd name="connsiteX4" fmla="*/ 4352148 w 10419153"/>
              <a:gd name="connsiteY4" fmla="*/ 2908169 h 2908169"/>
              <a:gd name="connsiteX5" fmla="*/ 0 w 10419153"/>
              <a:gd name="connsiteY5" fmla="*/ 1899717 h 2908169"/>
              <a:gd name="connsiteX0" fmla="*/ 0 w 10419153"/>
              <a:gd name="connsiteY0" fmla="*/ 994744 h 2003196"/>
              <a:gd name="connsiteX1" fmla="*/ 781216 w 10419153"/>
              <a:gd name="connsiteY1" fmla="*/ 0 h 2003196"/>
              <a:gd name="connsiteX2" fmla="*/ 10419153 w 10419153"/>
              <a:gd name="connsiteY2" fmla="*/ 513977 h 2003196"/>
              <a:gd name="connsiteX3" fmla="*/ 10419153 w 10419153"/>
              <a:gd name="connsiteY3" fmla="*/ 2003196 h 2003196"/>
              <a:gd name="connsiteX4" fmla="*/ 4352148 w 10419153"/>
              <a:gd name="connsiteY4" fmla="*/ 2003196 h 2003196"/>
              <a:gd name="connsiteX5" fmla="*/ 0 w 10419153"/>
              <a:gd name="connsiteY5" fmla="*/ 994744 h 2003196"/>
              <a:gd name="connsiteX0" fmla="*/ 0 w 10419153"/>
              <a:gd name="connsiteY0" fmla="*/ 843915 h 1852367"/>
              <a:gd name="connsiteX1" fmla="*/ 3581007 w 10419153"/>
              <a:gd name="connsiteY1" fmla="*/ 0 h 1852367"/>
              <a:gd name="connsiteX2" fmla="*/ 10419153 w 10419153"/>
              <a:gd name="connsiteY2" fmla="*/ 363148 h 1852367"/>
              <a:gd name="connsiteX3" fmla="*/ 10419153 w 10419153"/>
              <a:gd name="connsiteY3" fmla="*/ 1852367 h 1852367"/>
              <a:gd name="connsiteX4" fmla="*/ 4352148 w 10419153"/>
              <a:gd name="connsiteY4" fmla="*/ 1852367 h 1852367"/>
              <a:gd name="connsiteX5" fmla="*/ 0 w 10419153"/>
              <a:gd name="connsiteY5" fmla="*/ 843915 h 1852367"/>
              <a:gd name="connsiteX0" fmla="*/ 0 w 8201494"/>
              <a:gd name="connsiteY0" fmla="*/ 881622 h 1852367"/>
              <a:gd name="connsiteX1" fmla="*/ 1363348 w 8201494"/>
              <a:gd name="connsiteY1" fmla="*/ 0 h 1852367"/>
              <a:gd name="connsiteX2" fmla="*/ 8201494 w 8201494"/>
              <a:gd name="connsiteY2" fmla="*/ 363148 h 1852367"/>
              <a:gd name="connsiteX3" fmla="*/ 8201494 w 8201494"/>
              <a:gd name="connsiteY3" fmla="*/ 1852367 h 1852367"/>
              <a:gd name="connsiteX4" fmla="*/ 2134489 w 8201494"/>
              <a:gd name="connsiteY4" fmla="*/ 1852367 h 1852367"/>
              <a:gd name="connsiteX5" fmla="*/ 0 w 8201494"/>
              <a:gd name="connsiteY5" fmla="*/ 881622 h 1852367"/>
              <a:gd name="connsiteX0" fmla="*/ 0 w 8173773"/>
              <a:gd name="connsiteY0" fmla="*/ 994744 h 1852367"/>
              <a:gd name="connsiteX1" fmla="*/ 1335627 w 8173773"/>
              <a:gd name="connsiteY1" fmla="*/ 0 h 1852367"/>
              <a:gd name="connsiteX2" fmla="*/ 8173773 w 8173773"/>
              <a:gd name="connsiteY2" fmla="*/ 363148 h 1852367"/>
              <a:gd name="connsiteX3" fmla="*/ 8173773 w 8173773"/>
              <a:gd name="connsiteY3" fmla="*/ 1852367 h 1852367"/>
              <a:gd name="connsiteX4" fmla="*/ 2106768 w 8173773"/>
              <a:gd name="connsiteY4" fmla="*/ 1852367 h 1852367"/>
              <a:gd name="connsiteX5" fmla="*/ 0 w 8173773"/>
              <a:gd name="connsiteY5" fmla="*/ 994744 h 185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3773" h="1852367">
                <a:moveTo>
                  <a:pt x="0" y="994744"/>
                </a:moveTo>
                <a:lnTo>
                  <a:pt x="1335627" y="0"/>
                </a:lnTo>
                <a:lnTo>
                  <a:pt x="8173773" y="363148"/>
                </a:lnTo>
                <a:lnTo>
                  <a:pt x="8173773" y="1852367"/>
                </a:lnTo>
                <a:lnTo>
                  <a:pt x="2106768" y="1852367"/>
                </a:lnTo>
                <a:lnTo>
                  <a:pt x="0" y="994744"/>
                </a:lnTo>
                <a:close/>
              </a:path>
            </a:pathLst>
          </a:cu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3" name="Rectangle 1026"/>
          <p:cNvSpPr/>
          <p:nvPr userDrawn="1"/>
        </p:nvSpPr>
        <p:spPr>
          <a:xfrm>
            <a:off x="4715576" y="-18853"/>
            <a:ext cx="7488995" cy="2201563"/>
          </a:xfrm>
          <a:custGeom>
            <a:avLst/>
            <a:gdLst>
              <a:gd name="connsiteX0" fmla="*/ 0 w 5145406"/>
              <a:gd name="connsiteY0" fmla="*/ 0 h 2201563"/>
              <a:gd name="connsiteX1" fmla="*/ 5145406 w 5145406"/>
              <a:gd name="connsiteY1" fmla="*/ 0 h 2201563"/>
              <a:gd name="connsiteX2" fmla="*/ 5145406 w 5145406"/>
              <a:gd name="connsiteY2" fmla="*/ 2201563 h 2201563"/>
              <a:gd name="connsiteX3" fmla="*/ 0 w 5145406"/>
              <a:gd name="connsiteY3" fmla="*/ 2201563 h 2201563"/>
              <a:gd name="connsiteX4" fmla="*/ 0 w 5145406"/>
              <a:gd name="connsiteY4"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11056 w 5156462"/>
              <a:gd name="connsiteY3" fmla="*/ 2201563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435263 w 5156462"/>
              <a:gd name="connsiteY3" fmla="*/ 2097869 h 2201563"/>
              <a:gd name="connsiteX4" fmla="*/ 0 w 5156462"/>
              <a:gd name="connsiteY4" fmla="*/ 1225485 h 2201563"/>
              <a:gd name="connsiteX5" fmla="*/ 11056 w 5156462"/>
              <a:gd name="connsiteY5" fmla="*/ 0 h 2201563"/>
              <a:gd name="connsiteX0" fmla="*/ 11056 w 5156462"/>
              <a:gd name="connsiteY0" fmla="*/ 0 h 2201563"/>
              <a:gd name="connsiteX1" fmla="*/ 5156462 w 5156462"/>
              <a:gd name="connsiteY1" fmla="*/ 0 h 2201563"/>
              <a:gd name="connsiteX2" fmla="*/ 5156462 w 5156462"/>
              <a:gd name="connsiteY2" fmla="*/ 2201563 h 2201563"/>
              <a:gd name="connsiteX3" fmla="*/ 246727 w 5156462"/>
              <a:gd name="connsiteY3" fmla="*/ 2192137 h 2201563"/>
              <a:gd name="connsiteX4" fmla="*/ 0 w 5156462"/>
              <a:gd name="connsiteY4" fmla="*/ 1225485 h 2201563"/>
              <a:gd name="connsiteX5" fmla="*/ 11056 w 5156462"/>
              <a:gd name="connsiteY5" fmla="*/ 0 h 2201563"/>
              <a:gd name="connsiteX0" fmla="*/ 11056 w 5165889"/>
              <a:gd name="connsiteY0" fmla="*/ 0 h 2192137"/>
              <a:gd name="connsiteX1" fmla="*/ 5156462 w 5165889"/>
              <a:gd name="connsiteY1" fmla="*/ 0 h 2192137"/>
              <a:gd name="connsiteX2" fmla="*/ 5165889 w 5165889"/>
              <a:gd name="connsiteY2" fmla="*/ 1711369 h 2192137"/>
              <a:gd name="connsiteX3" fmla="*/ 246727 w 5165889"/>
              <a:gd name="connsiteY3" fmla="*/ 2192137 h 2192137"/>
              <a:gd name="connsiteX4" fmla="*/ 0 w 5165889"/>
              <a:gd name="connsiteY4" fmla="*/ 1225485 h 2192137"/>
              <a:gd name="connsiteX5" fmla="*/ 11056 w 5165889"/>
              <a:gd name="connsiteY5" fmla="*/ 0 h 2192137"/>
              <a:gd name="connsiteX0" fmla="*/ 1629 w 5165889"/>
              <a:gd name="connsiteY0" fmla="*/ 0 h 2210990"/>
              <a:gd name="connsiteX1" fmla="*/ 5156462 w 5165889"/>
              <a:gd name="connsiteY1" fmla="*/ 18853 h 2210990"/>
              <a:gd name="connsiteX2" fmla="*/ 5165889 w 5165889"/>
              <a:gd name="connsiteY2" fmla="*/ 1730222 h 2210990"/>
              <a:gd name="connsiteX3" fmla="*/ 246727 w 5165889"/>
              <a:gd name="connsiteY3" fmla="*/ 2210990 h 2210990"/>
              <a:gd name="connsiteX4" fmla="*/ 0 w 5165889"/>
              <a:gd name="connsiteY4" fmla="*/ 1244338 h 2210990"/>
              <a:gd name="connsiteX5" fmla="*/ 1629 w 5165889"/>
              <a:gd name="connsiteY5" fmla="*/ 0 h 2210990"/>
              <a:gd name="connsiteX0" fmla="*/ 0 w 5164260"/>
              <a:gd name="connsiteY0" fmla="*/ 0 h 2210990"/>
              <a:gd name="connsiteX1" fmla="*/ 5154833 w 5164260"/>
              <a:gd name="connsiteY1" fmla="*/ 18853 h 2210990"/>
              <a:gd name="connsiteX2" fmla="*/ 5164260 w 5164260"/>
              <a:gd name="connsiteY2" fmla="*/ 1730222 h 2210990"/>
              <a:gd name="connsiteX3" fmla="*/ 245098 w 5164260"/>
              <a:gd name="connsiteY3" fmla="*/ 2210990 h 2210990"/>
              <a:gd name="connsiteX4" fmla="*/ 0 w 5164260"/>
              <a:gd name="connsiteY4" fmla="*/ 0 h 2210990"/>
              <a:gd name="connsiteX0" fmla="*/ 0 w 5616746"/>
              <a:gd name="connsiteY0" fmla="*/ 0 h 2201563"/>
              <a:gd name="connsiteX1" fmla="*/ 5607319 w 5616746"/>
              <a:gd name="connsiteY1" fmla="*/ 9426 h 2201563"/>
              <a:gd name="connsiteX2" fmla="*/ 5616746 w 5616746"/>
              <a:gd name="connsiteY2" fmla="*/ 1720795 h 2201563"/>
              <a:gd name="connsiteX3" fmla="*/ 697584 w 5616746"/>
              <a:gd name="connsiteY3" fmla="*/ 2201563 h 2201563"/>
              <a:gd name="connsiteX4" fmla="*/ 0 w 5616746"/>
              <a:gd name="connsiteY4" fmla="*/ 0 h 2201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746" h="2201563">
                <a:moveTo>
                  <a:pt x="0" y="0"/>
                </a:moveTo>
                <a:lnTo>
                  <a:pt x="5607319" y="9426"/>
                </a:lnTo>
                <a:cubicBezTo>
                  <a:pt x="5610461" y="579882"/>
                  <a:pt x="5613604" y="1150339"/>
                  <a:pt x="5616746" y="1720795"/>
                </a:cubicBezTo>
                <a:lnTo>
                  <a:pt x="697584" y="2201563"/>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hasCustomPrompt="1"/>
          </p:nvPr>
        </p:nvSpPr>
        <p:spPr>
          <a:xfrm>
            <a:off x="143339" y="5526360"/>
            <a:ext cx="8248109" cy="638944"/>
          </a:xfrm>
        </p:spPr>
        <p:txBody>
          <a:bodyPr>
            <a:noAutofit/>
          </a:bodyPr>
          <a:lstStyle>
            <a:lvl1pPr>
              <a:defRPr sz="7200">
                <a:solidFill>
                  <a:schemeClr val="tx2">
                    <a:lumMod val="50000"/>
                  </a:schemeClr>
                </a:solidFill>
                <a:latin typeface="Segoe UI" panose="020B0502040204020203" pitchFamily="34" charset="0"/>
                <a:cs typeface="Segoe UI" panose="020B0502040204020203" pitchFamily="34" charset="0"/>
              </a:defRPr>
            </a:lvl1pPr>
          </a:lstStyle>
          <a:p>
            <a:r>
              <a:rPr lang="en-US" dirty="0"/>
              <a:t>END</a:t>
            </a:r>
            <a:endParaRPr lang="en-ZA" dirty="0"/>
          </a:p>
        </p:txBody>
      </p:sp>
      <p:pic>
        <p:nvPicPr>
          <p:cNvPr id="64" name="Content Placeholder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8339" y="1912655"/>
            <a:ext cx="9570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27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F6D5C-09D4-47BE-817E-4D41B8555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2090D9C-60E7-4BF6-925E-790E8C3FA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1A9EBD-C297-4318-A714-8198A7F9E144}"/>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BE6387B6-E697-4984-BB16-BC526A559C2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3F8259D-9509-4400-B002-F989443ED837}"/>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82691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20A0D-704D-4112-A303-AB209FE03DF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3F80142A-FFC0-4E52-8341-F32B566BD2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552D2940-5DD3-4364-B5AA-E8F7377E1E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1454D99-865A-4EA0-B2AD-AFAB76FDE562}"/>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6" name="Footer Placeholder 5">
            <a:extLst>
              <a:ext uri="{FF2B5EF4-FFF2-40B4-BE49-F238E27FC236}">
                <a16:creationId xmlns:a16="http://schemas.microsoft.com/office/drawing/2014/main" xmlns="" id="{A24117D9-1433-4A88-BBAF-4CDF0DB1B0F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C4D0805-DDF5-4EB5-8DF5-F5DF37DB54F5}"/>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273972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2A512-81C8-4793-BA3E-D7FD8AB21E6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FF6F2CD-610B-42EF-9321-3771D0DEF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E0CC6BF-6DC8-4FD7-820D-957E419C73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70B65343-9D0A-4AEB-82C4-96E20D017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5CA0769-C016-4307-90CC-241EEDF1C8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57DEA93A-C02F-41A1-856F-6E97B18DA384}"/>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8" name="Footer Placeholder 7">
            <a:extLst>
              <a:ext uri="{FF2B5EF4-FFF2-40B4-BE49-F238E27FC236}">
                <a16:creationId xmlns:a16="http://schemas.microsoft.com/office/drawing/2014/main" xmlns="" id="{CABF50A8-9E4E-4452-9AB3-0D300B96FBF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E0581350-EEEB-489F-8FB7-B7CB29E69757}"/>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11307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02910-9E8C-4AF4-8BD0-3CA452886EB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33AEF6BA-7009-4F5A-8D7E-DC683564D000}"/>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4" name="Footer Placeholder 3">
            <a:extLst>
              <a:ext uri="{FF2B5EF4-FFF2-40B4-BE49-F238E27FC236}">
                <a16:creationId xmlns:a16="http://schemas.microsoft.com/office/drawing/2014/main" xmlns="" id="{CCC2A6D9-CF7C-4280-AD83-3B408B124C4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5B5364AD-B084-4E21-B92D-D5E879E70313}"/>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144751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49D8F2-7F36-489F-9AC6-B53361286925}"/>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3" name="Footer Placeholder 2">
            <a:extLst>
              <a:ext uri="{FF2B5EF4-FFF2-40B4-BE49-F238E27FC236}">
                <a16:creationId xmlns:a16="http://schemas.microsoft.com/office/drawing/2014/main" xmlns="" id="{E1EC510B-92D1-461F-B58A-7BB4485FE1B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F32F94B9-BF17-4C58-98A6-9FB47F6B1175}"/>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382893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1A5AE-565E-4B2B-8534-3FDDDE375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E595AE3-FF8A-4C08-A11E-0FB8C7113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AC1C45B3-8831-464A-88E0-149EAB10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8756285-F5ED-4270-9277-F6387CA4AC7F}"/>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6" name="Footer Placeholder 5">
            <a:extLst>
              <a:ext uri="{FF2B5EF4-FFF2-40B4-BE49-F238E27FC236}">
                <a16:creationId xmlns:a16="http://schemas.microsoft.com/office/drawing/2014/main" xmlns="" id="{49FE5329-FAF7-43CB-932A-2301933C92F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527CC4BA-AD5D-495B-8006-18331A1D3FD3}"/>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40056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B92B8-5C88-401A-90A6-EA1C98786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D58398BB-DBC4-4CB7-A6A3-88A681248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C30444D0-4214-46D2-96A4-5B3A830A3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7C00CC1-769E-42EF-86C8-64C7CC42D11C}"/>
              </a:ext>
            </a:extLst>
          </p:cNvPr>
          <p:cNvSpPr>
            <a:spLocks noGrp="1"/>
          </p:cNvSpPr>
          <p:nvPr>
            <p:ph type="dt" sz="half" idx="10"/>
          </p:nvPr>
        </p:nvSpPr>
        <p:spPr/>
        <p:txBody>
          <a:bodyPr/>
          <a:lstStyle/>
          <a:p>
            <a:fld id="{F24B3E23-FF3B-4043-9FDC-5DBB24D0E5A0}" type="datetimeFigureOut">
              <a:rPr lang="en-ZA" smtClean="0"/>
              <a:pPr/>
              <a:t>2018/03/15</a:t>
            </a:fld>
            <a:endParaRPr lang="en-ZA"/>
          </a:p>
        </p:txBody>
      </p:sp>
      <p:sp>
        <p:nvSpPr>
          <p:cNvPr id="6" name="Footer Placeholder 5">
            <a:extLst>
              <a:ext uri="{FF2B5EF4-FFF2-40B4-BE49-F238E27FC236}">
                <a16:creationId xmlns:a16="http://schemas.microsoft.com/office/drawing/2014/main" xmlns="" id="{7C1CFFDB-23BC-4640-845C-BE99E1984DA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85CC1812-FB46-4CA1-8328-7D93305415E5}"/>
              </a:ext>
            </a:extLst>
          </p:cNvPr>
          <p:cNvSpPr>
            <a:spLocks noGrp="1"/>
          </p:cNvSpPr>
          <p:nvPr>
            <p:ph type="sldNum" sz="quarter" idx="12"/>
          </p:nvPr>
        </p:nvSpPr>
        <p:spPr/>
        <p:txBody>
          <a:body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179858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A1A0B-1E9E-4125-851F-92FD91013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260538FA-E870-40BE-A2D9-ADE841A64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EBADE79-1226-418D-9CFB-6A2FAFA00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3E23-FF3B-4043-9FDC-5DBB24D0E5A0}" type="datetimeFigureOut">
              <a:rPr lang="en-ZA" smtClean="0"/>
              <a:pPr/>
              <a:t>2018/03/15</a:t>
            </a:fld>
            <a:endParaRPr lang="en-ZA"/>
          </a:p>
        </p:txBody>
      </p:sp>
      <p:sp>
        <p:nvSpPr>
          <p:cNvPr id="5" name="Footer Placeholder 4">
            <a:extLst>
              <a:ext uri="{FF2B5EF4-FFF2-40B4-BE49-F238E27FC236}">
                <a16:creationId xmlns:a16="http://schemas.microsoft.com/office/drawing/2014/main" xmlns="" id="{1D0101B2-5F9E-4E8C-98B2-F6F24B297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20050491-9896-4ECA-9EC6-31B57E4DA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50A17-EDAF-4098-8580-7B1C9AA6B878}" type="slidenum">
              <a:rPr lang="en-ZA" smtClean="0"/>
              <a:pPr/>
              <a:t>‹#›</a:t>
            </a:fld>
            <a:endParaRPr lang="en-ZA"/>
          </a:p>
        </p:txBody>
      </p:sp>
    </p:spTree>
    <p:extLst>
      <p:ext uri="{BB962C8B-B14F-4D97-AF65-F5344CB8AC3E}">
        <p14:creationId xmlns:p14="http://schemas.microsoft.com/office/powerpoint/2010/main" xmlns="" val="7833661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76153-A790-45CD-B61C-181F76EAEE50}" type="datetime1">
              <a:rPr lang="en-ZA" smtClean="0"/>
              <a:pPr/>
              <a:t>2018/03/15</a:t>
            </a:fld>
            <a:endParaRPr lang="en-Z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347B1-ADDA-416A-8430-69978611AF82}" type="slidenum">
              <a:rPr lang="en-ZA" smtClean="0"/>
              <a:pPr/>
              <a:t>‹#›</a:t>
            </a:fld>
            <a:endParaRPr lang="en-ZA" dirty="0"/>
          </a:p>
        </p:txBody>
      </p:sp>
    </p:spTree>
    <p:extLst>
      <p:ext uri="{BB962C8B-B14F-4D97-AF65-F5344CB8AC3E}">
        <p14:creationId xmlns:p14="http://schemas.microsoft.com/office/powerpoint/2010/main" xmlns="" val="126492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South%20african%20Police%20Service%20Amendment%20Act%20of%202012%2035663_gon729-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National%20Strategic%20Intelligence%20Act%2039%20of%201994.pdf" TargetMode="External"/><Relationship Id="rId2" Type="http://schemas.openxmlformats.org/officeDocument/2006/relationships/hyperlink" Target="IntelServicesOversightAct40of199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REGULATION%208(1)%20of%20the%20SAPS%20as%20on%201%20June%202016.pdf"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South%20African%20Police%20Service%20Amendment%20Act%20of%202008%2031857_8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1071A-3CF1-436C-AC3D-F86B6775D9C3}"/>
              </a:ext>
            </a:extLst>
          </p:cNvPr>
          <p:cNvSpPr>
            <a:spLocks noGrp="1"/>
          </p:cNvSpPr>
          <p:nvPr>
            <p:ph type="ctrTitle"/>
          </p:nvPr>
        </p:nvSpPr>
        <p:spPr>
          <a:xfrm>
            <a:off x="236807" y="1479686"/>
            <a:ext cx="11718386" cy="3027606"/>
          </a:xfrm>
        </p:spPr>
        <p:txBody>
          <a:bodyPr>
            <a:normAutofit/>
          </a:bodyPr>
          <a:lstStyle/>
          <a:p>
            <a:r>
              <a:rPr lang="en-ZA" dirty="0"/>
              <a:t>BRIEFING THE PORTFOLIO COMMITTEE ON POLICE REGARDING FIXED ESTABLISHMENT OF THE SAPS </a:t>
            </a:r>
          </a:p>
        </p:txBody>
      </p:sp>
      <p:sp>
        <p:nvSpPr>
          <p:cNvPr id="3" name="Subtitle 2">
            <a:extLst>
              <a:ext uri="{FF2B5EF4-FFF2-40B4-BE49-F238E27FC236}">
                <a16:creationId xmlns:a16="http://schemas.microsoft.com/office/drawing/2014/main" xmlns="" id="{20872987-3DBE-4D3A-9751-6AA9FCAAEA50}"/>
              </a:ext>
            </a:extLst>
          </p:cNvPr>
          <p:cNvSpPr>
            <a:spLocks noGrp="1"/>
          </p:cNvSpPr>
          <p:nvPr>
            <p:ph type="subTitle" idx="1"/>
          </p:nvPr>
        </p:nvSpPr>
        <p:spPr>
          <a:xfrm>
            <a:off x="1524000" y="4507291"/>
            <a:ext cx="9144000" cy="1752832"/>
          </a:xfrm>
        </p:spPr>
        <p:txBody>
          <a:bodyPr>
            <a:normAutofit lnSpcReduction="10000"/>
          </a:bodyPr>
          <a:lstStyle/>
          <a:p>
            <a:endParaRPr lang="en-ZA" dirty="0"/>
          </a:p>
          <a:p>
            <a:r>
              <a:rPr lang="en-ZA" dirty="0"/>
              <a:t>BY MPHO KWINIKA</a:t>
            </a:r>
          </a:p>
          <a:p>
            <a:r>
              <a:rPr lang="en-ZA" dirty="0"/>
              <a:t>PRESIDENT OF THE SOUTH AFRICAN POLICING UNION (SAPU)</a:t>
            </a:r>
          </a:p>
          <a:p>
            <a:r>
              <a:rPr lang="en-ZA" dirty="0"/>
              <a:t>13 MARCH 2018</a:t>
            </a:r>
          </a:p>
        </p:txBody>
      </p:sp>
      <p:pic>
        <p:nvPicPr>
          <p:cNvPr id="1026" name="Picture 18" descr="Sapulogo">
            <a:extLst>
              <a:ext uri="{FF2B5EF4-FFF2-40B4-BE49-F238E27FC236}">
                <a16:creationId xmlns:a16="http://schemas.microsoft.com/office/drawing/2014/main" xmlns="" id="{E631EE2B-E339-4083-8EBD-2C0CDA1CBB6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0"/>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455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DDB38-8535-42F5-BCC6-426E8C71A98A}"/>
              </a:ext>
            </a:extLst>
          </p:cNvPr>
          <p:cNvSpPr>
            <a:spLocks noGrp="1"/>
          </p:cNvSpPr>
          <p:nvPr>
            <p:ph type="title"/>
          </p:nvPr>
        </p:nvSpPr>
        <p:spPr>
          <a:xfrm>
            <a:off x="164123" y="126609"/>
            <a:ext cx="11863754" cy="1266093"/>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The filling of posts at Top Management posts</a:t>
            </a:r>
          </a:p>
        </p:txBody>
      </p:sp>
      <p:sp>
        <p:nvSpPr>
          <p:cNvPr id="3" name="Content Placeholder 2">
            <a:extLst>
              <a:ext uri="{FF2B5EF4-FFF2-40B4-BE49-F238E27FC236}">
                <a16:creationId xmlns:a16="http://schemas.microsoft.com/office/drawing/2014/main" xmlns="" id="{73EDA7AC-0A83-452B-BAE7-4B711B8BBB8B}"/>
              </a:ext>
            </a:extLst>
          </p:cNvPr>
          <p:cNvSpPr>
            <a:spLocks noGrp="1"/>
          </p:cNvSpPr>
          <p:nvPr>
            <p:ph idx="1"/>
          </p:nvPr>
        </p:nvSpPr>
        <p:spPr>
          <a:xfrm>
            <a:off x="1" y="1392702"/>
            <a:ext cx="12027876" cy="5100173"/>
          </a:xfrm>
        </p:spPr>
        <p:txBody>
          <a:bodyPr>
            <a:normAutofit fontScale="92500" lnSpcReduction="10000"/>
          </a:bodyPr>
          <a:lstStyle/>
          <a:p>
            <a:pPr algn="just"/>
            <a:endParaRPr lang="en-ZA" sz="3200" dirty="0"/>
          </a:p>
          <a:p>
            <a:pPr algn="just"/>
            <a:r>
              <a:rPr lang="en-ZA" sz="3200" dirty="0"/>
              <a:t>In this approved structure, the position of National Head, Management and Advisory Services is pitched at what is termed Lieutenant General. </a:t>
            </a:r>
          </a:p>
          <a:p>
            <a:pPr algn="just"/>
            <a:r>
              <a:rPr lang="en-ZA" sz="3200" dirty="0"/>
              <a:t>But when the Regulations were passed six months later, they did not make provision for the rank of Lieutenant General.</a:t>
            </a:r>
          </a:p>
          <a:p>
            <a:pPr algn="just"/>
            <a:r>
              <a:rPr lang="en-ZA" sz="3200" dirty="0"/>
              <a:t>When this post is filled, the incumbent is appointed as </a:t>
            </a:r>
            <a:r>
              <a:rPr lang="en-ZA" sz="3200" dirty="0">
                <a:highlight>
                  <a:srgbClr val="00FF00"/>
                </a:highlight>
              </a:rPr>
              <a:t>Lieutenant General (appointed as Deputy National Commissioner). </a:t>
            </a:r>
          </a:p>
          <a:p>
            <a:pPr algn="just"/>
            <a:r>
              <a:rPr lang="en-ZA" sz="3200" dirty="0"/>
              <a:t>This DNC becomes the only DNC without Divisional Commissioners. It happens to be a Major General who has now jumped the rank of Lieutenant General (Appointed as Divisional Commissioner) and without competitive selection process as directed by the National Development Plan (NDP).</a:t>
            </a:r>
          </a:p>
        </p:txBody>
      </p:sp>
    </p:spTree>
    <p:extLst>
      <p:ext uri="{BB962C8B-B14F-4D97-AF65-F5344CB8AC3E}">
        <p14:creationId xmlns:p14="http://schemas.microsoft.com/office/powerpoint/2010/main" xmlns="" val="191898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7E283-E3E0-4CB4-A816-5DFADE25F875}"/>
              </a:ext>
            </a:extLst>
          </p:cNvPr>
          <p:cNvSpPr>
            <a:spLocks noGrp="1"/>
          </p:cNvSpPr>
          <p:nvPr>
            <p:ph type="title"/>
          </p:nvPr>
        </p:nvSpPr>
        <p:spPr>
          <a:xfrm>
            <a:off x="182880" y="1"/>
            <a:ext cx="11816862" cy="1195753"/>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The filling of posts at Top Management posts</a:t>
            </a:r>
          </a:p>
        </p:txBody>
      </p:sp>
      <p:sp>
        <p:nvSpPr>
          <p:cNvPr id="3" name="Content Placeholder 2">
            <a:extLst>
              <a:ext uri="{FF2B5EF4-FFF2-40B4-BE49-F238E27FC236}">
                <a16:creationId xmlns:a16="http://schemas.microsoft.com/office/drawing/2014/main" xmlns="" id="{89DD4A89-9611-40E6-9599-4CCC37D4B522}"/>
              </a:ext>
            </a:extLst>
          </p:cNvPr>
          <p:cNvSpPr>
            <a:spLocks noGrp="1"/>
          </p:cNvSpPr>
          <p:nvPr>
            <p:ph idx="1"/>
          </p:nvPr>
        </p:nvSpPr>
        <p:spPr>
          <a:xfrm>
            <a:off x="182880" y="1477108"/>
            <a:ext cx="11816862" cy="5205046"/>
          </a:xfrm>
        </p:spPr>
        <p:txBody>
          <a:bodyPr>
            <a:normAutofit lnSpcReduction="10000"/>
          </a:bodyPr>
          <a:lstStyle/>
          <a:p>
            <a:r>
              <a:rPr lang="en-ZA" dirty="0"/>
              <a:t>The Police Act was further amended in terms of the South African Police Service Amendment Act 10 of 2012. In terms of this amendment, section 17CA(1) reads: </a:t>
            </a:r>
            <a:r>
              <a:rPr lang="en-ZA" sz="800" dirty="0">
                <a:hlinkClick r:id="rId2" action="ppaction://hlinkfile"/>
              </a:rPr>
              <a:t>South </a:t>
            </a:r>
            <a:r>
              <a:rPr lang="en-ZA" sz="800" dirty="0" err="1">
                <a:hlinkClick r:id="rId2" action="ppaction://hlinkfile"/>
              </a:rPr>
              <a:t>african</a:t>
            </a:r>
            <a:r>
              <a:rPr lang="en-ZA" sz="800" dirty="0">
                <a:hlinkClick r:id="rId2" action="ppaction://hlinkfile"/>
              </a:rPr>
              <a:t> Police Service Amendment Act of 2012 35663_gon729-1.pdf</a:t>
            </a:r>
            <a:endParaRPr lang="en-ZA" sz="800" dirty="0"/>
          </a:p>
          <a:p>
            <a:pPr marL="0" indent="0" algn="just">
              <a:buNone/>
            </a:pPr>
            <a:r>
              <a:rPr lang="en-ZA" dirty="0">
                <a:solidFill>
                  <a:srgbClr val="FF0000"/>
                </a:solidFill>
              </a:rPr>
              <a:t>	“The Minister, with the concurrence of Cabinet, shall appoint a person 	who is (a) South African citizen, and (b) a fit and proper person, with due 	regard to his or her experience, conscientiousness and integrity, to be 	entrusted with the responsibilities of the office concerned, as the National 	Head of the Directorate for a non-renewable fixed term of not shorter 	than seven years and not longer than 10 years.”</a:t>
            </a:r>
          </a:p>
          <a:p>
            <a:pPr algn="just"/>
            <a:r>
              <a:rPr lang="en-ZA" dirty="0"/>
              <a:t>Based on this law, attempts to appoint Major General </a:t>
            </a:r>
            <a:r>
              <a:rPr lang="en-ZA" dirty="0" err="1"/>
              <a:t>Ntlemeza</a:t>
            </a:r>
            <a:r>
              <a:rPr lang="en-ZA" dirty="0"/>
              <a:t> was chaotic, to say the least. The Minister announced his appointment as Major General but in few days time he was addressed as Lieutenant General which was only settled by court.</a:t>
            </a:r>
          </a:p>
        </p:txBody>
      </p:sp>
    </p:spTree>
    <p:extLst>
      <p:ext uri="{BB962C8B-B14F-4D97-AF65-F5344CB8AC3E}">
        <p14:creationId xmlns:p14="http://schemas.microsoft.com/office/powerpoint/2010/main" xmlns="" val="186889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4937A-FFD3-4AD4-838E-493510A8DF56}"/>
              </a:ext>
            </a:extLst>
          </p:cNvPr>
          <p:cNvSpPr>
            <a:spLocks noGrp="1"/>
          </p:cNvSpPr>
          <p:nvPr>
            <p:ph type="title"/>
          </p:nvPr>
        </p:nvSpPr>
        <p:spPr>
          <a:xfrm>
            <a:off x="464233" y="182881"/>
            <a:ext cx="11183815" cy="1153550"/>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The filling of posts at Top Management posts</a:t>
            </a:r>
          </a:p>
        </p:txBody>
      </p:sp>
      <p:sp>
        <p:nvSpPr>
          <p:cNvPr id="3" name="Content Placeholder 2">
            <a:extLst>
              <a:ext uri="{FF2B5EF4-FFF2-40B4-BE49-F238E27FC236}">
                <a16:creationId xmlns:a16="http://schemas.microsoft.com/office/drawing/2014/main" xmlns="" id="{ABFCE9E0-163D-412C-8B18-FD6D0CF402BD}"/>
              </a:ext>
            </a:extLst>
          </p:cNvPr>
          <p:cNvSpPr>
            <a:spLocks noGrp="1"/>
          </p:cNvSpPr>
          <p:nvPr>
            <p:ph idx="1"/>
          </p:nvPr>
        </p:nvSpPr>
        <p:spPr>
          <a:xfrm>
            <a:off x="225083" y="1825625"/>
            <a:ext cx="11774659" cy="4351338"/>
          </a:xfrm>
        </p:spPr>
        <p:txBody>
          <a:bodyPr>
            <a:normAutofit lnSpcReduction="10000"/>
          </a:bodyPr>
          <a:lstStyle/>
          <a:p>
            <a:pPr algn="just"/>
            <a:r>
              <a:rPr lang="en-ZA" dirty="0"/>
              <a:t>Now, the post has been advertised with an indication that it is on salary level 15. Once again, no rank is mentioned in the advert.</a:t>
            </a:r>
          </a:p>
          <a:p>
            <a:pPr algn="just"/>
            <a:r>
              <a:rPr lang="en-ZA" dirty="0"/>
              <a:t>The Police Act and Regulation 8(1) are deafeningly silent about the rank to be held by the incumbent. Seniority of the post is not mentioned.</a:t>
            </a:r>
          </a:p>
          <a:p>
            <a:pPr algn="just"/>
            <a:r>
              <a:rPr lang="en-ZA" dirty="0"/>
              <a:t>Unless police management advise the Minister to amend the Regulations, the confusion will continue reign.</a:t>
            </a:r>
          </a:p>
          <a:p>
            <a:pPr marL="0" indent="0" algn="just">
              <a:buNone/>
            </a:pPr>
            <a:endParaRPr lang="en-ZA" dirty="0"/>
          </a:p>
          <a:p>
            <a:pPr algn="just"/>
            <a:r>
              <a:rPr lang="en-ZA" dirty="0"/>
              <a:t>The same argument goes to the </a:t>
            </a:r>
            <a:r>
              <a:rPr lang="en-ZA" b="1" dirty="0">
                <a:highlight>
                  <a:srgbClr val="00FF00"/>
                </a:highlight>
              </a:rPr>
              <a:t>Deputy National Head</a:t>
            </a:r>
            <a:r>
              <a:rPr lang="en-ZA" dirty="0"/>
              <a:t>, whose rank is not determined as reflected in section 17CA(4) of the Police Act. The current incumbent is called “</a:t>
            </a:r>
            <a:r>
              <a:rPr lang="en-ZA" b="1" dirty="0"/>
              <a:t>Lieutenant General” </a:t>
            </a:r>
            <a:r>
              <a:rPr lang="en-ZA" dirty="0"/>
              <a:t>which is not an existing rank. </a:t>
            </a:r>
          </a:p>
        </p:txBody>
      </p:sp>
    </p:spTree>
    <p:extLst>
      <p:ext uri="{BB962C8B-B14F-4D97-AF65-F5344CB8AC3E}">
        <p14:creationId xmlns:p14="http://schemas.microsoft.com/office/powerpoint/2010/main" xmlns="" val="398322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1EE81-F598-469D-B7FB-9712957515A6}"/>
              </a:ext>
            </a:extLst>
          </p:cNvPr>
          <p:cNvSpPr>
            <a:spLocks noGrp="1"/>
          </p:cNvSpPr>
          <p:nvPr>
            <p:ph type="title"/>
          </p:nvPr>
        </p:nvSpPr>
        <p:spPr>
          <a:xfrm>
            <a:off x="838200" y="253219"/>
            <a:ext cx="10515600" cy="1125415"/>
          </a:xfrm>
          <a:solidFill>
            <a:schemeClr val="accent1">
              <a:lumMod val="20000"/>
              <a:lumOff val="80000"/>
            </a:schemeClr>
          </a:solidFill>
          <a:effectLst>
            <a:glow rad="228600">
              <a:schemeClr val="accent1">
                <a:satMod val="175000"/>
                <a:alpha val="40000"/>
              </a:schemeClr>
            </a:glow>
          </a:effectLst>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65749CEB-4EC9-4685-8A64-6BB77614BC16}"/>
              </a:ext>
            </a:extLst>
          </p:cNvPr>
          <p:cNvSpPr>
            <a:spLocks noGrp="1"/>
          </p:cNvSpPr>
          <p:nvPr>
            <p:ph idx="1"/>
          </p:nvPr>
        </p:nvSpPr>
        <p:spPr>
          <a:xfrm>
            <a:off x="464235" y="1825625"/>
            <a:ext cx="11380762" cy="4351338"/>
          </a:xfrm>
        </p:spPr>
        <p:txBody>
          <a:bodyPr>
            <a:normAutofit/>
          </a:bodyPr>
          <a:lstStyle/>
          <a:p>
            <a:pPr algn="just"/>
            <a:r>
              <a:rPr lang="en-ZA" sz="3200" dirty="0"/>
              <a:t>There is an excessive number of police officials at National Head Office [</a:t>
            </a:r>
            <a:r>
              <a:rPr lang="en-ZA" sz="3200" b="1" dirty="0"/>
              <a:t>Slide 34</a:t>
            </a:r>
            <a:r>
              <a:rPr lang="en-ZA" sz="3200" dirty="0"/>
              <a:t>]. </a:t>
            </a:r>
          </a:p>
          <a:p>
            <a:pPr algn="just"/>
            <a:r>
              <a:rPr lang="en-ZA" sz="3200" dirty="0"/>
              <a:t>Some posts are unnecessary and could be phased out which will release the much needed resources at production level. </a:t>
            </a:r>
          </a:p>
          <a:p>
            <a:pPr algn="just"/>
            <a:r>
              <a:rPr lang="en-ZA" sz="3200" dirty="0"/>
              <a:t>We are of the view that the post of Deputy National Commissioner, Management Interventions (</a:t>
            </a:r>
            <a:r>
              <a:rPr lang="en-ZA" sz="3200" b="1" dirty="0"/>
              <a:t>slide 18</a:t>
            </a:r>
            <a:r>
              <a:rPr lang="en-ZA" sz="3200" dirty="0"/>
              <a:t>) is unnecessary. There are five posts on salary level 15 and many other senior managers who can better placed elsewhere. </a:t>
            </a:r>
          </a:p>
        </p:txBody>
      </p:sp>
    </p:spTree>
    <p:extLst>
      <p:ext uri="{BB962C8B-B14F-4D97-AF65-F5344CB8AC3E}">
        <p14:creationId xmlns:p14="http://schemas.microsoft.com/office/powerpoint/2010/main" xmlns="" val="315588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xfrm>
            <a:off x="838200" y="1"/>
            <a:ext cx="10515600" cy="1012873"/>
          </a:xfrm>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140677" y="1969477"/>
            <a:ext cx="11830929" cy="4754880"/>
          </a:xfrm>
        </p:spPr>
        <p:txBody>
          <a:bodyPr/>
          <a:lstStyle/>
          <a:p>
            <a:pPr algn="just"/>
            <a:r>
              <a:rPr lang="en-ZA" sz="3200" dirty="0"/>
              <a:t>It is clear from several misnomers that Top Management is not familiar with the names of its structures. The name of DPCI is repeatedly cited incorrectly as </a:t>
            </a:r>
            <a:r>
              <a:rPr lang="en-ZA" sz="3200" dirty="0">
                <a:highlight>
                  <a:srgbClr val="FFFF00"/>
                </a:highlight>
              </a:rPr>
              <a:t>Directorate for Priority Crime Investigations</a:t>
            </a:r>
            <a:r>
              <a:rPr lang="en-ZA" sz="3200" dirty="0"/>
              <a:t> instead of </a:t>
            </a:r>
            <a:r>
              <a:rPr lang="en-ZA" sz="3200" dirty="0">
                <a:highlight>
                  <a:srgbClr val="00FF00"/>
                </a:highlight>
              </a:rPr>
              <a:t>Directorate for Priority Crime Investigation </a:t>
            </a:r>
            <a:r>
              <a:rPr lang="en-ZA" sz="3200" dirty="0">
                <a:highlight>
                  <a:srgbClr val="00FFFF"/>
                </a:highlight>
              </a:rPr>
              <a:t>[</a:t>
            </a:r>
            <a:r>
              <a:rPr lang="en-ZA" sz="3200" b="1" dirty="0">
                <a:highlight>
                  <a:srgbClr val="00FFFF"/>
                </a:highlight>
              </a:rPr>
              <a:t>Slides 18, 19, 27</a:t>
            </a:r>
            <a:r>
              <a:rPr lang="en-ZA" sz="3200" dirty="0">
                <a:highlight>
                  <a:srgbClr val="00FFFF"/>
                </a:highlight>
              </a:rPr>
              <a:t>].</a:t>
            </a:r>
          </a:p>
          <a:p>
            <a:pPr algn="just"/>
            <a:r>
              <a:rPr lang="en-ZA" sz="3200" dirty="0"/>
              <a:t>Similarly, Top management calls its Detective Service as Detective Services, a practice that exacerbate the confusion [</a:t>
            </a:r>
            <a:r>
              <a:rPr lang="en-ZA" sz="3200" b="1" dirty="0"/>
              <a:t>slide 15</a:t>
            </a:r>
            <a:r>
              <a:rPr lang="en-ZA" sz="3200" dirty="0"/>
              <a:t>].</a:t>
            </a:r>
          </a:p>
          <a:p>
            <a:pPr algn="just"/>
            <a:r>
              <a:rPr lang="en-ZA" sz="3200" dirty="0"/>
              <a:t>It is important that the number of satellites police stations and contact points be reflected  [</a:t>
            </a:r>
            <a:r>
              <a:rPr lang="en-ZA" sz="3200" b="1" dirty="0"/>
              <a:t>Slide 3</a:t>
            </a:r>
            <a:r>
              <a:rPr lang="en-ZA" sz="3200" dirty="0"/>
              <a:t>] as they compete for the 120 000 posts at police stations.</a:t>
            </a:r>
          </a:p>
          <a:p>
            <a:pPr algn="just"/>
            <a:endParaRPr lang="en-ZA" dirty="0"/>
          </a:p>
        </p:txBody>
      </p:sp>
      <p:sp>
        <p:nvSpPr>
          <p:cNvPr id="4" name="Title 1">
            <a:extLst>
              <a:ext uri="{FF2B5EF4-FFF2-40B4-BE49-F238E27FC236}">
                <a16:creationId xmlns:a16="http://schemas.microsoft.com/office/drawing/2014/main" xmlns="" id="{82F26C33-7BD4-41B2-85C7-C6832E2B05E8}"/>
              </a:ext>
            </a:extLst>
          </p:cNvPr>
          <p:cNvSpPr txBox="1">
            <a:spLocks/>
          </p:cNvSpPr>
          <p:nvPr/>
        </p:nvSpPr>
        <p:spPr>
          <a:xfrm>
            <a:off x="838200" y="253219"/>
            <a:ext cx="10515600" cy="1125415"/>
          </a:xfrm>
          <a:prstGeom prst="rect">
            <a:avLst/>
          </a:prstGeom>
          <a:solidFill>
            <a:schemeClr val="accent1">
              <a:lumMod val="20000"/>
              <a:lumOff val="80000"/>
            </a:schemeClr>
          </a:solidFill>
          <a:effectLst>
            <a:glow rad="228600">
              <a:schemeClr val="accent1">
                <a:satMod val="175000"/>
                <a:alpha val="40000"/>
              </a:schemeClr>
            </a:glow>
          </a:effectLst>
          <a:scene3d>
            <a:camera prst="orthographicFront"/>
            <a:lightRig rig="threePt" dir="t"/>
          </a:scene3d>
          <a:sp3d>
            <a:bevelT w="152400" h="50800" prst="softRound"/>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t>Observations by SAPU</a:t>
            </a:r>
            <a:endParaRPr lang="en-ZA" dirty="0"/>
          </a:p>
        </p:txBody>
      </p:sp>
    </p:spTree>
    <p:extLst>
      <p:ext uri="{BB962C8B-B14F-4D97-AF65-F5344CB8AC3E}">
        <p14:creationId xmlns:p14="http://schemas.microsoft.com/office/powerpoint/2010/main" xmlns="" val="50062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323557" y="1825625"/>
            <a:ext cx="11535507" cy="4786190"/>
          </a:xfrm>
        </p:spPr>
        <p:txBody>
          <a:bodyPr>
            <a:normAutofit lnSpcReduction="10000"/>
          </a:bodyPr>
          <a:lstStyle/>
          <a:p>
            <a:pPr algn="just"/>
            <a:r>
              <a:rPr lang="en-ZA" dirty="0"/>
              <a:t> </a:t>
            </a:r>
            <a:r>
              <a:rPr lang="en-ZA" sz="3200" dirty="0"/>
              <a:t>The columns reflecting the number of posts reflected, such as DNC 4,4,5, and 5 does not tally and therefore not making sense as to whether they refer to the number of office bearers or the number of posts under that office bearer [</a:t>
            </a:r>
            <a:r>
              <a:rPr lang="en-ZA" sz="3200" b="1" dirty="0"/>
              <a:t>Slides 27-28</a:t>
            </a:r>
            <a:r>
              <a:rPr lang="en-ZA" sz="3200" dirty="0"/>
              <a:t>].</a:t>
            </a:r>
          </a:p>
          <a:p>
            <a:pPr algn="just"/>
            <a:r>
              <a:rPr lang="en-ZA" sz="3200" dirty="0"/>
              <a:t>In any event, the reflection of </a:t>
            </a:r>
            <a:r>
              <a:rPr lang="en-ZA" sz="3200" b="1" dirty="0">
                <a:highlight>
                  <a:srgbClr val="00FF00"/>
                </a:highlight>
              </a:rPr>
              <a:t>5</a:t>
            </a:r>
            <a:r>
              <a:rPr lang="en-ZA" sz="3200" dirty="0">
                <a:highlight>
                  <a:srgbClr val="00FF00"/>
                </a:highlight>
              </a:rPr>
              <a:t> </a:t>
            </a:r>
            <a:r>
              <a:rPr lang="en-ZA" sz="3200" dirty="0"/>
              <a:t>DNCs posts is misleading as there are </a:t>
            </a:r>
            <a:r>
              <a:rPr lang="en-ZA" sz="3200" b="1" dirty="0">
                <a:highlight>
                  <a:srgbClr val="00FF00"/>
                </a:highlight>
              </a:rPr>
              <a:t>6</a:t>
            </a:r>
            <a:r>
              <a:rPr lang="en-ZA" sz="3200" dirty="0">
                <a:highlight>
                  <a:srgbClr val="00FF00"/>
                </a:highlight>
              </a:rPr>
              <a:t> </a:t>
            </a:r>
            <a:r>
              <a:rPr lang="en-ZA" sz="3200" dirty="0"/>
              <a:t>posts of DNCs.</a:t>
            </a:r>
          </a:p>
          <a:p>
            <a:pPr algn="just"/>
            <a:r>
              <a:rPr lang="en-ZA" sz="3200" dirty="0"/>
              <a:t>It is unclear as to why management is presenting the </a:t>
            </a:r>
            <a:r>
              <a:rPr lang="en-ZA" sz="3200" b="1" dirty="0"/>
              <a:t>2016/2017</a:t>
            </a:r>
            <a:r>
              <a:rPr lang="en-ZA" sz="3200" dirty="0"/>
              <a:t> structures that has been abandoned and not presenting structures as on </a:t>
            </a:r>
            <a:r>
              <a:rPr lang="en-ZA" sz="3200" b="1" dirty="0"/>
              <a:t>31/01/2018. </a:t>
            </a:r>
            <a:r>
              <a:rPr lang="en-ZA" sz="3200" dirty="0"/>
              <a:t>This suggests that management acknowledges that there is no approved structure in which the 6</a:t>
            </a:r>
            <a:r>
              <a:rPr lang="en-ZA" sz="3200" baseline="30000" dirty="0"/>
              <a:t>th</a:t>
            </a:r>
            <a:r>
              <a:rPr lang="en-ZA" sz="3200" dirty="0"/>
              <a:t> DNC is reflected.</a:t>
            </a:r>
          </a:p>
        </p:txBody>
      </p:sp>
      <p:sp>
        <p:nvSpPr>
          <p:cNvPr id="4" name="Title 1">
            <a:extLst>
              <a:ext uri="{FF2B5EF4-FFF2-40B4-BE49-F238E27FC236}">
                <a16:creationId xmlns:a16="http://schemas.microsoft.com/office/drawing/2014/main" xmlns="" id="{AEF7ED59-090A-4CEC-B720-EFF4153DED45}"/>
              </a:ext>
            </a:extLst>
          </p:cNvPr>
          <p:cNvSpPr txBox="1">
            <a:spLocks/>
          </p:cNvSpPr>
          <p:nvPr/>
        </p:nvSpPr>
        <p:spPr>
          <a:xfrm>
            <a:off x="838200" y="253219"/>
            <a:ext cx="10515600" cy="1125415"/>
          </a:xfrm>
          <a:prstGeom prst="rect">
            <a:avLst/>
          </a:prstGeom>
          <a:solidFill>
            <a:schemeClr val="accent1">
              <a:lumMod val="20000"/>
              <a:lumOff val="80000"/>
            </a:schemeClr>
          </a:solidFill>
          <a:effectLst>
            <a:glow rad="228600">
              <a:schemeClr val="accent1">
                <a:satMod val="175000"/>
                <a:alpha val="40000"/>
              </a:schemeClr>
            </a:glow>
          </a:effectLst>
          <a:scene3d>
            <a:camera prst="orthographicFront"/>
            <a:lightRig rig="threePt" dir="t"/>
          </a:scene3d>
          <a:sp3d>
            <a:bevelT w="152400" h="50800" prst="softRound"/>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t>Observations by SAPU</a:t>
            </a:r>
            <a:endParaRPr lang="en-ZA" dirty="0"/>
          </a:p>
        </p:txBody>
      </p:sp>
    </p:spTree>
    <p:extLst>
      <p:ext uri="{BB962C8B-B14F-4D97-AF65-F5344CB8AC3E}">
        <p14:creationId xmlns:p14="http://schemas.microsoft.com/office/powerpoint/2010/main" xmlns="" val="377280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xfrm>
            <a:off x="164123" y="1"/>
            <a:ext cx="11863753" cy="956602"/>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1" y="1111347"/>
            <a:ext cx="12027876" cy="5598941"/>
          </a:xfrm>
        </p:spPr>
        <p:txBody>
          <a:bodyPr>
            <a:normAutofit lnSpcReduction="10000"/>
          </a:bodyPr>
          <a:lstStyle/>
          <a:p>
            <a:pPr algn="just"/>
            <a:r>
              <a:rPr lang="en-ZA" dirty="0"/>
              <a:t> With regard to manpower, t</a:t>
            </a:r>
            <a:r>
              <a:rPr lang="en-ZA" sz="3200" dirty="0"/>
              <a:t>he DPCI is under capacitated. It is undisputed that they have to investigate complex cases that generate extreme public interest. They ought not be failed by under-capacitation.</a:t>
            </a:r>
          </a:p>
          <a:p>
            <a:pPr marL="0" indent="0" algn="just">
              <a:buNone/>
            </a:pPr>
            <a:endParaRPr lang="en-ZA" sz="3200" dirty="0"/>
          </a:p>
          <a:p>
            <a:pPr algn="just"/>
            <a:r>
              <a:rPr lang="en-ZA" sz="3200" dirty="0"/>
              <a:t>Similarly, the Detective Service is understaffed and attention should be paid to it.</a:t>
            </a:r>
          </a:p>
          <a:p>
            <a:pPr marL="0" indent="0" algn="just">
              <a:buNone/>
            </a:pPr>
            <a:endParaRPr lang="en-ZA" sz="3200" dirty="0"/>
          </a:p>
          <a:p>
            <a:pPr algn="just"/>
            <a:r>
              <a:rPr lang="en-ZA" sz="3200" dirty="0"/>
              <a:t>It is observed that the post of Component Head Counter Intelligence has been elevated to Divisional Commissioner’s level and removed from Crime Intelligence Division and placed directly under the National Commissioner. The laws governing intelligence structures (</a:t>
            </a:r>
            <a:r>
              <a:rPr lang="en-ZA" sz="3200" b="1" dirty="0"/>
              <a:t>next slide</a:t>
            </a:r>
            <a:r>
              <a:rPr lang="en-ZA" sz="3200" dirty="0"/>
              <a:t>) will be upset by this move</a:t>
            </a:r>
            <a:r>
              <a:rPr lang="en-ZA" dirty="0"/>
              <a:t>. </a:t>
            </a:r>
          </a:p>
          <a:p>
            <a:pPr marL="0" indent="0" algn="just">
              <a:buNone/>
            </a:pPr>
            <a:endParaRPr lang="en-ZA" b="1" dirty="0"/>
          </a:p>
          <a:p>
            <a:pPr algn="just"/>
            <a:endParaRPr lang="en-ZA" dirty="0"/>
          </a:p>
          <a:p>
            <a:pPr algn="just"/>
            <a:endParaRPr lang="en-ZA" dirty="0"/>
          </a:p>
          <a:p>
            <a:pPr algn="just"/>
            <a:endParaRPr lang="en-ZA" dirty="0"/>
          </a:p>
          <a:p>
            <a:pPr algn="just"/>
            <a:endParaRPr lang="en-ZA" dirty="0"/>
          </a:p>
        </p:txBody>
      </p:sp>
    </p:spTree>
    <p:extLst>
      <p:ext uri="{BB962C8B-B14F-4D97-AF65-F5344CB8AC3E}">
        <p14:creationId xmlns:p14="http://schemas.microsoft.com/office/powerpoint/2010/main" xmlns="" val="354856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xfrm>
            <a:off x="164123" y="1"/>
            <a:ext cx="11863753" cy="956602"/>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1" y="1111347"/>
            <a:ext cx="12027876" cy="5598941"/>
          </a:xfrm>
        </p:spPr>
        <p:txBody>
          <a:bodyPr>
            <a:normAutofit fontScale="92500"/>
          </a:bodyPr>
          <a:lstStyle/>
          <a:p>
            <a:pPr algn="just"/>
            <a:r>
              <a:rPr lang="en-ZA" sz="3200" dirty="0"/>
              <a:t>This move tramples the Intelligence Services Oversight Act 40 of 1994. [</a:t>
            </a:r>
            <a:r>
              <a:rPr lang="en-ZA" sz="2400" dirty="0"/>
              <a:t>s1, 2(1)(a), 3(a)(</a:t>
            </a:r>
            <a:r>
              <a:rPr lang="en-ZA" sz="2400" dirty="0" err="1"/>
              <a:t>i</a:t>
            </a:r>
            <a:r>
              <a:rPr lang="en-ZA" sz="2400" dirty="0"/>
              <a:t>) and 6(2) regarding definition, oversight, financial statement and reporting of the Joint Standing Committee on Intelligence (</a:t>
            </a:r>
            <a:r>
              <a:rPr lang="en-ZA" sz="2400" b="1" dirty="0"/>
              <a:t>JSCI) </a:t>
            </a:r>
            <a:r>
              <a:rPr lang="en-ZA" sz="2400" dirty="0"/>
              <a:t>and</a:t>
            </a:r>
            <a:r>
              <a:rPr lang="en-ZA" sz="2400" b="1" dirty="0"/>
              <a:t> </a:t>
            </a:r>
            <a:r>
              <a:rPr lang="en-ZA" sz="2400" dirty="0"/>
              <a:t>to Parliament respectively</a:t>
            </a:r>
            <a:r>
              <a:rPr lang="en-ZA" sz="3200" dirty="0"/>
              <a:t>]. </a:t>
            </a:r>
            <a:r>
              <a:rPr lang="en-ZA" sz="900" dirty="0">
                <a:hlinkClick r:id="rId2" action="ppaction://hlinkfile"/>
              </a:rPr>
              <a:t>IntelServicesOversightAct40of1994.pdf</a:t>
            </a:r>
            <a:endParaRPr lang="en-ZA" sz="900" dirty="0"/>
          </a:p>
          <a:p>
            <a:pPr algn="just"/>
            <a:endParaRPr lang="en-ZA" sz="3200" dirty="0"/>
          </a:p>
          <a:p>
            <a:pPr algn="just"/>
            <a:r>
              <a:rPr lang="en-ZA" sz="3200" dirty="0"/>
              <a:t>The Inspector General of Intelligence </a:t>
            </a:r>
            <a:r>
              <a:rPr lang="en-ZA" sz="3200" b="1" dirty="0"/>
              <a:t>(IGI</a:t>
            </a:r>
            <a:r>
              <a:rPr lang="en-ZA" sz="3200" dirty="0"/>
              <a:t>) will also be hampered in its oversight. </a:t>
            </a:r>
          </a:p>
          <a:p>
            <a:pPr marL="0" indent="0" algn="just">
              <a:buNone/>
            </a:pPr>
            <a:endParaRPr lang="en-ZA" sz="3200" dirty="0"/>
          </a:p>
          <a:p>
            <a:pPr algn="just"/>
            <a:r>
              <a:rPr lang="en-ZA" sz="3200" dirty="0"/>
              <a:t>The move further undermines the National Strategic Intelligence Act 39 of 1994 which recognises Crime Intelligence Division of the SAPS as the </a:t>
            </a:r>
            <a:r>
              <a:rPr lang="en-ZA" sz="3200" b="1" dirty="0">
                <a:highlight>
                  <a:srgbClr val="FFFF00"/>
                </a:highlight>
              </a:rPr>
              <a:t>only</a:t>
            </a:r>
            <a:r>
              <a:rPr lang="en-ZA" sz="3200" dirty="0"/>
              <a:t> recognised entity defined in the Services and further recognises the Divisional Commissioner of Crime Intelligence as a member of National Intelligence Coordinating Committee (NICOC)  [</a:t>
            </a:r>
            <a:r>
              <a:rPr lang="en-ZA" sz="3200" b="1" dirty="0"/>
              <a:t>s4(1)(f)]. </a:t>
            </a:r>
            <a:r>
              <a:rPr lang="en-ZA" sz="900" b="1" dirty="0">
                <a:hlinkClick r:id="rId3" action="ppaction://hlinkfile"/>
              </a:rPr>
              <a:t>National Strategic Intelligence Act 39 of 1994.pdf</a:t>
            </a:r>
            <a:endParaRPr lang="en-ZA" sz="900" b="1" dirty="0"/>
          </a:p>
          <a:p>
            <a:pPr algn="just"/>
            <a:endParaRPr lang="en-ZA" dirty="0"/>
          </a:p>
          <a:p>
            <a:pPr algn="just"/>
            <a:endParaRPr lang="en-ZA" dirty="0"/>
          </a:p>
          <a:p>
            <a:pPr algn="just"/>
            <a:endParaRPr lang="en-ZA" dirty="0"/>
          </a:p>
          <a:p>
            <a:pPr algn="just"/>
            <a:endParaRPr lang="en-ZA" dirty="0"/>
          </a:p>
        </p:txBody>
      </p:sp>
    </p:spTree>
    <p:extLst>
      <p:ext uri="{BB962C8B-B14F-4D97-AF65-F5344CB8AC3E}">
        <p14:creationId xmlns:p14="http://schemas.microsoft.com/office/powerpoint/2010/main" xmlns="" val="49766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xfrm>
            <a:off x="323557" y="126609"/>
            <a:ext cx="11493305" cy="1406769"/>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140677" y="1825625"/>
            <a:ext cx="11901268" cy="4905766"/>
          </a:xfrm>
        </p:spPr>
        <p:txBody>
          <a:bodyPr>
            <a:normAutofit lnSpcReduction="10000"/>
          </a:bodyPr>
          <a:lstStyle/>
          <a:p>
            <a:pPr algn="just"/>
            <a:r>
              <a:rPr lang="en-ZA" sz="3200" dirty="0"/>
              <a:t> It does not make sense to have the Provincial Head responsible for Communications, Liaison and Marketing as one person on the level of Brigadier but have separates post for Communication and Liaison, and Marketing at Head Office held by Major Generals.</a:t>
            </a:r>
          </a:p>
          <a:p>
            <a:pPr algn="just"/>
            <a:r>
              <a:rPr lang="en-ZA" sz="3200" dirty="0"/>
              <a:t>These structures were created during General </a:t>
            </a:r>
            <a:r>
              <a:rPr lang="en-ZA" sz="3200" dirty="0" err="1"/>
              <a:t>Phiyega’s</a:t>
            </a:r>
            <a:r>
              <a:rPr lang="en-ZA" sz="3200" dirty="0"/>
              <a:t> era where a Component Head was elevated to a post level of “Lieutenant General”, which is non-existing rank and the Brigadiers post below elevated to Major Generals.</a:t>
            </a:r>
          </a:p>
          <a:p>
            <a:pPr algn="just"/>
            <a:r>
              <a:rPr lang="en-ZA" sz="3200" dirty="0"/>
              <a:t>With the normalisation of the Component Head on Major General level, the other Major General posts that were created ought to revert to Brigadiers. </a:t>
            </a:r>
          </a:p>
          <a:p>
            <a:pPr algn="just"/>
            <a:endParaRPr lang="en-ZA" sz="3200" dirty="0"/>
          </a:p>
          <a:p>
            <a:pPr algn="just"/>
            <a:endParaRPr lang="en-ZA" dirty="0"/>
          </a:p>
          <a:p>
            <a:pPr algn="just"/>
            <a:endParaRPr lang="en-ZA" dirty="0"/>
          </a:p>
        </p:txBody>
      </p:sp>
    </p:spTree>
    <p:extLst>
      <p:ext uri="{BB962C8B-B14F-4D97-AF65-F5344CB8AC3E}">
        <p14:creationId xmlns:p14="http://schemas.microsoft.com/office/powerpoint/2010/main" xmlns="" val="59331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solidFill>
            <a:schemeClr val="accent1">
              <a:lumMod val="40000"/>
              <a:lumOff val="60000"/>
            </a:schemeClr>
          </a:solidFill>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281354" y="1997611"/>
            <a:ext cx="11493304" cy="4179351"/>
          </a:xfrm>
        </p:spPr>
        <p:txBody>
          <a:bodyPr>
            <a:normAutofit/>
          </a:bodyPr>
          <a:lstStyle/>
          <a:p>
            <a:pPr algn="just"/>
            <a:r>
              <a:rPr lang="en-ZA" dirty="0"/>
              <a:t> </a:t>
            </a:r>
            <a:r>
              <a:rPr lang="en-ZA" sz="3200" dirty="0"/>
              <a:t>Slide 26 misrepresent itself because it speaks of funded posts whereas it includes unfunded posts. It would appear that there are 4 unfunded posts on the level of DNC which is unclear as there are 5 DNCs.</a:t>
            </a:r>
          </a:p>
          <a:p>
            <a:pPr algn="just"/>
            <a:endParaRPr lang="en-ZA" dirty="0"/>
          </a:p>
          <a:p>
            <a:pPr algn="just"/>
            <a:endParaRPr lang="en-ZA" dirty="0"/>
          </a:p>
        </p:txBody>
      </p:sp>
    </p:spTree>
    <p:extLst>
      <p:ext uri="{BB962C8B-B14F-4D97-AF65-F5344CB8AC3E}">
        <p14:creationId xmlns:p14="http://schemas.microsoft.com/office/powerpoint/2010/main" xmlns="" val="153380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F3822F-CFDB-45CF-9A77-7324ADEF9D25}"/>
              </a:ext>
            </a:extLst>
          </p:cNvPr>
          <p:cNvSpPr>
            <a:spLocks noGrp="1"/>
          </p:cNvSpPr>
          <p:nvPr>
            <p:ph idx="1"/>
          </p:nvPr>
        </p:nvSpPr>
        <p:spPr/>
        <p:txBody>
          <a:bodyPr/>
          <a:lstStyle/>
          <a:p>
            <a:r>
              <a:rPr lang="en-ZA" dirty="0"/>
              <a:t>Introduction</a:t>
            </a:r>
          </a:p>
          <a:p>
            <a:r>
              <a:rPr lang="en-ZA" dirty="0"/>
              <a:t>The process of determining Human Resource requirements</a:t>
            </a:r>
          </a:p>
          <a:p>
            <a:r>
              <a:rPr lang="en-ZA" dirty="0"/>
              <a:t>An approved Organisational Structure of the SAPS [as on 31/12/2015]</a:t>
            </a:r>
          </a:p>
          <a:p>
            <a:r>
              <a:rPr lang="en-ZA" dirty="0"/>
              <a:t>The filling of posts at Top Management level</a:t>
            </a:r>
          </a:p>
          <a:p>
            <a:r>
              <a:rPr lang="en-ZA" dirty="0"/>
              <a:t>Observations by SAPU</a:t>
            </a:r>
          </a:p>
          <a:p>
            <a:r>
              <a:rPr lang="en-ZA" dirty="0"/>
              <a:t>Recommendations</a:t>
            </a:r>
          </a:p>
          <a:p>
            <a:r>
              <a:rPr lang="en-ZA" dirty="0"/>
              <a:t>Conclusion</a:t>
            </a:r>
          </a:p>
        </p:txBody>
      </p:sp>
      <p:sp>
        <p:nvSpPr>
          <p:cNvPr id="4" name="Title 1">
            <a:extLst>
              <a:ext uri="{FF2B5EF4-FFF2-40B4-BE49-F238E27FC236}">
                <a16:creationId xmlns:a16="http://schemas.microsoft.com/office/drawing/2014/main" xmlns="" id="{302116DE-F511-4F1A-B4BB-BEC1AF1BFDAA}"/>
              </a:ext>
            </a:extLst>
          </p:cNvPr>
          <p:cNvSpPr>
            <a:spLocks noGrp="1"/>
          </p:cNvSpPr>
          <p:nvPr>
            <p:ph type="title"/>
          </p:nvPr>
        </p:nvSpPr>
        <p:spPr>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prst="softRound"/>
          </a:sp3d>
        </p:spPr>
        <p:txBody>
          <a:bodyPr/>
          <a:lstStyle/>
          <a:p>
            <a:r>
              <a:rPr lang="en-ZA" dirty="0"/>
              <a:t>OUTLINE OF THE PRESENTATION</a:t>
            </a:r>
          </a:p>
        </p:txBody>
      </p:sp>
    </p:spTree>
    <p:extLst>
      <p:ext uri="{BB962C8B-B14F-4D97-AF65-F5344CB8AC3E}">
        <p14:creationId xmlns:p14="http://schemas.microsoft.com/office/powerpoint/2010/main" xmlns="" val="96077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1B55-1F1A-46CC-9CBF-F68797D47339}"/>
              </a:ext>
            </a:extLst>
          </p:cNvPr>
          <p:cNvSpPr>
            <a:spLocks noGrp="1"/>
          </p:cNvSpPr>
          <p:nvPr>
            <p:ph type="title"/>
          </p:nvPr>
        </p:nvSpPr>
        <p:spPr>
          <a:xfrm>
            <a:off x="407963" y="1"/>
            <a:ext cx="11479237" cy="1139482"/>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Observations by SAPU</a:t>
            </a:r>
          </a:p>
        </p:txBody>
      </p:sp>
      <p:sp>
        <p:nvSpPr>
          <p:cNvPr id="3" name="Content Placeholder 2">
            <a:extLst>
              <a:ext uri="{FF2B5EF4-FFF2-40B4-BE49-F238E27FC236}">
                <a16:creationId xmlns:a16="http://schemas.microsoft.com/office/drawing/2014/main" xmlns="" id="{97D2DB85-C4EE-4E3E-867B-2527A5C332A0}"/>
              </a:ext>
            </a:extLst>
          </p:cNvPr>
          <p:cNvSpPr>
            <a:spLocks noGrp="1"/>
          </p:cNvSpPr>
          <p:nvPr>
            <p:ph idx="1"/>
          </p:nvPr>
        </p:nvSpPr>
        <p:spPr>
          <a:xfrm>
            <a:off x="253218" y="1448972"/>
            <a:ext cx="11633982" cy="5409027"/>
          </a:xfrm>
        </p:spPr>
        <p:txBody>
          <a:bodyPr>
            <a:normAutofit/>
          </a:bodyPr>
          <a:lstStyle/>
          <a:p>
            <a:pPr algn="just"/>
            <a:r>
              <a:rPr lang="en-ZA" dirty="0"/>
              <a:t>  </a:t>
            </a:r>
            <a:r>
              <a:rPr lang="en-ZA" sz="3200" dirty="0"/>
              <a:t>It is worrisome to observe that there are  two civilians on the salary of Director General (National Commissioner) [</a:t>
            </a:r>
            <a:r>
              <a:rPr lang="en-ZA" sz="3200" b="1" dirty="0"/>
              <a:t>slide 25</a:t>
            </a:r>
            <a:r>
              <a:rPr lang="en-ZA" sz="3200" dirty="0"/>
              <a:t>].</a:t>
            </a:r>
          </a:p>
          <a:p>
            <a:pPr algn="just"/>
            <a:r>
              <a:rPr lang="en-ZA" sz="3200" dirty="0"/>
              <a:t>Our concerns regarding the top heavy structure has been negated.</a:t>
            </a:r>
          </a:p>
          <a:p>
            <a:pPr algn="just"/>
            <a:r>
              <a:rPr lang="en-ZA" sz="3200" dirty="0"/>
              <a:t>The composition on salary level 6 and 7 demonstrate an abnormal organisational composition where there are more personnel on level 7 than level 6 [</a:t>
            </a:r>
            <a:r>
              <a:rPr lang="en-ZA" sz="3200" b="1" dirty="0"/>
              <a:t>slide 25</a:t>
            </a:r>
            <a:r>
              <a:rPr lang="en-ZA" sz="3200" dirty="0"/>
              <a:t>]. </a:t>
            </a:r>
          </a:p>
          <a:p>
            <a:pPr algn="just"/>
            <a:r>
              <a:rPr lang="en-ZA" sz="3200" dirty="0"/>
              <a:t>This is an indication that management has dragged its heels on elevating members from level 5 to fill the gaps in level 6. The salaries that are unnecessarily spent at levels 14 and 15, could go a long way in normalising this anomaly.</a:t>
            </a:r>
          </a:p>
          <a:p>
            <a:pPr algn="just"/>
            <a:endParaRPr lang="en-ZA" dirty="0"/>
          </a:p>
          <a:p>
            <a:pPr algn="just"/>
            <a:endParaRPr lang="en-ZA" dirty="0"/>
          </a:p>
        </p:txBody>
      </p:sp>
    </p:spTree>
    <p:extLst>
      <p:ext uri="{BB962C8B-B14F-4D97-AF65-F5344CB8AC3E}">
        <p14:creationId xmlns:p14="http://schemas.microsoft.com/office/powerpoint/2010/main" xmlns="" val="36976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8330A2-0EF6-43A5-BF65-C966D5C3162B}"/>
              </a:ext>
            </a:extLst>
          </p:cNvPr>
          <p:cNvSpPr>
            <a:spLocks noGrp="1"/>
          </p:cNvSpPr>
          <p:nvPr>
            <p:ph type="title"/>
          </p:nvPr>
        </p:nvSpPr>
        <p:spPr>
          <a:xfrm>
            <a:off x="323557" y="365125"/>
            <a:ext cx="11535507" cy="1325563"/>
          </a:xfrm>
          <a:solidFill>
            <a:schemeClr val="accent4">
              <a:lumMod val="20000"/>
              <a:lumOff val="80000"/>
            </a:schemeClr>
          </a:solidFill>
          <a:effectLst>
            <a:glow rad="139700">
              <a:schemeClr val="accent4">
                <a:satMod val="175000"/>
                <a:alpha val="40000"/>
              </a:schemeClr>
            </a:glow>
          </a:effectLst>
          <a:scene3d>
            <a:camera prst="orthographicFront"/>
            <a:lightRig rig="threePt" dir="t"/>
          </a:scene3d>
          <a:sp3d>
            <a:bevelT w="152400" h="50800" prst="softRound"/>
          </a:sp3d>
        </p:spPr>
        <p:txBody>
          <a:bodyPr/>
          <a:lstStyle/>
          <a:p>
            <a:r>
              <a:rPr lang="en-ZA" dirty="0"/>
              <a:t>Recommendations</a:t>
            </a:r>
          </a:p>
        </p:txBody>
      </p:sp>
      <p:sp>
        <p:nvSpPr>
          <p:cNvPr id="3" name="Content Placeholder 2">
            <a:extLst>
              <a:ext uri="{FF2B5EF4-FFF2-40B4-BE49-F238E27FC236}">
                <a16:creationId xmlns:a16="http://schemas.microsoft.com/office/drawing/2014/main" xmlns="" id="{C7FCD301-B0AE-40D3-ABFD-52F48D9F4CE0}"/>
              </a:ext>
            </a:extLst>
          </p:cNvPr>
          <p:cNvSpPr>
            <a:spLocks noGrp="1"/>
          </p:cNvSpPr>
          <p:nvPr>
            <p:ph idx="1"/>
          </p:nvPr>
        </p:nvSpPr>
        <p:spPr>
          <a:xfrm>
            <a:off x="548641" y="1825625"/>
            <a:ext cx="11310424" cy="4351338"/>
          </a:xfrm>
        </p:spPr>
        <p:txBody>
          <a:bodyPr>
            <a:normAutofit fontScale="92500"/>
          </a:bodyPr>
          <a:lstStyle/>
          <a:p>
            <a:pPr algn="just"/>
            <a:r>
              <a:rPr lang="en-ZA" dirty="0"/>
              <a:t>We urge Top Management to urgently advice the Minister to amend Regulation 8(1) to incorporate the ranks of the National Head DPCI and its Deputy as follows:</a:t>
            </a:r>
          </a:p>
          <a:p>
            <a:pPr marL="0" indent="0" algn="just">
              <a:buNone/>
            </a:pPr>
            <a:r>
              <a:rPr lang="en-ZA" dirty="0"/>
              <a:t>  "</a:t>
            </a:r>
            <a:r>
              <a:rPr lang="en-ZA" b="1" dirty="0"/>
              <a:t>RANKS 8. (1) The ranks in the Service, in order of precedence, are as follows: </a:t>
            </a:r>
          </a:p>
          <a:p>
            <a:pPr marL="0" indent="0" algn="just">
              <a:buNone/>
            </a:pPr>
            <a:r>
              <a:rPr lang="en-ZA" b="1" dirty="0"/>
              <a:t>	General (appointed as National Commissioner) Lieutenant General 	(appointed as </a:t>
            </a:r>
            <a:r>
              <a:rPr lang="en-ZA" b="1" dirty="0">
                <a:highlight>
                  <a:srgbClr val="00FF00"/>
                </a:highlight>
              </a:rPr>
              <a:t>National Head of the Directorate for Priority Crime 	Investigation</a:t>
            </a:r>
            <a:r>
              <a:rPr lang="en-ZA" b="1" dirty="0"/>
              <a:t>, Deputy National Commissioner, </a:t>
            </a:r>
            <a:r>
              <a:rPr lang="en-ZA" b="1" dirty="0">
                <a:highlight>
                  <a:srgbClr val="00FF00"/>
                </a:highlight>
              </a:rPr>
              <a:t>Deputy National Head 	of the Directorate for Priority Crime Investigation</a:t>
            </a:r>
            <a:r>
              <a:rPr lang="en-ZA" b="1" dirty="0"/>
              <a:t>, Divisional 	Commissioner, Regional Commissioner or Provincial Commissioner) 	Major General, Brigadier, Colonel, Lieutenant Colonel, Captain, 	Warrant Officer, Sergeant, Constable </a:t>
            </a:r>
          </a:p>
          <a:p>
            <a:endParaRPr lang="en-ZA" dirty="0"/>
          </a:p>
          <a:p>
            <a:endParaRPr lang="en-ZA" dirty="0"/>
          </a:p>
        </p:txBody>
      </p:sp>
    </p:spTree>
    <p:extLst>
      <p:ext uri="{BB962C8B-B14F-4D97-AF65-F5344CB8AC3E}">
        <p14:creationId xmlns:p14="http://schemas.microsoft.com/office/powerpoint/2010/main" xmlns="" val="24835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FCD301-B0AE-40D3-ABFD-52F48D9F4CE0}"/>
              </a:ext>
            </a:extLst>
          </p:cNvPr>
          <p:cNvSpPr>
            <a:spLocks noGrp="1"/>
          </p:cNvSpPr>
          <p:nvPr>
            <p:ph idx="1"/>
          </p:nvPr>
        </p:nvSpPr>
        <p:spPr>
          <a:xfrm>
            <a:off x="295422" y="1814732"/>
            <a:ext cx="11704320" cy="4832252"/>
          </a:xfrm>
        </p:spPr>
        <p:txBody>
          <a:bodyPr>
            <a:normAutofit fontScale="92500"/>
          </a:bodyPr>
          <a:lstStyle/>
          <a:p>
            <a:pPr algn="just"/>
            <a:r>
              <a:rPr lang="en-ZA" dirty="0"/>
              <a:t>We further urge the National Commissioner to refrain from unscientifically elevating the post of Component Head to the level of Deputy National Commissioner. </a:t>
            </a:r>
          </a:p>
          <a:p>
            <a:pPr algn="just"/>
            <a:r>
              <a:rPr lang="en-ZA" dirty="0"/>
              <a:t>We specifically points that the post of National Head: Management Advisory Services that was created on 31/12/2015 with a non-existing rank of Lieutenant General and unilaterally and irregularly elevated to Deputy National Commissioner [</a:t>
            </a:r>
            <a:r>
              <a:rPr lang="en-ZA" b="1" dirty="0"/>
              <a:t>Slide 27</a:t>
            </a:r>
            <a:r>
              <a:rPr lang="en-ZA" dirty="0"/>
              <a:t>] should be de-elevated to Divisional Commissioner. </a:t>
            </a:r>
          </a:p>
          <a:p>
            <a:pPr algn="just"/>
            <a:r>
              <a:rPr lang="en-ZA" dirty="0"/>
              <a:t>This act has created a post of DNC which, unlike all others, does not have Divisional Commissioner under it. </a:t>
            </a:r>
          </a:p>
          <a:p>
            <a:pPr algn="just"/>
            <a:r>
              <a:rPr lang="en-ZA" dirty="0"/>
              <a:t>That abnormality points that the post should have, at least, been elevated from Component Head to Divisional Commissioner and the National Commissioner is called upon to correct that error. </a:t>
            </a:r>
          </a:p>
          <a:p>
            <a:endParaRPr lang="en-ZA" dirty="0"/>
          </a:p>
          <a:p>
            <a:endParaRPr lang="en-ZA" dirty="0"/>
          </a:p>
        </p:txBody>
      </p:sp>
      <p:sp>
        <p:nvSpPr>
          <p:cNvPr id="7" name="Title 1">
            <a:extLst>
              <a:ext uri="{FF2B5EF4-FFF2-40B4-BE49-F238E27FC236}">
                <a16:creationId xmlns:a16="http://schemas.microsoft.com/office/drawing/2014/main" xmlns="" id="{1075C3B0-B9FC-4D0E-AD31-5552F6E9AD69}"/>
              </a:ext>
            </a:extLst>
          </p:cNvPr>
          <p:cNvSpPr>
            <a:spLocks noGrp="1"/>
          </p:cNvSpPr>
          <p:nvPr>
            <p:ph type="title"/>
          </p:nvPr>
        </p:nvSpPr>
        <p:spPr>
          <a:xfrm>
            <a:off x="323557" y="211016"/>
            <a:ext cx="11535507" cy="1209822"/>
          </a:xfrm>
          <a:solidFill>
            <a:schemeClr val="accent4">
              <a:lumMod val="20000"/>
              <a:lumOff val="80000"/>
            </a:schemeClr>
          </a:solidFill>
          <a:effectLst>
            <a:glow rad="139700">
              <a:schemeClr val="accent4">
                <a:satMod val="175000"/>
                <a:alpha val="40000"/>
              </a:schemeClr>
            </a:glow>
          </a:effectLst>
          <a:scene3d>
            <a:camera prst="orthographicFront"/>
            <a:lightRig rig="threePt" dir="t"/>
          </a:scene3d>
          <a:sp3d>
            <a:bevelT w="152400" h="50800" prst="softRound"/>
          </a:sp3d>
        </p:spPr>
        <p:txBody>
          <a:bodyPr/>
          <a:lstStyle/>
          <a:p>
            <a:r>
              <a:rPr lang="en-ZA" dirty="0"/>
              <a:t>Recommendations</a:t>
            </a:r>
          </a:p>
        </p:txBody>
      </p:sp>
    </p:spTree>
    <p:extLst>
      <p:ext uri="{BB962C8B-B14F-4D97-AF65-F5344CB8AC3E}">
        <p14:creationId xmlns:p14="http://schemas.microsoft.com/office/powerpoint/2010/main" xmlns="" val="307482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FCD301-B0AE-40D3-ABFD-52F48D9F4CE0}"/>
              </a:ext>
            </a:extLst>
          </p:cNvPr>
          <p:cNvSpPr>
            <a:spLocks noGrp="1"/>
          </p:cNvSpPr>
          <p:nvPr>
            <p:ph idx="1"/>
          </p:nvPr>
        </p:nvSpPr>
        <p:spPr>
          <a:xfrm>
            <a:off x="0" y="1575582"/>
            <a:ext cx="11873132" cy="5282418"/>
          </a:xfrm>
        </p:spPr>
        <p:txBody>
          <a:bodyPr>
            <a:normAutofit/>
          </a:bodyPr>
          <a:lstStyle/>
          <a:p>
            <a:pPr algn="just"/>
            <a:r>
              <a:rPr lang="en-ZA" dirty="0"/>
              <a:t> Management should urgently fill the gaps in salary level 6  [</a:t>
            </a:r>
            <a:r>
              <a:rPr lang="en-ZA" b="1" dirty="0"/>
              <a:t>Slide 25</a:t>
            </a:r>
            <a:r>
              <a:rPr lang="en-ZA" dirty="0"/>
              <a:t>] as this is a production level.</a:t>
            </a:r>
          </a:p>
          <a:p>
            <a:pPr algn="just"/>
            <a:r>
              <a:rPr lang="en-ZA" dirty="0"/>
              <a:t>Top Management should advise the Minister to amend section 6 of the Police Act and align it with the NDP as well as section 17CA(12)(a) which directs that the Deputy National Head of DPCI shall be appointed to act in the absence of the Head. </a:t>
            </a:r>
          </a:p>
          <a:p>
            <a:pPr algn="just"/>
            <a:r>
              <a:rPr lang="en-ZA" dirty="0"/>
              <a:t>Never, and never again, should we be subjected to an experiment where a Divisional Commissioner is appointed as acting National Commissioner in the presence of Deputy National Commissioners. </a:t>
            </a:r>
          </a:p>
          <a:p>
            <a:pPr algn="just"/>
            <a:r>
              <a:rPr lang="en-ZA" dirty="0"/>
              <a:t>It is even worse to have a Major General acting as National Commissioner, as these anomalies tramples the Regulations, Standing Orders and National Instructions that deals with Command, Control and Discipline.</a:t>
            </a:r>
          </a:p>
        </p:txBody>
      </p:sp>
      <p:sp>
        <p:nvSpPr>
          <p:cNvPr id="6" name="Title 1">
            <a:extLst>
              <a:ext uri="{FF2B5EF4-FFF2-40B4-BE49-F238E27FC236}">
                <a16:creationId xmlns:a16="http://schemas.microsoft.com/office/drawing/2014/main" xmlns="" id="{053CAA56-93BC-4D3F-85D7-A5D28A27ADC3}"/>
              </a:ext>
            </a:extLst>
          </p:cNvPr>
          <p:cNvSpPr>
            <a:spLocks noGrp="1"/>
          </p:cNvSpPr>
          <p:nvPr>
            <p:ph type="title"/>
          </p:nvPr>
        </p:nvSpPr>
        <p:spPr>
          <a:xfrm>
            <a:off x="323557" y="211016"/>
            <a:ext cx="11535507" cy="1209822"/>
          </a:xfrm>
          <a:solidFill>
            <a:schemeClr val="accent4">
              <a:lumMod val="20000"/>
              <a:lumOff val="80000"/>
            </a:schemeClr>
          </a:solidFill>
          <a:effectLst>
            <a:glow rad="139700">
              <a:schemeClr val="accent4">
                <a:satMod val="175000"/>
                <a:alpha val="40000"/>
              </a:schemeClr>
            </a:glow>
          </a:effectLst>
          <a:scene3d>
            <a:camera prst="orthographicFront"/>
            <a:lightRig rig="threePt" dir="t"/>
          </a:scene3d>
          <a:sp3d>
            <a:bevelT w="152400" h="50800" prst="softRound"/>
          </a:sp3d>
        </p:spPr>
        <p:txBody>
          <a:bodyPr/>
          <a:lstStyle/>
          <a:p>
            <a:r>
              <a:rPr lang="en-ZA" dirty="0"/>
              <a:t>Recommendations</a:t>
            </a:r>
          </a:p>
        </p:txBody>
      </p:sp>
    </p:spTree>
    <p:extLst>
      <p:ext uri="{BB962C8B-B14F-4D97-AF65-F5344CB8AC3E}">
        <p14:creationId xmlns:p14="http://schemas.microsoft.com/office/powerpoint/2010/main" xmlns="" val="157487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FCD301-B0AE-40D3-ABFD-52F48D9F4CE0}"/>
              </a:ext>
            </a:extLst>
          </p:cNvPr>
          <p:cNvSpPr>
            <a:spLocks noGrp="1"/>
          </p:cNvSpPr>
          <p:nvPr>
            <p:ph idx="1"/>
          </p:nvPr>
        </p:nvSpPr>
        <p:spPr>
          <a:xfrm>
            <a:off x="295422" y="1603716"/>
            <a:ext cx="11690252" cy="5064369"/>
          </a:xfrm>
        </p:spPr>
        <p:txBody>
          <a:bodyPr>
            <a:normAutofit lnSpcReduction="10000"/>
          </a:bodyPr>
          <a:lstStyle/>
          <a:p>
            <a:pPr algn="just"/>
            <a:r>
              <a:rPr lang="en-ZA" dirty="0"/>
              <a:t>We  recommend that the post of Divisional Commissioner that resorts under the National Commissioner should be scrapped and the post continue as Component Head under Crime Intelligence Division.</a:t>
            </a:r>
          </a:p>
          <a:p>
            <a:pPr algn="just"/>
            <a:r>
              <a:rPr lang="en-ZA" dirty="0"/>
              <a:t>The post of DNC Management Interventions and all the 4 posts resorting under it should be phased out. </a:t>
            </a:r>
          </a:p>
          <a:p>
            <a:pPr algn="just"/>
            <a:r>
              <a:rPr lang="en-ZA" dirty="0"/>
              <a:t>We do not have Regions and the Provincial Commissioner are statutorily accountable to the National Commissioner and not Regional Commissioner.</a:t>
            </a:r>
          </a:p>
          <a:p>
            <a:pPr algn="just"/>
            <a:r>
              <a:rPr lang="en-ZA" dirty="0"/>
              <a:t>The post of Divisional Commissioner, Research was created by General </a:t>
            </a:r>
            <a:r>
              <a:rPr lang="en-ZA" dirty="0" err="1"/>
              <a:t>Phiyega</a:t>
            </a:r>
            <a:r>
              <a:rPr lang="en-ZA" dirty="0"/>
              <a:t> as Head: Research Institute with the sole purpose of demoting one of her Deputies into that post. Research belong in the Component Head: Organisational Development.</a:t>
            </a:r>
          </a:p>
          <a:p>
            <a:pPr algn="just"/>
            <a:r>
              <a:rPr lang="en-ZA" dirty="0"/>
              <a:t>The post of Human Resource Utilisation Division should be a Component within the Personnel Management Division.  </a:t>
            </a:r>
          </a:p>
          <a:p>
            <a:endParaRPr lang="en-ZA" dirty="0"/>
          </a:p>
          <a:p>
            <a:endParaRPr lang="en-ZA" dirty="0"/>
          </a:p>
        </p:txBody>
      </p:sp>
      <p:sp>
        <p:nvSpPr>
          <p:cNvPr id="6" name="Title 1">
            <a:extLst>
              <a:ext uri="{FF2B5EF4-FFF2-40B4-BE49-F238E27FC236}">
                <a16:creationId xmlns:a16="http://schemas.microsoft.com/office/drawing/2014/main" xmlns="" id="{77F16AE8-4222-4ECE-BBEA-3879F111C486}"/>
              </a:ext>
            </a:extLst>
          </p:cNvPr>
          <p:cNvSpPr>
            <a:spLocks noGrp="1"/>
          </p:cNvSpPr>
          <p:nvPr>
            <p:ph type="title"/>
          </p:nvPr>
        </p:nvSpPr>
        <p:spPr>
          <a:xfrm>
            <a:off x="323557" y="211016"/>
            <a:ext cx="11535507" cy="1209822"/>
          </a:xfrm>
          <a:solidFill>
            <a:schemeClr val="accent4">
              <a:lumMod val="20000"/>
              <a:lumOff val="80000"/>
            </a:schemeClr>
          </a:solidFill>
          <a:effectLst>
            <a:glow rad="139700">
              <a:schemeClr val="accent4">
                <a:satMod val="175000"/>
                <a:alpha val="40000"/>
              </a:schemeClr>
            </a:glow>
          </a:effectLst>
          <a:scene3d>
            <a:camera prst="orthographicFront"/>
            <a:lightRig rig="threePt" dir="t"/>
          </a:scene3d>
          <a:sp3d>
            <a:bevelT w="152400" h="50800" prst="softRound"/>
          </a:sp3d>
        </p:spPr>
        <p:txBody>
          <a:bodyPr/>
          <a:lstStyle/>
          <a:p>
            <a:r>
              <a:rPr lang="en-ZA" dirty="0"/>
              <a:t>Recommendations</a:t>
            </a:r>
          </a:p>
        </p:txBody>
      </p:sp>
    </p:spTree>
    <p:extLst>
      <p:ext uri="{BB962C8B-B14F-4D97-AF65-F5344CB8AC3E}">
        <p14:creationId xmlns:p14="http://schemas.microsoft.com/office/powerpoint/2010/main" xmlns="" val="383871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D1498-16EE-4A14-AA06-4E62D7C6BF92}"/>
              </a:ext>
            </a:extLst>
          </p:cNvPr>
          <p:cNvSpPr>
            <a:spLocks noGrp="1"/>
          </p:cNvSpPr>
          <p:nvPr>
            <p:ph type="title"/>
          </p:nvPr>
        </p:nvSpPr>
        <p:spPr>
          <a:xfrm>
            <a:off x="267286" y="126609"/>
            <a:ext cx="11086514" cy="1167619"/>
          </a:xfrm>
          <a:solidFill>
            <a:schemeClr val="accent1">
              <a:lumMod val="40000"/>
              <a:lumOff val="60000"/>
            </a:schemeClr>
          </a:solidFill>
          <a:scene3d>
            <a:camera prst="orthographicFront"/>
            <a:lightRig rig="threePt" dir="t"/>
          </a:scene3d>
          <a:sp3d>
            <a:bevelT w="152400" h="50800" prst="softRound"/>
          </a:sp3d>
        </p:spPr>
        <p:txBody>
          <a:bodyPr/>
          <a:lstStyle/>
          <a:p>
            <a:r>
              <a:rPr lang="en-ZA" dirty="0"/>
              <a:t>Conclusion</a:t>
            </a:r>
          </a:p>
        </p:txBody>
      </p:sp>
      <p:sp>
        <p:nvSpPr>
          <p:cNvPr id="3" name="Content Placeholder 2">
            <a:extLst>
              <a:ext uri="{FF2B5EF4-FFF2-40B4-BE49-F238E27FC236}">
                <a16:creationId xmlns:a16="http://schemas.microsoft.com/office/drawing/2014/main" xmlns="" id="{33E7E3EB-8025-498C-9A3B-A240B348F830}"/>
              </a:ext>
            </a:extLst>
          </p:cNvPr>
          <p:cNvSpPr>
            <a:spLocks noGrp="1"/>
          </p:cNvSpPr>
          <p:nvPr>
            <p:ph idx="1"/>
          </p:nvPr>
        </p:nvSpPr>
        <p:spPr>
          <a:xfrm>
            <a:off x="0" y="1533378"/>
            <a:ext cx="12070080" cy="5078437"/>
          </a:xfrm>
        </p:spPr>
        <p:txBody>
          <a:bodyPr/>
          <a:lstStyle/>
          <a:p>
            <a:r>
              <a:rPr lang="en-ZA" dirty="0"/>
              <a:t>The processes utilised by the SAPS to determine Human Resource are supported [</a:t>
            </a:r>
            <a:r>
              <a:rPr lang="en-ZA" b="1" dirty="0"/>
              <a:t>slides 5 and 6-12</a:t>
            </a:r>
            <a:r>
              <a:rPr lang="en-ZA" dirty="0"/>
              <a:t>].</a:t>
            </a:r>
          </a:p>
          <a:p>
            <a:r>
              <a:rPr lang="en-ZA" dirty="0"/>
              <a:t>The increase in personnel at station level from 62.78% to 65% is supported [</a:t>
            </a:r>
            <a:r>
              <a:rPr lang="en-ZA" b="1" dirty="0"/>
              <a:t>slide 23].</a:t>
            </a:r>
          </a:p>
          <a:p>
            <a:r>
              <a:rPr lang="en-ZA" dirty="0"/>
              <a:t>To get it right at station level, you need to get it right at the top.</a:t>
            </a:r>
          </a:p>
          <a:p>
            <a:r>
              <a:rPr lang="en-ZA" dirty="0"/>
              <a:t>To achieve the above objectives, the recommendations submitted should be considered.</a:t>
            </a:r>
          </a:p>
          <a:p>
            <a:r>
              <a:rPr lang="en-ZA" dirty="0"/>
              <a:t>We are, as always, offer our contributions to Police leadership.</a:t>
            </a:r>
          </a:p>
          <a:p>
            <a:pPr marL="0" indent="0">
              <a:buNone/>
            </a:pPr>
            <a:r>
              <a:rPr lang="en-ZA" dirty="0"/>
              <a:t> </a:t>
            </a:r>
          </a:p>
          <a:p>
            <a:r>
              <a:rPr lang="en-ZA" dirty="0"/>
              <a:t>I thank you.</a:t>
            </a:r>
          </a:p>
        </p:txBody>
      </p:sp>
    </p:spTree>
    <p:extLst>
      <p:ext uri="{BB962C8B-B14F-4D97-AF65-F5344CB8AC3E}">
        <p14:creationId xmlns:p14="http://schemas.microsoft.com/office/powerpoint/2010/main" xmlns="" val="386677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13EA80-1079-4520-8331-3C2E94668820}"/>
              </a:ext>
            </a:extLst>
          </p:cNvPr>
          <p:cNvSpPr>
            <a:spLocks noGrp="1"/>
          </p:cNvSpPr>
          <p:nvPr>
            <p:ph type="title"/>
          </p:nvPr>
        </p:nvSpPr>
        <p:spPr>
          <a:xfrm>
            <a:off x="154746" y="126610"/>
            <a:ext cx="11882508" cy="942536"/>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Introduction</a:t>
            </a:r>
          </a:p>
        </p:txBody>
      </p:sp>
      <p:sp>
        <p:nvSpPr>
          <p:cNvPr id="3" name="Content Placeholder 2">
            <a:extLst>
              <a:ext uri="{FF2B5EF4-FFF2-40B4-BE49-F238E27FC236}">
                <a16:creationId xmlns:a16="http://schemas.microsoft.com/office/drawing/2014/main" xmlns="" id="{BE710461-3D71-4A83-AFC2-9A958C564A69}"/>
              </a:ext>
            </a:extLst>
          </p:cNvPr>
          <p:cNvSpPr>
            <a:spLocks noGrp="1"/>
          </p:cNvSpPr>
          <p:nvPr>
            <p:ph idx="1"/>
          </p:nvPr>
        </p:nvSpPr>
        <p:spPr>
          <a:xfrm>
            <a:off x="154746" y="1069146"/>
            <a:ext cx="11929402" cy="5788853"/>
          </a:xfrm>
        </p:spPr>
        <p:txBody>
          <a:bodyPr>
            <a:normAutofit/>
          </a:bodyPr>
          <a:lstStyle/>
          <a:p>
            <a:r>
              <a:rPr lang="en-GB" dirty="0"/>
              <a:t>The Chairperson of the Portfolio Committee on Police,</a:t>
            </a:r>
            <a:endParaRPr lang="en-ZA" dirty="0"/>
          </a:p>
          <a:p>
            <a:r>
              <a:rPr lang="en-GB" dirty="0"/>
              <a:t>Honourable members of the Committee,</a:t>
            </a:r>
            <a:endParaRPr lang="en-ZA" dirty="0"/>
          </a:p>
          <a:p>
            <a:r>
              <a:rPr lang="en-GB" dirty="0"/>
              <a:t>Distinguished and invited guests, </a:t>
            </a:r>
            <a:endParaRPr lang="en-ZA" dirty="0"/>
          </a:p>
          <a:p>
            <a:r>
              <a:rPr lang="en-GB" dirty="0"/>
              <a:t>Ladies and gentlemen,</a:t>
            </a:r>
            <a:endParaRPr lang="en-ZA" dirty="0"/>
          </a:p>
          <a:p>
            <a:pPr marL="0" indent="0">
              <a:buNone/>
            </a:pPr>
            <a:endParaRPr lang="en-ZA" dirty="0"/>
          </a:p>
          <a:p>
            <a:pPr algn="just"/>
            <a:r>
              <a:rPr lang="en-GB" dirty="0"/>
              <a:t>First and foremost, we would like to pay our respect to the members of the SAPS who lost their life in the line of duty, including the five ambushed at Ngcobo. May their soul rest in eternal peace.</a:t>
            </a:r>
          </a:p>
          <a:p>
            <a:pPr algn="just"/>
            <a:r>
              <a:rPr lang="en-GB" dirty="0"/>
              <a:t> May I, on behalf of my organisation, the South African Policing Union (SAPU) express our sincere gratitude to this Committee for extending an invitation to us to make our submissions regarding the process of establishment of fixed at station level in the SAPS.</a:t>
            </a:r>
          </a:p>
        </p:txBody>
      </p:sp>
    </p:spTree>
    <p:extLst>
      <p:ext uri="{BB962C8B-B14F-4D97-AF65-F5344CB8AC3E}">
        <p14:creationId xmlns:p14="http://schemas.microsoft.com/office/powerpoint/2010/main" xmlns="" val="206015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962F2-19F7-4B7A-880D-C824E8F54B59}"/>
              </a:ext>
            </a:extLst>
          </p:cNvPr>
          <p:cNvSpPr>
            <a:spLocks noGrp="1"/>
          </p:cNvSpPr>
          <p:nvPr>
            <p:ph type="title"/>
          </p:nvPr>
        </p:nvSpPr>
        <p:spPr>
          <a:xfrm>
            <a:off x="281354" y="112542"/>
            <a:ext cx="11619914" cy="1139483"/>
          </a:xfrm>
          <a:solidFill>
            <a:schemeClr val="accent1">
              <a:lumMod val="20000"/>
              <a:lumOff val="80000"/>
            </a:schemeClr>
          </a:solidFill>
          <a:scene3d>
            <a:camera prst="orthographicFront"/>
            <a:lightRig rig="threePt" dir="t"/>
          </a:scene3d>
          <a:sp3d>
            <a:bevelT w="152400" h="50800" prst="softRound"/>
          </a:sp3d>
        </p:spPr>
        <p:txBody>
          <a:bodyPr>
            <a:normAutofit/>
          </a:bodyPr>
          <a:lstStyle/>
          <a:p>
            <a:r>
              <a:rPr lang="en-ZA" sz="3800" dirty="0"/>
              <a:t>The process of determining Human Resource requirements</a:t>
            </a:r>
          </a:p>
        </p:txBody>
      </p:sp>
      <p:sp>
        <p:nvSpPr>
          <p:cNvPr id="3" name="Content Placeholder 2">
            <a:extLst>
              <a:ext uri="{FF2B5EF4-FFF2-40B4-BE49-F238E27FC236}">
                <a16:creationId xmlns:a16="http://schemas.microsoft.com/office/drawing/2014/main" xmlns="" id="{2D80FD88-C093-4F2A-8D82-81612E1553FD}"/>
              </a:ext>
            </a:extLst>
          </p:cNvPr>
          <p:cNvSpPr>
            <a:spLocks noGrp="1"/>
          </p:cNvSpPr>
          <p:nvPr>
            <p:ph idx="1"/>
          </p:nvPr>
        </p:nvSpPr>
        <p:spPr>
          <a:xfrm>
            <a:off x="281354" y="1505242"/>
            <a:ext cx="11619914" cy="4965895"/>
          </a:xfrm>
        </p:spPr>
        <p:txBody>
          <a:bodyPr>
            <a:normAutofit/>
          </a:bodyPr>
          <a:lstStyle/>
          <a:p>
            <a:pPr algn="just"/>
            <a:r>
              <a:rPr lang="en-ZA" sz="3200" dirty="0"/>
              <a:t>As a point of departure, we support the tried and tested process highlighted in determining the human resource in the South African Police Service (SAPS).</a:t>
            </a:r>
          </a:p>
          <a:p>
            <a:pPr marL="0" indent="0" algn="just">
              <a:buNone/>
            </a:pPr>
            <a:endParaRPr lang="en-ZA" sz="3200" dirty="0"/>
          </a:p>
          <a:p>
            <a:pPr algn="just"/>
            <a:r>
              <a:rPr lang="en-ZA" sz="3200" dirty="0"/>
              <a:t>As indicated previously, we shall always support management in order to ensure success.</a:t>
            </a:r>
          </a:p>
          <a:p>
            <a:pPr marL="0" indent="0" algn="just">
              <a:buNone/>
            </a:pPr>
            <a:endParaRPr lang="en-ZA" sz="3200" dirty="0"/>
          </a:p>
          <a:p>
            <a:pPr algn="just"/>
            <a:r>
              <a:rPr lang="en-ZA" sz="3200" dirty="0"/>
              <a:t>In doing so, we shall constructively point out the issues that negatively affect the SAPS as a whole.</a:t>
            </a:r>
          </a:p>
        </p:txBody>
      </p:sp>
    </p:spTree>
    <p:extLst>
      <p:ext uri="{BB962C8B-B14F-4D97-AF65-F5344CB8AC3E}">
        <p14:creationId xmlns:p14="http://schemas.microsoft.com/office/powerpoint/2010/main" xmlns="" val="31175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DF7AC-6AC8-467D-8094-000BEBA5709C}"/>
              </a:ext>
            </a:extLst>
          </p:cNvPr>
          <p:cNvSpPr>
            <a:spLocks noGrp="1"/>
          </p:cNvSpPr>
          <p:nvPr>
            <p:ph type="title"/>
          </p:nvPr>
        </p:nvSpPr>
        <p:spPr>
          <a:xfrm>
            <a:off x="838200" y="182880"/>
            <a:ext cx="10515600" cy="1139484"/>
          </a:xfrm>
          <a:solidFill>
            <a:schemeClr val="accent5">
              <a:lumMod val="40000"/>
              <a:lumOff val="60000"/>
            </a:schemeClr>
          </a:solidFill>
          <a:scene3d>
            <a:camera prst="orthographicFront"/>
            <a:lightRig rig="threePt" dir="t"/>
          </a:scene3d>
          <a:sp3d>
            <a:bevelT w="114300" prst="artDeco"/>
          </a:sp3d>
        </p:spPr>
        <p:txBody>
          <a:bodyPr>
            <a:normAutofit fontScale="90000"/>
          </a:bodyPr>
          <a:lstStyle/>
          <a:p>
            <a:r>
              <a:rPr lang="en-ZA" dirty="0"/>
              <a:t/>
            </a:r>
            <a:br>
              <a:rPr lang="en-ZA" dirty="0"/>
            </a:br>
            <a:r>
              <a:rPr lang="en-ZA" dirty="0"/>
              <a:t/>
            </a:r>
            <a:br>
              <a:rPr lang="en-ZA" dirty="0"/>
            </a:br>
            <a:r>
              <a:rPr lang="en-ZA" dirty="0"/>
              <a:t>An approved Organisational Structure of the SAPS</a:t>
            </a:r>
            <a:br>
              <a:rPr lang="en-ZA" dirty="0"/>
            </a:br>
            <a:r>
              <a:rPr lang="en-ZA" dirty="0"/>
              <a:t/>
            </a:r>
            <a:br>
              <a:rPr lang="en-ZA" dirty="0"/>
            </a:br>
            <a:endParaRPr lang="en-ZA" dirty="0"/>
          </a:p>
        </p:txBody>
      </p:sp>
      <p:sp>
        <p:nvSpPr>
          <p:cNvPr id="3" name="Content Placeholder 2">
            <a:extLst>
              <a:ext uri="{FF2B5EF4-FFF2-40B4-BE49-F238E27FC236}">
                <a16:creationId xmlns:a16="http://schemas.microsoft.com/office/drawing/2014/main" xmlns="" id="{656DE1A7-380B-44DF-A8D3-70151443A590}"/>
              </a:ext>
            </a:extLst>
          </p:cNvPr>
          <p:cNvSpPr>
            <a:spLocks noGrp="1"/>
          </p:cNvSpPr>
          <p:nvPr>
            <p:ph idx="1"/>
          </p:nvPr>
        </p:nvSpPr>
        <p:spPr>
          <a:xfrm>
            <a:off x="464234" y="1825625"/>
            <a:ext cx="11127544" cy="4351338"/>
          </a:xfrm>
        </p:spPr>
        <p:txBody>
          <a:bodyPr>
            <a:normAutofit/>
          </a:bodyPr>
          <a:lstStyle/>
          <a:p>
            <a:pPr algn="just"/>
            <a:r>
              <a:rPr lang="en-ZA" sz="3200" dirty="0"/>
              <a:t>The structure that is presented in slide 8 of the SAPS document was approved on </a:t>
            </a:r>
            <a:r>
              <a:rPr lang="en-ZA" sz="3200" b="1" dirty="0"/>
              <a:t>31 December 2015</a:t>
            </a:r>
            <a:r>
              <a:rPr lang="en-ZA" sz="3200" dirty="0"/>
              <a:t>.</a:t>
            </a:r>
          </a:p>
          <a:p>
            <a:pPr marL="0" indent="0" algn="just">
              <a:buNone/>
            </a:pPr>
            <a:endParaRPr lang="en-ZA" sz="3200" dirty="0"/>
          </a:p>
          <a:p>
            <a:pPr algn="just"/>
            <a:r>
              <a:rPr lang="en-ZA" sz="3200" dirty="0"/>
              <a:t>There is no other approved replacement structure that has been consulted with the unions as required by agreements.</a:t>
            </a:r>
          </a:p>
          <a:p>
            <a:pPr marL="0" indent="0" algn="just">
              <a:buNone/>
            </a:pPr>
            <a:endParaRPr lang="en-ZA" sz="3200" dirty="0"/>
          </a:p>
          <a:p>
            <a:pPr algn="just"/>
            <a:r>
              <a:rPr lang="en-ZA" sz="3200" dirty="0"/>
              <a:t>Let me show the unsigned version of the same structure which I am about to highlight certain aspects.</a:t>
            </a:r>
          </a:p>
        </p:txBody>
      </p:sp>
    </p:spTree>
    <p:extLst>
      <p:ext uri="{BB962C8B-B14F-4D97-AF65-F5344CB8AC3E}">
        <p14:creationId xmlns:p14="http://schemas.microsoft.com/office/powerpoint/2010/main" xmlns="" val="423904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40"/>
            <a:ext cx="12192000" cy="6857960"/>
          </a:xfrm>
          <a:prstGeom prst="rect">
            <a:avLst/>
          </a:prstGeom>
        </p:spPr>
      </p:pic>
    </p:spTree>
    <p:extLst>
      <p:ext uri="{BB962C8B-B14F-4D97-AF65-F5344CB8AC3E}">
        <p14:creationId xmlns:p14="http://schemas.microsoft.com/office/powerpoint/2010/main" xmlns="" val="396744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63CB9A0-F748-48A1-B203-B7A9B77357CA}"/>
              </a:ext>
            </a:extLst>
          </p:cNvPr>
          <p:cNvSpPr/>
          <p:nvPr/>
        </p:nvSpPr>
        <p:spPr>
          <a:xfrm>
            <a:off x="98474" y="112543"/>
            <a:ext cx="12093526" cy="6986528"/>
          </a:xfrm>
          <a:prstGeom prst="rect">
            <a:avLst/>
          </a:prstGeom>
        </p:spPr>
        <p:txBody>
          <a:bodyPr wrap="square">
            <a:spAutoFit/>
          </a:bodyPr>
          <a:lstStyle/>
          <a:p>
            <a:r>
              <a:rPr lang="en-ZA" sz="2800" b="1" dirty="0"/>
              <a:t>SUBSTITUTION OF REGULATION 8 OF THE REGULATIONS BY MINISTER OF POLICE HLEKO,MP ON 24/05/2016 with effect from 01/06/2016 </a:t>
            </a:r>
            <a:r>
              <a:rPr lang="en-ZA" sz="800" b="1" dirty="0">
                <a:hlinkClick r:id="rId2" action="ppaction://hlinkfile"/>
              </a:rPr>
              <a:t>REGULATION 8(1) of the SAPS as on 1 June 2016.pdf</a:t>
            </a:r>
            <a:endParaRPr lang="en-ZA" sz="800" b="1" dirty="0"/>
          </a:p>
          <a:p>
            <a:endParaRPr lang="en-ZA" sz="2800" dirty="0"/>
          </a:p>
          <a:p>
            <a:r>
              <a:rPr lang="en-ZA" sz="2800" dirty="0"/>
              <a:t>Regulation 8 of the Regulations has been amended by the substitution of the following: </a:t>
            </a:r>
          </a:p>
          <a:p>
            <a:pPr algn="just"/>
            <a:r>
              <a:rPr lang="en-ZA" sz="2800" dirty="0"/>
              <a:t>"</a:t>
            </a:r>
            <a:r>
              <a:rPr lang="en-ZA" sz="2800" b="1" dirty="0">
                <a:highlight>
                  <a:srgbClr val="00FF00"/>
                </a:highlight>
              </a:rPr>
              <a:t>RANKS 8. (1) The ranks in the Service, in order of precedence, are as follows: </a:t>
            </a:r>
          </a:p>
          <a:p>
            <a:pPr algn="just"/>
            <a:r>
              <a:rPr lang="en-ZA" sz="2800" b="1" dirty="0">
                <a:highlight>
                  <a:srgbClr val="00FF00"/>
                </a:highlight>
              </a:rPr>
              <a:t>General (appointed as National Commissioner) Lieutenant General (appointed as Deputy National Commissioner, Divisional Commissioner, Regional Commissioner or Provincial Commissioner) Major General, Brigadier, Colonel, Lieutenant Colonel, Captain, Warrant Officer, Sergeant, Constable </a:t>
            </a:r>
          </a:p>
          <a:p>
            <a:endParaRPr lang="en-ZA" sz="2800" b="1" dirty="0">
              <a:highlight>
                <a:srgbClr val="00FF00"/>
              </a:highlight>
            </a:endParaRPr>
          </a:p>
          <a:p>
            <a:pPr algn="just"/>
            <a:r>
              <a:rPr lang="en-ZA" sz="2800" dirty="0"/>
              <a:t>(2) The National Commissioner may, in individual cases, determine a rank which is not included in </a:t>
            </a:r>
            <a:r>
              <a:rPr lang="en-ZA" sz="2800" dirty="0" err="1"/>
              <a:t>subregulation</a:t>
            </a:r>
            <a:r>
              <a:rPr lang="en-ZA" sz="2800" dirty="0"/>
              <a:t> (1) and provide that a particular member shall hold such rank: Provided that the National Commissioner shall simultaneously determine that the rank shall for all purposes be equivalent to a rank included in </a:t>
            </a:r>
            <a:r>
              <a:rPr lang="en-ZA" sz="2800" dirty="0" err="1"/>
              <a:t>subregulation</a:t>
            </a:r>
            <a:r>
              <a:rPr lang="en-ZA" sz="2800" dirty="0"/>
              <a:t> ( 1 ).</a:t>
            </a:r>
          </a:p>
        </p:txBody>
      </p:sp>
    </p:spTree>
    <p:extLst>
      <p:ext uri="{BB962C8B-B14F-4D97-AF65-F5344CB8AC3E}">
        <p14:creationId xmlns:p14="http://schemas.microsoft.com/office/powerpoint/2010/main" xmlns="" val="120623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91813-A776-4BC2-BBDD-8F17C0B62449}"/>
              </a:ext>
            </a:extLst>
          </p:cNvPr>
          <p:cNvSpPr>
            <a:spLocks noGrp="1"/>
          </p:cNvSpPr>
          <p:nvPr>
            <p:ph type="title"/>
          </p:nvPr>
        </p:nvSpPr>
        <p:spPr>
          <a:xfrm>
            <a:off x="211015" y="112542"/>
            <a:ext cx="11830930" cy="928467"/>
          </a:xfrm>
          <a:solidFill>
            <a:schemeClr val="accent1">
              <a:lumMod val="20000"/>
              <a:lumOff val="80000"/>
            </a:schemeClr>
          </a:solidFill>
          <a:scene3d>
            <a:camera prst="orthographicFront"/>
            <a:lightRig rig="threePt" dir="t"/>
          </a:scene3d>
          <a:sp3d>
            <a:bevelT w="114300" prst="artDeco"/>
          </a:sp3d>
        </p:spPr>
        <p:txBody>
          <a:bodyPr>
            <a:normAutofit/>
          </a:bodyPr>
          <a:lstStyle/>
          <a:p>
            <a:r>
              <a:rPr lang="en-ZA" dirty="0"/>
              <a:t>An approved Organisational Structure of the SAPS</a:t>
            </a:r>
          </a:p>
        </p:txBody>
      </p:sp>
      <p:sp>
        <p:nvSpPr>
          <p:cNvPr id="3" name="Content Placeholder 2">
            <a:extLst>
              <a:ext uri="{FF2B5EF4-FFF2-40B4-BE49-F238E27FC236}">
                <a16:creationId xmlns:a16="http://schemas.microsoft.com/office/drawing/2014/main" xmlns="" id="{0873922E-DB32-4295-9C7D-0850DA4C9C5D}"/>
              </a:ext>
            </a:extLst>
          </p:cNvPr>
          <p:cNvSpPr>
            <a:spLocks noGrp="1"/>
          </p:cNvSpPr>
          <p:nvPr>
            <p:ph idx="1"/>
          </p:nvPr>
        </p:nvSpPr>
        <p:spPr>
          <a:xfrm>
            <a:off x="309489" y="1463040"/>
            <a:ext cx="11465169" cy="5282418"/>
          </a:xfrm>
        </p:spPr>
        <p:txBody>
          <a:bodyPr>
            <a:normAutofit/>
          </a:bodyPr>
          <a:lstStyle/>
          <a:p>
            <a:pPr algn="just"/>
            <a:r>
              <a:rPr lang="en-ZA" sz="3200" dirty="0"/>
              <a:t>Section 24 of the South African Police Service Act 68 of 1995 (</a:t>
            </a:r>
            <a:r>
              <a:rPr lang="en-ZA" sz="3200" b="1" dirty="0"/>
              <a:t>Police Act</a:t>
            </a:r>
            <a:r>
              <a:rPr lang="en-ZA" sz="3200" dirty="0"/>
              <a:t>), empowers the Minister to make Regulations.</a:t>
            </a:r>
          </a:p>
          <a:p>
            <a:pPr algn="just"/>
            <a:r>
              <a:rPr lang="en-ZA" sz="3200" dirty="0"/>
              <a:t>Regulation 8(1) of the South African Police Service Regulations, 1964 determines the ranks in the SAPS.</a:t>
            </a:r>
          </a:p>
          <a:p>
            <a:pPr algn="just"/>
            <a:r>
              <a:rPr lang="en-ZA" sz="3200" dirty="0"/>
              <a:t>The Structures in the SAPS must follow the Regulations.</a:t>
            </a:r>
          </a:p>
          <a:p>
            <a:pPr algn="just"/>
            <a:r>
              <a:rPr lang="en-ZA" sz="3200" dirty="0"/>
              <a:t>The current structure was approved on </a:t>
            </a:r>
            <a:r>
              <a:rPr lang="en-ZA" sz="3200" b="1" dirty="0">
                <a:highlight>
                  <a:srgbClr val="00FF00"/>
                </a:highlight>
              </a:rPr>
              <a:t>31/12/2015</a:t>
            </a:r>
            <a:r>
              <a:rPr lang="en-ZA" sz="3200" dirty="0"/>
              <a:t> and the Regulations on which the new ranks were established were promulgated on </a:t>
            </a:r>
            <a:r>
              <a:rPr lang="en-ZA" sz="3200" b="1" dirty="0">
                <a:highlight>
                  <a:srgbClr val="00FF00"/>
                </a:highlight>
              </a:rPr>
              <a:t>24/05/2016</a:t>
            </a:r>
            <a:r>
              <a:rPr lang="en-ZA" sz="3200" dirty="0"/>
              <a:t> and came into effect on </a:t>
            </a:r>
            <a:r>
              <a:rPr lang="en-ZA" sz="3200" b="1" dirty="0">
                <a:highlight>
                  <a:srgbClr val="00FF00"/>
                </a:highlight>
              </a:rPr>
              <a:t>01/06/2016</a:t>
            </a:r>
            <a:r>
              <a:rPr lang="en-ZA" sz="3200" dirty="0"/>
              <a:t>. </a:t>
            </a:r>
          </a:p>
          <a:p>
            <a:pPr algn="just"/>
            <a:r>
              <a:rPr lang="en-ZA" sz="3200" dirty="0"/>
              <a:t>Surprisingly, the Regulations followed the ranks, which is totally wrong. </a:t>
            </a:r>
          </a:p>
        </p:txBody>
      </p:sp>
    </p:spTree>
    <p:extLst>
      <p:ext uri="{BB962C8B-B14F-4D97-AF65-F5344CB8AC3E}">
        <p14:creationId xmlns:p14="http://schemas.microsoft.com/office/powerpoint/2010/main" xmlns="" val="363402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7E29-AD35-4D5C-8674-EA9C7769552E}"/>
              </a:ext>
            </a:extLst>
          </p:cNvPr>
          <p:cNvSpPr>
            <a:spLocks noGrp="1"/>
          </p:cNvSpPr>
          <p:nvPr>
            <p:ph type="title"/>
          </p:nvPr>
        </p:nvSpPr>
        <p:spPr>
          <a:xfrm>
            <a:off x="633046" y="1"/>
            <a:ext cx="10720754" cy="956602"/>
          </a:xfrm>
          <a:solidFill>
            <a:schemeClr val="accent1">
              <a:lumMod val="20000"/>
              <a:lumOff val="80000"/>
            </a:schemeClr>
          </a:solidFill>
          <a:scene3d>
            <a:camera prst="orthographicFront"/>
            <a:lightRig rig="threePt" dir="t"/>
          </a:scene3d>
          <a:sp3d>
            <a:bevelT w="152400" h="50800" prst="softRound"/>
          </a:sp3d>
        </p:spPr>
        <p:txBody>
          <a:bodyPr/>
          <a:lstStyle/>
          <a:p>
            <a:r>
              <a:rPr lang="en-ZA" dirty="0"/>
              <a:t>The filling of posts at Top Management posts</a:t>
            </a:r>
          </a:p>
        </p:txBody>
      </p:sp>
      <p:sp>
        <p:nvSpPr>
          <p:cNvPr id="3" name="Content Placeholder 2">
            <a:extLst>
              <a:ext uri="{FF2B5EF4-FFF2-40B4-BE49-F238E27FC236}">
                <a16:creationId xmlns:a16="http://schemas.microsoft.com/office/drawing/2014/main" xmlns="" id="{C45D5085-83E6-4C80-BFFC-F2913947BA34}"/>
              </a:ext>
            </a:extLst>
          </p:cNvPr>
          <p:cNvSpPr>
            <a:spLocks noGrp="1"/>
          </p:cNvSpPr>
          <p:nvPr>
            <p:ph idx="1"/>
          </p:nvPr>
        </p:nvSpPr>
        <p:spPr>
          <a:xfrm>
            <a:off x="182879" y="1406769"/>
            <a:ext cx="11746523" cy="5134708"/>
          </a:xfrm>
        </p:spPr>
        <p:txBody>
          <a:bodyPr>
            <a:noAutofit/>
          </a:bodyPr>
          <a:lstStyle/>
          <a:p>
            <a:pPr algn="just"/>
            <a:r>
              <a:rPr lang="en-ZA" sz="3200" dirty="0"/>
              <a:t>In this structure, the post of National Head, Directorate for Priority Crime Investigation (DPCI) is not allocated any rank </a:t>
            </a:r>
            <a:r>
              <a:rPr lang="en-ZA" sz="3200" b="1" dirty="0"/>
              <a:t>but</a:t>
            </a:r>
            <a:r>
              <a:rPr lang="en-ZA" sz="3200" dirty="0"/>
              <a:t> only salary level 15.</a:t>
            </a:r>
          </a:p>
          <a:p>
            <a:pPr algn="just"/>
            <a:r>
              <a:rPr lang="en-ZA" sz="3200" dirty="0"/>
              <a:t>Section </a:t>
            </a:r>
            <a:r>
              <a:rPr lang="en-ZA" sz="3200" b="1" dirty="0"/>
              <a:t>17C(2)(a) </a:t>
            </a:r>
            <a:r>
              <a:rPr lang="en-ZA" sz="3200" dirty="0"/>
              <a:t>of the Police Act as amended by the South African Police Service Amendment Act 57 of 2008, read: </a:t>
            </a:r>
            <a:r>
              <a:rPr lang="en-ZA" sz="800" dirty="0">
                <a:hlinkClick r:id="rId2" action="ppaction://hlinkfile"/>
              </a:rPr>
              <a:t>South African Police Service Amendment Act of 2008 31857_84.pdf</a:t>
            </a:r>
            <a:endParaRPr lang="en-ZA" sz="800" dirty="0"/>
          </a:p>
          <a:p>
            <a:pPr marL="0" indent="0" algn="just">
              <a:buNone/>
            </a:pPr>
            <a:r>
              <a:rPr lang="en-ZA" sz="3200" dirty="0"/>
              <a:t> 	</a:t>
            </a:r>
            <a:r>
              <a:rPr lang="en-ZA" sz="3200" i="1" dirty="0">
                <a:solidFill>
                  <a:srgbClr val="FF0000"/>
                </a:solidFill>
              </a:rPr>
              <a:t>The Directorate comprises of the Head of the Directorate, who 	shall 	be a </a:t>
            </a:r>
            <a:r>
              <a:rPr lang="en-ZA" sz="3200" b="1" i="1" dirty="0">
                <a:solidFill>
                  <a:srgbClr val="FF0000"/>
                </a:solidFill>
              </a:rPr>
              <a:t>Deputy National Commissioner </a:t>
            </a:r>
            <a:r>
              <a:rPr lang="en-ZA" sz="3200" i="1" dirty="0">
                <a:solidFill>
                  <a:srgbClr val="FF0000"/>
                </a:solidFill>
              </a:rPr>
              <a:t>appointed by the 	Minister in concurrence with Cabinet.</a:t>
            </a:r>
          </a:p>
          <a:p>
            <a:pPr algn="just"/>
            <a:r>
              <a:rPr lang="en-ZA" sz="3200" dirty="0"/>
              <a:t> The result was that the appointment of </a:t>
            </a:r>
            <a:r>
              <a:rPr lang="en-ZA" sz="3200" dirty="0" err="1"/>
              <a:t>Anwa</a:t>
            </a:r>
            <a:r>
              <a:rPr lang="en-ZA" sz="3200" dirty="0"/>
              <a:t> </a:t>
            </a:r>
            <a:r>
              <a:rPr lang="en-ZA" sz="3200" dirty="0" err="1"/>
              <a:t>Dramat</a:t>
            </a:r>
            <a:r>
              <a:rPr lang="en-ZA" sz="3200" dirty="0"/>
              <a:t> as Deputy National Commissioner, a clearly regulated rank, was within the law.</a:t>
            </a:r>
          </a:p>
        </p:txBody>
      </p:sp>
    </p:spTree>
    <p:extLst>
      <p:ext uri="{BB962C8B-B14F-4D97-AF65-F5344CB8AC3E}">
        <p14:creationId xmlns:p14="http://schemas.microsoft.com/office/powerpoint/2010/main" xmlns="" val="1758116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2715</TotalTime>
  <Words>2278</Words>
  <Application>Microsoft Office PowerPoint</Application>
  <PresentationFormat>Custom</PresentationFormat>
  <Paragraphs>138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BRIEFING THE PORTFOLIO COMMITTEE ON POLICE REGARDING FIXED ESTABLISHMENT OF THE SAPS </vt:lpstr>
      <vt:lpstr>OUTLINE OF THE PRESENTATION</vt:lpstr>
      <vt:lpstr>Introduction</vt:lpstr>
      <vt:lpstr>The process of determining Human Resource requirements</vt:lpstr>
      <vt:lpstr>  An approved Organisational Structure of the SAPS  </vt:lpstr>
      <vt:lpstr>Slide 6</vt:lpstr>
      <vt:lpstr>Slide 7</vt:lpstr>
      <vt:lpstr>An approved Organisational Structure of the SAPS</vt:lpstr>
      <vt:lpstr>The filling of posts at Top Management posts</vt:lpstr>
      <vt:lpstr>The filling of posts at Top Management posts</vt:lpstr>
      <vt:lpstr>The filling of posts at Top Management posts</vt:lpstr>
      <vt:lpstr>The filling of posts at Top Management posts</vt:lpstr>
      <vt:lpstr>Observations by SAPU</vt:lpstr>
      <vt:lpstr>Observations by SAPU</vt:lpstr>
      <vt:lpstr>Observations by SAPU</vt:lpstr>
      <vt:lpstr>Observations by SAPU</vt:lpstr>
      <vt:lpstr>Observations by SAPU</vt:lpstr>
      <vt:lpstr>Observations by SAPU</vt:lpstr>
      <vt:lpstr>Observations by SAPU</vt:lpstr>
      <vt:lpstr>Observations by SAPU</vt:lpstr>
      <vt:lpstr>Recommendations</vt:lpstr>
      <vt:lpstr>Recommendations</vt:lpstr>
      <vt:lpstr>Recommendations</vt:lpstr>
      <vt:lpstr>Recommendations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THE PORTFOLIO COMMITTEE ON POLICE ON FIXED ESTABLISHMENT OF THE SAPS</dc:title>
  <dc:creator>seswantsho lebeya</dc:creator>
  <cp:lastModifiedBy>PUMZA</cp:lastModifiedBy>
  <cp:revision>137</cp:revision>
  <dcterms:created xsi:type="dcterms:W3CDTF">2018-02-22T03:04:23Z</dcterms:created>
  <dcterms:modified xsi:type="dcterms:W3CDTF">2018-03-15T08:57:22Z</dcterms:modified>
</cp:coreProperties>
</file>