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0"/>
  </p:notesMasterIdLst>
  <p:handoutMasterIdLst>
    <p:handoutMasterId r:id="rId71"/>
  </p:handoutMasterIdLst>
  <p:sldIdLst>
    <p:sldId id="374" r:id="rId2"/>
    <p:sldId id="426" r:id="rId3"/>
    <p:sldId id="496" r:id="rId4"/>
    <p:sldId id="387" r:id="rId5"/>
    <p:sldId id="394" r:id="rId6"/>
    <p:sldId id="388" r:id="rId7"/>
    <p:sldId id="390" r:id="rId8"/>
    <p:sldId id="391" r:id="rId9"/>
    <p:sldId id="497" r:id="rId10"/>
    <p:sldId id="392" r:id="rId11"/>
    <p:sldId id="389" r:id="rId12"/>
    <p:sldId id="488" r:id="rId13"/>
    <p:sldId id="393" r:id="rId14"/>
    <p:sldId id="489" r:id="rId15"/>
    <p:sldId id="480" r:id="rId16"/>
    <p:sldId id="481" r:id="rId17"/>
    <p:sldId id="487" r:id="rId18"/>
    <p:sldId id="498" r:id="rId19"/>
    <p:sldId id="499" r:id="rId20"/>
    <p:sldId id="490" r:id="rId21"/>
    <p:sldId id="473" r:id="rId22"/>
    <p:sldId id="483" r:id="rId23"/>
    <p:sldId id="484" r:id="rId24"/>
    <p:sldId id="485" r:id="rId25"/>
    <p:sldId id="486" r:id="rId26"/>
    <p:sldId id="474" r:id="rId27"/>
    <p:sldId id="433" r:id="rId28"/>
    <p:sldId id="434" r:id="rId29"/>
    <p:sldId id="435" r:id="rId30"/>
    <p:sldId id="399" r:id="rId31"/>
    <p:sldId id="397" r:id="rId32"/>
    <p:sldId id="396" r:id="rId33"/>
    <p:sldId id="472" r:id="rId34"/>
    <p:sldId id="443" r:id="rId35"/>
    <p:sldId id="444" r:id="rId36"/>
    <p:sldId id="445" r:id="rId37"/>
    <p:sldId id="446" r:id="rId38"/>
    <p:sldId id="447" r:id="rId39"/>
    <p:sldId id="408" r:id="rId40"/>
    <p:sldId id="475" r:id="rId41"/>
    <p:sldId id="453" r:id="rId42"/>
    <p:sldId id="454" r:id="rId43"/>
    <p:sldId id="455" r:id="rId44"/>
    <p:sldId id="456" r:id="rId45"/>
    <p:sldId id="457" r:id="rId46"/>
    <p:sldId id="476" r:id="rId47"/>
    <p:sldId id="403" r:id="rId48"/>
    <p:sldId id="402" r:id="rId49"/>
    <p:sldId id="477" r:id="rId50"/>
    <p:sldId id="462" r:id="rId51"/>
    <p:sldId id="463" r:id="rId52"/>
    <p:sldId id="464" r:id="rId53"/>
    <p:sldId id="478" r:id="rId54"/>
    <p:sldId id="469" r:id="rId55"/>
    <p:sldId id="470" r:id="rId56"/>
    <p:sldId id="471" r:id="rId57"/>
    <p:sldId id="491" r:id="rId58"/>
    <p:sldId id="492" r:id="rId59"/>
    <p:sldId id="493" r:id="rId60"/>
    <p:sldId id="494" r:id="rId61"/>
    <p:sldId id="495" r:id="rId62"/>
    <p:sldId id="500" r:id="rId63"/>
    <p:sldId id="501" r:id="rId64"/>
    <p:sldId id="479" r:id="rId65"/>
    <p:sldId id="425" r:id="rId66"/>
    <p:sldId id="424" r:id="rId67"/>
    <p:sldId id="423" r:id="rId68"/>
    <p:sldId id="369" r:id="rId6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00000"/>
    <a:srgbClr val="993300"/>
    <a:srgbClr val="990033"/>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32" autoAdjust="0"/>
    <p:restoredTop sz="94660"/>
  </p:normalViewPr>
  <p:slideViewPr>
    <p:cSldViewPr>
      <p:cViewPr>
        <p:scale>
          <a:sx n="70" d="100"/>
          <a:sy n="70" d="100"/>
        </p:scale>
        <p:origin x="-2814" y="-1104"/>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144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00710AF6-3FFC-43D8-893A-891A9E25F714}" type="datetime1">
              <a:rPr lang="en-US" sz="900" smtClean="0">
                <a:latin typeface="Gill Sans"/>
              </a:rPr>
              <a:pPr/>
              <a:t>3/15/2018</a:t>
            </a:fld>
            <a:endParaRPr lang="en-US" sz="900" dirty="0">
              <a:latin typeface="Gill Sans"/>
              <a:cs typeface="Gill Sans"/>
            </a:endParaRPr>
          </a:p>
        </p:txBody>
      </p:sp>
      <p:sp>
        <p:nvSpPr>
          <p:cNvPr id="4" name="Footer Placeholder 3"/>
          <p:cNvSpPr>
            <a:spLocks noGrp="1"/>
          </p:cNvSpPr>
          <p:nvPr>
            <p:ph type="ftr" sz="quarter" idx="2"/>
          </p:nvPr>
        </p:nvSpPr>
        <p:spPr>
          <a:xfrm>
            <a:off x="0" y="8831580"/>
            <a:ext cx="3037840" cy="464820"/>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4A2F833F-3B50-46CC-8474-ACABF403E6FB}" type="datetime1">
              <a:rPr lang="en-US" smtClean="0"/>
              <a:pPr/>
              <a:t>3/15/2018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Header Placeholder 3"/>
          <p:cNvSpPr>
            <a:spLocks noGrp="1"/>
          </p:cNvSpPr>
          <p:nvPr>
            <p:ph type="hdr" sz="quarter" idx="10"/>
          </p:nvPr>
        </p:nvSpPr>
        <p:spPr/>
        <p:txBody>
          <a:bodyPr/>
          <a:lstStyle/>
          <a:p>
            <a:r>
              <a:rPr lang="en-US" smtClean="0"/>
              <a:t>DEPARTMENT OF ARTS AND CULTURE</a:t>
            </a:r>
            <a:endParaRPr lang="en-US" dirty="0"/>
          </a:p>
        </p:txBody>
      </p:sp>
      <p:sp>
        <p:nvSpPr>
          <p:cNvPr id="5" name="Date Placeholder 4"/>
          <p:cNvSpPr>
            <a:spLocks noGrp="1"/>
          </p:cNvSpPr>
          <p:nvPr>
            <p:ph type="dt" idx="11"/>
          </p:nvPr>
        </p:nvSpPr>
        <p:spPr/>
        <p:txBody>
          <a:bodyPr/>
          <a:lstStyle/>
          <a:p>
            <a:fld id="{227D474A-9AD6-4969-9280-14C5455AFA36}" type="datetime1">
              <a:rPr lang="en-US" smtClean="0"/>
              <a:pPr/>
              <a:t>3/15/2018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2208536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Header Placeholder 3"/>
          <p:cNvSpPr>
            <a:spLocks noGrp="1"/>
          </p:cNvSpPr>
          <p:nvPr>
            <p:ph type="hdr" sz="quarter" idx="10"/>
          </p:nvPr>
        </p:nvSpPr>
        <p:spPr/>
        <p:txBody>
          <a:bodyPr/>
          <a:lstStyle/>
          <a:p>
            <a:r>
              <a:rPr lang="en-US" smtClean="0"/>
              <a:t>DEPARTMENT OF ARTS AND CULTURE</a:t>
            </a:r>
            <a:endParaRPr lang="en-US" dirty="0"/>
          </a:p>
        </p:txBody>
      </p:sp>
      <p:sp>
        <p:nvSpPr>
          <p:cNvPr id="5" name="Date Placeholder 4"/>
          <p:cNvSpPr>
            <a:spLocks noGrp="1"/>
          </p:cNvSpPr>
          <p:nvPr>
            <p:ph type="dt" idx="11"/>
          </p:nvPr>
        </p:nvSpPr>
        <p:spPr/>
        <p:txBody>
          <a:bodyPr/>
          <a:lstStyle/>
          <a:p>
            <a:fld id="{B8EDE7CE-88F6-4F22-8003-BE77D344B0E3}" type="datetime1">
              <a:rPr lang="en-US" smtClean="0"/>
              <a:pPr/>
              <a:t>3/15/2018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13</a:t>
            </a:fld>
            <a:endParaRPr lang="en-US" dirty="0"/>
          </a:p>
        </p:txBody>
      </p:sp>
    </p:spTree>
    <p:extLst>
      <p:ext uri="{BB962C8B-B14F-4D97-AF65-F5344CB8AC3E}">
        <p14:creationId xmlns:p14="http://schemas.microsoft.com/office/powerpoint/2010/main" xmlns="" val="2698499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Header Placeholder 3"/>
          <p:cNvSpPr>
            <a:spLocks noGrp="1"/>
          </p:cNvSpPr>
          <p:nvPr>
            <p:ph type="hdr" sz="quarter" idx="10"/>
          </p:nvPr>
        </p:nvSpPr>
        <p:spPr/>
        <p:txBody>
          <a:bodyPr/>
          <a:lstStyle/>
          <a:p>
            <a:r>
              <a:rPr lang="en-US" smtClean="0"/>
              <a:t>DEPARTMENT OF ARTS AND CULTURE</a:t>
            </a:r>
            <a:endParaRPr lang="en-US" dirty="0"/>
          </a:p>
        </p:txBody>
      </p:sp>
      <p:sp>
        <p:nvSpPr>
          <p:cNvPr id="5" name="Date Placeholder 4"/>
          <p:cNvSpPr>
            <a:spLocks noGrp="1"/>
          </p:cNvSpPr>
          <p:nvPr>
            <p:ph type="dt" idx="11"/>
          </p:nvPr>
        </p:nvSpPr>
        <p:spPr/>
        <p:txBody>
          <a:bodyPr/>
          <a:lstStyle/>
          <a:p>
            <a:fld id="{B8EDE7CE-88F6-4F22-8003-BE77D344B0E3}" type="datetime1">
              <a:rPr lang="en-US" smtClean="0"/>
              <a:pPr/>
              <a:t>3/15/2018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14</a:t>
            </a:fld>
            <a:endParaRPr lang="en-US" dirty="0"/>
          </a:p>
        </p:txBody>
      </p:sp>
    </p:spTree>
    <p:extLst>
      <p:ext uri="{BB962C8B-B14F-4D97-AF65-F5344CB8AC3E}">
        <p14:creationId xmlns:p14="http://schemas.microsoft.com/office/powerpoint/2010/main" xmlns="" val="2698499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FBA42038-CCD5-4460-A94E-E0F2A080F356}" type="datetime1">
              <a:rPr lang="en-US" smtClean="0">
                <a:solidFill>
                  <a:prstClr val="black"/>
                </a:solidFill>
              </a:rPr>
              <a:pPr/>
              <a:t>3/15/2018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xmlns="" val="427384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9E717F37-76AD-4430-80C7-BEDC2B357DEF}" type="datetime1">
              <a:rPr lang="en-US" smtClean="0">
                <a:solidFill>
                  <a:prstClr val="black"/>
                </a:solidFill>
              </a:rPr>
              <a:pPr/>
              <a:t>3/15/2018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51</a:t>
            </a:fld>
            <a:endParaRPr lang="en-US" dirty="0">
              <a:solidFill>
                <a:prstClr val="black"/>
              </a:solidFill>
            </a:endParaRPr>
          </a:p>
        </p:txBody>
      </p:sp>
    </p:spTree>
    <p:extLst>
      <p:ext uri="{BB962C8B-B14F-4D97-AF65-F5344CB8AC3E}">
        <p14:creationId xmlns:p14="http://schemas.microsoft.com/office/powerpoint/2010/main" xmlns="" val="1463054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D999A71A-BE73-4CF8-A96E-BE890043712C}" type="datetime1">
              <a:rPr lang="en-US" smtClean="0">
                <a:solidFill>
                  <a:prstClr val="black"/>
                </a:solidFill>
              </a:rPr>
              <a:pPr/>
              <a:t>3/15/2018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55</a:t>
            </a:fld>
            <a:endParaRPr lang="en-US" dirty="0">
              <a:solidFill>
                <a:prstClr val="black"/>
              </a:solidFill>
            </a:endParaRPr>
          </a:p>
        </p:txBody>
      </p:sp>
    </p:spTree>
    <p:extLst>
      <p:ext uri="{BB962C8B-B14F-4D97-AF65-F5344CB8AC3E}">
        <p14:creationId xmlns:p14="http://schemas.microsoft.com/office/powerpoint/2010/main" xmlns="" val="3576479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FCDAF49-C976-4F1D-9DAC-692991BA4DF2}" type="datetime1">
              <a:rPr lang="en-US" smtClean="0"/>
              <a:pPr/>
              <a:t>3/15/2018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68</a:t>
            </a:fld>
            <a:endParaRPr lang="en-US" dirty="0"/>
          </a:p>
        </p:txBody>
      </p:sp>
    </p:spTree>
    <p:extLst>
      <p:ext uri="{BB962C8B-B14F-4D97-AF65-F5344CB8AC3E}">
        <p14:creationId xmlns:p14="http://schemas.microsoft.com/office/powerpoint/2010/main" xmlns="" val="1465233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0928"/>
            <a:ext cx="9144000" cy="1858372"/>
          </a:xfrm>
        </p:spPr>
        <p:txBody>
          <a:bodyPr>
            <a:noAutofit/>
          </a:bodyPr>
          <a:lstStyle/>
          <a:p>
            <a:pPr algn="ctr"/>
            <a:r>
              <a:rPr lang="en-ZA" sz="2800" dirty="0" smtClean="0">
                <a:latin typeface="+mj-lt"/>
                <a:cs typeface="Arial" pitchFamily="34" charset="0"/>
              </a:rPr>
              <a:t>PORTFOLIO COMMITTEE ON ARTS &amp; CULTURE</a:t>
            </a:r>
            <a:br>
              <a:rPr lang="en-ZA" sz="2800" dirty="0" smtClean="0">
                <a:latin typeface="+mj-lt"/>
                <a:cs typeface="Arial" pitchFamily="34" charset="0"/>
              </a:rPr>
            </a:br>
            <a:r>
              <a:rPr lang="en-ZA" sz="2800" dirty="0" smtClean="0">
                <a:latin typeface="+mj-lt"/>
                <a:cs typeface="Arial" pitchFamily="34" charset="0"/>
              </a:rPr>
              <a:t>Progress report: addressing issues raised at oversight visits from 2014 to date</a:t>
            </a:r>
            <a:r>
              <a:rPr lang="en-ZA" sz="2800" dirty="0">
                <a:latin typeface="+mj-lt"/>
                <a:cs typeface="Arial" pitchFamily="34" charset="0"/>
              </a:rPr>
              <a:t/>
            </a:r>
            <a:br>
              <a:rPr lang="en-ZA" sz="2800" dirty="0">
                <a:latin typeface="+mj-lt"/>
                <a:cs typeface="Arial" pitchFamily="34" charset="0"/>
              </a:rPr>
            </a:br>
            <a:r>
              <a:rPr lang="en-ZA" sz="2800" dirty="0" smtClean="0">
                <a:latin typeface="+mj-lt"/>
                <a:cs typeface="Arial" pitchFamily="34" charset="0"/>
              </a:rPr>
              <a:t/>
            </a:r>
            <a:br>
              <a:rPr lang="en-ZA" sz="2800" dirty="0" smtClean="0">
                <a:latin typeface="+mj-lt"/>
                <a:cs typeface="Arial" pitchFamily="34" charset="0"/>
              </a:rPr>
            </a:br>
            <a:endParaRPr lang="en-ZA" sz="2800" dirty="0">
              <a:latin typeface="+mj-lt"/>
              <a:cs typeface="Arial" pitchFamily="34" charset="0"/>
            </a:endParaRPr>
          </a:p>
        </p:txBody>
      </p:sp>
      <p:sp>
        <p:nvSpPr>
          <p:cNvPr id="3" name="Subtitle 2"/>
          <p:cNvSpPr>
            <a:spLocks noGrp="1"/>
          </p:cNvSpPr>
          <p:nvPr>
            <p:ph type="subTitle" idx="1"/>
          </p:nvPr>
        </p:nvSpPr>
        <p:spPr>
          <a:xfrm>
            <a:off x="1140635" y="4077072"/>
            <a:ext cx="6862730" cy="453240"/>
          </a:xfrm>
        </p:spPr>
        <p:txBody>
          <a:bodyPr/>
          <a:lstStyle/>
          <a:p>
            <a:pPr algn="ctr"/>
            <a:r>
              <a:rPr lang="en-ZA" b="1" i="0" dirty="0" smtClean="0">
                <a:latin typeface="+mj-lt"/>
              </a:rPr>
              <a:t>13 MARCH 2018</a:t>
            </a:r>
            <a:endParaRPr lang="en-ZA" b="1" i="0" dirty="0">
              <a:latin typeface="+mj-lt"/>
            </a:endParaRPr>
          </a:p>
        </p:txBody>
      </p:sp>
      <p:sp>
        <p:nvSpPr>
          <p:cNvPr id="11" name="Rectangle 10"/>
          <p:cNvSpPr/>
          <p:nvPr/>
        </p:nvSpPr>
        <p:spPr>
          <a:xfrm>
            <a:off x="3111180" y="4639300"/>
            <a:ext cx="5587246" cy="661908"/>
          </a:xfrm>
          <a:prstGeom prst="rect">
            <a:avLst/>
          </a:prstGeom>
        </p:spPr>
        <p:txBody>
          <a:bodyPr wrap="square">
            <a:noAutofit/>
          </a:bodyPr>
          <a:lstStyle/>
          <a:p>
            <a:pPr algn="r">
              <a:spcAft>
                <a:spcPts val="600"/>
              </a:spcAft>
            </a:pPr>
            <a:endParaRPr lang="en-ZA" sz="1600" b="1" dirty="0" smtClean="0">
              <a:solidFill>
                <a:srgbClr val="800000"/>
              </a:solidFill>
              <a:latin typeface="Arial" pitchFamily="34" charset="0"/>
              <a:cs typeface="Arial" pitchFamily="34" charset="0"/>
            </a:endParaRPr>
          </a:p>
        </p:txBody>
      </p:sp>
    </p:spTree>
    <p:extLst>
      <p:ext uri="{BB962C8B-B14F-4D97-AF65-F5344CB8AC3E}">
        <p14:creationId xmlns:p14="http://schemas.microsoft.com/office/powerpoint/2010/main" xmlns="" val="3759474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200" dirty="0" smtClean="0"/>
              <a:t>UPDATE ON THE TFOLALWATI PAYMENT</a:t>
            </a:r>
            <a:endParaRPr lang="en-ZA" sz="3200" dirty="0"/>
          </a:p>
        </p:txBody>
      </p:sp>
      <p:sp>
        <p:nvSpPr>
          <p:cNvPr id="3" name="Content Placeholder 2"/>
          <p:cNvSpPr>
            <a:spLocks noGrp="1"/>
          </p:cNvSpPr>
          <p:nvPr>
            <p:ph idx="1"/>
          </p:nvPr>
        </p:nvSpPr>
        <p:spPr>
          <a:xfrm>
            <a:off x="251520" y="1268760"/>
            <a:ext cx="8282880" cy="4674841"/>
          </a:xfrm>
        </p:spPr>
        <p:txBody>
          <a:bodyPr/>
          <a:lstStyle/>
          <a:p>
            <a:endParaRPr lang="en-ZA" dirty="0" smtClean="0"/>
          </a:p>
          <a:p>
            <a:r>
              <a:rPr lang="en-ZA" sz="2400" b="0" dirty="0" smtClean="0">
                <a:solidFill>
                  <a:schemeClr val="tx1"/>
                </a:solidFill>
                <a:latin typeface="+mn-lt"/>
              </a:rPr>
              <a:t>The delay towards the payment was due to the fact that the project did not have a valid tax clearance certificate.</a:t>
            </a:r>
          </a:p>
          <a:p>
            <a:r>
              <a:rPr lang="en-ZA" sz="2400" b="0" dirty="0" smtClean="0">
                <a:solidFill>
                  <a:schemeClr val="tx1"/>
                </a:solidFill>
                <a:latin typeface="+mn-lt"/>
              </a:rPr>
              <a:t>They were only able to get a tax clearance in December 2017</a:t>
            </a:r>
          </a:p>
          <a:p>
            <a:r>
              <a:rPr lang="en-ZA" sz="2400" b="0" dirty="0" smtClean="0">
                <a:solidFill>
                  <a:schemeClr val="tx1"/>
                </a:solidFill>
                <a:latin typeface="+mn-lt"/>
              </a:rPr>
              <a:t>The departmental official in-charge of the project has been communicating with the Project leader and given feedback with regard to the payment.</a:t>
            </a:r>
          </a:p>
          <a:p>
            <a:r>
              <a:rPr lang="en-ZA" sz="2400" b="0" dirty="0" smtClean="0">
                <a:solidFill>
                  <a:schemeClr val="tx1"/>
                </a:solidFill>
                <a:latin typeface="+mn-lt"/>
              </a:rPr>
              <a:t>Due to depletion of funds in the programme; this project will be funded in the new financial year. </a:t>
            </a:r>
          </a:p>
          <a:p>
            <a:r>
              <a:rPr lang="en-ZA" sz="2400" b="0" dirty="0" smtClean="0">
                <a:solidFill>
                  <a:schemeClr val="tx1"/>
                </a:solidFill>
                <a:latin typeface="+mn-lt"/>
              </a:rPr>
              <a:t>The PC should note that this has been communicated to the Project leader, Ms P </a:t>
            </a:r>
            <a:r>
              <a:rPr lang="en-ZA" sz="2400" b="0" dirty="0" err="1" smtClean="0">
                <a:solidFill>
                  <a:schemeClr val="tx1"/>
                </a:solidFill>
                <a:latin typeface="+mn-lt"/>
              </a:rPr>
              <a:t>Mabanga</a:t>
            </a:r>
            <a:r>
              <a:rPr lang="en-ZA" sz="2400" b="0" dirty="0" smtClean="0">
                <a:solidFill>
                  <a:schemeClr val="tx1"/>
                </a:solidFill>
                <a:latin typeface="+mn-lt"/>
              </a:rPr>
              <a:t>.</a:t>
            </a:r>
          </a:p>
          <a:p>
            <a:endParaRPr lang="en-ZA" dirty="0"/>
          </a:p>
        </p:txBody>
      </p:sp>
      <p:sp>
        <p:nvSpPr>
          <p:cNvPr id="5" name="Slide Number Placeholder 4"/>
          <p:cNvSpPr>
            <a:spLocks noGrp="1"/>
          </p:cNvSpPr>
          <p:nvPr>
            <p:ph type="sldNum" sz="quarter" idx="4"/>
          </p:nvPr>
        </p:nvSpPr>
        <p:spPr/>
        <p:txBody>
          <a:bodyPr/>
          <a:lstStyle/>
          <a:p>
            <a:r>
              <a:rPr lang="en-ZA" dirty="0" smtClean="0"/>
              <a:t>10</a:t>
            </a:r>
          </a:p>
        </p:txBody>
      </p:sp>
    </p:spTree>
    <p:extLst>
      <p:ext uri="{BB962C8B-B14F-4D97-AF65-F5344CB8AC3E}">
        <p14:creationId xmlns:p14="http://schemas.microsoft.com/office/powerpoint/2010/main" xmlns="" val="2176505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10952"/>
          </a:xfrm>
        </p:spPr>
        <p:txBody>
          <a:bodyPr>
            <a:normAutofit/>
          </a:bodyPr>
          <a:lstStyle/>
          <a:p>
            <a:r>
              <a:rPr lang="en-ZA" sz="2800" dirty="0" smtClean="0"/>
              <a:t>COMMUNITY LIBRARIES</a:t>
            </a:r>
            <a:endParaRPr lang="en-ZA" sz="2800" dirty="0"/>
          </a:p>
        </p:txBody>
      </p:sp>
      <p:sp>
        <p:nvSpPr>
          <p:cNvPr id="3" name="Content Placeholder 2"/>
          <p:cNvSpPr>
            <a:spLocks noGrp="1"/>
          </p:cNvSpPr>
          <p:nvPr>
            <p:ph idx="1"/>
          </p:nvPr>
        </p:nvSpPr>
        <p:spPr>
          <a:xfrm>
            <a:off x="395536" y="620688"/>
            <a:ext cx="8280920" cy="5832648"/>
          </a:xfrm>
        </p:spPr>
        <p:txBody>
          <a:bodyPr>
            <a:noAutofit/>
          </a:bodyPr>
          <a:lstStyle/>
          <a:p>
            <a:pPr marL="0" indent="0">
              <a:buNone/>
            </a:pPr>
            <a:r>
              <a:rPr lang="en-ZA" sz="1800" b="0" dirty="0">
                <a:solidFill>
                  <a:schemeClr val="tx1"/>
                </a:solidFill>
                <a:latin typeface="+mj-lt"/>
              </a:rPr>
              <a:t>Responses to the challenges raised by </a:t>
            </a:r>
            <a:r>
              <a:rPr lang="en-ZA" sz="1800" b="0" dirty="0" smtClean="0">
                <a:solidFill>
                  <a:schemeClr val="tx1"/>
                </a:solidFill>
                <a:latin typeface="+mj-lt"/>
              </a:rPr>
              <a:t>the PC </a:t>
            </a:r>
            <a:r>
              <a:rPr lang="en-ZA" sz="1800" b="0" dirty="0">
                <a:solidFill>
                  <a:schemeClr val="tx1"/>
                </a:solidFill>
                <a:latin typeface="+mj-lt"/>
              </a:rPr>
              <a:t>during </a:t>
            </a:r>
            <a:r>
              <a:rPr lang="en-ZA" sz="1800" b="0" dirty="0" smtClean="0">
                <a:solidFill>
                  <a:schemeClr val="tx1"/>
                </a:solidFill>
                <a:latin typeface="+mj-lt"/>
              </a:rPr>
              <a:t>the  </a:t>
            </a:r>
            <a:r>
              <a:rPr lang="en-ZA" sz="1800" b="0" dirty="0">
                <a:solidFill>
                  <a:schemeClr val="tx1"/>
                </a:solidFill>
                <a:latin typeface="+mj-lt"/>
              </a:rPr>
              <a:t>oversight visit in Mpumalanga Province:</a:t>
            </a:r>
          </a:p>
          <a:p>
            <a:pPr marL="0" lvl="0" indent="0">
              <a:buNone/>
            </a:pPr>
            <a:endParaRPr lang="en-ZA" sz="1800" b="0" dirty="0" smtClean="0">
              <a:solidFill>
                <a:schemeClr val="tx1"/>
              </a:solidFill>
              <a:latin typeface="+mj-lt"/>
            </a:endParaRPr>
          </a:p>
          <a:p>
            <a:pPr marL="0" lvl="0" indent="0">
              <a:buNone/>
            </a:pPr>
            <a:r>
              <a:rPr lang="en-ZA" sz="1800" b="0" dirty="0" smtClean="0">
                <a:solidFill>
                  <a:schemeClr val="tx1"/>
                </a:solidFill>
                <a:latin typeface="+mj-lt"/>
              </a:rPr>
              <a:t>Membership </a:t>
            </a:r>
            <a:r>
              <a:rPr lang="en-ZA" sz="1800" b="0" dirty="0">
                <a:solidFill>
                  <a:schemeClr val="tx1"/>
                </a:solidFill>
                <a:latin typeface="+mj-lt"/>
              </a:rPr>
              <a:t>Fees:</a:t>
            </a:r>
          </a:p>
          <a:p>
            <a:r>
              <a:rPr lang="en-ZA" sz="1800" b="0" dirty="0">
                <a:solidFill>
                  <a:schemeClr val="tx1"/>
                </a:solidFill>
                <a:latin typeface="+mj-lt"/>
              </a:rPr>
              <a:t>The Department (MP Culture, Sport and Recreation) encourages municipalities not to charge membership fees, it is currently a prerogative of individual </a:t>
            </a:r>
            <a:r>
              <a:rPr lang="en-ZA" sz="1800" b="0" dirty="0" smtClean="0">
                <a:solidFill>
                  <a:schemeClr val="tx1"/>
                </a:solidFill>
                <a:latin typeface="+mj-lt"/>
              </a:rPr>
              <a:t>municipalities whether to charge or not.</a:t>
            </a:r>
            <a:endParaRPr lang="en-ZA" sz="1800" b="0" dirty="0">
              <a:solidFill>
                <a:schemeClr val="tx1"/>
              </a:solidFill>
              <a:latin typeface="+mj-lt"/>
            </a:endParaRPr>
          </a:p>
          <a:p>
            <a:r>
              <a:rPr lang="en-ZA" sz="1800" b="0" dirty="0">
                <a:solidFill>
                  <a:schemeClr val="tx1"/>
                </a:solidFill>
                <a:latin typeface="+mj-lt"/>
              </a:rPr>
              <a:t>The National Department has completed a Socio-economic Impact Assessment for the South African Public Library and Information Services Bill. The Bill will be submitted to Cabinet clusters for consideration in 2018/19 financial year</a:t>
            </a:r>
            <a:r>
              <a:rPr lang="en-ZA" sz="1800" b="0" dirty="0" smtClean="0">
                <a:solidFill>
                  <a:schemeClr val="tx1"/>
                </a:solidFill>
                <a:latin typeface="+mj-lt"/>
              </a:rPr>
              <a:t>. The Bill sets norms and standards for libraries</a:t>
            </a:r>
            <a:endParaRPr lang="en-ZA" sz="1800" b="0" dirty="0">
              <a:solidFill>
                <a:schemeClr val="tx1"/>
              </a:solidFill>
              <a:latin typeface="+mj-lt"/>
            </a:endParaRPr>
          </a:p>
          <a:p>
            <a:pPr marL="0" indent="0">
              <a:buNone/>
            </a:pPr>
            <a:r>
              <a:rPr lang="en-ZA" sz="1800" b="0" dirty="0">
                <a:solidFill>
                  <a:schemeClr val="tx1"/>
                </a:solidFill>
                <a:latin typeface="+mj-lt"/>
              </a:rPr>
              <a:t> </a:t>
            </a:r>
            <a:endParaRPr lang="en-ZA" sz="1800" b="0" dirty="0" smtClean="0">
              <a:solidFill>
                <a:schemeClr val="tx1"/>
              </a:solidFill>
              <a:latin typeface="+mj-lt"/>
            </a:endParaRPr>
          </a:p>
          <a:p>
            <a:pPr marL="0" indent="0">
              <a:buNone/>
            </a:pPr>
            <a:r>
              <a:rPr lang="en-ZA" sz="1800" b="0" dirty="0" smtClean="0">
                <a:solidFill>
                  <a:schemeClr val="tx1"/>
                </a:solidFill>
                <a:latin typeface="+mj-lt"/>
              </a:rPr>
              <a:t>Ownership </a:t>
            </a:r>
            <a:r>
              <a:rPr lang="en-ZA" sz="1800" b="0" dirty="0">
                <a:solidFill>
                  <a:schemeClr val="tx1"/>
                </a:solidFill>
                <a:latin typeface="+mj-lt"/>
              </a:rPr>
              <a:t>of public </a:t>
            </a:r>
            <a:r>
              <a:rPr lang="en-ZA" sz="1800" b="0" dirty="0" smtClean="0">
                <a:solidFill>
                  <a:schemeClr val="tx1"/>
                </a:solidFill>
                <a:latin typeface="+mj-lt"/>
              </a:rPr>
              <a:t>libraries:</a:t>
            </a:r>
            <a:endParaRPr lang="en-ZA" sz="1800" b="0" dirty="0">
              <a:solidFill>
                <a:schemeClr val="tx1"/>
              </a:solidFill>
              <a:latin typeface="+mj-lt"/>
            </a:endParaRPr>
          </a:p>
          <a:p>
            <a:r>
              <a:rPr lang="en-ZA" sz="1800" b="0" dirty="0">
                <a:solidFill>
                  <a:schemeClr val="tx1"/>
                </a:solidFill>
                <a:latin typeface="+mj-lt"/>
              </a:rPr>
              <a:t>In terms of schedule 5A of the constitution, the function of providing public libraries is an exclusive competency of provinces, therefore provinces manage and operate public libraries in partnership with municipalities. To this extent, Service Level Agreements are entered into between provinces and municipalities to regulate and provide library service to the communities</a:t>
            </a:r>
            <a:r>
              <a:rPr lang="en-ZA" sz="1800" b="0" dirty="0" smtClean="0">
                <a:solidFill>
                  <a:schemeClr val="tx1"/>
                </a:solidFill>
                <a:latin typeface="+mj-lt"/>
              </a:rPr>
              <a:t>.</a:t>
            </a:r>
          </a:p>
        </p:txBody>
      </p:sp>
      <p:sp>
        <p:nvSpPr>
          <p:cNvPr id="5" name="Slide Number Placeholder 4"/>
          <p:cNvSpPr>
            <a:spLocks noGrp="1"/>
          </p:cNvSpPr>
          <p:nvPr>
            <p:ph type="sldNum" sz="quarter" idx="4"/>
          </p:nvPr>
        </p:nvSpPr>
        <p:spPr/>
        <p:txBody>
          <a:bodyPr/>
          <a:lstStyle/>
          <a:p>
            <a:r>
              <a:rPr lang="en-ZA" dirty="0" smtClean="0"/>
              <a:t>11</a:t>
            </a:r>
          </a:p>
        </p:txBody>
      </p:sp>
    </p:spTree>
    <p:extLst>
      <p:ext uri="{BB962C8B-B14F-4D97-AF65-F5344CB8AC3E}">
        <p14:creationId xmlns:p14="http://schemas.microsoft.com/office/powerpoint/2010/main" xmlns="" val="1792194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10952"/>
          </a:xfrm>
        </p:spPr>
        <p:txBody>
          <a:bodyPr>
            <a:normAutofit/>
          </a:bodyPr>
          <a:lstStyle/>
          <a:p>
            <a:r>
              <a:rPr lang="en-ZA" sz="2800" dirty="0" smtClean="0"/>
              <a:t>COMMUNITY LIBRARIES</a:t>
            </a:r>
            <a:endParaRPr lang="en-ZA" sz="2800" dirty="0"/>
          </a:p>
        </p:txBody>
      </p:sp>
      <p:sp>
        <p:nvSpPr>
          <p:cNvPr id="3" name="Content Placeholder 2"/>
          <p:cNvSpPr>
            <a:spLocks noGrp="1"/>
          </p:cNvSpPr>
          <p:nvPr>
            <p:ph idx="1"/>
          </p:nvPr>
        </p:nvSpPr>
        <p:spPr>
          <a:xfrm>
            <a:off x="323528" y="404664"/>
            <a:ext cx="8568952" cy="5832648"/>
          </a:xfrm>
        </p:spPr>
        <p:txBody>
          <a:bodyPr>
            <a:noAutofit/>
          </a:bodyPr>
          <a:lstStyle/>
          <a:p>
            <a:pPr marL="0" lvl="0" indent="0">
              <a:buNone/>
            </a:pPr>
            <a:r>
              <a:rPr lang="en-ZA" sz="1800" b="0" dirty="0" smtClean="0">
                <a:solidFill>
                  <a:schemeClr val="tx1"/>
                </a:solidFill>
                <a:latin typeface="+mj-lt"/>
              </a:rPr>
              <a:t>Staffing:</a:t>
            </a:r>
          </a:p>
          <a:p>
            <a:r>
              <a:rPr lang="en-ZA" sz="1800" b="0" dirty="0" smtClean="0">
                <a:solidFill>
                  <a:schemeClr val="tx1"/>
                </a:solidFill>
                <a:latin typeface="+mj-lt"/>
              </a:rPr>
              <a:t>The Department (MP Culture, Sport &amp; Recreation) has appointed a qualified Librarian for </a:t>
            </a:r>
            <a:r>
              <a:rPr lang="en-ZA" sz="1800" b="0" dirty="0" err="1" smtClean="0">
                <a:solidFill>
                  <a:schemeClr val="tx1"/>
                </a:solidFill>
                <a:latin typeface="+mj-lt"/>
              </a:rPr>
              <a:t>Sabie</a:t>
            </a:r>
            <a:r>
              <a:rPr lang="en-ZA" sz="1800" b="0" dirty="0" smtClean="0">
                <a:solidFill>
                  <a:schemeClr val="tx1"/>
                </a:solidFill>
                <a:latin typeface="+mj-lt"/>
              </a:rPr>
              <a:t> Public Library who resumed duties on the 2</a:t>
            </a:r>
            <a:r>
              <a:rPr lang="en-ZA" sz="1800" b="0" baseline="30000" dirty="0" smtClean="0">
                <a:solidFill>
                  <a:schemeClr val="tx1"/>
                </a:solidFill>
                <a:latin typeface="+mj-lt"/>
              </a:rPr>
              <a:t>nd</a:t>
            </a:r>
            <a:r>
              <a:rPr lang="en-ZA" sz="1800" b="0" dirty="0" smtClean="0">
                <a:solidFill>
                  <a:schemeClr val="tx1"/>
                </a:solidFill>
                <a:latin typeface="+mj-lt"/>
              </a:rPr>
              <a:t> January 2018.</a:t>
            </a:r>
          </a:p>
          <a:p>
            <a:r>
              <a:rPr lang="en-ZA" sz="1800" b="0" dirty="0" smtClean="0">
                <a:solidFill>
                  <a:schemeClr val="tx1"/>
                </a:solidFill>
                <a:latin typeface="+mj-lt"/>
              </a:rPr>
              <a:t>28 out of 40 posts have been filled since January 2018.</a:t>
            </a:r>
          </a:p>
          <a:p>
            <a:pPr marL="0" lvl="0" indent="0">
              <a:buNone/>
            </a:pPr>
            <a:endParaRPr lang="en-ZA" sz="1800" b="0" dirty="0" smtClean="0">
              <a:solidFill>
                <a:schemeClr val="tx1"/>
              </a:solidFill>
              <a:latin typeface="+mj-lt"/>
            </a:endParaRPr>
          </a:p>
          <a:p>
            <a:pPr marL="0" lvl="0" indent="0">
              <a:buNone/>
            </a:pPr>
            <a:r>
              <a:rPr lang="en-ZA" sz="1800" b="0" dirty="0" smtClean="0">
                <a:solidFill>
                  <a:schemeClr val="tx1"/>
                </a:solidFill>
                <a:latin typeface="+mj-lt"/>
              </a:rPr>
              <a:t>Operating </a:t>
            </a:r>
            <a:r>
              <a:rPr lang="en-ZA" sz="1800" b="0" dirty="0">
                <a:solidFill>
                  <a:schemeClr val="tx1"/>
                </a:solidFill>
                <a:latin typeface="+mj-lt"/>
              </a:rPr>
              <a:t>Hours:</a:t>
            </a:r>
          </a:p>
          <a:p>
            <a:r>
              <a:rPr lang="en-ZA" sz="1800" b="0" dirty="0">
                <a:solidFill>
                  <a:schemeClr val="tx1"/>
                </a:solidFill>
                <a:latin typeface="+mj-lt"/>
              </a:rPr>
              <a:t>Library operating hours are a prerogative of individual municipalities.</a:t>
            </a:r>
          </a:p>
          <a:p>
            <a:pPr marL="0" indent="0">
              <a:buNone/>
            </a:pPr>
            <a:r>
              <a:rPr lang="en-ZA" sz="1800" b="0" dirty="0">
                <a:solidFill>
                  <a:schemeClr val="tx1"/>
                </a:solidFill>
                <a:latin typeface="+mj-lt"/>
              </a:rPr>
              <a:t> </a:t>
            </a:r>
            <a:endParaRPr lang="en-ZA" sz="1800" b="0" dirty="0" smtClean="0">
              <a:solidFill>
                <a:schemeClr val="tx1"/>
              </a:solidFill>
              <a:latin typeface="+mj-lt"/>
            </a:endParaRPr>
          </a:p>
          <a:p>
            <a:pPr marL="0" indent="0">
              <a:buNone/>
            </a:pPr>
            <a:r>
              <a:rPr lang="en-ZA" sz="1800" b="0" dirty="0" smtClean="0">
                <a:solidFill>
                  <a:schemeClr val="tx1"/>
                </a:solidFill>
                <a:latin typeface="+mj-lt"/>
              </a:rPr>
              <a:t>Material</a:t>
            </a:r>
            <a:r>
              <a:rPr lang="en-ZA" sz="1800" b="0" dirty="0">
                <a:solidFill>
                  <a:schemeClr val="tx1"/>
                </a:solidFill>
                <a:latin typeface="+mj-lt"/>
              </a:rPr>
              <a:t>:</a:t>
            </a:r>
          </a:p>
          <a:p>
            <a:r>
              <a:rPr lang="en-ZA" sz="1800" b="0" dirty="0">
                <a:solidFill>
                  <a:schemeClr val="tx1"/>
                </a:solidFill>
                <a:latin typeface="+mj-lt"/>
              </a:rPr>
              <a:t>The Department (MP Culture, Sport &amp; Recreation) has phased out </a:t>
            </a:r>
            <a:r>
              <a:rPr lang="en-ZA" sz="1800" b="0" dirty="0" err="1" smtClean="0">
                <a:solidFill>
                  <a:schemeClr val="tx1"/>
                </a:solidFill>
                <a:latin typeface="+mj-lt"/>
              </a:rPr>
              <a:t>Sita</a:t>
            </a:r>
            <a:r>
              <a:rPr lang="en-ZA" sz="1800" b="0" dirty="0" smtClean="0">
                <a:solidFill>
                  <a:schemeClr val="tx1"/>
                </a:solidFill>
                <a:latin typeface="+mj-lt"/>
              </a:rPr>
              <a:t> Library Information Management System  </a:t>
            </a:r>
            <a:r>
              <a:rPr lang="en-ZA" sz="1800" b="0" dirty="0">
                <a:solidFill>
                  <a:schemeClr val="tx1"/>
                </a:solidFill>
                <a:latin typeface="+mj-lt"/>
              </a:rPr>
              <a:t>due to its inaccuracy and inefficiency especially on minor assets that led to a negative audit finding. The </a:t>
            </a:r>
            <a:r>
              <a:rPr lang="en-ZA" sz="1800" b="0" dirty="0" smtClean="0">
                <a:solidFill>
                  <a:schemeClr val="tx1"/>
                </a:solidFill>
                <a:latin typeface="+mj-lt"/>
              </a:rPr>
              <a:t>Department, </a:t>
            </a:r>
            <a:r>
              <a:rPr lang="en-ZA" sz="1800" b="0" dirty="0">
                <a:solidFill>
                  <a:schemeClr val="tx1"/>
                </a:solidFill>
                <a:latin typeface="+mj-lt"/>
              </a:rPr>
              <a:t>through a service </a:t>
            </a:r>
            <a:r>
              <a:rPr lang="en-ZA" sz="1800" b="0" dirty="0" smtClean="0">
                <a:solidFill>
                  <a:schemeClr val="tx1"/>
                </a:solidFill>
                <a:latin typeface="+mj-lt"/>
              </a:rPr>
              <a:t>provider is </a:t>
            </a:r>
            <a:r>
              <a:rPr lang="en-ZA" sz="1800" b="0" dirty="0">
                <a:solidFill>
                  <a:schemeClr val="tx1"/>
                </a:solidFill>
                <a:latin typeface="+mj-lt"/>
              </a:rPr>
              <a:t>in the process of developing a new Library management System that will address all challenges relating to library functions and its operations.</a:t>
            </a:r>
          </a:p>
          <a:p>
            <a:pPr marL="0" lvl="0" indent="0">
              <a:buNone/>
            </a:pPr>
            <a:endParaRPr lang="en-ZA" sz="1800" b="0" dirty="0" smtClean="0">
              <a:solidFill>
                <a:schemeClr val="tx1"/>
              </a:solidFill>
              <a:latin typeface="+mj-lt"/>
            </a:endParaRPr>
          </a:p>
          <a:p>
            <a:pPr marL="0" lvl="0" indent="0">
              <a:buNone/>
            </a:pPr>
            <a:r>
              <a:rPr lang="en-ZA" sz="1800" b="0" dirty="0" smtClean="0">
                <a:solidFill>
                  <a:schemeClr val="tx1"/>
                </a:solidFill>
                <a:latin typeface="+mj-lt"/>
              </a:rPr>
              <a:t>Other</a:t>
            </a:r>
            <a:r>
              <a:rPr lang="en-ZA" sz="1800" b="0" dirty="0">
                <a:solidFill>
                  <a:schemeClr val="tx1"/>
                </a:solidFill>
                <a:latin typeface="+mj-lt"/>
              </a:rPr>
              <a:t>:</a:t>
            </a:r>
          </a:p>
          <a:p>
            <a:r>
              <a:rPr lang="en-ZA" sz="1800" b="0" dirty="0">
                <a:solidFill>
                  <a:schemeClr val="tx1"/>
                </a:solidFill>
                <a:latin typeface="+mj-lt"/>
              </a:rPr>
              <a:t>The upgrade of </a:t>
            </a:r>
            <a:r>
              <a:rPr lang="en-ZA" sz="1800" b="0" dirty="0" err="1">
                <a:solidFill>
                  <a:schemeClr val="tx1"/>
                </a:solidFill>
                <a:latin typeface="+mj-lt"/>
              </a:rPr>
              <a:t>Thembisile</a:t>
            </a:r>
            <a:r>
              <a:rPr lang="en-ZA" sz="1800" b="0" dirty="0">
                <a:solidFill>
                  <a:schemeClr val="tx1"/>
                </a:solidFill>
                <a:latin typeface="+mj-lt"/>
              </a:rPr>
              <a:t> Hani Library is currently underway and will address among other challenges water shortages, roof leakages, etc.</a:t>
            </a:r>
          </a:p>
        </p:txBody>
      </p:sp>
      <p:sp>
        <p:nvSpPr>
          <p:cNvPr id="5" name="Slide Number Placeholder 4"/>
          <p:cNvSpPr>
            <a:spLocks noGrp="1"/>
          </p:cNvSpPr>
          <p:nvPr>
            <p:ph type="sldNum" sz="quarter" idx="4"/>
          </p:nvPr>
        </p:nvSpPr>
        <p:spPr/>
        <p:txBody>
          <a:bodyPr/>
          <a:lstStyle/>
          <a:p>
            <a:r>
              <a:rPr lang="en-ZA" dirty="0" smtClean="0"/>
              <a:t>12</a:t>
            </a:r>
          </a:p>
        </p:txBody>
      </p:sp>
    </p:spTree>
    <p:extLst>
      <p:ext uri="{BB962C8B-B14F-4D97-AF65-F5344CB8AC3E}">
        <p14:creationId xmlns:p14="http://schemas.microsoft.com/office/powerpoint/2010/main" xmlns="" val="2661869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a:bodyPr>
          <a:lstStyle/>
          <a:p>
            <a:r>
              <a:rPr lang="en-ZA" sz="2400" dirty="0" smtClean="0"/>
              <a:t>MAKHONJWA MOUNTAINS</a:t>
            </a:r>
            <a:endParaRPr lang="en-ZA" sz="2400" dirty="0"/>
          </a:p>
        </p:txBody>
      </p:sp>
      <p:sp>
        <p:nvSpPr>
          <p:cNvPr id="3" name="Content Placeholder 2"/>
          <p:cNvSpPr>
            <a:spLocks noGrp="1"/>
          </p:cNvSpPr>
          <p:nvPr>
            <p:ph idx="1"/>
          </p:nvPr>
        </p:nvSpPr>
        <p:spPr>
          <a:xfrm>
            <a:off x="395536" y="836712"/>
            <a:ext cx="8064896" cy="4896544"/>
          </a:xfrm>
        </p:spPr>
        <p:txBody>
          <a:bodyPr>
            <a:noAutofit/>
          </a:bodyPr>
          <a:lstStyle/>
          <a:p>
            <a:pPr marL="0" indent="0">
              <a:buNone/>
            </a:pPr>
            <a:r>
              <a:rPr lang="en-ZA" sz="1800" dirty="0">
                <a:solidFill>
                  <a:schemeClr val="tx1"/>
                </a:solidFill>
              </a:rPr>
              <a:t>PROGRESS ON THE NOMINATION DOSSIER</a:t>
            </a:r>
          </a:p>
          <a:p>
            <a:r>
              <a:rPr lang="en-ZA" sz="1800" b="0" dirty="0" smtClean="0">
                <a:solidFill>
                  <a:schemeClr val="tx1"/>
                </a:solidFill>
              </a:rPr>
              <a:t>The Dossier was submitted in February 2017 to the Minister of Environmental Affairs to transmit to UNESCO. </a:t>
            </a:r>
          </a:p>
          <a:p>
            <a:pPr lvl="0"/>
            <a:r>
              <a:rPr lang="en-ZA" sz="1800" b="0" dirty="0" smtClean="0">
                <a:solidFill>
                  <a:schemeClr val="tx1"/>
                </a:solidFill>
              </a:rPr>
              <a:t>The </a:t>
            </a:r>
            <a:r>
              <a:rPr lang="en-ZA" sz="1800" b="0" dirty="0">
                <a:solidFill>
                  <a:schemeClr val="tx1"/>
                </a:solidFill>
              </a:rPr>
              <a:t>feedback from UNESCO was that the International Union for Conservation of Nature (IUCN), </a:t>
            </a:r>
            <a:r>
              <a:rPr lang="en-ZA" sz="1800" b="0" dirty="0" smtClean="0">
                <a:solidFill>
                  <a:schemeClr val="tx1"/>
                </a:solidFill>
              </a:rPr>
              <a:t>undertook </a:t>
            </a:r>
            <a:r>
              <a:rPr lang="en-ZA" sz="1800" b="0" dirty="0">
                <a:solidFill>
                  <a:schemeClr val="tx1"/>
                </a:solidFill>
              </a:rPr>
              <a:t>a technical evaluation mission of the site in </a:t>
            </a:r>
            <a:r>
              <a:rPr lang="en-ZA" sz="1800" b="0" dirty="0" smtClean="0">
                <a:solidFill>
                  <a:schemeClr val="tx1"/>
                </a:solidFill>
              </a:rPr>
              <a:t>July 2017</a:t>
            </a:r>
            <a:r>
              <a:rPr lang="en-ZA" sz="1800" b="0" dirty="0">
                <a:solidFill>
                  <a:schemeClr val="tx1"/>
                </a:solidFill>
              </a:rPr>
              <a:t>.</a:t>
            </a:r>
          </a:p>
          <a:p>
            <a:pPr lvl="0"/>
            <a:r>
              <a:rPr lang="en-ZA" sz="1800" b="0" dirty="0">
                <a:solidFill>
                  <a:schemeClr val="tx1"/>
                </a:solidFill>
              </a:rPr>
              <a:t>Following the IUCN Evaluation Mission, a </a:t>
            </a:r>
            <a:r>
              <a:rPr lang="en-ZA" sz="1800" b="0" dirty="0" smtClean="0">
                <a:solidFill>
                  <a:schemeClr val="tx1"/>
                </a:solidFill>
              </a:rPr>
              <a:t>decision </a:t>
            </a:r>
            <a:r>
              <a:rPr lang="en-ZA" sz="1800" b="0" dirty="0">
                <a:solidFill>
                  <a:schemeClr val="tx1"/>
                </a:solidFill>
              </a:rPr>
              <a:t>to inscribe or not inscribe the site would be taken at the World Heritage Convention Meeting </a:t>
            </a:r>
            <a:r>
              <a:rPr lang="en-ZA" sz="1800" b="0" dirty="0" smtClean="0">
                <a:solidFill>
                  <a:schemeClr val="tx1"/>
                </a:solidFill>
              </a:rPr>
              <a:t>scheduled for </a:t>
            </a:r>
            <a:r>
              <a:rPr lang="en-ZA" sz="1800" b="0" dirty="0">
                <a:solidFill>
                  <a:schemeClr val="tx1"/>
                </a:solidFill>
              </a:rPr>
              <a:t>June/July 2018 in Bahrain. </a:t>
            </a:r>
          </a:p>
          <a:p>
            <a:pPr marL="0" indent="0">
              <a:buNone/>
            </a:pPr>
            <a:endParaRPr lang="en-ZA" sz="1800" b="0" dirty="0">
              <a:solidFill>
                <a:schemeClr val="tx1"/>
              </a:solidFill>
            </a:endParaRPr>
          </a:p>
          <a:p>
            <a:pPr marL="0" indent="0">
              <a:buNone/>
            </a:pPr>
            <a:r>
              <a:rPr lang="en-ZA" sz="1800" dirty="0">
                <a:solidFill>
                  <a:schemeClr val="tx1"/>
                </a:solidFill>
              </a:rPr>
              <a:t>CHALLENGES ON THE NOMINATION PROCESS</a:t>
            </a:r>
          </a:p>
          <a:p>
            <a:pPr lvl="0"/>
            <a:r>
              <a:rPr lang="en-ZA" sz="1800" b="0" dirty="0" smtClean="0">
                <a:solidFill>
                  <a:schemeClr val="tx1"/>
                </a:solidFill>
              </a:rPr>
              <a:t>The </a:t>
            </a:r>
            <a:r>
              <a:rPr lang="en-ZA" sz="1800" b="0" dirty="0">
                <a:solidFill>
                  <a:schemeClr val="tx1"/>
                </a:solidFill>
              </a:rPr>
              <a:t>Department of Mineral Resources does not support the Nomination as there has been a high concentration of a range of minerals discovered within the </a:t>
            </a:r>
            <a:r>
              <a:rPr lang="en-ZA" sz="1800" b="0" dirty="0" smtClean="0">
                <a:solidFill>
                  <a:schemeClr val="tx1"/>
                </a:solidFill>
              </a:rPr>
              <a:t>Barberton Mountain Land.</a:t>
            </a:r>
            <a:endParaRPr lang="en-ZA" sz="1800" b="0" dirty="0">
              <a:solidFill>
                <a:schemeClr val="tx1"/>
              </a:solidFill>
            </a:endParaRPr>
          </a:p>
          <a:p>
            <a:pPr marL="0" indent="0">
              <a:buNone/>
            </a:pPr>
            <a:endParaRPr lang="en-ZA" sz="1400" b="0" dirty="0">
              <a:solidFill>
                <a:schemeClr val="tx1"/>
              </a:solidFill>
            </a:endParaRPr>
          </a:p>
          <a:p>
            <a:pPr marL="0" indent="0">
              <a:buNone/>
            </a:pPr>
            <a:endParaRPr lang="en-ZA" sz="1400" dirty="0"/>
          </a:p>
        </p:txBody>
      </p:sp>
      <p:sp>
        <p:nvSpPr>
          <p:cNvPr id="4" name="Slide Number Placeholder 3"/>
          <p:cNvSpPr>
            <a:spLocks noGrp="1"/>
          </p:cNvSpPr>
          <p:nvPr>
            <p:ph type="sldNum" sz="quarter" idx="4"/>
          </p:nvPr>
        </p:nvSpPr>
        <p:spPr/>
        <p:txBody>
          <a:bodyPr/>
          <a:lstStyle/>
          <a:p>
            <a:r>
              <a:rPr lang="en-ZA" dirty="0" smtClean="0"/>
              <a:t>13</a:t>
            </a:r>
          </a:p>
        </p:txBody>
      </p:sp>
    </p:spTree>
    <p:extLst>
      <p:ext uri="{BB962C8B-B14F-4D97-AF65-F5344CB8AC3E}">
        <p14:creationId xmlns:p14="http://schemas.microsoft.com/office/powerpoint/2010/main" xmlns="" val="1404327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a:bodyPr>
          <a:lstStyle/>
          <a:p>
            <a:r>
              <a:rPr lang="en-ZA" sz="2400" dirty="0" smtClean="0"/>
              <a:t>MAKHONJWA MOUNTAINS</a:t>
            </a:r>
            <a:endParaRPr lang="en-ZA" sz="2400" dirty="0"/>
          </a:p>
        </p:txBody>
      </p:sp>
      <p:sp>
        <p:nvSpPr>
          <p:cNvPr id="3" name="Content Placeholder 2"/>
          <p:cNvSpPr>
            <a:spLocks noGrp="1"/>
          </p:cNvSpPr>
          <p:nvPr>
            <p:ph idx="1"/>
          </p:nvPr>
        </p:nvSpPr>
        <p:spPr>
          <a:xfrm>
            <a:off x="395536" y="836712"/>
            <a:ext cx="8064896" cy="5040560"/>
          </a:xfrm>
        </p:spPr>
        <p:txBody>
          <a:bodyPr>
            <a:noAutofit/>
          </a:bodyPr>
          <a:lstStyle/>
          <a:p>
            <a:pPr marL="0" indent="0">
              <a:buNone/>
            </a:pPr>
            <a:endParaRPr lang="en-ZA" sz="1400" b="0" dirty="0">
              <a:solidFill>
                <a:schemeClr val="tx1"/>
              </a:solidFill>
            </a:endParaRPr>
          </a:p>
          <a:p>
            <a:pPr marL="0" indent="0">
              <a:buNone/>
            </a:pPr>
            <a:r>
              <a:rPr lang="en-ZA" sz="2000" b="0" dirty="0" smtClean="0">
                <a:solidFill>
                  <a:schemeClr val="tx1"/>
                </a:solidFill>
              </a:rPr>
              <a:t>The role of the </a:t>
            </a:r>
            <a:r>
              <a:rPr lang="en-ZA" sz="2000" b="0" dirty="0">
                <a:solidFill>
                  <a:schemeClr val="tx1"/>
                </a:solidFill>
              </a:rPr>
              <a:t>Minister of Arts and Culture </a:t>
            </a:r>
            <a:r>
              <a:rPr lang="en-ZA" sz="2000" b="0" dirty="0" smtClean="0">
                <a:solidFill>
                  <a:schemeClr val="tx1"/>
                </a:solidFill>
              </a:rPr>
              <a:t>in </a:t>
            </a:r>
            <a:r>
              <a:rPr lang="en-ZA" sz="2000" b="0" dirty="0">
                <a:solidFill>
                  <a:schemeClr val="tx1"/>
                </a:solidFill>
              </a:rPr>
              <a:t>this </a:t>
            </a:r>
            <a:r>
              <a:rPr lang="en-ZA" sz="2000" b="0" dirty="0" smtClean="0">
                <a:solidFill>
                  <a:schemeClr val="tx1"/>
                </a:solidFill>
              </a:rPr>
              <a:t>process:</a:t>
            </a:r>
            <a:endParaRPr lang="en-ZA" sz="2000" b="0" dirty="0">
              <a:solidFill>
                <a:schemeClr val="tx1"/>
              </a:solidFill>
            </a:endParaRPr>
          </a:p>
          <a:p>
            <a:r>
              <a:rPr lang="en-ZA" sz="2000" b="0" dirty="0" smtClean="0">
                <a:solidFill>
                  <a:schemeClr val="tx1"/>
                </a:solidFill>
              </a:rPr>
              <a:t>The Minister </a:t>
            </a:r>
            <a:r>
              <a:rPr lang="en-ZA" sz="2000" b="0" dirty="0">
                <a:solidFill>
                  <a:schemeClr val="tx1"/>
                </a:solidFill>
              </a:rPr>
              <a:t>of Environmental Affairs is mandated to implement the 1972 World Heritage Convention</a:t>
            </a:r>
            <a:r>
              <a:rPr lang="en-ZA" sz="2000" b="0" dirty="0" smtClean="0">
                <a:solidFill>
                  <a:schemeClr val="tx1"/>
                </a:solidFill>
              </a:rPr>
              <a:t>.</a:t>
            </a:r>
          </a:p>
          <a:p>
            <a:pPr marL="0" indent="0">
              <a:buNone/>
            </a:pPr>
            <a:endParaRPr lang="en-ZA" sz="2000" b="0" dirty="0">
              <a:solidFill>
                <a:schemeClr val="tx1"/>
              </a:solidFill>
            </a:endParaRPr>
          </a:p>
          <a:p>
            <a:r>
              <a:rPr lang="en-ZA" sz="2000" b="0" dirty="0" smtClean="0">
                <a:solidFill>
                  <a:schemeClr val="tx1"/>
                </a:solidFill>
              </a:rPr>
              <a:t>The Minister </a:t>
            </a:r>
            <a:r>
              <a:rPr lang="en-ZA" sz="2000" b="0" dirty="0">
                <a:solidFill>
                  <a:schemeClr val="tx1"/>
                </a:solidFill>
              </a:rPr>
              <a:t>of Arts and Culture, </a:t>
            </a:r>
            <a:r>
              <a:rPr lang="en-ZA" sz="2000" b="0" dirty="0" smtClean="0">
                <a:solidFill>
                  <a:schemeClr val="tx1"/>
                </a:solidFill>
              </a:rPr>
              <a:t>whose Department </a:t>
            </a:r>
            <a:r>
              <a:rPr lang="en-ZA" sz="2000" b="0" dirty="0">
                <a:solidFill>
                  <a:schemeClr val="tx1"/>
                </a:solidFill>
              </a:rPr>
              <a:t>has expertise in Cultural Heritage, provides technical support and </a:t>
            </a:r>
            <a:r>
              <a:rPr lang="en-ZA" sz="2000" b="0" dirty="0" smtClean="0">
                <a:solidFill>
                  <a:schemeClr val="tx1"/>
                </a:solidFill>
              </a:rPr>
              <a:t>advice </a:t>
            </a:r>
            <a:r>
              <a:rPr lang="en-ZA" sz="2000" b="0" dirty="0">
                <a:solidFill>
                  <a:schemeClr val="tx1"/>
                </a:solidFill>
              </a:rPr>
              <a:t>to the Minister of Environmental Affairs with respect to World Heritage Sites whose </a:t>
            </a:r>
            <a:r>
              <a:rPr lang="en-ZA" sz="2000" b="0" dirty="0" smtClean="0">
                <a:solidFill>
                  <a:schemeClr val="tx1"/>
                </a:solidFill>
              </a:rPr>
              <a:t>Outstanding Universal Value </a:t>
            </a:r>
            <a:r>
              <a:rPr lang="en-ZA" sz="2000" b="0" dirty="0">
                <a:solidFill>
                  <a:schemeClr val="tx1"/>
                </a:solidFill>
              </a:rPr>
              <a:t>is Cultural Heritage. </a:t>
            </a:r>
            <a:endParaRPr lang="en-ZA" sz="2000" b="0" dirty="0" smtClean="0">
              <a:solidFill>
                <a:schemeClr val="tx1"/>
              </a:solidFill>
            </a:endParaRPr>
          </a:p>
          <a:p>
            <a:pPr marL="0" indent="0">
              <a:buNone/>
            </a:pPr>
            <a:endParaRPr lang="en-ZA" sz="2000" b="0" dirty="0" smtClean="0">
              <a:solidFill>
                <a:schemeClr val="tx1"/>
              </a:solidFill>
            </a:endParaRPr>
          </a:p>
          <a:p>
            <a:r>
              <a:rPr lang="en-ZA" sz="2000" b="0" dirty="0" smtClean="0">
                <a:solidFill>
                  <a:schemeClr val="tx1"/>
                </a:solidFill>
              </a:rPr>
              <a:t>The </a:t>
            </a:r>
            <a:r>
              <a:rPr lang="en-ZA" sz="2000" b="0" dirty="0">
                <a:solidFill>
                  <a:schemeClr val="tx1"/>
                </a:solidFill>
              </a:rPr>
              <a:t>NHC, which is an Agency of the DAC, provided funding to the research process for the nomination in question</a:t>
            </a:r>
            <a:r>
              <a:rPr lang="en-ZA" sz="2000" b="0" dirty="0" smtClean="0">
                <a:solidFill>
                  <a:schemeClr val="tx1"/>
                </a:solidFill>
              </a:rPr>
              <a:t>.</a:t>
            </a:r>
          </a:p>
          <a:p>
            <a:pPr marL="0" indent="0">
              <a:buNone/>
            </a:pPr>
            <a:endParaRPr lang="en-ZA" sz="2000" b="0" dirty="0" smtClean="0">
              <a:solidFill>
                <a:schemeClr val="tx1"/>
              </a:solidFill>
            </a:endParaRPr>
          </a:p>
          <a:p>
            <a:r>
              <a:rPr lang="en-ZA" sz="2000" b="0" dirty="0" smtClean="0">
                <a:solidFill>
                  <a:schemeClr val="tx1"/>
                </a:solidFill>
              </a:rPr>
              <a:t>The SAHRA</a:t>
            </a:r>
            <a:r>
              <a:rPr lang="en-ZA" sz="2000" b="0" dirty="0">
                <a:solidFill>
                  <a:schemeClr val="tx1"/>
                </a:solidFill>
              </a:rPr>
              <a:t>, </a:t>
            </a:r>
            <a:r>
              <a:rPr lang="en-ZA" sz="2000" b="0" dirty="0" smtClean="0">
                <a:solidFill>
                  <a:schemeClr val="tx1"/>
                </a:solidFill>
              </a:rPr>
              <a:t>is </a:t>
            </a:r>
            <a:r>
              <a:rPr lang="en-ZA" sz="2000" b="0" dirty="0">
                <a:solidFill>
                  <a:schemeClr val="tx1"/>
                </a:solidFill>
              </a:rPr>
              <a:t>currently working on a parallel process of protecting and declaring sites of National Heritage </a:t>
            </a:r>
            <a:r>
              <a:rPr lang="en-ZA" sz="2000" b="0" dirty="0" smtClean="0">
                <a:solidFill>
                  <a:schemeClr val="tx1"/>
                </a:solidFill>
              </a:rPr>
              <a:t>significance.</a:t>
            </a:r>
            <a:endParaRPr lang="en-ZA" sz="2000" b="0" dirty="0">
              <a:solidFill>
                <a:schemeClr val="tx1"/>
              </a:solidFill>
            </a:endParaRPr>
          </a:p>
          <a:p>
            <a:pPr marL="0" indent="0">
              <a:buNone/>
            </a:pPr>
            <a:endParaRPr lang="en-ZA" sz="1400" dirty="0"/>
          </a:p>
        </p:txBody>
      </p:sp>
      <p:sp>
        <p:nvSpPr>
          <p:cNvPr id="4" name="Slide Number Placeholder 3"/>
          <p:cNvSpPr>
            <a:spLocks noGrp="1"/>
          </p:cNvSpPr>
          <p:nvPr>
            <p:ph type="sldNum" sz="quarter" idx="4"/>
          </p:nvPr>
        </p:nvSpPr>
        <p:spPr/>
        <p:txBody>
          <a:bodyPr/>
          <a:lstStyle/>
          <a:p>
            <a:r>
              <a:rPr lang="en-ZA" dirty="0" smtClean="0"/>
              <a:t>14</a:t>
            </a:r>
          </a:p>
        </p:txBody>
      </p:sp>
    </p:spTree>
    <p:extLst>
      <p:ext uri="{BB962C8B-B14F-4D97-AF65-F5344CB8AC3E}">
        <p14:creationId xmlns:p14="http://schemas.microsoft.com/office/powerpoint/2010/main" xmlns="" val="2828309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10952"/>
          </a:xfrm>
        </p:spPr>
        <p:txBody>
          <a:bodyPr>
            <a:normAutofit fontScale="90000"/>
          </a:bodyPr>
          <a:lstStyle/>
          <a:p>
            <a:r>
              <a:rPr lang="en-US" dirty="0"/>
              <a:t>Esther Mahlangu Legacy Project</a:t>
            </a:r>
            <a:br>
              <a:rPr lang="en-US" dirty="0"/>
            </a:br>
            <a:endParaRPr lang="en-ZA" dirty="0"/>
          </a:p>
        </p:txBody>
      </p:sp>
      <p:sp>
        <p:nvSpPr>
          <p:cNvPr id="3" name="Content Placeholder 2"/>
          <p:cNvSpPr>
            <a:spLocks noGrp="1"/>
          </p:cNvSpPr>
          <p:nvPr>
            <p:ph idx="1"/>
          </p:nvPr>
        </p:nvSpPr>
        <p:spPr>
          <a:xfrm>
            <a:off x="395536" y="1124744"/>
            <a:ext cx="8138864" cy="4818857"/>
          </a:xfrm>
        </p:spPr>
        <p:txBody>
          <a:bodyPr>
            <a:normAutofit lnSpcReduction="10000"/>
          </a:bodyPr>
          <a:lstStyle/>
          <a:p>
            <a:pPr lvl="0"/>
            <a:r>
              <a:rPr lang="en-ZA" b="0" dirty="0" smtClean="0">
                <a:solidFill>
                  <a:schemeClr val="tx1"/>
                </a:solidFill>
              </a:rPr>
              <a:t>Following the imbizo hosted by the Honourable Deputy Minister at Ms Mahlangu’s homestead on 20 </a:t>
            </a:r>
            <a:r>
              <a:rPr lang="en-ZA" b="0" dirty="0">
                <a:solidFill>
                  <a:schemeClr val="tx1"/>
                </a:solidFill>
              </a:rPr>
              <a:t>O</a:t>
            </a:r>
            <a:r>
              <a:rPr lang="en-ZA" b="0" dirty="0" smtClean="0">
                <a:solidFill>
                  <a:schemeClr val="tx1"/>
                </a:solidFill>
              </a:rPr>
              <a:t>ctober  2017, a task team was set up to work with and support the Esther </a:t>
            </a:r>
            <a:r>
              <a:rPr lang="en-ZA" b="0" dirty="0">
                <a:solidFill>
                  <a:schemeClr val="tx1"/>
                </a:solidFill>
              </a:rPr>
              <a:t>M</a:t>
            </a:r>
            <a:r>
              <a:rPr lang="en-ZA" b="0" dirty="0" smtClean="0">
                <a:solidFill>
                  <a:schemeClr val="tx1"/>
                </a:solidFill>
              </a:rPr>
              <a:t>ahlangu Foundation. </a:t>
            </a:r>
          </a:p>
          <a:p>
            <a:pPr lvl="0"/>
            <a:r>
              <a:rPr lang="en-ZA" b="0" dirty="0" smtClean="0">
                <a:solidFill>
                  <a:schemeClr val="tx1"/>
                </a:solidFill>
              </a:rPr>
              <a:t>The task team comprises of the Esther </a:t>
            </a:r>
            <a:r>
              <a:rPr lang="en-ZA" b="0" dirty="0">
                <a:solidFill>
                  <a:schemeClr val="tx1"/>
                </a:solidFill>
              </a:rPr>
              <a:t>M</a:t>
            </a:r>
            <a:r>
              <a:rPr lang="en-ZA" b="0" dirty="0" smtClean="0">
                <a:solidFill>
                  <a:schemeClr val="tx1"/>
                </a:solidFill>
              </a:rPr>
              <a:t>ahlangu Foundation, Departments of Arts and Culture (DAC), Tourism (NDT), </a:t>
            </a:r>
            <a:r>
              <a:rPr lang="en-ZA" b="0" dirty="0">
                <a:solidFill>
                  <a:schemeClr val="tx1"/>
                </a:solidFill>
              </a:rPr>
              <a:t>Rural Development and Land </a:t>
            </a:r>
            <a:r>
              <a:rPr lang="en-ZA" b="0" dirty="0" smtClean="0">
                <a:solidFill>
                  <a:schemeClr val="tx1"/>
                </a:solidFill>
              </a:rPr>
              <a:t>Affairs, the Mpumalanga </a:t>
            </a:r>
            <a:r>
              <a:rPr lang="en-ZA" b="0" dirty="0">
                <a:solidFill>
                  <a:schemeClr val="tx1"/>
                </a:solidFill>
              </a:rPr>
              <a:t>Tourism and Parks Agency</a:t>
            </a:r>
            <a:r>
              <a:rPr lang="en-ZA" b="0" dirty="0" smtClean="0">
                <a:solidFill>
                  <a:schemeClr val="tx1"/>
                </a:solidFill>
              </a:rPr>
              <a:t>, </a:t>
            </a:r>
            <a:r>
              <a:rPr lang="en-ZA" b="0" dirty="0">
                <a:solidFill>
                  <a:schemeClr val="tx1"/>
                </a:solidFill>
              </a:rPr>
              <a:t>the Dr JS Moroka Local </a:t>
            </a:r>
            <a:r>
              <a:rPr lang="en-ZA" b="0" dirty="0" smtClean="0">
                <a:solidFill>
                  <a:schemeClr val="tx1"/>
                </a:solidFill>
              </a:rPr>
              <a:t>Municipality </a:t>
            </a:r>
            <a:r>
              <a:rPr lang="en-ZA" b="0" dirty="0">
                <a:solidFill>
                  <a:schemeClr val="tx1"/>
                </a:solidFill>
              </a:rPr>
              <a:t>and the Nkangala District Municipality</a:t>
            </a:r>
            <a:r>
              <a:rPr lang="en-ZA" b="0" dirty="0" smtClean="0">
                <a:solidFill>
                  <a:schemeClr val="tx1"/>
                </a:solidFill>
              </a:rPr>
              <a:t>. The provincial Department of Economic Development and Tourism </a:t>
            </a:r>
            <a:r>
              <a:rPr lang="en-ZA" b="0" dirty="0">
                <a:solidFill>
                  <a:schemeClr val="tx1"/>
                </a:solidFill>
              </a:rPr>
              <a:t>and </a:t>
            </a:r>
            <a:r>
              <a:rPr lang="en-ZA" b="0" dirty="0" smtClean="0">
                <a:solidFill>
                  <a:schemeClr val="tx1"/>
                </a:solidFill>
              </a:rPr>
              <a:t>the Steve </a:t>
            </a:r>
            <a:r>
              <a:rPr lang="en-ZA" b="0" dirty="0">
                <a:solidFill>
                  <a:schemeClr val="tx1"/>
                </a:solidFill>
              </a:rPr>
              <a:t>Tshwete Local </a:t>
            </a:r>
            <a:r>
              <a:rPr lang="en-ZA" b="0" dirty="0" smtClean="0">
                <a:solidFill>
                  <a:schemeClr val="tx1"/>
                </a:solidFill>
              </a:rPr>
              <a:t>Municipality have been invited to be part of the task team.  </a:t>
            </a:r>
          </a:p>
          <a:p>
            <a:pPr marL="0" lvl="0" indent="0">
              <a:buNone/>
            </a:pPr>
            <a:endParaRPr lang="en-ZA" b="0" dirty="0">
              <a:solidFill>
                <a:schemeClr val="tx1"/>
              </a:solidFill>
            </a:endParaRPr>
          </a:p>
          <a:p>
            <a:pPr lvl="0"/>
            <a:r>
              <a:rPr lang="en-US" b="0" u="sng" dirty="0" smtClean="0">
                <a:solidFill>
                  <a:schemeClr val="tx1"/>
                </a:solidFill>
              </a:rPr>
              <a:t>The task team has undertaken the following</a:t>
            </a:r>
            <a:r>
              <a:rPr lang="en-US" b="0" dirty="0" smtClean="0">
                <a:solidFill>
                  <a:schemeClr val="tx1"/>
                </a:solidFill>
              </a:rPr>
              <a:t>: </a:t>
            </a:r>
          </a:p>
          <a:p>
            <a:pPr marL="400050" lvl="0" indent="-400050">
              <a:buFont typeface="+mj-lt"/>
              <a:buAutoNum type="romanLcPeriod"/>
            </a:pPr>
            <a:r>
              <a:rPr lang="en-US" b="0" dirty="0" smtClean="0">
                <a:solidFill>
                  <a:schemeClr val="tx1"/>
                </a:solidFill>
              </a:rPr>
              <a:t>Initiated processes towards the establishment of a community art centre in Mthambothini in honour of Ms Esther Mahlangu.</a:t>
            </a:r>
          </a:p>
          <a:p>
            <a:pPr marL="400050" lvl="0" indent="-400050">
              <a:buFont typeface="+mj-lt"/>
              <a:buAutoNum type="romanLcPeriod"/>
            </a:pPr>
            <a:r>
              <a:rPr lang="en-US" b="0" dirty="0" smtClean="0">
                <a:solidFill>
                  <a:schemeClr val="tx1"/>
                </a:solidFill>
              </a:rPr>
              <a:t>Following up with BMW South Africa on the promise made to Ms </a:t>
            </a:r>
            <a:r>
              <a:rPr lang="en-US" b="0" dirty="0">
                <a:solidFill>
                  <a:schemeClr val="tx1"/>
                </a:solidFill>
              </a:rPr>
              <a:t>M</a:t>
            </a:r>
            <a:r>
              <a:rPr lang="en-US" b="0" dirty="0" smtClean="0">
                <a:solidFill>
                  <a:schemeClr val="tx1"/>
                </a:solidFill>
              </a:rPr>
              <a:t>ahlangu to renovate her homestead. </a:t>
            </a:r>
          </a:p>
          <a:p>
            <a:pPr marL="400050" lvl="0" indent="-400050">
              <a:buFont typeface="+mj-lt"/>
              <a:buAutoNum type="romanLcPeriod"/>
            </a:pPr>
            <a:r>
              <a:rPr lang="en-US" b="0" dirty="0" smtClean="0">
                <a:solidFill>
                  <a:schemeClr val="tx1"/>
                </a:solidFill>
              </a:rPr>
              <a:t>Received a response from Business Arts South Africa (</a:t>
            </a:r>
            <a:r>
              <a:rPr lang="en-ZA" b="0" dirty="0" smtClean="0">
                <a:solidFill>
                  <a:schemeClr val="tx1"/>
                </a:solidFill>
              </a:rPr>
              <a:t>BASA) who have lobbied the ProBono </a:t>
            </a:r>
            <a:r>
              <a:rPr lang="en-ZA" b="0" dirty="0">
                <a:solidFill>
                  <a:schemeClr val="tx1"/>
                </a:solidFill>
              </a:rPr>
              <a:t>Organisation </a:t>
            </a:r>
            <a:r>
              <a:rPr lang="en-ZA" b="0" dirty="0" smtClean="0">
                <a:solidFill>
                  <a:schemeClr val="tx1"/>
                </a:solidFill>
              </a:rPr>
              <a:t>to assist the Foundation with legal support on legal and contractual, intellectual property, and exploitation issues that Ms Mahlangu has brought to government’s attention. </a:t>
            </a:r>
            <a:endParaRPr lang="en-ZA" b="0" dirty="0">
              <a:solidFill>
                <a:schemeClr val="tx1"/>
              </a:solidFill>
            </a:endParaRPr>
          </a:p>
          <a:p>
            <a:endParaRPr lang="en-ZA" dirty="0"/>
          </a:p>
        </p:txBody>
      </p:sp>
      <p:sp>
        <p:nvSpPr>
          <p:cNvPr id="4" name="Slide Number Placeholder 3"/>
          <p:cNvSpPr>
            <a:spLocks noGrp="1"/>
          </p:cNvSpPr>
          <p:nvPr>
            <p:ph type="sldNum" sz="quarter" idx="4"/>
          </p:nvPr>
        </p:nvSpPr>
        <p:spPr/>
        <p:txBody>
          <a:bodyPr/>
          <a:lstStyle/>
          <a:p>
            <a:r>
              <a:rPr lang="en-ZA" dirty="0" smtClean="0"/>
              <a:t>15</a:t>
            </a:r>
          </a:p>
        </p:txBody>
      </p:sp>
    </p:spTree>
    <p:extLst>
      <p:ext uri="{BB962C8B-B14F-4D97-AF65-F5344CB8AC3E}">
        <p14:creationId xmlns:p14="http://schemas.microsoft.com/office/powerpoint/2010/main" xmlns="" val="658190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070992"/>
          </a:xfrm>
        </p:spPr>
        <p:txBody>
          <a:bodyPr>
            <a:normAutofit fontScale="90000"/>
          </a:bodyPr>
          <a:lstStyle/>
          <a:p>
            <a:r>
              <a:rPr lang="en-US" dirty="0"/>
              <a:t>Commissioning of Mural painting for DAC Headquarters</a:t>
            </a:r>
            <a:br>
              <a:rPr lang="en-US" dirty="0"/>
            </a:br>
            <a:endParaRPr lang="en-ZA" dirty="0"/>
          </a:p>
        </p:txBody>
      </p:sp>
      <p:sp>
        <p:nvSpPr>
          <p:cNvPr id="3" name="Content Placeholder 2"/>
          <p:cNvSpPr>
            <a:spLocks noGrp="1"/>
          </p:cNvSpPr>
          <p:nvPr>
            <p:ph idx="1"/>
          </p:nvPr>
        </p:nvSpPr>
        <p:spPr>
          <a:xfrm>
            <a:off x="251520" y="1556792"/>
            <a:ext cx="8282880" cy="4386809"/>
          </a:xfrm>
        </p:spPr>
        <p:txBody>
          <a:bodyPr>
            <a:normAutofit fontScale="92500" lnSpcReduction="10000"/>
          </a:bodyPr>
          <a:lstStyle/>
          <a:p>
            <a:r>
              <a:rPr lang="en-ZA" sz="2000" b="0" dirty="0" smtClean="0">
                <a:solidFill>
                  <a:schemeClr val="tx1"/>
                </a:solidFill>
              </a:rPr>
              <a:t>The Department has commissioned Ms </a:t>
            </a:r>
            <a:r>
              <a:rPr lang="en-ZA" sz="2000" b="0" dirty="0">
                <a:solidFill>
                  <a:schemeClr val="tx1"/>
                </a:solidFill>
              </a:rPr>
              <a:t>Esther Mahlangu to decorate a wall in the DAC reception </a:t>
            </a:r>
            <a:r>
              <a:rPr lang="en-ZA" sz="2000" b="0" dirty="0" smtClean="0">
                <a:solidFill>
                  <a:schemeClr val="tx1"/>
                </a:solidFill>
              </a:rPr>
              <a:t>as part of the relocation project from the old building to the recently occupied DAC Headquarters.</a:t>
            </a:r>
            <a:r>
              <a:rPr lang="en-ZA" sz="2000" b="0" dirty="0">
                <a:solidFill>
                  <a:schemeClr val="tx1"/>
                </a:solidFill>
              </a:rPr>
              <a:t> </a:t>
            </a:r>
            <a:endParaRPr lang="en-ZA" sz="2000" b="0" dirty="0" smtClean="0">
              <a:solidFill>
                <a:schemeClr val="tx1"/>
              </a:solidFill>
            </a:endParaRPr>
          </a:p>
          <a:p>
            <a:r>
              <a:rPr lang="en-ZA" sz="2000" b="0" dirty="0" smtClean="0">
                <a:solidFill>
                  <a:schemeClr val="tx1"/>
                </a:solidFill>
              </a:rPr>
              <a:t>The </a:t>
            </a:r>
            <a:r>
              <a:rPr lang="en-ZA" sz="2000" b="0" dirty="0">
                <a:solidFill>
                  <a:schemeClr val="tx1"/>
                </a:solidFill>
              </a:rPr>
              <a:t>1</a:t>
            </a:r>
            <a:r>
              <a:rPr lang="en-ZA" sz="2000" b="0" baseline="30000" dirty="0">
                <a:solidFill>
                  <a:schemeClr val="tx1"/>
                </a:solidFill>
              </a:rPr>
              <a:t>st</a:t>
            </a:r>
            <a:r>
              <a:rPr lang="en-ZA" sz="2000" b="0" dirty="0">
                <a:solidFill>
                  <a:schemeClr val="tx1"/>
                </a:solidFill>
              </a:rPr>
              <a:t> artwork will be painted </a:t>
            </a:r>
            <a:r>
              <a:rPr lang="en-ZA" sz="2000" b="0" dirty="0" smtClean="0">
                <a:solidFill>
                  <a:schemeClr val="tx1"/>
                </a:solidFill>
              </a:rPr>
              <a:t>on the </a:t>
            </a:r>
            <a:r>
              <a:rPr lang="en-ZA" sz="2000" b="0" dirty="0">
                <a:solidFill>
                  <a:schemeClr val="tx1"/>
                </a:solidFill>
              </a:rPr>
              <a:t>public foyer wall at the reception and the second artwork will be </a:t>
            </a:r>
            <a:r>
              <a:rPr lang="en-ZA" sz="2000" b="0" dirty="0" smtClean="0">
                <a:solidFill>
                  <a:schemeClr val="tx1"/>
                </a:solidFill>
              </a:rPr>
              <a:t>a design mock-up </a:t>
            </a:r>
            <a:r>
              <a:rPr lang="en-ZA" sz="2000" b="0" dirty="0">
                <a:solidFill>
                  <a:schemeClr val="tx1"/>
                </a:solidFill>
              </a:rPr>
              <a:t>that will be printed on a  large scale building wrap to be mounted around the exterior </a:t>
            </a:r>
            <a:r>
              <a:rPr lang="en-ZA" sz="2000" b="0" dirty="0" smtClean="0">
                <a:solidFill>
                  <a:schemeClr val="tx1"/>
                </a:solidFill>
              </a:rPr>
              <a:t>of the building </a:t>
            </a:r>
            <a:r>
              <a:rPr lang="en-ZA" sz="2000" b="0" dirty="0">
                <a:solidFill>
                  <a:schemeClr val="tx1"/>
                </a:solidFill>
              </a:rPr>
              <a:t>for the public view. </a:t>
            </a:r>
            <a:r>
              <a:rPr lang="en-ZA" sz="2000" b="0" dirty="0" smtClean="0">
                <a:solidFill>
                  <a:schemeClr val="tx1"/>
                </a:solidFill>
              </a:rPr>
              <a:t> </a:t>
            </a:r>
          </a:p>
          <a:p>
            <a:r>
              <a:rPr lang="en-ZA" sz="2000" b="0" dirty="0" smtClean="0">
                <a:solidFill>
                  <a:schemeClr val="tx1"/>
                </a:solidFill>
              </a:rPr>
              <a:t>Work commenced on 10 March 2018 on the first artwork in the reception areas and is scheduled to be completed by 24 March 2018.</a:t>
            </a:r>
          </a:p>
          <a:p>
            <a:r>
              <a:rPr lang="en-ZA" sz="2000" b="0" dirty="0" smtClean="0">
                <a:solidFill>
                  <a:schemeClr val="tx1"/>
                </a:solidFill>
              </a:rPr>
              <a:t>The design for the artwork of the building wrap has been submitted and the artwork is scheduled to be mounted on 13 April 2018 and this will be followed by the official unveiling</a:t>
            </a:r>
          </a:p>
          <a:p>
            <a:r>
              <a:rPr lang="en-ZA" sz="2000" b="0" dirty="0" smtClean="0">
                <a:solidFill>
                  <a:schemeClr val="tx1"/>
                </a:solidFill>
              </a:rPr>
              <a:t>All these artworks are designed by Ms Esther Mahlangu assisted by her students</a:t>
            </a:r>
            <a:endParaRPr lang="en-ZA" sz="2000" b="0" dirty="0">
              <a:solidFill>
                <a:schemeClr val="tx1"/>
              </a:solidFill>
            </a:endParaRPr>
          </a:p>
          <a:p>
            <a:pPr marL="0" indent="0">
              <a:buNone/>
            </a:pPr>
            <a:r>
              <a:rPr lang="en-ZA" dirty="0"/>
              <a:t> </a:t>
            </a:r>
          </a:p>
          <a:p>
            <a:endParaRPr lang="en-ZA" dirty="0"/>
          </a:p>
        </p:txBody>
      </p:sp>
      <p:sp>
        <p:nvSpPr>
          <p:cNvPr id="4" name="Slide Number Placeholder 3"/>
          <p:cNvSpPr>
            <a:spLocks noGrp="1"/>
          </p:cNvSpPr>
          <p:nvPr>
            <p:ph type="sldNum" sz="quarter" idx="4"/>
          </p:nvPr>
        </p:nvSpPr>
        <p:spPr/>
        <p:txBody>
          <a:bodyPr/>
          <a:lstStyle/>
          <a:p>
            <a:r>
              <a:rPr lang="en-ZA" dirty="0" smtClean="0"/>
              <a:t>16</a:t>
            </a:r>
          </a:p>
        </p:txBody>
      </p:sp>
    </p:spTree>
    <p:extLst>
      <p:ext uri="{BB962C8B-B14F-4D97-AF65-F5344CB8AC3E}">
        <p14:creationId xmlns:p14="http://schemas.microsoft.com/office/powerpoint/2010/main" xmlns="" val="3114709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10952"/>
          </a:xfrm>
        </p:spPr>
        <p:txBody>
          <a:bodyPr>
            <a:normAutofit fontScale="90000"/>
          </a:bodyPr>
          <a:lstStyle/>
          <a:p>
            <a:r>
              <a:rPr lang="en-US" dirty="0"/>
              <a:t>Matsamo Cultural Village </a:t>
            </a:r>
            <a:r>
              <a:rPr lang="en-ZA" dirty="0"/>
              <a:t/>
            </a:r>
            <a:br>
              <a:rPr lang="en-ZA" dirty="0"/>
            </a:br>
            <a:endParaRPr lang="en-ZA" dirty="0"/>
          </a:p>
        </p:txBody>
      </p:sp>
      <p:sp>
        <p:nvSpPr>
          <p:cNvPr id="3" name="Content Placeholder 2"/>
          <p:cNvSpPr>
            <a:spLocks noGrp="1"/>
          </p:cNvSpPr>
          <p:nvPr>
            <p:ph idx="1"/>
          </p:nvPr>
        </p:nvSpPr>
        <p:spPr>
          <a:xfrm>
            <a:off x="251520" y="764704"/>
            <a:ext cx="8640960" cy="5400600"/>
          </a:xfrm>
        </p:spPr>
        <p:txBody>
          <a:bodyPr>
            <a:normAutofit/>
          </a:bodyPr>
          <a:lstStyle/>
          <a:p>
            <a:pPr lvl="0"/>
            <a:r>
              <a:rPr lang="en-US" sz="1800" b="0" dirty="0">
                <a:solidFill>
                  <a:schemeClr val="tx1"/>
                </a:solidFill>
              </a:rPr>
              <a:t>F</a:t>
            </a:r>
            <a:r>
              <a:rPr lang="en-ZA" sz="1800" b="0" dirty="0" err="1" smtClean="0">
                <a:solidFill>
                  <a:schemeClr val="tx1"/>
                </a:solidFill>
              </a:rPr>
              <a:t>ollowing</a:t>
            </a:r>
            <a:r>
              <a:rPr lang="en-ZA" sz="1800" b="0" dirty="0" smtClean="0">
                <a:solidFill>
                  <a:schemeClr val="tx1"/>
                </a:solidFill>
              </a:rPr>
              <a:t>  </a:t>
            </a:r>
            <a:r>
              <a:rPr lang="en-ZA" sz="1800" b="0" dirty="0">
                <a:solidFill>
                  <a:schemeClr val="tx1"/>
                </a:solidFill>
              </a:rPr>
              <a:t>the Portfolio Committee visit to  </a:t>
            </a:r>
            <a:r>
              <a:rPr lang="en-ZA" sz="1800" b="0" dirty="0" err="1">
                <a:solidFill>
                  <a:schemeClr val="tx1"/>
                </a:solidFill>
              </a:rPr>
              <a:t>Matsamo</a:t>
            </a:r>
            <a:r>
              <a:rPr lang="en-ZA" sz="1800" b="0" dirty="0">
                <a:solidFill>
                  <a:schemeClr val="tx1"/>
                </a:solidFill>
              </a:rPr>
              <a:t> Cultural Village and subsequent internal discussion within the DAC,  it was proposed that </a:t>
            </a:r>
            <a:r>
              <a:rPr lang="en-ZA" sz="1800" b="0" dirty="0" err="1">
                <a:solidFill>
                  <a:schemeClr val="tx1"/>
                </a:solidFill>
              </a:rPr>
              <a:t>Matsamo</a:t>
            </a:r>
            <a:r>
              <a:rPr lang="en-ZA" sz="1800" b="0" dirty="0">
                <a:solidFill>
                  <a:schemeClr val="tx1"/>
                </a:solidFill>
              </a:rPr>
              <a:t> can apply for assistance under the following MGE work streams :</a:t>
            </a:r>
          </a:p>
          <a:p>
            <a:pPr marL="0" lvl="0" indent="0">
              <a:buNone/>
            </a:pPr>
            <a:endParaRPr lang="en-ZA" sz="1800" b="0" dirty="0">
              <a:solidFill>
                <a:schemeClr val="tx1"/>
              </a:solidFill>
            </a:endParaRPr>
          </a:p>
          <a:p>
            <a:pPr marL="400050" lvl="1" indent="0">
              <a:buNone/>
            </a:pPr>
            <a:r>
              <a:rPr lang="en-ZA" sz="1800" b="0" dirty="0">
                <a:solidFill>
                  <a:schemeClr val="tx1"/>
                </a:solidFill>
              </a:rPr>
              <a:t>1. Community Arts Refurbishment Programme. ( for refurbishment and 	 reconstruction)</a:t>
            </a:r>
          </a:p>
          <a:p>
            <a:pPr marL="400050" lvl="1" indent="0">
              <a:buNone/>
            </a:pPr>
            <a:r>
              <a:rPr lang="en-ZA" sz="1800" b="0" dirty="0">
                <a:solidFill>
                  <a:schemeClr val="tx1"/>
                </a:solidFill>
              </a:rPr>
              <a:t>2. MGE Cultural Events Programme. (funding for programming).</a:t>
            </a:r>
          </a:p>
          <a:p>
            <a:pPr marL="0" lvl="0" indent="0">
              <a:buNone/>
            </a:pPr>
            <a:endParaRPr lang="en-ZA" sz="1800" b="0" dirty="0">
              <a:solidFill>
                <a:schemeClr val="tx1"/>
              </a:solidFill>
            </a:endParaRPr>
          </a:p>
          <a:p>
            <a:pPr lvl="0"/>
            <a:r>
              <a:rPr lang="en-US" sz="1800" b="0" dirty="0">
                <a:solidFill>
                  <a:schemeClr val="tx1"/>
                </a:solidFill>
              </a:rPr>
              <a:t>A meeting between DAC official and Management of </a:t>
            </a:r>
            <a:r>
              <a:rPr lang="en-US" sz="1800" b="0" dirty="0" err="1">
                <a:solidFill>
                  <a:schemeClr val="tx1"/>
                </a:solidFill>
              </a:rPr>
              <a:t>Matsamo</a:t>
            </a:r>
            <a:r>
              <a:rPr lang="en-US" sz="1800" b="0" dirty="0">
                <a:solidFill>
                  <a:schemeClr val="tx1"/>
                </a:solidFill>
              </a:rPr>
              <a:t> </a:t>
            </a:r>
            <a:r>
              <a:rPr lang="en-US" sz="1800" b="0" dirty="0" smtClean="0">
                <a:solidFill>
                  <a:schemeClr val="tx1"/>
                </a:solidFill>
              </a:rPr>
              <a:t>will be held between 15 and 19 March </a:t>
            </a:r>
            <a:r>
              <a:rPr lang="en-US" sz="1800" b="0" dirty="0">
                <a:solidFill>
                  <a:schemeClr val="tx1"/>
                </a:solidFill>
              </a:rPr>
              <a:t>2018 to discuss the above proposal and the long term sustainability of the </a:t>
            </a:r>
            <a:r>
              <a:rPr lang="en-US" sz="1800" b="0" dirty="0" err="1">
                <a:solidFill>
                  <a:schemeClr val="tx1"/>
                </a:solidFill>
              </a:rPr>
              <a:t>Matsamo</a:t>
            </a:r>
            <a:r>
              <a:rPr lang="en-US" sz="1800" b="0" dirty="0">
                <a:solidFill>
                  <a:schemeClr val="tx1"/>
                </a:solidFill>
              </a:rPr>
              <a:t> Cultural Village.</a:t>
            </a:r>
          </a:p>
          <a:p>
            <a:pPr marL="0" lvl="0" indent="0">
              <a:buNone/>
            </a:pPr>
            <a:endParaRPr lang="en-US" sz="1800" b="0" dirty="0">
              <a:solidFill>
                <a:schemeClr val="tx1"/>
              </a:solidFill>
            </a:endParaRPr>
          </a:p>
          <a:p>
            <a:pPr lvl="0"/>
            <a:r>
              <a:rPr lang="en-US" sz="1800" b="0" dirty="0">
                <a:solidFill>
                  <a:schemeClr val="tx1"/>
                </a:solidFill>
              </a:rPr>
              <a:t>In the said meeting the Province will be invited for purposes of alignment and monitoring progress.</a:t>
            </a:r>
          </a:p>
          <a:p>
            <a:pPr marL="0" indent="0">
              <a:buNone/>
            </a:pPr>
            <a:endParaRPr lang="en-ZA" dirty="0"/>
          </a:p>
        </p:txBody>
      </p:sp>
      <p:sp>
        <p:nvSpPr>
          <p:cNvPr id="4" name="Slide Number Placeholder 3"/>
          <p:cNvSpPr>
            <a:spLocks noGrp="1"/>
          </p:cNvSpPr>
          <p:nvPr>
            <p:ph type="sldNum" sz="quarter" idx="4"/>
          </p:nvPr>
        </p:nvSpPr>
        <p:spPr/>
        <p:txBody>
          <a:bodyPr/>
          <a:lstStyle/>
          <a:p>
            <a:r>
              <a:rPr lang="en-ZA" dirty="0" smtClean="0"/>
              <a:t>17</a:t>
            </a:r>
          </a:p>
        </p:txBody>
      </p:sp>
    </p:spTree>
    <p:extLst>
      <p:ext uri="{BB962C8B-B14F-4D97-AF65-F5344CB8AC3E}">
        <p14:creationId xmlns:p14="http://schemas.microsoft.com/office/powerpoint/2010/main" xmlns="" val="902423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507288" cy="4824536"/>
          </a:xfrm>
        </p:spPr>
        <p:txBody>
          <a:bodyPr>
            <a:noAutofit/>
          </a:bodyPr>
          <a:lstStyle/>
          <a:p>
            <a:pPr algn="just">
              <a:lnSpc>
                <a:spcPct val="150000"/>
              </a:lnSpc>
              <a:spcBef>
                <a:spcPts val="0"/>
              </a:spcBef>
              <a:tabLst>
                <a:tab pos="4023360" algn="l"/>
              </a:tabLst>
            </a:pPr>
            <a:r>
              <a:rPr lang="en-ZA" sz="1800" b="0" dirty="0" smtClean="0">
                <a:solidFill>
                  <a:schemeClr val="tx1"/>
                </a:solidFill>
                <a:latin typeface="Arial" panose="020B0604020202020204" pitchFamily="34" charset="0"/>
                <a:cs typeface="Arial" panose="020B0604020202020204" pitchFamily="34" charset="0"/>
              </a:rPr>
              <a:t>Department (DAC) is currently engaging with KwaZulu-Natal (KZN) Provincial Government in particular the Director-General in the Office of The Premier (OTP) regarding the management and implementation of the Departmental Heritage Projects that are implemented in KZN.</a:t>
            </a:r>
          </a:p>
          <a:p>
            <a:pPr algn="just">
              <a:lnSpc>
                <a:spcPct val="150000"/>
              </a:lnSpc>
              <a:spcBef>
                <a:spcPts val="0"/>
              </a:spcBef>
              <a:tabLst>
                <a:tab pos="4023360" algn="l"/>
              </a:tabLst>
            </a:pPr>
            <a:r>
              <a:rPr lang="en-ZA" sz="1800" b="0" dirty="0" smtClean="0">
                <a:solidFill>
                  <a:schemeClr val="tx1"/>
                </a:solidFill>
                <a:latin typeface="Arial" panose="020B0604020202020204" pitchFamily="34" charset="0"/>
                <a:cs typeface="Arial" panose="020B0604020202020204" pitchFamily="34" charset="0"/>
              </a:rPr>
              <a:t>Both DAC and OTP are working on the development of the Memorandum of Understanding as the framework to regulate the collaboration and cooperation by both parties. The MOU will articulate the roles and responsibilities of each stakeholder.</a:t>
            </a:r>
          </a:p>
          <a:p>
            <a:pPr algn="just">
              <a:lnSpc>
                <a:spcPct val="150000"/>
              </a:lnSpc>
              <a:spcBef>
                <a:spcPts val="0"/>
              </a:spcBef>
              <a:tabLst>
                <a:tab pos="4023360" algn="l"/>
              </a:tabLst>
            </a:pPr>
            <a:r>
              <a:rPr lang="en-ZA" sz="1800" b="0" dirty="0" smtClean="0">
                <a:solidFill>
                  <a:schemeClr val="tx1"/>
                </a:solidFill>
                <a:latin typeface="Arial" panose="020B0604020202020204" pitchFamily="34" charset="0"/>
                <a:cs typeface="Arial" panose="020B0604020202020204" pitchFamily="34" charset="0"/>
              </a:rPr>
              <a:t>The engagements that have taken place between DAC DG Mr V Mkhize and KZN OTP DG Dr N Mkhize resulted in the establishment of a Task Team.</a:t>
            </a:r>
          </a:p>
          <a:p>
            <a:pPr algn="just">
              <a:lnSpc>
                <a:spcPct val="150000"/>
              </a:lnSpc>
              <a:spcBef>
                <a:spcPts val="0"/>
              </a:spcBef>
              <a:tabLst>
                <a:tab pos="4023360" algn="l"/>
              </a:tabLst>
            </a:pPr>
            <a:endParaRPr lang="en-US" sz="2400" dirty="0">
              <a:solidFill>
                <a:schemeClr val="tx1"/>
              </a:solidFill>
            </a:endParaRPr>
          </a:p>
          <a:p>
            <a:pPr algn="just">
              <a:lnSpc>
                <a:spcPct val="150000"/>
              </a:lnSpc>
              <a:spcBef>
                <a:spcPts val="0"/>
              </a:spcBef>
              <a:tabLst>
                <a:tab pos="4023360" algn="l"/>
              </a:tabLst>
            </a:pPr>
            <a:endParaRPr lang="en-US" sz="2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nSpc>
                <a:spcPct val="150000"/>
              </a:lnSpc>
            </a:pPr>
            <a:endParaRPr lang="en-US" sz="2400" dirty="0">
              <a:solidFill>
                <a:schemeClr val="tx1"/>
              </a:solidFill>
              <a:ea typeface="Times New Roman" panose="02020603050405020304" pitchFamily="18" charset="0"/>
            </a:endParaRPr>
          </a:p>
          <a:p>
            <a:pPr>
              <a:lnSpc>
                <a:spcPct val="150000"/>
              </a:lnSpc>
            </a:pPr>
            <a:endParaRPr lang="en-ZA" sz="2400" b="0" dirty="0">
              <a:solidFill>
                <a:schemeClr val="tx1"/>
              </a:solidFill>
              <a:latin typeface="+mn-lt"/>
            </a:endParaRPr>
          </a:p>
        </p:txBody>
      </p:sp>
      <p:sp>
        <p:nvSpPr>
          <p:cNvPr id="4" name="Slide Number Placeholder 3"/>
          <p:cNvSpPr>
            <a:spLocks noGrp="1"/>
          </p:cNvSpPr>
          <p:nvPr>
            <p:ph type="sldNum" sz="quarter" idx="4294967295"/>
          </p:nvPr>
        </p:nvSpPr>
        <p:spPr>
          <a:xfrm>
            <a:off x="8077200" y="6172200"/>
            <a:ext cx="609600" cy="365125"/>
          </a:xfrm>
          <a:prstGeom prst="rect">
            <a:avLst/>
          </a:prstGeom>
        </p:spPr>
        <p:txBody>
          <a:bodyPr/>
          <a:lstStyle/>
          <a:p>
            <a:r>
              <a:rPr lang="en-ZA" dirty="0" smtClean="0"/>
              <a:t>18</a:t>
            </a:r>
          </a:p>
        </p:txBody>
      </p:sp>
      <p:sp>
        <p:nvSpPr>
          <p:cNvPr id="2" name="TextBox 1"/>
          <p:cNvSpPr txBox="1"/>
          <p:nvPr/>
        </p:nvSpPr>
        <p:spPr>
          <a:xfrm>
            <a:off x="395536" y="116633"/>
            <a:ext cx="8640960" cy="630044"/>
          </a:xfrm>
          <a:prstGeom prst="rect">
            <a:avLst/>
          </a:prstGeom>
        </p:spPr>
        <p:txBody>
          <a:bodyPr vert="horz" lIns="91440" tIns="45720" rIns="91440" bIns="45720" rtlCol="0" anchor="t" anchorCtr="0">
            <a:noAutofit/>
          </a:bodyPr>
          <a:lstStyle>
            <a:lvl1pPr marR="0" algn="ctr">
              <a:lnSpc>
                <a:spcPct val="150000"/>
              </a:lnSpc>
              <a:spcBef>
                <a:spcPts val="0"/>
              </a:spcBef>
              <a:spcAft>
                <a:spcPts val="1000"/>
              </a:spcAft>
              <a:buNone/>
              <a:defRPr sz="2400" b="1">
                <a:solidFill>
                  <a:srgbClr val="800000"/>
                </a:solidFill>
                <a:latin typeface="Arial" panose="020B0604020202020204" pitchFamily="34" charset="0"/>
                <a:ea typeface="Calibri" panose="020F0502020204030204" pitchFamily="34" charset="0"/>
                <a:cs typeface="Arial" panose="020B0604020202020204" pitchFamily="34" charset="0"/>
              </a:defRPr>
            </a:lvl1pPr>
          </a:lstStyle>
          <a:p>
            <a:r>
              <a:rPr lang="en-US" dirty="0" smtClean="0"/>
              <a:t>ENYOKENI CUL:TURAL PRECINCT </a:t>
            </a:r>
            <a:endParaRPr lang="en-ZA" dirty="0"/>
          </a:p>
        </p:txBody>
      </p:sp>
    </p:spTree>
    <p:extLst>
      <p:ext uri="{BB962C8B-B14F-4D97-AF65-F5344CB8AC3E}">
        <p14:creationId xmlns:p14="http://schemas.microsoft.com/office/powerpoint/2010/main" xmlns="" val="2961973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33500"/>
            <a:ext cx="8507288" cy="5501722"/>
          </a:xfrm>
        </p:spPr>
        <p:txBody>
          <a:bodyPr>
            <a:noAutofit/>
          </a:bodyPr>
          <a:lstStyle/>
          <a:p>
            <a:pPr algn="just">
              <a:lnSpc>
                <a:spcPct val="150000"/>
              </a:lnSpc>
              <a:spcBef>
                <a:spcPts val="0"/>
              </a:spcBef>
              <a:tabLst>
                <a:tab pos="4023360" algn="l"/>
              </a:tabLst>
            </a:pPr>
            <a:r>
              <a:rPr lang="en-ZA" sz="1500" b="0" dirty="0" smtClean="0">
                <a:solidFill>
                  <a:schemeClr val="tx1"/>
                </a:solidFill>
                <a:latin typeface="Arial" panose="020B0604020202020204" pitchFamily="34" charset="0"/>
                <a:cs typeface="Arial" panose="020B0604020202020204" pitchFamily="34" charset="0"/>
              </a:rPr>
              <a:t>The </a:t>
            </a:r>
            <a:r>
              <a:rPr lang="en-ZA" sz="1500" b="0" dirty="0">
                <a:solidFill>
                  <a:schemeClr val="tx1"/>
                </a:solidFill>
                <a:latin typeface="Arial" panose="020B0604020202020204" pitchFamily="34" charset="0"/>
                <a:cs typeface="Arial" panose="020B0604020202020204" pitchFamily="34" charset="0"/>
              </a:rPr>
              <a:t>Task Team, consisting of key Units from each office and the KZN DSRAC are mandated to work on drafting an MOU as the framework to regulate the collaboration and cooperation between all three spheres of government for the implementation of the DAC Heritage Projects in KZN </a:t>
            </a:r>
            <a:endParaRPr lang="en-US" sz="1500" b="0" dirty="0">
              <a:solidFill>
                <a:schemeClr val="tx1"/>
              </a:solidFill>
              <a:latin typeface="Arial" panose="020B0604020202020204" pitchFamily="34" charset="0"/>
              <a:cs typeface="Arial" panose="020B0604020202020204" pitchFamily="34" charset="0"/>
            </a:endParaRPr>
          </a:p>
          <a:p>
            <a:pPr algn="just">
              <a:lnSpc>
                <a:spcPct val="150000"/>
              </a:lnSpc>
              <a:spcBef>
                <a:spcPts val="0"/>
              </a:spcBef>
              <a:tabLst>
                <a:tab pos="4023360" algn="l"/>
              </a:tabLst>
            </a:pPr>
            <a:r>
              <a:rPr lang="en-ZA" sz="1500" b="0" dirty="0" smtClean="0">
                <a:solidFill>
                  <a:schemeClr val="tx1"/>
                </a:solidFill>
                <a:latin typeface="Arial" panose="020B0604020202020204" pitchFamily="34" charset="0"/>
                <a:cs typeface="Arial" panose="020B0604020202020204" pitchFamily="34" charset="0"/>
              </a:rPr>
              <a:t>The first meeting of the Task Team was held on Wednesday 7 February 2018, convened by the OTP to begin with development of the draft MOU. </a:t>
            </a:r>
          </a:p>
          <a:p>
            <a:pPr algn="just">
              <a:lnSpc>
                <a:spcPct val="150000"/>
              </a:lnSpc>
              <a:spcBef>
                <a:spcPts val="0"/>
              </a:spcBef>
              <a:tabLst>
                <a:tab pos="4023360" algn="l"/>
              </a:tabLst>
            </a:pPr>
            <a:r>
              <a:rPr lang="en-ZA" sz="1500" b="0" dirty="0" smtClean="0">
                <a:solidFill>
                  <a:schemeClr val="tx1"/>
                </a:solidFill>
                <a:latin typeface="Arial" panose="020B0604020202020204" pitchFamily="34" charset="0"/>
                <a:cs typeface="Arial" panose="020B0604020202020204" pitchFamily="34" charset="0"/>
              </a:rPr>
              <a:t>The process of drafting the MOU is still underway, with legal representatives from all stakeholders engaged in the process.</a:t>
            </a:r>
          </a:p>
          <a:p>
            <a:pPr algn="just">
              <a:lnSpc>
                <a:spcPct val="150000"/>
              </a:lnSpc>
              <a:spcBef>
                <a:spcPts val="0"/>
              </a:spcBef>
              <a:tabLst>
                <a:tab pos="4023360" algn="l"/>
              </a:tabLst>
            </a:pPr>
            <a:r>
              <a:rPr lang="en-ZA" sz="1500" b="0" dirty="0" smtClean="0">
                <a:solidFill>
                  <a:schemeClr val="tx1"/>
                </a:solidFill>
                <a:latin typeface="Arial" panose="020B0604020202020204" pitchFamily="34" charset="0"/>
                <a:cs typeface="Arial" panose="020B0604020202020204" pitchFamily="34" charset="0"/>
              </a:rPr>
              <a:t>The DAC has been liaising consistently with the appointed representative from the Royal family.</a:t>
            </a:r>
          </a:p>
          <a:p>
            <a:pPr algn="just">
              <a:lnSpc>
                <a:spcPct val="150000"/>
              </a:lnSpc>
              <a:spcBef>
                <a:spcPts val="0"/>
              </a:spcBef>
              <a:tabLst>
                <a:tab pos="4023360" algn="l"/>
              </a:tabLst>
            </a:pPr>
            <a:r>
              <a:rPr lang="en-ZA" sz="1500" b="0" dirty="0" smtClean="0">
                <a:solidFill>
                  <a:schemeClr val="tx1"/>
                </a:solidFill>
                <a:latin typeface="Arial" panose="020B0604020202020204" pitchFamily="34" charset="0"/>
                <a:cs typeface="Arial" panose="020B0604020202020204" pitchFamily="34" charset="0"/>
              </a:rPr>
              <a:t>It is suggested that once the MOU has been finalised, with clear articulation and consensus on roles and responsibilities, that a high level delegation visit the Royal Household.  </a:t>
            </a:r>
          </a:p>
          <a:p>
            <a:pPr algn="just">
              <a:lnSpc>
                <a:spcPct val="150000"/>
              </a:lnSpc>
              <a:spcBef>
                <a:spcPts val="0"/>
              </a:spcBef>
              <a:tabLst>
                <a:tab pos="4023360" algn="l"/>
              </a:tabLst>
            </a:pPr>
            <a:r>
              <a:rPr lang="en-ZA" sz="1500" b="0" dirty="0" smtClean="0">
                <a:solidFill>
                  <a:schemeClr val="tx1"/>
                </a:solidFill>
                <a:latin typeface="Arial" panose="020B0604020202020204" pitchFamily="34" charset="0"/>
                <a:cs typeface="Arial" panose="020B0604020202020204" pitchFamily="34" charset="0"/>
              </a:rPr>
              <a:t>The purpose of this delegation would be to inform His Majesty of the next steps, based on the MOU.</a:t>
            </a:r>
          </a:p>
          <a:p>
            <a:pPr algn="just">
              <a:lnSpc>
                <a:spcPct val="150000"/>
              </a:lnSpc>
              <a:spcBef>
                <a:spcPts val="0"/>
              </a:spcBef>
              <a:tabLst>
                <a:tab pos="4023360" algn="l"/>
              </a:tabLst>
            </a:pPr>
            <a:r>
              <a:rPr lang="en-ZA" sz="1500" b="0" dirty="0" smtClean="0">
                <a:solidFill>
                  <a:schemeClr val="tx1"/>
                </a:solidFill>
                <a:latin typeface="Arial" panose="020B0604020202020204" pitchFamily="34" charset="0"/>
                <a:cs typeface="Arial" panose="020B0604020202020204" pitchFamily="34" charset="0"/>
              </a:rPr>
              <a:t>This planned visit should take place once there is clarity on the following: Costs of completion of Phase 1; Completion approach;  and, Timelines.</a:t>
            </a:r>
            <a:endParaRPr lang="en-US" sz="1500" b="0" dirty="0" smtClean="0">
              <a:solidFill>
                <a:schemeClr val="tx1"/>
              </a:solidFill>
              <a:latin typeface="Arial" panose="020B0604020202020204" pitchFamily="34" charset="0"/>
              <a:cs typeface="Arial" panose="020B0604020202020204" pitchFamily="34" charset="0"/>
            </a:endParaRPr>
          </a:p>
          <a:p>
            <a:pPr algn="just">
              <a:lnSpc>
                <a:spcPct val="150000"/>
              </a:lnSpc>
              <a:spcBef>
                <a:spcPts val="0"/>
              </a:spcBef>
              <a:tabLst>
                <a:tab pos="4023360" algn="l"/>
              </a:tabLst>
            </a:pPr>
            <a:endParaRPr lang="en-US" sz="2400" dirty="0">
              <a:solidFill>
                <a:schemeClr val="tx1"/>
              </a:solidFill>
            </a:endParaRPr>
          </a:p>
          <a:p>
            <a:pPr algn="just">
              <a:lnSpc>
                <a:spcPct val="150000"/>
              </a:lnSpc>
              <a:spcBef>
                <a:spcPts val="0"/>
              </a:spcBef>
              <a:tabLst>
                <a:tab pos="4023360" algn="l"/>
              </a:tabLst>
            </a:pPr>
            <a:endParaRPr lang="en-US" sz="2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nSpc>
                <a:spcPct val="150000"/>
              </a:lnSpc>
            </a:pPr>
            <a:endParaRPr lang="en-US" sz="2400" dirty="0">
              <a:solidFill>
                <a:schemeClr val="tx1"/>
              </a:solidFill>
              <a:ea typeface="Times New Roman" panose="02020603050405020304" pitchFamily="18" charset="0"/>
            </a:endParaRPr>
          </a:p>
          <a:p>
            <a:pPr>
              <a:lnSpc>
                <a:spcPct val="150000"/>
              </a:lnSpc>
            </a:pPr>
            <a:endParaRPr lang="en-ZA" sz="2400" b="0" dirty="0">
              <a:solidFill>
                <a:schemeClr val="tx1"/>
              </a:solidFill>
              <a:latin typeface="+mn-lt"/>
            </a:endParaRPr>
          </a:p>
        </p:txBody>
      </p:sp>
      <p:sp>
        <p:nvSpPr>
          <p:cNvPr id="4" name="Slide Number Placeholder 3"/>
          <p:cNvSpPr>
            <a:spLocks noGrp="1"/>
          </p:cNvSpPr>
          <p:nvPr>
            <p:ph type="sldNum" sz="quarter" idx="4294967295"/>
          </p:nvPr>
        </p:nvSpPr>
        <p:spPr>
          <a:xfrm>
            <a:off x="8077200" y="6172200"/>
            <a:ext cx="609600" cy="365125"/>
          </a:xfrm>
          <a:prstGeom prst="rect">
            <a:avLst/>
          </a:prstGeom>
        </p:spPr>
        <p:txBody>
          <a:bodyPr/>
          <a:lstStyle/>
          <a:p>
            <a:r>
              <a:rPr lang="en-ZA" dirty="0" smtClean="0"/>
              <a:t>19</a:t>
            </a:r>
          </a:p>
        </p:txBody>
      </p:sp>
      <p:sp>
        <p:nvSpPr>
          <p:cNvPr id="2" name="TextBox 1"/>
          <p:cNvSpPr txBox="1"/>
          <p:nvPr/>
        </p:nvSpPr>
        <p:spPr>
          <a:xfrm>
            <a:off x="395536" y="116633"/>
            <a:ext cx="8640960" cy="630044"/>
          </a:xfrm>
          <a:prstGeom prst="rect">
            <a:avLst/>
          </a:prstGeom>
        </p:spPr>
        <p:txBody>
          <a:bodyPr vert="horz" lIns="91440" tIns="45720" rIns="91440" bIns="45720" rtlCol="0" anchor="t" anchorCtr="0">
            <a:noAutofit/>
          </a:bodyPr>
          <a:lstStyle>
            <a:lvl1pPr marR="0" algn="ctr">
              <a:lnSpc>
                <a:spcPct val="150000"/>
              </a:lnSpc>
              <a:spcBef>
                <a:spcPts val="0"/>
              </a:spcBef>
              <a:spcAft>
                <a:spcPts val="1000"/>
              </a:spcAft>
              <a:buNone/>
              <a:defRPr sz="2400" b="1">
                <a:solidFill>
                  <a:srgbClr val="800000"/>
                </a:solidFill>
                <a:latin typeface="Arial" panose="020B0604020202020204" pitchFamily="34" charset="0"/>
                <a:ea typeface="Calibri" panose="020F0502020204030204" pitchFamily="34" charset="0"/>
                <a:cs typeface="Arial" panose="020B0604020202020204" pitchFamily="34" charset="0"/>
              </a:defRPr>
            </a:lvl1pPr>
          </a:lstStyle>
          <a:p>
            <a:r>
              <a:rPr lang="en-US" dirty="0"/>
              <a:t>ENYOKENI CUL:TURAL PRECINCT </a:t>
            </a:r>
            <a:endParaRPr lang="en-ZA" dirty="0"/>
          </a:p>
          <a:p>
            <a:endParaRPr lang="en-ZA" dirty="0"/>
          </a:p>
        </p:txBody>
      </p:sp>
    </p:spTree>
    <p:extLst>
      <p:ext uri="{BB962C8B-B14F-4D97-AF65-F5344CB8AC3E}">
        <p14:creationId xmlns:p14="http://schemas.microsoft.com/office/powerpoint/2010/main" xmlns="" val="4189196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lstStyle/>
          <a:p>
            <a:r>
              <a:rPr lang="en-ZA" dirty="0" smtClean="0"/>
              <a:t>Table </a:t>
            </a:r>
            <a:r>
              <a:rPr lang="en-ZA" dirty="0"/>
              <a:t>of contents</a:t>
            </a:r>
          </a:p>
        </p:txBody>
      </p:sp>
      <p:sp>
        <p:nvSpPr>
          <p:cNvPr id="3" name="Content Placeholder 2"/>
          <p:cNvSpPr>
            <a:spLocks noGrp="1"/>
          </p:cNvSpPr>
          <p:nvPr>
            <p:ph idx="1"/>
          </p:nvPr>
        </p:nvSpPr>
        <p:spPr>
          <a:xfrm>
            <a:off x="395536" y="836712"/>
            <a:ext cx="8064896" cy="5106889"/>
          </a:xfrm>
        </p:spPr>
        <p:txBody>
          <a:bodyPr>
            <a:normAutofit fontScale="92500" lnSpcReduction="20000"/>
          </a:bodyPr>
          <a:lstStyle/>
          <a:p>
            <a:r>
              <a:rPr lang="en-ZA" sz="1800" b="0" dirty="0" smtClean="0">
                <a:solidFill>
                  <a:schemeClr val="tx1"/>
                </a:solidFill>
                <a:latin typeface="+mn-lt"/>
              </a:rPr>
              <a:t>National Heritage Monument(National Heritage Project Company)</a:t>
            </a:r>
            <a:endParaRPr lang="en-ZA" sz="1800" b="0" dirty="0">
              <a:solidFill>
                <a:schemeClr val="tx1"/>
              </a:solidFill>
              <a:latin typeface="+mn-lt"/>
            </a:endParaRPr>
          </a:p>
          <a:p>
            <a:r>
              <a:rPr lang="en-ZA" sz="1800" b="0" dirty="0" err="1" smtClean="0">
                <a:solidFill>
                  <a:schemeClr val="tx1"/>
                </a:solidFill>
                <a:latin typeface="+mn-lt"/>
              </a:rPr>
              <a:t>Samora</a:t>
            </a:r>
            <a:r>
              <a:rPr lang="en-ZA" sz="1800" b="0" dirty="0" smtClean="0">
                <a:solidFill>
                  <a:schemeClr val="tx1"/>
                </a:solidFill>
                <a:latin typeface="+mn-lt"/>
              </a:rPr>
              <a:t> </a:t>
            </a:r>
            <a:r>
              <a:rPr lang="en-ZA" sz="1800" b="0" dirty="0" err="1" smtClean="0">
                <a:solidFill>
                  <a:schemeClr val="tx1"/>
                </a:solidFill>
                <a:latin typeface="+mn-lt"/>
              </a:rPr>
              <a:t>Machel</a:t>
            </a:r>
            <a:r>
              <a:rPr lang="en-ZA" sz="1800" b="0" dirty="0" smtClean="0">
                <a:solidFill>
                  <a:schemeClr val="tx1"/>
                </a:solidFill>
                <a:latin typeface="+mn-lt"/>
              </a:rPr>
              <a:t> Museum</a:t>
            </a:r>
            <a:endParaRPr lang="en-ZA" sz="1800" b="0" dirty="0">
              <a:solidFill>
                <a:schemeClr val="tx1"/>
              </a:solidFill>
              <a:latin typeface="+mn-lt"/>
            </a:endParaRPr>
          </a:p>
          <a:p>
            <a:r>
              <a:rPr lang="en-ZA" sz="1800" b="0" dirty="0" smtClean="0">
                <a:solidFill>
                  <a:schemeClr val="tx1"/>
                </a:solidFill>
                <a:latin typeface="+mn-lt"/>
              </a:rPr>
              <a:t>GRAP </a:t>
            </a:r>
            <a:r>
              <a:rPr lang="en-ZA" sz="1800" b="0" dirty="0">
                <a:solidFill>
                  <a:schemeClr val="tx1"/>
                </a:solidFill>
                <a:latin typeface="+mn-lt"/>
              </a:rPr>
              <a:t>103 </a:t>
            </a:r>
            <a:r>
              <a:rPr lang="en-ZA" sz="1800" b="0" dirty="0" smtClean="0">
                <a:solidFill>
                  <a:schemeClr val="tx1"/>
                </a:solidFill>
                <a:latin typeface="+mn-lt"/>
              </a:rPr>
              <a:t>Consultations with the Accounting Standards Board</a:t>
            </a:r>
            <a:endParaRPr lang="en-ZA" sz="1800" b="0" dirty="0">
              <a:solidFill>
                <a:schemeClr val="tx1"/>
              </a:solidFill>
              <a:latin typeface="+mn-lt"/>
            </a:endParaRPr>
          </a:p>
          <a:p>
            <a:r>
              <a:rPr lang="en-ZA" sz="1800" b="0" dirty="0" err="1" smtClean="0">
                <a:solidFill>
                  <a:schemeClr val="tx1"/>
                </a:solidFill>
                <a:latin typeface="+mn-lt"/>
              </a:rPr>
              <a:t>Tfolalwati</a:t>
            </a:r>
            <a:r>
              <a:rPr lang="en-ZA" sz="1800" b="0" dirty="0" smtClean="0">
                <a:solidFill>
                  <a:schemeClr val="tx1"/>
                </a:solidFill>
                <a:latin typeface="+mn-lt"/>
              </a:rPr>
              <a:t> Payment</a:t>
            </a:r>
            <a:endParaRPr lang="en-ZA" sz="1800" b="0" dirty="0">
              <a:solidFill>
                <a:schemeClr val="tx1"/>
              </a:solidFill>
              <a:latin typeface="+mn-lt"/>
            </a:endParaRPr>
          </a:p>
          <a:p>
            <a:r>
              <a:rPr lang="en-ZA" sz="1800" b="0" dirty="0" smtClean="0">
                <a:solidFill>
                  <a:schemeClr val="tx1"/>
                </a:solidFill>
                <a:latin typeface="+mn-lt"/>
              </a:rPr>
              <a:t>Community Libraries</a:t>
            </a:r>
            <a:endParaRPr lang="en-ZA" sz="1800" b="0" dirty="0">
              <a:solidFill>
                <a:schemeClr val="tx1"/>
              </a:solidFill>
              <a:latin typeface="+mn-lt"/>
            </a:endParaRPr>
          </a:p>
          <a:p>
            <a:r>
              <a:rPr lang="en-ZA" sz="1800" b="0" dirty="0" err="1" smtClean="0">
                <a:solidFill>
                  <a:schemeClr val="tx1"/>
                </a:solidFill>
                <a:latin typeface="+mn-lt"/>
              </a:rPr>
              <a:t>Makhonjwa</a:t>
            </a:r>
            <a:r>
              <a:rPr lang="en-ZA" sz="1800" b="0" dirty="0" smtClean="0">
                <a:solidFill>
                  <a:schemeClr val="tx1"/>
                </a:solidFill>
                <a:latin typeface="+mn-lt"/>
              </a:rPr>
              <a:t> Mountains</a:t>
            </a:r>
          </a:p>
          <a:p>
            <a:r>
              <a:rPr lang="en-ZA" sz="1800" b="0" dirty="0" smtClean="0">
                <a:solidFill>
                  <a:schemeClr val="tx1"/>
                </a:solidFill>
                <a:latin typeface="+mn-lt"/>
              </a:rPr>
              <a:t>Esther Mahlangu Legacy Project</a:t>
            </a:r>
          </a:p>
          <a:p>
            <a:r>
              <a:rPr lang="en-ZA" sz="1800" b="0" dirty="0" smtClean="0">
                <a:solidFill>
                  <a:schemeClr val="tx1"/>
                </a:solidFill>
                <a:latin typeface="+mn-lt"/>
              </a:rPr>
              <a:t>Commissioning of Mural painting for DAC Headquarters</a:t>
            </a:r>
          </a:p>
          <a:p>
            <a:r>
              <a:rPr lang="en-ZA" sz="1800" b="0" dirty="0" err="1" smtClean="0">
                <a:solidFill>
                  <a:schemeClr val="tx1"/>
                </a:solidFill>
                <a:latin typeface="+mn-lt"/>
              </a:rPr>
              <a:t>Matsamo</a:t>
            </a:r>
            <a:r>
              <a:rPr lang="en-ZA" sz="1800" b="0" dirty="0" smtClean="0">
                <a:solidFill>
                  <a:schemeClr val="tx1"/>
                </a:solidFill>
                <a:latin typeface="+mn-lt"/>
              </a:rPr>
              <a:t> Cultural Village</a:t>
            </a:r>
          </a:p>
          <a:p>
            <a:r>
              <a:rPr lang="en-ZA" sz="1800" b="0" dirty="0" smtClean="0">
                <a:solidFill>
                  <a:schemeClr val="tx1"/>
                </a:solidFill>
                <a:latin typeface="+mn-lt"/>
              </a:rPr>
              <a:t>Enyokeni Cultural Precinct</a:t>
            </a:r>
          </a:p>
          <a:p>
            <a:r>
              <a:rPr lang="en-ZA" sz="1800" b="0" dirty="0" smtClean="0">
                <a:solidFill>
                  <a:schemeClr val="tx1"/>
                </a:solidFill>
                <a:latin typeface="+mn-lt"/>
              </a:rPr>
              <a:t>Status Report of Entities:</a:t>
            </a:r>
          </a:p>
          <a:p>
            <a:pPr lvl="1"/>
            <a:r>
              <a:rPr lang="en-ZA" sz="1800" b="0" dirty="0" smtClean="0">
                <a:solidFill>
                  <a:schemeClr val="tx1"/>
                </a:solidFill>
                <a:latin typeface="+mn-lt"/>
              </a:rPr>
              <a:t>PACOFS</a:t>
            </a:r>
          </a:p>
          <a:p>
            <a:pPr lvl="1"/>
            <a:r>
              <a:rPr lang="en-ZA" sz="1800" b="0" dirty="0" smtClean="0">
                <a:solidFill>
                  <a:schemeClr val="tx1"/>
                </a:solidFill>
                <a:latin typeface="+mn-lt"/>
              </a:rPr>
              <a:t>Nelson Mandela Museum</a:t>
            </a:r>
          </a:p>
          <a:p>
            <a:pPr lvl="1"/>
            <a:r>
              <a:rPr lang="en-ZA" sz="1800" b="0" dirty="0" smtClean="0">
                <a:solidFill>
                  <a:schemeClr val="tx1"/>
                </a:solidFill>
                <a:latin typeface="+mn-lt"/>
              </a:rPr>
              <a:t>War Museum of the Boer Republics </a:t>
            </a:r>
          </a:p>
          <a:p>
            <a:pPr lvl="1"/>
            <a:r>
              <a:rPr lang="en-ZA" sz="1800" b="0" dirty="0" smtClean="0">
                <a:solidFill>
                  <a:schemeClr val="tx1"/>
                </a:solidFill>
                <a:latin typeface="+mn-lt"/>
              </a:rPr>
              <a:t>National Library of South Africa</a:t>
            </a:r>
          </a:p>
          <a:p>
            <a:pPr lvl="1"/>
            <a:r>
              <a:rPr lang="en-ZA" sz="1800" b="0" dirty="0" smtClean="0">
                <a:solidFill>
                  <a:schemeClr val="tx1"/>
                </a:solidFill>
                <a:latin typeface="+mn-lt"/>
              </a:rPr>
              <a:t>PanSALB</a:t>
            </a:r>
          </a:p>
          <a:p>
            <a:pPr lvl="1"/>
            <a:r>
              <a:rPr lang="en-ZA" sz="1800" b="0" dirty="0" smtClean="0">
                <a:solidFill>
                  <a:schemeClr val="tx1"/>
                </a:solidFill>
                <a:latin typeface="+mn-lt"/>
              </a:rPr>
              <a:t>KwaZulu-Natal Museum</a:t>
            </a:r>
          </a:p>
          <a:p>
            <a:pPr marL="457200" lvl="1" indent="0">
              <a:buNone/>
            </a:pPr>
            <a:endParaRPr lang="en-ZA" sz="1800" b="0" dirty="0">
              <a:solidFill>
                <a:schemeClr val="tx1"/>
              </a:solidFill>
              <a:latin typeface="+mn-lt"/>
            </a:endParaRPr>
          </a:p>
          <a:p>
            <a:r>
              <a:rPr lang="en-ZA" sz="1800" b="0" dirty="0">
                <a:solidFill>
                  <a:schemeClr val="tx1"/>
                </a:solidFill>
                <a:latin typeface="+mn-lt"/>
              </a:rPr>
              <a:t>DAC: Monitoring &amp; Evaluation report</a:t>
            </a:r>
          </a:p>
          <a:p>
            <a:pPr marL="0" indent="0">
              <a:buNone/>
            </a:pPr>
            <a:endParaRPr lang="en-ZA" dirty="0"/>
          </a:p>
        </p:txBody>
      </p:sp>
      <p:sp>
        <p:nvSpPr>
          <p:cNvPr id="5" name="Slide Number Placeholder 4"/>
          <p:cNvSpPr>
            <a:spLocks noGrp="1"/>
          </p:cNvSpPr>
          <p:nvPr>
            <p:ph type="sldNum" sz="quarter" idx="4"/>
          </p:nvPr>
        </p:nvSpPr>
        <p:spPr/>
        <p:txBody>
          <a:bodyPr/>
          <a:lstStyle/>
          <a:p>
            <a:r>
              <a:rPr lang="en-ZA" dirty="0" smtClean="0"/>
              <a:t>2</a:t>
            </a:r>
          </a:p>
        </p:txBody>
      </p:sp>
    </p:spTree>
    <p:extLst>
      <p:ext uri="{BB962C8B-B14F-4D97-AF65-F5344CB8AC3E}">
        <p14:creationId xmlns:p14="http://schemas.microsoft.com/office/powerpoint/2010/main" xmlns="" val="2646097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ENTITIES</a:t>
            </a:r>
            <a:endParaRPr lang="en-ZA" dirty="0"/>
          </a:p>
        </p:txBody>
      </p:sp>
      <p:sp>
        <p:nvSpPr>
          <p:cNvPr id="3" name="Slide Number Placeholder 3"/>
          <p:cNvSpPr txBox="1">
            <a:spLocks/>
          </p:cNvSpPr>
          <p:nvPr/>
        </p:nvSpPr>
        <p:spPr>
          <a:xfrm>
            <a:off x="8077200" y="6172200"/>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20</a:t>
            </a:r>
          </a:p>
        </p:txBody>
      </p:sp>
    </p:spTree>
    <p:extLst>
      <p:ext uri="{BB962C8B-B14F-4D97-AF65-F5344CB8AC3E}">
        <p14:creationId xmlns:p14="http://schemas.microsoft.com/office/powerpoint/2010/main" xmlns="" val="3386205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NATIONAL ARTS COUNCIL</a:t>
            </a:r>
            <a:endParaRPr lang="en-ZA" dirty="0"/>
          </a:p>
        </p:txBody>
      </p:sp>
      <p:sp>
        <p:nvSpPr>
          <p:cNvPr id="3" name="Slide Number Placeholder 3"/>
          <p:cNvSpPr txBox="1">
            <a:spLocks/>
          </p:cNvSpPr>
          <p:nvPr/>
        </p:nvSpPr>
        <p:spPr>
          <a:xfrm>
            <a:off x="8077200" y="6172200"/>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21</a:t>
            </a:r>
          </a:p>
        </p:txBody>
      </p:sp>
    </p:spTree>
    <p:extLst>
      <p:ext uri="{BB962C8B-B14F-4D97-AF65-F5344CB8AC3E}">
        <p14:creationId xmlns:p14="http://schemas.microsoft.com/office/powerpoint/2010/main" xmlns="" val="1388272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579296" cy="648072"/>
          </a:xfrm>
        </p:spPr>
        <p:txBody>
          <a:bodyPr>
            <a:noAutofit/>
          </a:bodyPr>
          <a:lstStyle/>
          <a:p>
            <a:pPr algn="ctr"/>
            <a:r>
              <a:rPr lang="en-ZA" dirty="0">
                <a:latin typeface="Arial" panose="020B0604020202020204" pitchFamily="34" charset="0"/>
                <a:cs typeface="Arial" panose="020B0604020202020204" pitchFamily="34" charset="0"/>
              </a:rPr>
              <a:t>INVESTIGATIONS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04223498"/>
              </p:ext>
            </p:extLst>
          </p:nvPr>
        </p:nvGraphicFramePr>
        <p:xfrm>
          <a:off x="251520" y="836712"/>
          <a:ext cx="8712967" cy="5033599"/>
        </p:xfrm>
        <a:graphic>
          <a:graphicData uri="http://schemas.openxmlformats.org/drawingml/2006/table">
            <a:tbl>
              <a:tblPr firstRow="1" bandRow="1">
                <a:tableStyleId>{5C22544A-7EE6-4342-B048-85BDC9FD1C3A}</a:tableStyleId>
              </a:tblPr>
              <a:tblGrid>
                <a:gridCol w="3816424"/>
                <a:gridCol w="4896543"/>
              </a:tblGrid>
              <a:tr h="493857">
                <a:tc>
                  <a:txBody>
                    <a:bodyPr/>
                    <a:lstStyle/>
                    <a:p>
                      <a:r>
                        <a:rPr lang="en-ZA" sz="2800" dirty="0" smtClean="0"/>
                        <a:t>CHALLENGES </a:t>
                      </a:r>
                      <a:endParaRPr lang="en-ZA" sz="2800" dirty="0"/>
                    </a:p>
                  </a:txBody>
                  <a:tcPr/>
                </a:tc>
                <a:tc>
                  <a:txBody>
                    <a:bodyPr/>
                    <a:lstStyle/>
                    <a:p>
                      <a:r>
                        <a:rPr lang="en-ZA" sz="2800" dirty="0" smtClean="0"/>
                        <a:t>INTERVENTIONS BY DAC </a:t>
                      </a:r>
                      <a:endParaRPr lang="en-ZA" sz="2800" dirty="0"/>
                    </a:p>
                  </a:txBody>
                  <a:tcPr/>
                </a:tc>
              </a:tr>
              <a:tr h="1045816">
                <a:tc>
                  <a:txBody>
                    <a:bodyPr/>
                    <a:lstStyle/>
                    <a:p>
                      <a:pPr algn="just"/>
                      <a:r>
                        <a:rPr lang="en-ZA" sz="1100" dirty="0" smtClean="0">
                          <a:latin typeface="Arial" panose="020B0604020202020204" pitchFamily="34" charset="0"/>
                          <a:cs typeface="Arial" panose="020B0604020202020204" pitchFamily="34" charset="0"/>
                        </a:rPr>
                        <a:t>The entity should appoint a qualified HR Manager with the requisite skills as soon as possible and simultaneously,</a:t>
                      </a:r>
                      <a:r>
                        <a:rPr lang="en-ZA" sz="1100" baseline="0" dirty="0" smtClean="0">
                          <a:latin typeface="Arial" panose="020B0604020202020204" pitchFamily="34" charset="0"/>
                          <a:cs typeface="Arial" panose="020B0604020202020204" pitchFamily="34" charset="0"/>
                        </a:rPr>
                        <a:t> the contract of the pensioner who is employed as a HR Manager should be terminated. </a:t>
                      </a:r>
                      <a:endParaRPr lang="en-ZA" sz="1100" dirty="0" smtClean="0">
                        <a:latin typeface="Arial" panose="020B0604020202020204" pitchFamily="34" charset="0"/>
                        <a:cs typeface="Arial" panose="020B0604020202020204" pitchFamily="34" charset="0"/>
                      </a:endParaRPr>
                    </a:p>
                  </a:txBody>
                  <a:tcPr/>
                </a:tc>
                <a:tc>
                  <a:txBody>
                    <a:bodyPr/>
                    <a:lstStyle/>
                    <a:p>
                      <a:pPr marL="0" indent="0" algn="just">
                        <a:buFont typeface="Arial" pitchFamily="34" charset="0"/>
                        <a:buNone/>
                      </a:pPr>
                      <a:r>
                        <a:rPr lang="en-ZA" sz="1100" dirty="0" smtClean="0">
                          <a:latin typeface="Arial" panose="020B0604020202020204" pitchFamily="34" charset="0"/>
                          <a:cs typeface="Arial" panose="020B0604020202020204" pitchFamily="34" charset="0"/>
                        </a:rPr>
                        <a:t>A qualified HR Manager is appointed and has started on 24 January 2018.</a:t>
                      </a:r>
                    </a:p>
                    <a:p>
                      <a:pPr marL="0" indent="0" algn="just">
                        <a:buFont typeface="Arial" pitchFamily="34" charset="0"/>
                        <a:buNone/>
                      </a:pPr>
                      <a:endParaRPr lang="en-ZA" sz="1100" dirty="0" smtClean="0">
                        <a:latin typeface="Arial" panose="020B0604020202020204" pitchFamily="34" charset="0"/>
                        <a:cs typeface="Arial" panose="020B0604020202020204" pitchFamily="34" charset="0"/>
                      </a:endParaRPr>
                    </a:p>
                    <a:p>
                      <a:pPr marL="0" indent="0" algn="just">
                        <a:buFont typeface="Arial" pitchFamily="34" charset="0"/>
                        <a:buNone/>
                      </a:pPr>
                      <a:r>
                        <a:rPr lang="en-ZA" sz="1100" dirty="0" smtClean="0">
                          <a:latin typeface="Arial" panose="020B0604020202020204" pitchFamily="34" charset="0"/>
                          <a:cs typeface="Arial" panose="020B0604020202020204" pitchFamily="34" charset="0"/>
                        </a:rPr>
                        <a:t>The entity has terminated</a:t>
                      </a:r>
                      <a:r>
                        <a:rPr lang="en-ZA" sz="1100" baseline="0" dirty="0" smtClean="0">
                          <a:latin typeface="Arial" panose="020B0604020202020204" pitchFamily="34" charset="0"/>
                          <a:cs typeface="Arial" panose="020B0604020202020204" pitchFamily="34" charset="0"/>
                        </a:rPr>
                        <a:t>  the contract of the Pensioner mentioned</a:t>
                      </a:r>
                      <a:endParaRPr lang="en-ZA" sz="1100" dirty="0" smtClean="0">
                        <a:latin typeface="Arial" panose="020B0604020202020204" pitchFamily="34" charset="0"/>
                        <a:cs typeface="Arial" panose="020B0604020202020204" pitchFamily="34" charset="0"/>
                      </a:endParaRPr>
                    </a:p>
                    <a:p>
                      <a:pPr marL="0" indent="0" algn="just">
                        <a:buFont typeface="Arial" pitchFamily="34" charset="0"/>
                        <a:buNone/>
                      </a:pPr>
                      <a:endParaRPr lang="en-ZA" sz="1100" dirty="0" smtClean="0">
                        <a:latin typeface="Arial" panose="020B0604020202020204" pitchFamily="34" charset="0"/>
                        <a:cs typeface="Arial" panose="020B0604020202020204" pitchFamily="34" charset="0"/>
                      </a:endParaRPr>
                    </a:p>
                  </a:txBody>
                  <a:tcPr/>
                </a:tc>
              </a:tr>
              <a:tr h="3469623">
                <a:tc>
                  <a:txBody>
                    <a:bodyPr/>
                    <a:lstStyle/>
                    <a:p>
                      <a:pPr algn="just"/>
                      <a:r>
                        <a:rPr lang="en-ZA" sz="1100" dirty="0" smtClean="0">
                          <a:latin typeface="Arial" panose="020B0604020202020204" pitchFamily="34" charset="0"/>
                          <a:cs typeface="Arial" panose="020B0604020202020204" pitchFamily="34" charset="0"/>
                        </a:rPr>
                        <a:t>The Department of Arts and Culture received a correspondence from Mr Freddie </a:t>
                      </a:r>
                      <a:r>
                        <a:rPr lang="en-ZA" sz="1100" dirty="0" err="1" smtClean="0">
                          <a:latin typeface="Arial" panose="020B0604020202020204" pitchFamily="34" charset="0"/>
                          <a:cs typeface="Arial" panose="020B0604020202020204" pitchFamily="34" charset="0"/>
                        </a:rPr>
                        <a:t>Nyathela</a:t>
                      </a:r>
                      <a:r>
                        <a:rPr lang="en-ZA" sz="1100" dirty="0" smtClean="0">
                          <a:latin typeface="Arial" panose="020B0604020202020204" pitchFamily="34" charset="0"/>
                          <a:cs typeface="Arial" panose="020B0604020202020204" pitchFamily="34" charset="0"/>
                        </a:rPr>
                        <a:t> alleging that a grant application submitted by South African Roadies Association (SARA) was not handled properly as a result of failure on the part of the NAC management to adhere to the relevant grant funding policies.</a:t>
                      </a:r>
                    </a:p>
                  </a:txBody>
                  <a:tcPr/>
                </a:tc>
                <a:tc>
                  <a:txBody>
                    <a:bodyPr/>
                    <a:lstStyle/>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The Department conducted a forensic investigation to ascertain the veracity of the allegations contained in Mr </a:t>
                      </a:r>
                      <a:r>
                        <a:rPr lang="en-ZA" sz="1100" dirty="0" err="1" smtClean="0">
                          <a:latin typeface="Arial" panose="020B0604020202020204" pitchFamily="34" charset="0"/>
                          <a:cs typeface="Arial" panose="020B0604020202020204" pitchFamily="34" charset="0"/>
                        </a:rPr>
                        <a:t>Nyathela’s</a:t>
                      </a:r>
                      <a:r>
                        <a:rPr lang="en-ZA" sz="1100" dirty="0" smtClean="0">
                          <a:latin typeface="Arial" panose="020B0604020202020204" pitchFamily="34" charset="0"/>
                          <a:cs typeface="Arial" panose="020B0604020202020204" pitchFamily="34" charset="0"/>
                        </a:rPr>
                        <a:t> submission. </a:t>
                      </a:r>
                    </a:p>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The findings of the forensic investigation supported the decision of the management of not awarding a grant to SARA.</a:t>
                      </a:r>
                    </a:p>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The forensic investigation further revealed that Mr </a:t>
                      </a:r>
                      <a:r>
                        <a:rPr lang="en-ZA" sz="1100" dirty="0" err="1" smtClean="0">
                          <a:latin typeface="Arial" panose="020B0604020202020204" pitchFamily="34" charset="0"/>
                          <a:cs typeface="Arial" panose="020B0604020202020204" pitchFamily="34" charset="0"/>
                        </a:rPr>
                        <a:t>Nyathela’s</a:t>
                      </a:r>
                      <a:r>
                        <a:rPr lang="en-ZA" sz="1100" dirty="0" smtClean="0">
                          <a:latin typeface="Arial" panose="020B0604020202020204" pitchFamily="34" charset="0"/>
                          <a:cs typeface="Arial" panose="020B0604020202020204" pitchFamily="34" charset="0"/>
                        </a:rPr>
                        <a:t> proposal did not comply with the requirements outlined in the grant funding policies and procedures of the NAC. </a:t>
                      </a:r>
                    </a:p>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The Department shared the report and the following were recommended to Council:</a:t>
                      </a:r>
                    </a:p>
                    <a:p>
                      <a:pPr marL="285750" indent="-285750" algn="just">
                        <a:buFont typeface="Courier New" panose="02070309020205020404" pitchFamily="49" charset="0"/>
                        <a:buChar char="o"/>
                      </a:pPr>
                      <a:r>
                        <a:rPr lang="en-ZA" sz="1100" dirty="0" smtClean="0">
                          <a:latin typeface="Arial" panose="020B0604020202020204" pitchFamily="34" charset="0"/>
                          <a:cs typeface="Arial" panose="020B0604020202020204" pitchFamily="34" charset="0"/>
                        </a:rPr>
                        <a:t>NAC should conduct training awareness and workshops with staff and other stakeholders during which the policies and procedures of NAC are explained.</a:t>
                      </a:r>
                    </a:p>
                    <a:p>
                      <a:pPr marL="285750" indent="-285750" algn="just">
                        <a:buFont typeface="Courier New" panose="02070309020205020404" pitchFamily="49" charset="0"/>
                        <a:buChar char="o"/>
                      </a:pPr>
                      <a:r>
                        <a:rPr lang="en-ZA" sz="1100" dirty="0" smtClean="0">
                          <a:latin typeface="Arial" panose="020B0604020202020204" pitchFamily="34" charset="0"/>
                          <a:cs typeface="Arial" panose="020B0604020202020204" pitchFamily="34" charset="0"/>
                        </a:rPr>
                        <a:t>The policy on expired projects and surpluses should be reviewed to make it more transparent.</a:t>
                      </a:r>
                    </a:p>
                    <a:p>
                      <a:pPr marL="285750" indent="-285750" algn="just">
                        <a:buFont typeface="Courier New" panose="02070309020205020404" pitchFamily="49" charset="0"/>
                        <a:buChar char="o"/>
                      </a:pPr>
                      <a:r>
                        <a:rPr lang="en-ZA" sz="1100" dirty="0" smtClean="0">
                          <a:latin typeface="Arial" panose="020B0604020202020204" pitchFamily="34" charset="0"/>
                          <a:cs typeface="Arial" panose="020B0604020202020204" pitchFamily="34" charset="0"/>
                        </a:rPr>
                        <a:t>The NAC should conduct an audit to establish whether all grants awarded contributed to the achievement of the objectives of the NAC.</a:t>
                      </a:r>
                    </a:p>
                    <a:p>
                      <a:pPr marL="0" indent="0" algn="just">
                        <a:buFont typeface="Arial" panose="020B0604020202020204" pitchFamily="34" charset="0"/>
                        <a:buNone/>
                      </a:pPr>
                      <a:endParaRPr lang="en-ZA" sz="1100" dirty="0" smtClean="0">
                        <a:latin typeface="Arial" panose="020B0604020202020204" pitchFamily="34" charset="0"/>
                        <a:cs typeface="Arial" panose="020B0604020202020204" pitchFamily="34" charset="0"/>
                      </a:endParaRPr>
                    </a:p>
                  </a:txBody>
                  <a:tcPr/>
                </a:tc>
              </a:tr>
            </a:tbl>
          </a:graphicData>
        </a:graphic>
      </p:graphicFrame>
      <p:sp>
        <p:nvSpPr>
          <p:cNvPr id="4" name="Rectangle 3"/>
          <p:cNvSpPr/>
          <p:nvPr/>
        </p:nvSpPr>
        <p:spPr>
          <a:xfrm flipH="1">
            <a:off x="8558727" y="6198990"/>
            <a:ext cx="405760" cy="307777"/>
          </a:xfrm>
          <a:prstGeom prst="rect">
            <a:avLst/>
          </a:prstGeom>
        </p:spPr>
        <p:txBody>
          <a:bodyPr wrap="square">
            <a:spAutoFit/>
          </a:bodyPr>
          <a:lstStyle/>
          <a:p>
            <a:r>
              <a:rPr lang="en-ZA" sz="1400" dirty="0" smtClean="0"/>
              <a:t>22</a:t>
            </a:r>
            <a:endParaRPr lang="en-ZA" sz="1400" dirty="0"/>
          </a:p>
        </p:txBody>
      </p:sp>
    </p:spTree>
    <p:extLst>
      <p:ext uri="{BB962C8B-B14F-4D97-AF65-F5344CB8AC3E}">
        <p14:creationId xmlns:p14="http://schemas.microsoft.com/office/powerpoint/2010/main" xmlns="" val="3919303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579296" cy="648072"/>
          </a:xfrm>
        </p:spPr>
        <p:txBody>
          <a:bodyPr>
            <a:noAutofit/>
          </a:bodyPr>
          <a:lstStyle/>
          <a:p>
            <a:pPr algn="ctr"/>
            <a:r>
              <a:rPr lang="en-ZA" dirty="0">
                <a:latin typeface="Arial" panose="020B0604020202020204" pitchFamily="34" charset="0"/>
                <a:cs typeface="Arial" panose="020B0604020202020204" pitchFamily="34" charset="0"/>
              </a:rPr>
              <a:t>INVESTIGATIONS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70766642"/>
              </p:ext>
            </p:extLst>
          </p:nvPr>
        </p:nvGraphicFramePr>
        <p:xfrm>
          <a:off x="395536" y="908721"/>
          <a:ext cx="8496944" cy="4720167"/>
        </p:xfrm>
        <a:graphic>
          <a:graphicData uri="http://schemas.openxmlformats.org/drawingml/2006/table">
            <a:tbl>
              <a:tblPr firstRow="1" bandRow="1">
                <a:tableStyleId>{5C22544A-7EE6-4342-B048-85BDC9FD1C3A}</a:tableStyleId>
              </a:tblPr>
              <a:tblGrid>
                <a:gridCol w="3168352"/>
                <a:gridCol w="5328592"/>
              </a:tblGrid>
              <a:tr h="747591">
                <a:tc>
                  <a:txBody>
                    <a:bodyPr/>
                    <a:lstStyle/>
                    <a:p>
                      <a:r>
                        <a:rPr lang="en-ZA" sz="2800" dirty="0" smtClean="0"/>
                        <a:t>CHALLENGES </a:t>
                      </a:r>
                      <a:endParaRPr lang="en-ZA" sz="2800" dirty="0"/>
                    </a:p>
                  </a:txBody>
                  <a:tcPr/>
                </a:tc>
                <a:tc>
                  <a:txBody>
                    <a:bodyPr/>
                    <a:lstStyle/>
                    <a:p>
                      <a:r>
                        <a:rPr lang="en-ZA" sz="2800" dirty="0" smtClean="0"/>
                        <a:t>INTERVENTIONS BY DAC AND COUNCIL </a:t>
                      </a:r>
                      <a:endParaRPr lang="en-ZA" sz="2800" dirty="0"/>
                    </a:p>
                  </a:txBody>
                  <a:tcPr/>
                </a:tc>
              </a:tr>
              <a:tr h="2007447">
                <a:tc>
                  <a:txBody>
                    <a:bodyPr/>
                    <a:lstStyle/>
                    <a:p>
                      <a:pPr marL="0" indent="0">
                        <a:buFont typeface="Arial" pitchFamily="34" charset="0"/>
                        <a:buNone/>
                      </a:pPr>
                      <a:r>
                        <a:rPr lang="en-ZA" sz="1100" dirty="0" smtClean="0">
                          <a:latin typeface="Arial" panose="020B0604020202020204" pitchFamily="34" charset="0"/>
                          <a:cs typeface="Arial" panose="020B0604020202020204" pitchFamily="34" charset="0"/>
                        </a:rPr>
                        <a:t>The salary increases of both the CEO and the CFO for the 2016/17 financial year; </a:t>
                      </a:r>
                    </a:p>
                    <a:p>
                      <a:pPr marL="0" indent="0">
                        <a:buFont typeface="Arial" pitchFamily="34" charset="0"/>
                        <a:buNone/>
                      </a:pPr>
                      <a:endParaRPr lang="en-ZA" sz="1100" dirty="0" smtClean="0">
                        <a:latin typeface="Arial" panose="020B0604020202020204" pitchFamily="34" charset="0"/>
                        <a:cs typeface="Arial" panose="020B0604020202020204" pitchFamily="34" charset="0"/>
                      </a:endParaRPr>
                    </a:p>
                    <a:p>
                      <a:pPr marL="0" indent="0">
                        <a:buFont typeface="Arial" pitchFamily="34" charset="0"/>
                        <a:buNone/>
                      </a:pPr>
                      <a:endParaRPr lang="en-ZA" sz="1100" dirty="0" smtClean="0">
                        <a:latin typeface="Arial" panose="020B0604020202020204" pitchFamily="34" charset="0"/>
                        <a:cs typeface="Arial" panose="020B0604020202020204" pitchFamily="34" charset="0"/>
                      </a:endParaRPr>
                    </a:p>
                  </a:txBody>
                  <a:tcPr/>
                </a:tc>
                <a:tc>
                  <a:txBody>
                    <a:bodyPr/>
                    <a:lstStyle/>
                    <a:p>
                      <a:pPr algn="just"/>
                      <a:r>
                        <a:rPr lang="en-ZA" sz="1100" dirty="0" smtClean="0">
                          <a:latin typeface="Arial" panose="020B0604020202020204" pitchFamily="34" charset="0"/>
                          <a:cs typeface="Arial" panose="020B0604020202020204" pitchFamily="34" charset="0"/>
                        </a:rPr>
                        <a:t>The Department directed Council to investigate the allegations and the following were findings</a:t>
                      </a:r>
                      <a:r>
                        <a:rPr lang="en-ZA" sz="1100" baseline="0" dirty="0" smtClean="0">
                          <a:latin typeface="Arial" panose="020B0604020202020204" pitchFamily="34" charset="0"/>
                          <a:cs typeface="Arial" panose="020B0604020202020204" pitchFamily="34" charset="0"/>
                        </a:rPr>
                        <a:t> and recommendations from Council: </a:t>
                      </a:r>
                    </a:p>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The CEO’s salary is structured and only includes car allowance and that no performance bonuses and increases were paid to both the CEO and the CFO in 2014/15</a:t>
                      </a:r>
                      <a:r>
                        <a:rPr lang="en-ZA" sz="1100" baseline="0" dirty="0" smtClean="0">
                          <a:latin typeface="Arial" panose="020B0604020202020204" pitchFamily="34" charset="0"/>
                          <a:cs typeface="Arial" panose="020B0604020202020204" pitchFamily="34" charset="0"/>
                        </a:rPr>
                        <a:t> as alleged.</a:t>
                      </a:r>
                      <a:endParaRPr lang="en-ZA" sz="1100" dirty="0" smtClean="0">
                        <a:latin typeface="Arial" panose="020B0604020202020204" pitchFamily="34" charset="0"/>
                        <a:cs typeface="Arial" panose="020B0604020202020204" pitchFamily="34" charset="0"/>
                      </a:endParaRPr>
                    </a:p>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The increase of the CEO salary by 18% from R1 296 226 to R1 664 326 was found not to be correct. </a:t>
                      </a:r>
                    </a:p>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However, the CEO received a performance bonus of R137,902 in 2016/17. </a:t>
                      </a:r>
                    </a:p>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This amount was in excess of the stipulated 5% as per the Remuneration and Reward Policy of the NAC.  This was approved by the previous council</a:t>
                      </a:r>
                    </a:p>
                  </a:txBody>
                  <a:tcPr/>
                </a:tc>
              </a:tr>
              <a:tr h="1318392">
                <a:tc>
                  <a:txBody>
                    <a:bodyPr/>
                    <a:lstStyle/>
                    <a:p>
                      <a:r>
                        <a:rPr lang="en-ZA" sz="1100" dirty="0" err="1" smtClean="0">
                          <a:latin typeface="Arial" panose="020B0604020202020204" pitchFamily="34" charset="0"/>
                          <a:cs typeface="Arial" panose="020B0604020202020204" pitchFamily="34" charset="0"/>
                        </a:rPr>
                        <a:t>Lalela</a:t>
                      </a:r>
                      <a:r>
                        <a:rPr lang="en-ZA" sz="1100" dirty="0" smtClean="0">
                          <a:latin typeface="Arial" panose="020B0604020202020204" pitchFamily="34" charset="0"/>
                          <a:cs typeface="Arial" panose="020B0604020202020204" pitchFamily="34" charset="0"/>
                        </a:rPr>
                        <a:t> Flagship Project</a:t>
                      </a:r>
                    </a:p>
                  </a:txBody>
                  <a:tcPr/>
                </a:tc>
                <a:tc>
                  <a:txBody>
                    <a:bodyPr/>
                    <a:lstStyle/>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Council concluded that  the project did not comply with the following:</a:t>
                      </a:r>
                    </a:p>
                    <a:p>
                      <a:pPr marL="285750" indent="-285750" algn="just">
                        <a:buFont typeface="Courier New" panose="02070309020205020404" pitchFamily="49" charset="0"/>
                        <a:buChar char="o"/>
                      </a:pPr>
                      <a:r>
                        <a:rPr lang="en-ZA" sz="1100" dirty="0" smtClean="0">
                          <a:latin typeface="Arial" panose="020B0604020202020204" pitchFamily="34" charset="0"/>
                          <a:cs typeface="Arial" panose="020B0604020202020204" pitchFamily="34" charset="0"/>
                        </a:rPr>
                        <a:t>The project</a:t>
                      </a:r>
                      <a:r>
                        <a:rPr lang="en-ZA" sz="1100" baseline="0" dirty="0" smtClean="0">
                          <a:latin typeface="Arial" panose="020B0604020202020204" pitchFamily="34" charset="0"/>
                          <a:cs typeface="Arial" panose="020B0604020202020204" pitchFamily="34" charset="0"/>
                        </a:rPr>
                        <a:t> did not submit </a:t>
                      </a:r>
                      <a:r>
                        <a:rPr lang="en-ZA" sz="1100" dirty="0" smtClean="0">
                          <a:latin typeface="Arial" panose="020B0604020202020204" pitchFamily="34" charset="0"/>
                          <a:cs typeface="Arial" panose="020B0604020202020204" pitchFamily="34" charset="0"/>
                        </a:rPr>
                        <a:t>the previous close out report</a:t>
                      </a:r>
                    </a:p>
                    <a:p>
                      <a:pPr marL="285750" indent="-285750" algn="just">
                        <a:buFont typeface="Courier New" panose="02070309020205020404" pitchFamily="49" charset="0"/>
                        <a:buChar char="o"/>
                      </a:pPr>
                      <a:r>
                        <a:rPr lang="en-ZA" sz="1100" dirty="0" smtClean="0">
                          <a:latin typeface="Arial" panose="020B0604020202020204" pitchFamily="34" charset="0"/>
                          <a:cs typeface="Arial" panose="020B0604020202020204" pitchFamily="34" charset="0"/>
                        </a:rPr>
                        <a:t>Non-disclosure from the CEO from the time she became aware that </a:t>
                      </a:r>
                      <a:r>
                        <a:rPr lang="en-ZA" sz="1100" dirty="0" err="1" smtClean="0">
                          <a:latin typeface="Arial" panose="020B0604020202020204" pitchFamily="34" charset="0"/>
                          <a:cs typeface="Arial" panose="020B0604020202020204" pitchFamily="34" charset="0"/>
                        </a:rPr>
                        <a:t>Lalela</a:t>
                      </a:r>
                      <a:r>
                        <a:rPr lang="en-ZA" sz="1100" dirty="0" smtClean="0">
                          <a:latin typeface="Arial" panose="020B0604020202020204" pitchFamily="34" charset="0"/>
                          <a:cs typeface="Arial" panose="020B0604020202020204" pitchFamily="34" charset="0"/>
                        </a:rPr>
                        <a:t> is owned by someone linked to her family</a:t>
                      </a:r>
                    </a:p>
                    <a:p>
                      <a:pPr marL="285750" indent="-285750" algn="just">
                        <a:buFont typeface="Courier New" panose="02070309020205020404" pitchFamily="49" charset="0"/>
                        <a:buChar char="o"/>
                      </a:pPr>
                      <a:r>
                        <a:rPr lang="en-ZA" sz="1100" dirty="0" smtClean="0">
                          <a:latin typeface="Arial" panose="020B0604020202020204" pitchFamily="34" charset="0"/>
                          <a:cs typeface="Arial" panose="020B0604020202020204" pitchFamily="34" charset="0"/>
                        </a:rPr>
                        <a:t>Council concluded that the project was not supposed to have been approved by the previous Council or put differently,</a:t>
                      </a:r>
                    </a:p>
                    <a:p>
                      <a:pPr marL="285750" indent="-285750" algn="just">
                        <a:buFont typeface="Courier New" panose="02070309020205020404" pitchFamily="49" charset="0"/>
                        <a:buChar char="o"/>
                      </a:pPr>
                      <a:r>
                        <a:rPr lang="en-ZA" sz="1100" dirty="0" smtClean="0">
                          <a:latin typeface="Arial" panose="020B0604020202020204" pitchFamily="34" charset="0"/>
                          <a:cs typeface="Arial" panose="020B0604020202020204" pitchFamily="34" charset="0"/>
                        </a:rPr>
                        <a:t>Council to take disciplinary action against</a:t>
                      </a:r>
                      <a:r>
                        <a:rPr lang="en-ZA" sz="1100" baseline="0" dirty="0" smtClean="0">
                          <a:latin typeface="Arial" panose="020B0604020202020204" pitchFamily="34" charset="0"/>
                          <a:cs typeface="Arial" panose="020B0604020202020204" pitchFamily="34" charset="0"/>
                        </a:rPr>
                        <a:t> the CEO for non disclosure </a:t>
                      </a:r>
                    </a:p>
                    <a:p>
                      <a:pPr marL="285750" indent="-285750" algn="just">
                        <a:buFont typeface="Courier New" panose="02070309020205020404" pitchFamily="49" charset="0"/>
                        <a:buChar char="o"/>
                      </a:pPr>
                      <a:r>
                        <a:rPr lang="en-ZA" sz="1100" baseline="0" dirty="0" smtClean="0">
                          <a:latin typeface="Arial" panose="020B0604020202020204" pitchFamily="34" charset="0"/>
                          <a:cs typeface="Arial" panose="020B0604020202020204" pitchFamily="34" charset="0"/>
                        </a:rPr>
                        <a:t>The Department has shared the report from Council with the Portfolio Committee.</a:t>
                      </a:r>
                    </a:p>
                    <a:p>
                      <a:pPr marL="0" indent="0" algn="just">
                        <a:buFont typeface="Courier New" panose="02070309020205020404" pitchFamily="49" charset="0"/>
                        <a:buNone/>
                      </a:pPr>
                      <a:endParaRPr lang="en-ZA" sz="1100" dirty="0" smtClean="0">
                        <a:latin typeface="Arial" panose="020B0604020202020204" pitchFamily="34" charset="0"/>
                        <a:cs typeface="Arial" panose="020B0604020202020204" pitchFamily="34" charset="0"/>
                      </a:endParaRPr>
                    </a:p>
                  </a:txBody>
                  <a:tcPr/>
                </a:tc>
              </a:tr>
            </a:tbl>
          </a:graphicData>
        </a:graphic>
      </p:graphicFrame>
      <p:sp>
        <p:nvSpPr>
          <p:cNvPr id="4" name="Rectangle 3"/>
          <p:cNvSpPr/>
          <p:nvPr/>
        </p:nvSpPr>
        <p:spPr>
          <a:xfrm flipH="1">
            <a:off x="8558727" y="6198990"/>
            <a:ext cx="405760" cy="307777"/>
          </a:xfrm>
          <a:prstGeom prst="rect">
            <a:avLst/>
          </a:prstGeom>
        </p:spPr>
        <p:txBody>
          <a:bodyPr wrap="square">
            <a:spAutoFit/>
          </a:bodyPr>
          <a:lstStyle/>
          <a:p>
            <a:r>
              <a:rPr lang="en-ZA" sz="1400" dirty="0" smtClean="0"/>
              <a:t>23</a:t>
            </a:r>
            <a:endParaRPr lang="en-ZA" sz="1400" dirty="0"/>
          </a:p>
        </p:txBody>
      </p:sp>
    </p:spTree>
    <p:extLst>
      <p:ext uri="{BB962C8B-B14F-4D97-AF65-F5344CB8AC3E}">
        <p14:creationId xmlns:p14="http://schemas.microsoft.com/office/powerpoint/2010/main" xmlns="" val="1387233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579296" cy="648072"/>
          </a:xfrm>
        </p:spPr>
        <p:txBody>
          <a:bodyPr>
            <a:noAutofit/>
          </a:bodyPr>
          <a:lstStyle/>
          <a:p>
            <a:pPr algn="ctr"/>
            <a:r>
              <a:rPr lang="en-ZA" dirty="0">
                <a:latin typeface="Arial" panose="020B0604020202020204" pitchFamily="34" charset="0"/>
                <a:cs typeface="Arial" panose="020B0604020202020204" pitchFamily="34" charset="0"/>
              </a:rPr>
              <a:t>INVESTIGATIONS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88884231"/>
              </p:ext>
            </p:extLst>
          </p:nvPr>
        </p:nvGraphicFramePr>
        <p:xfrm>
          <a:off x="455145" y="764704"/>
          <a:ext cx="8496944" cy="5337607"/>
        </p:xfrm>
        <a:graphic>
          <a:graphicData uri="http://schemas.openxmlformats.org/drawingml/2006/table">
            <a:tbl>
              <a:tblPr firstRow="1" bandRow="1">
                <a:tableStyleId>{5C22544A-7EE6-4342-B048-85BDC9FD1C3A}</a:tableStyleId>
              </a:tblPr>
              <a:tblGrid>
                <a:gridCol w="3888432"/>
                <a:gridCol w="4608512"/>
              </a:tblGrid>
              <a:tr h="796087">
                <a:tc>
                  <a:txBody>
                    <a:bodyPr/>
                    <a:lstStyle/>
                    <a:p>
                      <a:r>
                        <a:rPr lang="en-ZA" sz="2800" dirty="0" smtClean="0"/>
                        <a:t>CHALLENGES </a:t>
                      </a:r>
                      <a:endParaRPr lang="en-ZA" sz="2800" dirty="0"/>
                    </a:p>
                  </a:txBody>
                  <a:tcPr/>
                </a:tc>
                <a:tc>
                  <a:txBody>
                    <a:bodyPr/>
                    <a:lstStyle/>
                    <a:p>
                      <a:r>
                        <a:rPr lang="en-ZA" sz="2800" dirty="0" smtClean="0"/>
                        <a:t>INTERVENTIONS BY COUNCIL</a:t>
                      </a:r>
                      <a:endParaRPr lang="en-ZA" sz="2800" dirty="0"/>
                    </a:p>
                  </a:txBody>
                  <a:tcPr/>
                </a:tc>
              </a:tr>
              <a:tr h="1978220">
                <a:tc>
                  <a:txBody>
                    <a:bodyPr/>
                    <a:lstStyle/>
                    <a:p>
                      <a:r>
                        <a:rPr lang="en-ZA" sz="1100" dirty="0" smtClean="0">
                          <a:latin typeface="Arial" panose="020B0604020202020204" pitchFamily="34" charset="0"/>
                          <a:cs typeface="Arial" panose="020B0604020202020204" pitchFamily="34" charset="0"/>
                        </a:rPr>
                        <a:t>Anonymous allegations contained in </a:t>
                      </a:r>
                      <a:r>
                        <a:rPr lang="en-ZA" sz="1100" dirty="0" err="1" smtClean="0">
                          <a:latin typeface="Arial" panose="020B0604020202020204" pitchFamily="34" charset="0"/>
                          <a:cs typeface="Arial" panose="020B0604020202020204" pitchFamily="34" charset="0"/>
                        </a:rPr>
                        <a:t>Molemo’s</a:t>
                      </a:r>
                      <a:r>
                        <a:rPr lang="en-ZA" sz="1100" dirty="0" smtClean="0">
                          <a:latin typeface="Arial" panose="020B0604020202020204" pitchFamily="34" charset="0"/>
                          <a:cs typeface="Arial" panose="020B0604020202020204" pitchFamily="34" charset="0"/>
                        </a:rPr>
                        <a:t> Letter of Appeal and information leakage to the media</a:t>
                      </a:r>
                    </a:p>
                    <a:p>
                      <a:endParaRPr lang="en-ZA" sz="1100" dirty="0" smtClean="0">
                        <a:latin typeface="Arial" panose="020B0604020202020204" pitchFamily="34" charset="0"/>
                        <a:cs typeface="Arial" panose="020B0604020202020204" pitchFamily="34" charset="0"/>
                      </a:endParaRPr>
                    </a:p>
                  </a:txBody>
                  <a:tcPr/>
                </a:tc>
                <a:tc>
                  <a:txBody>
                    <a:bodyPr/>
                    <a:lstStyle/>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The NAC commissioned the services of Grant Thornton for the purposes of conducting the forensic investigation.</a:t>
                      </a:r>
                    </a:p>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The investigation was concluded on 8 February 2017.</a:t>
                      </a:r>
                    </a:p>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Council</a:t>
                      </a:r>
                      <a:r>
                        <a:rPr lang="en-ZA" sz="1100" baseline="0" dirty="0" smtClean="0">
                          <a:latin typeface="Arial" panose="020B0604020202020204" pitchFamily="34" charset="0"/>
                          <a:cs typeface="Arial" panose="020B0604020202020204" pitchFamily="34" charset="0"/>
                        </a:rPr>
                        <a:t> has started implementing the recommendations from the Grant Thornton</a:t>
                      </a:r>
                      <a:endParaRPr lang="en-ZA" sz="1100" dirty="0" smtClean="0">
                        <a:latin typeface="Arial" panose="020B0604020202020204" pitchFamily="34" charset="0"/>
                        <a:cs typeface="Arial" panose="020B0604020202020204" pitchFamily="34" charset="0"/>
                      </a:endParaRPr>
                    </a:p>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Disciplinary action has</a:t>
                      </a:r>
                      <a:r>
                        <a:rPr lang="en-ZA" sz="1100" baseline="0" dirty="0" smtClean="0">
                          <a:latin typeface="Arial" panose="020B0604020202020204" pitchFamily="34" charset="0"/>
                          <a:cs typeface="Arial" panose="020B0604020202020204" pitchFamily="34" charset="0"/>
                        </a:rPr>
                        <a:t> been </a:t>
                      </a:r>
                      <a:r>
                        <a:rPr lang="en-ZA" sz="1100" dirty="0" smtClean="0">
                          <a:latin typeface="Arial" panose="020B0604020202020204" pitchFamily="34" charset="0"/>
                          <a:cs typeface="Arial" panose="020B0604020202020204" pitchFamily="34" charset="0"/>
                        </a:rPr>
                        <a:t> taken against the implicated officials for leaking confidential information and for contravening the NAC’s Code of Ethics, Information Technology Policy as recorded in the “</a:t>
                      </a:r>
                      <a:r>
                        <a:rPr lang="en-ZA" sz="1100" dirty="0" err="1" smtClean="0">
                          <a:latin typeface="Arial" panose="020B0604020202020204" pitchFamily="34" charset="0"/>
                          <a:cs typeface="Arial" panose="020B0604020202020204" pitchFamily="34" charset="0"/>
                        </a:rPr>
                        <a:t>Molemo</a:t>
                      </a:r>
                      <a:r>
                        <a:rPr lang="en-ZA" sz="1100" dirty="0" smtClean="0">
                          <a:latin typeface="Arial" panose="020B0604020202020204" pitchFamily="34" charset="0"/>
                          <a:cs typeface="Arial" panose="020B0604020202020204" pitchFamily="34" charset="0"/>
                        </a:rPr>
                        <a:t> letter of appeal”. </a:t>
                      </a:r>
                    </a:p>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The officials involved were put on suspension pending the outcome of their disciplinary proceedings. </a:t>
                      </a:r>
                    </a:p>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One case has been finalised and the official involved</a:t>
                      </a:r>
                      <a:r>
                        <a:rPr lang="en-ZA" sz="1100" baseline="0" dirty="0" smtClean="0">
                          <a:latin typeface="Arial" panose="020B0604020202020204" pitchFamily="34" charset="0"/>
                          <a:cs typeface="Arial" panose="020B0604020202020204" pitchFamily="34" charset="0"/>
                        </a:rPr>
                        <a:t> received a final written warning </a:t>
                      </a:r>
                      <a:endParaRPr lang="en-ZA" sz="1100" dirty="0" smtClean="0">
                        <a:latin typeface="Arial" panose="020B0604020202020204" pitchFamily="34" charset="0"/>
                        <a:cs typeface="Arial" panose="020B0604020202020204" pitchFamily="34" charset="0"/>
                      </a:endParaRPr>
                    </a:p>
                    <a:p>
                      <a:pPr marL="0" indent="0">
                        <a:buFont typeface="Arial" pitchFamily="34" charset="0"/>
                        <a:buNone/>
                      </a:pPr>
                      <a:endParaRPr lang="en-ZA" sz="1100" dirty="0" smtClean="0">
                        <a:latin typeface="Arial" panose="020B0604020202020204" pitchFamily="34" charset="0"/>
                        <a:cs typeface="Arial" panose="020B0604020202020204" pitchFamily="34" charset="0"/>
                      </a:endParaRPr>
                    </a:p>
                  </a:txBody>
                  <a:tcPr/>
                </a:tc>
              </a:tr>
              <a:tr h="1978220">
                <a:tc>
                  <a:txBody>
                    <a:bodyPr/>
                    <a:lstStyle/>
                    <a:p>
                      <a:r>
                        <a:rPr lang="en-ZA" sz="1100" dirty="0" smtClean="0">
                          <a:latin typeface="Arial" panose="020B0604020202020204" pitchFamily="34" charset="0"/>
                          <a:cs typeface="Arial" panose="020B0604020202020204" pitchFamily="34" charset="0"/>
                        </a:rPr>
                        <a:t>In addition to the findings of the Grant Thornton’s report, the Council conducted its own internal investigation pertaining to the Company Secretary: </a:t>
                      </a:r>
                    </a:p>
                    <a:p>
                      <a:r>
                        <a:rPr lang="en-ZA" sz="1100" dirty="0" smtClean="0">
                          <a:latin typeface="Arial" panose="020B0604020202020204" pitchFamily="34" charset="0"/>
                          <a:cs typeface="Arial" panose="020B0604020202020204" pitchFamily="34" charset="0"/>
                        </a:rPr>
                        <a:t>The investigation found that the Company Secretary has:</a:t>
                      </a:r>
                    </a:p>
                    <a:p>
                      <a:pPr marL="285750" indent="-285750">
                        <a:buFont typeface="Arial" pitchFamily="34" charset="0"/>
                        <a:buChar char="•"/>
                      </a:pPr>
                      <a:r>
                        <a:rPr lang="en-ZA" sz="1100" dirty="0" smtClean="0">
                          <a:latin typeface="Arial" panose="020B0604020202020204" pitchFamily="34" charset="0"/>
                          <a:cs typeface="Arial" panose="020B0604020202020204" pitchFamily="34" charset="0"/>
                        </a:rPr>
                        <a:t>Breached the NAC policy in particular the Council Charter;</a:t>
                      </a:r>
                    </a:p>
                    <a:p>
                      <a:pPr marL="285750" indent="-285750">
                        <a:buFont typeface="Arial" pitchFamily="34" charset="0"/>
                        <a:buChar char="•"/>
                      </a:pPr>
                      <a:r>
                        <a:rPr lang="en-ZA" sz="1100" dirty="0" smtClean="0">
                          <a:latin typeface="Arial" panose="020B0604020202020204" pitchFamily="34" charset="0"/>
                          <a:cs typeface="Arial" panose="020B0604020202020204" pitchFamily="34" charset="0"/>
                        </a:rPr>
                        <a:t>Breached conditions of her employment as contained in the job description; and</a:t>
                      </a:r>
                    </a:p>
                    <a:p>
                      <a:pPr marL="285750" indent="-285750">
                        <a:buFont typeface="Arial" pitchFamily="34" charset="0"/>
                        <a:buChar char="•"/>
                      </a:pPr>
                      <a:r>
                        <a:rPr lang="en-ZA" sz="1100" dirty="0" smtClean="0">
                          <a:latin typeface="Arial" panose="020B0604020202020204" pitchFamily="34" charset="0"/>
                          <a:cs typeface="Arial" panose="020B0604020202020204" pitchFamily="34" charset="0"/>
                        </a:rPr>
                        <a:t>Worked against the best interest of the Council;</a:t>
                      </a:r>
                    </a:p>
                    <a:p>
                      <a:pPr marL="285750" indent="-285750">
                        <a:buFont typeface="Arial" pitchFamily="34" charset="0"/>
                        <a:buChar char="•"/>
                      </a:pPr>
                      <a:r>
                        <a:rPr lang="en-ZA" sz="1100" dirty="0" smtClean="0">
                          <a:latin typeface="Arial" panose="020B0604020202020204" pitchFamily="34" charset="0"/>
                          <a:cs typeface="Arial" panose="020B0604020202020204" pitchFamily="34" charset="0"/>
                        </a:rPr>
                        <a:t>Performed her duties negligently (Gross negligent).</a:t>
                      </a:r>
                    </a:p>
                    <a:p>
                      <a:endParaRPr lang="en-ZA" sz="1100" dirty="0" smtClean="0">
                        <a:latin typeface="Arial" panose="020B0604020202020204" pitchFamily="34" charset="0"/>
                        <a:cs typeface="Arial" panose="020B0604020202020204" pitchFamily="34" charset="0"/>
                      </a:endParaRPr>
                    </a:p>
                    <a:p>
                      <a:endParaRPr lang="en-ZA" sz="1100" dirty="0" smtClean="0">
                        <a:latin typeface="Arial" panose="020B0604020202020204" pitchFamily="34" charset="0"/>
                        <a:cs typeface="Arial" panose="020B0604020202020204" pitchFamily="34" charset="0"/>
                      </a:endParaRPr>
                    </a:p>
                  </a:txBody>
                  <a:tcPr/>
                </a:tc>
                <a:tc>
                  <a:txBody>
                    <a:bodyPr/>
                    <a:lstStyle/>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Council resolved to institute disciplinary action against the Company Secretary. </a:t>
                      </a:r>
                    </a:p>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The Council has since suspended the Company Secretary.</a:t>
                      </a:r>
                    </a:p>
                  </a:txBody>
                  <a:tcPr/>
                </a:tc>
              </a:tr>
            </a:tbl>
          </a:graphicData>
        </a:graphic>
      </p:graphicFrame>
      <p:sp>
        <p:nvSpPr>
          <p:cNvPr id="4" name="Rectangle 3"/>
          <p:cNvSpPr/>
          <p:nvPr/>
        </p:nvSpPr>
        <p:spPr>
          <a:xfrm flipH="1">
            <a:off x="8558727" y="6198990"/>
            <a:ext cx="405760" cy="307777"/>
          </a:xfrm>
          <a:prstGeom prst="rect">
            <a:avLst/>
          </a:prstGeom>
        </p:spPr>
        <p:txBody>
          <a:bodyPr wrap="square">
            <a:spAutoFit/>
          </a:bodyPr>
          <a:lstStyle/>
          <a:p>
            <a:r>
              <a:rPr lang="en-ZA" sz="1400" dirty="0" smtClean="0"/>
              <a:t>24</a:t>
            </a:r>
            <a:endParaRPr lang="en-ZA" sz="1400" dirty="0"/>
          </a:p>
        </p:txBody>
      </p:sp>
    </p:spTree>
    <p:extLst>
      <p:ext uri="{BB962C8B-B14F-4D97-AF65-F5344CB8AC3E}">
        <p14:creationId xmlns:p14="http://schemas.microsoft.com/office/powerpoint/2010/main" xmlns="" val="31531068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579296" cy="648072"/>
          </a:xfrm>
        </p:spPr>
        <p:txBody>
          <a:bodyPr>
            <a:noAutofit/>
          </a:bodyPr>
          <a:lstStyle/>
          <a:p>
            <a:pPr algn="ctr"/>
            <a:r>
              <a:rPr lang="en-ZA" sz="2800" dirty="0">
                <a:latin typeface="Arial" panose="020B0604020202020204" pitchFamily="34" charset="0"/>
                <a:cs typeface="Arial" panose="020B0604020202020204" pitchFamily="34" charset="0"/>
              </a:rPr>
              <a:t> </a:t>
            </a:r>
            <a:r>
              <a:rPr lang="en-ZA" sz="2800" dirty="0" smtClean="0">
                <a:latin typeface="Arial" panose="020B0604020202020204" pitchFamily="34" charset="0"/>
                <a:cs typeface="Arial" panose="020B0604020202020204" pitchFamily="34" charset="0"/>
              </a:rPr>
              <a:t>EXTERNAL INVESTIGATIONS </a:t>
            </a:r>
            <a:endParaRPr lang="en-ZA" sz="28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802140412"/>
              </p:ext>
            </p:extLst>
          </p:nvPr>
        </p:nvGraphicFramePr>
        <p:xfrm>
          <a:off x="395536" y="908721"/>
          <a:ext cx="8366072" cy="3843888"/>
        </p:xfrm>
        <a:graphic>
          <a:graphicData uri="http://schemas.openxmlformats.org/drawingml/2006/table">
            <a:tbl>
              <a:tblPr firstRow="1" bandRow="1">
                <a:tableStyleId>{5C22544A-7EE6-4342-B048-85BDC9FD1C3A}</a:tableStyleId>
              </a:tblPr>
              <a:tblGrid>
                <a:gridCol w="4041238"/>
                <a:gridCol w="4324834"/>
              </a:tblGrid>
              <a:tr h="353359">
                <a:tc>
                  <a:txBody>
                    <a:bodyPr/>
                    <a:lstStyle/>
                    <a:p>
                      <a:r>
                        <a:rPr lang="en-ZA" sz="2800" dirty="0" smtClean="0"/>
                        <a:t>CHALLENGES </a:t>
                      </a:r>
                      <a:endParaRPr lang="en-ZA" sz="2800" dirty="0"/>
                    </a:p>
                  </a:txBody>
                  <a:tcPr/>
                </a:tc>
                <a:tc>
                  <a:txBody>
                    <a:bodyPr/>
                    <a:lstStyle/>
                    <a:p>
                      <a:r>
                        <a:rPr lang="en-ZA" sz="2800" dirty="0" smtClean="0"/>
                        <a:t>INTERVENTIONS BY</a:t>
                      </a:r>
                      <a:r>
                        <a:rPr lang="en-ZA" sz="2800" baseline="0" dirty="0" smtClean="0"/>
                        <a:t> DAC</a:t>
                      </a:r>
                      <a:endParaRPr lang="en-ZA" sz="2800" dirty="0"/>
                    </a:p>
                  </a:txBody>
                  <a:tcPr/>
                </a:tc>
              </a:tr>
              <a:tr h="1662864">
                <a:tc>
                  <a:txBody>
                    <a:bodyPr/>
                    <a:lstStyle/>
                    <a:p>
                      <a:r>
                        <a:rPr lang="en-ZA" sz="1100" dirty="0" smtClean="0">
                          <a:latin typeface="Arial" panose="020B0604020202020204" pitchFamily="34" charset="0"/>
                          <a:cs typeface="Arial" panose="020B0604020202020204" pitchFamily="34" charset="0"/>
                        </a:rPr>
                        <a:t>All the above-mentioned</a:t>
                      </a:r>
                      <a:r>
                        <a:rPr lang="en-ZA" sz="1100" baseline="0" dirty="0" smtClean="0">
                          <a:latin typeface="Arial" panose="020B0604020202020204" pitchFamily="34" charset="0"/>
                          <a:cs typeface="Arial" panose="020B0604020202020204" pitchFamily="34" charset="0"/>
                        </a:rPr>
                        <a:t> challenges regarding all the investigations: </a:t>
                      </a:r>
                    </a:p>
                    <a:p>
                      <a:pPr marL="285750" indent="-285750">
                        <a:buFont typeface="Arial" pitchFamily="34" charset="0"/>
                        <a:buChar char="•"/>
                      </a:pPr>
                      <a:r>
                        <a:rPr lang="en-ZA" sz="1100" baseline="0" dirty="0" smtClean="0">
                          <a:latin typeface="Arial" panose="020B0604020202020204" pitchFamily="34" charset="0"/>
                          <a:cs typeface="Arial" panose="020B0604020202020204" pitchFamily="34" charset="0"/>
                        </a:rPr>
                        <a:t>SARA matter (Freddy </a:t>
                      </a:r>
                      <a:r>
                        <a:rPr lang="en-ZA" sz="1100" baseline="0" dirty="0" err="1" smtClean="0">
                          <a:latin typeface="Arial" panose="020B0604020202020204" pitchFamily="34" charset="0"/>
                          <a:cs typeface="Arial" panose="020B0604020202020204" pitchFamily="34" charset="0"/>
                        </a:rPr>
                        <a:t>Nyathela</a:t>
                      </a:r>
                      <a:r>
                        <a:rPr lang="en-ZA" sz="1100" baseline="0" dirty="0" smtClean="0">
                          <a:latin typeface="Arial" panose="020B0604020202020204" pitchFamily="34" charset="0"/>
                          <a:cs typeface="Arial" panose="020B0604020202020204" pitchFamily="34" charset="0"/>
                        </a:rPr>
                        <a:t> </a:t>
                      </a:r>
                      <a:r>
                        <a:rPr lang="en-ZA" sz="1100" baseline="0" dirty="0" err="1" smtClean="0">
                          <a:latin typeface="Arial" panose="020B0604020202020204" pitchFamily="34" charset="0"/>
                          <a:cs typeface="Arial" panose="020B0604020202020204" pitchFamily="34" charset="0"/>
                        </a:rPr>
                        <a:t>vs</a:t>
                      </a:r>
                      <a:r>
                        <a:rPr lang="en-ZA" sz="1100" baseline="0" dirty="0" smtClean="0">
                          <a:latin typeface="Arial" panose="020B0604020202020204" pitchFamily="34" charset="0"/>
                          <a:cs typeface="Arial" panose="020B0604020202020204" pitchFamily="34" charset="0"/>
                        </a:rPr>
                        <a:t> the NAC)</a:t>
                      </a:r>
                    </a:p>
                    <a:p>
                      <a:pPr marL="285750" indent="-285750">
                        <a:buFont typeface="Arial" pitchFamily="34" charset="0"/>
                        <a:buChar char="•"/>
                      </a:pPr>
                      <a:r>
                        <a:rPr lang="en-ZA" sz="1100" baseline="0" dirty="0" smtClean="0">
                          <a:latin typeface="Arial" panose="020B0604020202020204" pitchFamily="34" charset="0"/>
                          <a:cs typeface="Arial" panose="020B0604020202020204" pitchFamily="34" charset="0"/>
                        </a:rPr>
                        <a:t>The salary increases of both the CEO and the CFO for the 2016/17 financial year; </a:t>
                      </a:r>
                    </a:p>
                    <a:p>
                      <a:pPr marL="285750" indent="-285750">
                        <a:buFont typeface="Arial" pitchFamily="34" charset="0"/>
                        <a:buChar char="•"/>
                      </a:pPr>
                      <a:r>
                        <a:rPr lang="en-ZA" sz="1100" baseline="0" dirty="0" err="1" smtClean="0">
                          <a:latin typeface="Arial" panose="020B0604020202020204" pitchFamily="34" charset="0"/>
                          <a:cs typeface="Arial" panose="020B0604020202020204" pitchFamily="34" charset="0"/>
                        </a:rPr>
                        <a:t>Lalela</a:t>
                      </a:r>
                      <a:r>
                        <a:rPr lang="en-ZA" sz="1100" baseline="0" dirty="0" smtClean="0">
                          <a:latin typeface="Arial" panose="020B0604020202020204" pitchFamily="34" charset="0"/>
                          <a:cs typeface="Arial" panose="020B0604020202020204" pitchFamily="34" charset="0"/>
                        </a:rPr>
                        <a:t> Flagship Project</a:t>
                      </a:r>
                    </a:p>
                    <a:p>
                      <a:pPr marL="285750" indent="-285750">
                        <a:buFont typeface="Arial" pitchFamily="34" charset="0"/>
                        <a:buChar char="•"/>
                      </a:pPr>
                      <a:r>
                        <a:rPr lang="en-ZA" sz="1100" baseline="0" dirty="0" smtClean="0">
                          <a:latin typeface="Arial" panose="020B0604020202020204" pitchFamily="34" charset="0"/>
                          <a:cs typeface="Arial" panose="020B0604020202020204" pitchFamily="34" charset="0"/>
                        </a:rPr>
                        <a:t>Anonymous allegations contained in </a:t>
                      </a:r>
                      <a:r>
                        <a:rPr lang="en-ZA" sz="1100" baseline="0" dirty="0" err="1" smtClean="0">
                          <a:latin typeface="Arial" panose="020B0604020202020204" pitchFamily="34" charset="0"/>
                          <a:cs typeface="Arial" panose="020B0604020202020204" pitchFamily="34" charset="0"/>
                        </a:rPr>
                        <a:t>Molemo’s</a:t>
                      </a:r>
                      <a:r>
                        <a:rPr lang="en-ZA" sz="1100" baseline="0" dirty="0" smtClean="0">
                          <a:latin typeface="Arial" panose="020B0604020202020204" pitchFamily="34" charset="0"/>
                          <a:cs typeface="Arial" panose="020B0604020202020204" pitchFamily="34" charset="0"/>
                        </a:rPr>
                        <a:t> Letter of Appeal and information leakage to the media</a:t>
                      </a:r>
                    </a:p>
                    <a:p>
                      <a:endParaRPr lang="en-ZA" sz="1100" baseline="0" dirty="0" smtClean="0">
                        <a:latin typeface="Arial" panose="020B0604020202020204" pitchFamily="34" charset="0"/>
                        <a:cs typeface="Arial" panose="020B0604020202020204" pitchFamily="34" charset="0"/>
                      </a:endParaRPr>
                    </a:p>
                  </a:txBody>
                  <a:tcPr/>
                </a:tc>
                <a:tc>
                  <a:txBody>
                    <a:bodyPr/>
                    <a:lstStyle/>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As per the PC recommendation, the DAC appointed</a:t>
                      </a:r>
                      <a:r>
                        <a:rPr lang="en-ZA" sz="1100" baseline="0" dirty="0" smtClean="0">
                          <a:latin typeface="Arial" panose="020B0604020202020204" pitchFamily="34" charset="0"/>
                          <a:cs typeface="Arial" panose="020B0604020202020204" pitchFamily="34" charset="0"/>
                        </a:rPr>
                        <a:t> an independent investigation team to further investigate the mentioned concerns. The investigation is on going</a:t>
                      </a:r>
                    </a:p>
                    <a:p>
                      <a:pPr marL="285750" indent="-285750" algn="just">
                        <a:buFont typeface="Arial" pitchFamily="34" charset="0"/>
                        <a:buChar char="•"/>
                      </a:pPr>
                      <a:r>
                        <a:rPr lang="en-ZA" sz="1100" baseline="0" dirty="0" smtClean="0">
                          <a:latin typeface="Arial" panose="020B0604020202020204" pitchFamily="34" charset="0"/>
                          <a:cs typeface="Arial" panose="020B0604020202020204" pitchFamily="34" charset="0"/>
                        </a:rPr>
                        <a:t>The draft report will be submitted to DAC by 31 March 2018</a:t>
                      </a:r>
                      <a:endParaRPr lang="en-ZA" sz="1100" dirty="0" smtClean="0">
                        <a:latin typeface="Arial" panose="020B0604020202020204" pitchFamily="34" charset="0"/>
                        <a:cs typeface="Arial" panose="020B0604020202020204" pitchFamily="34" charset="0"/>
                      </a:endParaRPr>
                    </a:p>
                  </a:txBody>
                  <a:tcPr/>
                </a:tc>
              </a:tr>
              <a:tr h="1662864">
                <a:tc>
                  <a:txBody>
                    <a:bodyPr/>
                    <a:lstStyle/>
                    <a:p>
                      <a:pPr marL="285750" indent="-285750">
                        <a:buFont typeface="Arial" pitchFamily="34" charset="0"/>
                        <a:buChar char="•"/>
                      </a:pPr>
                      <a:r>
                        <a:rPr lang="en-ZA" sz="1100" baseline="0" dirty="0" smtClean="0">
                          <a:latin typeface="Arial" panose="020B0604020202020204" pitchFamily="34" charset="0"/>
                          <a:cs typeface="Arial" panose="020B0604020202020204" pitchFamily="34" charset="0"/>
                        </a:rPr>
                        <a:t>The Department should clarify the role played by the NAC in disbursing fund to orchestras. The Department should table the policy that governs the funding allocation of the orchestras to the Committee.  </a:t>
                      </a:r>
                    </a:p>
                    <a:p>
                      <a:pPr marL="285750" indent="-285750">
                        <a:buFont typeface="Arial" pitchFamily="34" charset="0"/>
                        <a:buChar char="•"/>
                      </a:pPr>
                      <a:endParaRPr lang="en-ZA" sz="1100" baseline="0" dirty="0" smtClean="0">
                        <a:latin typeface="Arial" panose="020B0604020202020204" pitchFamily="34" charset="0"/>
                        <a:cs typeface="Arial" panose="020B0604020202020204" pitchFamily="34" charset="0"/>
                      </a:endParaRPr>
                    </a:p>
                    <a:p>
                      <a:endParaRPr lang="en-ZA" sz="1100" baseline="0" dirty="0" smtClean="0">
                        <a:latin typeface="Arial" panose="020B0604020202020204" pitchFamily="34" charset="0"/>
                        <a:cs typeface="Arial" panose="020B0604020202020204" pitchFamily="34" charset="0"/>
                      </a:endParaRPr>
                    </a:p>
                    <a:p>
                      <a:endParaRPr lang="en-ZA" sz="1100" baseline="0" dirty="0" smtClean="0">
                        <a:latin typeface="Arial" panose="020B0604020202020204" pitchFamily="34" charset="0"/>
                        <a:cs typeface="Arial" panose="020B0604020202020204" pitchFamily="34" charset="0"/>
                      </a:endParaRPr>
                    </a:p>
                  </a:txBody>
                  <a:tcPr/>
                </a:tc>
                <a:tc>
                  <a:txBody>
                    <a:bodyPr/>
                    <a:lstStyle/>
                    <a:p>
                      <a:pPr marL="285750" indent="-285750" algn="just">
                        <a:buFont typeface="Arial" pitchFamily="34" charset="0"/>
                        <a:buChar char="•"/>
                      </a:pPr>
                      <a:r>
                        <a:rPr lang="en-ZA" sz="1100" dirty="0" smtClean="0">
                          <a:latin typeface="Arial" panose="020B0604020202020204" pitchFamily="34" charset="0"/>
                          <a:cs typeface="Arial" panose="020B0604020202020204" pitchFamily="34" charset="0"/>
                        </a:rPr>
                        <a:t>The</a:t>
                      </a:r>
                      <a:r>
                        <a:rPr lang="en-ZA" sz="1100" baseline="0" dirty="0" smtClean="0">
                          <a:latin typeface="Arial" panose="020B0604020202020204" pitchFamily="34" charset="0"/>
                          <a:cs typeface="Arial" panose="020B0604020202020204" pitchFamily="34" charset="0"/>
                        </a:rPr>
                        <a:t> orchestras were informed in a letter dated 7 August 2017, that the Department will no longer ring-fence funding for orchestras and that they would have to apply for funding to the NAC like all the other NPO’s. </a:t>
                      </a:r>
                    </a:p>
                    <a:p>
                      <a:pPr marL="285750" indent="-285750" algn="just">
                        <a:buFont typeface="Arial" pitchFamily="34" charset="0"/>
                        <a:buChar char="•"/>
                      </a:pPr>
                      <a:r>
                        <a:rPr lang="en-ZA" sz="1100" baseline="0" dirty="0" smtClean="0">
                          <a:latin typeface="Arial" panose="020B0604020202020204" pitchFamily="34" charset="0"/>
                          <a:cs typeface="Arial" panose="020B0604020202020204" pitchFamily="34" charset="0"/>
                        </a:rPr>
                        <a:t>The orchestras will submit their reports to NAC for monitoring and evaluation. </a:t>
                      </a:r>
                    </a:p>
                  </a:txBody>
                  <a:tcPr/>
                </a:tc>
              </a:tr>
            </a:tbl>
          </a:graphicData>
        </a:graphic>
      </p:graphicFrame>
      <p:sp>
        <p:nvSpPr>
          <p:cNvPr id="4" name="Rectangle 3"/>
          <p:cNvSpPr/>
          <p:nvPr/>
        </p:nvSpPr>
        <p:spPr>
          <a:xfrm flipH="1">
            <a:off x="8558727" y="6198990"/>
            <a:ext cx="405760" cy="307777"/>
          </a:xfrm>
          <a:prstGeom prst="rect">
            <a:avLst/>
          </a:prstGeom>
        </p:spPr>
        <p:txBody>
          <a:bodyPr wrap="square">
            <a:spAutoFit/>
          </a:bodyPr>
          <a:lstStyle/>
          <a:p>
            <a:r>
              <a:rPr lang="en-ZA" sz="1400" dirty="0" smtClean="0"/>
              <a:t>25</a:t>
            </a:r>
            <a:endParaRPr lang="en-ZA" sz="1400" dirty="0"/>
          </a:p>
        </p:txBody>
      </p:sp>
    </p:spTree>
    <p:extLst>
      <p:ext uri="{BB962C8B-B14F-4D97-AF65-F5344CB8AC3E}">
        <p14:creationId xmlns:p14="http://schemas.microsoft.com/office/powerpoint/2010/main" xmlns="" val="4110043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DITSONG</a:t>
            </a:r>
            <a:endParaRPr lang="en-ZA" dirty="0"/>
          </a:p>
        </p:txBody>
      </p:sp>
      <p:sp>
        <p:nvSpPr>
          <p:cNvPr id="3" name="Slide Number Placeholder 3"/>
          <p:cNvSpPr txBox="1">
            <a:spLocks/>
          </p:cNvSpPr>
          <p:nvPr/>
        </p:nvSpPr>
        <p:spPr>
          <a:xfrm>
            <a:off x="8077200" y="6172200"/>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26</a:t>
            </a:r>
          </a:p>
        </p:txBody>
      </p:sp>
    </p:spTree>
    <p:extLst>
      <p:ext uri="{BB962C8B-B14F-4D97-AF65-F5344CB8AC3E}">
        <p14:creationId xmlns:p14="http://schemas.microsoft.com/office/powerpoint/2010/main" xmlns="" val="13882723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48072"/>
          </a:xfrm>
        </p:spPr>
        <p:txBody>
          <a:bodyPr>
            <a:normAutofit/>
          </a:bodyPr>
          <a:lstStyle/>
          <a:p>
            <a:pPr algn="ctr"/>
            <a:r>
              <a:rPr lang="en-ZA" sz="3200" dirty="0" err="1" smtClean="0"/>
              <a:t>Ditsong</a:t>
            </a:r>
            <a:r>
              <a:rPr lang="en-ZA" sz="3200" dirty="0" smtClean="0"/>
              <a:t> Museums of South Africa</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60759516"/>
              </p:ext>
            </p:extLst>
          </p:nvPr>
        </p:nvGraphicFramePr>
        <p:xfrm>
          <a:off x="179513" y="836712"/>
          <a:ext cx="8784975" cy="4139432"/>
        </p:xfrm>
        <a:graphic>
          <a:graphicData uri="http://schemas.openxmlformats.org/drawingml/2006/table">
            <a:tbl>
              <a:tblPr firstRow="1" bandRow="1">
                <a:tableStyleId>{5C22544A-7EE6-4342-B048-85BDC9FD1C3A}</a:tableStyleId>
              </a:tblPr>
              <a:tblGrid>
                <a:gridCol w="1299023"/>
                <a:gridCol w="1869328"/>
                <a:gridCol w="2995300"/>
                <a:gridCol w="2621324"/>
              </a:tblGrid>
              <a:tr h="300304">
                <a:tc>
                  <a:txBody>
                    <a:bodyPr/>
                    <a:lstStyle/>
                    <a:p>
                      <a:endParaRPr lang="en-ZA" sz="1600" dirty="0"/>
                    </a:p>
                  </a:txBody>
                  <a:tcPr/>
                </a:tc>
                <a:tc>
                  <a:txBody>
                    <a:bodyPr/>
                    <a:lstStyle/>
                    <a:p>
                      <a:r>
                        <a:rPr lang="en-ZA" sz="1600" dirty="0" smtClean="0"/>
                        <a:t>Issue</a:t>
                      </a:r>
                      <a:endParaRPr lang="en-ZA" sz="1600" dirty="0"/>
                    </a:p>
                  </a:txBody>
                  <a:tcPr/>
                </a:tc>
                <a:tc>
                  <a:txBody>
                    <a:bodyPr/>
                    <a:lstStyle/>
                    <a:p>
                      <a:r>
                        <a:rPr lang="en-ZA" sz="1600" dirty="0" smtClean="0"/>
                        <a:t>Action taken</a:t>
                      </a:r>
                      <a:endParaRPr lang="en-ZA" sz="1600" dirty="0"/>
                    </a:p>
                  </a:txBody>
                  <a:tcPr/>
                </a:tc>
                <a:tc>
                  <a:txBody>
                    <a:bodyPr/>
                    <a:lstStyle/>
                    <a:p>
                      <a:r>
                        <a:rPr lang="en-ZA" sz="1600" dirty="0" smtClean="0"/>
                        <a:t>Progress</a:t>
                      </a:r>
                      <a:r>
                        <a:rPr lang="en-ZA" sz="1600" baseline="0" dirty="0" smtClean="0"/>
                        <a:t> to date</a:t>
                      </a:r>
                      <a:endParaRPr lang="en-ZA" sz="1600" dirty="0"/>
                    </a:p>
                  </a:txBody>
                  <a:tcPr/>
                </a:tc>
              </a:tr>
              <a:tr h="3804152">
                <a:tc>
                  <a:txBody>
                    <a:bodyPr/>
                    <a:lstStyle/>
                    <a:p>
                      <a:r>
                        <a:rPr lang="en-ZA" sz="1100" dirty="0" smtClean="0">
                          <a:latin typeface="Arial" pitchFamily="34" charset="0"/>
                          <a:cs typeface="Arial" pitchFamily="34" charset="0"/>
                        </a:rPr>
                        <a:t>Organisational Structure </a:t>
                      </a:r>
                      <a:endParaRPr lang="en-ZA" sz="1100" dirty="0">
                        <a:latin typeface="Arial" pitchFamily="34" charset="0"/>
                        <a:cs typeface="Arial" pitchFamily="34" charset="0"/>
                      </a:endParaRPr>
                    </a:p>
                  </a:txBody>
                  <a:tcPr/>
                </a:tc>
                <a:tc>
                  <a:txBody>
                    <a:bodyPr/>
                    <a:lstStyle/>
                    <a:p>
                      <a:pPr marL="0" indent="0">
                        <a:buFontTx/>
                        <a:buNone/>
                      </a:pPr>
                      <a:r>
                        <a:rPr lang="en-ZA" sz="1100" dirty="0" smtClean="0">
                          <a:solidFill>
                            <a:schemeClr val="tx1"/>
                          </a:solidFill>
                          <a:latin typeface="Arial" pitchFamily="34" charset="0"/>
                          <a:cs typeface="Arial" pitchFamily="34" charset="0"/>
                        </a:rPr>
                        <a:t>The Structure of the entity has no middle management level </a:t>
                      </a:r>
                    </a:p>
                    <a:p>
                      <a:pPr marL="0" indent="0">
                        <a:buFontTx/>
                        <a:buNone/>
                      </a:pPr>
                      <a:endParaRPr lang="en-ZA" sz="1100" dirty="0" smtClean="0">
                        <a:solidFill>
                          <a:schemeClr val="tx1"/>
                        </a:solidFill>
                        <a:latin typeface="Arial" pitchFamily="34" charset="0"/>
                        <a:cs typeface="Arial" pitchFamily="34" charset="0"/>
                      </a:endParaRPr>
                    </a:p>
                    <a:p>
                      <a:pPr marL="0" indent="0">
                        <a:buFontTx/>
                        <a:buNone/>
                      </a:pPr>
                      <a:r>
                        <a:rPr lang="en-ZA" sz="1100" dirty="0" smtClean="0">
                          <a:solidFill>
                            <a:schemeClr val="tx1"/>
                          </a:solidFill>
                          <a:latin typeface="Arial" pitchFamily="34" charset="0"/>
                          <a:cs typeface="Arial" pitchFamily="34" charset="0"/>
                        </a:rPr>
                        <a:t>Staff turnover: Two Directors of Natural and Culture Museums resigned and positions could not be filled because of moratorium on recruitment in place for the new structure underway to be finalised.</a:t>
                      </a:r>
                    </a:p>
                    <a:p>
                      <a:pPr marL="0" indent="0">
                        <a:buFontTx/>
                        <a:buNone/>
                      </a:pPr>
                      <a:endParaRPr lang="en-ZA" sz="1100" dirty="0" smtClean="0">
                        <a:solidFill>
                          <a:schemeClr val="tx1"/>
                        </a:solidFill>
                        <a:latin typeface="Arial" pitchFamily="34" charset="0"/>
                        <a:cs typeface="Arial" pitchFamily="34" charset="0"/>
                      </a:endParaRPr>
                    </a:p>
                  </a:txBody>
                  <a:tcPr/>
                </a:tc>
                <a:tc>
                  <a:txBody>
                    <a:bodyPr/>
                    <a:lstStyle/>
                    <a:p>
                      <a:pPr marL="0" indent="0">
                        <a:buFontTx/>
                        <a:buNone/>
                      </a:pPr>
                      <a:r>
                        <a:rPr lang="en-ZA" sz="1100" dirty="0" smtClean="0">
                          <a:solidFill>
                            <a:schemeClr val="tx1"/>
                          </a:solidFill>
                          <a:latin typeface="Arial" pitchFamily="34" charset="0"/>
                          <a:cs typeface="Arial" pitchFamily="34" charset="0"/>
                        </a:rPr>
                        <a:t>The entity submitted a revised structure</a:t>
                      </a:r>
                      <a:r>
                        <a:rPr lang="en-ZA" sz="1100" baseline="0" dirty="0" smtClean="0">
                          <a:solidFill>
                            <a:schemeClr val="tx1"/>
                          </a:solidFill>
                          <a:latin typeface="Arial" pitchFamily="34" charset="0"/>
                          <a:cs typeface="Arial" pitchFamily="34" charset="0"/>
                        </a:rPr>
                        <a:t> to the </a:t>
                      </a:r>
                      <a:r>
                        <a:rPr lang="en-ZA" sz="1100" dirty="0" smtClean="0">
                          <a:solidFill>
                            <a:schemeClr val="tx1"/>
                          </a:solidFill>
                          <a:latin typeface="Arial" pitchFamily="34" charset="0"/>
                          <a:cs typeface="Arial" pitchFamily="34" charset="0"/>
                        </a:rPr>
                        <a:t>DAC . </a:t>
                      </a:r>
                    </a:p>
                    <a:p>
                      <a:pPr marL="0" indent="0">
                        <a:buFontTx/>
                        <a:buNone/>
                      </a:pPr>
                      <a:r>
                        <a:rPr lang="en-ZA" sz="1100" dirty="0" smtClean="0">
                          <a:solidFill>
                            <a:schemeClr val="tx1"/>
                          </a:solidFill>
                          <a:latin typeface="Arial" pitchFamily="34" charset="0"/>
                          <a:cs typeface="Arial" pitchFamily="34" charset="0"/>
                        </a:rPr>
                        <a:t>The revised structure was supported by the DAC.</a:t>
                      </a:r>
                    </a:p>
                    <a:p>
                      <a:pPr marL="0" indent="0">
                        <a:buFontTx/>
                        <a:buNone/>
                      </a:pPr>
                      <a:endParaRPr lang="en-ZA" sz="1100" dirty="0" smtClean="0">
                        <a:solidFill>
                          <a:schemeClr val="tx1"/>
                        </a:solidFill>
                        <a:latin typeface="Arial" pitchFamily="34" charset="0"/>
                        <a:cs typeface="Arial" pitchFamily="34" charset="0"/>
                      </a:endParaRPr>
                    </a:p>
                    <a:p>
                      <a:pPr marL="0" indent="0">
                        <a:buFontTx/>
                        <a:buNone/>
                      </a:pPr>
                      <a:r>
                        <a:rPr lang="en-ZA" sz="1100" dirty="0" smtClean="0">
                          <a:solidFill>
                            <a:schemeClr val="tx1"/>
                          </a:solidFill>
                          <a:latin typeface="Arial" pitchFamily="34" charset="0"/>
                          <a:cs typeface="Arial" pitchFamily="34" charset="0"/>
                        </a:rPr>
                        <a:t>The DAC advised the  entity to carefully consider the financial position of the entity when implementing the new structure  and to ensure that the implementation of the new structure does not expose the entity to any labour disputes.</a:t>
                      </a:r>
                    </a:p>
                    <a:p>
                      <a:pPr marL="0" indent="0">
                        <a:buFontTx/>
                        <a:buNone/>
                      </a:pPr>
                      <a:endParaRPr lang="en-US" sz="1100" baseline="0" dirty="0" smtClean="0">
                        <a:solidFill>
                          <a:schemeClr val="tx1"/>
                        </a:solidFill>
                        <a:latin typeface="Arial" pitchFamily="34" charset="0"/>
                        <a:cs typeface="Arial" pitchFamily="34" charset="0"/>
                      </a:endParaRPr>
                    </a:p>
                  </a:txBody>
                  <a:tcPr/>
                </a:tc>
                <a:tc>
                  <a:txBody>
                    <a:bodyPr/>
                    <a:lstStyle/>
                    <a:p>
                      <a:pPr marL="0" indent="0">
                        <a:buFontTx/>
                        <a:buNone/>
                      </a:pPr>
                      <a:r>
                        <a:rPr lang="en-ZA" sz="1100" baseline="0" dirty="0" smtClean="0">
                          <a:solidFill>
                            <a:schemeClr val="tx1"/>
                          </a:solidFill>
                          <a:latin typeface="Arial" pitchFamily="34" charset="0"/>
                          <a:cs typeface="Arial" pitchFamily="34" charset="0"/>
                        </a:rPr>
                        <a:t>While Council noted the concerns raised by PC, Council resolved to prioritise the following critical posts: </a:t>
                      </a:r>
                    </a:p>
                    <a:p>
                      <a:pPr marL="0" indent="0">
                        <a:buFontTx/>
                        <a:buNone/>
                      </a:pPr>
                      <a:endParaRPr lang="en-ZA" sz="1100" baseline="0" dirty="0" smtClean="0">
                        <a:solidFill>
                          <a:schemeClr val="tx1"/>
                        </a:solidFill>
                        <a:latin typeface="Arial" pitchFamily="34" charset="0"/>
                        <a:cs typeface="Arial" pitchFamily="34" charset="0"/>
                      </a:endParaRPr>
                    </a:p>
                    <a:p>
                      <a:pPr marL="171450" indent="-171450">
                        <a:buFont typeface="Arial" panose="020B0604020202020204" pitchFamily="34" charset="0"/>
                        <a:buChar char="•"/>
                      </a:pPr>
                      <a:r>
                        <a:rPr lang="en-ZA" sz="1100" baseline="0" dirty="0" smtClean="0">
                          <a:solidFill>
                            <a:schemeClr val="tx1"/>
                          </a:solidFill>
                          <a:latin typeface="Arial" pitchFamily="34" charset="0"/>
                          <a:cs typeface="Arial" pitchFamily="34" charset="0"/>
                        </a:rPr>
                        <a:t>Director of Natural History Museum which was filled in October 2017</a:t>
                      </a:r>
                    </a:p>
                    <a:p>
                      <a:pPr marL="171450" indent="-171450">
                        <a:buFont typeface="Arial" panose="020B0604020202020204" pitchFamily="34" charset="0"/>
                        <a:buChar char="•"/>
                      </a:pPr>
                      <a:r>
                        <a:rPr lang="en-ZA" sz="1100" dirty="0" smtClean="0">
                          <a:solidFill>
                            <a:schemeClr val="tx1"/>
                          </a:solidFill>
                          <a:latin typeface="Arial" pitchFamily="34" charset="0"/>
                          <a:cs typeface="Arial" pitchFamily="34" charset="0"/>
                        </a:rPr>
                        <a:t>Director</a:t>
                      </a:r>
                      <a:r>
                        <a:rPr lang="en-ZA" sz="1100" baseline="0" dirty="0" smtClean="0">
                          <a:solidFill>
                            <a:schemeClr val="tx1"/>
                          </a:solidFill>
                          <a:latin typeface="Arial" pitchFamily="34" charset="0"/>
                          <a:cs typeface="Arial" pitchFamily="34" charset="0"/>
                        </a:rPr>
                        <a:t> for </a:t>
                      </a:r>
                      <a:r>
                        <a:rPr lang="en-ZA" sz="1100" dirty="0" smtClean="0">
                          <a:solidFill>
                            <a:schemeClr val="tx1"/>
                          </a:solidFill>
                          <a:latin typeface="Arial" pitchFamily="34" charset="0"/>
                          <a:cs typeface="Arial" pitchFamily="34" charset="0"/>
                        </a:rPr>
                        <a:t>Cultural History Museums:</a:t>
                      </a:r>
                      <a:r>
                        <a:rPr lang="en-ZA" sz="1100" baseline="0" dirty="0" smtClean="0">
                          <a:solidFill>
                            <a:schemeClr val="tx1"/>
                          </a:solidFill>
                          <a:latin typeface="Arial" pitchFamily="34" charset="0"/>
                          <a:cs typeface="Arial" pitchFamily="34" charset="0"/>
                        </a:rPr>
                        <a:t> the </a:t>
                      </a:r>
                      <a:r>
                        <a:rPr lang="en-ZA" sz="1100" dirty="0" smtClean="0">
                          <a:solidFill>
                            <a:schemeClr val="tx1"/>
                          </a:solidFill>
                          <a:latin typeface="Arial" pitchFamily="34" charset="0"/>
                          <a:cs typeface="Arial" pitchFamily="34" charset="0"/>
                        </a:rPr>
                        <a:t>position was  filled on 2 January 2018. </a:t>
                      </a:r>
                    </a:p>
                    <a:p>
                      <a:pPr marL="0" indent="0">
                        <a:buFont typeface="Arial" panose="020B0604020202020204" pitchFamily="34" charset="0"/>
                        <a:buNone/>
                      </a:pPr>
                      <a:endParaRPr lang="en-ZA" sz="1100" dirty="0">
                        <a:solidFill>
                          <a:schemeClr val="tx1"/>
                        </a:solidFill>
                        <a:latin typeface="Arial" pitchFamily="34" charset="0"/>
                        <a:cs typeface="Arial" pitchFamily="34" charset="0"/>
                      </a:endParaRPr>
                    </a:p>
                    <a:p>
                      <a:pPr marL="0" indent="0">
                        <a:buFontTx/>
                        <a:buNone/>
                      </a:pPr>
                      <a:r>
                        <a:rPr lang="en-ZA" sz="1100" i="0" dirty="0" smtClean="0">
                          <a:solidFill>
                            <a:schemeClr val="tx1"/>
                          </a:solidFill>
                          <a:latin typeface="Arial" pitchFamily="34" charset="0"/>
                          <a:cs typeface="Arial" pitchFamily="34" charset="0"/>
                        </a:rPr>
                        <a:t>To address the concerns raised by PC, the following posts were filled:</a:t>
                      </a:r>
                    </a:p>
                    <a:p>
                      <a:pPr marL="171450" indent="-171450">
                        <a:buFont typeface="Arial" panose="020B0604020202020204" pitchFamily="34" charset="0"/>
                        <a:buChar char="•"/>
                      </a:pPr>
                      <a:r>
                        <a:rPr lang="en-ZA" sz="1100" i="0" dirty="0" smtClean="0">
                          <a:solidFill>
                            <a:schemeClr val="tx1"/>
                          </a:solidFill>
                          <a:latin typeface="Arial" pitchFamily="34" charset="0"/>
                          <a:cs typeface="Arial" pitchFamily="34" charset="0"/>
                        </a:rPr>
                        <a:t>Curator </a:t>
                      </a:r>
                      <a:r>
                        <a:rPr lang="en-ZA" sz="1100" i="0" dirty="0" err="1" smtClean="0">
                          <a:solidFill>
                            <a:schemeClr val="tx1"/>
                          </a:solidFill>
                          <a:latin typeface="Arial" pitchFamily="34" charset="0"/>
                          <a:cs typeface="Arial" pitchFamily="34" charset="0"/>
                        </a:rPr>
                        <a:t>Plio</a:t>
                      </a:r>
                      <a:r>
                        <a:rPr lang="en-ZA" sz="1100" i="0" dirty="0" smtClean="0">
                          <a:solidFill>
                            <a:schemeClr val="tx1"/>
                          </a:solidFill>
                          <a:latin typeface="Arial" pitchFamily="34" charset="0"/>
                          <a:cs typeface="Arial" pitchFamily="34" charset="0"/>
                        </a:rPr>
                        <a:t>-Pleistocene (1 July 2017)</a:t>
                      </a:r>
                      <a:endParaRPr lang="en-ZA" sz="1100" i="0" baseline="0" dirty="0" smtClean="0">
                        <a:solidFill>
                          <a:schemeClr val="tx1"/>
                        </a:solidFill>
                        <a:latin typeface="Arial" pitchFamily="34" charset="0"/>
                        <a:cs typeface="Arial" pitchFamily="34" charset="0"/>
                      </a:endParaRPr>
                    </a:p>
                    <a:p>
                      <a:pPr marL="171450" indent="-171450">
                        <a:buFont typeface="Arial" panose="020B0604020202020204" pitchFamily="34" charset="0"/>
                        <a:buChar char="•"/>
                      </a:pPr>
                      <a:r>
                        <a:rPr lang="en-ZA" sz="1100" i="0" baseline="0" dirty="0" smtClean="0">
                          <a:solidFill>
                            <a:schemeClr val="tx1"/>
                          </a:solidFill>
                          <a:latin typeface="Arial" pitchFamily="34" charset="0"/>
                          <a:cs typeface="Arial" pitchFamily="34" charset="0"/>
                        </a:rPr>
                        <a:t>Curator </a:t>
                      </a:r>
                      <a:r>
                        <a:rPr lang="en-ZA" sz="1100" i="0" dirty="0" smtClean="0">
                          <a:solidFill>
                            <a:schemeClr val="tx1"/>
                          </a:solidFill>
                          <a:latin typeface="Arial" pitchFamily="34" charset="0"/>
                          <a:cs typeface="Arial" pitchFamily="34" charset="0"/>
                        </a:rPr>
                        <a:t>Palaeontology (1 July 2017)</a:t>
                      </a:r>
                    </a:p>
                    <a:p>
                      <a:pPr marL="171450" indent="-171450">
                        <a:buFont typeface="Arial" panose="020B0604020202020204" pitchFamily="34" charset="0"/>
                        <a:buChar char="•"/>
                      </a:pPr>
                      <a:r>
                        <a:rPr lang="en-ZA" sz="1100" i="0" dirty="0" smtClean="0">
                          <a:solidFill>
                            <a:schemeClr val="tx1"/>
                          </a:solidFill>
                          <a:latin typeface="Arial" pitchFamily="34" charset="0"/>
                          <a:cs typeface="Arial" pitchFamily="34" charset="0"/>
                        </a:rPr>
                        <a:t>Marketing Manager. (1</a:t>
                      </a:r>
                      <a:r>
                        <a:rPr lang="en-ZA" sz="1100" i="0" baseline="0" dirty="0" smtClean="0">
                          <a:solidFill>
                            <a:schemeClr val="tx1"/>
                          </a:solidFill>
                          <a:latin typeface="Arial" pitchFamily="34" charset="0"/>
                          <a:cs typeface="Arial" pitchFamily="34" charset="0"/>
                        </a:rPr>
                        <a:t> July 2017)</a:t>
                      </a:r>
                    </a:p>
                    <a:p>
                      <a:pPr marL="0" indent="0">
                        <a:buFontTx/>
                        <a:buNone/>
                      </a:pPr>
                      <a:r>
                        <a:rPr lang="en-ZA" sz="1100" baseline="0" dirty="0" smtClean="0">
                          <a:solidFill>
                            <a:schemeClr val="tx1"/>
                          </a:solidFill>
                          <a:latin typeface="Arial" pitchFamily="34" charset="0"/>
                          <a:cs typeface="Arial" pitchFamily="34" charset="0"/>
                        </a:rPr>
                        <a:t>                                  </a:t>
                      </a:r>
                    </a:p>
                  </a:txBody>
                  <a:tcPr/>
                </a:tc>
              </a:tr>
            </a:tbl>
          </a:graphicData>
        </a:graphic>
      </p:graphicFrame>
      <p:sp>
        <p:nvSpPr>
          <p:cNvPr id="5" name="Slide Number Placeholder 4"/>
          <p:cNvSpPr>
            <a:spLocks noGrp="1"/>
          </p:cNvSpPr>
          <p:nvPr>
            <p:ph type="sldNum" sz="quarter" idx="4"/>
          </p:nvPr>
        </p:nvSpPr>
        <p:spPr>
          <a:xfrm>
            <a:off x="8138864" y="6172200"/>
            <a:ext cx="609600" cy="365125"/>
          </a:xfrm>
        </p:spPr>
        <p:txBody>
          <a:bodyPr/>
          <a:lstStyle/>
          <a:p>
            <a:r>
              <a:rPr lang="en-ZA" dirty="0" smtClean="0"/>
              <a:t>27</a:t>
            </a:r>
          </a:p>
        </p:txBody>
      </p:sp>
    </p:spTree>
    <p:extLst>
      <p:ext uri="{BB962C8B-B14F-4D97-AF65-F5344CB8AC3E}">
        <p14:creationId xmlns:p14="http://schemas.microsoft.com/office/powerpoint/2010/main" xmlns="" val="11535101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48072"/>
          </a:xfrm>
        </p:spPr>
        <p:txBody>
          <a:bodyPr>
            <a:normAutofit/>
          </a:bodyPr>
          <a:lstStyle/>
          <a:p>
            <a:pPr algn="ctr"/>
            <a:r>
              <a:rPr lang="en-ZA" sz="3200" dirty="0" err="1" smtClean="0"/>
              <a:t>Ditsong</a:t>
            </a:r>
            <a:r>
              <a:rPr lang="en-ZA" sz="3200" dirty="0" smtClean="0"/>
              <a:t> Museums of South Africa</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83395878"/>
              </p:ext>
            </p:extLst>
          </p:nvPr>
        </p:nvGraphicFramePr>
        <p:xfrm>
          <a:off x="251521" y="1052736"/>
          <a:ext cx="8640959" cy="4800301"/>
        </p:xfrm>
        <a:graphic>
          <a:graphicData uri="http://schemas.openxmlformats.org/drawingml/2006/table">
            <a:tbl>
              <a:tblPr firstRow="1" bandRow="1">
                <a:tableStyleId>{5C22544A-7EE6-4342-B048-85BDC9FD1C3A}</a:tableStyleId>
              </a:tblPr>
              <a:tblGrid>
                <a:gridCol w="1614122"/>
                <a:gridCol w="2690203"/>
                <a:gridCol w="2229025"/>
                <a:gridCol w="2107609"/>
              </a:tblGrid>
              <a:tr h="303474">
                <a:tc>
                  <a:txBody>
                    <a:bodyPr/>
                    <a:lstStyle/>
                    <a:p>
                      <a:endParaRPr lang="en-ZA" sz="1600" dirty="0"/>
                    </a:p>
                  </a:txBody>
                  <a:tcPr/>
                </a:tc>
                <a:tc>
                  <a:txBody>
                    <a:bodyPr/>
                    <a:lstStyle/>
                    <a:p>
                      <a:r>
                        <a:rPr lang="en-ZA" sz="1600" dirty="0" smtClean="0"/>
                        <a:t>Issue</a:t>
                      </a:r>
                      <a:endParaRPr lang="en-ZA" sz="1600" dirty="0"/>
                    </a:p>
                  </a:txBody>
                  <a:tcPr/>
                </a:tc>
                <a:tc>
                  <a:txBody>
                    <a:bodyPr/>
                    <a:lstStyle/>
                    <a:p>
                      <a:r>
                        <a:rPr lang="en-ZA" sz="1600" dirty="0" smtClean="0"/>
                        <a:t>Action taken</a:t>
                      </a:r>
                      <a:endParaRPr lang="en-ZA" sz="1600" dirty="0"/>
                    </a:p>
                  </a:txBody>
                  <a:tcPr/>
                </a:tc>
                <a:tc>
                  <a:txBody>
                    <a:bodyPr/>
                    <a:lstStyle/>
                    <a:p>
                      <a:r>
                        <a:rPr lang="en-ZA" sz="1600" dirty="0" smtClean="0"/>
                        <a:t>Progress</a:t>
                      </a:r>
                      <a:r>
                        <a:rPr lang="en-ZA" sz="1600" baseline="0" dirty="0" smtClean="0"/>
                        <a:t> to date</a:t>
                      </a:r>
                      <a:endParaRPr lang="en-ZA" sz="1600" dirty="0"/>
                    </a:p>
                  </a:txBody>
                  <a:tcPr/>
                </a:tc>
              </a:tr>
              <a:tr h="1109905">
                <a:tc rowSpan="2">
                  <a:txBody>
                    <a:bodyPr/>
                    <a:lstStyle/>
                    <a:p>
                      <a:r>
                        <a:rPr lang="en-ZA" sz="1100" dirty="0" smtClean="0">
                          <a:latin typeface="Arial" pitchFamily="34" charset="0"/>
                          <a:cs typeface="Arial" pitchFamily="34" charset="0"/>
                        </a:rPr>
                        <a:t>Litigations</a:t>
                      </a:r>
                      <a:endParaRPr lang="en-ZA" sz="11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aseline="0" dirty="0" smtClean="0">
                          <a:solidFill>
                            <a:schemeClr val="tx1"/>
                          </a:solidFill>
                          <a:latin typeface="Arial" pitchFamily="34" charset="0"/>
                          <a:cs typeface="Arial" pitchFamily="34" charset="0"/>
                        </a:rPr>
                        <a:t>The  former Director of the Military museum   alleged that  the CEO disclosed  his medical condition to staff in the Military museum.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ZA" sz="11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The DAC communicated the matter to the Ditsong Museums to resolve the issue and DMSA has responded and  provided the details of their legal team.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solidFill>
                          <a:latin typeface="Arial" pitchFamily="34" charset="0"/>
                          <a:cs typeface="Arial" pitchFamily="34" charset="0"/>
                        </a:rPr>
                        <a:t>The matter is before the High Court and DMSA is defending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solidFill>
                          <a:latin typeface="Arial" pitchFamily="34" charset="0"/>
                          <a:cs typeface="Arial" pitchFamily="34" charset="0"/>
                        </a:rPr>
                        <a:t>DMSA is still waiting for the court to issue a date.</a:t>
                      </a:r>
                    </a:p>
                  </a:txBody>
                  <a:tcPr/>
                </a:tc>
              </a:tr>
              <a:tr h="1751872">
                <a:tc vMerge="1">
                  <a:txBody>
                    <a:bodyPr/>
                    <a:lstStyle/>
                    <a:p>
                      <a:endParaRPr lang="en-ZA" sz="1400" dirty="0">
                        <a:latin typeface="Arial" pitchFamily="34" charset="0"/>
                        <a:cs typeface="Arial" pitchFamily="34" charset="0"/>
                      </a:endParaRPr>
                    </a:p>
                  </a:txBody>
                  <a:tcPr/>
                </a:tc>
                <a:tc>
                  <a:txBody>
                    <a:bodyPr/>
                    <a:lstStyle/>
                    <a:p>
                      <a:r>
                        <a:rPr lang="en-ZA" sz="1100" dirty="0" smtClean="0">
                          <a:solidFill>
                            <a:schemeClr val="tx1"/>
                          </a:solidFill>
                          <a:latin typeface="Arial" pitchFamily="34" charset="0"/>
                          <a:cs typeface="Arial" pitchFamily="34" charset="0"/>
                        </a:rPr>
                        <a:t>Audit Committee</a:t>
                      </a:r>
                      <a:r>
                        <a:rPr lang="en-ZA" sz="1100" baseline="0" dirty="0" smtClean="0">
                          <a:solidFill>
                            <a:schemeClr val="tx1"/>
                          </a:solidFill>
                          <a:latin typeface="Arial" pitchFamily="34" charset="0"/>
                          <a:cs typeface="Arial" pitchFamily="34" charset="0"/>
                        </a:rPr>
                        <a:t> </a:t>
                      </a:r>
                      <a:r>
                        <a:rPr lang="en-ZA" sz="1100" dirty="0" smtClean="0">
                          <a:solidFill>
                            <a:schemeClr val="tx1"/>
                          </a:solidFill>
                          <a:latin typeface="Arial" pitchFamily="34" charset="0"/>
                          <a:cs typeface="Arial" pitchFamily="34" charset="0"/>
                        </a:rPr>
                        <a:t>recommended a</a:t>
                      </a:r>
                      <a:r>
                        <a:rPr lang="en-ZA" sz="1100" baseline="0" dirty="0" smtClean="0">
                          <a:solidFill>
                            <a:schemeClr val="tx1"/>
                          </a:solidFill>
                          <a:latin typeface="Arial" pitchFamily="34" charset="0"/>
                          <a:cs typeface="Arial" pitchFamily="34" charset="0"/>
                        </a:rPr>
                        <a:t> forensic audit on all the historic contracts that the Ditsong had contracted and were not completed as per the specifications. </a:t>
                      </a:r>
                    </a:p>
                  </a:txBody>
                  <a:tcPr/>
                </a:tc>
                <a:tc>
                  <a:txBody>
                    <a:bodyPr/>
                    <a:lstStyle/>
                    <a:p>
                      <a:pPr marL="0" indent="0">
                        <a:buFont typeface="Arial" pitchFamily="34" charset="0"/>
                        <a:buNone/>
                      </a:pPr>
                      <a:r>
                        <a:rPr lang="en-ZA" sz="1100" baseline="0" dirty="0" smtClean="0">
                          <a:solidFill>
                            <a:schemeClr val="tx1"/>
                          </a:solidFill>
                          <a:latin typeface="Arial" pitchFamily="34" charset="0"/>
                          <a:cs typeface="Arial" pitchFamily="34" charset="0"/>
                        </a:rPr>
                        <a:t>The entity appointed Sizwe </a:t>
                      </a:r>
                      <a:r>
                        <a:rPr lang="en-ZA" sz="1100" baseline="0" dirty="0" err="1" smtClean="0">
                          <a:solidFill>
                            <a:schemeClr val="tx1"/>
                          </a:solidFill>
                          <a:latin typeface="Arial" pitchFamily="34" charset="0"/>
                          <a:cs typeface="Arial" pitchFamily="34" charset="0"/>
                        </a:rPr>
                        <a:t>Ntsaluba-Gobodo</a:t>
                      </a:r>
                      <a:r>
                        <a:rPr lang="en-ZA" sz="1100" baseline="0" dirty="0" smtClean="0">
                          <a:solidFill>
                            <a:schemeClr val="tx1"/>
                          </a:solidFill>
                          <a:latin typeface="Arial" pitchFamily="34" charset="0"/>
                          <a:cs typeface="Arial" pitchFamily="34" charset="0"/>
                        </a:rPr>
                        <a:t> to investigate. </a:t>
                      </a:r>
                    </a:p>
                  </a:txBody>
                  <a:tcPr/>
                </a:tc>
                <a:tc>
                  <a:txBody>
                    <a:bodyPr/>
                    <a:lstStyle/>
                    <a:p>
                      <a:pPr marL="0" indent="0">
                        <a:buFont typeface="Arial" pitchFamily="34" charset="0"/>
                        <a:buNone/>
                      </a:pPr>
                      <a:r>
                        <a:rPr lang="en-ZA" sz="1100" dirty="0" smtClean="0">
                          <a:solidFill>
                            <a:schemeClr val="tx1"/>
                          </a:solidFill>
                          <a:latin typeface="Arial" pitchFamily="34" charset="0"/>
                          <a:cs typeface="Arial" pitchFamily="34" charset="0"/>
                        </a:rPr>
                        <a:t>Matter</a:t>
                      </a:r>
                      <a:r>
                        <a:rPr lang="en-ZA" sz="1100" baseline="0" dirty="0" smtClean="0">
                          <a:solidFill>
                            <a:schemeClr val="tx1"/>
                          </a:solidFill>
                          <a:latin typeface="Arial" pitchFamily="34" charset="0"/>
                          <a:cs typeface="Arial" pitchFamily="34" charset="0"/>
                        </a:rPr>
                        <a:t> concluded</a:t>
                      </a:r>
                      <a:r>
                        <a:rPr lang="en-ZA" sz="1100" dirty="0" smtClean="0">
                          <a:solidFill>
                            <a:schemeClr val="tx1"/>
                          </a:solidFill>
                          <a:latin typeface="Arial" pitchFamily="34" charset="0"/>
                          <a:cs typeface="Arial" pitchFamily="34" charset="0"/>
                        </a:rPr>
                        <a:t>. </a:t>
                      </a:r>
                    </a:p>
                    <a:p>
                      <a:pPr marL="0" indent="0">
                        <a:buFont typeface="Arial" pitchFamily="34" charset="0"/>
                        <a:buNone/>
                      </a:pPr>
                      <a:r>
                        <a:rPr lang="en-ZA" sz="1100" dirty="0" smtClean="0">
                          <a:solidFill>
                            <a:schemeClr val="tx1"/>
                          </a:solidFill>
                          <a:latin typeface="Arial" pitchFamily="34" charset="0"/>
                          <a:cs typeface="Arial" pitchFamily="34" charset="0"/>
                        </a:rPr>
                        <a:t>The </a:t>
                      </a:r>
                      <a:r>
                        <a:rPr lang="en-ZA" sz="1100" baseline="0" dirty="0" smtClean="0">
                          <a:solidFill>
                            <a:schemeClr val="tx1"/>
                          </a:solidFill>
                          <a:latin typeface="Arial" pitchFamily="34" charset="0"/>
                          <a:cs typeface="Arial" pitchFamily="34" charset="0"/>
                        </a:rPr>
                        <a:t> Council resolved to  terminate the contract of the CFO. An agreement was reached to pay five and half months of her contract effective 31 August 2017.  The settlement does not close the on going criminal cases opened against the CFO.</a:t>
                      </a:r>
                    </a:p>
                  </a:txBody>
                  <a:tcPr/>
                </a:tc>
              </a:tr>
              <a:tr h="1587276">
                <a:tc>
                  <a:txBody>
                    <a:bodyPr/>
                    <a:lstStyle/>
                    <a:p>
                      <a:pPr>
                        <a:lnSpc>
                          <a:spcPct val="100000"/>
                        </a:lnSpc>
                      </a:pPr>
                      <a:r>
                        <a:rPr lang="en-ZA" sz="1100" dirty="0" smtClean="0">
                          <a:latin typeface="Arial" pitchFamily="34" charset="0"/>
                          <a:cs typeface="Arial" pitchFamily="34" charset="0"/>
                        </a:rPr>
                        <a:t>Audit findings </a:t>
                      </a:r>
                      <a:endParaRPr lang="en-ZA" sz="1100" dirty="0">
                        <a:latin typeface="Arial" pitchFamily="34" charset="0"/>
                        <a:cs typeface="Arial" pitchFamily="34" charset="0"/>
                      </a:endParaRPr>
                    </a:p>
                  </a:txBody>
                  <a:tcPr/>
                </a:tc>
                <a:tc>
                  <a:txBody>
                    <a:bodyPr/>
                    <a:lstStyle/>
                    <a:p>
                      <a:pPr>
                        <a:lnSpc>
                          <a:spcPct val="100000"/>
                        </a:lnSpc>
                      </a:pPr>
                      <a:r>
                        <a:rPr lang="en-ZA" sz="1100" dirty="0" smtClean="0">
                          <a:latin typeface="Arial" pitchFamily="34" charset="0"/>
                          <a:cs typeface="Arial" pitchFamily="34" charset="0"/>
                        </a:rPr>
                        <a:t>The entity did not declare all</a:t>
                      </a:r>
                      <a:r>
                        <a:rPr lang="en-ZA" sz="1100" baseline="0" dirty="0" smtClean="0">
                          <a:latin typeface="Arial" pitchFamily="34" charset="0"/>
                          <a:cs typeface="Arial" pitchFamily="34" charset="0"/>
                        </a:rPr>
                        <a:t> its assets hence it received an adverse audit opinion</a:t>
                      </a:r>
                      <a:endParaRPr lang="en-ZA" sz="1100" dirty="0">
                        <a:latin typeface="Arial" pitchFamily="34" charset="0"/>
                        <a:cs typeface="Arial" pitchFamily="34" charset="0"/>
                      </a:endParaRPr>
                    </a:p>
                  </a:txBody>
                  <a:tcPr/>
                </a:tc>
                <a:tc>
                  <a:txBody>
                    <a:bodyPr/>
                    <a:lstStyle/>
                    <a:p>
                      <a:pPr marL="0" indent="0">
                        <a:lnSpc>
                          <a:spcPct val="100000"/>
                        </a:lnSpc>
                        <a:buFont typeface="Arial" pitchFamily="34" charset="0"/>
                        <a:buNone/>
                      </a:pPr>
                      <a:r>
                        <a:rPr lang="en-ZA" sz="1100" baseline="0" dirty="0" smtClean="0">
                          <a:latin typeface="Arial" pitchFamily="34" charset="0"/>
                          <a:cs typeface="Arial" pitchFamily="34" charset="0"/>
                        </a:rPr>
                        <a:t>To assist the entity to comply with  GRAP 103,  the DAC provided financial support to the value of R45 million to the entity to comply with the GRAP </a:t>
                      </a:r>
                    </a:p>
                  </a:txBody>
                  <a:tcPr/>
                </a:tc>
                <a:tc>
                  <a:txBody>
                    <a:bodyPr/>
                    <a:lstStyle/>
                    <a:p>
                      <a:pPr marL="0" indent="0">
                        <a:lnSpc>
                          <a:spcPct val="100000"/>
                        </a:lnSpc>
                        <a:buFont typeface="Arial" pitchFamily="34" charset="0"/>
                        <a:buNone/>
                      </a:pPr>
                      <a:r>
                        <a:rPr lang="en-ZA" sz="1100" dirty="0" smtClean="0">
                          <a:latin typeface="Arial" pitchFamily="34" charset="0"/>
                          <a:cs typeface="Arial" pitchFamily="34" charset="0"/>
                        </a:rPr>
                        <a:t>The entity has appointed Grant Thornton to assist the</a:t>
                      </a:r>
                      <a:r>
                        <a:rPr lang="en-ZA" sz="1100" baseline="0" dirty="0" smtClean="0">
                          <a:latin typeface="Arial" pitchFamily="34" charset="0"/>
                          <a:cs typeface="Arial" pitchFamily="34" charset="0"/>
                        </a:rPr>
                        <a:t> entity to implement the GRAP Standards . </a:t>
                      </a:r>
                      <a:endParaRPr lang="en-ZA" sz="1100" dirty="0">
                        <a:latin typeface="Arial" pitchFamily="34" charset="0"/>
                        <a:cs typeface="Arial" pitchFamily="34" charset="0"/>
                      </a:endParaRPr>
                    </a:p>
                  </a:txBody>
                  <a:tcPr/>
                </a:tc>
              </a:tr>
            </a:tbl>
          </a:graphicData>
        </a:graphic>
      </p:graphicFrame>
      <p:sp>
        <p:nvSpPr>
          <p:cNvPr id="3" name="Slide Number Placeholder 2"/>
          <p:cNvSpPr>
            <a:spLocks noGrp="1"/>
          </p:cNvSpPr>
          <p:nvPr>
            <p:ph type="sldNum" sz="quarter" idx="4"/>
          </p:nvPr>
        </p:nvSpPr>
        <p:spPr/>
        <p:txBody>
          <a:bodyPr/>
          <a:lstStyle/>
          <a:p>
            <a:r>
              <a:rPr lang="en-ZA" dirty="0" smtClean="0"/>
              <a:t>28</a:t>
            </a:r>
          </a:p>
        </p:txBody>
      </p:sp>
    </p:spTree>
    <p:extLst>
      <p:ext uri="{BB962C8B-B14F-4D97-AF65-F5344CB8AC3E}">
        <p14:creationId xmlns:p14="http://schemas.microsoft.com/office/powerpoint/2010/main" xmlns="" val="4093045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48072"/>
          </a:xfrm>
        </p:spPr>
        <p:txBody>
          <a:bodyPr>
            <a:normAutofit/>
          </a:bodyPr>
          <a:lstStyle/>
          <a:p>
            <a:pPr algn="ctr"/>
            <a:r>
              <a:rPr lang="en-ZA" sz="3200" dirty="0" err="1" smtClean="0"/>
              <a:t>Ditsong</a:t>
            </a:r>
            <a:r>
              <a:rPr lang="en-ZA" sz="3200" dirty="0" smtClean="0"/>
              <a:t> Museums of South Africa</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98046364"/>
              </p:ext>
            </p:extLst>
          </p:nvPr>
        </p:nvGraphicFramePr>
        <p:xfrm>
          <a:off x="323528" y="764705"/>
          <a:ext cx="8568952" cy="5186176"/>
        </p:xfrm>
        <a:graphic>
          <a:graphicData uri="http://schemas.openxmlformats.org/drawingml/2006/table">
            <a:tbl>
              <a:tblPr firstRow="1" bandRow="1">
                <a:tableStyleId>{5C22544A-7EE6-4342-B048-85BDC9FD1C3A}</a:tableStyleId>
              </a:tblPr>
              <a:tblGrid>
                <a:gridCol w="1264184"/>
                <a:gridCol w="1966508"/>
                <a:gridCol w="2669427"/>
                <a:gridCol w="2668833"/>
              </a:tblGrid>
              <a:tr h="318083">
                <a:tc>
                  <a:txBody>
                    <a:bodyPr/>
                    <a:lstStyle/>
                    <a:p>
                      <a:endParaRPr lang="en-ZA" sz="1600" dirty="0"/>
                    </a:p>
                  </a:txBody>
                  <a:tcPr/>
                </a:tc>
                <a:tc>
                  <a:txBody>
                    <a:bodyPr/>
                    <a:lstStyle/>
                    <a:p>
                      <a:r>
                        <a:rPr lang="en-ZA" sz="1600" dirty="0" smtClean="0"/>
                        <a:t>Issue</a:t>
                      </a:r>
                      <a:endParaRPr lang="en-ZA" sz="1600" dirty="0"/>
                    </a:p>
                  </a:txBody>
                  <a:tcPr/>
                </a:tc>
                <a:tc>
                  <a:txBody>
                    <a:bodyPr/>
                    <a:lstStyle/>
                    <a:p>
                      <a:r>
                        <a:rPr lang="en-ZA" sz="1600" dirty="0" smtClean="0"/>
                        <a:t>Action taken</a:t>
                      </a:r>
                      <a:endParaRPr lang="en-ZA" sz="1600" dirty="0"/>
                    </a:p>
                  </a:txBody>
                  <a:tcPr/>
                </a:tc>
                <a:tc>
                  <a:txBody>
                    <a:bodyPr/>
                    <a:lstStyle/>
                    <a:p>
                      <a:r>
                        <a:rPr lang="en-ZA" sz="1600" dirty="0" smtClean="0"/>
                        <a:t>Progress</a:t>
                      </a:r>
                      <a:r>
                        <a:rPr lang="en-ZA" sz="1600" baseline="0" dirty="0" smtClean="0"/>
                        <a:t> to date</a:t>
                      </a:r>
                      <a:endParaRPr lang="en-ZA" sz="1600" dirty="0"/>
                    </a:p>
                  </a:txBody>
                  <a:tcPr/>
                </a:tc>
              </a:tr>
              <a:tr h="1461138">
                <a:tc>
                  <a:txBody>
                    <a:bodyPr/>
                    <a:lstStyle/>
                    <a:p>
                      <a:pPr>
                        <a:lnSpc>
                          <a:spcPct val="150000"/>
                        </a:lnSpc>
                      </a:pPr>
                      <a:r>
                        <a:rPr lang="en-ZA" sz="1100" dirty="0" smtClean="0">
                          <a:latin typeface="Arial" pitchFamily="34" charset="0"/>
                          <a:cs typeface="Arial" pitchFamily="34" charset="0"/>
                        </a:rPr>
                        <a:t>Audit findings</a:t>
                      </a:r>
                      <a:endParaRPr lang="en-ZA" sz="1100" dirty="0">
                        <a:latin typeface="Arial" pitchFamily="34" charset="0"/>
                        <a:cs typeface="Arial" pitchFamily="34" charset="0"/>
                      </a:endParaRPr>
                    </a:p>
                  </a:txBody>
                  <a:tcPr/>
                </a:tc>
                <a:tc>
                  <a:txBody>
                    <a:bodyPr/>
                    <a:lstStyle/>
                    <a:p>
                      <a:pPr>
                        <a:lnSpc>
                          <a:spcPct val="150000"/>
                        </a:lnSpc>
                      </a:pPr>
                      <a:r>
                        <a:rPr lang="en-ZA" sz="1100" dirty="0" smtClean="0">
                          <a:solidFill>
                            <a:schemeClr val="tx1"/>
                          </a:solidFill>
                          <a:latin typeface="Arial" pitchFamily="34" charset="0"/>
                          <a:cs typeface="Arial" pitchFamily="34" charset="0"/>
                        </a:rPr>
                        <a:t>The entity to develop a sound record management system</a:t>
                      </a:r>
                      <a:endParaRPr lang="en-ZA" sz="1100" dirty="0">
                        <a:solidFill>
                          <a:schemeClr val="tx1"/>
                        </a:solidFill>
                        <a:latin typeface="Arial" pitchFamily="34" charset="0"/>
                        <a:cs typeface="Arial" pitchFamily="34" charset="0"/>
                      </a:endParaRPr>
                    </a:p>
                  </a:txBody>
                  <a:tcPr/>
                </a:tc>
                <a:tc>
                  <a:txBody>
                    <a:bodyPr/>
                    <a:lstStyle/>
                    <a:p>
                      <a:pPr marL="0" indent="0">
                        <a:lnSpc>
                          <a:spcPct val="150000"/>
                        </a:lnSpc>
                        <a:buFont typeface="Arial" pitchFamily="34" charset="0"/>
                        <a:buNone/>
                      </a:pPr>
                      <a:r>
                        <a:rPr lang="en-ZA" sz="1100" baseline="0" dirty="0" smtClean="0">
                          <a:solidFill>
                            <a:schemeClr val="tx1"/>
                          </a:solidFill>
                          <a:latin typeface="Arial" pitchFamily="34" charset="0"/>
                          <a:cs typeface="Arial" pitchFamily="34" charset="0"/>
                        </a:rPr>
                        <a:t>DAC in their quarterly site visits, monitors the entity’s Audit findings and tracks the progress with regards to the development of a records management system</a:t>
                      </a:r>
                    </a:p>
                  </a:txBody>
                  <a:tcPr/>
                </a:tc>
                <a:tc>
                  <a:txBody>
                    <a:bodyPr/>
                    <a:lstStyle/>
                    <a:p>
                      <a:pPr marL="0" indent="0">
                        <a:lnSpc>
                          <a:spcPct val="150000"/>
                        </a:lnSpc>
                        <a:buFont typeface="Arial" pitchFamily="34" charset="0"/>
                        <a:buNone/>
                      </a:pPr>
                      <a:r>
                        <a:rPr lang="en-ZA" sz="1100" dirty="0" smtClean="0">
                          <a:solidFill>
                            <a:schemeClr val="tx1"/>
                          </a:solidFill>
                          <a:latin typeface="Arial" pitchFamily="34" charset="0"/>
                          <a:cs typeface="Arial" pitchFamily="34" charset="0"/>
                        </a:rPr>
                        <a:t>The Audit</a:t>
                      </a:r>
                      <a:r>
                        <a:rPr lang="en-ZA" sz="1100" baseline="0" dirty="0" smtClean="0">
                          <a:solidFill>
                            <a:schemeClr val="tx1"/>
                          </a:solidFill>
                          <a:latin typeface="Arial" pitchFamily="34" charset="0"/>
                          <a:cs typeface="Arial" pitchFamily="34" charset="0"/>
                        </a:rPr>
                        <a:t> Management Plan highlights that the progress in developing a sound records management system stood at 80% as at 31 December 2017 </a:t>
                      </a:r>
                      <a:endParaRPr lang="en-ZA" sz="1100" dirty="0">
                        <a:solidFill>
                          <a:schemeClr val="tx1"/>
                        </a:solidFill>
                        <a:latin typeface="Arial" pitchFamily="34" charset="0"/>
                        <a:cs typeface="Arial" pitchFamily="34" charset="0"/>
                      </a:endParaRPr>
                    </a:p>
                  </a:txBody>
                  <a:tcPr/>
                </a:tc>
              </a:tr>
              <a:tr h="1227917">
                <a:tc>
                  <a:txBody>
                    <a:bodyPr/>
                    <a:lstStyle/>
                    <a:p>
                      <a:r>
                        <a:rPr lang="en-ZA" sz="1100" dirty="0" smtClean="0">
                          <a:solidFill>
                            <a:schemeClr val="tx1"/>
                          </a:solidFill>
                          <a:latin typeface="Arial" pitchFamily="34" charset="0"/>
                          <a:cs typeface="Arial" pitchFamily="34" charset="0"/>
                        </a:rPr>
                        <a:t>The 14 day </a:t>
                      </a:r>
                      <a:r>
                        <a:rPr lang="en-ZA" sz="1100" dirty="0" err="1" smtClean="0">
                          <a:solidFill>
                            <a:schemeClr val="tx1"/>
                          </a:solidFill>
                          <a:latin typeface="Arial" pitchFamily="34" charset="0"/>
                          <a:cs typeface="Arial" pitchFamily="34" charset="0"/>
                        </a:rPr>
                        <a:t>Tswaing</a:t>
                      </a:r>
                      <a:r>
                        <a:rPr lang="en-ZA" sz="1100" baseline="0" dirty="0" smtClean="0">
                          <a:solidFill>
                            <a:schemeClr val="tx1"/>
                          </a:solidFill>
                          <a:latin typeface="Arial" pitchFamily="34" charset="0"/>
                          <a:cs typeface="Arial" pitchFamily="34" charset="0"/>
                        </a:rPr>
                        <a:t> staff </a:t>
                      </a:r>
                      <a:endParaRPr lang="en-ZA" sz="1100" dirty="0">
                        <a:solidFill>
                          <a:schemeClr val="tx1"/>
                        </a:solidFill>
                        <a:latin typeface="Arial" pitchFamily="34" charset="0"/>
                        <a:cs typeface="Arial" pitchFamily="34" charset="0"/>
                      </a:endParaRPr>
                    </a:p>
                  </a:txBody>
                  <a:tcPr/>
                </a:tc>
                <a:tc>
                  <a:txBody>
                    <a:bodyPr/>
                    <a:lstStyle/>
                    <a:p>
                      <a:pPr>
                        <a:lnSpc>
                          <a:spcPct val="150000"/>
                        </a:lnSpc>
                      </a:pPr>
                      <a:r>
                        <a:rPr lang="en-ZA" sz="1100" dirty="0" smtClean="0">
                          <a:solidFill>
                            <a:schemeClr val="tx1"/>
                          </a:solidFill>
                          <a:latin typeface="Arial" pitchFamily="34" charset="0"/>
                          <a:cs typeface="Arial" pitchFamily="34" charset="0"/>
                        </a:rPr>
                        <a:t>Some employees  working for 14 days,  lack of career development and long service recognition</a:t>
                      </a:r>
                    </a:p>
                  </a:txBody>
                  <a:tcPr/>
                </a:tc>
                <a:tc>
                  <a:txBody>
                    <a:bodyPr/>
                    <a:lstStyle/>
                    <a:p>
                      <a:pPr marL="0" indent="0">
                        <a:lnSpc>
                          <a:spcPct val="150000"/>
                        </a:lnSpc>
                        <a:buFont typeface="Arial" pitchFamily="34" charset="0"/>
                        <a:buNone/>
                      </a:pPr>
                      <a:r>
                        <a:rPr lang="en-ZA" sz="1100" baseline="0" dirty="0" smtClean="0">
                          <a:solidFill>
                            <a:schemeClr val="tx1"/>
                          </a:solidFill>
                          <a:latin typeface="Arial" pitchFamily="34" charset="0"/>
                          <a:cs typeface="Arial" pitchFamily="34" charset="0"/>
                        </a:rPr>
                        <a:t>A Court Order referred to  the CCMA ruling which referred the entity to comply with the decision made by the Department of Labour to reduce the number of working hours to 8 hours</a:t>
                      </a:r>
                    </a:p>
                  </a:txBody>
                  <a:tcPr/>
                </a:tc>
                <a:tc>
                  <a:txBody>
                    <a:bodyPr/>
                    <a:lstStyle/>
                    <a:p>
                      <a:pPr marL="0" indent="0">
                        <a:lnSpc>
                          <a:spcPct val="150000"/>
                        </a:lnSpc>
                        <a:buFont typeface="Arial" pitchFamily="34" charset="0"/>
                        <a:buNone/>
                      </a:pPr>
                      <a:r>
                        <a:rPr lang="en-ZA" sz="1100" dirty="0" smtClean="0">
                          <a:solidFill>
                            <a:schemeClr val="tx1"/>
                          </a:solidFill>
                          <a:latin typeface="Arial" pitchFamily="34" charset="0"/>
                          <a:cs typeface="Arial" pitchFamily="34" charset="0"/>
                        </a:rPr>
                        <a:t>The fence and patrol team are  permanent employees enjoying pension and leave benefits accordingly.</a:t>
                      </a:r>
                    </a:p>
                    <a:p>
                      <a:pPr marL="0" indent="0">
                        <a:lnSpc>
                          <a:spcPct val="150000"/>
                        </a:lnSpc>
                        <a:buFont typeface="Arial" pitchFamily="34" charset="0"/>
                        <a:buNone/>
                      </a:pPr>
                      <a:r>
                        <a:rPr lang="en-ZA" sz="1100" dirty="0" smtClean="0">
                          <a:solidFill>
                            <a:schemeClr val="tx1"/>
                          </a:solidFill>
                          <a:latin typeface="Arial" pitchFamily="34" charset="0"/>
                          <a:cs typeface="Arial" pitchFamily="34" charset="0"/>
                        </a:rPr>
                        <a:t>The team is working on a shift system of two weeks in and out</a:t>
                      </a:r>
                    </a:p>
                    <a:p>
                      <a:pPr marL="0" indent="0">
                        <a:lnSpc>
                          <a:spcPct val="150000"/>
                        </a:lnSpc>
                        <a:buFont typeface="Arial" pitchFamily="34" charset="0"/>
                        <a:buNone/>
                      </a:pPr>
                      <a:endParaRPr lang="en-ZA" sz="1100" dirty="0" smtClean="0">
                        <a:solidFill>
                          <a:schemeClr val="tx1"/>
                        </a:solidFill>
                        <a:latin typeface="Arial" pitchFamily="34" charset="0"/>
                        <a:cs typeface="Arial" pitchFamily="34" charset="0"/>
                      </a:endParaRPr>
                    </a:p>
                  </a:txBody>
                  <a:tcPr/>
                </a:tc>
              </a:tr>
              <a:tr h="1461138">
                <a:tc>
                  <a:txBody>
                    <a:bodyPr/>
                    <a:lstStyle/>
                    <a:p>
                      <a:pPr>
                        <a:lnSpc>
                          <a:spcPct val="150000"/>
                        </a:lnSpc>
                      </a:pPr>
                      <a:r>
                        <a:rPr lang="en-ZA" sz="1100" dirty="0" smtClean="0">
                          <a:latin typeface="Arial" pitchFamily="34" charset="0"/>
                          <a:cs typeface="Arial" pitchFamily="34" charset="0"/>
                        </a:rPr>
                        <a:t>Communication/</a:t>
                      </a:r>
                      <a:r>
                        <a:rPr lang="en-ZA" sz="1100" baseline="0" dirty="0" smtClean="0">
                          <a:latin typeface="Arial" pitchFamily="34" charset="0"/>
                          <a:cs typeface="Arial" pitchFamily="34" charset="0"/>
                        </a:rPr>
                        <a:t> Marketing strategy </a:t>
                      </a:r>
                      <a:endParaRPr lang="en-ZA" sz="1100" dirty="0">
                        <a:latin typeface="Arial" pitchFamily="34" charset="0"/>
                        <a:cs typeface="Arial" pitchFamily="34" charset="0"/>
                      </a:endParaRPr>
                    </a:p>
                  </a:txBody>
                  <a:tcPr/>
                </a:tc>
                <a:tc>
                  <a:txBody>
                    <a:bodyPr/>
                    <a:lstStyle/>
                    <a:p>
                      <a:pPr>
                        <a:lnSpc>
                          <a:spcPct val="150000"/>
                        </a:lnSpc>
                      </a:pPr>
                      <a:r>
                        <a:rPr lang="en-ZA" sz="1100" dirty="0" smtClean="0">
                          <a:latin typeface="Arial" pitchFamily="34" charset="0"/>
                          <a:cs typeface="Arial" pitchFamily="34" charset="0"/>
                        </a:rPr>
                        <a:t>The entity to ensure that communication lines are open and there</a:t>
                      </a:r>
                      <a:r>
                        <a:rPr lang="en-ZA" sz="1100" baseline="0" dirty="0" smtClean="0">
                          <a:latin typeface="Arial" pitchFamily="34" charset="0"/>
                          <a:cs typeface="Arial" pitchFamily="34" charset="0"/>
                        </a:rPr>
                        <a:t> is transparency in the entity. A communication </a:t>
                      </a:r>
                      <a:r>
                        <a:rPr lang="en-ZA" sz="1100" dirty="0" smtClean="0">
                          <a:latin typeface="Arial" pitchFamily="34" charset="0"/>
                          <a:cs typeface="Arial" pitchFamily="34" charset="0"/>
                        </a:rPr>
                        <a:t>strategy is needed and everyone in the entity should know</a:t>
                      </a:r>
                      <a:r>
                        <a:rPr lang="en-ZA" sz="1100" baseline="0" dirty="0" smtClean="0">
                          <a:latin typeface="Arial" pitchFamily="34" charset="0"/>
                          <a:cs typeface="Arial" pitchFamily="34" charset="0"/>
                        </a:rPr>
                        <a:t> about it</a:t>
                      </a:r>
                      <a:endParaRPr lang="en-ZA" sz="1100" dirty="0">
                        <a:latin typeface="Arial" pitchFamily="34" charset="0"/>
                        <a:cs typeface="Arial" pitchFamily="34" charset="0"/>
                      </a:endParaRPr>
                    </a:p>
                  </a:txBody>
                  <a:tcPr/>
                </a:tc>
                <a:tc>
                  <a:txBody>
                    <a:bodyPr/>
                    <a:lstStyle/>
                    <a:p>
                      <a:pPr marL="0" indent="0">
                        <a:lnSpc>
                          <a:spcPct val="150000"/>
                        </a:lnSpc>
                        <a:buFont typeface="Arial" pitchFamily="34" charset="0"/>
                        <a:buNone/>
                      </a:pPr>
                      <a:r>
                        <a:rPr lang="en-ZA" sz="1100" baseline="0" dirty="0" smtClean="0">
                          <a:latin typeface="Arial" pitchFamily="34" charset="0"/>
                          <a:cs typeface="Arial" pitchFamily="34" charset="0"/>
                        </a:rPr>
                        <a:t>Through the site visits, the DAC engaged the entity to respond to the matter.</a:t>
                      </a:r>
                    </a:p>
                    <a:p>
                      <a:pPr marL="0" indent="0">
                        <a:lnSpc>
                          <a:spcPct val="150000"/>
                        </a:lnSpc>
                        <a:buFont typeface="Arial" pitchFamily="34" charset="0"/>
                        <a:buNone/>
                      </a:pPr>
                      <a:endParaRPr lang="en-ZA" sz="1100" baseline="0" dirty="0" smtClean="0">
                        <a:latin typeface="Arial" pitchFamily="34" charset="0"/>
                        <a:cs typeface="Arial" pitchFamily="34" charset="0"/>
                      </a:endParaRPr>
                    </a:p>
                    <a:p>
                      <a:pPr marL="0" indent="0">
                        <a:lnSpc>
                          <a:spcPct val="150000"/>
                        </a:lnSpc>
                        <a:buFont typeface="Arial" pitchFamily="34" charset="0"/>
                        <a:buNone/>
                      </a:pPr>
                      <a:r>
                        <a:rPr lang="en-ZA" sz="1100" baseline="0" dirty="0" smtClean="0">
                          <a:latin typeface="Arial" pitchFamily="34" charset="0"/>
                          <a:cs typeface="Arial" pitchFamily="34" charset="0"/>
                        </a:rPr>
                        <a:t>The DAC marketing Unit is coordinating co-branding with all the entities to develop a common marketing strategy</a:t>
                      </a:r>
                    </a:p>
                  </a:txBody>
                  <a:tcPr/>
                </a:tc>
                <a:tc>
                  <a:txBody>
                    <a:bodyPr/>
                    <a:lstStyle/>
                    <a:p>
                      <a:pPr marL="0" indent="0">
                        <a:lnSpc>
                          <a:spcPct val="150000"/>
                        </a:lnSpc>
                        <a:buFont typeface="Arial" pitchFamily="34" charset="0"/>
                        <a:buNone/>
                      </a:pPr>
                      <a:r>
                        <a:rPr lang="en-ZA" sz="1100" dirty="0" smtClean="0">
                          <a:latin typeface="Arial" pitchFamily="34" charset="0"/>
                          <a:cs typeface="Arial" pitchFamily="34" charset="0"/>
                        </a:rPr>
                        <a:t>A communication strategy has been developed.</a:t>
                      </a:r>
                      <a:r>
                        <a:rPr lang="en-ZA" sz="1100" baseline="0" dirty="0" smtClean="0">
                          <a:latin typeface="Arial" pitchFamily="34" charset="0"/>
                          <a:cs typeface="Arial" pitchFamily="34" charset="0"/>
                        </a:rPr>
                        <a:t> A Marketing Manager has been appointed.</a:t>
                      </a:r>
                    </a:p>
                    <a:p>
                      <a:pPr marL="0" indent="0">
                        <a:lnSpc>
                          <a:spcPct val="150000"/>
                        </a:lnSpc>
                        <a:buFont typeface="Arial" pitchFamily="34" charset="0"/>
                        <a:buNone/>
                      </a:pPr>
                      <a:endParaRPr lang="en-ZA" sz="1100" baseline="0" dirty="0" smtClean="0">
                        <a:latin typeface="Arial" pitchFamily="34" charset="0"/>
                        <a:cs typeface="Arial" pitchFamily="34" charset="0"/>
                      </a:endParaRPr>
                    </a:p>
                    <a:p>
                      <a:pPr marL="0" indent="0">
                        <a:lnSpc>
                          <a:spcPct val="150000"/>
                        </a:lnSpc>
                        <a:buFont typeface="Arial" pitchFamily="34" charset="0"/>
                        <a:buNone/>
                      </a:pPr>
                      <a:r>
                        <a:rPr lang="en-ZA" sz="1100" baseline="0" dirty="0" smtClean="0">
                          <a:latin typeface="Arial" pitchFamily="34" charset="0"/>
                          <a:cs typeface="Arial" pitchFamily="34" charset="0"/>
                        </a:rPr>
                        <a:t>The DAC marketing unit will be meeting with the  entities in the month of March. </a:t>
                      </a:r>
                      <a:endParaRPr lang="en-ZA" sz="1100" dirty="0">
                        <a:latin typeface="Arial" pitchFamily="34" charset="0"/>
                        <a:cs typeface="Arial" pitchFamily="34" charset="0"/>
                      </a:endParaRPr>
                    </a:p>
                  </a:txBody>
                  <a:tcPr/>
                </a:tc>
              </a:tr>
            </a:tbl>
          </a:graphicData>
        </a:graphic>
      </p:graphicFrame>
      <p:sp>
        <p:nvSpPr>
          <p:cNvPr id="5" name="Slide Number Placeholder 4"/>
          <p:cNvSpPr>
            <a:spLocks noGrp="1"/>
          </p:cNvSpPr>
          <p:nvPr>
            <p:ph type="sldNum" sz="quarter" idx="4"/>
          </p:nvPr>
        </p:nvSpPr>
        <p:spPr>
          <a:xfrm>
            <a:off x="8210872" y="6172200"/>
            <a:ext cx="609600" cy="365125"/>
          </a:xfrm>
        </p:spPr>
        <p:txBody>
          <a:bodyPr/>
          <a:lstStyle/>
          <a:p>
            <a:r>
              <a:rPr lang="en-ZA" dirty="0" smtClean="0"/>
              <a:t>29</a:t>
            </a:r>
          </a:p>
        </p:txBody>
      </p:sp>
    </p:spTree>
    <p:extLst>
      <p:ext uri="{BB962C8B-B14F-4D97-AF65-F5344CB8AC3E}">
        <p14:creationId xmlns:p14="http://schemas.microsoft.com/office/powerpoint/2010/main" xmlns="" val="1117412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PURPOSE OF THE PRESENTATION</a:t>
            </a:r>
            <a:endParaRPr lang="en-ZA" dirty="0"/>
          </a:p>
        </p:txBody>
      </p:sp>
      <p:sp>
        <p:nvSpPr>
          <p:cNvPr id="3" name="Content Placeholder 2"/>
          <p:cNvSpPr>
            <a:spLocks noGrp="1"/>
          </p:cNvSpPr>
          <p:nvPr>
            <p:ph idx="1"/>
          </p:nvPr>
        </p:nvSpPr>
        <p:spPr>
          <a:xfrm>
            <a:off x="467544" y="1600201"/>
            <a:ext cx="7920880" cy="4343400"/>
          </a:xfrm>
        </p:spPr>
        <p:txBody>
          <a:bodyPr>
            <a:normAutofit/>
          </a:bodyPr>
          <a:lstStyle/>
          <a:p>
            <a:r>
              <a:rPr lang="en-ZA" sz="3200" b="0" dirty="0" smtClean="0">
                <a:solidFill>
                  <a:schemeClr val="tx1"/>
                </a:solidFill>
                <a:latin typeface="Arial" panose="020B0604020202020204" pitchFamily="34" charset="0"/>
                <a:cs typeface="Arial" panose="020B0604020202020204" pitchFamily="34" charset="0"/>
              </a:rPr>
              <a:t>The purpose of the presentation is to provide an update </a:t>
            </a:r>
            <a:r>
              <a:rPr lang="en-ZA" sz="3200" b="0" dirty="0">
                <a:solidFill>
                  <a:schemeClr val="tx1"/>
                </a:solidFill>
                <a:latin typeface="Arial" panose="020B0604020202020204" pitchFamily="34" charset="0"/>
                <a:cs typeface="Arial" panose="020B0604020202020204" pitchFamily="34" charset="0"/>
              </a:rPr>
              <a:t>on </a:t>
            </a:r>
            <a:r>
              <a:rPr lang="en-ZA" sz="3200" b="0" dirty="0" smtClean="0">
                <a:solidFill>
                  <a:schemeClr val="tx1"/>
                </a:solidFill>
                <a:latin typeface="Arial" panose="020B0604020202020204" pitchFamily="34" charset="0"/>
                <a:cs typeface="Arial" panose="020B0604020202020204" pitchFamily="34" charset="0"/>
              </a:rPr>
              <a:t>progress made in addressing issues raised at oversight visits by the Portfolio Committee on Arts and Culture from 2014 to date</a:t>
            </a:r>
            <a:endParaRPr lang="en-ZA" sz="3200" b="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r>
              <a:rPr lang="en-ZA" dirty="0" smtClean="0"/>
              <a:t>3</a:t>
            </a:r>
          </a:p>
        </p:txBody>
      </p:sp>
    </p:spTree>
    <p:extLst>
      <p:ext uri="{BB962C8B-B14F-4D97-AF65-F5344CB8AC3E}">
        <p14:creationId xmlns:p14="http://schemas.microsoft.com/office/powerpoint/2010/main" xmlns="" val="4056386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710952"/>
          </a:xfrm>
        </p:spPr>
        <p:txBody>
          <a:bodyPr>
            <a:normAutofit/>
          </a:bodyPr>
          <a:lstStyle/>
          <a:p>
            <a:r>
              <a:rPr lang="en-ZA" sz="2400" dirty="0"/>
              <a:t>DITSONG MUSEUMS OF SOUTH </a:t>
            </a:r>
            <a:r>
              <a:rPr lang="en-ZA" sz="2400" dirty="0" smtClean="0"/>
              <a:t>AFRICA</a:t>
            </a:r>
            <a:endParaRPr lang="en-ZA" sz="2400" dirty="0"/>
          </a:p>
        </p:txBody>
      </p:sp>
      <p:sp>
        <p:nvSpPr>
          <p:cNvPr id="3" name="Content Placeholder 2"/>
          <p:cNvSpPr>
            <a:spLocks noGrp="1"/>
          </p:cNvSpPr>
          <p:nvPr>
            <p:ph idx="1"/>
          </p:nvPr>
        </p:nvSpPr>
        <p:spPr>
          <a:xfrm>
            <a:off x="395536" y="764704"/>
            <a:ext cx="8424936" cy="5112568"/>
          </a:xfrm>
        </p:spPr>
        <p:txBody>
          <a:bodyPr>
            <a:normAutofit fontScale="92500" lnSpcReduction="10000"/>
          </a:bodyPr>
          <a:lstStyle/>
          <a:p>
            <a:pPr marL="0" indent="0">
              <a:buNone/>
            </a:pPr>
            <a:r>
              <a:rPr lang="en-ZA" sz="1900" dirty="0" smtClean="0">
                <a:solidFill>
                  <a:schemeClr val="tx1"/>
                </a:solidFill>
                <a:latin typeface="+mn-lt"/>
              </a:rPr>
              <a:t>INFRASTRUCTURE</a:t>
            </a:r>
          </a:p>
          <a:p>
            <a:pPr marL="0" indent="0">
              <a:buNone/>
            </a:pPr>
            <a:endParaRPr lang="en-ZA" sz="1900" b="0" dirty="0">
              <a:solidFill>
                <a:schemeClr val="tx1"/>
              </a:solidFill>
              <a:latin typeface="+mn-lt"/>
            </a:endParaRPr>
          </a:p>
          <a:p>
            <a:r>
              <a:rPr lang="en-ZA" sz="1900" b="0" dirty="0">
                <a:solidFill>
                  <a:schemeClr val="tx1"/>
                </a:solidFill>
                <a:latin typeface="Arial" panose="020B0604020202020204" pitchFamily="34" charset="0"/>
                <a:cs typeface="Arial" panose="020B0604020202020204" pitchFamily="34" charset="0"/>
              </a:rPr>
              <a:t>On the 22nd November 2017 DPW and DAC met to discuss the DMSA infrastructure projects. </a:t>
            </a:r>
            <a:r>
              <a:rPr lang="en-ZA" sz="1900" b="0" dirty="0" smtClean="0">
                <a:solidFill>
                  <a:schemeClr val="tx1"/>
                </a:solidFill>
                <a:latin typeface="Arial" panose="020B0604020202020204" pitchFamily="34" charset="0"/>
                <a:cs typeface="Arial" panose="020B0604020202020204" pitchFamily="34" charset="0"/>
              </a:rPr>
              <a:t>The </a:t>
            </a:r>
            <a:r>
              <a:rPr lang="en-ZA" sz="1900" b="0" dirty="0">
                <a:solidFill>
                  <a:schemeClr val="tx1"/>
                </a:solidFill>
                <a:latin typeface="Arial" panose="020B0604020202020204" pitchFamily="34" charset="0"/>
                <a:cs typeface="Arial" panose="020B0604020202020204" pitchFamily="34" charset="0"/>
              </a:rPr>
              <a:t>buildings that are occupied by the museums are under custodianship of </a:t>
            </a:r>
            <a:r>
              <a:rPr lang="en-ZA" sz="1900" b="0" dirty="0" smtClean="0">
                <a:solidFill>
                  <a:schemeClr val="tx1"/>
                </a:solidFill>
                <a:latin typeface="Arial" panose="020B0604020202020204" pitchFamily="34" charset="0"/>
                <a:cs typeface="Arial" panose="020B0604020202020204" pitchFamily="34" charset="0"/>
              </a:rPr>
              <a:t>the DPW</a:t>
            </a:r>
            <a:r>
              <a:rPr lang="en-ZA" sz="1900" b="0" dirty="0">
                <a:solidFill>
                  <a:schemeClr val="tx1"/>
                </a:solidFill>
                <a:latin typeface="Arial" panose="020B0604020202020204" pitchFamily="34" charset="0"/>
                <a:cs typeface="Arial" panose="020B0604020202020204" pitchFamily="34" charset="0"/>
              </a:rPr>
              <a:t>, and therefore the maintenance </a:t>
            </a:r>
            <a:r>
              <a:rPr lang="en-ZA" sz="1900" b="0" dirty="0" smtClean="0">
                <a:solidFill>
                  <a:schemeClr val="tx1"/>
                </a:solidFill>
                <a:latin typeface="Arial" panose="020B0604020202020204" pitchFamily="34" charset="0"/>
                <a:cs typeface="Arial" panose="020B0604020202020204" pitchFamily="34" charset="0"/>
              </a:rPr>
              <a:t>and / or upkeep </a:t>
            </a:r>
            <a:r>
              <a:rPr lang="en-ZA" sz="1900" b="0" dirty="0">
                <a:solidFill>
                  <a:schemeClr val="tx1"/>
                </a:solidFill>
                <a:latin typeface="Arial" panose="020B0604020202020204" pitchFamily="34" charset="0"/>
                <a:cs typeface="Arial" panose="020B0604020202020204" pitchFamily="34" charset="0"/>
              </a:rPr>
              <a:t>of the buildings </a:t>
            </a:r>
            <a:r>
              <a:rPr lang="en-ZA" sz="1900" b="0" dirty="0" smtClean="0">
                <a:solidFill>
                  <a:schemeClr val="tx1"/>
                </a:solidFill>
                <a:latin typeface="Arial" panose="020B0604020202020204" pitchFamily="34" charset="0"/>
                <a:cs typeface="Arial" panose="020B0604020202020204" pitchFamily="34" charset="0"/>
              </a:rPr>
              <a:t>is </a:t>
            </a:r>
            <a:r>
              <a:rPr lang="en-ZA" sz="1900" b="0" dirty="0">
                <a:solidFill>
                  <a:schemeClr val="tx1"/>
                </a:solidFill>
                <a:latin typeface="Arial" panose="020B0604020202020204" pitchFamily="34" charset="0"/>
                <a:cs typeface="Arial" panose="020B0604020202020204" pitchFamily="34" charset="0"/>
              </a:rPr>
              <a:t>the responsibility of the DPW. </a:t>
            </a:r>
            <a:r>
              <a:rPr lang="en-ZA" sz="1900" b="0" dirty="0" smtClean="0">
                <a:solidFill>
                  <a:schemeClr val="tx1"/>
                </a:solidFill>
                <a:latin typeface="Arial" panose="020B0604020202020204" pitchFamily="34" charset="0"/>
                <a:cs typeface="Arial" panose="020B0604020202020204" pitchFamily="34" charset="0"/>
              </a:rPr>
              <a:t>DPW </a:t>
            </a:r>
            <a:r>
              <a:rPr lang="en-ZA" sz="1900" b="0" dirty="0">
                <a:solidFill>
                  <a:schemeClr val="tx1"/>
                </a:solidFill>
                <a:latin typeface="Arial" panose="020B0604020202020204" pitchFamily="34" charset="0"/>
                <a:cs typeface="Arial" panose="020B0604020202020204" pitchFamily="34" charset="0"/>
              </a:rPr>
              <a:t>does not have sufficient budget to maintain all the buildings that are occupied by the museums, including the DMSA</a:t>
            </a:r>
            <a:r>
              <a:rPr lang="en-ZA" sz="1900" b="0" dirty="0" smtClean="0">
                <a:solidFill>
                  <a:schemeClr val="tx1"/>
                </a:solidFill>
                <a:latin typeface="Arial" panose="020B0604020202020204" pitchFamily="34" charset="0"/>
                <a:cs typeface="Arial" panose="020B0604020202020204" pitchFamily="34" charset="0"/>
              </a:rPr>
              <a:t>.</a:t>
            </a:r>
          </a:p>
          <a:p>
            <a:pPr marL="0" indent="0">
              <a:buNone/>
            </a:pPr>
            <a:endParaRPr lang="en-ZA" sz="1900" b="0" dirty="0" smtClean="0">
              <a:solidFill>
                <a:schemeClr val="tx1"/>
              </a:solidFill>
              <a:latin typeface="Arial" panose="020B0604020202020204" pitchFamily="34" charset="0"/>
              <a:cs typeface="Arial" panose="020B0604020202020204" pitchFamily="34" charset="0"/>
            </a:endParaRPr>
          </a:p>
          <a:p>
            <a:r>
              <a:rPr lang="en-ZA" sz="1900" b="0" dirty="0">
                <a:solidFill>
                  <a:schemeClr val="tx1"/>
                </a:solidFill>
                <a:latin typeface="Arial" panose="020B0604020202020204" pitchFamily="34" charset="0"/>
                <a:cs typeface="Arial" panose="020B0604020202020204" pitchFamily="34" charset="0"/>
              </a:rPr>
              <a:t>During the discussions, DPW confirmed that DMSA buildings will not be renovated soon as </a:t>
            </a:r>
            <a:r>
              <a:rPr lang="en-ZA" sz="1900" b="0" dirty="0" smtClean="0">
                <a:solidFill>
                  <a:schemeClr val="tx1"/>
                </a:solidFill>
                <a:latin typeface="Arial" panose="020B0604020202020204" pitchFamily="34" charset="0"/>
                <a:cs typeface="Arial" panose="020B0604020202020204" pitchFamily="34" charset="0"/>
              </a:rPr>
              <a:t>there was a moratorium put on new projects which was a </a:t>
            </a:r>
            <a:r>
              <a:rPr lang="en-ZA" sz="1900" b="0" dirty="0">
                <a:solidFill>
                  <a:schemeClr val="tx1"/>
                </a:solidFill>
                <a:latin typeface="Arial" panose="020B0604020202020204" pitchFamily="34" charset="0"/>
                <a:cs typeface="Arial" panose="020B0604020202020204" pitchFamily="34" charset="0"/>
              </a:rPr>
              <a:t>result of financial </a:t>
            </a:r>
            <a:r>
              <a:rPr lang="en-ZA" sz="1900" b="0" dirty="0" smtClean="0">
                <a:solidFill>
                  <a:schemeClr val="tx1"/>
                </a:solidFill>
                <a:latin typeface="Arial" panose="020B0604020202020204" pitchFamily="34" charset="0"/>
                <a:cs typeface="Arial" panose="020B0604020202020204" pitchFamily="34" charset="0"/>
              </a:rPr>
              <a:t>constraints.</a:t>
            </a:r>
          </a:p>
          <a:p>
            <a:endParaRPr lang="en-ZA" sz="1900" b="0" dirty="0" smtClean="0">
              <a:solidFill>
                <a:schemeClr val="tx1"/>
              </a:solidFill>
              <a:latin typeface="Arial" panose="020B0604020202020204" pitchFamily="34" charset="0"/>
              <a:cs typeface="Arial" panose="020B0604020202020204" pitchFamily="34" charset="0"/>
            </a:endParaRPr>
          </a:p>
          <a:p>
            <a:r>
              <a:rPr lang="en-ZA" sz="1900" b="0" dirty="0" smtClean="0">
                <a:solidFill>
                  <a:schemeClr val="tx1"/>
                </a:solidFill>
                <a:latin typeface="Arial" panose="020B0604020202020204" pitchFamily="34" charset="0"/>
                <a:cs typeface="Arial" panose="020B0604020202020204" pitchFamily="34" charset="0"/>
              </a:rPr>
              <a:t>DPW has over </a:t>
            </a:r>
            <a:r>
              <a:rPr lang="en-ZA" sz="1900" b="0" dirty="0">
                <a:solidFill>
                  <a:schemeClr val="tx1"/>
                </a:solidFill>
                <a:latin typeface="Arial" panose="020B0604020202020204" pitchFamily="34" charset="0"/>
                <a:cs typeface="Arial" panose="020B0604020202020204" pitchFamily="34" charset="0"/>
              </a:rPr>
              <a:t>committed </a:t>
            </a:r>
            <a:r>
              <a:rPr lang="en-ZA" sz="1900" b="0" dirty="0" smtClean="0">
                <a:solidFill>
                  <a:schemeClr val="tx1"/>
                </a:solidFill>
                <a:latin typeface="Arial" panose="020B0604020202020204" pitchFamily="34" charset="0"/>
                <a:cs typeface="Arial" panose="020B0604020202020204" pitchFamily="34" charset="0"/>
              </a:rPr>
              <a:t>its </a:t>
            </a:r>
            <a:r>
              <a:rPr lang="en-ZA" sz="1900" b="0" dirty="0">
                <a:solidFill>
                  <a:schemeClr val="tx1"/>
                </a:solidFill>
                <a:latin typeface="Arial" panose="020B0604020202020204" pitchFamily="34" charset="0"/>
                <a:cs typeface="Arial" panose="020B0604020202020204" pitchFamily="34" charset="0"/>
              </a:rPr>
              <a:t>budget for 2018/19 financial year</a:t>
            </a:r>
            <a:r>
              <a:rPr lang="en-ZA" sz="1900" b="0" dirty="0" smtClean="0">
                <a:solidFill>
                  <a:schemeClr val="tx1"/>
                </a:solidFill>
                <a:latin typeface="Arial" panose="020B0604020202020204" pitchFamily="34" charset="0"/>
                <a:cs typeface="Arial" panose="020B0604020202020204" pitchFamily="34" charset="0"/>
              </a:rPr>
              <a:t>.</a:t>
            </a:r>
          </a:p>
          <a:p>
            <a:pPr marL="0" indent="0">
              <a:buNone/>
            </a:pPr>
            <a:endParaRPr lang="en-ZA" sz="1900" b="0" dirty="0">
              <a:solidFill>
                <a:schemeClr val="tx1"/>
              </a:solidFill>
              <a:latin typeface="Arial" panose="020B0604020202020204" pitchFamily="34" charset="0"/>
              <a:cs typeface="Arial" panose="020B0604020202020204" pitchFamily="34" charset="0"/>
            </a:endParaRPr>
          </a:p>
          <a:p>
            <a:r>
              <a:rPr lang="en-ZA" sz="1900" b="0" dirty="0" smtClean="0">
                <a:solidFill>
                  <a:schemeClr val="tx1"/>
                </a:solidFill>
                <a:latin typeface="Arial" panose="020B0604020202020204" pitchFamily="34" charset="0"/>
                <a:cs typeface="Arial" panose="020B0604020202020204" pitchFamily="34" charset="0"/>
              </a:rPr>
              <a:t>During </a:t>
            </a:r>
            <a:r>
              <a:rPr lang="en-ZA" sz="1900" b="0" dirty="0">
                <a:solidFill>
                  <a:schemeClr val="tx1"/>
                </a:solidFill>
                <a:latin typeface="Arial" panose="020B0604020202020204" pitchFamily="34" charset="0"/>
                <a:cs typeface="Arial" panose="020B0604020202020204" pitchFamily="34" charset="0"/>
              </a:rPr>
              <a:t>the budgeting process, the DAC included the following DMSA projects in the 2018 Estimate of National Expenditure (ENE) based on the User Asset Management Plan which was submitted by </a:t>
            </a:r>
            <a:r>
              <a:rPr lang="en-ZA" sz="1900" b="0" dirty="0" smtClean="0">
                <a:solidFill>
                  <a:schemeClr val="tx1"/>
                </a:solidFill>
                <a:latin typeface="Arial" panose="020B0604020202020204" pitchFamily="34" charset="0"/>
                <a:cs typeface="Arial" panose="020B0604020202020204" pitchFamily="34" charset="0"/>
              </a:rPr>
              <a:t>DMSA:</a:t>
            </a:r>
            <a:endParaRPr lang="en-ZA" sz="1900" b="0" dirty="0">
              <a:solidFill>
                <a:schemeClr val="tx1"/>
              </a:solidFill>
              <a:latin typeface="Arial" panose="020B0604020202020204" pitchFamily="34" charset="0"/>
              <a:cs typeface="Arial" panose="020B0604020202020204" pitchFamily="34" charset="0"/>
            </a:endParaRPr>
          </a:p>
          <a:p>
            <a:endParaRPr lang="en-ZA" sz="1900" b="0" dirty="0" smtClean="0">
              <a:solidFill>
                <a:schemeClr val="tx1"/>
              </a:solidFill>
              <a:latin typeface="+mn-lt"/>
            </a:endParaRPr>
          </a:p>
          <a:p>
            <a:pPr marL="0" indent="0">
              <a:buNone/>
            </a:pPr>
            <a:endParaRPr lang="en-ZA" dirty="0"/>
          </a:p>
        </p:txBody>
      </p:sp>
      <p:sp>
        <p:nvSpPr>
          <p:cNvPr id="5" name="Slide Number Placeholder 4"/>
          <p:cNvSpPr>
            <a:spLocks noGrp="1"/>
          </p:cNvSpPr>
          <p:nvPr>
            <p:ph type="sldNum" sz="quarter" idx="4"/>
          </p:nvPr>
        </p:nvSpPr>
        <p:spPr/>
        <p:txBody>
          <a:bodyPr/>
          <a:lstStyle/>
          <a:p>
            <a:r>
              <a:rPr lang="en-ZA" dirty="0" smtClean="0"/>
              <a:t>30</a:t>
            </a:r>
          </a:p>
        </p:txBody>
      </p:sp>
    </p:spTree>
    <p:extLst>
      <p:ext uri="{BB962C8B-B14F-4D97-AF65-F5344CB8AC3E}">
        <p14:creationId xmlns:p14="http://schemas.microsoft.com/office/powerpoint/2010/main" xmlns="" val="42530916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400" dirty="0"/>
              <a:t>DITSONG MUSEUMS OF SOUTH AFRICA …</a:t>
            </a:r>
            <a:r>
              <a:rPr lang="en-ZA" sz="2400" dirty="0" err="1"/>
              <a:t>cont</a:t>
            </a:r>
            <a:endParaRPr lang="en-ZA" sz="2400" dirty="0"/>
          </a:p>
        </p:txBody>
      </p:sp>
      <p:pic>
        <p:nvPicPr>
          <p:cNvPr id="7" name="Content Placeholder 6"/>
          <p:cNvPicPr>
            <a:picLocks noGrp="1" noChangeAspect="1"/>
          </p:cNvPicPr>
          <p:nvPr>
            <p:ph idx="1"/>
          </p:nvPr>
        </p:nvPicPr>
        <p:blipFill>
          <a:blip r:embed="rId2" cstate="print"/>
          <a:stretch>
            <a:fillRect/>
          </a:stretch>
        </p:blipFill>
        <p:spPr>
          <a:xfrm>
            <a:off x="457200" y="1412875"/>
            <a:ext cx="8003232" cy="4530725"/>
          </a:xfrm>
          <a:prstGeom prst="rect">
            <a:avLst/>
          </a:prstGeom>
        </p:spPr>
      </p:pic>
      <p:sp>
        <p:nvSpPr>
          <p:cNvPr id="3" name="Slide Number Placeholder 2"/>
          <p:cNvSpPr>
            <a:spLocks noGrp="1"/>
          </p:cNvSpPr>
          <p:nvPr>
            <p:ph type="sldNum" sz="quarter" idx="4"/>
          </p:nvPr>
        </p:nvSpPr>
        <p:spPr/>
        <p:txBody>
          <a:bodyPr/>
          <a:lstStyle/>
          <a:p>
            <a:r>
              <a:rPr lang="en-ZA" dirty="0" smtClean="0"/>
              <a:t>31</a:t>
            </a:r>
          </a:p>
        </p:txBody>
      </p:sp>
    </p:spTree>
    <p:extLst>
      <p:ext uri="{BB962C8B-B14F-4D97-AF65-F5344CB8AC3E}">
        <p14:creationId xmlns:p14="http://schemas.microsoft.com/office/powerpoint/2010/main" xmlns="" val="14466848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400" dirty="0"/>
              <a:t>DITSONG MUSEUMS OF SOUTH AFRICA </a:t>
            </a:r>
          </a:p>
        </p:txBody>
      </p:sp>
      <p:sp>
        <p:nvSpPr>
          <p:cNvPr id="3" name="Content Placeholder 2"/>
          <p:cNvSpPr>
            <a:spLocks noGrp="1"/>
          </p:cNvSpPr>
          <p:nvPr>
            <p:ph idx="1"/>
          </p:nvPr>
        </p:nvSpPr>
        <p:spPr>
          <a:xfrm>
            <a:off x="395536" y="1412776"/>
            <a:ext cx="8064896" cy="4530825"/>
          </a:xfrm>
        </p:spPr>
        <p:txBody>
          <a:bodyPr/>
          <a:lstStyle/>
          <a:p>
            <a:pPr marL="0" indent="0">
              <a:buNone/>
            </a:pPr>
            <a:r>
              <a:rPr lang="en-ZA" sz="1800" dirty="0">
                <a:solidFill>
                  <a:schemeClr val="tx1"/>
                </a:solidFill>
                <a:latin typeface="+mn-lt"/>
              </a:rPr>
              <a:t>CURRENT </a:t>
            </a:r>
            <a:r>
              <a:rPr lang="en-ZA" sz="1800" dirty="0" smtClean="0">
                <a:solidFill>
                  <a:schemeClr val="tx1"/>
                </a:solidFill>
                <a:latin typeface="+mn-lt"/>
              </a:rPr>
              <a:t>STATUS</a:t>
            </a:r>
          </a:p>
          <a:p>
            <a:pPr marL="0" indent="0">
              <a:buNone/>
            </a:pPr>
            <a:endParaRPr lang="en-ZA" sz="1800" b="0" dirty="0">
              <a:solidFill>
                <a:schemeClr val="tx1"/>
              </a:solidFill>
              <a:latin typeface="+mn-lt"/>
            </a:endParaRPr>
          </a:p>
          <a:p>
            <a:r>
              <a:rPr lang="en-ZA" sz="1800" b="0" dirty="0">
                <a:solidFill>
                  <a:schemeClr val="tx1"/>
                </a:solidFill>
                <a:latin typeface="+mn-lt"/>
              </a:rPr>
              <a:t>The committed funds for the 2018/19 financial year allocation for DMSA of R21 000 000 was approved by National Treasury. </a:t>
            </a:r>
            <a:endParaRPr lang="en-ZA" sz="1800" b="0" dirty="0" smtClean="0">
              <a:solidFill>
                <a:schemeClr val="tx1"/>
              </a:solidFill>
              <a:latin typeface="+mn-lt"/>
            </a:endParaRPr>
          </a:p>
          <a:p>
            <a:endParaRPr lang="en-ZA" sz="1800" b="0" dirty="0">
              <a:solidFill>
                <a:schemeClr val="tx1"/>
              </a:solidFill>
              <a:latin typeface="+mn-lt"/>
            </a:endParaRPr>
          </a:p>
          <a:p>
            <a:r>
              <a:rPr lang="en-ZA" sz="1800" b="0" dirty="0" smtClean="0">
                <a:solidFill>
                  <a:schemeClr val="tx1"/>
                </a:solidFill>
                <a:latin typeface="+mn-lt"/>
              </a:rPr>
              <a:t>The </a:t>
            </a:r>
            <a:r>
              <a:rPr lang="en-ZA" sz="1800" b="0" dirty="0">
                <a:solidFill>
                  <a:schemeClr val="tx1"/>
                </a:solidFill>
                <a:latin typeface="+mn-lt"/>
              </a:rPr>
              <a:t>funds will be transferred to DMSA during the 2018/19 financial year upon receipt of the required documents.</a:t>
            </a:r>
          </a:p>
          <a:p>
            <a:endParaRPr lang="en-ZA" dirty="0"/>
          </a:p>
          <a:p>
            <a:endParaRPr lang="en-ZA" dirty="0"/>
          </a:p>
        </p:txBody>
      </p:sp>
      <p:sp>
        <p:nvSpPr>
          <p:cNvPr id="5" name="Slide Number Placeholder 4"/>
          <p:cNvSpPr>
            <a:spLocks noGrp="1"/>
          </p:cNvSpPr>
          <p:nvPr>
            <p:ph type="sldNum" sz="quarter" idx="4"/>
          </p:nvPr>
        </p:nvSpPr>
        <p:spPr>
          <a:xfrm>
            <a:off x="8077200" y="6165304"/>
            <a:ext cx="609600" cy="365125"/>
          </a:xfrm>
        </p:spPr>
        <p:txBody>
          <a:bodyPr/>
          <a:lstStyle/>
          <a:p>
            <a:r>
              <a:rPr lang="en-ZA" dirty="0" smtClean="0"/>
              <a:t>32</a:t>
            </a:r>
          </a:p>
        </p:txBody>
      </p:sp>
    </p:spTree>
    <p:extLst>
      <p:ext uri="{BB962C8B-B14F-4D97-AF65-F5344CB8AC3E}">
        <p14:creationId xmlns:p14="http://schemas.microsoft.com/office/powerpoint/2010/main" xmlns="" val="41198365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PACOFS</a:t>
            </a:r>
            <a:endParaRPr lang="en-ZA" dirty="0"/>
          </a:p>
        </p:txBody>
      </p:sp>
      <p:sp>
        <p:nvSpPr>
          <p:cNvPr id="3" name="Slide Number Placeholder 3"/>
          <p:cNvSpPr txBox="1">
            <a:spLocks/>
          </p:cNvSpPr>
          <p:nvPr/>
        </p:nvSpPr>
        <p:spPr>
          <a:xfrm>
            <a:off x="8077200" y="6172200"/>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33</a:t>
            </a:r>
          </a:p>
        </p:txBody>
      </p:sp>
    </p:spTree>
    <p:extLst>
      <p:ext uri="{BB962C8B-B14F-4D97-AF65-F5344CB8AC3E}">
        <p14:creationId xmlns:p14="http://schemas.microsoft.com/office/powerpoint/2010/main" xmlns="" val="39772665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07504" y="1052736"/>
            <a:ext cx="8496944" cy="3600400"/>
          </a:xfrm>
        </p:spPr>
        <p:txBody>
          <a:bodyPr>
            <a:noAutofit/>
          </a:bodyPr>
          <a:lstStyle/>
          <a:p>
            <a:pPr marL="0" indent="0">
              <a:buNone/>
            </a:pPr>
            <a:endParaRPr lang="en-ZA" sz="2000" b="0" dirty="0" smtClean="0">
              <a:latin typeface="+mn-lt"/>
            </a:endParaRPr>
          </a:p>
          <a:p>
            <a:pPr marL="0" indent="0">
              <a:buNone/>
            </a:pPr>
            <a:endParaRPr lang="en-US" sz="2000" b="0" dirty="0" smtClean="0">
              <a:latin typeface="+mn-lt"/>
            </a:endParaRPr>
          </a:p>
        </p:txBody>
      </p:sp>
      <p:sp>
        <p:nvSpPr>
          <p:cNvPr id="8" name="Title 28"/>
          <p:cNvSpPr>
            <a:spLocks noGrp="1"/>
          </p:cNvSpPr>
          <p:nvPr>
            <p:ph type="title"/>
          </p:nvPr>
        </p:nvSpPr>
        <p:spPr>
          <a:xfrm>
            <a:off x="251520" y="116632"/>
            <a:ext cx="8579296" cy="504056"/>
          </a:xfrm>
        </p:spPr>
        <p:txBody>
          <a:bodyPr>
            <a:normAutofit/>
          </a:bodyPr>
          <a:lstStyle/>
          <a:p>
            <a:pPr algn="ctr"/>
            <a:r>
              <a:rPr lang="en-US" sz="1800" dirty="0" smtClean="0">
                <a:solidFill>
                  <a:schemeClr val="accent2">
                    <a:lumMod val="75000"/>
                  </a:schemeClr>
                </a:solidFill>
                <a:latin typeface="Arial" panose="020B0604020202020204" pitchFamily="34" charset="0"/>
                <a:ea typeface="Gill Sans BOLD"/>
                <a:cs typeface="Arial" panose="020B0604020202020204" pitchFamily="34" charset="0"/>
              </a:rPr>
              <a:t>GOVERNANCE STATUS</a:t>
            </a:r>
            <a:endParaRPr lang="en-US" sz="1800" dirty="0">
              <a:solidFill>
                <a:schemeClr val="accent2">
                  <a:lumMod val="75000"/>
                </a:schemeClr>
              </a:solidFill>
              <a:latin typeface="Arial" panose="020B0604020202020204" pitchFamily="34" charset="0"/>
              <a:ea typeface="Gill Sans BOLD"/>
              <a:cs typeface="Arial" panose="020B0604020202020204" pitchFamily="34" charset="0"/>
            </a:endParaRPr>
          </a:p>
        </p:txBody>
      </p:sp>
      <p:graphicFrame>
        <p:nvGraphicFramePr>
          <p:cNvPr id="9" name="Content Placeholder 3"/>
          <p:cNvGraphicFramePr>
            <a:graphicFrameLocks/>
          </p:cNvGraphicFramePr>
          <p:nvPr>
            <p:extLst/>
          </p:nvPr>
        </p:nvGraphicFramePr>
        <p:xfrm>
          <a:off x="179514" y="598655"/>
          <a:ext cx="8856982" cy="3992453"/>
        </p:xfrm>
        <a:graphic>
          <a:graphicData uri="http://schemas.openxmlformats.org/drawingml/2006/table">
            <a:tbl>
              <a:tblPr firstRow="1" bandRow="1">
                <a:tableStyleId>{5C22544A-7EE6-4342-B048-85BDC9FD1C3A}</a:tableStyleId>
              </a:tblPr>
              <a:tblGrid>
                <a:gridCol w="2672364"/>
                <a:gridCol w="2977779"/>
                <a:gridCol w="3206839"/>
              </a:tblGrid>
              <a:tr h="87973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Arial" panose="020B0604020202020204" pitchFamily="34" charset="0"/>
                          <a:cs typeface="Arial" panose="020B0604020202020204" pitchFamily="34" charset="0"/>
                        </a:rPr>
                        <a:t>PACOFS COUNCIL</a:t>
                      </a:r>
                    </a:p>
                    <a:p>
                      <a:r>
                        <a:rPr lang="en-ZA" sz="1400" dirty="0" smtClean="0">
                          <a:solidFill>
                            <a:schemeClr val="bg1"/>
                          </a:solidFill>
                          <a:latin typeface="Arial" panose="020B0604020202020204" pitchFamily="34" charset="0"/>
                          <a:cs typeface="Arial" panose="020B0604020202020204" pitchFamily="34" charset="0"/>
                        </a:rPr>
                        <a:t>MEETING</a:t>
                      </a:r>
                      <a:r>
                        <a:rPr lang="en-ZA" sz="1400" baseline="0" dirty="0" smtClean="0">
                          <a:solidFill>
                            <a:schemeClr val="bg1"/>
                          </a:solidFill>
                          <a:latin typeface="Arial" panose="020B0604020202020204" pitchFamily="34" charset="0"/>
                          <a:cs typeface="Arial" panose="020B0604020202020204" pitchFamily="34" charset="0"/>
                        </a:rPr>
                        <a:t> FREQUENCY AND ATTENDANCE 2017/18</a:t>
                      </a:r>
                      <a:endParaRPr lang="en-ZA" sz="1400"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en-ZA" sz="1400" dirty="0">
                        <a:latin typeface="Arial" panose="020B0604020202020204" pitchFamily="34" charset="0"/>
                        <a:cs typeface="Arial" panose="020B0604020202020204" pitchFamily="34" charset="0"/>
                      </a:endParaRPr>
                    </a:p>
                  </a:txBody>
                  <a:tcPr>
                    <a:solidFill>
                      <a:schemeClr val="accent6">
                        <a:lumMod val="50000"/>
                      </a:schemeClr>
                    </a:solidFill>
                  </a:tcPr>
                </a:tc>
                <a:tc>
                  <a:txBody>
                    <a:bodyPr/>
                    <a:lstStyle/>
                    <a:p>
                      <a:r>
                        <a:rPr lang="en-ZA" sz="1400" dirty="0" smtClean="0">
                          <a:latin typeface="Arial" panose="020B0604020202020204" pitchFamily="34" charset="0"/>
                          <a:cs typeface="Arial" panose="020B0604020202020204" pitchFamily="34" charset="0"/>
                        </a:rPr>
                        <a:t>STATUS OF COUNCIL </a:t>
                      </a:r>
                      <a:endParaRPr lang="en-ZA"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50000"/>
                      </a:schemeClr>
                    </a:solidFill>
                  </a:tcPr>
                </a:tc>
              </a:tr>
              <a:tr h="284539">
                <a:tc>
                  <a:txBody>
                    <a:bodyPr/>
                    <a:lstStyle/>
                    <a:p>
                      <a:r>
                        <a:rPr lang="en-ZA" sz="1200" dirty="0" smtClean="0">
                          <a:latin typeface="Arial" panose="020B0604020202020204" pitchFamily="34" charset="0"/>
                          <a:cs typeface="Arial" panose="020B0604020202020204" pitchFamily="34" charset="0"/>
                        </a:rPr>
                        <a:t>Number of Council</a:t>
                      </a:r>
                      <a:r>
                        <a:rPr lang="en-ZA" sz="1200" baseline="0" dirty="0" smtClean="0">
                          <a:latin typeface="Arial" panose="020B0604020202020204" pitchFamily="34" charset="0"/>
                          <a:cs typeface="Arial" panose="020B0604020202020204" pitchFamily="34" charset="0"/>
                        </a:rPr>
                        <a:t> members</a:t>
                      </a:r>
                      <a:endParaRPr lang="en-ZA" sz="12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r>
                        <a:rPr lang="en-ZA" sz="1400" b="0" dirty="0" smtClean="0">
                          <a:solidFill>
                            <a:schemeClr val="tx1"/>
                          </a:solidFill>
                          <a:latin typeface="Arial" panose="020B0604020202020204" pitchFamily="34" charset="0"/>
                          <a:cs typeface="Arial" panose="020B0604020202020204" pitchFamily="34" charset="0"/>
                        </a:rPr>
                        <a:t>9</a:t>
                      </a:r>
                      <a:endParaRPr lang="en-ZA"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rowSpan="7">
                  <a:txBody>
                    <a:bodyPr/>
                    <a:lstStyle/>
                    <a:p>
                      <a:pPr marL="285750" indent="-285750" algn="l">
                        <a:buFont typeface="Arial" panose="020B0604020202020204" pitchFamily="34" charset="0"/>
                        <a:buChar char="•"/>
                      </a:pPr>
                      <a:r>
                        <a:rPr lang="en-ZA" sz="1400" b="0" dirty="0" smtClean="0">
                          <a:latin typeface="Arial" panose="020B0604020202020204" pitchFamily="34" charset="0"/>
                          <a:cs typeface="Arial" panose="020B0604020202020204" pitchFamily="34" charset="0"/>
                        </a:rPr>
                        <a:t>New Council was</a:t>
                      </a:r>
                      <a:r>
                        <a:rPr lang="en-ZA" sz="1400" b="0" baseline="0" dirty="0" smtClean="0">
                          <a:latin typeface="Arial" panose="020B0604020202020204" pitchFamily="34" charset="0"/>
                          <a:cs typeface="Arial" panose="020B0604020202020204" pitchFamily="34" charset="0"/>
                        </a:rPr>
                        <a:t> </a:t>
                      </a:r>
                      <a:r>
                        <a:rPr lang="en-ZA" sz="1400" b="0" dirty="0" smtClean="0">
                          <a:latin typeface="Arial" panose="020B0604020202020204" pitchFamily="34" charset="0"/>
                          <a:cs typeface="Arial" panose="020B0604020202020204" pitchFamily="34" charset="0"/>
                        </a:rPr>
                        <a:t>appointed with</a:t>
                      </a:r>
                      <a:r>
                        <a:rPr lang="en-ZA" sz="1400" b="0" baseline="0" dirty="0" smtClean="0">
                          <a:latin typeface="Arial" panose="020B0604020202020204" pitchFamily="34" charset="0"/>
                          <a:cs typeface="Arial" panose="020B0604020202020204" pitchFamily="34" charset="0"/>
                        </a:rPr>
                        <a:t> effect from 01 December 2017</a:t>
                      </a:r>
                    </a:p>
                    <a:p>
                      <a:pPr marL="0" indent="0" algn="l">
                        <a:buFont typeface="Arial" panose="020B0604020202020204" pitchFamily="34" charset="0"/>
                        <a:buNone/>
                      </a:pPr>
                      <a:endParaRPr lang="en-ZA" sz="1400" b="0" baseline="0" dirty="0" smtClean="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ZA" sz="1400" b="0" baseline="0" dirty="0" smtClean="0">
                          <a:latin typeface="Arial" panose="020B0604020202020204" pitchFamily="34" charset="0"/>
                          <a:cs typeface="Arial" panose="020B0604020202020204" pitchFamily="34" charset="0"/>
                        </a:rPr>
                        <a:t>A two day workshop on Good Corporate Governance was conducted by the DAC for all the newly appointed Councils.</a:t>
                      </a:r>
                    </a:p>
                    <a:p>
                      <a:pPr marL="0" indent="0" algn="l">
                        <a:buFont typeface="Arial" panose="020B0604020202020204" pitchFamily="34" charset="0"/>
                        <a:buNone/>
                      </a:pPr>
                      <a:endParaRPr lang="en-ZA" sz="1400" b="0" baseline="0" dirty="0" smtClean="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ZA" sz="1400" b="0" dirty="0" smtClean="0">
                          <a:latin typeface="Arial" panose="020B0604020202020204" pitchFamily="34" charset="0"/>
                          <a:cs typeface="Arial" panose="020B0604020202020204" pitchFamily="34" charset="0"/>
                        </a:rPr>
                        <a:t>PACOFS Council induction meeting took place on 4</a:t>
                      </a:r>
                      <a:r>
                        <a:rPr lang="en-ZA" sz="1400" b="0" baseline="30000" dirty="0" smtClean="0">
                          <a:latin typeface="Arial" panose="020B0604020202020204" pitchFamily="34" charset="0"/>
                          <a:cs typeface="Arial" panose="020B0604020202020204" pitchFamily="34" charset="0"/>
                        </a:rPr>
                        <a:t>th</a:t>
                      </a:r>
                      <a:r>
                        <a:rPr lang="en-ZA" sz="1400" b="0" dirty="0" smtClean="0">
                          <a:latin typeface="Arial" panose="020B0604020202020204" pitchFamily="34" charset="0"/>
                          <a:cs typeface="Arial" panose="020B0604020202020204" pitchFamily="34" charset="0"/>
                        </a:rPr>
                        <a:t>  March 2018</a:t>
                      </a:r>
                      <a:endParaRPr lang="en-ZA" sz="14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lumMod val="90000"/>
                      </a:schemeClr>
                    </a:solidFill>
                  </a:tcPr>
                </a:tc>
              </a:tr>
              <a:tr h="426808">
                <a:tc>
                  <a:txBody>
                    <a:bodyPr/>
                    <a:lstStyle/>
                    <a:p>
                      <a:r>
                        <a:rPr lang="en-ZA" sz="1200" dirty="0" smtClean="0">
                          <a:latin typeface="Arial" panose="020B0604020202020204" pitchFamily="34" charset="0"/>
                          <a:cs typeface="Arial" panose="020B0604020202020204" pitchFamily="34" charset="0"/>
                        </a:rPr>
                        <a:t>Number of Council meetings </a:t>
                      </a:r>
                      <a:r>
                        <a:rPr lang="en-ZA" sz="1200" baseline="0" dirty="0" smtClean="0">
                          <a:latin typeface="Arial" panose="020B0604020202020204" pitchFamily="34" charset="0"/>
                          <a:cs typeface="Arial" panose="020B0604020202020204" pitchFamily="34" charset="0"/>
                        </a:rPr>
                        <a:t> held so far </a:t>
                      </a:r>
                      <a:endParaRPr lang="en-ZA" sz="12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r>
                        <a:rPr lang="en-ZA" sz="1400" b="0" dirty="0" smtClean="0">
                          <a:solidFill>
                            <a:schemeClr val="tx1"/>
                          </a:solidFill>
                          <a:latin typeface="Arial" panose="020B0604020202020204" pitchFamily="34" charset="0"/>
                          <a:cs typeface="Arial" panose="020B0604020202020204" pitchFamily="34" charset="0"/>
                        </a:rPr>
                        <a:t>3</a:t>
                      </a:r>
                      <a:endParaRPr lang="en-ZA"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vMerge="1">
                  <a:txBody>
                    <a:bodyPr/>
                    <a:lstStyle/>
                    <a:p>
                      <a:pPr marL="285750" indent="-285750" algn="l">
                        <a:buFont typeface="Arial" panose="020B0604020202020204" pitchFamily="34" charset="0"/>
                        <a:buChar char="•"/>
                      </a:pPr>
                      <a:endParaRPr lang="en-ZA" sz="14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lumMod val="90000"/>
                      </a:schemeClr>
                    </a:solidFill>
                  </a:tcPr>
                </a:tc>
              </a:tr>
              <a:tr h="446127">
                <a:tc>
                  <a:txBody>
                    <a:bodyPr/>
                    <a:lstStyle/>
                    <a:p>
                      <a:r>
                        <a:rPr lang="en-ZA" sz="1200" dirty="0" smtClean="0">
                          <a:latin typeface="Arial" panose="020B0604020202020204" pitchFamily="34" charset="0"/>
                          <a:cs typeface="Arial" panose="020B0604020202020204" pitchFamily="34" charset="0"/>
                        </a:rPr>
                        <a:t>Number of Council committee established </a:t>
                      </a:r>
                      <a:endParaRPr lang="en-ZA" sz="12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r>
                        <a:rPr lang="en-ZA" sz="1400" b="0" dirty="0" smtClean="0">
                          <a:solidFill>
                            <a:schemeClr val="tx1"/>
                          </a:solidFill>
                          <a:latin typeface="Arial" panose="020B0604020202020204" pitchFamily="34" charset="0"/>
                          <a:cs typeface="Arial" panose="020B0604020202020204" pitchFamily="34" charset="0"/>
                        </a:rPr>
                        <a:t>3</a:t>
                      </a:r>
                      <a:endParaRPr lang="en-ZA"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vMerge="1">
                  <a:txBody>
                    <a:bodyPr/>
                    <a:lstStyle/>
                    <a:p>
                      <a:pPr marL="285750" indent="-285750" algn="l">
                        <a:buFont typeface="Arial" panose="020B0604020202020204" pitchFamily="34" charset="0"/>
                        <a:buChar char="•"/>
                      </a:pPr>
                      <a:endParaRPr lang="en-ZA" sz="14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23036">
                <a:tc>
                  <a:txBody>
                    <a:bodyPr/>
                    <a:lstStyle/>
                    <a:p>
                      <a:r>
                        <a:rPr lang="en-ZA" sz="1200" dirty="0" smtClean="0">
                          <a:latin typeface="Arial" panose="020B0604020202020204" pitchFamily="34" charset="0"/>
                          <a:cs typeface="Arial" panose="020B0604020202020204" pitchFamily="34" charset="0"/>
                        </a:rPr>
                        <a:t>Attendance rate of Council meetings</a:t>
                      </a:r>
                      <a:endParaRPr lang="en-ZA" sz="12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r>
                        <a:rPr lang="en-ZA" sz="1400" b="0" dirty="0" smtClean="0">
                          <a:solidFill>
                            <a:schemeClr val="tx1"/>
                          </a:solidFill>
                          <a:latin typeface="Arial" panose="020B0604020202020204" pitchFamily="34" charset="0"/>
                          <a:cs typeface="Arial" panose="020B0604020202020204" pitchFamily="34" charset="0"/>
                        </a:rPr>
                        <a:t>98%</a:t>
                      </a:r>
                      <a:endParaRPr lang="en-ZA"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vMerge="1">
                  <a:txBody>
                    <a:bodyPr/>
                    <a:lstStyle/>
                    <a:p>
                      <a:pPr marL="285750" indent="-285750" algn="l">
                        <a:buFont typeface="Arial" panose="020B0604020202020204" pitchFamily="34" charset="0"/>
                        <a:buChar char="•"/>
                      </a:pPr>
                      <a:endParaRPr lang="en-ZA" sz="14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485284">
                <a:tc>
                  <a:txBody>
                    <a:bodyPr/>
                    <a:lstStyle/>
                    <a:p>
                      <a:r>
                        <a:rPr lang="en-ZA" sz="1200" dirty="0" smtClean="0">
                          <a:latin typeface="Arial" panose="020B0604020202020204" pitchFamily="34" charset="0"/>
                          <a:cs typeface="Arial" panose="020B0604020202020204" pitchFamily="34" charset="0"/>
                        </a:rPr>
                        <a:t>Number of Audit</a:t>
                      </a:r>
                      <a:r>
                        <a:rPr lang="en-ZA" sz="1200" baseline="0" dirty="0" smtClean="0">
                          <a:latin typeface="Arial" panose="020B0604020202020204" pitchFamily="34" charset="0"/>
                          <a:cs typeface="Arial" panose="020B0604020202020204" pitchFamily="34" charset="0"/>
                        </a:rPr>
                        <a:t> Committee meetings</a:t>
                      </a:r>
                      <a:endParaRPr lang="en-ZA" sz="12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r>
                        <a:rPr lang="en-ZA" sz="1400" b="0" dirty="0" smtClean="0">
                          <a:solidFill>
                            <a:schemeClr val="tx1"/>
                          </a:solidFill>
                          <a:latin typeface="Arial" panose="020B0604020202020204" pitchFamily="34" charset="0"/>
                          <a:cs typeface="Arial" panose="020B0604020202020204" pitchFamily="34" charset="0"/>
                        </a:rPr>
                        <a:t>3</a:t>
                      </a:r>
                      <a:endParaRPr lang="en-ZA"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vMerge="1">
                  <a:txBody>
                    <a:bodyPr/>
                    <a:lstStyle/>
                    <a:p>
                      <a:pPr marL="285750" indent="-285750" algn="l">
                        <a:buFont typeface="Arial" panose="020B0604020202020204" pitchFamily="34" charset="0"/>
                        <a:buChar char="•"/>
                      </a:pPr>
                      <a:endParaRPr lang="en-ZA" sz="14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284539">
                <a:tc>
                  <a:txBody>
                    <a:bodyPr/>
                    <a:lstStyle/>
                    <a:p>
                      <a:r>
                        <a:rPr lang="en-ZA" sz="1200" dirty="0" smtClean="0">
                          <a:latin typeface="Arial" panose="020B0604020202020204" pitchFamily="34" charset="0"/>
                          <a:cs typeface="Arial" panose="020B0604020202020204" pitchFamily="34" charset="0"/>
                        </a:rPr>
                        <a:t>Number</a:t>
                      </a:r>
                      <a:r>
                        <a:rPr lang="en-ZA" sz="1200" baseline="0" dirty="0" smtClean="0">
                          <a:latin typeface="Arial" panose="020B0604020202020204" pitchFamily="34" charset="0"/>
                          <a:cs typeface="Arial" panose="020B0604020202020204" pitchFamily="34" charset="0"/>
                        </a:rPr>
                        <a:t> of Management meetings</a:t>
                      </a:r>
                      <a:endParaRPr lang="en-ZA" sz="12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r>
                        <a:rPr lang="en-ZA" sz="1400" b="0" dirty="0" smtClean="0">
                          <a:solidFill>
                            <a:schemeClr val="tx1"/>
                          </a:solidFill>
                          <a:latin typeface="Arial" panose="020B0604020202020204" pitchFamily="34" charset="0"/>
                          <a:cs typeface="Arial" panose="020B0604020202020204" pitchFamily="34" charset="0"/>
                        </a:rPr>
                        <a:t>3</a:t>
                      </a:r>
                      <a:endParaRPr lang="en-ZA"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vMerge="1">
                  <a:txBody>
                    <a:bodyPr/>
                    <a:lstStyle/>
                    <a:p>
                      <a:pPr marL="285750" indent="-285750" algn="l">
                        <a:buFont typeface="Arial" panose="020B0604020202020204" pitchFamily="34" charset="0"/>
                        <a:buChar char="•"/>
                      </a:pPr>
                      <a:endParaRPr lang="en-ZA" sz="14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80399">
                <a:tc>
                  <a:txBody>
                    <a:bodyPr/>
                    <a:lstStyle/>
                    <a:p>
                      <a:r>
                        <a:rPr lang="en-ZA" sz="1200" dirty="0" smtClean="0">
                          <a:latin typeface="Arial" panose="020B0604020202020204" pitchFamily="34" charset="0"/>
                          <a:cs typeface="Arial" panose="020B0604020202020204" pitchFamily="34" charset="0"/>
                        </a:rPr>
                        <a:t>Number</a:t>
                      </a:r>
                      <a:r>
                        <a:rPr lang="en-ZA" sz="1200" baseline="0" dirty="0" smtClean="0">
                          <a:latin typeface="Arial" panose="020B0604020202020204" pitchFamily="34" charset="0"/>
                          <a:cs typeface="Arial" panose="020B0604020202020204" pitchFamily="34" charset="0"/>
                        </a:rPr>
                        <a:t> of Staff meetings</a:t>
                      </a:r>
                      <a:endParaRPr lang="en-ZA" sz="12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lumMod val="90000"/>
                      </a:schemeClr>
                    </a:solidFill>
                  </a:tcPr>
                </a:tc>
                <a:tc>
                  <a:txBody>
                    <a:bodyPr/>
                    <a:lstStyle/>
                    <a:p>
                      <a:pPr algn="l"/>
                      <a:r>
                        <a:rPr lang="en-ZA" sz="1400" b="0" dirty="0" smtClean="0">
                          <a:solidFill>
                            <a:schemeClr val="tx1"/>
                          </a:solidFill>
                          <a:latin typeface="Arial" panose="020B0604020202020204" pitchFamily="34" charset="0"/>
                          <a:cs typeface="Arial" panose="020B0604020202020204" pitchFamily="34" charset="0"/>
                        </a:rPr>
                        <a:t>1</a:t>
                      </a:r>
                      <a:endParaRPr lang="en-ZA"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lumMod val="90000"/>
                      </a:schemeClr>
                    </a:solidFill>
                  </a:tcPr>
                </a:tc>
                <a:tc vMerge="1">
                  <a:txBody>
                    <a:bodyPr/>
                    <a:lstStyle/>
                    <a:p>
                      <a:pPr marL="285750" indent="-285750" algn="l">
                        <a:buFont typeface="Arial" panose="020B0604020202020204" pitchFamily="34" charset="0"/>
                        <a:buChar char="•"/>
                      </a:pPr>
                      <a:endParaRPr lang="en-ZA" sz="14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lumMod val="90000"/>
                      </a:schemeClr>
                    </a:solidFill>
                  </a:tcPr>
                </a:tc>
              </a:tr>
            </a:tbl>
          </a:graphicData>
        </a:graphic>
      </p:graphicFrame>
      <p:sp>
        <p:nvSpPr>
          <p:cNvPr id="3" name="Rectangle 2"/>
          <p:cNvSpPr/>
          <p:nvPr/>
        </p:nvSpPr>
        <p:spPr>
          <a:xfrm>
            <a:off x="107504" y="4581128"/>
            <a:ext cx="8640960" cy="1323439"/>
          </a:xfrm>
          <a:prstGeom prst="rect">
            <a:avLst/>
          </a:prstGeom>
        </p:spPr>
        <p:txBody>
          <a:bodyPr wrap="square">
            <a:spAutoFit/>
          </a:bodyPr>
          <a:lstStyle/>
          <a:p>
            <a:pPr marL="285750" indent="-285750">
              <a:buFont typeface="Arial" panose="020B0604020202020204" pitchFamily="34" charset="0"/>
              <a:buChar char="•"/>
            </a:pPr>
            <a:r>
              <a:rPr lang="en-ZA" sz="1600" dirty="0" smtClean="0"/>
              <a:t>Noteworthy that PACOFS had a fully constituted Council since 2014. Resignations did occur during the period (2014-2017) and the DAC was able fill the vacancies</a:t>
            </a:r>
          </a:p>
          <a:p>
            <a:pPr marL="285750" indent="-285750">
              <a:buFont typeface="Arial" panose="020B0604020202020204" pitchFamily="34" charset="0"/>
              <a:buChar char="•"/>
            </a:pPr>
            <a:r>
              <a:rPr lang="en-ZA" sz="1600" dirty="0" smtClean="0"/>
              <a:t>To ensure that governance is effective the newly appointed Council went through a 2day Induction workshop to address governance issues and was followed by the entity specific induction where DAC was also represented. </a:t>
            </a:r>
            <a:endParaRPr lang="en-ZA" sz="1600" dirty="0"/>
          </a:p>
        </p:txBody>
      </p:sp>
      <p:sp>
        <p:nvSpPr>
          <p:cNvPr id="4" name="Slide Number Placeholder 3"/>
          <p:cNvSpPr>
            <a:spLocks noGrp="1"/>
          </p:cNvSpPr>
          <p:nvPr>
            <p:ph type="sldNum" sz="quarter" idx="4"/>
          </p:nvPr>
        </p:nvSpPr>
        <p:spPr/>
        <p:txBody>
          <a:bodyPr/>
          <a:lstStyle/>
          <a:p>
            <a:r>
              <a:rPr lang="en-ZA" dirty="0" smtClean="0"/>
              <a:t>34</a:t>
            </a:r>
          </a:p>
        </p:txBody>
      </p:sp>
    </p:spTree>
    <p:extLst>
      <p:ext uri="{BB962C8B-B14F-4D97-AF65-F5344CB8AC3E}">
        <p14:creationId xmlns:p14="http://schemas.microsoft.com/office/powerpoint/2010/main" xmlns="" val="38634089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07504" y="980728"/>
            <a:ext cx="8928992" cy="4636132"/>
          </a:xfrm>
        </p:spPr>
        <p:txBody>
          <a:bodyPr>
            <a:noAutofit/>
          </a:bodyPr>
          <a:lstStyle/>
          <a:p>
            <a:pPr marL="0" indent="0">
              <a:buNone/>
            </a:pPr>
            <a:endParaRPr lang="en-ZA" sz="2000" b="0" dirty="0" smtClean="0">
              <a:latin typeface="+mn-lt"/>
            </a:endParaRPr>
          </a:p>
          <a:p>
            <a:pPr marL="0" indent="0">
              <a:buNone/>
            </a:pPr>
            <a:endParaRPr lang="en-US" sz="2000" b="0" dirty="0" smtClean="0">
              <a:latin typeface="+mn-lt"/>
            </a:endParaRPr>
          </a:p>
        </p:txBody>
      </p:sp>
      <p:sp>
        <p:nvSpPr>
          <p:cNvPr id="5" name="Content Placeholder 29"/>
          <p:cNvSpPr txBox="1">
            <a:spLocks/>
          </p:cNvSpPr>
          <p:nvPr/>
        </p:nvSpPr>
        <p:spPr>
          <a:xfrm>
            <a:off x="4716016" y="701080"/>
            <a:ext cx="4176464" cy="56886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200" dirty="0" smtClean="0"/>
              <a:t>   </a:t>
            </a:r>
          </a:p>
        </p:txBody>
      </p:sp>
      <p:sp>
        <p:nvSpPr>
          <p:cNvPr id="8" name="Title 28"/>
          <p:cNvSpPr>
            <a:spLocks noGrp="1"/>
          </p:cNvSpPr>
          <p:nvPr>
            <p:ph type="title"/>
          </p:nvPr>
        </p:nvSpPr>
        <p:spPr>
          <a:xfrm>
            <a:off x="539552" y="0"/>
            <a:ext cx="8229600" cy="404664"/>
          </a:xfrm>
        </p:spPr>
        <p:txBody>
          <a:bodyPr>
            <a:normAutofit fontScale="90000"/>
          </a:bodyPr>
          <a:lstStyle/>
          <a:p>
            <a:pPr algn="ctr"/>
            <a:r>
              <a:rPr lang="en-US" sz="2400" dirty="0" smtClean="0">
                <a:solidFill>
                  <a:schemeClr val="accent2">
                    <a:lumMod val="75000"/>
                  </a:schemeClr>
                </a:solidFill>
                <a:latin typeface="Arial" panose="020B0604020202020204" pitchFamily="34" charset="0"/>
                <a:ea typeface="Gill Sans BOLD"/>
                <a:cs typeface="Arial" panose="020B0604020202020204" pitchFamily="34" charset="0"/>
              </a:rPr>
              <a:t>GOVERNANCE STATUS:CONT…</a:t>
            </a:r>
            <a:endParaRPr lang="en-US" sz="2400" dirty="0">
              <a:solidFill>
                <a:schemeClr val="accent2">
                  <a:lumMod val="75000"/>
                </a:schemeClr>
              </a:solidFill>
              <a:latin typeface="Arial" panose="020B0604020202020204" pitchFamily="34" charset="0"/>
              <a:ea typeface="Gill Sans BOLD"/>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836890559"/>
              </p:ext>
            </p:extLst>
          </p:nvPr>
        </p:nvGraphicFramePr>
        <p:xfrm>
          <a:off x="125837" y="548680"/>
          <a:ext cx="8773463" cy="5626742"/>
        </p:xfrm>
        <a:graphic>
          <a:graphicData uri="http://schemas.openxmlformats.org/drawingml/2006/table">
            <a:tbl>
              <a:tblPr firstRow="1" bandRow="1">
                <a:tableStyleId>{5C22544A-7EE6-4342-B048-85BDC9FD1C3A}</a:tableStyleId>
              </a:tblPr>
              <a:tblGrid>
                <a:gridCol w="2432977"/>
                <a:gridCol w="3317696"/>
                <a:gridCol w="3022790"/>
              </a:tblGrid>
              <a:tr h="244171">
                <a:tc>
                  <a:txBody>
                    <a:bodyPr/>
                    <a:lstStyle/>
                    <a:p>
                      <a:pPr algn="l"/>
                      <a:r>
                        <a:rPr lang="en-ZA" sz="1400" dirty="0" smtClean="0">
                          <a:solidFill>
                            <a:schemeClr val="bg1"/>
                          </a:solidFill>
                        </a:rPr>
                        <a:t>ISSUE </a:t>
                      </a:r>
                    </a:p>
                  </a:txBody>
                  <a:tcPr anchor="b"/>
                </a:tc>
                <a:tc>
                  <a:txBody>
                    <a:bodyPr/>
                    <a:lstStyle/>
                    <a:p>
                      <a:pPr marL="0" lvl="0" indent="0">
                        <a:spcAft>
                          <a:spcPts val="0"/>
                        </a:spcAft>
                        <a:buFont typeface="Symbol"/>
                        <a:buNone/>
                      </a:pPr>
                      <a:r>
                        <a:rPr lang="en-ZA" sz="1400" dirty="0" smtClean="0">
                          <a:effectLst/>
                          <a:latin typeface="+mn-lt"/>
                          <a:ea typeface="Calibri"/>
                          <a:cs typeface="Times New Roman"/>
                        </a:rPr>
                        <a:t>DAC  INTERVENTION</a:t>
                      </a:r>
                      <a:endParaRPr lang="en-ZA" sz="1400" dirty="0" smtClean="0"/>
                    </a:p>
                  </a:txBody>
                  <a:tcPr anchor="b"/>
                </a:tc>
                <a:tc>
                  <a:txBody>
                    <a:bodyPr/>
                    <a:lstStyle/>
                    <a:p>
                      <a:pPr algn="ctr"/>
                      <a:r>
                        <a:rPr lang="en-ZA" sz="1400" dirty="0" smtClean="0"/>
                        <a:t>PROGRESS </a:t>
                      </a:r>
                    </a:p>
                  </a:txBody>
                  <a:tcPr anchor="b" anchorCtr="1"/>
                </a:tc>
              </a:tr>
              <a:tr h="7441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latin typeface="Arial" panose="020B0604020202020204" pitchFamily="34" charset="0"/>
                          <a:cs typeface="Arial" panose="020B0604020202020204" pitchFamily="34" charset="0"/>
                        </a:rPr>
                        <a:t>Absence of </a:t>
                      </a:r>
                      <a:r>
                        <a:rPr lang="en-ZA" sz="1100" b="0" baseline="0" dirty="0" smtClean="0">
                          <a:latin typeface="Arial" panose="020B0604020202020204" pitchFamily="34" charset="0"/>
                          <a:cs typeface="Arial" panose="020B0604020202020204" pitchFamily="34" charset="0"/>
                        </a:rPr>
                        <a:t>I</a:t>
                      </a:r>
                      <a:r>
                        <a:rPr lang="en-ZA" sz="1100" b="0" dirty="0" smtClean="0">
                          <a:latin typeface="Arial" panose="020B0604020202020204" pitchFamily="34" charset="0"/>
                          <a:cs typeface="Arial" panose="020B0604020202020204" pitchFamily="34" charset="0"/>
                        </a:rPr>
                        <a:t>nternal Audit Function</a:t>
                      </a:r>
                      <a:r>
                        <a:rPr lang="en-ZA" sz="1100" b="0" baseline="0" dirty="0" smtClean="0">
                          <a:latin typeface="Arial" panose="020B0604020202020204" pitchFamily="34" charset="0"/>
                          <a:cs typeface="Arial" panose="020B0604020202020204" pitchFamily="34" charset="0"/>
                        </a:rPr>
                        <a:t> is one of the audit findings. The tender was awarded but later re advertised.</a:t>
                      </a:r>
                    </a:p>
                  </a:txBody>
                  <a:tcPr/>
                </a:tc>
                <a:tc>
                  <a:txBody>
                    <a:bodyPr/>
                    <a:lstStyle/>
                    <a:p>
                      <a:r>
                        <a:rPr lang="en-ZA" sz="1100" dirty="0" smtClean="0">
                          <a:latin typeface="Arial" panose="020B0604020202020204" pitchFamily="34" charset="0"/>
                          <a:cs typeface="Arial" panose="020B0604020202020204" pitchFamily="34" charset="0"/>
                        </a:rPr>
                        <a:t>DAC requested Council to report on the progress regarding the appointment of an Internal Audit Function.</a:t>
                      </a:r>
                      <a:endParaRPr lang="en-ZA" sz="1100" baseline="0" dirty="0" smtClean="0">
                        <a:latin typeface="Arial" panose="020B0604020202020204" pitchFamily="34" charset="0"/>
                        <a:cs typeface="Arial" panose="020B0604020202020204" pitchFamily="34" charset="0"/>
                      </a:endParaRPr>
                    </a:p>
                    <a:p>
                      <a:pPr marL="0" indent="0" algn="just">
                        <a:spcAft>
                          <a:spcPts val="0"/>
                        </a:spcAft>
                        <a:buFont typeface="Arial" panose="020B0604020202020204" pitchFamily="34" charset="0"/>
                        <a:buNone/>
                      </a:pPr>
                      <a:endParaRPr lang="en-ZA" sz="1100" dirty="0" smtClean="0">
                        <a:effectLst/>
                        <a:latin typeface="Arial" panose="020B0604020202020204" pitchFamily="34" charset="0"/>
                        <a:ea typeface="Calibri"/>
                        <a:cs typeface="Arial" panose="020B0604020202020204" pitchFamily="34" charset="0"/>
                      </a:endParaRPr>
                    </a:p>
                  </a:txBody>
                  <a:tcPr/>
                </a:tc>
                <a:tc>
                  <a:txBody>
                    <a:bodyPr/>
                    <a:lstStyle/>
                    <a:p>
                      <a:pPr marL="0" indent="0" algn="just">
                        <a:spcAft>
                          <a:spcPts val="0"/>
                        </a:spcAft>
                        <a:buFont typeface="Arial" panose="020B0604020202020204" pitchFamily="34" charset="0"/>
                        <a:buNone/>
                      </a:pPr>
                      <a:r>
                        <a:rPr lang="en-ZA" sz="1100" b="0" strike="noStrike" baseline="0" dirty="0" smtClean="0">
                          <a:solidFill>
                            <a:schemeClr val="tx1"/>
                          </a:solidFill>
                          <a:effectLst/>
                          <a:latin typeface="Arial" panose="020B0604020202020204" pitchFamily="34" charset="0"/>
                          <a:ea typeface="Calibri"/>
                          <a:cs typeface="Arial" panose="020B0604020202020204" pitchFamily="34" charset="0"/>
                        </a:rPr>
                        <a:t>PACOFS established an Internal Audit function in November 2017.</a:t>
                      </a:r>
                    </a:p>
                  </a:txBody>
                  <a:tcPr/>
                </a:tc>
              </a:tr>
              <a:tr h="979964">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ZA" sz="1100" b="0" dirty="0" smtClean="0">
                          <a:solidFill>
                            <a:schemeClr val="tx1"/>
                          </a:solidFill>
                          <a:latin typeface="Arial" panose="020B0604020202020204" pitchFamily="34" charset="0"/>
                          <a:cs typeface="Arial" panose="020B0604020202020204" pitchFamily="34" charset="0"/>
                        </a:rPr>
                        <a:t>Chief Executive Officer (CEO)</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ZA" sz="1100" b="0" dirty="0" smtClean="0">
                        <a:solidFill>
                          <a:schemeClr val="tx1"/>
                        </a:solidFill>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ZA" sz="1100" b="0" dirty="0" smtClean="0">
                        <a:solidFill>
                          <a:schemeClr val="tx1"/>
                        </a:solidFill>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ZA" sz="1100" b="0" dirty="0" smtClean="0">
                        <a:solidFill>
                          <a:schemeClr val="tx1"/>
                        </a:solidFill>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ZA" sz="1100" b="0" dirty="0" smtClean="0">
                          <a:solidFill>
                            <a:schemeClr val="tx1"/>
                          </a:solidFill>
                          <a:latin typeface="Arial" panose="020B0604020202020204" pitchFamily="34" charset="0"/>
                          <a:cs typeface="Arial" panose="020B0604020202020204" pitchFamily="34" charset="0"/>
                        </a:rPr>
                        <a:t>Chief</a:t>
                      </a:r>
                      <a:r>
                        <a:rPr lang="en-ZA" sz="1100" b="0" baseline="0" dirty="0" smtClean="0">
                          <a:solidFill>
                            <a:schemeClr val="tx1"/>
                          </a:solidFill>
                          <a:latin typeface="Arial" panose="020B0604020202020204" pitchFamily="34" charset="0"/>
                          <a:cs typeface="Arial" panose="020B0604020202020204" pitchFamily="34" charset="0"/>
                        </a:rPr>
                        <a:t> Financial Officer (CFO)</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ZA" sz="1100" b="0" baseline="0" dirty="0" smtClean="0">
                        <a:solidFill>
                          <a:schemeClr val="tx1"/>
                        </a:solidFill>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ZA" sz="1100" b="0" baseline="0" dirty="0" smtClean="0">
                        <a:solidFill>
                          <a:schemeClr val="tx1"/>
                        </a:solidFill>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ZA" sz="1100" b="0" baseline="0" dirty="0" smtClean="0">
                        <a:solidFill>
                          <a:schemeClr val="tx1"/>
                        </a:solidFill>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ZA" sz="1100" b="0" baseline="0" dirty="0" smtClean="0">
                          <a:solidFill>
                            <a:schemeClr val="tx1"/>
                          </a:solidFill>
                          <a:latin typeface="Arial" panose="020B0604020202020204" pitchFamily="34" charset="0"/>
                          <a:cs typeface="Arial" panose="020B0604020202020204" pitchFamily="34" charset="0"/>
                        </a:rPr>
                        <a:t>Artistic Director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ZA" sz="1100" b="0" baseline="0" dirty="0" smtClean="0">
                        <a:solidFill>
                          <a:schemeClr val="tx1"/>
                        </a:solidFill>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ZA" sz="1100" b="0" baseline="0" dirty="0" smtClean="0">
                        <a:solidFill>
                          <a:schemeClr val="tx1"/>
                        </a:solidFill>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ZA" sz="1100" b="0" baseline="0" dirty="0" smtClean="0">
                          <a:solidFill>
                            <a:schemeClr val="tx1"/>
                          </a:solidFill>
                          <a:latin typeface="Arial" panose="020B0604020202020204" pitchFamily="34" charset="0"/>
                          <a:cs typeface="Arial" panose="020B0604020202020204" pitchFamily="34" charset="0"/>
                        </a:rPr>
                        <a:t>Human Resources Manager </a:t>
                      </a:r>
                      <a:endParaRPr lang="en-ZA" sz="11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dirty="0" smtClean="0">
                          <a:effectLst/>
                          <a:latin typeface="Arial" panose="020B0604020202020204" pitchFamily="34" charset="0"/>
                          <a:ea typeface="Calibri"/>
                          <a:cs typeface="Arial" panose="020B0604020202020204" pitchFamily="34" charset="0"/>
                        </a:rPr>
                        <a:t>DAC</a:t>
                      </a:r>
                      <a:r>
                        <a:rPr lang="en-ZA" sz="1100" baseline="0" dirty="0" smtClean="0">
                          <a:effectLst/>
                          <a:latin typeface="Arial" panose="020B0604020202020204" pitchFamily="34" charset="0"/>
                          <a:ea typeface="Calibri"/>
                          <a:cs typeface="Arial" panose="020B0604020202020204" pitchFamily="34" charset="0"/>
                        </a:rPr>
                        <a:t> advised Council to appoint an Interim CEO until a new Council is appointed in November 2017</a:t>
                      </a: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endParaRPr lang="en-ZA" sz="1100" baseline="0" dirty="0" smtClean="0">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endParaRPr lang="en-ZA" sz="1100" baseline="0" dirty="0" smtClean="0">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endParaRPr lang="en-ZA" sz="1100" baseline="0" dirty="0" smtClean="0">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endParaRPr lang="en-ZA" sz="1100" baseline="0" dirty="0" smtClean="0">
                        <a:effectLst/>
                        <a:latin typeface="Arial" panose="020B0604020202020204" pitchFamily="34" charset="0"/>
                        <a:ea typeface="Calibri"/>
                        <a:cs typeface="Arial" panose="020B0604020202020204" pitchFamily="34" charset="0"/>
                      </a:endParaRPr>
                    </a:p>
                  </a:txBody>
                  <a:tcPr/>
                </a:tc>
                <a:tc>
                  <a:txBody>
                    <a:bodyPr/>
                    <a:lstStyle/>
                    <a:p>
                      <a:pPr marL="0" indent="0" algn="just">
                        <a:spcAft>
                          <a:spcPts val="0"/>
                        </a:spcAft>
                        <a:buFont typeface="Arial" panose="020B0604020202020204" pitchFamily="34" charset="0"/>
                        <a:buNone/>
                      </a:pPr>
                      <a:r>
                        <a:rPr lang="en-ZA" sz="1100" b="0" dirty="0" smtClean="0">
                          <a:effectLst/>
                          <a:latin typeface="Arial" panose="020B0604020202020204" pitchFamily="34" charset="0"/>
                          <a:ea typeface="Calibri"/>
                          <a:cs typeface="Arial" panose="020B0604020202020204" pitchFamily="34" charset="0"/>
                        </a:rPr>
                        <a:t>The CEO</a:t>
                      </a:r>
                      <a:r>
                        <a:rPr lang="en-ZA" sz="1100" b="0" baseline="0" dirty="0" smtClean="0">
                          <a:effectLst/>
                          <a:latin typeface="Arial" panose="020B0604020202020204" pitchFamily="34" charset="0"/>
                          <a:ea typeface="Calibri"/>
                          <a:cs typeface="Arial" panose="020B0604020202020204" pitchFamily="34" charset="0"/>
                        </a:rPr>
                        <a:t> post was advertised in November 2017 and re-advertised in February 2018. Interviews will be held during March 2018.</a:t>
                      </a:r>
                      <a:endParaRPr lang="en-ZA" sz="1100" b="0" dirty="0" smtClean="0">
                        <a:effectLst/>
                        <a:latin typeface="Arial" panose="020B0604020202020204" pitchFamily="34" charset="0"/>
                        <a:ea typeface="Calibri"/>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0" dirty="0" smtClean="0">
                          <a:effectLst/>
                          <a:latin typeface="Arial" panose="020B0604020202020204" pitchFamily="34" charset="0"/>
                          <a:ea typeface="Calibri"/>
                          <a:cs typeface="Arial" panose="020B0604020202020204" pitchFamily="34" charset="0"/>
                        </a:rPr>
                        <a:t>                                                                                                                                                                                                                                                                                                                                                                                                                                                                                                                                                                                                                                                                                                                                                                                                                                                                                                                                                                                                                                                                                                                                                                                                                                                                                                                                                                                                                                                                                                                                                                                                                                                                                                                                                                                                                                                                                                                                                                                                                                                                                                                                                                                                                                                                                                                                                                                                                                                                                                                                                                                                                                                                                                                                                                                                                                                                                                                                                                                                                                                                                                                                                                                                                                                                                                                                                                                                                                                                                                                                                                                                                                                                                                                                                                                                                                                                                                                                                                                                                                                                                                                                                                                                                                                                                                                                                                                                                                                                                                                                                                                                                                                                                                                       </a:t>
                      </a:r>
                      <a:endParaRPr lang="en-ZA" sz="1100" b="0" baseline="0" dirty="0" smtClean="0">
                        <a:effectLst/>
                        <a:latin typeface="Arial" panose="020B0604020202020204" pitchFamily="34" charset="0"/>
                        <a:ea typeface="Calibri"/>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0" baseline="0" dirty="0" smtClean="0">
                          <a:effectLst/>
                          <a:latin typeface="Arial" panose="020B0604020202020204" pitchFamily="34" charset="0"/>
                          <a:ea typeface="Calibri"/>
                          <a:cs typeface="Arial" panose="020B0604020202020204" pitchFamily="34" charset="0"/>
                        </a:rPr>
                        <a:t>Mr Sello Sanyane was appointed in January 2018 as the new CFO  and he is currently acting CEO</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0" baseline="0" dirty="0" smtClean="0">
                        <a:effectLst/>
                        <a:latin typeface="Arial" panose="020B0604020202020204" pitchFamily="34" charset="0"/>
                        <a:ea typeface="Calibri"/>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0" baseline="0" dirty="0" smtClean="0">
                          <a:effectLst/>
                          <a:latin typeface="Arial" panose="020B0604020202020204" pitchFamily="34" charset="0"/>
                          <a:ea typeface="Calibri"/>
                          <a:cs typeface="Arial" panose="020B0604020202020204" pitchFamily="34" charset="0"/>
                        </a:rPr>
                        <a:t>Mr </a:t>
                      </a:r>
                      <a:r>
                        <a:rPr lang="en-ZA" sz="1100" b="0" baseline="0" dirty="0" err="1" smtClean="0">
                          <a:effectLst/>
                          <a:latin typeface="Arial" panose="020B0604020202020204" pitchFamily="34" charset="0"/>
                          <a:ea typeface="Calibri"/>
                          <a:cs typeface="Arial" panose="020B0604020202020204" pitchFamily="34" charset="0"/>
                        </a:rPr>
                        <a:t>Meshack</a:t>
                      </a:r>
                      <a:r>
                        <a:rPr lang="en-ZA" sz="1100" b="0" baseline="0" dirty="0" smtClean="0">
                          <a:effectLst/>
                          <a:latin typeface="Arial" panose="020B0604020202020204" pitchFamily="34" charset="0"/>
                          <a:ea typeface="Calibri"/>
                          <a:cs typeface="Arial" panose="020B0604020202020204" pitchFamily="34" charset="0"/>
                        </a:rPr>
                        <a:t> </a:t>
                      </a:r>
                      <a:r>
                        <a:rPr lang="en-ZA" sz="1100" b="0" baseline="0" dirty="0" err="1" smtClean="0">
                          <a:effectLst/>
                          <a:latin typeface="Arial" panose="020B0604020202020204" pitchFamily="34" charset="0"/>
                          <a:ea typeface="Calibri"/>
                          <a:cs typeface="Arial" panose="020B0604020202020204" pitchFamily="34" charset="0"/>
                        </a:rPr>
                        <a:t>Xaba</a:t>
                      </a:r>
                      <a:r>
                        <a:rPr lang="en-ZA" sz="1100" b="0" baseline="0" dirty="0" smtClean="0">
                          <a:effectLst/>
                          <a:latin typeface="Arial" panose="020B0604020202020204" pitchFamily="34" charset="0"/>
                          <a:ea typeface="Calibri"/>
                          <a:cs typeface="Arial" panose="020B0604020202020204" pitchFamily="34" charset="0"/>
                        </a:rPr>
                        <a:t> was appointed as Artistic Director in January 2017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0" baseline="0" dirty="0" smtClean="0">
                        <a:effectLst/>
                        <a:latin typeface="Arial" panose="020B0604020202020204" pitchFamily="34" charset="0"/>
                        <a:ea typeface="Calibri"/>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0" baseline="0" dirty="0" smtClean="0">
                          <a:effectLst/>
                          <a:latin typeface="Arial" panose="020B0604020202020204" pitchFamily="34" charset="0"/>
                          <a:ea typeface="Calibri"/>
                          <a:cs typeface="Arial" panose="020B0604020202020204" pitchFamily="34" charset="0"/>
                        </a:rPr>
                        <a:t>Ms Lerato Mojaki is the Human Resources Manager</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100" b="0" i="0" u="none" strike="noStrike" kern="1200" cap="none" spc="0" normalizeH="0" baseline="0" noProof="0" dirty="0" smtClean="0">
                        <a:ln>
                          <a:noFill/>
                        </a:ln>
                        <a:solidFill>
                          <a:srgbClr val="000000"/>
                        </a:solidFill>
                        <a:effectLst/>
                        <a:uLnTx/>
                        <a:uFillTx/>
                        <a:latin typeface="Arial" panose="020B0604020202020204" pitchFamily="34" charset="0"/>
                        <a:ea typeface="Calibri"/>
                        <a:cs typeface="Arial" panose="020B0604020202020204" pitchFamily="34" charset="0"/>
                      </a:endParaRPr>
                    </a:p>
                  </a:txBody>
                  <a:tcPr/>
                </a:tc>
              </a:tr>
              <a:tr h="2121542">
                <a:tc>
                  <a:txBody>
                    <a:bodyPr/>
                    <a:lstStyle/>
                    <a:p>
                      <a:r>
                        <a:rPr lang="en-ZA" sz="1100" dirty="0" smtClean="0">
                          <a:latin typeface="Arial" panose="020B0604020202020204" pitchFamily="34" charset="0"/>
                          <a:cs typeface="Arial" panose="020B0604020202020204" pitchFamily="34" charset="0"/>
                        </a:rPr>
                        <a:t>Clarity on the </a:t>
                      </a:r>
                      <a:r>
                        <a:rPr lang="en-ZA" sz="1100" baseline="0" dirty="0" smtClean="0">
                          <a:latin typeface="Arial" panose="020B0604020202020204" pitchFamily="34" charset="0"/>
                          <a:cs typeface="Arial" panose="020B0604020202020204" pitchFamily="34" charset="0"/>
                        </a:rPr>
                        <a:t>approved </a:t>
                      </a:r>
                      <a:r>
                        <a:rPr lang="en-ZA" sz="1100" dirty="0" smtClean="0">
                          <a:latin typeface="Arial" panose="020B0604020202020204" pitchFamily="34" charset="0"/>
                          <a:cs typeface="Arial" panose="020B0604020202020204" pitchFamily="34" charset="0"/>
                        </a:rPr>
                        <a:t>Organisational</a:t>
                      </a:r>
                      <a:r>
                        <a:rPr lang="en-ZA" sz="1100" baseline="0" dirty="0" smtClean="0">
                          <a:latin typeface="Arial" panose="020B0604020202020204" pitchFamily="34" charset="0"/>
                          <a:cs typeface="Arial" panose="020B0604020202020204" pitchFamily="34" charset="0"/>
                        </a:rPr>
                        <a:t> Structure   </a:t>
                      </a:r>
                    </a:p>
                    <a:p>
                      <a:endParaRPr lang="en-ZA" sz="1100" baseline="0" dirty="0" smtClean="0">
                        <a:latin typeface="Arial" panose="020B0604020202020204" pitchFamily="34" charset="0"/>
                        <a:cs typeface="Arial" panose="020B0604020202020204" pitchFamily="34" charset="0"/>
                      </a:endParaRPr>
                    </a:p>
                    <a:p>
                      <a:endParaRPr lang="en-ZA" sz="1100" baseline="0" dirty="0" smtClean="0">
                        <a:latin typeface="Arial" panose="020B0604020202020204" pitchFamily="34" charset="0"/>
                        <a:cs typeface="Arial" panose="020B0604020202020204" pitchFamily="34" charset="0"/>
                      </a:endParaRPr>
                    </a:p>
                    <a:p>
                      <a:endParaRPr lang="en-ZA" sz="1100" baseline="0" dirty="0" smtClean="0">
                        <a:latin typeface="Arial" panose="020B0604020202020204" pitchFamily="34" charset="0"/>
                        <a:cs typeface="Arial" panose="020B0604020202020204" pitchFamily="34" charset="0"/>
                      </a:endParaRPr>
                    </a:p>
                    <a:p>
                      <a:endParaRPr lang="en-ZA" sz="1100" baseline="0" dirty="0" smtClean="0">
                        <a:latin typeface="Arial" panose="020B0604020202020204" pitchFamily="34" charset="0"/>
                        <a:cs typeface="Arial" panose="020B0604020202020204" pitchFamily="34" charset="0"/>
                      </a:endParaRPr>
                    </a:p>
                    <a:p>
                      <a:endParaRPr lang="en-ZA" sz="1100" baseline="0" dirty="0" smtClean="0">
                        <a:latin typeface="Arial" panose="020B0604020202020204" pitchFamily="34" charset="0"/>
                        <a:cs typeface="Arial" panose="020B0604020202020204" pitchFamily="34" charset="0"/>
                      </a:endParaRPr>
                    </a:p>
                    <a:p>
                      <a:r>
                        <a:rPr lang="en-ZA" sz="1100" baseline="0" dirty="0" smtClean="0">
                          <a:latin typeface="Arial" panose="020B0604020202020204" pitchFamily="34" charset="0"/>
                          <a:cs typeface="Arial" panose="020B0604020202020204" pitchFamily="34" charset="0"/>
                        </a:rPr>
                        <a:t>Organisational Restructuring </a:t>
                      </a:r>
                    </a:p>
                    <a:p>
                      <a:endParaRPr lang="en-ZA" sz="1100" dirty="0" smtClean="0">
                        <a:latin typeface="Arial" panose="020B0604020202020204" pitchFamily="34" charset="0"/>
                        <a:cs typeface="Arial" panose="020B0604020202020204" pitchFamily="34" charset="0"/>
                      </a:endParaRPr>
                    </a:p>
                    <a:p>
                      <a:endParaRPr lang="en-ZA" sz="1100" dirty="0" smtClean="0">
                        <a:latin typeface="Arial" panose="020B0604020202020204" pitchFamily="34" charset="0"/>
                        <a:cs typeface="Arial" panose="020B0604020202020204" pitchFamily="34" charset="0"/>
                      </a:endParaRPr>
                    </a:p>
                    <a:p>
                      <a:endParaRPr lang="en-ZA" sz="1100" dirty="0" smtClean="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dirty="0" smtClean="0">
                          <a:effectLst/>
                          <a:latin typeface="Arial" panose="020B0604020202020204" pitchFamily="34" charset="0"/>
                          <a:ea typeface="Calibri"/>
                          <a:cs typeface="Arial" panose="020B0604020202020204" pitchFamily="34" charset="0"/>
                        </a:rPr>
                        <a:t>DAC</a:t>
                      </a:r>
                      <a:r>
                        <a:rPr lang="en-ZA" sz="1100" baseline="0" dirty="0" smtClean="0">
                          <a:effectLst/>
                          <a:latin typeface="Arial" panose="020B0604020202020204" pitchFamily="34" charset="0"/>
                          <a:ea typeface="Calibri"/>
                          <a:cs typeface="Arial" panose="020B0604020202020204" pitchFamily="34" charset="0"/>
                        </a:rPr>
                        <a:t> resolved to engage Council and </a:t>
                      </a:r>
                      <a:r>
                        <a:rPr lang="en-ZA" sz="1100" dirty="0" smtClean="0">
                          <a:effectLst/>
                          <a:latin typeface="Arial" panose="020B0604020202020204" pitchFamily="34" charset="0"/>
                          <a:ea typeface="Calibri"/>
                          <a:cs typeface="Arial" panose="020B0604020202020204" pitchFamily="34" charset="0"/>
                        </a:rPr>
                        <a:t>request Council to lead and attend to the</a:t>
                      </a:r>
                      <a:r>
                        <a:rPr lang="en-ZA" sz="1100" baseline="0" dirty="0" smtClean="0">
                          <a:effectLst/>
                          <a:latin typeface="Arial" panose="020B0604020202020204" pitchFamily="34" charset="0"/>
                          <a:ea typeface="Calibri"/>
                          <a:cs typeface="Arial" panose="020B0604020202020204" pitchFamily="34" charset="0"/>
                        </a:rPr>
                        <a:t> issue raised </a:t>
                      </a:r>
                      <a:r>
                        <a:rPr lang="en-ZA" sz="1100" dirty="0" smtClean="0">
                          <a:effectLst/>
                          <a:latin typeface="Arial" panose="020B0604020202020204" pitchFamily="34" charset="0"/>
                          <a:ea typeface="Calibri"/>
                          <a:cs typeface="Arial" panose="020B0604020202020204" pitchFamily="34" charset="0"/>
                        </a:rPr>
                        <a:t>as a matter of urgency.</a:t>
                      </a:r>
                      <a:r>
                        <a:rPr lang="en-ZA" sz="1100" b="0" baseline="0" dirty="0" smtClean="0">
                          <a:solidFill>
                            <a:schemeClr val="tx1"/>
                          </a:solidFill>
                          <a:effectLst/>
                          <a:latin typeface="Arial" panose="020B0604020202020204" pitchFamily="34" charset="0"/>
                          <a:ea typeface="Calibri"/>
                          <a:cs typeface="Arial" panose="020B0604020202020204" pitchFamily="34" charset="0"/>
                        </a:rPr>
                        <a:t> </a:t>
                      </a:r>
                      <a:r>
                        <a:rPr lang="en-ZA" sz="1100" b="0" dirty="0" smtClean="0">
                          <a:solidFill>
                            <a:schemeClr val="tx1"/>
                          </a:solidFill>
                          <a:effectLst/>
                          <a:latin typeface="Arial" panose="020B0604020202020204" pitchFamily="34" charset="0"/>
                          <a:ea typeface="Calibri"/>
                          <a:cs typeface="Arial" panose="020B0604020202020204" pitchFamily="34" charset="0"/>
                        </a:rPr>
                        <a:t>The Chairperson of the Council was requested to provide DAC</a:t>
                      </a:r>
                      <a:r>
                        <a:rPr lang="en-ZA" sz="1100" b="0" baseline="0" dirty="0" smtClean="0">
                          <a:solidFill>
                            <a:schemeClr val="tx1"/>
                          </a:solidFill>
                          <a:effectLst/>
                          <a:latin typeface="Arial" panose="020B0604020202020204" pitchFamily="34" charset="0"/>
                          <a:ea typeface="Calibri"/>
                          <a:cs typeface="Arial" panose="020B0604020202020204" pitchFamily="34" charset="0"/>
                        </a:rPr>
                        <a:t> with responses on issues of an Approved Organisational Structure. </a:t>
                      </a:r>
                      <a:endParaRPr lang="en-ZA" sz="1100" dirty="0" smtClean="0">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endParaRPr lang="en-ZA" sz="1100" dirty="0" smtClean="0">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endParaRPr lang="en-ZA" sz="1100" dirty="0" smtClean="0">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r>
                        <a:rPr lang="en-ZA" sz="1100" dirty="0" smtClean="0">
                          <a:effectLst/>
                          <a:latin typeface="Arial" panose="020B0604020202020204" pitchFamily="34" charset="0"/>
                          <a:ea typeface="Calibri"/>
                          <a:cs typeface="Arial" panose="020B0604020202020204" pitchFamily="34" charset="0"/>
                        </a:rPr>
                        <a:t>The DAC</a:t>
                      </a:r>
                      <a:r>
                        <a:rPr lang="en-ZA" sz="1100" baseline="0" dirty="0" smtClean="0">
                          <a:effectLst/>
                          <a:latin typeface="Arial" panose="020B0604020202020204" pitchFamily="34" charset="0"/>
                          <a:ea typeface="Calibri"/>
                          <a:cs typeface="Arial" panose="020B0604020202020204" pitchFamily="34" charset="0"/>
                        </a:rPr>
                        <a:t> requested updates on the organisational restructuring which has been long overdue at PACOFS. </a:t>
                      </a:r>
                    </a:p>
                    <a:p>
                      <a:pPr marL="0" indent="0" algn="just">
                        <a:spcAft>
                          <a:spcPts val="0"/>
                        </a:spcAft>
                        <a:buFont typeface="Arial" panose="020B0604020202020204" pitchFamily="34" charset="0"/>
                        <a:buNone/>
                      </a:pPr>
                      <a:endParaRPr lang="en-ZA" sz="1100" baseline="0" dirty="0" smtClean="0">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endParaRPr lang="en-ZA" sz="1100" baseline="0" dirty="0" smtClean="0">
                        <a:effectLst/>
                        <a:latin typeface="Arial" panose="020B0604020202020204" pitchFamily="34" charset="0"/>
                        <a:ea typeface="Calibri"/>
                        <a:cs typeface="Arial" panose="020B0604020202020204" pitchFamily="34" charset="0"/>
                      </a:endParaRPr>
                    </a:p>
                  </a:txBody>
                  <a:tcPr/>
                </a:tc>
                <a:tc>
                  <a:txBody>
                    <a:bodyPr/>
                    <a:lstStyle/>
                    <a:p>
                      <a:pPr marL="0" indent="0" algn="just">
                        <a:spcAft>
                          <a:spcPts val="0"/>
                        </a:spcAft>
                        <a:buFont typeface="Arial" panose="020B0604020202020204" pitchFamily="34" charset="0"/>
                        <a:buNone/>
                      </a:pPr>
                      <a:r>
                        <a:rPr lang="en-ZA" sz="1100" b="0" dirty="0" smtClean="0">
                          <a:solidFill>
                            <a:schemeClr val="tx1"/>
                          </a:solidFill>
                          <a:effectLst/>
                          <a:latin typeface="Arial" panose="020B0604020202020204" pitchFamily="34" charset="0"/>
                          <a:ea typeface="Calibri"/>
                          <a:cs typeface="Arial" panose="020B0604020202020204" pitchFamily="34" charset="0"/>
                        </a:rPr>
                        <a:t>The current structure was approved on 08 October 2016, but</a:t>
                      </a:r>
                      <a:r>
                        <a:rPr lang="en-ZA" sz="1100" b="0" baseline="0" dirty="0" smtClean="0">
                          <a:solidFill>
                            <a:schemeClr val="tx1"/>
                          </a:solidFill>
                          <a:effectLst/>
                          <a:latin typeface="Arial" panose="020B0604020202020204" pitchFamily="34" charset="0"/>
                          <a:ea typeface="Calibri"/>
                          <a:cs typeface="Arial" panose="020B0604020202020204" pitchFamily="34" charset="0"/>
                        </a:rPr>
                        <a:t> it was not implemented pending the planned organisational restructuring process.</a:t>
                      </a:r>
                      <a:r>
                        <a:rPr lang="en-ZA" sz="1100" b="0" dirty="0" smtClean="0">
                          <a:solidFill>
                            <a:schemeClr val="tx1"/>
                          </a:solidFill>
                          <a:effectLst/>
                          <a:latin typeface="Arial" panose="020B0604020202020204" pitchFamily="34" charset="0"/>
                          <a:ea typeface="Calibri"/>
                          <a:cs typeface="Arial" panose="020B0604020202020204" pitchFamily="34" charset="0"/>
                        </a:rPr>
                        <a:t> </a:t>
                      </a:r>
                    </a:p>
                    <a:p>
                      <a:pPr marL="0" indent="0" algn="just">
                        <a:spcAft>
                          <a:spcPts val="0"/>
                        </a:spcAft>
                        <a:buFont typeface="Arial" panose="020B0604020202020204" pitchFamily="34" charset="0"/>
                        <a:buNone/>
                      </a:pPr>
                      <a:endParaRPr lang="en-ZA" sz="1100" b="0" dirty="0" smtClean="0">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endParaRPr lang="en-ZA" sz="1100" b="0" dirty="0" smtClean="0">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endParaRPr lang="en-ZA" sz="1100" b="0" dirty="0" smtClean="0">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r>
                        <a:rPr lang="en-ZA" sz="1100" b="0" dirty="0" smtClean="0">
                          <a:effectLst/>
                          <a:latin typeface="Arial" panose="020B0604020202020204" pitchFamily="34" charset="0"/>
                          <a:ea typeface="Calibri"/>
                          <a:cs typeface="Arial" panose="020B0604020202020204" pitchFamily="34" charset="0"/>
                        </a:rPr>
                        <a:t>Calls</a:t>
                      </a:r>
                      <a:r>
                        <a:rPr lang="en-ZA" sz="1100" b="0" baseline="0" dirty="0" smtClean="0">
                          <a:effectLst/>
                          <a:latin typeface="Arial" panose="020B0604020202020204" pitchFamily="34" charset="0"/>
                          <a:ea typeface="Calibri"/>
                          <a:cs typeface="Arial" panose="020B0604020202020204" pitchFamily="34" charset="0"/>
                        </a:rPr>
                        <a:t> for proposals were issued in 2017 but no appointment was made due to the high amounts quoted. The terms of reference have subsequently been revised. A service provider will be appointed during March 2018.</a:t>
                      </a:r>
                      <a:endParaRPr lang="en-ZA" sz="1100" b="0" baseline="0" dirty="0" smtClean="0">
                        <a:solidFill>
                          <a:schemeClr val="tx1"/>
                        </a:solidFill>
                        <a:effectLst/>
                        <a:latin typeface="Arial" panose="020B0604020202020204" pitchFamily="34" charset="0"/>
                        <a:ea typeface="Calibri"/>
                        <a:cs typeface="Arial" panose="020B0604020202020204" pitchFamily="34" charset="0"/>
                      </a:endParaRPr>
                    </a:p>
                  </a:txBody>
                  <a:tcPr/>
                </a:tc>
              </a:tr>
            </a:tbl>
          </a:graphicData>
        </a:graphic>
      </p:graphicFrame>
      <p:sp>
        <p:nvSpPr>
          <p:cNvPr id="3" name="Slide Number Placeholder 2"/>
          <p:cNvSpPr>
            <a:spLocks noGrp="1"/>
          </p:cNvSpPr>
          <p:nvPr>
            <p:ph type="sldNum" sz="quarter" idx="4"/>
          </p:nvPr>
        </p:nvSpPr>
        <p:spPr>
          <a:xfrm>
            <a:off x="8028384" y="6389712"/>
            <a:ext cx="609600" cy="365125"/>
          </a:xfrm>
        </p:spPr>
        <p:txBody>
          <a:bodyPr/>
          <a:lstStyle/>
          <a:p>
            <a:r>
              <a:rPr lang="en-ZA" dirty="0" smtClean="0"/>
              <a:t>35</a:t>
            </a:r>
          </a:p>
        </p:txBody>
      </p:sp>
    </p:spTree>
    <p:extLst>
      <p:ext uri="{BB962C8B-B14F-4D97-AF65-F5344CB8AC3E}">
        <p14:creationId xmlns:p14="http://schemas.microsoft.com/office/powerpoint/2010/main" xmlns="" val="30821715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07504" y="980728"/>
            <a:ext cx="8928992" cy="4636132"/>
          </a:xfrm>
        </p:spPr>
        <p:txBody>
          <a:bodyPr>
            <a:noAutofit/>
          </a:bodyPr>
          <a:lstStyle/>
          <a:p>
            <a:pPr marL="0" indent="0">
              <a:buNone/>
            </a:pPr>
            <a:endParaRPr lang="en-ZA" sz="2000" b="0" dirty="0" smtClean="0">
              <a:latin typeface="+mn-lt"/>
            </a:endParaRPr>
          </a:p>
          <a:p>
            <a:pPr marL="0" indent="0">
              <a:buNone/>
            </a:pPr>
            <a:endParaRPr lang="en-US" sz="2000" b="0" dirty="0" smtClean="0">
              <a:latin typeface="+mn-lt"/>
            </a:endParaRPr>
          </a:p>
        </p:txBody>
      </p:sp>
      <p:sp>
        <p:nvSpPr>
          <p:cNvPr id="5" name="Content Placeholder 29"/>
          <p:cNvSpPr txBox="1">
            <a:spLocks/>
          </p:cNvSpPr>
          <p:nvPr/>
        </p:nvSpPr>
        <p:spPr>
          <a:xfrm>
            <a:off x="4716016" y="701080"/>
            <a:ext cx="4176464" cy="56886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200" dirty="0" smtClean="0"/>
              <a:t>   </a:t>
            </a:r>
          </a:p>
        </p:txBody>
      </p:sp>
      <p:sp>
        <p:nvSpPr>
          <p:cNvPr id="8" name="Title 28"/>
          <p:cNvSpPr>
            <a:spLocks noGrp="1"/>
          </p:cNvSpPr>
          <p:nvPr>
            <p:ph type="title"/>
          </p:nvPr>
        </p:nvSpPr>
        <p:spPr>
          <a:xfrm>
            <a:off x="539552" y="116632"/>
            <a:ext cx="8229600" cy="504056"/>
          </a:xfrm>
        </p:spPr>
        <p:txBody>
          <a:bodyPr>
            <a:normAutofit/>
          </a:bodyPr>
          <a:lstStyle/>
          <a:p>
            <a:pPr algn="ctr"/>
            <a:r>
              <a:rPr lang="en-US" sz="2400" dirty="0" smtClean="0">
                <a:solidFill>
                  <a:schemeClr val="accent2">
                    <a:lumMod val="75000"/>
                  </a:schemeClr>
                </a:solidFill>
                <a:latin typeface="Arial" panose="020B0604020202020204" pitchFamily="34" charset="0"/>
                <a:ea typeface="Gill Sans BOLD"/>
                <a:cs typeface="Arial" panose="020B0604020202020204" pitchFamily="34" charset="0"/>
              </a:rPr>
              <a:t>LABOUR ISSUES</a:t>
            </a:r>
            <a:endParaRPr lang="en-US" sz="2400" dirty="0">
              <a:solidFill>
                <a:schemeClr val="accent2">
                  <a:lumMod val="75000"/>
                </a:schemeClr>
              </a:solidFill>
              <a:latin typeface="Arial" panose="020B0604020202020204" pitchFamily="34" charset="0"/>
              <a:ea typeface="Gill Sans BOLD"/>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21361659"/>
              </p:ext>
            </p:extLst>
          </p:nvPr>
        </p:nvGraphicFramePr>
        <p:xfrm>
          <a:off x="322736" y="836713"/>
          <a:ext cx="8568952" cy="5198327"/>
        </p:xfrm>
        <a:graphic>
          <a:graphicData uri="http://schemas.openxmlformats.org/drawingml/2006/table">
            <a:tbl>
              <a:tblPr firstRow="1" bandRow="1">
                <a:tableStyleId>{5C22544A-7EE6-4342-B048-85BDC9FD1C3A}</a:tableStyleId>
              </a:tblPr>
              <a:tblGrid>
                <a:gridCol w="2376264"/>
                <a:gridCol w="3240360"/>
                <a:gridCol w="2952328"/>
              </a:tblGrid>
              <a:tr h="209311">
                <a:tc>
                  <a:txBody>
                    <a:bodyPr/>
                    <a:lstStyle/>
                    <a:p>
                      <a:pPr algn="l"/>
                      <a:r>
                        <a:rPr lang="en-ZA" sz="1400" dirty="0" smtClean="0">
                          <a:solidFill>
                            <a:schemeClr val="bg1"/>
                          </a:solidFill>
                        </a:rPr>
                        <a:t>ISSUE </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kumimoji="0" lang="en-ZA" sz="1400" b="1" i="0" u="none" strike="noStrike" kern="1200" cap="none" spc="0" normalizeH="0" baseline="0" noProof="0" dirty="0" smtClean="0">
                          <a:ln>
                            <a:noFill/>
                          </a:ln>
                          <a:solidFill>
                            <a:prstClr val="white"/>
                          </a:solidFill>
                          <a:effectLst/>
                          <a:uLnTx/>
                          <a:uFillTx/>
                          <a:latin typeface="+mn-lt"/>
                          <a:ea typeface="Calibri"/>
                          <a:cs typeface="Times New Roman"/>
                        </a:rPr>
                        <a:t>DAC  INTERVENTION</a:t>
                      </a:r>
                      <a:endParaRPr lang="en-ZA" sz="1400" dirty="0" smtClean="0"/>
                    </a:p>
                  </a:txBody>
                  <a:tcPr anchor="b"/>
                </a:tc>
                <a:tc>
                  <a:txBody>
                    <a:bodyPr/>
                    <a:lstStyle/>
                    <a:p>
                      <a:pPr algn="ctr"/>
                      <a:r>
                        <a:rPr lang="en-ZA" sz="1400" dirty="0" smtClean="0"/>
                        <a:t>PROGRESS </a:t>
                      </a:r>
                    </a:p>
                  </a:txBody>
                  <a:tcPr anchor="b" anchorCtr="1"/>
                </a:tc>
              </a:tr>
              <a:tr h="2287487">
                <a:tc>
                  <a:txBody>
                    <a:bodyPr/>
                    <a:lstStyle/>
                    <a:p>
                      <a:pPr marL="0" indent="0">
                        <a:buNone/>
                      </a:pPr>
                      <a:r>
                        <a:rPr lang="en-ZA" sz="1100" b="0" baseline="0" dirty="0" smtClean="0">
                          <a:latin typeface="Arial" panose="020B0604020202020204" pitchFamily="34" charset="0"/>
                          <a:cs typeface="Arial" panose="020B0604020202020204" pitchFamily="34" charset="0"/>
                        </a:rPr>
                        <a:t>1.  Disciplinary Code has been breached by </a:t>
                      </a:r>
                      <a:r>
                        <a:rPr lang="en-ZA" sz="1100" b="0" baseline="0" dirty="0" smtClean="0">
                          <a:solidFill>
                            <a:schemeClr val="tx1"/>
                          </a:solidFill>
                          <a:latin typeface="Arial" panose="020B0604020202020204" pitchFamily="34" charset="0"/>
                          <a:cs typeface="Arial" panose="020B0604020202020204" pitchFamily="34" charset="0"/>
                        </a:rPr>
                        <a:t> previous </a:t>
                      </a:r>
                      <a:r>
                        <a:rPr lang="en-ZA" sz="1100" b="0" baseline="0" dirty="0" smtClean="0">
                          <a:latin typeface="Arial" panose="020B0604020202020204" pitchFamily="34" charset="0"/>
                          <a:cs typeface="Arial" panose="020B0604020202020204" pitchFamily="34" charset="0"/>
                        </a:rPr>
                        <a:t>Council  and Council has been accused of being inconsistent and this poses a risk in setting a very bad precedence if not resolved with urgency.</a:t>
                      </a:r>
                    </a:p>
                    <a:p>
                      <a:pPr marL="0" indent="0">
                        <a:buNone/>
                      </a:pPr>
                      <a:endParaRPr lang="en-ZA" sz="1100" b="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baseline="0" dirty="0" smtClean="0">
                          <a:latin typeface="Arial" panose="020B0604020202020204" pitchFamily="34" charset="0"/>
                          <a:cs typeface="Arial" panose="020B0604020202020204" pitchFamily="34" charset="0"/>
                        </a:rPr>
                        <a:t>2. </a:t>
                      </a:r>
                      <a:r>
                        <a:rPr kumimoji="0" lang="en-ZA" sz="11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Leakage of Confidential information</a:t>
                      </a:r>
                      <a:endParaRPr lang="en-ZA" sz="1100" b="0" dirty="0" smtClean="0">
                        <a:latin typeface="Arial" panose="020B0604020202020204" pitchFamily="34" charset="0"/>
                        <a:cs typeface="Arial" panose="020B0604020202020204" pitchFamily="34" charset="0"/>
                      </a:endParaRPr>
                    </a:p>
                    <a:p>
                      <a:pPr marL="0" indent="0">
                        <a:buNone/>
                      </a:pPr>
                      <a:endParaRPr lang="en-ZA" sz="1100" b="0" dirty="0" smtClean="0">
                        <a:latin typeface="Arial" panose="020B0604020202020204" pitchFamily="34" charset="0"/>
                        <a:cs typeface="Arial" panose="020B0604020202020204" pitchFamily="34" charset="0"/>
                      </a:endParaRPr>
                    </a:p>
                    <a:p>
                      <a:pPr marL="0" indent="0">
                        <a:buNone/>
                      </a:pPr>
                      <a:endParaRPr lang="en-ZA" sz="1100" b="0" dirty="0" smtClean="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dirty="0" smtClean="0">
                          <a:latin typeface="Arial" panose="020B0604020202020204" pitchFamily="34" charset="0"/>
                          <a:cs typeface="Arial" panose="020B0604020202020204" pitchFamily="34" charset="0"/>
                        </a:rPr>
                        <a:t> DAC recommended</a:t>
                      </a:r>
                      <a:r>
                        <a:rPr lang="en-ZA" sz="1100" baseline="0" dirty="0" smtClean="0">
                          <a:latin typeface="Arial" panose="020B0604020202020204" pitchFamily="34" charset="0"/>
                          <a:cs typeface="Arial" panose="020B0604020202020204" pitchFamily="34" charset="0"/>
                        </a:rPr>
                        <a:t> that a workshop with all the stakeholders be conducted where awareness will be raised and mapping of processes and steps will be outlined on the Disciplinary code.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Recommendation was made that office of the CEO to ensure that there a tight controls to keep Council confidential information secure at all times</a:t>
                      </a:r>
                      <a:endParaRPr lang="en-ZA" sz="1100" baseline="0" dirty="0" smtClean="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dirty="0" smtClean="0">
                          <a:solidFill>
                            <a:schemeClr val="tx1"/>
                          </a:solidFill>
                          <a:latin typeface="Arial" panose="020B0604020202020204" pitchFamily="34" charset="0"/>
                          <a:cs typeface="Arial" panose="020B0604020202020204" pitchFamily="34" charset="0"/>
                        </a:rPr>
                        <a:t>There has not been any reports of a breached disciplinary code by the new council </a:t>
                      </a:r>
                      <a:endParaRPr kumimoji="0" lang="en-ZA" sz="1100" b="1"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To address the leakage of confidential information, the entity appointed an independent council secretary to handle all council matters </a:t>
                      </a:r>
                      <a:endParaRPr lang="en-ZA" sz="1100" b="1" baseline="0" dirty="0" smtClean="0">
                        <a:solidFill>
                          <a:schemeClr val="tx1"/>
                        </a:solidFill>
                        <a:latin typeface="Arial" panose="020B0604020202020204" pitchFamily="34" charset="0"/>
                        <a:cs typeface="Arial" panose="020B0604020202020204" pitchFamily="34" charset="0"/>
                      </a:endParaRPr>
                    </a:p>
                    <a:p>
                      <a:endParaRPr lang="en-ZA" sz="1100" b="1" baseline="0" dirty="0" smtClean="0">
                        <a:solidFill>
                          <a:srgbClr val="FF0000"/>
                        </a:solidFill>
                        <a:latin typeface="Arial" panose="020B0604020202020204" pitchFamily="34" charset="0"/>
                        <a:cs typeface="Arial" panose="020B0604020202020204" pitchFamily="34" charset="0"/>
                      </a:endParaRPr>
                    </a:p>
                  </a:txBody>
                  <a:tcPr/>
                </a:tc>
              </a:tr>
              <a:tr h="23109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3. Union meetings are interfering with the business of the entity </a:t>
                      </a:r>
                    </a:p>
                    <a:p>
                      <a:endParaRPr lang="en-ZA" sz="1100" baseline="0" dirty="0" smtClean="0">
                        <a:latin typeface="Arial" panose="020B0604020202020204" pitchFamily="34" charset="0"/>
                        <a:cs typeface="Arial" panose="020B0604020202020204" pitchFamily="34" charset="0"/>
                      </a:endParaRPr>
                    </a:p>
                    <a:p>
                      <a:endParaRPr lang="en-ZA" sz="1100" baseline="0" dirty="0" smtClean="0">
                        <a:latin typeface="Arial" panose="020B0604020202020204" pitchFamily="34" charset="0"/>
                        <a:cs typeface="Arial" panose="020B0604020202020204" pitchFamily="34" charset="0"/>
                      </a:endParaRPr>
                    </a:p>
                    <a:p>
                      <a:endParaRPr lang="en-ZA" sz="1100" baseline="0" dirty="0" smtClean="0">
                        <a:latin typeface="Arial" panose="020B0604020202020204" pitchFamily="34" charset="0"/>
                        <a:cs typeface="Arial" panose="020B0604020202020204" pitchFamily="34" charset="0"/>
                      </a:endParaRPr>
                    </a:p>
                    <a:p>
                      <a:r>
                        <a:rPr lang="en-ZA" sz="1100" baseline="0" dirty="0" smtClean="0">
                          <a:latin typeface="Arial" panose="020B0604020202020204" pitchFamily="34" charset="0"/>
                          <a:cs typeface="Arial" panose="020B0604020202020204" pitchFamily="34" charset="0"/>
                        </a:rPr>
                        <a:t>4. It is not clear to the staff which policies are approved or not as there is no consistency in implementing them.</a:t>
                      </a:r>
                    </a:p>
                    <a:p>
                      <a:endParaRPr lang="en-ZA" sz="1100" baseline="0" dirty="0" smtClean="0">
                        <a:latin typeface="Arial" panose="020B0604020202020204" pitchFamily="34" charset="0"/>
                        <a:cs typeface="Arial" panose="020B0604020202020204" pitchFamily="34" charset="0"/>
                      </a:endParaRPr>
                    </a:p>
                    <a:p>
                      <a:endParaRPr lang="en-ZA" sz="11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100" baseline="0" dirty="0" smtClean="0">
                          <a:latin typeface="Arial" panose="020B0604020202020204" pitchFamily="34" charset="0"/>
                          <a:cs typeface="Arial" panose="020B0604020202020204" pitchFamily="34" charset="0"/>
                        </a:rPr>
                        <a:t>5.Level of respect between Unions, Management and Council.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Recommendation was made that Unions with Management should regulate schedule of meetings. Unions Schedule of the meetings be shared with Management.  </a:t>
                      </a: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dirty="0" smtClean="0">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dirty="0" smtClean="0">
                          <a:latin typeface="Arial" panose="020B0604020202020204" pitchFamily="34" charset="0"/>
                          <a:cs typeface="Arial" panose="020B0604020202020204" pitchFamily="34" charset="0"/>
                        </a:rPr>
                        <a:t>Recommendation</a:t>
                      </a:r>
                      <a:r>
                        <a:rPr lang="en-ZA" sz="1100" baseline="0" dirty="0" smtClean="0">
                          <a:latin typeface="Arial" panose="020B0604020202020204" pitchFamily="34" charset="0"/>
                          <a:cs typeface="Arial" panose="020B0604020202020204" pitchFamily="34" charset="0"/>
                        </a:rPr>
                        <a:t> was made that al</a:t>
                      </a:r>
                      <a:r>
                        <a:rPr lang="en-ZA" sz="1100" dirty="0" smtClean="0">
                          <a:latin typeface="Arial" panose="020B0604020202020204" pitchFamily="34" charset="0"/>
                          <a:cs typeface="Arial" panose="020B0604020202020204" pitchFamily="34" charset="0"/>
                        </a:rPr>
                        <a:t>l policies</a:t>
                      </a:r>
                      <a:r>
                        <a:rPr lang="en-ZA" sz="1100" baseline="0" dirty="0" smtClean="0">
                          <a:latin typeface="Arial" panose="020B0604020202020204" pitchFamily="34" charset="0"/>
                          <a:cs typeface="Arial" panose="020B0604020202020204" pitchFamily="34" charset="0"/>
                        </a:rPr>
                        <a:t> should be discussed through a workshop approach for all stakeholders to be on the same understanding of which policies are approved. </a:t>
                      </a:r>
                      <a:r>
                        <a:rPr lang="en-ZA" sz="1100" dirty="0" smtClean="0">
                          <a:effectLst/>
                          <a:latin typeface="Arial" panose="020B0604020202020204" pitchFamily="34" charset="0"/>
                          <a:ea typeface="Calibri"/>
                          <a:cs typeface="Arial" panose="020B0604020202020204" pitchFamily="34" charset="0"/>
                        </a:rPr>
                        <a:t>Management should organise this workshop</a:t>
                      </a: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dirty="0" smtClean="0">
                        <a:effectLst/>
                        <a:latin typeface="Arial" panose="020B0604020202020204" pitchFamily="34" charset="0"/>
                        <a:ea typeface="Calibri"/>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dirty="0" smtClean="0">
                          <a:effectLst/>
                          <a:latin typeface="Arial" panose="020B0604020202020204" pitchFamily="34" charset="0"/>
                          <a:ea typeface="Calibri"/>
                          <a:cs typeface="Arial" panose="020B0604020202020204" pitchFamily="34" charset="0"/>
                        </a:rPr>
                        <a:t>Recommendation</a:t>
                      </a:r>
                      <a:r>
                        <a:rPr lang="en-ZA" sz="1100" baseline="0" dirty="0" smtClean="0">
                          <a:effectLst/>
                          <a:latin typeface="Arial" panose="020B0604020202020204" pitchFamily="34" charset="0"/>
                          <a:ea typeface="Calibri"/>
                          <a:cs typeface="Arial" panose="020B0604020202020204" pitchFamily="34" charset="0"/>
                        </a:rPr>
                        <a:t> by DAC was that rules of engagement should be clarified and adhered to.</a:t>
                      </a:r>
                      <a:r>
                        <a:rPr lang="en-ZA" sz="1100" b="0" baseline="0" dirty="0" smtClean="0">
                          <a:solidFill>
                            <a:schemeClr val="tx1"/>
                          </a:solidFill>
                          <a:latin typeface="Arial" panose="020B0604020202020204" pitchFamily="34" charset="0"/>
                          <a:cs typeface="Arial" panose="020B0604020202020204" pitchFamily="34" charset="0"/>
                        </a:rPr>
                        <a:t> Continuous updates are requested from entity. </a:t>
                      </a:r>
                      <a:endParaRPr lang="en-ZA" sz="1100" b="0" dirty="0" smtClean="0">
                        <a:effectLst/>
                        <a:latin typeface="Arial" panose="020B0604020202020204" pitchFamily="34" charset="0"/>
                        <a:ea typeface="Calibri"/>
                        <a:cs typeface="Arial" panose="020B0604020202020204" pitchFamily="34" charset="0"/>
                      </a:endParaRPr>
                    </a:p>
                  </a:txBody>
                  <a:tcPr/>
                </a:tc>
                <a:tc>
                  <a:txBody>
                    <a:bodyPr/>
                    <a:lstStyle/>
                    <a:p>
                      <a:pPr marL="0" indent="0" algn="just">
                        <a:spcAft>
                          <a:spcPts val="0"/>
                        </a:spcAft>
                        <a:buFont typeface="Arial" panose="020B0604020202020204" pitchFamily="34" charset="0"/>
                        <a:buNone/>
                      </a:pPr>
                      <a:r>
                        <a:rPr lang="en-ZA" sz="1100" b="0" dirty="0" smtClean="0">
                          <a:effectLst/>
                          <a:latin typeface="Arial" panose="020B0604020202020204" pitchFamily="34" charset="0"/>
                          <a:ea typeface="Calibri"/>
                          <a:cs typeface="Arial" panose="020B0604020202020204" pitchFamily="34" charset="0"/>
                        </a:rPr>
                        <a:t>Union meetings are regulated by the Recognition Agreement and the CEO approves</a:t>
                      </a:r>
                      <a:r>
                        <a:rPr lang="en-ZA" sz="1100" b="0" baseline="0" dirty="0" smtClean="0">
                          <a:effectLst/>
                          <a:latin typeface="Arial" panose="020B0604020202020204" pitchFamily="34" charset="0"/>
                          <a:ea typeface="Calibri"/>
                          <a:cs typeface="Arial" panose="020B0604020202020204" pitchFamily="34" charset="0"/>
                        </a:rPr>
                        <a:t> all meetings.</a:t>
                      </a:r>
                      <a:endParaRPr lang="en-ZA" sz="1100" b="0" dirty="0" smtClean="0">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endParaRPr lang="en-ZA" sz="1100" b="0" dirty="0" smtClean="0">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endParaRPr lang="en-ZA" sz="1100" b="0" dirty="0" smtClean="0">
                        <a:solidFill>
                          <a:srgbClr val="FF0000"/>
                        </a:solidFill>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r>
                        <a:rPr lang="en-ZA" sz="1100" b="0" dirty="0" smtClean="0">
                          <a:solidFill>
                            <a:schemeClr val="tx1"/>
                          </a:solidFill>
                          <a:effectLst/>
                          <a:latin typeface="Arial" panose="020B0604020202020204" pitchFamily="34" charset="0"/>
                          <a:ea typeface="Calibri"/>
                          <a:cs typeface="Arial" panose="020B0604020202020204" pitchFamily="34" charset="0"/>
                        </a:rPr>
                        <a:t>The last batch of policies were approved by Council in October 2016 and these policies are currently being reviewed and staff are involved.</a:t>
                      </a: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0" baseline="0" dirty="0" smtClean="0">
                        <a:solidFill>
                          <a:schemeClr val="tx1"/>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0" baseline="0" dirty="0" smtClean="0">
                        <a:solidFill>
                          <a:schemeClr val="tx1"/>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0" baseline="0" dirty="0" smtClean="0">
                          <a:solidFill>
                            <a:schemeClr val="tx1"/>
                          </a:solidFill>
                          <a:latin typeface="Arial" panose="020B0604020202020204" pitchFamily="34" charset="0"/>
                          <a:cs typeface="Arial" panose="020B0604020202020204" pitchFamily="34" charset="0"/>
                        </a:rPr>
                        <a:t>Level of respect between council and management is reported to be healthy with few incidents among staff that are handled by both council and management.</a:t>
                      </a:r>
                    </a:p>
                  </a:txBody>
                  <a:tcPr/>
                </a:tc>
              </a:tr>
            </a:tbl>
          </a:graphicData>
        </a:graphic>
      </p:graphicFrame>
      <p:sp>
        <p:nvSpPr>
          <p:cNvPr id="3" name="Slide Number Placeholder 2"/>
          <p:cNvSpPr>
            <a:spLocks noGrp="1"/>
          </p:cNvSpPr>
          <p:nvPr>
            <p:ph type="sldNum" sz="quarter" idx="4"/>
          </p:nvPr>
        </p:nvSpPr>
        <p:spPr/>
        <p:txBody>
          <a:bodyPr/>
          <a:lstStyle/>
          <a:p>
            <a:r>
              <a:rPr lang="en-ZA" dirty="0" smtClean="0"/>
              <a:t>36</a:t>
            </a:r>
          </a:p>
        </p:txBody>
      </p:sp>
    </p:spTree>
    <p:extLst>
      <p:ext uri="{BB962C8B-B14F-4D97-AF65-F5344CB8AC3E}">
        <p14:creationId xmlns:p14="http://schemas.microsoft.com/office/powerpoint/2010/main" xmlns="" val="27280354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07504" y="980728"/>
            <a:ext cx="8928992" cy="4636132"/>
          </a:xfrm>
        </p:spPr>
        <p:txBody>
          <a:bodyPr>
            <a:noAutofit/>
          </a:bodyPr>
          <a:lstStyle/>
          <a:p>
            <a:pPr marL="0" indent="0">
              <a:buNone/>
            </a:pPr>
            <a:endParaRPr lang="en-ZA" sz="2000" b="0" dirty="0" smtClean="0">
              <a:latin typeface="+mn-lt"/>
            </a:endParaRPr>
          </a:p>
          <a:p>
            <a:pPr marL="0" indent="0">
              <a:buNone/>
            </a:pPr>
            <a:endParaRPr lang="en-US" sz="2000" b="0" dirty="0" smtClean="0">
              <a:latin typeface="+mn-lt"/>
            </a:endParaRPr>
          </a:p>
        </p:txBody>
      </p:sp>
      <p:sp>
        <p:nvSpPr>
          <p:cNvPr id="5" name="Content Placeholder 29"/>
          <p:cNvSpPr txBox="1">
            <a:spLocks/>
          </p:cNvSpPr>
          <p:nvPr/>
        </p:nvSpPr>
        <p:spPr>
          <a:xfrm>
            <a:off x="4716016" y="701080"/>
            <a:ext cx="4176464" cy="56886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200" dirty="0" smtClean="0"/>
              <a:t>   </a:t>
            </a:r>
          </a:p>
        </p:txBody>
      </p:sp>
      <p:sp>
        <p:nvSpPr>
          <p:cNvPr id="8" name="Title 28"/>
          <p:cNvSpPr>
            <a:spLocks noGrp="1"/>
          </p:cNvSpPr>
          <p:nvPr>
            <p:ph type="title"/>
          </p:nvPr>
        </p:nvSpPr>
        <p:spPr>
          <a:xfrm>
            <a:off x="539552" y="116632"/>
            <a:ext cx="8229600" cy="432048"/>
          </a:xfrm>
        </p:spPr>
        <p:txBody>
          <a:bodyPr>
            <a:normAutofit fontScale="90000"/>
          </a:bodyPr>
          <a:lstStyle/>
          <a:p>
            <a:pPr algn="ctr"/>
            <a:r>
              <a:rPr lang="en-US" sz="2400" dirty="0" smtClean="0">
                <a:solidFill>
                  <a:schemeClr val="accent2">
                    <a:lumMod val="75000"/>
                  </a:schemeClr>
                </a:solidFill>
                <a:latin typeface="Arial" panose="020B0604020202020204" pitchFamily="34" charset="0"/>
                <a:ea typeface="Gill Sans BOLD"/>
                <a:cs typeface="Arial" panose="020B0604020202020204" pitchFamily="34" charset="0"/>
              </a:rPr>
              <a:t>LABOUR ISSUES: CONT..</a:t>
            </a:r>
            <a:endParaRPr lang="en-US" sz="2400" dirty="0">
              <a:solidFill>
                <a:schemeClr val="accent2">
                  <a:lumMod val="75000"/>
                </a:schemeClr>
              </a:solidFill>
              <a:latin typeface="Arial" panose="020B0604020202020204" pitchFamily="34" charset="0"/>
              <a:ea typeface="Gill Sans BOLD"/>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415885409"/>
              </p:ext>
            </p:extLst>
          </p:nvPr>
        </p:nvGraphicFramePr>
        <p:xfrm>
          <a:off x="323528" y="701081"/>
          <a:ext cx="8568952" cy="5049006"/>
        </p:xfrm>
        <a:graphic>
          <a:graphicData uri="http://schemas.openxmlformats.org/drawingml/2006/table">
            <a:tbl>
              <a:tblPr firstRow="1" bandRow="1">
                <a:tableStyleId>{5C22544A-7EE6-4342-B048-85BDC9FD1C3A}</a:tableStyleId>
              </a:tblPr>
              <a:tblGrid>
                <a:gridCol w="2664296"/>
                <a:gridCol w="3189740"/>
                <a:gridCol w="2714916"/>
              </a:tblGrid>
              <a:tr h="469311">
                <a:tc>
                  <a:txBody>
                    <a:bodyPr/>
                    <a:lstStyle/>
                    <a:p>
                      <a:pPr algn="ctr"/>
                      <a:r>
                        <a:rPr lang="en-ZA" sz="1400" dirty="0" smtClean="0">
                          <a:solidFill>
                            <a:schemeClr val="bg1"/>
                          </a:solidFill>
                        </a:rPr>
                        <a:t>LABOUR</a:t>
                      </a:r>
                      <a:r>
                        <a:rPr lang="en-ZA" sz="1400" baseline="0" dirty="0" smtClean="0">
                          <a:solidFill>
                            <a:schemeClr val="bg1"/>
                          </a:solidFill>
                        </a:rPr>
                        <a:t> CASES/ LITIGATIONS </a:t>
                      </a:r>
                      <a:endParaRPr lang="en-ZA" sz="1400" dirty="0" smtClean="0">
                        <a:solidFill>
                          <a:schemeClr val="bg1"/>
                        </a:solidFill>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kumimoji="0" lang="en-ZA" sz="1400" b="1" i="0" u="none" strike="noStrike" kern="1200" cap="none" spc="0" normalizeH="0" baseline="0" noProof="0" dirty="0" smtClean="0">
                          <a:ln>
                            <a:noFill/>
                          </a:ln>
                          <a:solidFill>
                            <a:prstClr val="white"/>
                          </a:solidFill>
                          <a:effectLst/>
                          <a:uLnTx/>
                          <a:uFillTx/>
                          <a:latin typeface="+mn-lt"/>
                          <a:ea typeface="Calibri"/>
                          <a:cs typeface="Times New Roman"/>
                        </a:rPr>
                        <a:t>DAC</a:t>
                      </a:r>
                    </a:p>
                    <a:p>
                      <a:pPr marL="0" marR="0" lvl="0" indent="0" algn="l" defTabSz="914400" rtl="0" eaLnBrk="1" fontAlgn="auto" latinLnBrk="0" hangingPunct="1">
                        <a:lnSpc>
                          <a:spcPct val="100000"/>
                        </a:lnSpc>
                        <a:spcBef>
                          <a:spcPts val="0"/>
                        </a:spcBef>
                        <a:spcAft>
                          <a:spcPts val="0"/>
                        </a:spcAft>
                        <a:buClrTx/>
                        <a:buSzTx/>
                        <a:buFont typeface="Symbol"/>
                        <a:buNone/>
                        <a:tabLst/>
                        <a:defRPr/>
                      </a:pPr>
                      <a:r>
                        <a:rPr kumimoji="0" lang="en-ZA" sz="1400" b="1" i="0" u="none" strike="noStrike" kern="1200" cap="none" spc="0" normalizeH="0" baseline="0" noProof="0" dirty="0" smtClean="0">
                          <a:ln>
                            <a:noFill/>
                          </a:ln>
                          <a:solidFill>
                            <a:prstClr val="white"/>
                          </a:solidFill>
                          <a:effectLst/>
                          <a:uLnTx/>
                          <a:uFillTx/>
                          <a:latin typeface="+mn-lt"/>
                          <a:ea typeface="Calibri"/>
                          <a:cs typeface="Times New Roman"/>
                        </a:rPr>
                        <a:t>  INTERVENTION</a:t>
                      </a:r>
                      <a:endParaRPr lang="en-ZA" sz="1400" dirty="0" smtClean="0"/>
                    </a:p>
                  </a:txBody>
                  <a:tcPr anchor="b"/>
                </a:tc>
                <a:tc>
                  <a:txBody>
                    <a:bodyPr/>
                    <a:lstStyle/>
                    <a:p>
                      <a:pPr algn="ctr"/>
                      <a:r>
                        <a:rPr lang="en-ZA" sz="1400" dirty="0" smtClean="0"/>
                        <a:t>PROGRESS </a:t>
                      </a:r>
                    </a:p>
                  </a:txBody>
                  <a:tcPr anchor="b" anchorCtr="1"/>
                </a:tc>
              </a:tr>
              <a:tr h="1753014">
                <a:tc>
                  <a:txBody>
                    <a:bodyPr/>
                    <a:lstStyle/>
                    <a:p>
                      <a:r>
                        <a:rPr lang="en-ZA" sz="1100" baseline="0" dirty="0" smtClean="0">
                          <a:latin typeface="Arial" panose="020B0604020202020204" pitchFamily="34" charset="0"/>
                          <a:cs typeface="Arial" panose="020B0604020202020204" pitchFamily="34" charset="0"/>
                        </a:rPr>
                        <a:t>6. Labour cases have financial implications and take long to be resolved</a:t>
                      </a:r>
                    </a:p>
                    <a:p>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100" baseline="0" dirty="0" smtClean="0">
                          <a:latin typeface="Arial" panose="020B0604020202020204" pitchFamily="34" charset="0"/>
                          <a:cs typeface="Arial" panose="020B0604020202020204" pitchFamily="34" charset="0"/>
                        </a:rPr>
                        <a:t>Ms Dineo </a:t>
                      </a:r>
                      <a:r>
                        <a:rPr lang="en-ZA" sz="1100" baseline="0" dirty="0" err="1" smtClean="0">
                          <a:latin typeface="Arial" panose="020B0604020202020204" pitchFamily="34" charset="0"/>
                          <a:cs typeface="Arial" panose="020B0604020202020204" pitchFamily="34" charset="0"/>
                        </a:rPr>
                        <a:t>Masithela</a:t>
                      </a: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txBody>
                  <a:tcPr/>
                </a:tc>
                <a:tc rowSpan="3">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dirty="0" smtClean="0">
                          <a:effectLst/>
                          <a:latin typeface="Arial" panose="020B0604020202020204" pitchFamily="34" charset="0"/>
                          <a:ea typeface="Calibri"/>
                          <a:cs typeface="Arial" panose="020B0604020202020204" pitchFamily="34" charset="0"/>
                        </a:rPr>
                        <a:t>Entity was advised to avoid</a:t>
                      </a:r>
                      <a:r>
                        <a:rPr lang="en-ZA" sz="1100" baseline="0" dirty="0" smtClean="0">
                          <a:effectLst/>
                          <a:latin typeface="Arial" panose="020B0604020202020204" pitchFamily="34" charset="0"/>
                          <a:ea typeface="Calibri"/>
                          <a:cs typeface="Arial" panose="020B0604020202020204" pitchFamily="34" charset="0"/>
                        </a:rPr>
                        <a:t> litigation cases as this puts the entity’s finances under strain. DAC further advised management that it is their responsibility to advise  Council where decisions made on the labour cases will have negative financial implications.</a:t>
                      </a:r>
                      <a:endParaRPr lang="en-ZA" sz="1100" dirty="0" smtClean="0">
                        <a:effectLst/>
                        <a:latin typeface="Arial" panose="020B0604020202020204" pitchFamily="34" charset="0"/>
                        <a:ea typeface="Calibri"/>
                        <a:cs typeface="Arial" panose="020B0604020202020204" pitchFamily="34" charset="0"/>
                      </a:endParaRPr>
                    </a:p>
                  </a:txBody>
                  <a:tcPr/>
                </a:tc>
                <a:tc>
                  <a:txBody>
                    <a:bodyPr/>
                    <a:lstStyle/>
                    <a:p>
                      <a:pPr marL="0" indent="0" algn="just">
                        <a:spcAft>
                          <a:spcPts val="0"/>
                        </a:spcAft>
                        <a:buFont typeface="Arial" panose="020B0604020202020204" pitchFamily="34" charset="0"/>
                        <a:buNone/>
                      </a:pPr>
                      <a:r>
                        <a:rPr lang="en-ZA" sz="1100" dirty="0" err="1" smtClean="0">
                          <a:effectLst/>
                          <a:latin typeface="ArialMT"/>
                          <a:ea typeface="Calibri"/>
                          <a:cs typeface="ArialMT"/>
                        </a:rPr>
                        <a:t>Pacofs</a:t>
                      </a:r>
                      <a:r>
                        <a:rPr lang="en-ZA" sz="1100" dirty="0" smtClean="0">
                          <a:effectLst/>
                          <a:latin typeface="ArialMT"/>
                          <a:ea typeface="Calibri"/>
                          <a:cs typeface="ArialMT"/>
                        </a:rPr>
                        <a:t> Council on the 12</a:t>
                      </a:r>
                      <a:r>
                        <a:rPr lang="en-ZA" sz="1100" baseline="30000" dirty="0" smtClean="0">
                          <a:effectLst/>
                          <a:latin typeface="ArialMT"/>
                          <a:ea typeface="Calibri"/>
                          <a:cs typeface="ArialMT"/>
                        </a:rPr>
                        <a:t>th</a:t>
                      </a:r>
                      <a:r>
                        <a:rPr lang="en-ZA" sz="1100" dirty="0" smtClean="0">
                          <a:effectLst/>
                          <a:latin typeface="ArialMT"/>
                          <a:ea typeface="Calibri"/>
                          <a:cs typeface="ArialMT"/>
                        </a:rPr>
                        <a:t> of May 2017 instructed that Ms Dineo </a:t>
                      </a:r>
                      <a:r>
                        <a:rPr lang="en-ZA" sz="1100" dirty="0" err="1" smtClean="0">
                          <a:effectLst/>
                          <a:latin typeface="ArialMT"/>
                          <a:ea typeface="Calibri"/>
                          <a:cs typeface="ArialMT"/>
                        </a:rPr>
                        <a:t>Masithela</a:t>
                      </a:r>
                      <a:r>
                        <a:rPr lang="en-ZA" sz="1100" dirty="0" smtClean="0">
                          <a:effectLst/>
                          <a:latin typeface="ArialMT"/>
                          <a:ea typeface="Calibri"/>
                          <a:cs typeface="ArialMT"/>
                        </a:rPr>
                        <a:t> be reinstated. The reason for her reinstatement was that dismissing her based on the offensive language she used against a manager was a harsh decision. </a:t>
                      </a:r>
                    </a:p>
                    <a:p>
                      <a:pPr marL="0" indent="0" algn="just">
                        <a:spcAft>
                          <a:spcPts val="0"/>
                        </a:spcAft>
                        <a:buFont typeface="Arial" panose="020B0604020202020204" pitchFamily="34" charset="0"/>
                        <a:buNone/>
                      </a:pPr>
                      <a:r>
                        <a:rPr lang="en-ZA" sz="1100" dirty="0" smtClean="0">
                          <a:effectLst/>
                          <a:latin typeface="ArialMT"/>
                          <a:ea typeface="Calibri"/>
                          <a:cs typeface="ArialMT"/>
                        </a:rPr>
                        <a:t>An amount of R 111 331.77 was paid</a:t>
                      </a:r>
                      <a:r>
                        <a:rPr lang="en-ZA" sz="1100" baseline="0" dirty="0" smtClean="0">
                          <a:effectLst/>
                          <a:latin typeface="ArialMT"/>
                          <a:ea typeface="Calibri"/>
                          <a:cs typeface="ArialMT"/>
                        </a:rPr>
                        <a:t> to </a:t>
                      </a:r>
                      <a:r>
                        <a:rPr lang="en-ZA" sz="1100" dirty="0" smtClean="0">
                          <a:effectLst/>
                          <a:latin typeface="ArialMT"/>
                          <a:ea typeface="Calibri"/>
                          <a:cs typeface="ArialMT"/>
                        </a:rPr>
                        <a:t>Ms </a:t>
                      </a:r>
                      <a:r>
                        <a:rPr lang="en-ZA" sz="1100" dirty="0" err="1" smtClean="0">
                          <a:effectLst/>
                          <a:latin typeface="ArialMT"/>
                          <a:ea typeface="Calibri"/>
                          <a:cs typeface="ArialMT"/>
                        </a:rPr>
                        <a:t>Masithela</a:t>
                      </a:r>
                      <a:r>
                        <a:rPr lang="en-ZA" sz="1100" dirty="0" smtClean="0">
                          <a:effectLst/>
                          <a:latin typeface="ArialMT"/>
                          <a:ea typeface="Calibri"/>
                          <a:cs typeface="ArialMT"/>
                        </a:rPr>
                        <a:t> on the 31</a:t>
                      </a:r>
                      <a:r>
                        <a:rPr lang="en-ZA" sz="1100" baseline="30000" dirty="0" smtClean="0">
                          <a:effectLst/>
                          <a:latin typeface="ArialMT"/>
                          <a:ea typeface="Calibri"/>
                          <a:cs typeface="ArialMT"/>
                        </a:rPr>
                        <a:t>st</a:t>
                      </a:r>
                      <a:r>
                        <a:rPr lang="en-ZA" sz="1100" dirty="0" smtClean="0">
                          <a:effectLst/>
                          <a:latin typeface="ArialMT"/>
                          <a:ea typeface="Calibri"/>
                          <a:cs typeface="ArialMT"/>
                        </a:rPr>
                        <a:t> of July 2017 and the amount was subject to a tax deduction.</a:t>
                      </a:r>
                      <a:endParaRPr lang="en-ZA" sz="1100" dirty="0" smtClean="0">
                        <a:effectLst/>
                        <a:latin typeface="Arial" panose="020B0604020202020204" pitchFamily="34" charset="0"/>
                        <a:ea typeface="Calibri"/>
                        <a:cs typeface="Arial" panose="020B0604020202020204" pitchFamily="34" charset="0"/>
                      </a:endParaRPr>
                    </a:p>
                  </a:txBody>
                  <a:tcPr/>
                </a:tc>
              </a:tr>
              <a:tr h="1297683">
                <a:tc>
                  <a:txBody>
                    <a:bodyPr/>
                    <a:lstStyle/>
                    <a:p>
                      <a:pPr marL="285750" indent="-285750">
                        <a:buFont typeface="Arial" panose="020B0604020202020204" pitchFamily="34" charset="0"/>
                        <a:buChar char="•"/>
                      </a:pPr>
                      <a:r>
                        <a:rPr lang="en-ZA" sz="1100" baseline="0" dirty="0" smtClean="0">
                          <a:latin typeface="Arial" panose="020B0604020202020204" pitchFamily="34" charset="0"/>
                          <a:cs typeface="Arial" panose="020B0604020202020204" pitchFamily="34" charset="0"/>
                        </a:rPr>
                        <a:t>Mr </a:t>
                      </a:r>
                      <a:r>
                        <a:rPr lang="en-ZA" sz="1100" baseline="0" dirty="0" err="1" smtClean="0">
                          <a:latin typeface="Arial" panose="020B0604020202020204" pitchFamily="34" charset="0"/>
                          <a:cs typeface="Arial" panose="020B0604020202020204" pitchFamily="34" charset="0"/>
                        </a:rPr>
                        <a:t>Moiloa</a:t>
                      </a:r>
                      <a:r>
                        <a:rPr lang="en-ZA" sz="1100" baseline="0" dirty="0" smtClean="0">
                          <a:latin typeface="Arial" panose="020B0604020202020204" pitchFamily="34" charset="0"/>
                          <a:cs typeface="Arial" panose="020B0604020202020204" pitchFamily="34" charset="0"/>
                        </a:rPr>
                        <a:t> </a:t>
                      </a:r>
                      <a:r>
                        <a:rPr lang="en-ZA" sz="1100" baseline="0" dirty="0" err="1" smtClean="0">
                          <a:latin typeface="Arial" panose="020B0604020202020204" pitchFamily="34" charset="0"/>
                          <a:cs typeface="Arial" panose="020B0604020202020204" pitchFamily="34" charset="0"/>
                        </a:rPr>
                        <a:t>Lesenyeho</a:t>
                      </a: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ZA" sz="1100" baseline="0" dirty="0" smtClean="0">
                        <a:latin typeface="Arial" panose="020B0604020202020204" pitchFamily="34" charset="0"/>
                        <a:cs typeface="Arial" panose="020B0604020202020204" pitchFamily="34" charset="0"/>
                      </a:endParaRPr>
                    </a:p>
                  </a:txBody>
                  <a:tcPr/>
                </a:tc>
                <a:tc vMerge="1">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dirty="0" smtClean="0">
                        <a:effectLst/>
                        <a:latin typeface="Arial" panose="020B0604020202020204" pitchFamily="34" charset="0"/>
                        <a:ea typeface="Calibri"/>
                        <a:cs typeface="Arial" panose="020B0604020202020204" pitchFamily="34" charset="0"/>
                      </a:endParaRPr>
                    </a:p>
                  </a:txBody>
                  <a:tcPr/>
                </a:tc>
                <a:tc>
                  <a:txBody>
                    <a:bodyPr/>
                    <a:lstStyle/>
                    <a:p>
                      <a:pPr marL="0" lvl="0" indent="0" algn="just">
                        <a:lnSpc>
                          <a:spcPct val="115000"/>
                        </a:lnSpc>
                        <a:spcAft>
                          <a:spcPts val="1000"/>
                        </a:spcAft>
                        <a:buFont typeface="+mj-lt"/>
                        <a:buNone/>
                      </a:pPr>
                      <a:r>
                        <a:rPr lang="en-ZA" sz="1100" strike="noStrike" dirty="0" smtClean="0">
                          <a:solidFill>
                            <a:srgbClr val="000000"/>
                          </a:solidFill>
                          <a:effectLst/>
                          <a:latin typeface="Arial"/>
                          <a:ea typeface="Calibri"/>
                          <a:cs typeface="Times New Roman"/>
                        </a:rPr>
                        <a:t>Mr</a:t>
                      </a:r>
                      <a:r>
                        <a:rPr lang="en-ZA" sz="1100" strike="noStrike" baseline="0" dirty="0" smtClean="0">
                          <a:solidFill>
                            <a:srgbClr val="000000"/>
                          </a:solidFill>
                          <a:effectLst/>
                          <a:latin typeface="Arial"/>
                          <a:ea typeface="Calibri"/>
                          <a:cs typeface="Times New Roman"/>
                        </a:rPr>
                        <a:t> </a:t>
                      </a:r>
                      <a:r>
                        <a:rPr lang="en-ZA" sz="1100" strike="noStrike" baseline="0" dirty="0" err="1" smtClean="0">
                          <a:solidFill>
                            <a:srgbClr val="000000"/>
                          </a:solidFill>
                          <a:effectLst/>
                          <a:latin typeface="Arial"/>
                          <a:ea typeface="Calibri"/>
                          <a:cs typeface="Times New Roman"/>
                        </a:rPr>
                        <a:t>Lesenyeho</a:t>
                      </a:r>
                      <a:r>
                        <a:rPr lang="en-ZA" sz="1100" strike="noStrike" baseline="0" dirty="0" smtClean="0">
                          <a:solidFill>
                            <a:srgbClr val="000000"/>
                          </a:solidFill>
                          <a:effectLst/>
                          <a:latin typeface="Arial"/>
                          <a:ea typeface="Calibri"/>
                          <a:cs typeface="Times New Roman"/>
                        </a:rPr>
                        <a:t> has referred the matter back to CCMA on the 26</a:t>
                      </a:r>
                      <a:r>
                        <a:rPr lang="en-ZA" sz="1100" strike="noStrike" baseline="30000" dirty="0" smtClean="0">
                          <a:solidFill>
                            <a:srgbClr val="000000"/>
                          </a:solidFill>
                          <a:effectLst/>
                          <a:latin typeface="Arial"/>
                          <a:ea typeface="Calibri"/>
                          <a:cs typeface="Times New Roman"/>
                        </a:rPr>
                        <a:t>th</a:t>
                      </a:r>
                      <a:r>
                        <a:rPr lang="en-ZA" sz="1100" strike="noStrike" baseline="0" dirty="0" smtClean="0">
                          <a:solidFill>
                            <a:srgbClr val="000000"/>
                          </a:solidFill>
                          <a:effectLst/>
                          <a:latin typeface="Arial"/>
                          <a:ea typeface="Calibri"/>
                          <a:cs typeface="Times New Roman"/>
                        </a:rPr>
                        <a:t> February 2018 for unfair dismissal, following Management’s rejection of a Settlement Agreement.</a:t>
                      </a:r>
                      <a:endParaRPr lang="en-ZA" sz="1100" strike="noStrike" dirty="0" smtClean="0">
                        <a:effectLst/>
                        <a:latin typeface="+mn-lt"/>
                        <a:ea typeface="Calibri"/>
                        <a:cs typeface="Times New Roman"/>
                      </a:endParaRPr>
                    </a:p>
                  </a:txBody>
                  <a:tcPr/>
                </a:tc>
              </a:tr>
              <a:tr h="1297683">
                <a:tc>
                  <a:txBody>
                    <a:bodyPr/>
                    <a:lstStyle/>
                    <a:p>
                      <a:pPr marL="285750" indent="-285750">
                        <a:buFont typeface="Arial" panose="020B0604020202020204" pitchFamily="34" charset="0"/>
                        <a:buChar char="•"/>
                      </a:pPr>
                      <a:r>
                        <a:rPr lang="en-ZA" sz="1100" baseline="0" dirty="0" smtClean="0">
                          <a:latin typeface="Arial" panose="020B0604020202020204" pitchFamily="34" charset="0"/>
                          <a:cs typeface="Arial" panose="020B0604020202020204" pitchFamily="34" charset="0"/>
                        </a:rPr>
                        <a:t>Mr Tebogo Macholo</a:t>
                      </a: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txBody>
                  <a:tcPr/>
                </a:tc>
                <a:tc vMerge="1">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dirty="0" smtClean="0">
                        <a:effectLst/>
                        <a:latin typeface="Arial" panose="020B0604020202020204" pitchFamily="34" charset="0"/>
                        <a:ea typeface="Calibri"/>
                        <a:cs typeface="Arial" panose="020B0604020202020204" pitchFamily="34" charset="0"/>
                      </a:endParaRPr>
                    </a:p>
                  </a:txBody>
                  <a:tcPr/>
                </a:tc>
                <a:tc>
                  <a:txBody>
                    <a:bodyPr/>
                    <a:lstStyle/>
                    <a:p>
                      <a:pPr algn="just">
                        <a:lnSpc>
                          <a:spcPct val="115000"/>
                        </a:lnSpc>
                        <a:spcAft>
                          <a:spcPts val="1000"/>
                        </a:spcAft>
                      </a:pPr>
                      <a:r>
                        <a:rPr lang="en-ZA" sz="1100" dirty="0" smtClean="0">
                          <a:solidFill>
                            <a:schemeClr val="tx1"/>
                          </a:solidFill>
                          <a:effectLst/>
                          <a:latin typeface="Arial"/>
                          <a:ea typeface="Calibri"/>
                          <a:cs typeface="Times New Roman"/>
                        </a:rPr>
                        <a:t>Mr </a:t>
                      </a:r>
                      <a:r>
                        <a:rPr lang="en-ZA" sz="1100" dirty="0" err="1" smtClean="0">
                          <a:solidFill>
                            <a:schemeClr val="tx1"/>
                          </a:solidFill>
                          <a:effectLst/>
                          <a:latin typeface="Arial"/>
                          <a:ea typeface="Calibri"/>
                          <a:cs typeface="Times New Roman"/>
                        </a:rPr>
                        <a:t>Macholo</a:t>
                      </a:r>
                      <a:r>
                        <a:rPr lang="en-ZA" sz="1100" dirty="0" smtClean="0">
                          <a:solidFill>
                            <a:schemeClr val="tx1"/>
                          </a:solidFill>
                          <a:effectLst/>
                          <a:latin typeface="Arial"/>
                          <a:ea typeface="Calibri"/>
                          <a:cs typeface="Times New Roman"/>
                        </a:rPr>
                        <a:t> has won the case at CCMA and PACOFS has taken the matter on</a:t>
                      </a:r>
                      <a:r>
                        <a:rPr lang="en-ZA" sz="1100" baseline="0" dirty="0" smtClean="0">
                          <a:solidFill>
                            <a:schemeClr val="tx1"/>
                          </a:solidFill>
                          <a:effectLst/>
                          <a:latin typeface="Arial"/>
                          <a:ea typeface="Calibri"/>
                          <a:cs typeface="Times New Roman"/>
                        </a:rPr>
                        <a:t> review.</a:t>
                      </a:r>
                      <a:endParaRPr lang="en-ZA" sz="1100" dirty="0" smtClean="0">
                        <a:solidFill>
                          <a:schemeClr val="tx1"/>
                        </a:solidFill>
                        <a:effectLst/>
                        <a:latin typeface="+mn-lt"/>
                        <a:ea typeface="Calibri"/>
                        <a:cs typeface="Times New Roman"/>
                      </a:endParaRPr>
                    </a:p>
                  </a:txBody>
                  <a:tcPr/>
                </a:tc>
              </a:tr>
            </a:tbl>
          </a:graphicData>
        </a:graphic>
      </p:graphicFrame>
      <p:sp>
        <p:nvSpPr>
          <p:cNvPr id="3" name="Slide Number Placeholder 2"/>
          <p:cNvSpPr>
            <a:spLocks noGrp="1"/>
          </p:cNvSpPr>
          <p:nvPr>
            <p:ph type="sldNum" sz="quarter" idx="4"/>
          </p:nvPr>
        </p:nvSpPr>
        <p:spPr/>
        <p:txBody>
          <a:bodyPr/>
          <a:lstStyle/>
          <a:p>
            <a:r>
              <a:rPr lang="en-ZA" dirty="0" smtClean="0"/>
              <a:t>37</a:t>
            </a:r>
          </a:p>
        </p:txBody>
      </p:sp>
    </p:spTree>
    <p:extLst>
      <p:ext uri="{BB962C8B-B14F-4D97-AF65-F5344CB8AC3E}">
        <p14:creationId xmlns:p14="http://schemas.microsoft.com/office/powerpoint/2010/main" xmlns="" val="8501774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07504" y="980728"/>
            <a:ext cx="8928992" cy="4636132"/>
          </a:xfrm>
        </p:spPr>
        <p:txBody>
          <a:bodyPr>
            <a:noAutofit/>
          </a:bodyPr>
          <a:lstStyle/>
          <a:p>
            <a:pPr marL="0" indent="0">
              <a:buNone/>
            </a:pPr>
            <a:endParaRPr lang="en-ZA" sz="2000" b="0" dirty="0" smtClean="0">
              <a:latin typeface="+mn-lt"/>
            </a:endParaRPr>
          </a:p>
          <a:p>
            <a:pPr marL="0" indent="0">
              <a:buNone/>
            </a:pPr>
            <a:endParaRPr lang="en-US" sz="2000" b="0" dirty="0" smtClean="0">
              <a:latin typeface="+mn-lt"/>
            </a:endParaRPr>
          </a:p>
        </p:txBody>
      </p:sp>
      <p:sp>
        <p:nvSpPr>
          <p:cNvPr id="5" name="Content Placeholder 29"/>
          <p:cNvSpPr txBox="1">
            <a:spLocks/>
          </p:cNvSpPr>
          <p:nvPr/>
        </p:nvSpPr>
        <p:spPr>
          <a:xfrm>
            <a:off x="4716016" y="701080"/>
            <a:ext cx="4176464" cy="56886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200" dirty="0" smtClean="0"/>
              <a:t>   </a:t>
            </a:r>
          </a:p>
        </p:txBody>
      </p:sp>
      <p:sp>
        <p:nvSpPr>
          <p:cNvPr id="8" name="Title 28"/>
          <p:cNvSpPr>
            <a:spLocks noGrp="1"/>
          </p:cNvSpPr>
          <p:nvPr>
            <p:ph type="title"/>
          </p:nvPr>
        </p:nvSpPr>
        <p:spPr>
          <a:xfrm>
            <a:off x="539552" y="116632"/>
            <a:ext cx="8229600" cy="432048"/>
          </a:xfrm>
        </p:spPr>
        <p:txBody>
          <a:bodyPr>
            <a:normAutofit fontScale="90000"/>
          </a:bodyPr>
          <a:lstStyle/>
          <a:p>
            <a:pPr algn="ctr"/>
            <a:r>
              <a:rPr lang="en-US" sz="2400" dirty="0" smtClean="0">
                <a:solidFill>
                  <a:schemeClr val="accent2">
                    <a:lumMod val="75000"/>
                  </a:schemeClr>
                </a:solidFill>
                <a:latin typeface="Arial" panose="020B0604020202020204" pitchFamily="34" charset="0"/>
                <a:ea typeface="Gill Sans BOLD"/>
                <a:cs typeface="Arial" panose="020B0604020202020204" pitchFamily="34" charset="0"/>
              </a:rPr>
              <a:t>LABOUR ISSUES:CONT..</a:t>
            </a:r>
            <a:endParaRPr lang="en-US" sz="2400" dirty="0">
              <a:solidFill>
                <a:schemeClr val="accent2">
                  <a:lumMod val="75000"/>
                </a:schemeClr>
              </a:solidFill>
              <a:latin typeface="Arial" panose="020B0604020202020204" pitchFamily="34" charset="0"/>
              <a:ea typeface="Gill Sans BOLD"/>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112296932"/>
              </p:ext>
            </p:extLst>
          </p:nvPr>
        </p:nvGraphicFramePr>
        <p:xfrm>
          <a:off x="201371" y="701080"/>
          <a:ext cx="8691110" cy="4532694"/>
        </p:xfrm>
        <a:graphic>
          <a:graphicData uri="http://schemas.openxmlformats.org/drawingml/2006/table">
            <a:tbl>
              <a:tblPr firstRow="1" bandRow="1">
                <a:tableStyleId>{5C22544A-7EE6-4342-B048-85BDC9FD1C3A}</a:tableStyleId>
              </a:tblPr>
              <a:tblGrid>
                <a:gridCol w="2172777"/>
                <a:gridCol w="3294211"/>
                <a:gridCol w="3224122"/>
              </a:tblGrid>
              <a:tr h="574669">
                <a:tc>
                  <a:txBody>
                    <a:bodyPr/>
                    <a:lstStyle/>
                    <a:p>
                      <a:pPr algn="ctr"/>
                      <a:r>
                        <a:rPr lang="en-ZA" dirty="0" smtClean="0">
                          <a:solidFill>
                            <a:schemeClr val="bg1"/>
                          </a:solidFill>
                        </a:rPr>
                        <a:t>LABOUR</a:t>
                      </a:r>
                      <a:r>
                        <a:rPr lang="en-ZA" baseline="0" dirty="0" smtClean="0">
                          <a:solidFill>
                            <a:schemeClr val="bg1"/>
                          </a:solidFill>
                        </a:rPr>
                        <a:t> CASES/LITIGATIONS</a:t>
                      </a:r>
                      <a:endParaRPr lang="en-ZA" dirty="0" smtClean="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kumimoji="0" lang="en-ZA" sz="1800" b="1" i="0" u="none" strike="noStrike" kern="1200" cap="none" spc="0" normalizeH="0" baseline="0" noProof="0" dirty="0" smtClean="0">
                          <a:ln>
                            <a:noFill/>
                          </a:ln>
                          <a:solidFill>
                            <a:prstClr val="white"/>
                          </a:solidFill>
                          <a:effectLst/>
                          <a:uLnTx/>
                          <a:uFillTx/>
                          <a:latin typeface="+mn-lt"/>
                          <a:ea typeface="Calibri"/>
                          <a:cs typeface="Times New Roman"/>
                        </a:rPr>
                        <a:t>DAC  INTERVENTION</a:t>
                      </a:r>
                      <a:endParaRPr lang="en-ZA" dirty="0" smtClean="0"/>
                    </a:p>
                  </a:txBody>
                  <a:tcPr anchor="b"/>
                </a:tc>
                <a:tc>
                  <a:txBody>
                    <a:bodyPr/>
                    <a:lstStyle/>
                    <a:p>
                      <a:pPr algn="ctr"/>
                      <a:r>
                        <a:rPr lang="en-ZA" dirty="0" smtClean="0"/>
                        <a:t>PROGRESS </a:t>
                      </a:r>
                    </a:p>
                  </a:txBody>
                  <a:tcPr anchorCtr="1"/>
                </a:tc>
              </a:tr>
              <a:tr h="1297538">
                <a:tc>
                  <a:txBody>
                    <a:bodyPr/>
                    <a:lstStyle/>
                    <a:p>
                      <a:pPr marL="285750" indent="-285750">
                        <a:buFont typeface="Arial" panose="020B0604020202020204" pitchFamily="34" charset="0"/>
                        <a:buChar char="•"/>
                      </a:pPr>
                      <a:r>
                        <a:rPr lang="en-ZA" sz="1100" baseline="0" dirty="0" smtClean="0">
                          <a:latin typeface="Arial" panose="020B0604020202020204" pitchFamily="34" charset="0"/>
                          <a:cs typeface="Arial" panose="020B0604020202020204" pitchFamily="34" charset="0"/>
                        </a:rPr>
                        <a:t>Mr Nelson Salimani</a:t>
                      </a: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ZA" sz="1100"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100" baseline="0" dirty="0" smtClean="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dirty="0" smtClean="0">
                          <a:effectLst/>
                          <a:latin typeface="Arial" panose="020B0604020202020204" pitchFamily="34" charset="0"/>
                          <a:ea typeface="Calibri"/>
                          <a:cs typeface="Arial" panose="020B0604020202020204" pitchFamily="34" charset="0"/>
                        </a:rPr>
                        <a:t>Entity was advised to avoid</a:t>
                      </a:r>
                      <a:r>
                        <a:rPr lang="en-ZA" sz="1100" baseline="0" dirty="0" smtClean="0">
                          <a:effectLst/>
                          <a:latin typeface="Arial" panose="020B0604020202020204" pitchFamily="34" charset="0"/>
                          <a:ea typeface="Calibri"/>
                          <a:cs typeface="Arial" panose="020B0604020202020204" pitchFamily="34" charset="0"/>
                        </a:rPr>
                        <a:t> litigation cases as this puts the entity finances under strain. DAC further encouraged management  to advise  Council of the impact of the litigations on the entity’s financial position. </a:t>
                      </a: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effectLst/>
                        <a:latin typeface="Arial" panose="020B0604020202020204" pitchFamily="34" charset="0"/>
                        <a:ea typeface="Calibri"/>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effectLst/>
                        <a:latin typeface="Arial" panose="020B0604020202020204" pitchFamily="34" charset="0"/>
                        <a:ea typeface="Calibri"/>
                        <a:cs typeface="Arial" panose="020B0604020202020204" pitchFamily="34" charset="0"/>
                      </a:endParaRPr>
                    </a:p>
                  </a:txBody>
                  <a:tcPr/>
                </a:tc>
                <a:tc>
                  <a:txBody>
                    <a:bodyPr/>
                    <a:lstStyle/>
                    <a:p>
                      <a:pPr marL="0" lvl="0" indent="0" algn="just">
                        <a:lnSpc>
                          <a:spcPct val="115000"/>
                        </a:lnSpc>
                        <a:spcAft>
                          <a:spcPts val="1000"/>
                        </a:spcAft>
                        <a:buFont typeface="+mj-lt"/>
                        <a:buNone/>
                      </a:pPr>
                      <a:r>
                        <a:rPr lang="en-GB" sz="1100" dirty="0" smtClean="0">
                          <a:solidFill>
                            <a:schemeClr val="tx1"/>
                          </a:solidFill>
                          <a:effectLst/>
                          <a:latin typeface="Arial"/>
                          <a:ea typeface="Calibri"/>
                        </a:rPr>
                        <a:t>An</a:t>
                      </a:r>
                      <a:r>
                        <a:rPr lang="en-GB" sz="1100" baseline="0" dirty="0" smtClean="0">
                          <a:solidFill>
                            <a:schemeClr val="tx1"/>
                          </a:solidFill>
                          <a:effectLst/>
                          <a:latin typeface="Arial"/>
                          <a:ea typeface="Calibri"/>
                        </a:rPr>
                        <a:t> a</a:t>
                      </a:r>
                      <a:r>
                        <a:rPr lang="en-GB" sz="1100" dirty="0" smtClean="0">
                          <a:solidFill>
                            <a:schemeClr val="tx1"/>
                          </a:solidFill>
                          <a:effectLst/>
                          <a:latin typeface="Arial"/>
                          <a:ea typeface="Calibri"/>
                        </a:rPr>
                        <a:t>mount of </a:t>
                      </a:r>
                      <a:r>
                        <a:rPr lang="en-GB" sz="1100" b="0" dirty="0" smtClean="0">
                          <a:solidFill>
                            <a:schemeClr val="tx1"/>
                          </a:solidFill>
                          <a:effectLst/>
                          <a:latin typeface="Arial"/>
                          <a:ea typeface="Calibri"/>
                        </a:rPr>
                        <a:t>R670 000 (Six Hundred and Seventy Thousand </a:t>
                      </a:r>
                      <a:r>
                        <a:rPr lang="en-GB" sz="1100" b="0" dirty="0" err="1" smtClean="0">
                          <a:solidFill>
                            <a:schemeClr val="tx1"/>
                          </a:solidFill>
                          <a:effectLst/>
                          <a:latin typeface="Arial"/>
                          <a:ea typeface="Calibri"/>
                        </a:rPr>
                        <a:t>Rands</a:t>
                      </a:r>
                      <a:r>
                        <a:rPr lang="en-GB" sz="1100" b="0" dirty="0" smtClean="0">
                          <a:solidFill>
                            <a:schemeClr val="tx1"/>
                          </a:solidFill>
                          <a:effectLst/>
                          <a:latin typeface="Arial"/>
                          <a:ea typeface="Calibri"/>
                        </a:rPr>
                        <a:t>) was paid out for acting as CFO,</a:t>
                      </a:r>
                      <a:r>
                        <a:rPr lang="en-GB" sz="1100" b="0" baseline="0" dirty="0" smtClean="0">
                          <a:solidFill>
                            <a:schemeClr val="tx1"/>
                          </a:solidFill>
                          <a:effectLst/>
                          <a:latin typeface="Arial"/>
                          <a:ea typeface="Calibri"/>
                        </a:rPr>
                        <a:t> which was outstanding</a:t>
                      </a:r>
                      <a:r>
                        <a:rPr lang="en-GB" sz="1100" b="0" dirty="0" smtClean="0">
                          <a:solidFill>
                            <a:schemeClr val="tx1"/>
                          </a:solidFill>
                          <a:effectLst/>
                          <a:latin typeface="Arial"/>
                          <a:ea typeface="Calibri"/>
                        </a:rPr>
                        <a:t> . </a:t>
                      </a:r>
                    </a:p>
                    <a:p>
                      <a:pPr marL="0" lvl="0" indent="0" algn="just">
                        <a:lnSpc>
                          <a:spcPct val="115000"/>
                        </a:lnSpc>
                        <a:spcAft>
                          <a:spcPts val="1000"/>
                        </a:spcAft>
                        <a:buFont typeface="+mj-lt"/>
                        <a:buNone/>
                      </a:pPr>
                      <a:r>
                        <a:rPr lang="en-GB" sz="1100" b="0" dirty="0" smtClean="0">
                          <a:solidFill>
                            <a:schemeClr val="tx1"/>
                          </a:solidFill>
                          <a:effectLst/>
                          <a:latin typeface="Arial"/>
                          <a:ea typeface="Calibri"/>
                        </a:rPr>
                        <a:t>On the case of unfair dismissal, the matter is still pending at the CCMA.</a:t>
                      </a:r>
                      <a:endParaRPr lang="en-ZA" sz="1100" dirty="0" smtClean="0">
                        <a:solidFill>
                          <a:schemeClr val="tx1"/>
                        </a:solidFill>
                        <a:effectLst/>
                        <a:latin typeface="Arial"/>
                        <a:ea typeface="Calibri"/>
                      </a:endParaRPr>
                    </a:p>
                  </a:txBody>
                  <a:tcPr/>
                </a:tc>
              </a:tr>
              <a:tr h="1297538">
                <a:tc>
                  <a:txBody>
                    <a:bodyPr/>
                    <a:lstStyle/>
                    <a:p>
                      <a:pPr marL="285750" indent="-285750">
                        <a:buFont typeface="Arial" panose="020B0604020202020204" pitchFamily="34" charset="0"/>
                        <a:buChar char="•"/>
                      </a:pPr>
                      <a:r>
                        <a:rPr lang="en-ZA" sz="1100" baseline="0" dirty="0" smtClean="0">
                          <a:latin typeface="Arial" panose="020B0604020202020204" pitchFamily="34" charset="0"/>
                          <a:cs typeface="Arial" panose="020B0604020202020204" pitchFamily="34" charset="0"/>
                        </a:rPr>
                        <a:t>Management officials advice to terminate union membership</a:t>
                      </a: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effectLst/>
                          <a:latin typeface="Arial" panose="020B0604020202020204" pitchFamily="34" charset="0"/>
                          <a:ea typeface="Calibri"/>
                          <a:cs typeface="Arial" panose="020B0604020202020204" pitchFamily="34" charset="0"/>
                        </a:rPr>
                        <a:t>Follows-ups were made on these issue </a:t>
                      </a: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effectLst/>
                        <a:latin typeface="Arial" panose="020B0604020202020204" pitchFamily="34" charset="0"/>
                        <a:ea typeface="Calibri"/>
                        <a:cs typeface="Arial" panose="020B0604020202020204" pitchFamily="34" charset="0"/>
                      </a:endParaRPr>
                    </a:p>
                  </a:txBody>
                  <a:tcPr/>
                </a:tc>
                <a:tc>
                  <a:txBody>
                    <a:bodyPr/>
                    <a:lstStyle/>
                    <a:p>
                      <a:pPr>
                        <a:lnSpc>
                          <a:spcPct val="100000"/>
                        </a:lnSpc>
                        <a:spcAft>
                          <a:spcPts val="0"/>
                        </a:spcAft>
                      </a:pPr>
                      <a:r>
                        <a:rPr lang="en-US" sz="1100" dirty="0" smtClean="0">
                          <a:effectLst/>
                          <a:latin typeface="Arial" panose="020B0604020202020204" pitchFamily="34" charset="0"/>
                          <a:ea typeface="Calibri"/>
                          <a:cs typeface="Arial" panose="020B0604020202020204" pitchFamily="34" charset="0"/>
                        </a:rPr>
                        <a:t>Management officials still maintain union membership except</a:t>
                      </a:r>
                      <a:r>
                        <a:rPr lang="en-US" sz="1100" baseline="0" dirty="0" smtClean="0">
                          <a:effectLst/>
                          <a:latin typeface="Arial" panose="020B0604020202020204" pitchFamily="34" charset="0"/>
                          <a:ea typeface="Calibri"/>
                          <a:cs typeface="Arial" panose="020B0604020202020204" pitchFamily="34" charset="0"/>
                        </a:rPr>
                        <a:t> the HR  Manager </a:t>
                      </a:r>
                      <a:endParaRPr lang="en-US" sz="1100" dirty="0" smtClean="0">
                        <a:effectLst/>
                        <a:latin typeface="Arial" panose="020B0604020202020204" pitchFamily="34" charset="0"/>
                        <a:ea typeface="Calibri"/>
                        <a:cs typeface="Arial" panose="020B0604020202020204" pitchFamily="34" charset="0"/>
                      </a:endParaRPr>
                    </a:p>
                  </a:txBody>
                  <a:tcPr/>
                </a:tc>
              </a:tr>
              <a:tr h="1297538">
                <a:tc>
                  <a:txBody>
                    <a:bodyPr/>
                    <a:lstStyle/>
                    <a:p>
                      <a:pPr marL="285750" indent="-285750">
                        <a:buFont typeface="Arial" panose="020B0604020202020204" pitchFamily="34" charset="0"/>
                        <a:buChar char="•"/>
                      </a:pPr>
                      <a:r>
                        <a:rPr lang="en-ZA" sz="1100" dirty="0" smtClean="0">
                          <a:latin typeface="Arial" panose="020B0604020202020204" pitchFamily="34" charset="0"/>
                          <a:cs typeface="Arial" panose="020B0604020202020204" pitchFamily="34" charset="0"/>
                        </a:rPr>
                        <a:t>PACOFS to refrain from hiring out the venue for weddings and rather focus on its core mandate</a:t>
                      </a:r>
                      <a:r>
                        <a:rPr lang="en-ZA" sz="1100" baseline="0" dirty="0" smtClean="0">
                          <a:latin typeface="Arial" panose="020B0604020202020204" pitchFamily="34" charset="0"/>
                          <a:cs typeface="Arial" panose="020B0604020202020204" pitchFamily="34" charset="0"/>
                        </a:rPr>
                        <a:t> as a performing arts institution</a:t>
                      </a:r>
                      <a:endParaRPr lang="en-ZA" sz="11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effectLst/>
                          <a:latin typeface="Arial" panose="020B0604020202020204" pitchFamily="34" charset="0"/>
                          <a:ea typeface="Calibri"/>
                          <a:cs typeface="Arial" panose="020B0604020202020204" pitchFamily="34" charset="0"/>
                        </a:rPr>
                        <a:t>Follows-ups were made on these issue </a:t>
                      </a: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effectLst/>
                        <a:latin typeface="Arial" panose="020B0604020202020204" pitchFamily="34" charset="0"/>
                        <a:ea typeface="Calibri"/>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effectLst/>
                        <a:latin typeface="Arial" panose="020B0604020202020204" pitchFamily="34" charset="0"/>
                        <a:ea typeface="Calibri"/>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aseline="0" dirty="0" smtClean="0">
                          <a:latin typeface="Arial" panose="020B0604020202020204" pitchFamily="34" charset="0"/>
                          <a:cs typeface="Arial" panose="020B0604020202020204" pitchFamily="34" charset="0"/>
                        </a:rPr>
                        <a:t>The entity has confirmed that they do rentals for wedding anniversaries as this assist the income generating drive though priority is given to artistic events. </a:t>
                      </a:r>
                    </a:p>
                  </a:txBody>
                  <a:tcPr/>
                </a:tc>
              </a:tr>
            </a:tbl>
          </a:graphicData>
        </a:graphic>
      </p:graphicFrame>
      <p:sp>
        <p:nvSpPr>
          <p:cNvPr id="3" name="Slide Number Placeholder 2"/>
          <p:cNvSpPr>
            <a:spLocks noGrp="1"/>
          </p:cNvSpPr>
          <p:nvPr>
            <p:ph type="sldNum" sz="quarter" idx="4"/>
          </p:nvPr>
        </p:nvSpPr>
        <p:spPr/>
        <p:txBody>
          <a:bodyPr/>
          <a:lstStyle/>
          <a:p>
            <a:r>
              <a:rPr lang="en-ZA" dirty="0" smtClean="0"/>
              <a:t>38</a:t>
            </a:r>
          </a:p>
        </p:txBody>
      </p:sp>
    </p:spTree>
    <p:extLst>
      <p:ext uri="{BB962C8B-B14F-4D97-AF65-F5344CB8AC3E}">
        <p14:creationId xmlns:p14="http://schemas.microsoft.com/office/powerpoint/2010/main" xmlns="" val="42871156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PACOFS</a:t>
            </a:r>
            <a:endParaRPr lang="en-ZA" dirty="0"/>
          </a:p>
        </p:txBody>
      </p:sp>
      <p:sp>
        <p:nvSpPr>
          <p:cNvPr id="3" name="Content Placeholder 2"/>
          <p:cNvSpPr>
            <a:spLocks noGrp="1"/>
          </p:cNvSpPr>
          <p:nvPr>
            <p:ph idx="1"/>
          </p:nvPr>
        </p:nvSpPr>
        <p:spPr>
          <a:xfrm>
            <a:off x="251520" y="1388893"/>
            <a:ext cx="8280920" cy="4343400"/>
          </a:xfrm>
        </p:spPr>
        <p:txBody>
          <a:bodyPr>
            <a:normAutofit/>
          </a:bodyPr>
          <a:lstStyle/>
          <a:p>
            <a:pPr marL="0" indent="0">
              <a:buNone/>
            </a:pPr>
            <a:r>
              <a:rPr lang="en-ZA" sz="1900" dirty="0" smtClean="0">
                <a:solidFill>
                  <a:schemeClr val="tx1"/>
                </a:solidFill>
                <a:latin typeface="+mn-lt"/>
              </a:rPr>
              <a:t>Infrastructure</a:t>
            </a:r>
            <a:r>
              <a:rPr lang="en-ZA" sz="1900" dirty="0">
                <a:solidFill>
                  <a:schemeClr val="tx1"/>
                </a:solidFill>
                <a:latin typeface="+mn-lt"/>
              </a:rPr>
              <a:t>:</a:t>
            </a:r>
          </a:p>
          <a:p>
            <a:endParaRPr lang="en-ZA" sz="1900" b="0" dirty="0">
              <a:solidFill>
                <a:schemeClr val="tx1"/>
              </a:solidFill>
              <a:latin typeface="+mn-lt"/>
            </a:endParaRPr>
          </a:p>
          <a:p>
            <a:r>
              <a:rPr lang="en-ZA" sz="1900" b="0" dirty="0">
                <a:solidFill>
                  <a:schemeClr val="tx1"/>
                </a:solidFill>
                <a:latin typeface="+mn-lt"/>
              </a:rPr>
              <a:t>National Treasury conducted a forensic investigation on spending of the capital works budget and the report was submitted to the PACOFS Council to implement the recommendations</a:t>
            </a:r>
            <a:r>
              <a:rPr lang="en-ZA" sz="1900" b="0" dirty="0" smtClean="0">
                <a:solidFill>
                  <a:schemeClr val="tx1"/>
                </a:solidFill>
                <a:latin typeface="+mn-lt"/>
              </a:rPr>
              <a:t>.</a:t>
            </a:r>
          </a:p>
          <a:p>
            <a:pPr marL="0" indent="0">
              <a:buNone/>
            </a:pPr>
            <a:endParaRPr lang="en-ZA" sz="1900" b="0" dirty="0">
              <a:solidFill>
                <a:schemeClr val="tx1"/>
              </a:solidFill>
              <a:latin typeface="+mn-lt"/>
            </a:endParaRPr>
          </a:p>
          <a:p>
            <a:r>
              <a:rPr lang="en-ZA" sz="1900" b="0" dirty="0">
                <a:solidFill>
                  <a:schemeClr val="tx1"/>
                </a:solidFill>
                <a:latin typeface="+mn-lt"/>
              </a:rPr>
              <a:t>DAC is still waiting for the report from PACOFS Council on the progress regarding </a:t>
            </a:r>
            <a:r>
              <a:rPr lang="en-ZA" sz="1900" b="0" dirty="0" smtClean="0">
                <a:solidFill>
                  <a:schemeClr val="tx1"/>
                </a:solidFill>
                <a:latin typeface="+mn-lt"/>
              </a:rPr>
              <a:t>implementation of the </a:t>
            </a:r>
            <a:r>
              <a:rPr lang="en-ZA" sz="1900" b="0" dirty="0">
                <a:solidFill>
                  <a:schemeClr val="tx1"/>
                </a:solidFill>
                <a:latin typeface="+mn-lt"/>
              </a:rPr>
              <a:t>National Treasury </a:t>
            </a:r>
            <a:r>
              <a:rPr lang="en-ZA" sz="1900" b="0" dirty="0" smtClean="0">
                <a:solidFill>
                  <a:schemeClr val="tx1"/>
                </a:solidFill>
                <a:latin typeface="+mn-lt"/>
              </a:rPr>
              <a:t>recommendations</a:t>
            </a:r>
            <a:endParaRPr lang="en-ZA" sz="1900" b="0" dirty="0">
              <a:solidFill>
                <a:schemeClr val="tx1"/>
              </a:solidFill>
              <a:latin typeface="+mn-lt"/>
            </a:endParaRPr>
          </a:p>
          <a:p>
            <a:endParaRPr lang="en-ZA" dirty="0"/>
          </a:p>
        </p:txBody>
      </p:sp>
      <p:sp>
        <p:nvSpPr>
          <p:cNvPr id="5" name="Slide Number Placeholder 4"/>
          <p:cNvSpPr>
            <a:spLocks noGrp="1"/>
          </p:cNvSpPr>
          <p:nvPr>
            <p:ph type="sldNum" sz="quarter" idx="4"/>
          </p:nvPr>
        </p:nvSpPr>
        <p:spPr/>
        <p:txBody>
          <a:bodyPr/>
          <a:lstStyle/>
          <a:p>
            <a:r>
              <a:rPr lang="en-ZA" dirty="0" smtClean="0"/>
              <a:t>39</a:t>
            </a:r>
          </a:p>
        </p:txBody>
      </p:sp>
    </p:spTree>
    <p:extLst>
      <p:ext uri="{BB962C8B-B14F-4D97-AF65-F5344CB8AC3E}">
        <p14:creationId xmlns:p14="http://schemas.microsoft.com/office/powerpoint/2010/main" xmlns="" val="4280279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206" y="62365"/>
            <a:ext cx="8229600" cy="648072"/>
          </a:xfrm>
        </p:spPr>
        <p:txBody>
          <a:bodyPr>
            <a:noAutofit/>
          </a:bodyPr>
          <a:lstStyle/>
          <a:p>
            <a:r>
              <a:rPr lang="en-ZA" sz="1800" dirty="0" smtClean="0"/>
              <a:t>UPDATE ON THE NATIONAL HERITAGE MONUMENT (NATIONAL HERITAGE PROJECT COMPANY</a:t>
            </a:r>
            <a:r>
              <a:rPr lang="en-ZA" sz="1800" dirty="0"/>
              <a:t>)</a:t>
            </a:r>
          </a:p>
        </p:txBody>
      </p:sp>
      <p:sp>
        <p:nvSpPr>
          <p:cNvPr id="5" name="Content Placeholder 2"/>
          <p:cNvSpPr>
            <a:spLocks noGrp="1"/>
          </p:cNvSpPr>
          <p:nvPr>
            <p:ph idx="1"/>
          </p:nvPr>
        </p:nvSpPr>
        <p:spPr>
          <a:xfrm>
            <a:off x="251520" y="710437"/>
            <a:ext cx="8489286" cy="5454867"/>
          </a:xfrm>
          <a:solidFill>
            <a:schemeClr val="bg1"/>
          </a:solidFill>
        </p:spPr>
        <p:txBody>
          <a:bodyPr>
            <a:noAutofit/>
          </a:bodyPr>
          <a:lstStyle/>
          <a:p>
            <a:pPr marL="0" indent="0" algn="just">
              <a:buNone/>
            </a:pPr>
            <a:r>
              <a:rPr lang="en-ZA" sz="1800" u="sng" dirty="0" smtClean="0">
                <a:latin typeface="+mn-lt"/>
              </a:rPr>
              <a:t>BACKGROUND:</a:t>
            </a:r>
          </a:p>
          <a:p>
            <a:pPr marL="0" indent="0" algn="just">
              <a:buNone/>
            </a:pPr>
            <a:endParaRPr lang="en-ZA" sz="1800" u="sng" dirty="0" smtClean="0">
              <a:latin typeface="+mn-lt"/>
            </a:endParaRPr>
          </a:p>
          <a:p>
            <a:pPr algn="just"/>
            <a:r>
              <a:rPr lang="en-ZA" sz="1800" b="0" dirty="0" smtClean="0">
                <a:solidFill>
                  <a:schemeClr val="tx1"/>
                </a:solidFill>
                <a:latin typeface="+mn-lt"/>
              </a:rPr>
              <a:t>Following the recommendations by the Ernst and Young forensic investigation report, the Department sought and obtained a legal opinion </a:t>
            </a:r>
            <a:r>
              <a:rPr lang="en-ZA" sz="1800" b="0" i="1" dirty="0" smtClean="0">
                <a:solidFill>
                  <a:schemeClr val="tx1"/>
                </a:solidFill>
                <a:latin typeface="+mn-lt"/>
              </a:rPr>
              <a:t>via</a:t>
            </a:r>
            <a:r>
              <a:rPr lang="en-ZA" sz="1800" b="0" dirty="0" smtClean="0">
                <a:solidFill>
                  <a:schemeClr val="tx1"/>
                </a:solidFill>
                <a:latin typeface="+mn-lt"/>
              </a:rPr>
              <a:t> the Office of the State Attorney, Pretoria on how to deal with the contractual relationship between the National Heritage Project Company (NHPC) and the Department. (</a:t>
            </a:r>
            <a:r>
              <a:rPr lang="en-ZA" sz="1800" b="0" i="1" dirty="0" smtClean="0">
                <a:solidFill>
                  <a:schemeClr val="tx1"/>
                </a:solidFill>
                <a:latin typeface="+mn-lt"/>
              </a:rPr>
              <a:t>both the investigation report and legal opinion were previously </a:t>
            </a:r>
            <a:r>
              <a:rPr lang="en-ZA" sz="1800" b="0" i="1" dirty="0">
                <a:solidFill>
                  <a:schemeClr val="tx1"/>
                </a:solidFill>
                <a:latin typeface="+mn-lt"/>
              </a:rPr>
              <a:t>shared with the Portfolio </a:t>
            </a:r>
            <a:r>
              <a:rPr lang="en-ZA" sz="1800" b="0" i="1" dirty="0" smtClean="0">
                <a:solidFill>
                  <a:schemeClr val="tx1"/>
                </a:solidFill>
                <a:latin typeface="+mn-lt"/>
              </a:rPr>
              <a:t>Committee)  </a:t>
            </a:r>
            <a:r>
              <a:rPr lang="en-ZA" sz="1800" b="0" dirty="0" smtClean="0">
                <a:solidFill>
                  <a:schemeClr val="tx1"/>
                </a:solidFill>
                <a:latin typeface="+mn-lt"/>
              </a:rPr>
              <a:t>The </a:t>
            </a:r>
            <a:r>
              <a:rPr lang="en-ZA" sz="1800" dirty="0" smtClean="0">
                <a:solidFill>
                  <a:schemeClr val="tx1"/>
                </a:solidFill>
                <a:latin typeface="+mn-lt"/>
              </a:rPr>
              <a:t>Legal Opinion </a:t>
            </a:r>
            <a:r>
              <a:rPr lang="en-ZA" sz="1800" b="0" dirty="0" smtClean="0">
                <a:solidFill>
                  <a:schemeClr val="tx1"/>
                </a:solidFill>
                <a:latin typeface="+mn-lt"/>
              </a:rPr>
              <a:t>recommended that NHPC undertakes accountability as follows:</a:t>
            </a:r>
          </a:p>
          <a:p>
            <a:pPr marL="0" indent="0" algn="just">
              <a:buNone/>
            </a:pPr>
            <a:r>
              <a:rPr lang="en-ZA" sz="1800" dirty="0" smtClean="0">
                <a:solidFill>
                  <a:schemeClr val="tx1"/>
                </a:solidFill>
                <a:latin typeface="+mn-lt"/>
              </a:rPr>
              <a:t>      </a:t>
            </a:r>
          </a:p>
          <a:p>
            <a:pPr marL="625475" indent="-269875" algn="just">
              <a:buNone/>
            </a:pPr>
            <a:r>
              <a:rPr lang="en-ZA" sz="1800" dirty="0" smtClean="0">
                <a:solidFill>
                  <a:schemeClr val="tx1"/>
                </a:solidFill>
                <a:latin typeface="+mn-lt"/>
              </a:rPr>
              <a:t>(a) FINANCIAL ACCOUNTABILITY</a:t>
            </a:r>
          </a:p>
          <a:p>
            <a:pPr lvl="1" algn="just"/>
            <a:r>
              <a:rPr lang="en-ZA" sz="1800" b="0" dirty="0" smtClean="0">
                <a:solidFill>
                  <a:schemeClr val="tx1"/>
                </a:solidFill>
                <a:latin typeface="+mn-lt"/>
              </a:rPr>
              <a:t>Accounts for each and every cent received and provide supporting receipts and or vouchers so that a proper audit on the full financial expenditure can be undertaken.</a:t>
            </a:r>
          </a:p>
          <a:p>
            <a:pPr marL="625475" indent="-269875" algn="just">
              <a:buNone/>
            </a:pPr>
            <a:r>
              <a:rPr lang="en-ZA" sz="1800" dirty="0" smtClean="0">
                <a:solidFill>
                  <a:schemeClr val="tx1"/>
                </a:solidFill>
                <a:latin typeface="+mn-lt"/>
              </a:rPr>
              <a:t>(b) ACCOUNTABILITY FOR THE PROJECT ITSELF</a:t>
            </a:r>
          </a:p>
          <a:p>
            <a:pPr lvl="1" algn="just"/>
            <a:r>
              <a:rPr lang="en-ZA" sz="1800" b="0" dirty="0" smtClean="0">
                <a:solidFill>
                  <a:schemeClr val="tx1"/>
                </a:solidFill>
                <a:latin typeface="+mn-lt"/>
              </a:rPr>
              <a:t>Realisation by NHPC that it has bare dominion or limited ownership of the statues and that it must account to the Department</a:t>
            </a:r>
          </a:p>
          <a:p>
            <a:pPr algn="just"/>
            <a:endParaRPr lang="en-ZA" sz="1200" b="0" dirty="0" smtClean="0">
              <a:solidFill>
                <a:schemeClr val="tx1"/>
              </a:solidFill>
              <a:latin typeface="+mn-lt"/>
            </a:endParaRPr>
          </a:p>
        </p:txBody>
      </p:sp>
      <p:sp>
        <p:nvSpPr>
          <p:cNvPr id="3" name="Slide Number Placeholder 2"/>
          <p:cNvSpPr>
            <a:spLocks noGrp="1"/>
          </p:cNvSpPr>
          <p:nvPr>
            <p:ph type="sldNum" sz="quarter" idx="4"/>
          </p:nvPr>
        </p:nvSpPr>
        <p:spPr/>
        <p:txBody>
          <a:bodyPr/>
          <a:lstStyle/>
          <a:p>
            <a:r>
              <a:rPr lang="en-ZA" dirty="0" smtClean="0"/>
              <a:t>4</a:t>
            </a:r>
          </a:p>
        </p:txBody>
      </p:sp>
    </p:spTree>
    <p:extLst>
      <p:ext uri="{BB962C8B-B14F-4D97-AF65-F5344CB8AC3E}">
        <p14:creationId xmlns:p14="http://schemas.microsoft.com/office/powerpoint/2010/main" xmlns="" val="3697585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204864"/>
            <a:ext cx="6954587" cy="566738"/>
          </a:xfrm>
        </p:spPr>
        <p:txBody>
          <a:bodyPr>
            <a:normAutofit fontScale="90000"/>
          </a:bodyPr>
          <a:lstStyle/>
          <a:p>
            <a:r>
              <a:rPr lang="en-US" dirty="0">
                <a:ea typeface="Gill Sans"/>
              </a:rPr>
              <a:t>NELSON MANDELA MUSEUM</a:t>
            </a:r>
            <a:endParaRPr lang="en-ZA" dirty="0"/>
          </a:p>
        </p:txBody>
      </p:sp>
      <p:sp>
        <p:nvSpPr>
          <p:cNvPr id="3" name="Slide Number Placeholder 3"/>
          <p:cNvSpPr txBox="1">
            <a:spLocks/>
          </p:cNvSpPr>
          <p:nvPr/>
        </p:nvSpPr>
        <p:spPr>
          <a:xfrm>
            <a:off x="8077200" y="6172200"/>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40</a:t>
            </a:r>
          </a:p>
        </p:txBody>
      </p:sp>
    </p:spTree>
    <p:extLst>
      <p:ext uri="{BB962C8B-B14F-4D97-AF65-F5344CB8AC3E}">
        <p14:creationId xmlns:p14="http://schemas.microsoft.com/office/powerpoint/2010/main" xmlns="" val="13882723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normAutofit fontScale="90000"/>
          </a:bodyPr>
          <a:lstStyle/>
          <a:p>
            <a:r>
              <a:rPr lang="en-US" dirty="0">
                <a:ea typeface="Gill Sans"/>
              </a:rPr>
              <a:t>NELSON MANDELA MUSEUM</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628846510"/>
              </p:ext>
            </p:extLst>
          </p:nvPr>
        </p:nvGraphicFramePr>
        <p:xfrm>
          <a:off x="395536" y="764703"/>
          <a:ext cx="8424937" cy="5472609"/>
        </p:xfrm>
        <a:graphic>
          <a:graphicData uri="http://schemas.openxmlformats.org/drawingml/2006/table">
            <a:tbl>
              <a:tblPr firstRow="1" bandRow="1">
                <a:tableStyleId>{5C22544A-7EE6-4342-B048-85BDC9FD1C3A}</a:tableStyleId>
              </a:tblPr>
              <a:tblGrid>
                <a:gridCol w="2124549"/>
                <a:gridCol w="2491854"/>
                <a:gridCol w="1904267"/>
                <a:gridCol w="1904267"/>
              </a:tblGrid>
              <a:tr h="504124">
                <a:tc>
                  <a:txBody>
                    <a:bodyPr/>
                    <a:lstStyle/>
                    <a:p>
                      <a:r>
                        <a:rPr lang="en-ZA" sz="1100" dirty="0" smtClean="0">
                          <a:latin typeface="Arial" panose="020B0604020202020204" pitchFamily="34" charset="0"/>
                          <a:cs typeface="Arial" panose="020B0604020202020204" pitchFamily="34" charset="0"/>
                        </a:rPr>
                        <a:t>NOVEMBER 2014 ISSUE</a:t>
                      </a:r>
                      <a:r>
                        <a:rPr lang="en-ZA" sz="1100" baseline="0" dirty="0" smtClean="0">
                          <a:latin typeface="Arial" panose="020B0604020202020204" pitchFamily="34" charset="0"/>
                          <a:cs typeface="Arial" panose="020B0604020202020204" pitchFamily="34" charset="0"/>
                        </a:rPr>
                        <a:t>S</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2015</a:t>
                      </a:r>
                      <a:r>
                        <a:rPr lang="en-ZA" sz="1100" baseline="0" dirty="0" smtClean="0">
                          <a:latin typeface="Arial" panose="020B0604020202020204" pitchFamily="34" charset="0"/>
                          <a:cs typeface="Arial" panose="020B0604020202020204" pitchFamily="34" charset="0"/>
                        </a:rPr>
                        <a:t> </a:t>
                      </a:r>
                      <a:r>
                        <a:rPr lang="en-ZA" sz="1100" dirty="0" smtClean="0">
                          <a:latin typeface="Arial" panose="020B0604020202020204" pitchFamily="34" charset="0"/>
                          <a:cs typeface="Arial" panose="020B0604020202020204" pitchFamily="34" charset="0"/>
                        </a:rPr>
                        <a:t>PROGRESS</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2016 PROGRESS</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PROGRESS TO DATE</a:t>
                      </a:r>
                      <a:endParaRPr lang="en-ZA" sz="1100" dirty="0">
                        <a:latin typeface="Arial" panose="020B0604020202020204" pitchFamily="34" charset="0"/>
                        <a:cs typeface="Arial" panose="020B0604020202020204" pitchFamily="34" charset="0"/>
                      </a:endParaRPr>
                    </a:p>
                  </a:txBody>
                  <a:tcPr/>
                </a:tc>
              </a:tr>
              <a:tr h="2825826">
                <a:tc>
                  <a:txBody>
                    <a:bodyPr/>
                    <a:lstStyle/>
                    <a:p>
                      <a:pPr marL="285750" indent="-285750">
                        <a:buFont typeface="Arial" panose="020B0604020202020204" pitchFamily="34" charset="0"/>
                        <a:buChar char="•"/>
                      </a:pPr>
                      <a:r>
                        <a:rPr lang="en-US" sz="1100" b="0" dirty="0" smtClean="0">
                          <a:solidFill>
                            <a:schemeClr val="tx1"/>
                          </a:solidFill>
                          <a:latin typeface="Arial" panose="020B0604020202020204" pitchFamily="34" charset="0"/>
                          <a:cs typeface="Arial" panose="020B0604020202020204" pitchFamily="34" charset="0"/>
                        </a:rPr>
                        <a:t>Revision of Vision, Mission and Values of the Museum </a:t>
                      </a:r>
                      <a:endParaRPr lang="en-ZA" sz="1100" b="0" dirty="0">
                        <a:solidFill>
                          <a:schemeClr val="tx1"/>
                        </a:solidFill>
                        <a:latin typeface="Arial" panose="020B0604020202020204" pitchFamily="34" charset="0"/>
                        <a:cs typeface="Arial" panose="020B0604020202020204" pitchFamily="34" charset="0"/>
                      </a:endParaRPr>
                    </a:p>
                  </a:txBody>
                  <a:tcPr/>
                </a:tc>
                <a:tc>
                  <a:txBody>
                    <a:bodyPr/>
                    <a:lstStyle/>
                    <a:p>
                      <a:r>
                        <a:rPr lang="en-US" sz="1100" i="1" dirty="0" smtClean="0">
                          <a:solidFill>
                            <a:srgbClr val="800000"/>
                          </a:solidFill>
                          <a:latin typeface="Arial" panose="020B0604020202020204" pitchFamily="34" charset="0"/>
                          <a:cs typeface="Arial" panose="020B0604020202020204" pitchFamily="34" charset="0"/>
                        </a:rPr>
                        <a:t>New vision</a:t>
                      </a:r>
                      <a:r>
                        <a:rPr lang="en-US" sz="1100" dirty="0" smtClean="0">
                          <a:latin typeface="Arial" panose="020B0604020202020204" pitchFamily="34" charset="0"/>
                          <a:cs typeface="Arial" panose="020B0604020202020204" pitchFamily="34" charset="0"/>
                        </a:rPr>
                        <a:t>: An African</a:t>
                      </a:r>
                      <a:r>
                        <a:rPr lang="en-US" sz="1100" baseline="0" dirty="0" smtClean="0">
                          <a:latin typeface="Arial" panose="020B0604020202020204" pitchFamily="34" charset="0"/>
                          <a:cs typeface="Arial" panose="020B0604020202020204" pitchFamily="34" charset="0"/>
                        </a:rPr>
                        <a:t> museum that i</a:t>
                      </a:r>
                      <a:r>
                        <a:rPr lang="en-US" sz="1100" dirty="0" smtClean="0">
                          <a:latin typeface="Arial" panose="020B0604020202020204" pitchFamily="34" charset="0"/>
                          <a:cs typeface="Arial" panose="020B0604020202020204" pitchFamily="34" charset="0"/>
                        </a:rPr>
                        <a:t>nspires positive change in society through the legacy and values of Nelson Mandela</a:t>
                      </a:r>
                    </a:p>
                    <a:p>
                      <a:endParaRPr lang="en-US" sz="1100" dirty="0" smtClean="0">
                        <a:latin typeface="Arial" panose="020B0604020202020204" pitchFamily="34" charset="0"/>
                        <a:cs typeface="Arial" panose="020B0604020202020204" pitchFamily="34" charset="0"/>
                      </a:endParaRPr>
                    </a:p>
                    <a:p>
                      <a:r>
                        <a:rPr lang="en-US" sz="1100" i="1" dirty="0" smtClean="0">
                          <a:solidFill>
                            <a:srgbClr val="800000"/>
                          </a:solidFill>
                          <a:latin typeface="Arial" panose="020B0604020202020204" pitchFamily="34" charset="0"/>
                          <a:cs typeface="Arial" panose="020B0604020202020204" pitchFamily="34" charset="0"/>
                        </a:rPr>
                        <a:t>New Mission </a:t>
                      </a:r>
                      <a:r>
                        <a:rPr lang="en-US" sz="1100" b="1" i="1" dirty="0" smtClean="0">
                          <a:solidFill>
                            <a:srgbClr val="800000"/>
                          </a:solidFill>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A Centre of Excellence that preserves the legacy, disseminate knowledge, interprets and upholds values of Nelson Mandela to promote social cohesion and nation building</a:t>
                      </a:r>
                    </a:p>
                    <a:p>
                      <a:endParaRPr lang="en-US" sz="1100" dirty="0" smtClean="0">
                        <a:latin typeface="Arial" panose="020B0604020202020204" pitchFamily="34" charset="0"/>
                        <a:cs typeface="Arial" panose="020B0604020202020204" pitchFamily="34" charset="0"/>
                      </a:endParaRPr>
                    </a:p>
                    <a:p>
                      <a:r>
                        <a:rPr lang="en-US" sz="1100" i="1" dirty="0" smtClean="0">
                          <a:solidFill>
                            <a:srgbClr val="800000"/>
                          </a:solidFill>
                          <a:latin typeface="Arial" panose="020B0604020202020204" pitchFamily="34" charset="0"/>
                          <a:cs typeface="Arial" panose="020B0604020202020204" pitchFamily="34" charset="0"/>
                        </a:rPr>
                        <a:t>New Values</a:t>
                      </a:r>
                      <a:r>
                        <a:rPr lang="en-US" sz="1100" b="1" dirty="0" smtClean="0">
                          <a:solidFill>
                            <a:srgbClr val="800000"/>
                          </a:solidFill>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Ubuntu, Stewardship, Integrity, Service excellence, development and learning, Innovation</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New vision,</a:t>
                      </a:r>
                      <a:r>
                        <a:rPr lang="en-ZA" sz="1100" baseline="0" dirty="0" smtClean="0">
                          <a:latin typeface="Arial" panose="020B0604020202020204" pitchFamily="34" charset="0"/>
                          <a:cs typeface="Arial" panose="020B0604020202020204" pitchFamily="34" charset="0"/>
                        </a:rPr>
                        <a:t> mission, values are in implementation and appear in the Museum reports and plans.</a:t>
                      </a:r>
                      <a:endParaRPr lang="en-ZA" sz="11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New vision, mission, values are in implementation and appear in the Museum reports and plans.</a:t>
                      </a:r>
                    </a:p>
                    <a:p>
                      <a:endParaRPr lang="en-ZA" sz="1100" dirty="0">
                        <a:latin typeface="Arial" panose="020B0604020202020204" pitchFamily="34" charset="0"/>
                        <a:cs typeface="Arial" panose="020B0604020202020204" pitchFamily="34" charset="0"/>
                      </a:endParaRPr>
                    </a:p>
                  </a:txBody>
                  <a:tcPr/>
                </a:tc>
              </a:tr>
              <a:tr h="2142659">
                <a:tc>
                  <a:txBody>
                    <a:bodyPr/>
                    <a:lstStyle/>
                    <a:p>
                      <a:pPr marL="171450" indent="-171450">
                        <a:buFont typeface="Arial" panose="020B0604020202020204" pitchFamily="34" charset="0"/>
                        <a:buChar char="•"/>
                      </a:pPr>
                      <a:r>
                        <a:rPr lang="en-US" sz="1100" b="0" dirty="0" smtClean="0">
                          <a:latin typeface="Arial" panose="020B0604020202020204" pitchFamily="34" charset="0"/>
                          <a:cs typeface="Arial" panose="020B0604020202020204" pitchFamily="34" charset="0"/>
                        </a:rPr>
                        <a:t>Monitor progress on </a:t>
                      </a:r>
                      <a:r>
                        <a:rPr lang="en-US" sz="1100" b="0" dirty="0" err="1" smtClean="0">
                          <a:latin typeface="Arial" panose="020B0604020202020204" pitchFamily="34" charset="0"/>
                          <a:cs typeface="Arial" panose="020B0604020202020204" pitchFamily="34" charset="0"/>
                        </a:rPr>
                        <a:t>Bhunga</a:t>
                      </a:r>
                      <a:r>
                        <a:rPr lang="en-US" sz="1100" b="0" dirty="0" smtClean="0">
                          <a:latin typeface="Arial" panose="020B0604020202020204" pitchFamily="34" charset="0"/>
                          <a:cs typeface="Arial" panose="020B0604020202020204" pitchFamily="34" charset="0"/>
                        </a:rPr>
                        <a:t> building construction to ensure more exhibitions are installed in new spaces.</a:t>
                      </a:r>
                    </a:p>
                    <a:p>
                      <a:pPr marL="0" indent="0">
                        <a:buFont typeface="Arial" panose="020B0604020202020204" pitchFamily="34" charset="0"/>
                        <a:buNone/>
                      </a:pPr>
                      <a:endParaRPr lang="en-US" sz="1100" b="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b="0" dirty="0" smtClean="0">
                          <a:latin typeface="Arial" panose="020B0604020202020204" pitchFamily="34" charset="0"/>
                          <a:cs typeface="Arial" panose="020B0604020202020204" pitchFamily="34" charset="0"/>
                        </a:rPr>
                        <a:t>Empower tour guides to</a:t>
                      </a:r>
                      <a:r>
                        <a:rPr lang="en-US" sz="1100" b="0" baseline="0" dirty="0" smtClean="0">
                          <a:latin typeface="Arial" panose="020B0604020202020204" pitchFamily="34" charset="0"/>
                          <a:cs typeface="Arial" panose="020B0604020202020204" pitchFamily="34" charset="0"/>
                        </a:rPr>
                        <a:t> tell the Museum narrative in a proper manner </a:t>
                      </a:r>
                      <a:endParaRPr lang="en-US" sz="1100" b="0" i="0" dirty="0" smtClean="0">
                        <a:latin typeface="Arial" panose="020B0604020202020204" pitchFamily="34" charset="0"/>
                        <a:cs typeface="Arial" panose="020B0604020202020204" pitchFamily="34" charset="0"/>
                      </a:endParaRPr>
                    </a:p>
                    <a:p>
                      <a:pPr marL="0" indent="0">
                        <a:buNone/>
                      </a:pPr>
                      <a:endParaRPr lang="en-US" sz="1100" b="0" i="1" dirty="0" smtClean="0">
                        <a:latin typeface="Arial" panose="020B0604020202020204" pitchFamily="34" charset="0"/>
                        <a:cs typeface="Arial" panose="020B0604020202020204" pitchFamily="34" charset="0"/>
                      </a:endParaRPr>
                    </a:p>
                    <a:p>
                      <a:endParaRPr lang="en-ZA" sz="1100" dirty="0">
                        <a:latin typeface="Arial" panose="020B0604020202020204" pitchFamily="34" charset="0"/>
                        <a:cs typeface="Arial" panose="020B0604020202020204" pitchFamily="34" charset="0"/>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err="1" smtClean="0">
                          <a:latin typeface="Arial" panose="020B0604020202020204" pitchFamily="34" charset="0"/>
                          <a:cs typeface="Arial" panose="020B0604020202020204" pitchFamily="34" charset="0"/>
                        </a:rPr>
                        <a:t>Bhunga</a:t>
                      </a:r>
                      <a:r>
                        <a:rPr lang="en-US" sz="1100" b="0" dirty="0" smtClean="0">
                          <a:latin typeface="Arial" panose="020B0604020202020204" pitchFamily="34" charset="0"/>
                          <a:cs typeface="Arial" panose="020B0604020202020204" pitchFamily="34" charset="0"/>
                        </a:rPr>
                        <a:t> is not complete yet, no certain date is confirmed.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smtClean="0">
                          <a:latin typeface="Arial" panose="020B0604020202020204" pitchFamily="34" charset="0"/>
                          <a:cs typeface="Arial" panose="020B0604020202020204" pitchFamily="34" charset="0"/>
                        </a:rPr>
                        <a:t>Workshops for Tour Guides were held with Tourism Department and internal Museum Units to assist improve in telling the Nelson Mandela Museum narrative</a:t>
                      </a:r>
                      <a:endParaRPr lang="en-ZA" sz="1100" dirty="0">
                        <a:latin typeface="Arial" panose="020B0604020202020204" pitchFamily="34" charset="0"/>
                        <a:cs typeface="Arial" panose="020B0604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smtClean="0">
                          <a:latin typeface="Arial" panose="020B0604020202020204" pitchFamily="34" charset="0"/>
                          <a:cs typeface="Arial" panose="020B0604020202020204" pitchFamily="34" charset="0"/>
                        </a:rPr>
                        <a:t>The opening of </a:t>
                      </a:r>
                      <a:r>
                        <a:rPr lang="en-ZA" sz="1100" dirty="0" err="1" smtClean="0">
                          <a:latin typeface="Arial" panose="020B0604020202020204" pitchFamily="34" charset="0"/>
                          <a:cs typeface="Arial" panose="020B0604020202020204" pitchFamily="34" charset="0"/>
                        </a:rPr>
                        <a:t>Bhunga</a:t>
                      </a:r>
                      <a:r>
                        <a:rPr lang="en-ZA" sz="1100" dirty="0" smtClean="0">
                          <a:latin typeface="Arial" panose="020B0604020202020204" pitchFamily="34" charset="0"/>
                          <a:cs typeface="Arial" panose="020B0604020202020204" pitchFamily="34" charset="0"/>
                        </a:rPr>
                        <a:t> was</a:t>
                      </a:r>
                      <a:r>
                        <a:rPr lang="en-ZA" sz="1100" baseline="0" dirty="0" smtClean="0">
                          <a:latin typeface="Arial" panose="020B0604020202020204" pitchFamily="34" charset="0"/>
                          <a:cs typeface="Arial" panose="020B0604020202020204" pitchFamily="34" charset="0"/>
                        </a:rPr>
                        <a:t> held on the 18 July 2016.</a:t>
                      </a:r>
                      <a:r>
                        <a:rPr kumimoji="0" lang="en-ZA" sz="1100" b="0" i="0" u="none" strike="noStrike" kern="1200" cap="none" spc="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 </a:t>
                      </a:r>
                      <a:r>
                        <a:rPr kumimoji="0" lang="en-ZA" sz="1100" b="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The DPW attending to the identified snags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aseline="0" dirty="0" smtClean="0">
                          <a:latin typeface="Arial" panose="020B0604020202020204" pitchFamily="34" charset="0"/>
                          <a:cs typeface="Arial" panose="020B0604020202020204" pitchFamily="34" charset="0"/>
                        </a:rPr>
                        <a:t>Workshops are still continuing</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aseline="0" dirty="0" smtClean="0">
                          <a:latin typeface="Arial" panose="020B0604020202020204" pitchFamily="34" charset="0"/>
                          <a:cs typeface="Arial" panose="020B0604020202020204" pitchFamily="34" charset="0"/>
                        </a:rPr>
                        <a:t>The </a:t>
                      </a:r>
                      <a:r>
                        <a:rPr lang="en-ZA" sz="1100" baseline="0" dirty="0" err="1" smtClean="0">
                          <a:latin typeface="Arial" panose="020B0604020202020204" pitchFamily="34" charset="0"/>
                          <a:cs typeface="Arial" panose="020B0604020202020204" pitchFamily="34" charset="0"/>
                        </a:rPr>
                        <a:t>Bhunga</a:t>
                      </a:r>
                      <a:r>
                        <a:rPr lang="en-ZA" sz="1100" baseline="0" dirty="0" smtClean="0">
                          <a:latin typeface="Arial" panose="020B0604020202020204" pitchFamily="34" charset="0"/>
                          <a:cs typeface="Arial" panose="020B0604020202020204" pitchFamily="34" charset="0"/>
                        </a:rPr>
                        <a:t> Building is operational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1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aseline="0" dirty="0" smtClean="0">
                          <a:solidFill>
                            <a:schemeClr val="tx1"/>
                          </a:solidFill>
                          <a:latin typeface="Arial" panose="020B0604020202020204" pitchFamily="34" charset="0"/>
                          <a:cs typeface="Arial" panose="020B0604020202020204" pitchFamily="34" charset="0"/>
                        </a:rPr>
                        <a:t>Tour guides have certificates.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aseline="0" dirty="0" smtClean="0">
                          <a:latin typeface="Arial" panose="020B0604020202020204" pitchFamily="34" charset="0"/>
                          <a:cs typeface="Arial" panose="020B0604020202020204" pitchFamily="34" charset="0"/>
                        </a:rPr>
                        <a:t>The challenge is that the Mvezo site problems are not yet resolved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3" name="Slide Number Placeholder 2"/>
          <p:cNvSpPr>
            <a:spLocks noGrp="1"/>
          </p:cNvSpPr>
          <p:nvPr>
            <p:ph type="sldNum" sz="quarter" idx="4"/>
          </p:nvPr>
        </p:nvSpPr>
        <p:spPr>
          <a:xfrm>
            <a:off x="8100392" y="6309320"/>
            <a:ext cx="609600" cy="365125"/>
          </a:xfrm>
        </p:spPr>
        <p:txBody>
          <a:bodyPr/>
          <a:lstStyle/>
          <a:p>
            <a:r>
              <a:rPr lang="en-ZA" dirty="0" smtClean="0"/>
              <a:t>41</a:t>
            </a:r>
          </a:p>
        </p:txBody>
      </p:sp>
    </p:spTree>
    <p:extLst>
      <p:ext uri="{BB962C8B-B14F-4D97-AF65-F5344CB8AC3E}">
        <p14:creationId xmlns:p14="http://schemas.microsoft.com/office/powerpoint/2010/main" xmlns="" val="724035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432048"/>
          </a:xfrm>
        </p:spPr>
        <p:txBody>
          <a:bodyPr>
            <a:noAutofit/>
          </a:bodyPr>
          <a:lstStyle/>
          <a:p>
            <a:r>
              <a:rPr lang="en-US" sz="2800" dirty="0">
                <a:ea typeface="Gill Sans"/>
              </a:rPr>
              <a:t>NELSON MANDELA MUSEUM</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69594654"/>
              </p:ext>
            </p:extLst>
          </p:nvPr>
        </p:nvGraphicFramePr>
        <p:xfrm>
          <a:off x="323528" y="836712"/>
          <a:ext cx="8568952" cy="4810790"/>
        </p:xfrm>
        <a:graphic>
          <a:graphicData uri="http://schemas.openxmlformats.org/drawingml/2006/table">
            <a:tbl>
              <a:tblPr firstRow="1" bandRow="1">
                <a:tableStyleId>{5C22544A-7EE6-4342-B048-85BDC9FD1C3A}</a:tableStyleId>
              </a:tblPr>
              <a:tblGrid>
                <a:gridCol w="2070576"/>
                <a:gridCol w="2063768"/>
                <a:gridCol w="2405211"/>
                <a:gridCol w="2029397"/>
              </a:tblGrid>
              <a:tr h="360710">
                <a:tc>
                  <a:txBody>
                    <a:bodyPr/>
                    <a:lstStyle/>
                    <a:p>
                      <a:r>
                        <a:rPr lang="en-ZA" sz="1100" dirty="0" smtClean="0">
                          <a:latin typeface="Arial" panose="020B0604020202020204" pitchFamily="34" charset="0"/>
                          <a:cs typeface="Arial" panose="020B0604020202020204" pitchFamily="34" charset="0"/>
                        </a:rPr>
                        <a:t>NOVEMBER</a:t>
                      </a:r>
                      <a:r>
                        <a:rPr lang="en-ZA" sz="1100" baseline="0" dirty="0" smtClean="0">
                          <a:latin typeface="Arial" panose="020B0604020202020204" pitchFamily="34" charset="0"/>
                          <a:cs typeface="Arial" panose="020B0604020202020204" pitchFamily="34" charset="0"/>
                        </a:rPr>
                        <a:t> 2014 </a:t>
                      </a:r>
                      <a:r>
                        <a:rPr lang="en-ZA" sz="1100" dirty="0" smtClean="0">
                          <a:latin typeface="Arial" panose="020B0604020202020204" pitchFamily="34" charset="0"/>
                          <a:cs typeface="Arial" panose="020B0604020202020204" pitchFamily="34" charset="0"/>
                        </a:rPr>
                        <a:t>ISSUE</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2015 PROGRESS</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2016 PROGRESS</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PROGRESS TO DATE</a:t>
                      </a:r>
                      <a:endParaRPr lang="en-ZA" sz="1100" dirty="0">
                        <a:latin typeface="Arial" panose="020B0604020202020204" pitchFamily="34" charset="0"/>
                        <a:cs typeface="Arial" panose="020B0604020202020204" pitchFamily="34" charset="0"/>
                      </a:endParaRPr>
                    </a:p>
                  </a:txBody>
                  <a:tcPr/>
                </a:tc>
              </a:tr>
              <a:tr h="4013076">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dirty="0" smtClean="0">
                          <a:latin typeface="Arial" panose="020B0604020202020204" pitchFamily="34" charset="0"/>
                          <a:cs typeface="Arial" panose="020B0604020202020204" pitchFamily="34" charset="0"/>
                        </a:rPr>
                        <a:t>The organogram need to be revisited as some critical positions such as curator, collections, conservator cannot be filled due to non-expanding baseline funding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dirty="0" smtClean="0">
                          <a:latin typeface="Arial" panose="020B0604020202020204" pitchFamily="34" charset="0"/>
                          <a:cs typeface="Arial" panose="020B0604020202020204" pitchFamily="34" charset="0"/>
                        </a:rPr>
                        <a:t>No</a:t>
                      </a:r>
                      <a:r>
                        <a:rPr lang="en-US" sz="1100" b="0" baseline="0" dirty="0" smtClean="0">
                          <a:latin typeface="Arial" panose="020B0604020202020204" pitchFamily="34" charset="0"/>
                          <a:cs typeface="Arial" panose="020B0604020202020204" pitchFamily="34" charset="0"/>
                        </a:rPr>
                        <a:t> signed performance agreements by the staff</a:t>
                      </a:r>
                      <a:endParaRPr lang="en-US" sz="1100" b="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dirty="0" smtClean="0">
                          <a:latin typeface="Arial" panose="020B0604020202020204" pitchFamily="34" charset="0"/>
                          <a:cs typeface="Arial" panose="020B0604020202020204" pitchFamily="34" charset="0"/>
                        </a:rPr>
                        <a:t>Low staff morale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dirty="0" smtClean="0">
                          <a:latin typeface="Arial" panose="020B0604020202020204" pitchFamily="34" charset="0"/>
                          <a:cs typeface="Arial" panose="020B0604020202020204" pitchFamily="34" charset="0"/>
                        </a:rPr>
                        <a:t>Council and Management have started engaging in a restructuring exercise to address the  issue.</a:t>
                      </a:r>
                      <a:r>
                        <a:rPr lang="en-US" sz="1100" b="0" baseline="0" dirty="0" smtClean="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dirty="0" smtClean="0">
                          <a:latin typeface="Arial" panose="020B0604020202020204" pitchFamily="34" charset="0"/>
                          <a:cs typeface="Arial" panose="020B0604020202020204" pitchFamily="34" charset="0"/>
                        </a:rPr>
                        <a:t>The workshop happened on</a:t>
                      </a:r>
                      <a:r>
                        <a:rPr lang="en-US" sz="1100" b="0" baseline="0" dirty="0" smtClean="0">
                          <a:latin typeface="Arial" panose="020B0604020202020204" pitchFamily="34" charset="0"/>
                          <a:cs typeface="Arial" panose="020B0604020202020204" pitchFamily="34" charset="0"/>
                        </a:rPr>
                        <a:t> the 6-7 August 2015 discussed the issues.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100" b="0" dirty="0" smtClean="0">
                          <a:latin typeface="Arial" panose="020B0604020202020204" pitchFamily="34" charset="0"/>
                          <a:cs typeface="Arial" panose="020B0604020202020204" pitchFamily="34" charset="0"/>
                        </a:rPr>
                        <a:t>It was alleged that all performance agreements were signed. </a:t>
                      </a:r>
                    </a:p>
                    <a:p>
                      <a:pPr marL="0" indent="0">
                        <a:buFont typeface="Arial" panose="020B0604020202020204" pitchFamily="34" charset="0"/>
                        <a:buNone/>
                      </a:pPr>
                      <a:endParaRPr lang="en-US" sz="1100" b="0" dirty="0" smtClean="0">
                        <a:latin typeface="Arial" panose="020B0604020202020204" pitchFamily="34" charset="0"/>
                        <a:cs typeface="Arial" panose="020B0604020202020204" pitchFamily="34" charset="0"/>
                      </a:endParaRPr>
                    </a:p>
                    <a:p>
                      <a:pPr marL="457200" indent="-457200"/>
                      <a:endParaRPr lang="en-US" sz="1100" b="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100" b="0" dirty="0" smtClean="0">
                          <a:latin typeface="Arial" panose="020B0604020202020204" pitchFamily="34" charset="0"/>
                          <a:cs typeface="Arial" panose="020B0604020202020204" pitchFamily="34" charset="0"/>
                        </a:rPr>
                        <a:t>Not all staff members had job descriptions</a:t>
                      </a:r>
                    </a:p>
                    <a:p>
                      <a:pPr marL="171450" indent="-171450">
                        <a:buFont typeface="Arial" panose="020B0604020202020204" pitchFamily="34" charset="0"/>
                        <a:buChar cha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dirty="0" smtClean="0">
                          <a:solidFill>
                            <a:schemeClr val="tx1"/>
                          </a:solidFill>
                          <a:latin typeface="Arial" panose="020B0604020202020204" pitchFamily="34" charset="0"/>
                          <a:cs typeface="Arial" panose="020B0604020202020204" pitchFamily="34" charset="0"/>
                        </a:rPr>
                        <a:t>On the 28 February 2015, management organized a consultation forum between staff and Council as part of boosting staff moral</a:t>
                      </a:r>
                    </a:p>
                    <a:p>
                      <a:pPr marL="0" indent="0">
                        <a:buFont typeface="Arial" panose="020B0604020202020204" pitchFamily="34" charset="0"/>
                        <a:buNone/>
                      </a:pPr>
                      <a:endParaRPr lang="en-US" sz="1100" b="0" dirty="0" smtClean="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n-US" sz="1100" b="0" dirty="0" smtClean="0">
                          <a:latin typeface="Arial" panose="020B0604020202020204" pitchFamily="34" charset="0"/>
                          <a:cs typeface="Arial" panose="020B0604020202020204" pitchFamily="34" charset="0"/>
                        </a:rPr>
                        <a:t>Council approved the implementation</a:t>
                      </a:r>
                      <a:r>
                        <a:rPr lang="en-US" sz="1100" b="0" baseline="0" dirty="0" smtClean="0">
                          <a:latin typeface="Arial" panose="020B0604020202020204" pitchFamily="34" charset="0"/>
                          <a:cs typeface="Arial" panose="020B0604020202020204" pitchFamily="34" charset="0"/>
                        </a:rPr>
                        <a:t> of the reviewed organizational structure. </a:t>
                      </a: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100" b="0" dirty="0" smtClean="0">
                          <a:latin typeface="Arial" panose="020B0604020202020204" pitchFamily="34" charset="0"/>
                          <a:cs typeface="Arial" panose="020B0604020202020204" pitchFamily="34" charset="0"/>
                        </a:rPr>
                        <a:t>Follow</a:t>
                      </a:r>
                      <a:r>
                        <a:rPr lang="en-US" sz="1100" b="0" baseline="0" dirty="0" smtClean="0">
                          <a:latin typeface="Arial" panose="020B0604020202020204" pitchFamily="34" charset="0"/>
                          <a:cs typeface="Arial" panose="020B0604020202020204" pitchFamily="34" charset="0"/>
                        </a:rPr>
                        <a:t> up meetings between the Museum and DAC were held in a form of site visits ( March; July and September 2016).</a:t>
                      </a: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100" b="0" baseline="0" dirty="0" smtClean="0">
                          <a:latin typeface="Arial" panose="020B0604020202020204" pitchFamily="34" charset="0"/>
                          <a:cs typeface="Arial" panose="020B0604020202020204" pitchFamily="34" charset="0"/>
                        </a:rPr>
                        <a:t>It was found that not all performance agreements were signed by May 2016. </a:t>
                      </a: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100" b="0" baseline="0" dirty="0" smtClean="0">
                          <a:latin typeface="Arial" panose="020B0604020202020204" pitchFamily="34" charset="0"/>
                          <a:cs typeface="Arial" panose="020B0604020202020204" pitchFamily="34" charset="0"/>
                        </a:rPr>
                        <a:t>All staff members have their job descriptions discussed and approved by Managers.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100" b="0" i="0" u="none" strike="noStrike" kern="1200" cap="none" spc="0" normalizeH="0" baseline="0" noProof="0" dirty="0" smtClean="0">
                        <a:ln>
                          <a:noFill/>
                        </a:ln>
                        <a:solidFill>
                          <a:srgbClr val="FF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Staff meetings schedule are in place and meetings are held and records are kept</a:t>
                      </a: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n-US" sz="1100" b="0" baseline="0" dirty="0" smtClean="0">
                          <a:latin typeface="Arial" panose="020B0604020202020204" pitchFamily="34" charset="0"/>
                          <a:cs typeface="Arial" panose="020B0604020202020204" pitchFamily="34" charset="0"/>
                        </a:rPr>
                        <a:t>The Museum is implementing its approved organizational structure</a:t>
                      </a: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100" b="0" baseline="0" dirty="0" smtClean="0">
                          <a:latin typeface="Arial" panose="020B0604020202020204" pitchFamily="34" charset="0"/>
                          <a:cs typeface="Arial" panose="020B0604020202020204" pitchFamily="34" charset="0"/>
                        </a:rPr>
                        <a:t>All performance agreements have been signed by all staff.</a:t>
                      </a: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100" b="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baseline="0" dirty="0" smtClean="0">
                          <a:latin typeface="Arial" panose="020B0604020202020204" pitchFamily="34" charset="0"/>
                          <a:cs typeface="Arial" panose="020B0604020202020204" pitchFamily="34" charset="0"/>
                        </a:rPr>
                        <a:t>To boost staff morale, workshops are occasionally held to address and  improve understanding of </a:t>
                      </a:r>
                    </a:p>
                    <a:p>
                      <a:pPr marL="0" indent="0">
                        <a:buFont typeface="Arial" panose="020B0604020202020204" pitchFamily="34" charset="0"/>
                        <a:buNone/>
                      </a:pPr>
                      <a:r>
                        <a:rPr lang="en-US" sz="1100" b="0" baseline="0" dirty="0" smtClean="0">
                          <a:latin typeface="Arial" panose="020B0604020202020204" pitchFamily="34" charset="0"/>
                          <a:cs typeface="Arial" panose="020B0604020202020204" pitchFamily="34" charset="0"/>
                        </a:rPr>
                        <a:t>entity’s policies and the general culture of the organisation  </a:t>
                      </a:r>
                    </a:p>
                  </a:txBody>
                  <a:tcPr/>
                </a:tc>
              </a:tr>
            </a:tbl>
          </a:graphicData>
        </a:graphic>
      </p:graphicFrame>
      <p:sp>
        <p:nvSpPr>
          <p:cNvPr id="3" name="Slide Number Placeholder 2"/>
          <p:cNvSpPr>
            <a:spLocks noGrp="1"/>
          </p:cNvSpPr>
          <p:nvPr>
            <p:ph type="sldNum" sz="quarter" idx="4"/>
          </p:nvPr>
        </p:nvSpPr>
        <p:spPr/>
        <p:txBody>
          <a:bodyPr/>
          <a:lstStyle/>
          <a:p>
            <a:r>
              <a:rPr lang="en-ZA" dirty="0" smtClean="0"/>
              <a:t>42</a:t>
            </a:r>
          </a:p>
        </p:txBody>
      </p:sp>
    </p:spTree>
    <p:extLst>
      <p:ext uri="{BB962C8B-B14F-4D97-AF65-F5344CB8AC3E}">
        <p14:creationId xmlns:p14="http://schemas.microsoft.com/office/powerpoint/2010/main" xmlns="" val="8620019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normAutofit fontScale="90000"/>
          </a:bodyPr>
          <a:lstStyle/>
          <a:p>
            <a:r>
              <a:rPr lang="en-US" dirty="0">
                <a:ea typeface="Gill Sans"/>
              </a:rPr>
              <a:t>NELSON MANDELA MUSEUM</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54508038"/>
              </p:ext>
            </p:extLst>
          </p:nvPr>
        </p:nvGraphicFramePr>
        <p:xfrm>
          <a:off x="251520" y="764704"/>
          <a:ext cx="8568952" cy="5288280"/>
        </p:xfrm>
        <a:graphic>
          <a:graphicData uri="http://schemas.openxmlformats.org/drawingml/2006/table">
            <a:tbl>
              <a:tblPr firstRow="1" bandRow="1">
                <a:tableStyleId>{5C22544A-7EE6-4342-B048-85BDC9FD1C3A}</a:tableStyleId>
              </a:tblPr>
              <a:tblGrid>
                <a:gridCol w="1564765"/>
                <a:gridCol w="2384404"/>
                <a:gridCol w="2458917"/>
                <a:gridCol w="2160866"/>
              </a:tblGrid>
              <a:tr h="437512">
                <a:tc>
                  <a:txBody>
                    <a:bodyPr/>
                    <a:lstStyle/>
                    <a:p>
                      <a:r>
                        <a:rPr lang="en-ZA" sz="1600" dirty="0" smtClean="0"/>
                        <a:t>NOVEMBER ISSUE </a:t>
                      </a:r>
                      <a:endParaRPr lang="en-ZA" sz="1600" dirty="0"/>
                    </a:p>
                  </a:txBody>
                  <a:tcPr/>
                </a:tc>
                <a:tc>
                  <a:txBody>
                    <a:bodyPr/>
                    <a:lstStyle/>
                    <a:p>
                      <a:r>
                        <a:rPr lang="en-ZA" sz="1600" dirty="0" smtClean="0"/>
                        <a:t>2015 PROGRESS</a:t>
                      </a:r>
                      <a:endParaRPr lang="en-ZA" sz="1600" dirty="0"/>
                    </a:p>
                  </a:txBody>
                  <a:tcPr/>
                </a:tc>
                <a:tc>
                  <a:txBody>
                    <a:bodyPr/>
                    <a:lstStyle/>
                    <a:p>
                      <a:r>
                        <a:rPr lang="en-ZA" sz="1600" dirty="0" smtClean="0"/>
                        <a:t>2016 PROGRESS</a:t>
                      </a:r>
                      <a:endParaRPr lang="en-ZA" sz="1600" dirty="0"/>
                    </a:p>
                  </a:txBody>
                  <a:tcPr/>
                </a:tc>
                <a:tc>
                  <a:txBody>
                    <a:bodyPr/>
                    <a:lstStyle/>
                    <a:p>
                      <a:r>
                        <a:rPr lang="en-ZA" sz="1600" dirty="0" smtClean="0"/>
                        <a:t>PROGRESS TO DATE</a:t>
                      </a:r>
                      <a:endParaRPr lang="en-ZA" sz="1600" dirty="0"/>
                    </a:p>
                  </a:txBody>
                  <a:tcPr/>
                </a:tc>
              </a:tr>
              <a:tr h="1546277">
                <a:tc>
                  <a:txBody>
                    <a:bodyPr/>
                    <a:lstStyle/>
                    <a:p>
                      <a:pPr marL="0" indent="0">
                        <a:buFont typeface="Arial" panose="020B0604020202020204" pitchFamily="34" charset="0"/>
                        <a:buNone/>
                      </a:pPr>
                      <a:r>
                        <a:rPr lang="en-ZA" sz="1100" dirty="0" smtClean="0">
                          <a:latin typeface="Arial" panose="020B0604020202020204" pitchFamily="34" charset="0"/>
                          <a:cs typeface="Arial" panose="020B0604020202020204" pitchFamily="34" charset="0"/>
                        </a:rPr>
                        <a:t>Supply chain</a:t>
                      </a:r>
                      <a:r>
                        <a:rPr lang="en-ZA" sz="1100" baseline="0" dirty="0" smtClean="0">
                          <a:latin typeface="Arial" panose="020B0604020202020204" pitchFamily="34" charset="0"/>
                          <a:cs typeface="Arial" panose="020B0604020202020204" pitchFamily="34" charset="0"/>
                        </a:rPr>
                        <a:t> management policies need to be in place, discussed and approved</a:t>
                      </a:r>
                      <a:endParaRPr lang="en-ZA" sz="11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100" b="0" dirty="0" smtClean="0">
                          <a:latin typeface="Arial" panose="020B0604020202020204" pitchFamily="34" charset="0"/>
                          <a:cs typeface="Arial" panose="020B0604020202020204" pitchFamily="34" charset="0"/>
                        </a:rPr>
                        <a:t>Supply management policies are in place</a:t>
                      </a:r>
                    </a:p>
                    <a:p>
                      <a:pPr marL="285750" indent="-285750">
                        <a:buFont typeface="Arial" panose="020B0604020202020204" pitchFamily="34" charset="0"/>
                        <a:buChar char="•"/>
                      </a:pPr>
                      <a:r>
                        <a:rPr lang="en-US" sz="1100" b="0" dirty="0" smtClean="0">
                          <a:latin typeface="Arial" panose="020B0604020202020204" pitchFamily="34" charset="0"/>
                          <a:cs typeface="Arial" panose="020B0604020202020204" pitchFamily="34" charset="0"/>
                        </a:rPr>
                        <a:t>Specification committees were established and trained by PALAMA</a:t>
                      </a:r>
                    </a:p>
                    <a:p>
                      <a:pPr marL="285750" indent="-285750">
                        <a:buFont typeface="Arial" panose="020B0604020202020204" pitchFamily="34" charset="0"/>
                        <a:buChar char="•"/>
                      </a:pPr>
                      <a:r>
                        <a:rPr lang="en-US" sz="1100" b="0" dirty="0" smtClean="0">
                          <a:latin typeface="Arial" panose="020B0604020202020204" pitchFamily="34" charset="0"/>
                          <a:cs typeface="Arial" panose="020B0604020202020204" pitchFamily="34" charset="0"/>
                        </a:rPr>
                        <a:t>Evaluation committee was appointed</a:t>
                      </a:r>
                    </a:p>
                    <a:p>
                      <a:pPr marL="285750" indent="-285750">
                        <a:buFont typeface="Arial" panose="020B0604020202020204" pitchFamily="34" charset="0"/>
                        <a:buChar char="•"/>
                      </a:pPr>
                      <a:r>
                        <a:rPr lang="en-US" sz="1100" b="0" dirty="0" smtClean="0">
                          <a:latin typeface="Arial" panose="020B0604020202020204" pitchFamily="34" charset="0"/>
                          <a:cs typeface="Arial" panose="020B0604020202020204" pitchFamily="34" charset="0"/>
                        </a:rPr>
                        <a:t>Adjudication committee was also appointed</a:t>
                      </a:r>
                    </a:p>
                    <a:p>
                      <a:pPr marL="0" indent="0">
                        <a:buFont typeface="Arial" panose="020B0604020202020204" pitchFamily="34" charset="0"/>
                        <a:buNone/>
                      </a:pPr>
                      <a:endParaRPr lang="en-ZA" sz="11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ZA" sz="1100" dirty="0" smtClean="0">
                          <a:latin typeface="Arial" panose="020B0604020202020204" pitchFamily="34" charset="0"/>
                          <a:cs typeface="Arial" panose="020B0604020202020204" pitchFamily="34" charset="0"/>
                        </a:rPr>
                        <a:t>Policies are reviewed by Council when necessary </a:t>
                      </a:r>
                    </a:p>
                    <a:p>
                      <a:pPr marL="285750" indent="-285750">
                        <a:buFont typeface="Arial" panose="020B0604020202020204" pitchFamily="34" charset="0"/>
                        <a:buChar char="•"/>
                      </a:pPr>
                      <a:r>
                        <a:rPr lang="en-ZA" sz="1100" dirty="0" smtClean="0">
                          <a:latin typeface="Arial" panose="020B0604020202020204" pitchFamily="34" charset="0"/>
                          <a:cs typeface="Arial" panose="020B0604020202020204" pitchFamily="34" charset="0"/>
                        </a:rPr>
                        <a:t>Council committees are in place to analyse and approve policies.</a:t>
                      </a:r>
                      <a:endParaRPr lang="en-ZA" sz="11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ZA" sz="1100" dirty="0" smtClean="0">
                          <a:solidFill>
                            <a:schemeClr val="tx1"/>
                          </a:solidFill>
                          <a:latin typeface="Arial" panose="020B0604020202020204" pitchFamily="34" charset="0"/>
                          <a:cs typeface="Arial" panose="020B0604020202020204" pitchFamily="34" charset="0"/>
                        </a:rPr>
                        <a:t>Supply chain management policies</a:t>
                      </a:r>
                      <a:r>
                        <a:rPr lang="en-ZA" sz="1100" baseline="0" dirty="0" smtClean="0">
                          <a:solidFill>
                            <a:schemeClr val="tx1"/>
                          </a:solidFill>
                          <a:latin typeface="Arial" panose="020B0604020202020204" pitchFamily="34" charset="0"/>
                          <a:cs typeface="Arial" panose="020B0604020202020204" pitchFamily="34" charset="0"/>
                        </a:rPr>
                        <a:t> approved. Standard operating procedures also in place</a:t>
                      </a:r>
                      <a:r>
                        <a:rPr lang="en-ZA" sz="1100" baseline="0" dirty="0" smtClean="0">
                          <a:solidFill>
                            <a:srgbClr val="FF0000"/>
                          </a:solidFill>
                          <a:latin typeface="Arial" panose="020B0604020202020204" pitchFamily="34" charset="0"/>
                          <a:cs typeface="Arial" panose="020B0604020202020204" pitchFamily="34" charset="0"/>
                        </a:rPr>
                        <a:t>. </a:t>
                      </a:r>
                      <a:endParaRPr lang="en-ZA" sz="1100" dirty="0">
                        <a:solidFill>
                          <a:srgbClr val="FF0000"/>
                        </a:solidFill>
                        <a:latin typeface="Arial" panose="020B0604020202020204" pitchFamily="34" charset="0"/>
                        <a:cs typeface="Arial" panose="020B0604020202020204" pitchFamily="34" charset="0"/>
                      </a:endParaRPr>
                    </a:p>
                  </a:txBody>
                  <a:tcPr/>
                </a:tc>
              </a:tr>
              <a:tr h="2912755">
                <a:tc>
                  <a:txBody>
                    <a:bodyPr/>
                    <a:lstStyle/>
                    <a:p>
                      <a:pPr marL="0" indent="0">
                        <a:buFont typeface="Arial" panose="020B0604020202020204" pitchFamily="34" charset="0"/>
                        <a:buNone/>
                      </a:pPr>
                      <a:r>
                        <a:rPr lang="en-ZA" sz="1100" dirty="0" smtClean="0">
                          <a:latin typeface="Arial" panose="020B0604020202020204" pitchFamily="34" charset="0"/>
                          <a:cs typeface="Arial" panose="020B0604020202020204" pitchFamily="34" charset="0"/>
                        </a:rPr>
                        <a:t>DAC to provide support and ensure monitoring and evaluation &amp; Governance </a:t>
                      </a:r>
                      <a:endParaRPr lang="en-ZA" sz="11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100" b="0" dirty="0" smtClean="0">
                          <a:latin typeface="Arial" panose="020B0604020202020204" pitchFamily="34" charset="0"/>
                          <a:cs typeface="Arial" panose="020B0604020202020204" pitchFamily="34" charset="0"/>
                        </a:rPr>
                        <a:t>Strategic plan session was facilitated by DAC and it was attended by Museum staff members to addres</a:t>
                      </a:r>
                      <a:r>
                        <a:rPr lang="en-US" sz="1100" b="0" baseline="0" dirty="0" smtClean="0">
                          <a:latin typeface="Arial" panose="020B0604020202020204" pitchFamily="34" charset="0"/>
                          <a:cs typeface="Arial" panose="020B0604020202020204" pitchFamily="34" charset="0"/>
                        </a:rPr>
                        <a:t>s the misalignment of Strategic plan, APP and Quarterly Reports</a:t>
                      </a:r>
                      <a:endParaRPr lang="en-US" sz="1100" b="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100" b="0" dirty="0" smtClean="0">
                          <a:latin typeface="Arial" panose="020B0604020202020204" pitchFamily="34" charset="0"/>
                          <a:cs typeface="Arial" panose="020B0604020202020204" pitchFamily="34" charset="0"/>
                        </a:rPr>
                        <a:t>Site visits are conducted quarterly and or as needed</a:t>
                      </a:r>
                    </a:p>
                    <a:p>
                      <a:pPr marL="285750" indent="-285750">
                        <a:buFont typeface="Arial" panose="020B0604020202020204" pitchFamily="34" charset="0"/>
                        <a:buChar char="•"/>
                      </a:pPr>
                      <a:r>
                        <a:rPr lang="en-US" sz="1100" b="0" dirty="0" smtClean="0">
                          <a:latin typeface="Arial" panose="020B0604020202020204" pitchFamily="34" charset="0"/>
                          <a:cs typeface="Arial" panose="020B0604020202020204" pitchFamily="34" charset="0"/>
                        </a:rPr>
                        <a:t>Compliance to prescripts is monitored (submission of required documents and feedback to both Council and Management is provided) </a:t>
                      </a:r>
                    </a:p>
                    <a:p>
                      <a:pPr marL="0" indent="0">
                        <a:buFont typeface="Arial" panose="020B0604020202020204" pitchFamily="34" charset="0"/>
                        <a:buNone/>
                      </a:pPr>
                      <a:endParaRPr lang="en-US" sz="1100" b="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100" b="0" dirty="0" smtClean="0">
                          <a:latin typeface="Arial" panose="020B0604020202020204" pitchFamily="34" charset="0"/>
                          <a:cs typeface="Arial" panose="020B0604020202020204" pitchFamily="34" charset="0"/>
                        </a:rPr>
                        <a:t>Council meetings are held as per meeting schedule </a:t>
                      </a:r>
                    </a:p>
                    <a:p>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Site visits</a:t>
                      </a:r>
                      <a:r>
                        <a:rPr lang="en-ZA" sz="1100" baseline="0" dirty="0" smtClean="0">
                          <a:latin typeface="Arial" panose="020B0604020202020204" pitchFamily="34" charset="0"/>
                          <a:cs typeface="Arial" panose="020B0604020202020204" pitchFamily="34" charset="0"/>
                        </a:rPr>
                        <a:t> by DAC are held quarterly and when necessary to provide support and monitor progress.</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Site visits are done by the DAC</a:t>
                      </a:r>
                      <a:r>
                        <a:rPr lang="en-ZA" sz="1100" baseline="0" dirty="0" smtClean="0">
                          <a:latin typeface="Arial" panose="020B0604020202020204" pitchFamily="34" charset="0"/>
                          <a:cs typeface="Arial" panose="020B0604020202020204" pitchFamily="34" charset="0"/>
                        </a:rPr>
                        <a:t> and support is provided where and when necessary.</a:t>
                      </a:r>
                      <a:endParaRPr lang="en-ZA" sz="1100" dirty="0">
                        <a:latin typeface="Arial" panose="020B0604020202020204" pitchFamily="34" charset="0"/>
                        <a:cs typeface="Arial" panose="020B0604020202020204" pitchFamily="34" charset="0"/>
                      </a:endParaRPr>
                    </a:p>
                  </a:txBody>
                  <a:tcPr/>
                </a:tc>
              </a:tr>
            </a:tbl>
          </a:graphicData>
        </a:graphic>
      </p:graphicFrame>
      <p:sp>
        <p:nvSpPr>
          <p:cNvPr id="3" name="Slide Number Placeholder 2"/>
          <p:cNvSpPr>
            <a:spLocks noGrp="1"/>
          </p:cNvSpPr>
          <p:nvPr>
            <p:ph type="sldNum" sz="quarter" idx="4"/>
          </p:nvPr>
        </p:nvSpPr>
        <p:spPr/>
        <p:txBody>
          <a:bodyPr/>
          <a:lstStyle/>
          <a:p>
            <a:r>
              <a:rPr lang="en-ZA" dirty="0" smtClean="0"/>
              <a:t>43</a:t>
            </a:r>
          </a:p>
        </p:txBody>
      </p:sp>
    </p:spTree>
    <p:extLst>
      <p:ext uri="{BB962C8B-B14F-4D97-AF65-F5344CB8AC3E}">
        <p14:creationId xmlns:p14="http://schemas.microsoft.com/office/powerpoint/2010/main" xmlns="" val="11669744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432048"/>
          </a:xfrm>
        </p:spPr>
        <p:txBody>
          <a:bodyPr>
            <a:normAutofit fontScale="90000"/>
          </a:bodyPr>
          <a:lstStyle/>
          <a:p>
            <a:r>
              <a:rPr lang="en-US" dirty="0">
                <a:ea typeface="Gill Sans"/>
              </a:rPr>
              <a:t>NELSON MANDELA MUSEUM</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98604339"/>
              </p:ext>
            </p:extLst>
          </p:nvPr>
        </p:nvGraphicFramePr>
        <p:xfrm>
          <a:off x="179512" y="882522"/>
          <a:ext cx="8640960" cy="4880548"/>
        </p:xfrm>
        <a:graphic>
          <a:graphicData uri="http://schemas.openxmlformats.org/drawingml/2006/table">
            <a:tbl>
              <a:tblPr firstRow="1" bandRow="1">
                <a:tableStyleId>{5C22544A-7EE6-4342-B048-85BDC9FD1C3A}</a:tableStyleId>
              </a:tblPr>
              <a:tblGrid>
                <a:gridCol w="1728192"/>
                <a:gridCol w="2435181"/>
                <a:gridCol w="2042408"/>
                <a:gridCol w="2435179"/>
              </a:tblGrid>
              <a:tr h="621666">
                <a:tc>
                  <a:txBody>
                    <a:bodyPr/>
                    <a:lstStyle/>
                    <a:p>
                      <a:r>
                        <a:rPr lang="en-ZA" dirty="0" smtClean="0"/>
                        <a:t>NOVEMBER ISSUE </a:t>
                      </a:r>
                      <a:endParaRPr lang="en-ZA" dirty="0"/>
                    </a:p>
                  </a:txBody>
                  <a:tcPr/>
                </a:tc>
                <a:tc>
                  <a:txBody>
                    <a:bodyPr/>
                    <a:lstStyle/>
                    <a:p>
                      <a:r>
                        <a:rPr lang="en-ZA" dirty="0" smtClean="0"/>
                        <a:t>2015 PROGRESS</a:t>
                      </a:r>
                      <a:endParaRPr lang="en-ZA" dirty="0"/>
                    </a:p>
                  </a:txBody>
                  <a:tcPr/>
                </a:tc>
                <a:tc>
                  <a:txBody>
                    <a:bodyPr/>
                    <a:lstStyle/>
                    <a:p>
                      <a:r>
                        <a:rPr lang="en-ZA" dirty="0" smtClean="0"/>
                        <a:t>2016 PROGRESS</a:t>
                      </a:r>
                      <a:endParaRPr lang="en-ZA" dirty="0"/>
                    </a:p>
                  </a:txBody>
                  <a:tcPr/>
                </a:tc>
                <a:tc>
                  <a:txBody>
                    <a:bodyPr/>
                    <a:lstStyle/>
                    <a:p>
                      <a:r>
                        <a:rPr lang="en-ZA" dirty="0" smtClean="0"/>
                        <a:t>PROGRESS TO DATE</a:t>
                      </a:r>
                      <a:endParaRPr lang="en-ZA" dirty="0"/>
                    </a:p>
                  </a:txBody>
                  <a:tcPr/>
                </a:tc>
              </a:tr>
              <a:tr h="1546581">
                <a:tc>
                  <a:txBody>
                    <a:bodyPr/>
                    <a:lstStyle/>
                    <a:p>
                      <a:pPr marL="0" indent="0">
                        <a:buFont typeface="Arial" panose="020B0604020202020204" pitchFamily="34" charset="0"/>
                        <a:buNone/>
                      </a:pPr>
                      <a:r>
                        <a:rPr lang="en-ZA" sz="1100" dirty="0" smtClean="0">
                          <a:latin typeface="Arial" panose="020B0604020202020204" pitchFamily="34" charset="0"/>
                          <a:cs typeface="Arial" panose="020B0604020202020204" pitchFamily="34" charset="0"/>
                        </a:rPr>
                        <a:t>Need to build an inclusive and conducive environment for</a:t>
                      </a:r>
                      <a:r>
                        <a:rPr lang="en-ZA" sz="1100" baseline="0" dirty="0" smtClean="0">
                          <a:latin typeface="Arial" panose="020B0604020202020204" pitchFamily="34" charset="0"/>
                          <a:cs typeface="Arial" panose="020B0604020202020204" pitchFamily="34" charset="0"/>
                        </a:rPr>
                        <a:t> all staff of the Museum</a:t>
                      </a:r>
                      <a:endParaRPr lang="en-ZA" sz="11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ZA" sz="1100" b="0" dirty="0" smtClean="0">
                          <a:latin typeface="Arial" panose="020B0604020202020204" pitchFamily="34" charset="0"/>
                          <a:cs typeface="Arial" panose="020B0604020202020204" pitchFamily="34" charset="0"/>
                        </a:rPr>
                        <a:t>Staff Meetings schedule was developed and circulated. Adherence to the schedule has been emphasised.</a:t>
                      </a:r>
                      <a:r>
                        <a:rPr lang="en-US" sz="1100" b="0" dirty="0" smtClean="0">
                          <a:latin typeface="Arial" panose="020B0604020202020204" pitchFamily="34" charset="0"/>
                          <a:cs typeface="Arial" panose="020B0604020202020204" pitchFamily="34" charset="0"/>
                        </a:rPr>
                        <a:t> </a:t>
                      </a:r>
                    </a:p>
                    <a:p>
                      <a:endParaRPr lang="en-US" sz="1100" b="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100" b="0" dirty="0" smtClean="0">
                          <a:latin typeface="Arial" panose="020B0604020202020204" pitchFamily="34" charset="0"/>
                          <a:cs typeface="Arial" panose="020B0604020202020204" pitchFamily="34" charset="0"/>
                        </a:rPr>
                        <a:t>All staff members were issued with all existing policies to read and forward comments</a:t>
                      </a:r>
                      <a:endParaRPr lang="en-ZA" sz="11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ZA" sz="1100" dirty="0" smtClean="0">
                          <a:latin typeface="Arial" panose="020B0604020202020204" pitchFamily="34" charset="0"/>
                          <a:cs typeface="Arial" panose="020B0604020202020204" pitchFamily="34" charset="0"/>
                        </a:rPr>
                        <a:t>Meetings with management and staff are held as per schedule</a:t>
                      </a:r>
                      <a:endParaRPr lang="en-ZA" sz="11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ZA" sz="1100" b="0" i="0" dirty="0" smtClean="0">
                          <a:solidFill>
                            <a:schemeClr val="tx1"/>
                          </a:solidFill>
                          <a:latin typeface="Arial" panose="020B0604020202020204" pitchFamily="34" charset="0"/>
                          <a:cs typeface="Arial" panose="020B0604020202020204" pitchFamily="34" charset="0"/>
                        </a:rPr>
                        <a:t>An annual calendar</a:t>
                      </a:r>
                      <a:r>
                        <a:rPr lang="en-ZA" sz="1100" b="0" i="0" baseline="0" dirty="0" smtClean="0">
                          <a:solidFill>
                            <a:schemeClr val="tx1"/>
                          </a:solidFill>
                          <a:latin typeface="Arial" panose="020B0604020202020204" pitchFamily="34" charset="0"/>
                          <a:cs typeface="Arial" panose="020B0604020202020204" pitchFamily="34" charset="0"/>
                        </a:rPr>
                        <a:t> of meetings is in place and adhered to. </a:t>
                      </a:r>
                      <a:endParaRPr lang="en-ZA" sz="1100" b="0" i="0" dirty="0">
                        <a:solidFill>
                          <a:schemeClr val="tx1"/>
                        </a:solidFill>
                        <a:latin typeface="Arial" panose="020B0604020202020204" pitchFamily="34" charset="0"/>
                        <a:cs typeface="Arial" panose="020B0604020202020204" pitchFamily="34" charset="0"/>
                      </a:endParaRPr>
                    </a:p>
                  </a:txBody>
                  <a:tcPr/>
                </a:tc>
              </a:tr>
              <a:tr h="2693887">
                <a:tc>
                  <a:txBody>
                    <a:bodyPr/>
                    <a:lstStyle/>
                    <a:p>
                      <a:pPr marL="0" indent="0">
                        <a:buFont typeface="Arial" panose="020B0604020202020204" pitchFamily="34" charset="0"/>
                        <a:buNone/>
                      </a:pPr>
                      <a:r>
                        <a:rPr lang="en-ZA" sz="1100" b="0" dirty="0" smtClean="0">
                          <a:latin typeface="Arial" panose="020B0604020202020204" pitchFamily="34" charset="0"/>
                          <a:cs typeface="Arial" panose="020B0604020202020204" pitchFamily="34" charset="0"/>
                        </a:rPr>
                        <a:t>Turnaround</a:t>
                      </a:r>
                      <a:r>
                        <a:rPr lang="en-ZA" sz="1100" b="0" baseline="0" dirty="0" smtClean="0">
                          <a:latin typeface="Arial" panose="020B0604020202020204" pitchFamily="34" charset="0"/>
                          <a:cs typeface="Arial" panose="020B0604020202020204" pitchFamily="34" charset="0"/>
                        </a:rPr>
                        <a:t> of </a:t>
                      </a:r>
                      <a:r>
                        <a:rPr lang="en-ZA" sz="1100" b="0" dirty="0" smtClean="0">
                          <a:latin typeface="Arial" panose="020B0604020202020204" pitchFamily="34" charset="0"/>
                          <a:cs typeface="Arial" panose="020B0604020202020204" pitchFamily="34" charset="0"/>
                        </a:rPr>
                        <a:t>the Qualified Audit report</a:t>
                      </a:r>
                      <a:r>
                        <a:rPr lang="en-ZA" sz="1100" b="0" baseline="0" dirty="0" smtClean="0">
                          <a:latin typeface="Arial" panose="020B0604020202020204" pitchFamily="34" charset="0"/>
                          <a:cs typeface="Arial" panose="020B0604020202020204" pitchFamily="34" charset="0"/>
                        </a:rPr>
                        <a:t> </a:t>
                      </a:r>
                      <a:endParaRPr lang="en-ZA" sz="1100" b="0" dirty="0">
                        <a:latin typeface="Arial" panose="020B0604020202020204" pitchFamily="34" charset="0"/>
                        <a:cs typeface="Arial" panose="020B0604020202020204" pitchFamily="34"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smtClean="0">
                          <a:latin typeface="Arial" panose="020B0604020202020204" pitchFamily="34" charset="0"/>
                          <a:cs typeface="Arial" panose="020B0604020202020204" pitchFamily="34" charset="0"/>
                        </a:rPr>
                        <a:t>The progress report on Audit Improvement Plan is expected every quarter by DAC and progress</a:t>
                      </a:r>
                      <a:r>
                        <a:rPr lang="en-US" sz="1100" b="0" baseline="0" dirty="0" smtClean="0">
                          <a:latin typeface="Arial" panose="020B0604020202020204" pitchFamily="34" charset="0"/>
                          <a:cs typeface="Arial" panose="020B0604020202020204" pitchFamily="34" charset="0"/>
                        </a:rPr>
                        <a:t> </a:t>
                      </a:r>
                      <a:r>
                        <a:rPr lang="en-US" sz="1100" b="0" dirty="0" smtClean="0">
                          <a:latin typeface="Arial" panose="020B0604020202020204" pitchFamily="34" charset="0"/>
                          <a:cs typeface="Arial" panose="020B0604020202020204" pitchFamily="34" charset="0"/>
                        </a:rPr>
                        <a:t>is monitored, assistance is also provided.</a:t>
                      </a:r>
                    </a:p>
                    <a:p>
                      <a:pPr marL="285750" indent="-285750">
                        <a:buFont typeface="Arial" panose="020B0604020202020204" pitchFamily="34" charset="0"/>
                        <a:buChar char="•"/>
                      </a:pPr>
                      <a:r>
                        <a:rPr lang="en-US" sz="1100" b="0" dirty="0" smtClean="0">
                          <a:latin typeface="Arial" panose="020B0604020202020204" pitchFamily="34" charset="0"/>
                          <a:cs typeface="Arial" panose="020B0604020202020204" pitchFamily="34" charset="0"/>
                        </a:rPr>
                        <a:t>Council Audit committee sits each quarter to look at the internal audit report by internal auditors and provide direction.</a:t>
                      </a:r>
                    </a:p>
                    <a:p>
                      <a:pPr marL="285750" indent="-285750">
                        <a:buFont typeface="Arial" panose="020B0604020202020204" pitchFamily="34" charset="0"/>
                        <a:buChar char="•"/>
                      </a:pPr>
                      <a:r>
                        <a:rPr lang="en-US" sz="1100" b="0" dirty="0" smtClean="0">
                          <a:latin typeface="Arial" panose="020B0604020202020204" pitchFamily="34" charset="0"/>
                          <a:cs typeface="Arial" panose="020B0604020202020204" pitchFamily="34" charset="0"/>
                        </a:rPr>
                        <a:t>Site visits are held quarterly or when needed</a:t>
                      </a:r>
                      <a:r>
                        <a:rPr lang="en-US" sz="1100" b="0" baseline="0" dirty="0" smtClean="0">
                          <a:latin typeface="Arial" panose="020B0604020202020204" pitchFamily="34" charset="0"/>
                          <a:cs typeface="Arial" panose="020B0604020202020204" pitchFamily="34" charset="0"/>
                        </a:rPr>
                        <a:t> and State of Audit Readiness is a standard agenda for discussion.</a:t>
                      </a:r>
                      <a:endParaRPr lang="en-US" sz="1100" b="0" dirty="0" smtClean="0">
                        <a:latin typeface="Arial" panose="020B0604020202020204" pitchFamily="34" charset="0"/>
                        <a:cs typeface="Arial" panose="020B0604020202020204" pitchFamily="34" charset="0"/>
                      </a:endParaRPr>
                    </a:p>
                    <a:p>
                      <a:endParaRPr lang="en-US" sz="1100" b="0" dirty="0" smtClean="0">
                        <a:latin typeface="Arial" panose="020B0604020202020204" pitchFamily="34" charset="0"/>
                        <a:cs typeface="Arial" panose="020B0604020202020204" pitchFamily="34" charset="0"/>
                      </a:endParaRPr>
                    </a:p>
                    <a:p>
                      <a:endParaRPr lang="en-ZA"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latin typeface="Arial" panose="020B0604020202020204" pitchFamily="34" charset="0"/>
                          <a:cs typeface="Arial" panose="020B0604020202020204" pitchFamily="34" charset="0"/>
                        </a:rPr>
                        <a:t>The Council monitors the Audit Improvement plan</a:t>
                      </a:r>
                      <a:r>
                        <a:rPr lang="en-US" sz="1100" b="0" baseline="0" dirty="0" smtClean="0">
                          <a:latin typeface="Arial" panose="020B0604020202020204" pitchFamily="34" charset="0"/>
                          <a:cs typeface="Arial" panose="020B0604020202020204" pitchFamily="34" charset="0"/>
                        </a:rPr>
                        <a:t> and submits to DAC quarterly.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latin typeface="Arial" panose="020B0604020202020204" pitchFamily="34" charset="0"/>
                          <a:cs typeface="Arial" panose="020B0604020202020204" pitchFamily="34" charset="0"/>
                        </a:rPr>
                        <a:t>Site visits are held quarterly or when needed</a:t>
                      </a:r>
                      <a:r>
                        <a:rPr lang="en-US" sz="1100" b="0" baseline="0" dirty="0" smtClean="0">
                          <a:latin typeface="Arial" panose="020B0604020202020204" pitchFamily="34" charset="0"/>
                          <a:cs typeface="Arial" panose="020B0604020202020204" pitchFamily="34" charset="0"/>
                        </a:rPr>
                        <a:t> and State of Audit Readiness is a standard agenda for discussion.</a:t>
                      </a:r>
                      <a:endParaRPr lang="en-US" sz="1100" b="0" dirty="0" smtClean="0">
                        <a:latin typeface="Arial" panose="020B0604020202020204" pitchFamily="34" charset="0"/>
                        <a:cs typeface="Arial" panose="020B0604020202020204" pitchFamily="34" charset="0"/>
                      </a:endParaRPr>
                    </a:p>
                    <a:p>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solidFill>
                            <a:schemeClr val="tx1"/>
                          </a:solidFill>
                          <a:latin typeface="Arial" panose="020B0604020202020204" pitchFamily="34" charset="0"/>
                          <a:cs typeface="Arial" panose="020B0604020202020204" pitchFamily="34" charset="0"/>
                        </a:rPr>
                        <a:t>Unqualified audit outcome was achieved in 2016/2017. internal auditors meet the museum staff regularly. Audit and Risk Committee monitors the a</a:t>
                      </a:r>
                      <a:r>
                        <a:rPr lang="en-ZA" sz="1100" baseline="0" dirty="0" smtClean="0">
                          <a:solidFill>
                            <a:schemeClr val="tx1"/>
                          </a:solidFill>
                          <a:latin typeface="Arial" panose="020B0604020202020204" pitchFamily="34" charset="0"/>
                          <a:cs typeface="Arial" panose="020B0604020202020204" pitchFamily="34" charset="0"/>
                        </a:rPr>
                        <a:t>udit implementation plan which is in place. </a:t>
                      </a:r>
                      <a:endParaRPr lang="en-ZA" sz="110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3" name="Slide Number Placeholder 2"/>
          <p:cNvSpPr>
            <a:spLocks noGrp="1"/>
          </p:cNvSpPr>
          <p:nvPr>
            <p:ph type="sldNum" sz="quarter" idx="4"/>
          </p:nvPr>
        </p:nvSpPr>
        <p:spPr/>
        <p:txBody>
          <a:bodyPr/>
          <a:lstStyle/>
          <a:p>
            <a:r>
              <a:rPr lang="en-ZA" dirty="0" smtClean="0"/>
              <a:t>44</a:t>
            </a:r>
          </a:p>
        </p:txBody>
      </p:sp>
    </p:spTree>
    <p:extLst>
      <p:ext uri="{BB962C8B-B14F-4D97-AF65-F5344CB8AC3E}">
        <p14:creationId xmlns:p14="http://schemas.microsoft.com/office/powerpoint/2010/main" xmlns="" val="32553695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648072"/>
          </a:xfrm>
        </p:spPr>
        <p:txBody>
          <a:bodyPr>
            <a:normAutofit/>
          </a:bodyPr>
          <a:lstStyle/>
          <a:p>
            <a:r>
              <a:rPr lang="en-ZA" dirty="0" smtClean="0"/>
              <a:t>PROGRESS TO DATE</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2191067663"/>
              </p:ext>
            </p:extLst>
          </p:nvPr>
        </p:nvGraphicFramePr>
        <p:xfrm>
          <a:off x="179512" y="764704"/>
          <a:ext cx="8568950" cy="5252638"/>
        </p:xfrm>
        <a:graphic>
          <a:graphicData uri="http://schemas.openxmlformats.org/drawingml/2006/table">
            <a:tbl>
              <a:tblPr firstRow="1" bandRow="1">
                <a:tableStyleId>{5C22544A-7EE6-4342-B048-85BDC9FD1C3A}</a:tableStyleId>
              </a:tblPr>
              <a:tblGrid>
                <a:gridCol w="1584174"/>
                <a:gridCol w="2016224"/>
                <a:gridCol w="2088232"/>
                <a:gridCol w="2880320"/>
              </a:tblGrid>
              <a:tr h="696618">
                <a:tc>
                  <a:txBody>
                    <a:bodyPr/>
                    <a:lstStyle/>
                    <a:p>
                      <a:r>
                        <a:rPr lang="en-ZA" sz="1400" dirty="0" smtClean="0"/>
                        <a:t>NOVEMBER ISSUE </a:t>
                      </a:r>
                      <a:endParaRPr lang="en-ZA" sz="1400" dirty="0"/>
                    </a:p>
                  </a:txBody>
                  <a:tcPr/>
                </a:tc>
                <a:tc>
                  <a:txBody>
                    <a:bodyPr/>
                    <a:lstStyle/>
                    <a:p>
                      <a:r>
                        <a:rPr lang="en-ZA" sz="1400" dirty="0" smtClean="0"/>
                        <a:t>2015 PROGRESS</a:t>
                      </a:r>
                      <a:endParaRPr lang="en-ZA" sz="1400" dirty="0"/>
                    </a:p>
                  </a:txBody>
                  <a:tcPr/>
                </a:tc>
                <a:tc>
                  <a:txBody>
                    <a:bodyPr/>
                    <a:lstStyle/>
                    <a:p>
                      <a:r>
                        <a:rPr lang="en-ZA" sz="1400" dirty="0" smtClean="0"/>
                        <a:t>2016 PROGRESS</a:t>
                      </a:r>
                      <a:endParaRPr lang="en-ZA" sz="1400" dirty="0"/>
                    </a:p>
                  </a:txBody>
                  <a:tcPr/>
                </a:tc>
                <a:tc>
                  <a:txBody>
                    <a:bodyPr/>
                    <a:lstStyle/>
                    <a:p>
                      <a:r>
                        <a:rPr lang="en-ZA" sz="1400" dirty="0" smtClean="0"/>
                        <a:t>PROGRESS TO DATE </a:t>
                      </a:r>
                      <a:endParaRPr lang="en-ZA" sz="1400" dirty="0"/>
                    </a:p>
                  </a:txBody>
                  <a:tcPr/>
                </a:tc>
              </a:tr>
              <a:tr h="355995">
                <a:tc>
                  <a:txBody>
                    <a:bodyPr/>
                    <a:lstStyle/>
                    <a:p>
                      <a:pPr marL="0" indent="0">
                        <a:buFont typeface="Arial" panose="020B0604020202020204" pitchFamily="34" charset="0"/>
                        <a:buNone/>
                      </a:pPr>
                      <a:r>
                        <a:rPr lang="en-ZA" sz="1200" dirty="0" smtClean="0">
                          <a:latin typeface="Arial" panose="020B0604020202020204" pitchFamily="34" charset="0"/>
                          <a:cs typeface="Arial" panose="020B0604020202020204" pitchFamily="34" charset="0"/>
                        </a:rPr>
                        <a:t>Council</a:t>
                      </a:r>
                      <a:r>
                        <a:rPr lang="en-ZA" sz="1200" baseline="0" dirty="0" smtClean="0">
                          <a:latin typeface="Arial" panose="020B0604020202020204" pitchFamily="34" charset="0"/>
                          <a:cs typeface="Arial" panose="020B0604020202020204" pitchFamily="34" charset="0"/>
                        </a:rPr>
                        <a: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Council</a:t>
                      </a:r>
                      <a:r>
                        <a:rPr lang="en-ZA" sz="1200" baseline="0" dirty="0" smtClean="0">
                          <a:latin typeface="Arial" panose="020B0604020202020204" pitchFamily="34" charset="0"/>
                          <a:cs typeface="Arial" panose="020B0604020202020204" pitchFamily="34" charset="0"/>
                        </a:rPr>
                        <a:t>  was appointed in November 2017 and its 5 Committees are in place</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Council</a:t>
                      </a:r>
                      <a:r>
                        <a:rPr lang="en-ZA" sz="1200" baseline="0" dirty="0" smtClean="0">
                          <a:latin typeface="Arial" panose="020B0604020202020204" pitchFamily="34" charset="0"/>
                          <a:cs typeface="Arial" panose="020B0604020202020204" pitchFamily="34" charset="0"/>
                        </a:rPr>
                        <a:t> with its committees in place</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Council</a:t>
                      </a:r>
                      <a:r>
                        <a:rPr lang="en-ZA" sz="1200" baseline="0" dirty="0" smtClean="0">
                          <a:latin typeface="Arial" panose="020B0604020202020204" pitchFamily="34" charset="0"/>
                          <a:cs typeface="Arial" panose="020B0604020202020204" pitchFamily="34" charset="0"/>
                        </a:rPr>
                        <a:t> and its committees are fully constituted </a:t>
                      </a:r>
                      <a:endParaRPr lang="en-ZA" sz="1200" dirty="0">
                        <a:latin typeface="Arial" panose="020B0604020202020204" pitchFamily="34" charset="0"/>
                        <a:cs typeface="Arial" panose="020B0604020202020204" pitchFamily="34" charset="0"/>
                      </a:endParaRPr>
                    </a:p>
                  </a:txBody>
                  <a:tcPr/>
                </a:tc>
              </a:tr>
              <a:tr h="1957970">
                <a:tc>
                  <a:txBody>
                    <a:bodyPr/>
                    <a:lstStyle/>
                    <a:p>
                      <a:pPr marL="0" indent="0">
                        <a:buFont typeface="Arial" panose="020B0604020202020204" pitchFamily="34" charset="0"/>
                        <a:buNone/>
                      </a:pPr>
                      <a:r>
                        <a:rPr lang="en-ZA" sz="1200" dirty="0" smtClean="0">
                          <a:latin typeface="Arial" panose="020B0604020202020204" pitchFamily="34" charset="0"/>
                          <a:cs typeface="Arial" panose="020B0604020202020204" pitchFamily="34" charset="0"/>
                        </a:rPr>
                        <a:t>Leadership vacuum (CEO</a:t>
                      </a:r>
                      <a:r>
                        <a:rPr lang="en-ZA" sz="1200" baseline="0" dirty="0" smtClean="0">
                          <a:latin typeface="Arial" panose="020B0604020202020204" pitchFamily="34" charset="0"/>
                          <a:cs typeface="Arial" panose="020B0604020202020204" pitchFamily="34" charset="0"/>
                        </a:rPr>
                        <a:t> suspension)</a:t>
                      </a:r>
                      <a:endParaRPr lang="en-ZA" sz="12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ZA" sz="1200" dirty="0" smtClean="0">
                          <a:latin typeface="Arial" panose="020B0604020202020204" pitchFamily="34" charset="0"/>
                          <a:cs typeface="Arial" panose="020B0604020202020204" pitchFamily="34" charset="0"/>
                        </a:rPr>
                        <a:t>CEO</a:t>
                      </a:r>
                      <a:r>
                        <a:rPr lang="en-ZA" sz="1200" baseline="0" dirty="0" smtClean="0">
                          <a:latin typeface="Arial" panose="020B0604020202020204" pitchFamily="34" charset="0"/>
                          <a:cs typeface="Arial" panose="020B0604020202020204" pitchFamily="34" charset="0"/>
                        </a:rPr>
                        <a:t> was dismissed in December 2015</a:t>
                      </a:r>
                      <a:endParaRPr lang="en-ZA" sz="12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ZA" sz="1200" dirty="0" smtClean="0">
                          <a:latin typeface="Arial" panose="020B0604020202020204" pitchFamily="34" charset="0"/>
                          <a:cs typeface="Arial" panose="020B0604020202020204" pitchFamily="34" charset="0"/>
                        </a:rPr>
                        <a:t>The</a:t>
                      </a:r>
                      <a:r>
                        <a:rPr lang="en-ZA" sz="1200" baseline="0" dirty="0" smtClean="0">
                          <a:latin typeface="Arial" panose="020B0604020202020204" pitchFamily="34" charset="0"/>
                          <a:cs typeface="Arial" panose="020B0604020202020204" pitchFamily="34" charset="0"/>
                        </a:rPr>
                        <a:t> process of appointing of the CEO by the Council is underway. </a:t>
                      </a:r>
                    </a:p>
                    <a:p>
                      <a:pPr marL="285750" indent="-285750">
                        <a:buFont typeface="Arial" panose="020B0604020202020204" pitchFamily="34" charset="0"/>
                        <a:buChar char="•"/>
                      </a:pPr>
                      <a:r>
                        <a:rPr lang="en-ZA" sz="1200" baseline="0" dirty="0" smtClean="0">
                          <a:latin typeface="Arial" panose="020B0604020202020204" pitchFamily="34" charset="0"/>
                          <a:cs typeface="Arial" panose="020B0604020202020204" pitchFamily="34" charset="0"/>
                        </a:rPr>
                        <a:t>The Council has appointed the Interim CEO until the end of September 2016.  </a:t>
                      </a:r>
                      <a:endParaRPr lang="en-ZA" sz="1200"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n-ZA" sz="1200" dirty="0" smtClean="0">
                          <a:latin typeface="Arial" panose="020B0604020202020204" pitchFamily="34" charset="0"/>
                          <a:cs typeface="Arial" panose="020B0604020202020204" pitchFamily="34" charset="0"/>
                        </a:rPr>
                        <a:t>Mr</a:t>
                      </a:r>
                      <a:r>
                        <a:rPr lang="en-ZA" sz="1200" baseline="0" dirty="0" smtClean="0">
                          <a:latin typeface="Arial" panose="020B0604020202020204" pitchFamily="34" charset="0"/>
                          <a:cs typeface="Arial" panose="020B0604020202020204" pitchFamily="34" charset="0"/>
                        </a:rPr>
                        <a:t> Bonke Tyhulu is the CEO of the Museum since 03 April 2017. </a:t>
                      </a:r>
                      <a:endParaRPr lang="en-ZA" sz="1200" b="1" dirty="0">
                        <a:solidFill>
                          <a:srgbClr val="FF0000"/>
                        </a:solidFill>
                        <a:latin typeface="Arial" panose="020B0604020202020204" pitchFamily="34" charset="0"/>
                        <a:cs typeface="Arial" panose="020B0604020202020204" pitchFamily="34" charset="0"/>
                      </a:endParaRPr>
                    </a:p>
                  </a:txBody>
                  <a:tcPr/>
                </a:tc>
              </a:tr>
              <a:tr h="1957970">
                <a:tc>
                  <a:txBody>
                    <a:bodyPr/>
                    <a:lstStyle/>
                    <a:p>
                      <a:pPr marL="0" indent="0">
                        <a:buFont typeface="Arial" panose="020B0604020202020204" pitchFamily="34" charset="0"/>
                        <a:buNone/>
                      </a:pPr>
                      <a:r>
                        <a:rPr lang="en-ZA" sz="1200" b="0" dirty="0" smtClean="0">
                          <a:latin typeface="Arial" panose="020B0604020202020204" pitchFamily="34" charset="0"/>
                          <a:cs typeface="Arial" panose="020B0604020202020204" pitchFamily="34" charset="0"/>
                        </a:rPr>
                        <a:t>Vacancies that exist in the Museum </a:t>
                      </a:r>
                      <a:endParaRPr lang="en-ZA" sz="1200" b="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Restructuring was done where staff</a:t>
                      </a:r>
                      <a:r>
                        <a:rPr lang="en-ZA" sz="1200" baseline="0" dirty="0" smtClean="0">
                          <a:latin typeface="Arial" panose="020B0604020202020204" pitchFamily="34" charset="0"/>
                          <a:cs typeface="Arial" panose="020B0604020202020204" pitchFamily="34" charset="0"/>
                        </a:rPr>
                        <a:t> was moved to certain positions </a:t>
                      </a:r>
                      <a:endParaRPr lang="en-ZA" sz="12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ZA" sz="1200" dirty="0" smtClean="0">
                          <a:latin typeface="Arial" panose="020B0604020202020204" pitchFamily="34" charset="0"/>
                          <a:cs typeface="Arial" panose="020B0604020202020204" pitchFamily="34" charset="0"/>
                        </a:rPr>
                        <a:t>A reviewed</a:t>
                      </a:r>
                      <a:r>
                        <a:rPr lang="en-ZA" sz="1200" baseline="0" dirty="0" smtClean="0">
                          <a:latin typeface="Arial" panose="020B0604020202020204" pitchFamily="34" charset="0"/>
                          <a:cs typeface="Arial" panose="020B0604020202020204" pitchFamily="34" charset="0"/>
                        </a:rPr>
                        <a:t> structure is in implementation.</a:t>
                      </a:r>
                    </a:p>
                    <a:p>
                      <a:pPr marL="0" indent="0">
                        <a:buFont typeface="Arial" panose="020B0604020202020204" pitchFamily="34" charset="0"/>
                        <a:buNone/>
                      </a:pPr>
                      <a:endParaRPr lang="en-ZA" sz="120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ZA" sz="1200" baseline="0" dirty="0" smtClean="0">
                          <a:latin typeface="Arial" panose="020B0604020202020204" pitchFamily="34" charset="0"/>
                          <a:cs typeface="Arial" panose="020B0604020202020204" pitchFamily="34" charset="0"/>
                        </a:rPr>
                        <a:t>There is no adequate funding to appoint new staff for:</a:t>
                      </a:r>
                    </a:p>
                    <a:p>
                      <a:pPr marL="171450" indent="-171450">
                        <a:buFont typeface="Arial" panose="020B0604020202020204" pitchFamily="34" charset="0"/>
                        <a:buChar char="•"/>
                      </a:pPr>
                      <a:r>
                        <a:rPr lang="en-ZA" sz="1200" baseline="0" dirty="0" smtClean="0">
                          <a:latin typeface="Arial" panose="020B0604020202020204" pitchFamily="34" charset="0"/>
                          <a:cs typeface="Arial" panose="020B0604020202020204" pitchFamily="34" charset="0"/>
                        </a:rPr>
                        <a:t>Researcher</a:t>
                      </a:r>
                    </a:p>
                    <a:p>
                      <a:pPr marL="171450" indent="-171450">
                        <a:buFont typeface="Arial" panose="020B0604020202020204" pitchFamily="34" charset="0"/>
                        <a:buChar char="•"/>
                      </a:pPr>
                      <a:r>
                        <a:rPr lang="en-ZA" sz="1200" baseline="0" dirty="0" smtClean="0">
                          <a:latin typeface="Arial" panose="020B0604020202020204" pitchFamily="34" charset="0"/>
                          <a:cs typeface="Arial" panose="020B0604020202020204" pitchFamily="34" charset="0"/>
                        </a:rPr>
                        <a:t>Curator</a:t>
                      </a:r>
                    </a:p>
                    <a:p>
                      <a:pPr marL="171450" indent="-171450">
                        <a:buFont typeface="Arial" panose="020B0604020202020204" pitchFamily="34" charset="0"/>
                        <a:buChar char="•"/>
                      </a:pPr>
                      <a:endParaRPr lang="en-ZA" sz="1200"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n-ZA" sz="1200" dirty="0" smtClean="0">
                          <a:latin typeface="Arial" panose="020B0604020202020204" pitchFamily="34" charset="0"/>
                          <a:cs typeface="Arial" panose="020B0604020202020204" pitchFamily="34" charset="0"/>
                        </a:rPr>
                        <a:t>Critical positions have since been filled, including the positions of Chief Financial Officer, Senior Managers for Education Officer,</a:t>
                      </a:r>
                      <a:r>
                        <a:rPr lang="en-ZA" sz="1200" baseline="0" dirty="0" smtClean="0">
                          <a:latin typeface="Arial" panose="020B0604020202020204" pitchFamily="34" charset="0"/>
                          <a:cs typeface="Arial" panose="020B0604020202020204" pitchFamily="34" charset="0"/>
                        </a:rPr>
                        <a:t> </a:t>
                      </a:r>
                      <a:r>
                        <a:rPr lang="en-ZA" sz="1200" dirty="0" smtClean="0">
                          <a:latin typeface="Arial" panose="020B0604020202020204" pitchFamily="34" charset="0"/>
                          <a:cs typeface="Arial" panose="020B0604020202020204" pitchFamily="34" charset="0"/>
                        </a:rPr>
                        <a:t>Heritage and Conservation;  as well as Researcher. </a:t>
                      </a:r>
                      <a:endParaRPr lang="en-ZA" sz="1200" b="1" dirty="0">
                        <a:solidFill>
                          <a:srgbClr val="FF0000"/>
                        </a:solidFill>
                        <a:latin typeface="Arial" panose="020B0604020202020204" pitchFamily="34" charset="0"/>
                        <a:cs typeface="Arial" panose="020B0604020202020204" pitchFamily="34" charset="0"/>
                      </a:endParaRPr>
                    </a:p>
                  </a:txBody>
                  <a:tcPr/>
                </a:tc>
              </a:tr>
            </a:tbl>
          </a:graphicData>
        </a:graphic>
      </p:graphicFrame>
      <p:sp>
        <p:nvSpPr>
          <p:cNvPr id="3" name="Slide Number Placeholder 2"/>
          <p:cNvSpPr>
            <a:spLocks noGrp="1"/>
          </p:cNvSpPr>
          <p:nvPr>
            <p:ph type="sldNum" sz="quarter" idx="4"/>
          </p:nvPr>
        </p:nvSpPr>
        <p:spPr/>
        <p:txBody>
          <a:bodyPr/>
          <a:lstStyle/>
          <a:p>
            <a:r>
              <a:rPr lang="en-ZA" dirty="0" smtClean="0"/>
              <a:t>45</a:t>
            </a:r>
          </a:p>
        </p:txBody>
      </p:sp>
    </p:spTree>
    <p:extLst>
      <p:ext uri="{BB962C8B-B14F-4D97-AF65-F5344CB8AC3E}">
        <p14:creationId xmlns:p14="http://schemas.microsoft.com/office/powerpoint/2010/main" xmlns="" val="2523869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648072"/>
          </a:xfrm>
        </p:spPr>
        <p:txBody>
          <a:bodyPr>
            <a:normAutofit/>
          </a:bodyPr>
          <a:lstStyle/>
          <a:p>
            <a:r>
              <a:rPr lang="en-US" dirty="0">
                <a:ea typeface="Gill Sans"/>
              </a:rPr>
              <a:t>NELSON MANDELA MUSEUM</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1890041236"/>
              </p:ext>
            </p:extLst>
          </p:nvPr>
        </p:nvGraphicFramePr>
        <p:xfrm>
          <a:off x="179512" y="764705"/>
          <a:ext cx="8784977" cy="5261893"/>
        </p:xfrm>
        <a:graphic>
          <a:graphicData uri="http://schemas.openxmlformats.org/drawingml/2006/table">
            <a:tbl>
              <a:tblPr firstRow="1" bandRow="1">
                <a:tableStyleId>{5C22544A-7EE6-4342-B048-85BDC9FD1C3A}</a:tableStyleId>
              </a:tblPr>
              <a:tblGrid>
                <a:gridCol w="1624112"/>
                <a:gridCol w="2067054"/>
                <a:gridCol w="1624116"/>
                <a:gridCol w="3469695"/>
              </a:tblGrid>
              <a:tr h="512010">
                <a:tc>
                  <a:txBody>
                    <a:bodyPr/>
                    <a:lstStyle/>
                    <a:p>
                      <a:r>
                        <a:rPr lang="en-ZA" sz="1400" dirty="0" smtClean="0"/>
                        <a:t>NOVEMBER ISSUE </a:t>
                      </a:r>
                      <a:endParaRPr lang="en-ZA" sz="1400" dirty="0"/>
                    </a:p>
                  </a:txBody>
                  <a:tcPr/>
                </a:tc>
                <a:tc>
                  <a:txBody>
                    <a:bodyPr/>
                    <a:lstStyle/>
                    <a:p>
                      <a:r>
                        <a:rPr lang="en-ZA" sz="1400" dirty="0" smtClean="0"/>
                        <a:t>2015 PROGRESS</a:t>
                      </a:r>
                      <a:endParaRPr lang="en-ZA" sz="1400" dirty="0"/>
                    </a:p>
                  </a:txBody>
                  <a:tcPr/>
                </a:tc>
                <a:tc>
                  <a:txBody>
                    <a:bodyPr/>
                    <a:lstStyle/>
                    <a:p>
                      <a:r>
                        <a:rPr lang="en-ZA" sz="1400" dirty="0" smtClean="0"/>
                        <a:t>2016 PROGRESS</a:t>
                      </a:r>
                      <a:endParaRPr lang="en-ZA" sz="1400" dirty="0"/>
                    </a:p>
                  </a:txBody>
                  <a:tcPr/>
                </a:tc>
                <a:tc>
                  <a:txBody>
                    <a:bodyPr/>
                    <a:lstStyle/>
                    <a:p>
                      <a:r>
                        <a:rPr lang="en-ZA" sz="1400" dirty="0" smtClean="0"/>
                        <a:t>PROGRESS TO DATE </a:t>
                      </a:r>
                      <a:endParaRPr lang="en-ZA" sz="1400" dirty="0"/>
                    </a:p>
                  </a:txBody>
                  <a:tcPr/>
                </a:tc>
              </a:tr>
              <a:tr h="2025801">
                <a:tc>
                  <a:txBody>
                    <a:bodyPr/>
                    <a:lstStyle/>
                    <a:p>
                      <a:pPr marL="0" indent="0">
                        <a:buFont typeface="Arial" panose="020B0604020202020204" pitchFamily="34" charset="0"/>
                        <a:buNone/>
                      </a:pPr>
                      <a:r>
                        <a:rPr lang="en-ZA" sz="1100" dirty="0" smtClean="0">
                          <a:latin typeface="Arial" panose="020B0604020202020204" pitchFamily="34" charset="0"/>
                          <a:cs typeface="Arial" panose="020B0604020202020204" pitchFamily="34" charset="0"/>
                        </a:rPr>
                        <a:t>Labour Issues</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_</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_</a:t>
                      </a:r>
                      <a:endParaRPr lang="en-ZA" sz="1100"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n-ZA" sz="1100" b="0" dirty="0" smtClean="0">
                          <a:latin typeface="+mn-lt"/>
                        </a:rPr>
                        <a:t>Injury on duty and Disciplinary charges against employees: </a:t>
                      </a:r>
                    </a:p>
                    <a:p>
                      <a:pPr marL="285750" indent="-285750">
                        <a:buFont typeface="Arial" panose="020B0604020202020204" pitchFamily="34" charset="0"/>
                        <a:buChar char="•"/>
                      </a:pPr>
                      <a:r>
                        <a:rPr lang="en-ZA" sz="1100" b="0" dirty="0" smtClean="0">
                          <a:latin typeface="+mn-lt"/>
                        </a:rPr>
                        <a:t>The matter was discussed during the bilateral meeting with the museum on 27 October 2017. </a:t>
                      </a:r>
                    </a:p>
                    <a:p>
                      <a:pPr marL="285750" indent="-285750">
                        <a:buFont typeface="Arial" panose="020B0604020202020204" pitchFamily="34" charset="0"/>
                        <a:buChar char="•"/>
                      </a:pPr>
                      <a:r>
                        <a:rPr lang="en-ZA" sz="1100" b="0" dirty="0" smtClean="0">
                          <a:latin typeface="+mn-lt"/>
                        </a:rPr>
                        <a:t>HR worked with Mr </a:t>
                      </a:r>
                      <a:r>
                        <a:rPr lang="en-ZA" sz="1100" b="0" dirty="0" err="1" smtClean="0">
                          <a:latin typeface="+mn-lt"/>
                        </a:rPr>
                        <a:t>Tyalakhulu</a:t>
                      </a:r>
                      <a:r>
                        <a:rPr lang="en-ZA" sz="1100" b="0" dirty="0" smtClean="0">
                          <a:latin typeface="+mn-lt"/>
                        </a:rPr>
                        <a:t> and forms were completed, sent to the Department of Labour. </a:t>
                      </a:r>
                    </a:p>
                    <a:p>
                      <a:pPr marL="285750" indent="-285750">
                        <a:buFont typeface="Arial" panose="020B0604020202020204" pitchFamily="34" charset="0"/>
                        <a:buChar char="•"/>
                      </a:pPr>
                      <a:r>
                        <a:rPr lang="en-ZA" sz="1100" b="0" dirty="0" smtClean="0">
                          <a:latin typeface="+mn-lt"/>
                        </a:rPr>
                        <a:t>The museum discovered that</a:t>
                      </a:r>
                      <a:r>
                        <a:rPr lang="en-ZA" sz="1100" b="0" baseline="0" dirty="0" smtClean="0">
                          <a:latin typeface="+mn-lt"/>
                        </a:rPr>
                        <a:t> the</a:t>
                      </a:r>
                      <a:r>
                        <a:rPr lang="en-ZA" sz="1100" b="0" dirty="0" smtClean="0">
                          <a:latin typeface="+mn-lt"/>
                        </a:rPr>
                        <a:t> Human Resources Manager does not have a matric certificate, he is currently suspended and the case has been handed over to the State Security Agency for further investigation.</a:t>
                      </a:r>
                    </a:p>
                    <a:p>
                      <a:endParaRPr lang="en-ZA" sz="1100" dirty="0">
                        <a:latin typeface="Arial" panose="020B0604020202020204" pitchFamily="34" charset="0"/>
                        <a:cs typeface="Arial" panose="020B0604020202020204" pitchFamily="34" charset="0"/>
                      </a:endParaRPr>
                    </a:p>
                  </a:txBody>
                  <a:tcPr/>
                </a:tc>
              </a:tr>
              <a:tr h="1207666">
                <a:tc>
                  <a:txBody>
                    <a:bodyPr/>
                    <a:lstStyle/>
                    <a:p>
                      <a:pPr>
                        <a:spcAft>
                          <a:spcPts val="0"/>
                        </a:spcAft>
                      </a:pPr>
                      <a:r>
                        <a:rPr lang="en-GB" sz="1100" dirty="0">
                          <a:effectLst/>
                          <a:latin typeface="Arial" panose="020B0604020202020204" pitchFamily="34" charset="0"/>
                          <a:ea typeface="Times New Roman"/>
                          <a:cs typeface="Arial" panose="020B0604020202020204" pitchFamily="34" charset="0"/>
                        </a:rPr>
                        <a:t>Borehole that is not working  </a:t>
                      </a:r>
                      <a:endParaRPr lang="en-ZA" sz="1100" dirty="0">
                        <a:effectLst/>
                        <a:latin typeface="Arial" panose="020B0604020202020204" pitchFamily="34" charset="0"/>
                        <a:ea typeface="Times New Roman"/>
                        <a:cs typeface="Arial" panose="020B0604020202020204" pitchFamily="34" charset="0"/>
                      </a:endParaRPr>
                    </a:p>
                  </a:txBody>
                  <a:tcPr/>
                </a:tc>
                <a:tc>
                  <a:txBody>
                    <a:bodyPr/>
                    <a:lstStyle/>
                    <a:p>
                      <a:pPr>
                        <a:spcAft>
                          <a:spcPts val="0"/>
                        </a:spcAft>
                      </a:pPr>
                      <a:r>
                        <a:rPr lang="en-GB" sz="1100" dirty="0">
                          <a:effectLst/>
                          <a:latin typeface="Arial" panose="020B0604020202020204" pitchFamily="34" charset="0"/>
                          <a:ea typeface="Times New Roman"/>
                          <a:cs typeface="Arial" panose="020B0604020202020204" pitchFamily="34" charset="0"/>
                        </a:rPr>
                        <a:t>Department of Public Works (DPW) and the </a:t>
                      </a:r>
                      <a:r>
                        <a:rPr lang="en-GB" sz="1100" dirty="0" err="1">
                          <a:effectLst/>
                          <a:latin typeface="Arial" panose="020B0604020202020204" pitchFamily="34" charset="0"/>
                          <a:ea typeface="Times New Roman"/>
                          <a:cs typeface="Arial" panose="020B0604020202020204" pitchFamily="34" charset="0"/>
                        </a:rPr>
                        <a:t>Amatola</a:t>
                      </a:r>
                      <a:r>
                        <a:rPr lang="en-GB" sz="1100" dirty="0">
                          <a:effectLst/>
                          <a:latin typeface="Arial" panose="020B0604020202020204" pitchFamily="34" charset="0"/>
                          <a:ea typeface="Times New Roman"/>
                          <a:cs typeface="Arial" panose="020B0604020202020204" pitchFamily="34" charset="0"/>
                        </a:rPr>
                        <a:t> Water are in the process of installing a new one, for short term, they have connected a pipe to  the community </a:t>
                      </a:r>
                      <a:r>
                        <a:rPr lang="en-GB" sz="1100" dirty="0" smtClean="0">
                          <a:effectLst/>
                          <a:latin typeface="Arial" panose="020B0604020202020204" pitchFamily="34" charset="0"/>
                          <a:ea typeface="Times New Roman"/>
                          <a:cs typeface="Arial" panose="020B0604020202020204" pitchFamily="34" charset="0"/>
                        </a:rPr>
                        <a:t>borehole.</a:t>
                      </a:r>
                      <a:endParaRPr lang="en-ZA" sz="1100" dirty="0">
                        <a:effectLst/>
                        <a:latin typeface="Arial" panose="020B0604020202020204" pitchFamily="34" charset="0"/>
                        <a:ea typeface="Times New Roman"/>
                        <a:cs typeface="Arial" panose="020B0604020202020204" pitchFamily="34" charset="0"/>
                      </a:endParaRPr>
                    </a:p>
                  </a:txBody>
                  <a:tcPr/>
                </a:tc>
                <a:tc>
                  <a:txBody>
                    <a:bodyPr/>
                    <a:lstStyle/>
                    <a:p>
                      <a:pPr>
                        <a:spcAft>
                          <a:spcPts val="0"/>
                        </a:spcAft>
                      </a:pPr>
                      <a:r>
                        <a:rPr lang="en-GB" sz="1100" dirty="0" err="1">
                          <a:effectLst/>
                          <a:latin typeface="Arial" panose="020B0604020202020204" pitchFamily="34" charset="0"/>
                          <a:ea typeface="Times New Roman"/>
                          <a:cs typeface="Arial" panose="020B0604020202020204" pitchFamily="34" charset="0"/>
                        </a:rPr>
                        <a:t>Amatola</a:t>
                      </a:r>
                      <a:r>
                        <a:rPr lang="en-GB" sz="1100" dirty="0">
                          <a:effectLst/>
                          <a:latin typeface="Arial" panose="020B0604020202020204" pitchFamily="34" charset="0"/>
                          <a:ea typeface="Times New Roman"/>
                          <a:cs typeface="Arial" panose="020B0604020202020204" pitchFamily="34" charset="0"/>
                        </a:rPr>
                        <a:t> Water is based on site to monitor and identifying a place for new borehole to be installed </a:t>
                      </a:r>
                      <a:r>
                        <a:rPr lang="en-GB" sz="1100" dirty="0" smtClean="0">
                          <a:effectLst/>
                          <a:latin typeface="Arial" panose="020B0604020202020204" pitchFamily="34" charset="0"/>
                          <a:ea typeface="Times New Roman"/>
                          <a:cs typeface="Arial" panose="020B0604020202020204" pitchFamily="34" charset="0"/>
                        </a:rPr>
                        <a:t>.</a:t>
                      </a:r>
                      <a:endParaRPr lang="en-ZA" sz="1100" dirty="0">
                        <a:effectLst/>
                        <a:latin typeface="Arial" panose="020B0604020202020204" pitchFamily="34" charset="0"/>
                        <a:ea typeface="Times New Roman"/>
                        <a:cs typeface="Arial" panose="020B0604020202020204" pitchFamily="34" charset="0"/>
                      </a:endParaRPr>
                    </a:p>
                  </a:txBody>
                  <a:tcPr/>
                </a:tc>
                <a:tc>
                  <a:txBody>
                    <a:bodyPr/>
                    <a:lstStyle/>
                    <a:p>
                      <a:pPr>
                        <a:spcAft>
                          <a:spcPts val="0"/>
                        </a:spcAft>
                      </a:pPr>
                      <a:r>
                        <a:rPr lang="en-ZA" sz="1100" b="0" dirty="0" err="1" smtClean="0">
                          <a:solidFill>
                            <a:schemeClr val="tx1"/>
                          </a:solidFill>
                          <a:effectLst/>
                          <a:latin typeface="Arial" panose="020B0604020202020204" pitchFamily="34" charset="0"/>
                          <a:ea typeface="Times New Roman"/>
                          <a:cs typeface="Arial" panose="020B0604020202020204" pitchFamily="34" charset="0"/>
                        </a:rPr>
                        <a:t>Amatola</a:t>
                      </a:r>
                      <a:r>
                        <a:rPr lang="en-ZA" sz="1100" b="0" dirty="0" smtClean="0">
                          <a:solidFill>
                            <a:schemeClr val="tx1"/>
                          </a:solidFill>
                          <a:effectLst/>
                          <a:latin typeface="Arial" panose="020B0604020202020204" pitchFamily="34" charset="0"/>
                          <a:ea typeface="Times New Roman"/>
                          <a:cs typeface="Arial" panose="020B0604020202020204" pitchFamily="34" charset="0"/>
                        </a:rPr>
                        <a:t> Water is restoring</a:t>
                      </a:r>
                      <a:r>
                        <a:rPr lang="en-ZA" sz="1100" b="0" baseline="0" dirty="0" smtClean="0">
                          <a:solidFill>
                            <a:schemeClr val="tx1"/>
                          </a:solidFill>
                          <a:effectLst/>
                          <a:latin typeface="Arial" panose="020B0604020202020204" pitchFamily="34" charset="0"/>
                          <a:ea typeface="Times New Roman"/>
                          <a:cs typeface="Arial" panose="020B0604020202020204" pitchFamily="34" charset="0"/>
                        </a:rPr>
                        <a:t> the borehole. </a:t>
                      </a:r>
                      <a:endParaRPr lang="en-ZA" sz="1100" b="0" dirty="0">
                        <a:solidFill>
                          <a:schemeClr val="tx1"/>
                        </a:solidFill>
                        <a:effectLst/>
                        <a:latin typeface="Arial" panose="020B0604020202020204" pitchFamily="34" charset="0"/>
                        <a:ea typeface="Times New Roman"/>
                        <a:cs typeface="Arial" panose="020B0604020202020204" pitchFamily="34" charset="0"/>
                      </a:endParaRPr>
                    </a:p>
                  </a:txBody>
                  <a:tcPr/>
                </a:tc>
              </a:tr>
              <a:tr h="1439097">
                <a:tc>
                  <a:txBody>
                    <a:bodyPr/>
                    <a:lstStyle/>
                    <a:p>
                      <a:pPr>
                        <a:spcAft>
                          <a:spcPts val="0"/>
                        </a:spcAft>
                      </a:pPr>
                      <a:r>
                        <a:rPr lang="en-ZA" sz="1100" dirty="0">
                          <a:effectLst/>
                          <a:latin typeface="Arial" panose="020B0604020202020204" pitchFamily="34" charset="0"/>
                          <a:ea typeface="Times New Roman"/>
                          <a:cs typeface="Arial" panose="020B0604020202020204" pitchFamily="34" charset="0"/>
                        </a:rPr>
                        <a:t>Lilliput system (sewer system) needs to be changed , the sewer spills all over  and  </a:t>
                      </a:r>
                      <a:r>
                        <a:rPr lang="en-ZA" sz="1100" dirty="0" smtClean="0">
                          <a:effectLst/>
                          <a:latin typeface="Arial" panose="020B0604020202020204" pitchFamily="34" charset="0"/>
                          <a:ea typeface="Times New Roman"/>
                          <a:cs typeface="Arial" panose="020B0604020202020204" pitchFamily="34" charset="0"/>
                        </a:rPr>
                        <a:t>it</a:t>
                      </a:r>
                      <a:r>
                        <a:rPr lang="en-ZA" sz="1100" baseline="0" dirty="0" smtClean="0">
                          <a:effectLst/>
                          <a:latin typeface="Arial" panose="020B0604020202020204" pitchFamily="34" charset="0"/>
                          <a:ea typeface="Times New Roman"/>
                          <a:cs typeface="Arial" panose="020B0604020202020204" pitchFamily="34" charset="0"/>
                        </a:rPr>
                        <a:t> is</a:t>
                      </a:r>
                      <a:r>
                        <a:rPr lang="en-ZA" sz="1100" dirty="0" smtClean="0">
                          <a:effectLst/>
                          <a:latin typeface="Arial" panose="020B0604020202020204" pitchFamily="34" charset="0"/>
                          <a:ea typeface="Times New Roman"/>
                          <a:cs typeface="Arial" panose="020B0604020202020204" pitchFamily="34" charset="0"/>
                        </a:rPr>
                        <a:t> </a:t>
                      </a:r>
                      <a:r>
                        <a:rPr lang="en-ZA" sz="1100" dirty="0">
                          <a:effectLst/>
                          <a:latin typeface="Arial" panose="020B0604020202020204" pitchFamily="34" charset="0"/>
                          <a:ea typeface="Times New Roman"/>
                          <a:cs typeface="Arial" panose="020B0604020202020204" pitchFamily="34" charset="0"/>
                        </a:rPr>
                        <a:t>a health hazard</a:t>
                      </a:r>
                    </a:p>
                  </a:txBody>
                  <a:tcPr/>
                </a:tc>
                <a:tc>
                  <a:txBody>
                    <a:bodyPr/>
                    <a:lstStyle/>
                    <a:p>
                      <a:pPr>
                        <a:spcAft>
                          <a:spcPts val="0"/>
                        </a:spcAft>
                      </a:pPr>
                      <a:r>
                        <a:rPr lang="en-GB" sz="1100" dirty="0">
                          <a:effectLst/>
                          <a:latin typeface="Arial" panose="020B0604020202020204" pitchFamily="34" charset="0"/>
                          <a:ea typeface="Times New Roman"/>
                          <a:cs typeface="Arial" panose="020B0604020202020204" pitchFamily="34" charset="0"/>
                        </a:rPr>
                        <a:t>DPW has appointed  </a:t>
                      </a:r>
                      <a:r>
                        <a:rPr lang="en-GB" sz="1100" dirty="0" err="1">
                          <a:effectLst/>
                          <a:latin typeface="Arial" panose="020B0604020202020204" pitchFamily="34" charset="0"/>
                          <a:ea typeface="Times New Roman"/>
                          <a:cs typeface="Arial" panose="020B0604020202020204" pitchFamily="34" charset="0"/>
                        </a:rPr>
                        <a:t>Amatola</a:t>
                      </a:r>
                      <a:r>
                        <a:rPr lang="en-GB" sz="1100" dirty="0">
                          <a:effectLst/>
                          <a:latin typeface="Arial" panose="020B0604020202020204" pitchFamily="34" charset="0"/>
                          <a:ea typeface="Times New Roman"/>
                          <a:cs typeface="Arial" panose="020B0604020202020204" pitchFamily="34" charset="0"/>
                        </a:rPr>
                        <a:t> Water and they are based on </a:t>
                      </a:r>
                      <a:r>
                        <a:rPr lang="en-GB" sz="1100" dirty="0" smtClean="0">
                          <a:effectLst/>
                          <a:latin typeface="Arial" panose="020B0604020202020204" pitchFamily="34" charset="0"/>
                          <a:ea typeface="Times New Roman"/>
                          <a:cs typeface="Arial" panose="020B0604020202020204" pitchFamily="34" charset="0"/>
                        </a:rPr>
                        <a:t>site.</a:t>
                      </a:r>
                      <a:r>
                        <a:rPr lang="en-GB" sz="1100" baseline="0" dirty="0" smtClean="0">
                          <a:effectLst/>
                          <a:latin typeface="Arial" panose="020B0604020202020204" pitchFamily="34" charset="0"/>
                          <a:ea typeface="Times New Roman"/>
                          <a:cs typeface="Arial" panose="020B0604020202020204" pitchFamily="34" charset="0"/>
                        </a:rPr>
                        <a:t> </a:t>
                      </a:r>
                      <a:r>
                        <a:rPr lang="en-GB" sz="1100" dirty="0" smtClean="0">
                          <a:effectLst/>
                          <a:latin typeface="Arial" panose="020B0604020202020204" pitchFamily="34" charset="0"/>
                          <a:ea typeface="Times New Roman"/>
                          <a:cs typeface="Arial" panose="020B0604020202020204" pitchFamily="34" charset="0"/>
                        </a:rPr>
                        <a:t> </a:t>
                      </a:r>
                      <a:r>
                        <a:rPr lang="en-GB" sz="1100" dirty="0">
                          <a:effectLst/>
                          <a:latin typeface="Arial" panose="020B0604020202020204" pitchFamily="34" charset="0"/>
                          <a:ea typeface="Times New Roman"/>
                          <a:cs typeface="Arial" panose="020B0604020202020204" pitchFamily="34" charset="0"/>
                        </a:rPr>
                        <a:t>The </a:t>
                      </a:r>
                      <a:r>
                        <a:rPr lang="en-GB" sz="1100" dirty="0" smtClean="0">
                          <a:effectLst/>
                          <a:latin typeface="Arial" panose="020B0604020202020204" pitchFamily="34" charset="0"/>
                          <a:ea typeface="Times New Roman"/>
                          <a:cs typeface="Arial" panose="020B0604020202020204" pitchFamily="34" charset="0"/>
                        </a:rPr>
                        <a:t>removal</a:t>
                      </a:r>
                      <a:r>
                        <a:rPr lang="en-GB" sz="1100" baseline="0" dirty="0" smtClean="0">
                          <a:effectLst/>
                          <a:latin typeface="Arial" panose="020B0604020202020204" pitchFamily="34" charset="0"/>
                          <a:ea typeface="Times New Roman"/>
                          <a:cs typeface="Arial" panose="020B0604020202020204" pitchFamily="34" charset="0"/>
                        </a:rPr>
                        <a:t> </a:t>
                      </a:r>
                      <a:r>
                        <a:rPr lang="en-GB" sz="1100" dirty="0" smtClean="0">
                          <a:effectLst/>
                          <a:latin typeface="Arial" panose="020B0604020202020204" pitchFamily="34" charset="0"/>
                          <a:ea typeface="Times New Roman"/>
                          <a:cs typeface="Arial" panose="020B0604020202020204" pitchFamily="34" charset="0"/>
                        </a:rPr>
                        <a:t>of </a:t>
                      </a:r>
                      <a:r>
                        <a:rPr lang="en-GB" sz="1100" dirty="0">
                          <a:effectLst/>
                          <a:latin typeface="Arial" panose="020B0604020202020204" pitchFamily="34" charset="0"/>
                          <a:ea typeface="Times New Roman"/>
                          <a:cs typeface="Arial" panose="020B0604020202020204" pitchFamily="34" charset="0"/>
                        </a:rPr>
                        <a:t>the sewer is done regularly and monitoring of the sewer by </a:t>
                      </a:r>
                      <a:r>
                        <a:rPr lang="en-GB" sz="1100" dirty="0" err="1">
                          <a:effectLst/>
                          <a:latin typeface="Arial" panose="020B0604020202020204" pitchFamily="34" charset="0"/>
                          <a:ea typeface="Times New Roman"/>
                          <a:cs typeface="Arial" panose="020B0604020202020204" pitchFamily="34" charset="0"/>
                        </a:rPr>
                        <a:t>Amatola</a:t>
                      </a:r>
                      <a:r>
                        <a:rPr lang="en-GB" sz="1100" dirty="0">
                          <a:effectLst/>
                          <a:latin typeface="Arial" panose="020B0604020202020204" pitchFamily="34" charset="0"/>
                          <a:ea typeface="Times New Roman"/>
                          <a:cs typeface="Arial" panose="020B0604020202020204" pitchFamily="34" charset="0"/>
                        </a:rPr>
                        <a:t> </a:t>
                      </a:r>
                      <a:r>
                        <a:rPr lang="en-GB" sz="1100" dirty="0" smtClean="0">
                          <a:effectLst/>
                          <a:latin typeface="Arial" panose="020B0604020202020204" pitchFamily="34" charset="0"/>
                          <a:ea typeface="Times New Roman"/>
                          <a:cs typeface="Arial" panose="020B0604020202020204" pitchFamily="34" charset="0"/>
                        </a:rPr>
                        <a:t>water.</a:t>
                      </a:r>
                      <a:endParaRPr lang="en-ZA" sz="1100" dirty="0">
                        <a:effectLst/>
                        <a:latin typeface="Arial" panose="020B0604020202020204" pitchFamily="34" charset="0"/>
                        <a:ea typeface="Times New Roman"/>
                        <a:cs typeface="Arial" panose="020B0604020202020204" pitchFamily="34" charset="0"/>
                      </a:endParaRPr>
                    </a:p>
                  </a:txBody>
                  <a:tcPr/>
                </a:tc>
                <a:tc>
                  <a:txBody>
                    <a:bodyPr/>
                    <a:lstStyle/>
                    <a:p>
                      <a:pPr>
                        <a:spcAft>
                          <a:spcPts val="0"/>
                        </a:spcAft>
                      </a:pPr>
                      <a:r>
                        <a:rPr lang="en-GB" sz="1100" dirty="0">
                          <a:effectLst/>
                          <a:latin typeface="Arial" panose="020B0604020202020204" pitchFamily="34" charset="0"/>
                          <a:ea typeface="Times New Roman"/>
                          <a:cs typeface="Arial" panose="020B0604020202020204" pitchFamily="34" charset="0"/>
                        </a:rPr>
                        <a:t>DPW has an upcoming  Conditioned based maintenance plan  that includes sewer plant </a:t>
                      </a:r>
                      <a:endParaRPr lang="en-ZA" sz="1100" dirty="0">
                        <a:effectLst/>
                        <a:latin typeface="Arial" panose="020B0604020202020204" pitchFamily="34" charset="0"/>
                        <a:ea typeface="Times New Roman"/>
                        <a:cs typeface="Arial" panose="020B0604020202020204" pitchFamily="34" charset="0"/>
                      </a:endParaRPr>
                    </a:p>
                  </a:txBody>
                  <a:tcPr/>
                </a:tc>
                <a:tc>
                  <a:txBody>
                    <a:bodyPr/>
                    <a:lstStyle/>
                    <a:p>
                      <a:pPr>
                        <a:spcAft>
                          <a:spcPts val="0"/>
                        </a:spcAft>
                      </a:pPr>
                      <a:r>
                        <a:rPr lang="en-ZA" sz="1100" b="0" baseline="0" dirty="0" smtClean="0">
                          <a:solidFill>
                            <a:schemeClr val="tx1"/>
                          </a:solidFill>
                          <a:effectLst/>
                          <a:latin typeface="Arial" panose="020B0604020202020204" pitchFamily="34" charset="0"/>
                          <a:ea typeface="Times New Roman"/>
                          <a:cs typeface="Arial" panose="020B0604020202020204" pitchFamily="34" charset="0"/>
                        </a:rPr>
                        <a:t>An interim measure has been devised in preparation for  the Nelson Mandela centenary including restoring the current sewer system. </a:t>
                      </a:r>
                      <a:endParaRPr lang="en-ZA" sz="1100" b="0" dirty="0">
                        <a:solidFill>
                          <a:schemeClr val="tx1"/>
                        </a:solidFill>
                        <a:effectLst/>
                        <a:latin typeface="Arial" panose="020B0604020202020204" pitchFamily="34" charset="0"/>
                        <a:ea typeface="Times New Roman"/>
                        <a:cs typeface="Arial" panose="020B0604020202020204" pitchFamily="34" charset="0"/>
                      </a:endParaRPr>
                    </a:p>
                  </a:txBody>
                  <a:tcPr/>
                </a:tc>
              </a:tr>
            </a:tbl>
          </a:graphicData>
        </a:graphic>
      </p:graphicFrame>
      <p:sp>
        <p:nvSpPr>
          <p:cNvPr id="3" name="Slide Number Placeholder 2"/>
          <p:cNvSpPr>
            <a:spLocks noGrp="1"/>
          </p:cNvSpPr>
          <p:nvPr>
            <p:ph type="sldNum" sz="quarter" idx="4"/>
          </p:nvPr>
        </p:nvSpPr>
        <p:spPr>
          <a:xfrm>
            <a:off x="8100392" y="6381328"/>
            <a:ext cx="609600" cy="365125"/>
          </a:xfrm>
        </p:spPr>
        <p:txBody>
          <a:bodyPr/>
          <a:lstStyle/>
          <a:p>
            <a:r>
              <a:rPr lang="en-ZA" dirty="0" smtClean="0"/>
              <a:t>46</a:t>
            </a:r>
          </a:p>
        </p:txBody>
      </p:sp>
    </p:spTree>
    <p:extLst>
      <p:ext uri="{BB962C8B-B14F-4D97-AF65-F5344CB8AC3E}">
        <p14:creationId xmlns:p14="http://schemas.microsoft.com/office/powerpoint/2010/main" xmlns="" val="25826485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435280" cy="707505"/>
          </a:xfrm>
        </p:spPr>
        <p:txBody>
          <a:bodyPr/>
          <a:lstStyle/>
          <a:p>
            <a:r>
              <a:rPr lang="en-ZA" dirty="0"/>
              <a:t>Other infrastructure matters</a:t>
            </a:r>
          </a:p>
        </p:txBody>
      </p:sp>
      <p:sp>
        <p:nvSpPr>
          <p:cNvPr id="3" name="Content Placeholder 2"/>
          <p:cNvSpPr>
            <a:spLocks noGrp="1"/>
          </p:cNvSpPr>
          <p:nvPr>
            <p:ph idx="1"/>
          </p:nvPr>
        </p:nvSpPr>
        <p:spPr>
          <a:xfrm>
            <a:off x="323528" y="1184178"/>
            <a:ext cx="8640960" cy="4981126"/>
          </a:xfrm>
        </p:spPr>
        <p:txBody>
          <a:bodyPr>
            <a:normAutofit fontScale="92500" lnSpcReduction="10000"/>
          </a:bodyPr>
          <a:lstStyle/>
          <a:p>
            <a:pPr marL="0" indent="0">
              <a:buNone/>
            </a:pPr>
            <a:r>
              <a:rPr lang="en-ZA" sz="1700" b="0" dirty="0" smtClean="0">
                <a:solidFill>
                  <a:schemeClr val="tx1"/>
                </a:solidFill>
                <a:latin typeface="+mn-lt"/>
              </a:rPr>
              <a:t>The </a:t>
            </a:r>
            <a:r>
              <a:rPr lang="en-ZA" sz="1700" b="0" dirty="0">
                <a:solidFill>
                  <a:schemeClr val="tx1"/>
                </a:solidFill>
                <a:latin typeface="+mn-lt"/>
              </a:rPr>
              <a:t>Department of Arts and Culture (DAC) has initiated a rescue plan for the </a:t>
            </a:r>
            <a:r>
              <a:rPr lang="en-ZA" sz="1700" b="0" dirty="0" err="1">
                <a:solidFill>
                  <a:schemeClr val="tx1"/>
                </a:solidFill>
                <a:latin typeface="+mn-lt"/>
              </a:rPr>
              <a:t>Qunu</a:t>
            </a:r>
            <a:r>
              <a:rPr lang="en-ZA" sz="1700" b="0" dirty="0">
                <a:solidFill>
                  <a:schemeClr val="tx1"/>
                </a:solidFill>
                <a:latin typeface="+mn-lt"/>
              </a:rPr>
              <a:t> building  project with the support of the following stakeholders:</a:t>
            </a:r>
          </a:p>
          <a:p>
            <a:pPr>
              <a:buFont typeface="Courier New" panose="02070309020205020404" pitchFamily="49" charset="0"/>
              <a:buChar char="o"/>
            </a:pPr>
            <a:r>
              <a:rPr lang="en-ZA" sz="1700" b="0" dirty="0" smtClean="0">
                <a:solidFill>
                  <a:schemeClr val="tx1"/>
                </a:solidFill>
                <a:latin typeface="+mn-lt"/>
              </a:rPr>
              <a:t>Nelson </a:t>
            </a:r>
            <a:r>
              <a:rPr lang="en-ZA" sz="1700" b="0" dirty="0">
                <a:solidFill>
                  <a:schemeClr val="tx1"/>
                </a:solidFill>
                <a:latin typeface="+mn-lt"/>
              </a:rPr>
              <a:t>Mandela Museum (NMM).</a:t>
            </a:r>
          </a:p>
          <a:p>
            <a:pPr>
              <a:buFont typeface="Courier New" panose="02070309020205020404" pitchFamily="49" charset="0"/>
              <a:buChar char="o"/>
            </a:pPr>
            <a:r>
              <a:rPr lang="en-ZA" sz="1700" b="0" dirty="0" smtClean="0">
                <a:solidFill>
                  <a:schemeClr val="tx1"/>
                </a:solidFill>
                <a:latin typeface="+mn-lt"/>
              </a:rPr>
              <a:t>Department </a:t>
            </a:r>
            <a:r>
              <a:rPr lang="en-ZA" sz="1700" b="0" dirty="0">
                <a:solidFill>
                  <a:schemeClr val="tx1"/>
                </a:solidFill>
                <a:latin typeface="+mn-lt"/>
              </a:rPr>
              <a:t>of Public Works (DPW).</a:t>
            </a:r>
          </a:p>
          <a:p>
            <a:pPr>
              <a:buFont typeface="Courier New" panose="02070309020205020404" pitchFamily="49" charset="0"/>
              <a:buChar char="o"/>
            </a:pPr>
            <a:r>
              <a:rPr lang="en-ZA" sz="1700" b="0" dirty="0" err="1" smtClean="0">
                <a:solidFill>
                  <a:schemeClr val="tx1"/>
                </a:solidFill>
                <a:latin typeface="+mn-lt"/>
              </a:rPr>
              <a:t>Amatola</a:t>
            </a:r>
            <a:r>
              <a:rPr lang="en-ZA" sz="1700" b="0" dirty="0" smtClean="0">
                <a:solidFill>
                  <a:schemeClr val="tx1"/>
                </a:solidFill>
                <a:latin typeface="+mn-lt"/>
              </a:rPr>
              <a:t> </a:t>
            </a:r>
            <a:r>
              <a:rPr lang="en-ZA" sz="1700" b="0" dirty="0">
                <a:solidFill>
                  <a:schemeClr val="tx1"/>
                </a:solidFill>
                <a:latin typeface="+mn-lt"/>
              </a:rPr>
              <a:t>Water Municipality</a:t>
            </a:r>
            <a:r>
              <a:rPr lang="en-ZA" sz="1700" b="0" dirty="0" smtClean="0">
                <a:solidFill>
                  <a:schemeClr val="tx1"/>
                </a:solidFill>
                <a:latin typeface="+mn-lt"/>
              </a:rPr>
              <a:t>.</a:t>
            </a:r>
          </a:p>
          <a:p>
            <a:pPr marL="0" indent="0">
              <a:buNone/>
            </a:pPr>
            <a:endParaRPr lang="en-ZA" sz="1700" b="0" dirty="0">
              <a:solidFill>
                <a:schemeClr val="tx1"/>
              </a:solidFill>
              <a:latin typeface="+mn-lt"/>
            </a:endParaRPr>
          </a:p>
          <a:p>
            <a:r>
              <a:rPr lang="en-ZA" sz="1700" b="0" dirty="0" smtClean="0">
                <a:solidFill>
                  <a:schemeClr val="tx1"/>
                </a:solidFill>
                <a:latin typeface="+mn-lt"/>
              </a:rPr>
              <a:t>Professional </a:t>
            </a:r>
            <a:r>
              <a:rPr lang="en-ZA" sz="1700" b="0" dirty="0">
                <a:solidFill>
                  <a:schemeClr val="tx1"/>
                </a:solidFill>
                <a:latin typeface="+mn-lt"/>
              </a:rPr>
              <a:t>Service Providers (PSP) </a:t>
            </a:r>
            <a:r>
              <a:rPr lang="en-ZA" sz="1700" b="0" dirty="0" smtClean="0">
                <a:solidFill>
                  <a:schemeClr val="tx1"/>
                </a:solidFill>
                <a:latin typeface="+mn-lt"/>
              </a:rPr>
              <a:t>were </a:t>
            </a:r>
            <a:r>
              <a:rPr lang="en-ZA" sz="1700" b="0" dirty="0">
                <a:solidFill>
                  <a:schemeClr val="tx1"/>
                </a:solidFill>
                <a:latin typeface="+mn-lt"/>
              </a:rPr>
              <a:t>appointed by the DPW for the </a:t>
            </a:r>
            <a:r>
              <a:rPr lang="en-ZA" sz="1700" b="0" dirty="0" err="1">
                <a:solidFill>
                  <a:schemeClr val="tx1"/>
                </a:solidFill>
                <a:latin typeface="+mn-lt"/>
              </a:rPr>
              <a:t>Qunu</a:t>
            </a:r>
            <a:r>
              <a:rPr lang="en-ZA" sz="1700" b="0" dirty="0">
                <a:solidFill>
                  <a:schemeClr val="tx1"/>
                </a:solidFill>
                <a:latin typeface="+mn-lt"/>
              </a:rPr>
              <a:t> condition based maintenance project.</a:t>
            </a:r>
          </a:p>
          <a:p>
            <a:endParaRPr lang="en-ZA" sz="1700" b="0" dirty="0">
              <a:solidFill>
                <a:schemeClr val="tx1"/>
              </a:solidFill>
              <a:latin typeface="+mn-lt"/>
            </a:endParaRPr>
          </a:p>
          <a:p>
            <a:r>
              <a:rPr lang="en-ZA" sz="1700" b="0" dirty="0">
                <a:solidFill>
                  <a:schemeClr val="tx1"/>
                </a:solidFill>
                <a:latin typeface="+mn-lt"/>
              </a:rPr>
              <a:t>The team met on the 19 February 2018, at </a:t>
            </a:r>
            <a:r>
              <a:rPr lang="en-ZA" sz="1700" b="0" dirty="0" err="1">
                <a:solidFill>
                  <a:schemeClr val="tx1"/>
                </a:solidFill>
                <a:latin typeface="+mn-lt"/>
              </a:rPr>
              <a:t>Qunu</a:t>
            </a:r>
            <a:r>
              <a:rPr lang="en-ZA" sz="1700" b="0" dirty="0">
                <a:solidFill>
                  <a:schemeClr val="tx1"/>
                </a:solidFill>
                <a:latin typeface="+mn-lt"/>
              </a:rPr>
              <a:t> Youth and Heritage Centre</a:t>
            </a:r>
            <a:r>
              <a:rPr lang="en-ZA" sz="1700" b="0" dirty="0" smtClean="0">
                <a:solidFill>
                  <a:schemeClr val="tx1"/>
                </a:solidFill>
                <a:latin typeface="+mn-lt"/>
              </a:rPr>
              <a:t>. The </a:t>
            </a:r>
            <a:r>
              <a:rPr lang="en-ZA" sz="1700" b="0" dirty="0">
                <a:solidFill>
                  <a:schemeClr val="tx1"/>
                </a:solidFill>
                <a:latin typeface="+mn-lt"/>
              </a:rPr>
              <a:t>purpose of the meeting was to discuss the rescue plan to ensure that the </a:t>
            </a:r>
            <a:r>
              <a:rPr lang="en-ZA" sz="1700" b="0" dirty="0" err="1">
                <a:solidFill>
                  <a:schemeClr val="tx1"/>
                </a:solidFill>
                <a:latin typeface="+mn-lt"/>
              </a:rPr>
              <a:t>Qunu</a:t>
            </a:r>
            <a:r>
              <a:rPr lang="en-ZA" sz="1700" b="0" dirty="0">
                <a:solidFill>
                  <a:schemeClr val="tx1"/>
                </a:solidFill>
                <a:latin typeface="+mn-lt"/>
              </a:rPr>
              <a:t> Youth and Heritage Centre is opened in May 2018 and also to </a:t>
            </a:r>
            <a:r>
              <a:rPr lang="en-ZA" sz="1700" b="0" dirty="0" smtClean="0">
                <a:solidFill>
                  <a:schemeClr val="tx1"/>
                </a:solidFill>
                <a:latin typeface="+mn-lt"/>
              </a:rPr>
              <a:t>fast-track  addressing of the </a:t>
            </a:r>
            <a:r>
              <a:rPr lang="en-ZA" sz="1700" b="0" dirty="0">
                <a:solidFill>
                  <a:schemeClr val="tx1"/>
                </a:solidFill>
                <a:latin typeface="+mn-lt"/>
              </a:rPr>
              <a:t>challenges delaying the </a:t>
            </a:r>
            <a:r>
              <a:rPr lang="en-ZA" sz="1700" b="0" dirty="0" err="1">
                <a:solidFill>
                  <a:schemeClr val="tx1"/>
                </a:solidFill>
                <a:latin typeface="+mn-lt"/>
              </a:rPr>
              <a:t>Qunu</a:t>
            </a:r>
            <a:r>
              <a:rPr lang="en-ZA" sz="1700" b="0" dirty="0">
                <a:solidFill>
                  <a:schemeClr val="tx1"/>
                </a:solidFill>
                <a:latin typeface="+mn-lt"/>
              </a:rPr>
              <a:t> condition based maintenance project</a:t>
            </a:r>
            <a:r>
              <a:rPr lang="en-ZA" sz="1700" b="0" dirty="0" smtClean="0">
                <a:solidFill>
                  <a:schemeClr val="tx1"/>
                </a:solidFill>
                <a:latin typeface="+mn-lt"/>
              </a:rPr>
              <a:t>.</a:t>
            </a:r>
          </a:p>
          <a:p>
            <a:pPr marL="0" indent="0">
              <a:buNone/>
            </a:pPr>
            <a:endParaRPr lang="en-ZA" sz="1700" b="0" dirty="0">
              <a:solidFill>
                <a:schemeClr val="tx1"/>
              </a:solidFill>
              <a:latin typeface="+mn-lt"/>
            </a:endParaRPr>
          </a:p>
          <a:p>
            <a:pPr marL="0" indent="0">
              <a:buNone/>
            </a:pPr>
            <a:r>
              <a:rPr lang="en-ZA" sz="1700" dirty="0">
                <a:solidFill>
                  <a:schemeClr val="tx1"/>
                </a:solidFill>
                <a:latin typeface="+mn-lt"/>
              </a:rPr>
              <a:t>The </a:t>
            </a:r>
            <a:r>
              <a:rPr lang="en-ZA" sz="1700" dirty="0" smtClean="0">
                <a:solidFill>
                  <a:schemeClr val="tx1"/>
                </a:solidFill>
                <a:latin typeface="+mn-lt"/>
              </a:rPr>
              <a:t>interim measures </a:t>
            </a:r>
            <a:r>
              <a:rPr lang="en-ZA" sz="1700" dirty="0">
                <a:solidFill>
                  <a:schemeClr val="tx1"/>
                </a:solidFill>
                <a:latin typeface="+mn-lt"/>
              </a:rPr>
              <a:t>plan</a:t>
            </a:r>
            <a:r>
              <a:rPr lang="en-ZA" sz="1700" dirty="0" smtClean="0">
                <a:solidFill>
                  <a:schemeClr val="tx1"/>
                </a:solidFill>
                <a:latin typeface="+mn-lt"/>
              </a:rPr>
              <a:t>:</a:t>
            </a:r>
            <a:endParaRPr lang="en-ZA" sz="1700" b="0" dirty="0">
              <a:solidFill>
                <a:schemeClr val="tx1"/>
              </a:solidFill>
              <a:latin typeface="+mn-lt"/>
            </a:endParaRPr>
          </a:p>
          <a:p>
            <a:r>
              <a:rPr lang="en-ZA" sz="1700" b="0" dirty="0">
                <a:solidFill>
                  <a:schemeClr val="tx1"/>
                </a:solidFill>
                <a:latin typeface="+mn-lt"/>
              </a:rPr>
              <a:t>The areas which needed urgent attention in order for the museum to be opened were identified.    </a:t>
            </a:r>
          </a:p>
          <a:p>
            <a:r>
              <a:rPr lang="en-ZA" sz="1700" b="0" dirty="0" smtClean="0">
                <a:solidFill>
                  <a:schemeClr val="tx1"/>
                </a:solidFill>
                <a:latin typeface="+mn-lt"/>
              </a:rPr>
              <a:t>The </a:t>
            </a:r>
            <a:r>
              <a:rPr lang="en-ZA" sz="1700" b="0" dirty="0">
                <a:solidFill>
                  <a:schemeClr val="tx1"/>
                </a:solidFill>
                <a:latin typeface="+mn-lt"/>
              </a:rPr>
              <a:t>budget, the procurement plan and the Project Execution Plan (PEP) were discussed. The PEP and the rescue plan is attached.</a:t>
            </a:r>
          </a:p>
          <a:p>
            <a:endParaRPr lang="en-ZA" sz="1700" dirty="0"/>
          </a:p>
          <a:p>
            <a:endParaRPr lang="en-ZA" dirty="0"/>
          </a:p>
        </p:txBody>
      </p:sp>
      <p:sp>
        <p:nvSpPr>
          <p:cNvPr id="5" name="Slide Number Placeholder 4"/>
          <p:cNvSpPr>
            <a:spLocks noGrp="1"/>
          </p:cNvSpPr>
          <p:nvPr>
            <p:ph type="sldNum" sz="quarter" idx="4"/>
          </p:nvPr>
        </p:nvSpPr>
        <p:spPr>
          <a:xfrm>
            <a:off x="8077200" y="6165304"/>
            <a:ext cx="609600" cy="365125"/>
          </a:xfrm>
        </p:spPr>
        <p:txBody>
          <a:bodyPr/>
          <a:lstStyle/>
          <a:p>
            <a:r>
              <a:rPr lang="en-ZA" dirty="0" smtClean="0"/>
              <a:t>47</a:t>
            </a:r>
          </a:p>
        </p:txBody>
      </p:sp>
    </p:spTree>
    <p:extLst>
      <p:ext uri="{BB962C8B-B14F-4D97-AF65-F5344CB8AC3E}">
        <p14:creationId xmlns:p14="http://schemas.microsoft.com/office/powerpoint/2010/main" xmlns="" val="42018562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92088"/>
          </a:xfrm>
        </p:spPr>
        <p:txBody>
          <a:bodyPr/>
          <a:lstStyle/>
          <a:p>
            <a:r>
              <a:rPr lang="en-ZA" dirty="0"/>
              <a:t>Other infrastructure matters</a:t>
            </a:r>
          </a:p>
        </p:txBody>
      </p:sp>
      <p:sp>
        <p:nvSpPr>
          <p:cNvPr id="3" name="Content Placeholder 2"/>
          <p:cNvSpPr>
            <a:spLocks noGrp="1"/>
          </p:cNvSpPr>
          <p:nvPr>
            <p:ph idx="1"/>
          </p:nvPr>
        </p:nvSpPr>
        <p:spPr>
          <a:xfrm>
            <a:off x="611560" y="908720"/>
            <a:ext cx="8136904" cy="5040560"/>
          </a:xfrm>
        </p:spPr>
        <p:txBody>
          <a:bodyPr>
            <a:noAutofit/>
          </a:bodyPr>
          <a:lstStyle/>
          <a:p>
            <a:pPr marL="0" indent="0">
              <a:buNone/>
            </a:pPr>
            <a:r>
              <a:rPr lang="en-ZA" dirty="0" err="1">
                <a:solidFill>
                  <a:schemeClr val="tx1"/>
                </a:solidFill>
                <a:latin typeface="+mn-lt"/>
              </a:rPr>
              <a:t>Qunu</a:t>
            </a:r>
            <a:r>
              <a:rPr lang="en-ZA" dirty="0">
                <a:solidFill>
                  <a:schemeClr val="tx1"/>
                </a:solidFill>
                <a:latin typeface="+mn-lt"/>
              </a:rPr>
              <a:t> condition based maintenance project:</a:t>
            </a:r>
          </a:p>
          <a:p>
            <a:r>
              <a:rPr lang="en-ZA" b="0" dirty="0" smtClean="0">
                <a:solidFill>
                  <a:schemeClr val="tx1"/>
                </a:solidFill>
                <a:latin typeface="+mn-lt"/>
              </a:rPr>
              <a:t>DPW </a:t>
            </a:r>
            <a:r>
              <a:rPr lang="en-ZA" b="0" dirty="0">
                <a:solidFill>
                  <a:schemeClr val="tx1"/>
                </a:solidFill>
                <a:latin typeface="+mn-lt"/>
              </a:rPr>
              <a:t>presented the PEP and the team identified the challenges. Interventions to resolve the challenges were discussed, adopted and recommended for DPW approval. DPW was requested to revise the PEP taking into consideration the programme for the Nelson Mandela centenary celebrations.</a:t>
            </a:r>
          </a:p>
          <a:p>
            <a:endParaRPr lang="en-ZA" b="0" dirty="0">
              <a:solidFill>
                <a:schemeClr val="tx1"/>
              </a:solidFill>
              <a:latin typeface="+mn-lt"/>
            </a:endParaRPr>
          </a:p>
          <a:p>
            <a:pPr marL="0" indent="0">
              <a:buNone/>
            </a:pPr>
            <a:r>
              <a:rPr lang="en-ZA" dirty="0">
                <a:solidFill>
                  <a:schemeClr val="tx1"/>
                </a:solidFill>
                <a:latin typeface="+mn-lt"/>
              </a:rPr>
              <a:t>CURRENT STATUS</a:t>
            </a:r>
          </a:p>
          <a:p>
            <a:r>
              <a:rPr lang="en-ZA" b="0" dirty="0" err="1">
                <a:solidFill>
                  <a:schemeClr val="tx1"/>
                </a:solidFill>
                <a:latin typeface="+mn-lt"/>
              </a:rPr>
              <a:t>Qunu</a:t>
            </a:r>
            <a:r>
              <a:rPr lang="en-ZA" b="0" dirty="0">
                <a:solidFill>
                  <a:schemeClr val="tx1"/>
                </a:solidFill>
                <a:latin typeface="+mn-lt"/>
              </a:rPr>
              <a:t> Heritage Youth Centre is still closed. There is no progress on the </a:t>
            </a:r>
            <a:r>
              <a:rPr lang="en-ZA" b="0" dirty="0" err="1">
                <a:solidFill>
                  <a:schemeClr val="tx1"/>
                </a:solidFill>
                <a:latin typeface="+mn-lt"/>
              </a:rPr>
              <a:t>Qunu</a:t>
            </a:r>
            <a:r>
              <a:rPr lang="en-ZA" b="0" dirty="0">
                <a:solidFill>
                  <a:schemeClr val="tx1"/>
                </a:solidFill>
                <a:latin typeface="+mn-lt"/>
              </a:rPr>
              <a:t> condition based maintenance and </a:t>
            </a:r>
            <a:r>
              <a:rPr lang="en-ZA" b="0" dirty="0" err="1">
                <a:solidFill>
                  <a:schemeClr val="tx1"/>
                </a:solidFill>
                <a:latin typeface="+mn-lt"/>
              </a:rPr>
              <a:t>Bhunga</a:t>
            </a:r>
            <a:r>
              <a:rPr lang="en-ZA" b="0" dirty="0">
                <a:solidFill>
                  <a:schemeClr val="tx1"/>
                </a:solidFill>
                <a:latin typeface="+mn-lt"/>
              </a:rPr>
              <a:t> Facilities Management Contract for maintenance. DPW will confirm the approval of the budget and procurement plan for the rescue plan to open the </a:t>
            </a:r>
            <a:r>
              <a:rPr lang="en-ZA" b="0" dirty="0" err="1">
                <a:solidFill>
                  <a:schemeClr val="tx1"/>
                </a:solidFill>
                <a:latin typeface="+mn-lt"/>
              </a:rPr>
              <a:t>Qunu</a:t>
            </a:r>
            <a:r>
              <a:rPr lang="en-ZA" b="0" dirty="0">
                <a:solidFill>
                  <a:schemeClr val="tx1"/>
                </a:solidFill>
                <a:latin typeface="+mn-lt"/>
              </a:rPr>
              <a:t> museum in May 2018. In the progress meeting scheduled for the 9th March 2018. The progress on the PEPs for both the rescue plan and the </a:t>
            </a:r>
            <a:r>
              <a:rPr lang="en-ZA" b="0" dirty="0" err="1">
                <a:solidFill>
                  <a:schemeClr val="tx1"/>
                </a:solidFill>
                <a:latin typeface="+mn-lt"/>
              </a:rPr>
              <a:t>Qunu</a:t>
            </a:r>
            <a:r>
              <a:rPr lang="en-ZA" b="0" dirty="0">
                <a:solidFill>
                  <a:schemeClr val="tx1"/>
                </a:solidFill>
                <a:latin typeface="+mn-lt"/>
              </a:rPr>
              <a:t> condition based maintenance projects including the Facilities Management Contract for the maintenance of </a:t>
            </a:r>
            <a:r>
              <a:rPr lang="en-ZA" b="0" dirty="0" err="1">
                <a:solidFill>
                  <a:schemeClr val="tx1"/>
                </a:solidFill>
                <a:latin typeface="+mn-lt"/>
              </a:rPr>
              <a:t>Bhunga</a:t>
            </a:r>
            <a:r>
              <a:rPr lang="en-ZA" b="0" dirty="0">
                <a:solidFill>
                  <a:schemeClr val="tx1"/>
                </a:solidFill>
                <a:latin typeface="+mn-lt"/>
              </a:rPr>
              <a:t> building will also be </a:t>
            </a:r>
            <a:r>
              <a:rPr lang="en-ZA" b="0" dirty="0" smtClean="0">
                <a:solidFill>
                  <a:schemeClr val="tx1"/>
                </a:solidFill>
                <a:latin typeface="+mn-lt"/>
              </a:rPr>
              <a:t>discussed</a:t>
            </a:r>
          </a:p>
          <a:p>
            <a:pPr marL="0" indent="0">
              <a:buNone/>
            </a:pPr>
            <a:endParaRPr lang="en-ZA" b="0" dirty="0">
              <a:solidFill>
                <a:schemeClr val="tx1"/>
              </a:solidFill>
              <a:latin typeface="+mn-lt"/>
            </a:endParaRPr>
          </a:p>
        </p:txBody>
      </p:sp>
      <p:sp>
        <p:nvSpPr>
          <p:cNvPr id="5" name="Slide Number Placeholder 4"/>
          <p:cNvSpPr>
            <a:spLocks noGrp="1"/>
          </p:cNvSpPr>
          <p:nvPr>
            <p:ph type="sldNum" sz="quarter" idx="4"/>
          </p:nvPr>
        </p:nvSpPr>
        <p:spPr>
          <a:xfrm>
            <a:off x="8077200" y="6093296"/>
            <a:ext cx="609600" cy="365125"/>
          </a:xfrm>
        </p:spPr>
        <p:txBody>
          <a:bodyPr/>
          <a:lstStyle/>
          <a:p>
            <a:r>
              <a:rPr lang="en-ZA" dirty="0" smtClean="0"/>
              <a:t>48</a:t>
            </a:r>
          </a:p>
        </p:txBody>
      </p:sp>
    </p:spTree>
    <p:extLst>
      <p:ext uri="{BB962C8B-B14F-4D97-AF65-F5344CB8AC3E}">
        <p14:creationId xmlns:p14="http://schemas.microsoft.com/office/powerpoint/2010/main" xmlns="" val="32739017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a typeface="Gill Sans"/>
              </a:rPr>
              <a:t>WAR MUSEUM OF THE BOER REPUBLICS</a:t>
            </a:r>
            <a:endParaRPr lang="en-ZA" dirty="0"/>
          </a:p>
        </p:txBody>
      </p:sp>
      <p:sp>
        <p:nvSpPr>
          <p:cNvPr id="3" name="Slide Number Placeholder 3"/>
          <p:cNvSpPr txBox="1">
            <a:spLocks/>
          </p:cNvSpPr>
          <p:nvPr/>
        </p:nvSpPr>
        <p:spPr>
          <a:xfrm>
            <a:off x="8077200" y="6172200"/>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49</a:t>
            </a:r>
          </a:p>
        </p:txBody>
      </p:sp>
    </p:spTree>
    <p:extLst>
      <p:ext uri="{BB962C8B-B14F-4D97-AF65-F5344CB8AC3E}">
        <p14:creationId xmlns:p14="http://schemas.microsoft.com/office/powerpoint/2010/main" xmlns="" val="4268032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440160"/>
          </a:xfrm>
        </p:spPr>
        <p:txBody>
          <a:bodyPr>
            <a:normAutofit/>
          </a:bodyPr>
          <a:lstStyle/>
          <a:p>
            <a:r>
              <a:rPr lang="en-ZA" sz="2400" dirty="0"/>
              <a:t>UPDATE ON THE NATIONAL HERITAGE MONUMENT (NATIONAL HERITAGE PROJECT COMPANY)</a:t>
            </a:r>
          </a:p>
        </p:txBody>
      </p:sp>
      <p:sp>
        <p:nvSpPr>
          <p:cNvPr id="3" name="Content Placeholder 2"/>
          <p:cNvSpPr>
            <a:spLocks noGrp="1"/>
          </p:cNvSpPr>
          <p:nvPr>
            <p:ph idx="1"/>
          </p:nvPr>
        </p:nvSpPr>
        <p:spPr>
          <a:xfrm>
            <a:off x="467544" y="1268760"/>
            <a:ext cx="8424936" cy="4674841"/>
          </a:xfrm>
        </p:spPr>
        <p:txBody>
          <a:bodyPr>
            <a:normAutofit fontScale="92500" lnSpcReduction="10000"/>
          </a:bodyPr>
          <a:lstStyle/>
          <a:p>
            <a:pPr marL="0" indent="0" algn="just">
              <a:buNone/>
            </a:pPr>
            <a:r>
              <a:rPr lang="en-ZA" sz="1800" u="sng" dirty="0"/>
              <a:t>CURRENT STATUS – FINANCIAL ACCOUNTABILITY</a:t>
            </a:r>
          </a:p>
          <a:p>
            <a:pPr marL="0" indent="0" algn="just">
              <a:buNone/>
            </a:pPr>
            <a:endParaRPr lang="en-ZA" sz="1800" u="sng" dirty="0"/>
          </a:p>
          <a:p>
            <a:pPr algn="just">
              <a:spcAft>
                <a:spcPts val="600"/>
              </a:spcAft>
            </a:pPr>
            <a:r>
              <a:rPr lang="en-US" sz="1800" b="0" dirty="0">
                <a:solidFill>
                  <a:schemeClr val="tx1"/>
                </a:solidFill>
                <a:latin typeface="+mj-lt"/>
              </a:rPr>
              <a:t>The Department through its appointed independent service provider embarked on a Financial Audit  into the accounting records of the NHPC for the two funding agreements (R28 million and R32 million) respectively.  </a:t>
            </a:r>
          </a:p>
          <a:p>
            <a:pPr algn="just">
              <a:spcAft>
                <a:spcPts val="600"/>
              </a:spcAft>
            </a:pPr>
            <a:r>
              <a:rPr lang="en-US" sz="1800" b="0" dirty="0">
                <a:solidFill>
                  <a:schemeClr val="tx1"/>
                </a:solidFill>
                <a:latin typeface="+mj-lt"/>
              </a:rPr>
              <a:t>The Audit is in the reporting phase (draft report).  </a:t>
            </a:r>
          </a:p>
          <a:p>
            <a:pPr algn="just">
              <a:spcAft>
                <a:spcPts val="600"/>
              </a:spcAft>
            </a:pPr>
            <a:r>
              <a:rPr lang="en-US" sz="1800" b="0" dirty="0">
                <a:solidFill>
                  <a:schemeClr val="tx1"/>
                </a:solidFill>
                <a:latin typeface="+mj-lt"/>
              </a:rPr>
              <a:t>The draft report was discussed with the NHPC on the 19</a:t>
            </a:r>
            <a:r>
              <a:rPr lang="en-US" sz="1800" b="0" baseline="30000" dirty="0">
                <a:solidFill>
                  <a:schemeClr val="tx1"/>
                </a:solidFill>
                <a:latin typeface="+mj-lt"/>
              </a:rPr>
              <a:t>th</a:t>
            </a:r>
            <a:r>
              <a:rPr lang="en-US" sz="1800" b="0" dirty="0">
                <a:solidFill>
                  <a:schemeClr val="tx1"/>
                </a:solidFill>
                <a:latin typeface="+mj-lt"/>
              </a:rPr>
              <a:t> February 2018 for noting, comment and, or submission of any further information/documents leading to the finalization of the report.  </a:t>
            </a:r>
          </a:p>
          <a:p>
            <a:pPr algn="just">
              <a:spcAft>
                <a:spcPts val="600"/>
              </a:spcAft>
            </a:pPr>
            <a:r>
              <a:rPr lang="en-US" sz="1800" b="0" dirty="0">
                <a:solidFill>
                  <a:schemeClr val="tx1"/>
                </a:solidFill>
                <a:latin typeface="+mj-lt"/>
              </a:rPr>
              <a:t>The Department has received the final report which is being reviewed and it is envisaged that a final signed-off report on the results of the financial audit will be issued to the Department by the 09 March 2018 to consider the findings and recommendations.</a:t>
            </a:r>
          </a:p>
          <a:p>
            <a:pPr algn="just"/>
            <a:r>
              <a:rPr lang="en-US" sz="1800" b="0" dirty="0">
                <a:solidFill>
                  <a:schemeClr val="tx1"/>
                </a:solidFill>
                <a:latin typeface="+mj-lt"/>
              </a:rPr>
              <a:t>The report on the financial audit will then be subjected to a review by Senior </a:t>
            </a:r>
            <a:r>
              <a:rPr lang="en-US" sz="1800" b="0" dirty="0" smtClean="0">
                <a:solidFill>
                  <a:schemeClr val="tx1"/>
                </a:solidFill>
                <a:latin typeface="+mj-lt"/>
              </a:rPr>
              <a:t>Counsel </a:t>
            </a:r>
            <a:r>
              <a:rPr lang="en-US" sz="1800" b="0" dirty="0">
                <a:solidFill>
                  <a:schemeClr val="tx1"/>
                </a:solidFill>
                <a:latin typeface="+mj-lt"/>
              </a:rPr>
              <a:t>through the Office of the State Attorney in line with the legal opinion which gave rise to the financial audit by end of March 2018, after which the Department will make its decision on its contractual relationship with the NHPC.</a:t>
            </a:r>
            <a:endParaRPr lang="en-ZA" sz="1800" b="0" dirty="0">
              <a:solidFill>
                <a:schemeClr val="tx1"/>
              </a:solidFill>
              <a:latin typeface="+mj-lt"/>
            </a:endParaRPr>
          </a:p>
        </p:txBody>
      </p:sp>
      <p:sp>
        <p:nvSpPr>
          <p:cNvPr id="5" name="Slide Number Placeholder 4"/>
          <p:cNvSpPr>
            <a:spLocks noGrp="1"/>
          </p:cNvSpPr>
          <p:nvPr>
            <p:ph type="sldNum" sz="quarter" idx="4"/>
          </p:nvPr>
        </p:nvSpPr>
        <p:spPr/>
        <p:txBody>
          <a:bodyPr/>
          <a:lstStyle/>
          <a:p>
            <a:r>
              <a:rPr lang="en-ZA" dirty="0" smtClean="0"/>
              <a:t>5</a:t>
            </a:r>
          </a:p>
        </p:txBody>
      </p:sp>
    </p:spTree>
    <p:extLst>
      <p:ext uri="{BB962C8B-B14F-4D97-AF65-F5344CB8AC3E}">
        <p14:creationId xmlns:p14="http://schemas.microsoft.com/office/powerpoint/2010/main" xmlns="" val="22741259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07504" y="980728"/>
            <a:ext cx="8928992" cy="4636132"/>
          </a:xfrm>
        </p:spPr>
        <p:txBody>
          <a:bodyPr>
            <a:noAutofit/>
          </a:bodyPr>
          <a:lstStyle/>
          <a:p>
            <a:pPr marL="0" indent="0">
              <a:buNone/>
            </a:pPr>
            <a:endParaRPr lang="en-ZA" sz="2000" b="0" dirty="0" smtClean="0">
              <a:latin typeface="+mn-lt"/>
            </a:endParaRPr>
          </a:p>
          <a:p>
            <a:pPr marL="0" indent="0">
              <a:buNone/>
            </a:pPr>
            <a:endParaRPr lang="en-US" sz="2000" b="0" dirty="0" smtClean="0">
              <a:latin typeface="+mn-lt"/>
            </a:endParaRPr>
          </a:p>
        </p:txBody>
      </p:sp>
      <p:sp>
        <p:nvSpPr>
          <p:cNvPr id="5" name="Content Placeholder 29"/>
          <p:cNvSpPr txBox="1">
            <a:spLocks/>
          </p:cNvSpPr>
          <p:nvPr/>
        </p:nvSpPr>
        <p:spPr>
          <a:xfrm>
            <a:off x="4716016" y="701080"/>
            <a:ext cx="4176464" cy="56886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200" dirty="0" smtClean="0"/>
              <a:t>   </a:t>
            </a:r>
          </a:p>
        </p:txBody>
      </p:sp>
      <p:sp>
        <p:nvSpPr>
          <p:cNvPr id="8" name="Title 28"/>
          <p:cNvSpPr>
            <a:spLocks noGrp="1"/>
          </p:cNvSpPr>
          <p:nvPr>
            <p:ph type="title"/>
          </p:nvPr>
        </p:nvSpPr>
        <p:spPr>
          <a:xfrm>
            <a:off x="539552" y="0"/>
            <a:ext cx="8229600" cy="701080"/>
          </a:xfrm>
        </p:spPr>
        <p:txBody>
          <a:bodyPr>
            <a:normAutofit/>
          </a:bodyPr>
          <a:lstStyle/>
          <a:p>
            <a:r>
              <a:rPr lang="en-ZA" sz="2400" dirty="0" smtClean="0"/>
              <a:t>WAR MUSEUM </a:t>
            </a:r>
            <a:r>
              <a:rPr lang="en-ZA" sz="2400" dirty="0"/>
              <a:t>OF THE BOER </a:t>
            </a:r>
            <a:r>
              <a:rPr lang="en-ZA" sz="2400" dirty="0" smtClean="0"/>
              <a:t>REPUBLICS: </a:t>
            </a:r>
            <a:r>
              <a:rPr lang="en-US" sz="2400" dirty="0" err="1" smtClean="0">
                <a:solidFill>
                  <a:schemeClr val="accent2">
                    <a:lumMod val="75000"/>
                  </a:schemeClr>
                </a:solidFill>
                <a:latin typeface="Arial" panose="020B0604020202020204" pitchFamily="34" charset="0"/>
                <a:ea typeface="Gill Sans BOLD"/>
                <a:cs typeface="Arial" panose="020B0604020202020204" pitchFamily="34" charset="0"/>
              </a:rPr>
              <a:t>Artefacts</a:t>
            </a:r>
            <a:r>
              <a:rPr lang="en-US" sz="2400" dirty="0" smtClean="0">
                <a:solidFill>
                  <a:schemeClr val="accent2">
                    <a:lumMod val="75000"/>
                  </a:schemeClr>
                </a:solidFill>
                <a:latin typeface="Arial" panose="020B0604020202020204" pitchFamily="34" charset="0"/>
                <a:ea typeface="Gill Sans BOLD"/>
                <a:cs typeface="Arial" panose="020B0604020202020204" pitchFamily="34" charset="0"/>
              </a:rPr>
              <a:t> </a:t>
            </a:r>
            <a:endParaRPr lang="en-US" sz="2400" dirty="0">
              <a:solidFill>
                <a:schemeClr val="accent2">
                  <a:lumMod val="75000"/>
                </a:schemeClr>
              </a:solidFill>
              <a:latin typeface="Arial" panose="020B0604020202020204" pitchFamily="34" charset="0"/>
              <a:ea typeface="Gill Sans BOLD"/>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605790550"/>
              </p:ext>
            </p:extLst>
          </p:nvPr>
        </p:nvGraphicFramePr>
        <p:xfrm>
          <a:off x="339324" y="836712"/>
          <a:ext cx="8568952" cy="4937760"/>
        </p:xfrm>
        <a:graphic>
          <a:graphicData uri="http://schemas.openxmlformats.org/drawingml/2006/table">
            <a:tbl>
              <a:tblPr firstRow="1" bandRow="1">
                <a:tableStyleId>{5C22544A-7EE6-4342-B048-85BDC9FD1C3A}</a:tableStyleId>
              </a:tblPr>
              <a:tblGrid>
                <a:gridCol w="2376264"/>
                <a:gridCol w="3240360"/>
                <a:gridCol w="2952328"/>
              </a:tblGrid>
              <a:tr h="268938">
                <a:tc>
                  <a:txBody>
                    <a:bodyPr/>
                    <a:lstStyle/>
                    <a:p>
                      <a:pPr algn="l"/>
                      <a:r>
                        <a:rPr lang="en-ZA" sz="1400" dirty="0" smtClean="0">
                          <a:solidFill>
                            <a:schemeClr val="bg1"/>
                          </a:solidFill>
                        </a:rPr>
                        <a:t>ISSUE </a:t>
                      </a:r>
                    </a:p>
                  </a:txBody>
                  <a:tcPr anchor="b"/>
                </a:tc>
                <a:tc>
                  <a:txBody>
                    <a:bodyPr/>
                    <a:lstStyle/>
                    <a:p>
                      <a:pPr marL="0" lvl="0" indent="0">
                        <a:spcAft>
                          <a:spcPts val="0"/>
                        </a:spcAft>
                        <a:buFont typeface="Symbol"/>
                        <a:buNone/>
                      </a:pPr>
                      <a:r>
                        <a:rPr lang="en-ZA" sz="1400" dirty="0" smtClean="0"/>
                        <a:t>DAC INTERVENTION</a:t>
                      </a:r>
                    </a:p>
                  </a:txBody>
                  <a:tcPr anchor="b"/>
                </a:tc>
                <a:tc>
                  <a:txBody>
                    <a:bodyPr/>
                    <a:lstStyle/>
                    <a:p>
                      <a:pPr algn="ctr"/>
                      <a:r>
                        <a:rPr lang="en-ZA" sz="1400" dirty="0" smtClean="0"/>
                        <a:t>PROGRESS </a:t>
                      </a:r>
                    </a:p>
                  </a:txBody>
                  <a:tcPr anchor="b" anchorCtr="1"/>
                </a:tc>
              </a:tr>
              <a:tr h="14119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latin typeface="Arial" panose="020B0604020202020204" pitchFamily="34" charset="0"/>
                          <a:cs typeface="Arial" panose="020B0604020202020204" pitchFamily="34" charset="0"/>
                        </a:rPr>
                        <a:t>1.</a:t>
                      </a:r>
                      <a:r>
                        <a:rPr lang="en-ZA" sz="1100" baseline="0" dirty="0" smtClean="0">
                          <a:latin typeface="Arial" panose="020B0604020202020204" pitchFamily="34" charset="0"/>
                          <a:cs typeface="Arial" panose="020B0604020202020204" pitchFamily="34" charset="0"/>
                        </a:rPr>
                        <a:t>  Artefacts: The entity should devise ways and means to make people across the country to know the untold story of the war.  </a:t>
                      </a:r>
                      <a:endParaRPr lang="en-ZA" sz="1100" dirty="0">
                        <a:latin typeface="Arial" panose="020B0604020202020204" pitchFamily="34" charset="0"/>
                        <a:cs typeface="Arial" panose="020B0604020202020204" pitchFamily="34" charset="0"/>
                      </a:endParaRPr>
                    </a:p>
                  </a:txBody>
                  <a:tcPr/>
                </a:tc>
                <a:tc>
                  <a:txBody>
                    <a:bodyPr/>
                    <a:lstStyle/>
                    <a:p>
                      <a:pPr marL="0" indent="0" algn="just">
                        <a:spcAft>
                          <a:spcPts val="0"/>
                        </a:spcAft>
                        <a:buFont typeface="Arial" panose="020B0604020202020204" pitchFamily="34" charset="0"/>
                        <a:buNone/>
                      </a:pPr>
                      <a:r>
                        <a:rPr lang="en-ZA" sz="1100" dirty="0" smtClean="0">
                          <a:effectLst/>
                          <a:latin typeface="Arial" panose="020B0604020202020204" pitchFamily="34" charset="0"/>
                          <a:ea typeface="Calibri"/>
                          <a:cs typeface="Arial" panose="020B0604020202020204" pitchFamily="34" charset="0"/>
                        </a:rPr>
                        <a:t>The DAC made funding available for the entity to develop and publish  the book that</a:t>
                      </a:r>
                      <a:r>
                        <a:rPr lang="en-ZA" sz="1100" baseline="0" dirty="0" smtClean="0">
                          <a:effectLst/>
                          <a:latin typeface="Arial" panose="020B0604020202020204" pitchFamily="34" charset="0"/>
                          <a:ea typeface="Calibri"/>
                          <a:cs typeface="Arial" panose="020B0604020202020204" pitchFamily="34" charset="0"/>
                        </a:rPr>
                        <a:t> included the participation of the Black Concentration Camps </a:t>
                      </a:r>
                      <a:endParaRPr lang="en-ZA" sz="1100" dirty="0" smtClean="0">
                        <a:effectLst/>
                        <a:latin typeface="Arial" panose="020B0604020202020204" pitchFamily="34" charset="0"/>
                        <a:ea typeface="Calibri"/>
                        <a:cs typeface="Arial" panose="020B0604020202020204" pitchFamily="34" charset="0"/>
                      </a:endParaRPr>
                    </a:p>
                  </a:txBody>
                  <a:tcPr/>
                </a:tc>
                <a:tc>
                  <a:txBody>
                    <a:bodyPr/>
                    <a:lstStyle/>
                    <a:p>
                      <a:pPr marL="0" indent="0" algn="just">
                        <a:spcAft>
                          <a:spcPts val="0"/>
                        </a:spcAft>
                        <a:buFont typeface="Arial" panose="020B0604020202020204" pitchFamily="34" charset="0"/>
                        <a:buNone/>
                      </a:pPr>
                      <a:r>
                        <a:rPr lang="en-ZA" sz="1100" b="0" strike="noStrike" baseline="0" dirty="0" smtClean="0">
                          <a:solidFill>
                            <a:schemeClr val="tx1"/>
                          </a:solidFill>
                          <a:effectLst/>
                          <a:latin typeface="Arial" panose="020B0604020202020204" pitchFamily="34" charset="0"/>
                          <a:ea typeface="Calibri"/>
                          <a:cs typeface="Arial" panose="020B0604020202020204" pitchFamily="34" charset="0"/>
                        </a:rPr>
                        <a:t>The Museum recently produced a DVD on Black Participation during the War. Free publications were also done in this regard (including Black Concentration Camps).</a:t>
                      </a:r>
                    </a:p>
                    <a:p>
                      <a:pPr marL="0" indent="0" algn="just">
                        <a:spcAft>
                          <a:spcPts val="0"/>
                        </a:spcAft>
                        <a:buFont typeface="Arial" panose="020B0604020202020204" pitchFamily="34" charset="0"/>
                        <a:buNone/>
                      </a:pPr>
                      <a:r>
                        <a:rPr lang="en-ZA" sz="1100" b="0" strike="noStrike" baseline="0" dirty="0" smtClean="0">
                          <a:solidFill>
                            <a:schemeClr val="tx1"/>
                          </a:solidFill>
                          <a:effectLst/>
                          <a:latin typeface="Arial" panose="020B0604020202020204" pitchFamily="34" charset="0"/>
                          <a:ea typeface="Calibri"/>
                          <a:cs typeface="Arial" panose="020B0604020202020204" pitchFamily="34" charset="0"/>
                        </a:rPr>
                        <a:t>The Museum is in the process of distributing a publication on Black Participation which was compiled in conjunction with DAC, to schools. </a:t>
                      </a:r>
                    </a:p>
                    <a:p>
                      <a:pPr marL="0" indent="0" algn="just">
                        <a:spcAft>
                          <a:spcPts val="0"/>
                        </a:spcAft>
                        <a:buFont typeface="Arial" panose="020B0604020202020204" pitchFamily="34" charset="0"/>
                        <a:buNone/>
                      </a:pPr>
                      <a:endParaRPr lang="en-ZA" sz="1100" b="0" strike="noStrike" baseline="0" dirty="0" smtClean="0">
                        <a:solidFill>
                          <a:schemeClr val="tx1"/>
                        </a:solidFill>
                        <a:effectLst/>
                        <a:latin typeface="Arial" panose="020B0604020202020204" pitchFamily="34" charset="0"/>
                        <a:ea typeface="Calibri"/>
                        <a:cs typeface="Arial" panose="020B0604020202020204" pitchFamily="34" charset="0"/>
                      </a:endParaRPr>
                    </a:p>
                  </a:txBody>
                  <a:tcPr/>
                </a:tc>
              </a:tr>
              <a:tr h="13434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latin typeface="Arial" panose="020B0604020202020204" pitchFamily="34" charset="0"/>
                          <a:cs typeface="Arial" panose="020B0604020202020204" pitchFamily="34" charset="0"/>
                        </a:rPr>
                        <a:t>More</a:t>
                      </a:r>
                      <a:r>
                        <a:rPr lang="en-ZA" sz="1100" baseline="0" dirty="0" smtClean="0">
                          <a:latin typeface="Arial" panose="020B0604020202020204" pitchFamily="34" charset="0"/>
                          <a:cs typeface="Arial" panose="020B0604020202020204" pitchFamily="34" charset="0"/>
                        </a:rPr>
                        <a:t> effort should be made to get the names of those that are not known; including recognition of Women and Children</a:t>
                      </a:r>
                    </a:p>
                  </a:txBody>
                  <a:tcPr/>
                </a:tc>
                <a:tc>
                  <a:txBody>
                    <a:bodyPr/>
                    <a:lstStyle/>
                    <a:p>
                      <a:pPr marL="0" indent="0" algn="just">
                        <a:spcAft>
                          <a:spcPts val="0"/>
                        </a:spcAft>
                        <a:buFont typeface="Arial" panose="020B0604020202020204" pitchFamily="34" charset="0"/>
                        <a:buNone/>
                      </a:pPr>
                      <a:r>
                        <a:rPr lang="en-ZA" sz="1100" baseline="0" dirty="0" smtClean="0">
                          <a:effectLst/>
                          <a:latin typeface="Arial" panose="020B0604020202020204" pitchFamily="34" charset="0"/>
                          <a:ea typeface="Calibri"/>
                          <a:cs typeface="Arial" panose="020B0604020202020204" pitchFamily="34" charset="0"/>
                        </a:rPr>
                        <a:t>The entity is leading.</a:t>
                      </a:r>
                    </a:p>
                  </a:txBody>
                  <a:tcPr/>
                </a:tc>
                <a:tc>
                  <a:txBody>
                    <a:bodyPr/>
                    <a:lstStyle/>
                    <a:p>
                      <a:pPr marL="0" indent="0" algn="just">
                        <a:spcAft>
                          <a:spcPts val="0"/>
                        </a:spcAft>
                        <a:buFont typeface="Arial" panose="020B0604020202020204" pitchFamily="34" charset="0"/>
                        <a:buNone/>
                      </a:pPr>
                      <a:r>
                        <a:rPr lang="en-ZA" sz="1100" b="0" baseline="0" dirty="0" smtClean="0">
                          <a:solidFill>
                            <a:schemeClr val="tx1"/>
                          </a:solidFill>
                          <a:effectLst/>
                          <a:latin typeface="Arial" panose="020B0604020202020204" pitchFamily="34" charset="0"/>
                          <a:ea typeface="Calibri"/>
                          <a:cs typeface="Arial" panose="020B0604020202020204" pitchFamily="34" charset="0"/>
                        </a:rPr>
                        <a:t>A continuous effort is made to obtain all the names of those who died in the concentration camps that are not known. </a:t>
                      </a:r>
                    </a:p>
                    <a:p>
                      <a:pPr marL="0" indent="0" algn="just">
                        <a:spcAft>
                          <a:spcPts val="0"/>
                        </a:spcAft>
                        <a:buFont typeface="Arial" panose="020B0604020202020204" pitchFamily="34" charset="0"/>
                        <a:buNone/>
                      </a:pPr>
                      <a:endParaRPr lang="en-ZA" sz="1100" b="0" baseline="0" dirty="0" smtClean="0">
                        <a:solidFill>
                          <a:schemeClr val="tx1"/>
                        </a:solidFill>
                        <a:effectLst/>
                        <a:latin typeface="Arial" panose="020B0604020202020204" pitchFamily="34" charset="0"/>
                        <a:ea typeface="Calibri"/>
                        <a:cs typeface="Arial" panose="020B0604020202020204" pitchFamily="34" charset="0"/>
                      </a:endParaRPr>
                    </a:p>
                    <a:p>
                      <a:pPr marL="0" indent="0" algn="just">
                        <a:spcAft>
                          <a:spcPts val="0"/>
                        </a:spcAft>
                        <a:buFont typeface="Arial" panose="020B0604020202020204" pitchFamily="34" charset="0"/>
                        <a:buNone/>
                      </a:pPr>
                      <a:r>
                        <a:rPr lang="en-ZA" sz="1100" b="0" baseline="0" dirty="0" smtClean="0">
                          <a:solidFill>
                            <a:schemeClr val="tx1"/>
                          </a:solidFill>
                          <a:effectLst/>
                          <a:latin typeface="Arial" panose="020B0604020202020204" pitchFamily="34" charset="0"/>
                          <a:ea typeface="Calibri"/>
                          <a:cs typeface="Arial" panose="020B0604020202020204" pitchFamily="34" charset="0"/>
                        </a:rPr>
                        <a:t>The design of the Garden of Remembrance was done in such a way that additional names can be added from time to time. </a:t>
                      </a:r>
                    </a:p>
                    <a:p>
                      <a:pPr marL="0" indent="0" algn="just">
                        <a:spcAft>
                          <a:spcPts val="0"/>
                        </a:spcAft>
                        <a:buFont typeface="Arial" panose="020B0604020202020204" pitchFamily="34" charset="0"/>
                        <a:buNone/>
                      </a:pPr>
                      <a:r>
                        <a:rPr lang="en-ZA" sz="1100" b="0" baseline="0" dirty="0" smtClean="0">
                          <a:solidFill>
                            <a:schemeClr val="tx1"/>
                          </a:solidFill>
                          <a:effectLst/>
                          <a:latin typeface="Arial" panose="020B0604020202020204" pitchFamily="34" charset="0"/>
                          <a:ea typeface="Calibri"/>
                          <a:cs typeface="Arial" panose="020B0604020202020204" pitchFamily="34" charset="0"/>
                        </a:rPr>
                        <a:t> </a:t>
                      </a:r>
                    </a:p>
                  </a:txBody>
                  <a:tcPr/>
                </a:tc>
              </a:tr>
              <a:tr h="1343472">
                <a:tc>
                  <a:txBody>
                    <a:bodyPr/>
                    <a:lstStyle/>
                    <a:p>
                      <a:r>
                        <a:rPr lang="en-ZA" sz="1100" dirty="0" smtClean="0">
                          <a:latin typeface="Arial" panose="020B0604020202020204" pitchFamily="34" charset="0"/>
                          <a:cs typeface="Arial" panose="020B0604020202020204" pitchFamily="34" charset="0"/>
                        </a:rPr>
                        <a:t>The museum must facilitate for more learners to come to the museum .</a:t>
                      </a:r>
                    </a:p>
                    <a:p>
                      <a:r>
                        <a:rPr lang="en-ZA" sz="1100" dirty="0" smtClean="0">
                          <a:latin typeface="Arial" panose="020B0604020202020204" pitchFamily="34" charset="0"/>
                          <a:cs typeface="Arial" panose="020B0604020202020204" pitchFamily="34" charset="0"/>
                        </a:rPr>
                        <a:t>There should be a  relationship between the Museum and the Department of Arts and Culture in</a:t>
                      </a:r>
                      <a:r>
                        <a:rPr lang="en-ZA" sz="1100" baseline="0" dirty="0" smtClean="0">
                          <a:latin typeface="Arial" panose="020B0604020202020204" pitchFamily="34" charset="0"/>
                          <a:cs typeface="Arial" panose="020B0604020202020204" pitchFamily="34" charset="0"/>
                        </a:rPr>
                        <a:t> the province so that the Department can assist the museum in transporting the students </a:t>
                      </a:r>
                      <a:endParaRPr lang="en-ZA" sz="1100" dirty="0">
                        <a:latin typeface="Arial" panose="020B0604020202020204" pitchFamily="34" charset="0"/>
                        <a:cs typeface="Arial" panose="020B0604020202020204" pitchFamily="34" charset="0"/>
                      </a:endParaRPr>
                    </a:p>
                  </a:txBody>
                  <a:tcPr/>
                </a:tc>
                <a:tc>
                  <a:txBody>
                    <a:bodyPr/>
                    <a:lstStyle/>
                    <a:p>
                      <a:pPr marL="0" indent="0" algn="just">
                        <a:spcAft>
                          <a:spcPts val="0"/>
                        </a:spcAft>
                        <a:buFont typeface="Arial" panose="020B0604020202020204" pitchFamily="34" charset="0"/>
                        <a:buNone/>
                      </a:pPr>
                      <a:r>
                        <a:rPr lang="en-ZA" sz="1100" baseline="0" dirty="0" smtClean="0">
                          <a:effectLst/>
                          <a:latin typeface="Arial" panose="020B0604020202020204" pitchFamily="34" charset="0"/>
                          <a:ea typeface="Calibri"/>
                          <a:cs typeface="Arial" panose="020B0604020202020204" pitchFamily="34" charset="0"/>
                        </a:rPr>
                        <a:t>The DAC through MINMEC will liaise with the Free State MEC to support the entity</a:t>
                      </a:r>
                    </a:p>
                  </a:txBody>
                  <a:tcPr/>
                </a:tc>
                <a:tc>
                  <a:txBody>
                    <a:bodyPr/>
                    <a:lstStyle/>
                    <a:p>
                      <a:pPr marL="0" indent="0" algn="just">
                        <a:spcAft>
                          <a:spcPts val="0"/>
                        </a:spcAft>
                        <a:buFont typeface="Arial" panose="020B0604020202020204" pitchFamily="34" charset="0"/>
                        <a:buNone/>
                      </a:pPr>
                      <a:r>
                        <a:rPr lang="en-ZA" sz="1100" b="0" baseline="0" dirty="0" smtClean="0">
                          <a:solidFill>
                            <a:schemeClr val="tx1"/>
                          </a:solidFill>
                          <a:effectLst/>
                          <a:latin typeface="Arial" panose="020B0604020202020204" pitchFamily="34" charset="0"/>
                          <a:ea typeface="Calibri"/>
                          <a:cs typeface="Arial" panose="020B0604020202020204" pitchFamily="34" charset="0"/>
                        </a:rPr>
                        <a:t>The Museum is currently engaging the Mangaung Metro and the Provincial Department of Arts and Culture for assistance to facilitate higher volumes of schools to visit the Museum. </a:t>
                      </a:r>
                    </a:p>
                  </a:txBody>
                  <a:tcPr/>
                </a:tc>
              </a:tr>
            </a:tbl>
          </a:graphicData>
        </a:graphic>
      </p:graphicFrame>
      <p:sp>
        <p:nvSpPr>
          <p:cNvPr id="3" name="Slide Number Placeholder 2"/>
          <p:cNvSpPr>
            <a:spLocks noGrp="1"/>
          </p:cNvSpPr>
          <p:nvPr>
            <p:ph type="sldNum" sz="quarter" idx="4"/>
          </p:nvPr>
        </p:nvSpPr>
        <p:spPr/>
        <p:txBody>
          <a:bodyPr/>
          <a:lstStyle/>
          <a:p>
            <a:r>
              <a:rPr lang="en-ZA" dirty="0" smtClean="0"/>
              <a:t>50</a:t>
            </a:r>
          </a:p>
        </p:txBody>
      </p:sp>
    </p:spTree>
    <p:extLst>
      <p:ext uri="{BB962C8B-B14F-4D97-AF65-F5344CB8AC3E}">
        <p14:creationId xmlns:p14="http://schemas.microsoft.com/office/powerpoint/2010/main" xmlns="" val="5955105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07504" y="980728"/>
            <a:ext cx="8928992" cy="4636132"/>
          </a:xfrm>
        </p:spPr>
        <p:txBody>
          <a:bodyPr>
            <a:noAutofit/>
          </a:bodyPr>
          <a:lstStyle/>
          <a:p>
            <a:pPr marL="0" indent="0">
              <a:buNone/>
            </a:pPr>
            <a:endParaRPr lang="en-ZA" sz="2000" b="0" dirty="0" smtClean="0">
              <a:latin typeface="+mn-lt"/>
            </a:endParaRPr>
          </a:p>
          <a:p>
            <a:pPr marL="0" indent="0">
              <a:buNone/>
            </a:pPr>
            <a:endParaRPr lang="en-US" sz="2000" b="0" dirty="0" smtClean="0">
              <a:latin typeface="+mn-lt"/>
            </a:endParaRPr>
          </a:p>
        </p:txBody>
      </p:sp>
      <p:sp>
        <p:nvSpPr>
          <p:cNvPr id="5" name="Content Placeholder 29"/>
          <p:cNvSpPr txBox="1">
            <a:spLocks/>
          </p:cNvSpPr>
          <p:nvPr/>
        </p:nvSpPr>
        <p:spPr>
          <a:xfrm>
            <a:off x="4716016" y="701080"/>
            <a:ext cx="4176464" cy="56886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200" dirty="0" smtClean="0"/>
              <a:t>   </a:t>
            </a:r>
          </a:p>
        </p:txBody>
      </p:sp>
      <p:sp>
        <p:nvSpPr>
          <p:cNvPr id="8" name="Title 28"/>
          <p:cNvSpPr>
            <a:spLocks noGrp="1"/>
          </p:cNvSpPr>
          <p:nvPr>
            <p:ph type="title"/>
          </p:nvPr>
        </p:nvSpPr>
        <p:spPr>
          <a:xfrm>
            <a:off x="539552" y="116632"/>
            <a:ext cx="8229600" cy="792088"/>
          </a:xfrm>
        </p:spPr>
        <p:txBody>
          <a:bodyPr>
            <a:normAutofit fontScale="90000"/>
          </a:bodyPr>
          <a:lstStyle/>
          <a:p>
            <a:r>
              <a:rPr lang="en-ZA" sz="2400" dirty="0" smtClean="0"/>
              <a:t>WAR MUSEUM </a:t>
            </a:r>
            <a:r>
              <a:rPr lang="en-ZA" sz="2400" dirty="0"/>
              <a:t>OF THE BOER </a:t>
            </a:r>
            <a:r>
              <a:rPr lang="en-ZA" sz="2400" dirty="0" smtClean="0"/>
              <a:t>REPUBLICS: </a:t>
            </a:r>
            <a:r>
              <a:rPr lang="en-US" sz="2400" dirty="0" smtClean="0">
                <a:solidFill>
                  <a:schemeClr val="accent2">
                    <a:lumMod val="75000"/>
                  </a:schemeClr>
                </a:solidFill>
                <a:latin typeface="Arial" panose="020B0604020202020204" pitchFamily="34" charset="0"/>
                <a:ea typeface="Gill Sans BOLD"/>
                <a:cs typeface="Arial" panose="020B0604020202020204" pitchFamily="34" charset="0"/>
              </a:rPr>
              <a:t>Transformation  </a:t>
            </a:r>
            <a:endParaRPr lang="en-US" sz="2400" dirty="0">
              <a:solidFill>
                <a:schemeClr val="accent2">
                  <a:lumMod val="75000"/>
                </a:schemeClr>
              </a:solidFill>
              <a:latin typeface="Arial" panose="020B0604020202020204" pitchFamily="34" charset="0"/>
              <a:ea typeface="Gill Sans BOLD"/>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469176573"/>
              </p:ext>
            </p:extLst>
          </p:nvPr>
        </p:nvGraphicFramePr>
        <p:xfrm>
          <a:off x="323528" y="1052736"/>
          <a:ext cx="8568952" cy="4752529"/>
        </p:xfrm>
        <a:graphic>
          <a:graphicData uri="http://schemas.openxmlformats.org/drawingml/2006/table">
            <a:tbl>
              <a:tblPr firstRow="1" bandRow="1">
                <a:tableStyleId>{5C22544A-7EE6-4342-B048-85BDC9FD1C3A}</a:tableStyleId>
              </a:tblPr>
              <a:tblGrid>
                <a:gridCol w="2376264"/>
                <a:gridCol w="3240360"/>
                <a:gridCol w="2952328"/>
              </a:tblGrid>
              <a:tr h="354275">
                <a:tc>
                  <a:txBody>
                    <a:bodyPr/>
                    <a:lstStyle/>
                    <a:p>
                      <a:pPr algn="l"/>
                      <a:r>
                        <a:rPr lang="en-ZA" sz="1400" dirty="0" smtClean="0">
                          <a:solidFill>
                            <a:schemeClr val="bg1"/>
                          </a:solidFill>
                        </a:rPr>
                        <a:t>ISSUE </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kumimoji="0" lang="en-ZA" sz="1400" b="1" i="0" u="none" strike="noStrike" kern="1200" cap="none" spc="0" normalizeH="0" baseline="0" noProof="0" dirty="0" smtClean="0">
                          <a:ln>
                            <a:noFill/>
                          </a:ln>
                          <a:solidFill>
                            <a:prstClr val="white"/>
                          </a:solidFill>
                          <a:effectLst/>
                          <a:uLnTx/>
                          <a:uFillTx/>
                          <a:latin typeface="+mn-lt"/>
                          <a:ea typeface="Calibri"/>
                          <a:cs typeface="Times New Roman"/>
                        </a:rPr>
                        <a:t>DAC  INTERVENTION</a:t>
                      </a:r>
                      <a:endParaRPr lang="en-ZA" sz="1400" dirty="0" smtClean="0"/>
                    </a:p>
                  </a:txBody>
                  <a:tcPr anchor="b"/>
                </a:tc>
                <a:tc>
                  <a:txBody>
                    <a:bodyPr/>
                    <a:lstStyle/>
                    <a:p>
                      <a:pPr algn="ctr"/>
                      <a:r>
                        <a:rPr lang="en-ZA" sz="1400" dirty="0" smtClean="0"/>
                        <a:t>PROGRESS </a:t>
                      </a:r>
                    </a:p>
                  </a:txBody>
                  <a:tcPr anchor="b" anchorCtr="1"/>
                </a:tc>
              </a:tr>
              <a:tr h="1681633">
                <a:tc>
                  <a:txBody>
                    <a:bodyPr/>
                    <a:lstStyle/>
                    <a:p>
                      <a:pPr marL="0" indent="0">
                        <a:buNone/>
                      </a:pPr>
                      <a:r>
                        <a:rPr lang="en-ZA" sz="1100" b="0" dirty="0" smtClean="0">
                          <a:latin typeface="Arial" panose="020B0604020202020204" pitchFamily="34" charset="0"/>
                          <a:cs typeface="Arial" panose="020B0604020202020204" pitchFamily="34" charset="0"/>
                        </a:rPr>
                        <a:t>The museum</a:t>
                      </a:r>
                      <a:r>
                        <a:rPr lang="en-ZA" sz="1100" b="0" baseline="0" dirty="0" smtClean="0">
                          <a:latin typeface="Arial" panose="020B0604020202020204" pitchFamily="34" charset="0"/>
                          <a:cs typeface="Arial" panose="020B0604020202020204" pitchFamily="34" charset="0"/>
                        </a:rPr>
                        <a:t> must diversify its staff complement </a:t>
                      </a:r>
                      <a:endParaRPr lang="en-ZA" sz="1100" b="0"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dirty="0" smtClean="0">
                          <a:latin typeface="Arial" panose="020B0604020202020204" pitchFamily="34" charset="0"/>
                          <a:cs typeface="Arial" panose="020B0604020202020204" pitchFamily="34" charset="0"/>
                        </a:rPr>
                        <a:t>The entity is encouraged to comply with issues of transformation</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solidFill>
                            <a:schemeClr val="tx1"/>
                          </a:solidFill>
                          <a:latin typeface="Arial" panose="020B0604020202020204" pitchFamily="34" charset="0"/>
                          <a:cs typeface="Arial" panose="020B0604020202020204" pitchFamily="34" charset="0"/>
                        </a:rPr>
                        <a:t>The Museum does have an Equity Employment target in place. The Museum staff compliment is</a:t>
                      </a:r>
                      <a:r>
                        <a:rPr lang="en-ZA" sz="1100" baseline="0" dirty="0" smtClean="0">
                          <a:solidFill>
                            <a:schemeClr val="tx1"/>
                          </a:solidFill>
                          <a:latin typeface="Arial" panose="020B0604020202020204" pitchFamily="34" charset="0"/>
                          <a:cs typeface="Arial" panose="020B0604020202020204" pitchFamily="34" charset="0"/>
                        </a:rPr>
                        <a:t> </a:t>
                      </a:r>
                      <a:r>
                        <a:rPr lang="en-ZA" sz="1100" dirty="0" smtClean="0">
                          <a:solidFill>
                            <a:schemeClr val="tx1"/>
                          </a:solidFill>
                          <a:latin typeface="Arial" panose="020B0604020202020204" pitchFamily="34" charset="0"/>
                          <a:cs typeface="Arial" panose="020B0604020202020204" pitchFamily="34" charset="0"/>
                        </a:rPr>
                        <a:t>25</a:t>
                      </a:r>
                    </a:p>
                    <a:p>
                      <a:endParaRPr lang="en-ZA" sz="1100" dirty="0" smtClean="0">
                        <a:solidFill>
                          <a:schemeClr val="tx1"/>
                        </a:solidFill>
                        <a:latin typeface="Arial" panose="020B0604020202020204" pitchFamily="34" charset="0"/>
                        <a:cs typeface="Arial" panose="020B0604020202020204" pitchFamily="34" charset="0"/>
                      </a:endParaRPr>
                    </a:p>
                  </a:txBody>
                  <a:tcPr/>
                </a:tc>
              </a:tr>
              <a:tr h="1295612">
                <a:tc>
                  <a:txBody>
                    <a:bodyPr/>
                    <a:lstStyle/>
                    <a:p>
                      <a:r>
                        <a:rPr lang="en-ZA" sz="1100" baseline="0" dirty="0" smtClean="0">
                          <a:latin typeface="Arial" panose="020B0604020202020204" pitchFamily="34" charset="0"/>
                          <a:cs typeface="Arial" panose="020B0604020202020204" pitchFamily="34" charset="0"/>
                        </a:rPr>
                        <a:t>The DAC should develop guidelines to ensure there is equitable distribution of funding of museums in the country.</a:t>
                      </a: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dirty="0" smtClean="0">
                          <a:effectLst/>
                          <a:latin typeface="Arial" panose="020B0604020202020204" pitchFamily="34" charset="0"/>
                          <a:ea typeface="Calibri"/>
                          <a:cs typeface="Arial" panose="020B0604020202020204" pitchFamily="34" charset="0"/>
                        </a:rPr>
                        <a:t>The DAC is finalising the White Paper on Arts,</a:t>
                      </a:r>
                      <a:r>
                        <a:rPr lang="en-ZA" sz="1100" baseline="0" dirty="0" smtClean="0">
                          <a:effectLst/>
                          <a:latin typeface="Arial" panose="020B0604020202020204" pitchFamily="34" charset="0"/>
                          <a:ea typeface="Calibri"/>
                          <a:cs typeface="Arial" panose="020B0604020202020204" pitchFamily="34" charset="0"/>
                        </a:rPr>
                        <a:t> </a:t>
                      </a:r>
                      <a:r>
                        <a:rPr lang="en-ZA" sz="1100" dirty="0" smtClean="0">
                          <a:effectLst/>
                          <a:latin typeface="Arial" panose="020B0604020202020204" pitchFamily="34" charset="0"/>
                          <a:ea typeface="Calibri"/>
                          <a:cs typeface="Arial" panose="020B0604020202020204" pitchFamily="34" charset="0"/>
                        </a:rPr>
                        <a:t>Culture and Heritage which will guide</a:t>
                      </a:r>
                      <a:r>
                        <a:rPr lang="en-ZA" sz="1100" baseline="0" dirty="0" smtClean="0">
                          <a:effectLst/>
                          <a:latin typeface="Arial" panose="020B0604020202020204" pitchFamily="34" charset="0"/>
                          <a:ea typeface="Calibri"/>
                          <a:cs typeface="Arial" panose="020B0604020202020204" pitchFamily="34" charset="0"/>
                        </a:rPr>
                        <a:t> how entities will be configured and address the current status of funding which is not equitable. </a:t>
                      </a:r>
                      <a:endParaRPr lang="en-ZA" sz="1100" dirty="0" smtClean="0">
                        <a:effectLst/>
                        <a:latin typeface="Arial" panose="020B0604020202020204" pitchFamily="34" charset="0"/>
                        <a:ea typeface="Calibri"/>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0" baseline="0" dirty="0" smtClean="0">
                          <a:solidFill>
                            <a:schemeClr val="tx1"/>
                          </a:solidFill>
                          <a:latin typeface="Arial" panose="020B0604020202020204" pitchFamily="34" charset="0"/>
                          <a:cs typeface="Arial" panose="020B0604020202020204" pitchFamily="34" charset="0"/>
                        </a:rPr>
                        <a:t>The Third draft of the White Paper on Arts, Culture and Heritage has been submitted to DPME for the validation and certification of the Socio-Economic Impact Assessment study</a:t>
                      </a:r>
                    </a:p>
                  </a:txBody>
                  <a:tcPr/>
                </a:tc>
              </a:tr>
              <a:tr h="1421009">
                <a:tc>
                  <a:txBody>
                    <a:bodyPr/>
                    <a:lstStyle/>
                    <a:p>
                      <a:pPr marL="0" indent="0">
                        <a:buFont typeface="Arial" panose="020B0604020202020204" pitchFamily="34" charset="0"/>
                        <a:buNone/>
                      </a:pPr>
                      <a:r>
                        <a:rPr lang="en-ZA" sz="1100" baseline="0" dirty="0" smtClean="0">
                          <a:latin typeface="Arial" panose="020B0604020202020204" pitchFamily="34" charset="0"/>
                          <a:cs typeface="Arial" panose="020B0604020202020204" pitchFamily="34" charset="0"/>
                        </a:rPr>
                        <a:t>The CEO and the management have to ensure that there is a succession plan in the entity</a:t>
                      </a: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dirty="0" smtClean="0">
                          <a:effectLst/>
                          <a:latin typeface="Arial" panose="020B0604020202020204" pitchFamily="34" charset="0"/>
                          <a:ea typeface="Calibri"/>
                          <a:cs typeface="Arial" panose="020B0604020202020204" pitchFamily="34" charset="0"/>
                        </a:rPr>
                        <a:t>The DAC has advised entities about the importance of developing  </a:t>
                      </a:r>
                      <a:r>
                        <a:rPr lang="en-ZA" sz="1100" baseline="0" dirty="0" smtClean="0">
                          <a:effectLst/>
                          <a:latin typeface="Arial" panose="020B0604020202020204" pitchFamily="34" charset="0"/>
                          <a:ea typeface="Calibri"/>
                          <a:cs typeface="Arial" panose="020B0604020202020204" pitchFamily="34" charset="0"/>
                        </a:rPr>
                        <a:t> succession plans in its various forums with the relevant stakeholders.</a:t>
                      </a:r>
                      <a:endParaRPr lang="en-ZA" sz="1100" dirty="0" smtClean="0">
                        <a:effectLst/>
                        <a:latin typeface="Arial" panose="020B0604020202020204" pitchFamily="34" charset="0"/>
                        <a:ea typeface="Calibri"/>
                        <a:cs typeface="Arial" panose="020B0604020202020204" pitchFamily="34" charset="0"/>
                      </a:endParaRPr>
                    </a:p>
                  </a:txBody>
                  <a:tcPr/>
                </a:tc>
                <a:tc>
                  <a:txBody>
                    <a:bodyPr/>
                    <a:lstStyle/>
                    <a:p>
                      <a:pPr marL="0" indent="0" algn="just">
                        <a:spcAft>
                          <a:spcPts val="0"/>
                        </a:spcAft>
                        <a:buFont typeface="Arial" panose="020B0604020202020204" pitchFamily="34" charset="0"/>
                        <a:buNone/>
                      </a:pPr>
                      <a:r>
                        <a:rPr lang="en-ZA" sz="1100" dirty="0" smtClean="0">
                          <a:effectLst/>
                          <a:latin typeface="Arial" panose="020B0604020202020204" pitchFamily="34" charset="0"/>
                          <a:ea typeface="Calibri"/>
                          <a:cs typeface="Arial" panose="020B0604020202020204" pitchFamily="34" charset="0"/>
                        </a:rPr>
                        <a:t>The Museum does have a Continuation Plan in place for staff as well as a Succession Plan for the Director.</a:t>
                      </a:r>
                    </a:p>
                  </a:txBody>
                  <a:tcPr/>
                </a:tc>
              </a:tr>
            </a:tbl>
          </a:graphicData>
        </a:graphic>
      </p:graphicFrame>
      <p:sp>
        <p:nvSpPr>
          <p:cNvPr id="3" name="Slide Number Placeholder 2"/>
          <p:cNvSpPr>
            <a:spLocks noGrp="1"/>
          </p:cNvSpPr>
          <p:nvPr>
            <p:ph type="sldNum" sz="quarter" idx="4"/>
          </p:nvPr>
        </p:nvSpPr>
        <p:spPr/>
        <p:txBody>
          <a:bodyPr/>
          <a:lstStyle/>
          <a:p>
            <a:r>
              <a:rPr lang="en-ZA" dirty="0" smtClean="0"/>
              <a:t>51</a:t>
            </a:r>
          </a:p>
        </p:txBody>
      </p:sp>
    </p:spTree>
    <p:extLst>
      <p:ext uri="{BB962C8B-B14F-4D97-AF65-F5344CB8AC3E}">
        <p14:creationId xmlns:p14="http://schemas.microsoft.com/office/powerpoint/2010/main" xmlns="" val="23534212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07504" y="980728"/>
            <a:ext cx="8928992" cy="4636132"/>
          </a:xfrm>
        </p:spPr>
        <p:txBody>
          <a:bodyPr>
            <a:noAutofit/>
          </a:bodyPr>
          <a:lstStyle/>
          <a:p>
            <a:pPr marL="0" indent="0">
              <a:buNone/>
            </a:pPr>
            <a:endParaRPr lang="en-ZA" sz="2000" b="0" dirty="0" smtClean="0">
              <a:latin typeface="+mn-lt"/>
            </a:endParaRPr>
          </a:p>
          <a:p>
            <a:pPr marL="0" indent="0">
              <a:buNone/>
            </a:pPr>
            <a:endParaRPr lang="en-US" sz="2000" b="0" dirty="0" smtClean="0">
              <a:latin typeface="+mn-lt"/>
            </a:endParaRPr>
          </a:p>
        </p:txBody>
      </p:sp>
      <p:sp>
        <p:nvSpPr>
          <p:cNvPr id="5" name="Content Placeholder 29"/>
          <p:cNvSpPr txBox="1">
            <a:spLocks/>
          </p:cNvSpPr>
          <p:nvPr/>
        </p:nvSpPr>
        <p:spPr>
          <a:xfrm>
            <a:off x="4674358" y="666130"/>
            <a:ext cx="4176464" cy="56886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200" dirty="0" smtClean="0"/>
              <a:t>   </a:t>
            </a:r>
          </a:p>
        </p:txBody>
      </p:sp>
      <p:sp>
        <p:nvSpPr>
          <p:cNvPr id="8" name="Title 28"/>
          <p:cNvSpPr>
            <a:spLocks noGrp="1"/>
          </p:cNvSpPr>
          <p:nvPr>
            <p:ph type="title"/>
          </p:nvPr>
        </p:nvSpPr>
        <p:spPr>
          <a:xfrm>
            <a:off x="539552" y="116632"/>
            <a:ext cx="8229600" cy="720080"/>
          </a:xfrm>
        </p:spPr>
        <p:txBody>
          <a:bodyPr>
            <a:normAutofit fontScale="90000"/>
          </a:bodyPr>
          <a:lstStyle/>
          <a:p>
            <a:r>
              <a:rPr lang="en-ZA" sz="2400" dirty="0" smtClean="0"/>
              <a:t>WAR MUSEUM </a:t>
            </a:r>
            <a:r>
              <a:rPr lang="en-ZA" sz="2400" dirty="0"/>
              <a:t>OF THE BOER </a:t>
            </a:r>
            <a:r>
              <a:rPr lang="en-ZA" sz="2400" dirty="0" smtClean="0"/>
              <a:t>REPUBLICS: </a:t>
            </a:r>
            <a:r>
              <a:rPr lang="en-US" sz="2400" dirty="0" smtClean="0">
                <a:solidFill>
                  <a:schemeClr val="accent2">
                    <a:lumMod val="75000"/>
                  </a:schemeClr>
                </a:solidFill>
                <a:latin typeface="Arial" panose="020B0604020202020204" pitchFamily="34" charset="0"/>
                <a:ea typeface="Gill Sans BOLD"/>
                <a:cs typeface="Arial" panose="020B0604020202020204" pitchFamily="34" charset="0"/>
              </a:rPr>
              <a:t>Audit Findings </a:t>
            </a:r>
            <a:endParaRPr lang="en-US" sz="2400" dirty="0">
              <a:solidFill>
                <a:schemeClr val="accent2">
                  <a:lumMod val="75000"/>
                </a:schemeClr>
              </a:solidFill>
              <a:latin typeface="Arial" panose="020B0604020202020204" pitchFamily="34" charset="0"/>
              <a:ea typeface="Gill Sans BOLD"/>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485971480"/>
              </p:ext>
            </p:extLst>
          </p:nvPr>
        </p:nvGraphicFramePr>
        <p:xfrm>
          <a:off x="315914" y="1167187"/>
          <a:ext cx="8288535" cy="3457885"/>
        </p:xfrm>
        <a:graphic>
          <a:graphicData uri="http://schemas.openxmlformats.org/drawingml/2006/table">
            <a:tbl>
              <a:tblPr firstRow="1" bandRow="1">
                <a:tableStyleId>{5C22544A-7EE6-4342-B048-85BDC9FD1C3A}</a:tableStyleId>
              </a:tblPr>
              <a:tblGrid>
                <a:gridCol w="2810894"/>
                <a:gridCol w="2851570"/>
                <a:gridCol w="2626071"/>
              </a:tblGrid>
              <a:tr h="0">
                <a:tc>
                  <a:txBody>
                    <a:bodyPr/>
                    <a:lstStyle/>
                    <a:p>
                      <a:pPr algn="ctr"/>
                      <a:r>
                        <a:rPr lang="en-ZA" sz="1400" dirty="0" smtClean="0">
                          <a:solidFill>
                            <a:schemeClr val="bg1"/>
                          </a:solidFill>
                        </a:rPr>
                        <a:t>ISSUE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smtClean="0">
                          <a:ln>
                            <a:noFill/>
                          </a:ln>
                          <a:solidFill>
                            <a:prstClr val="white"/>
                          </a:solidFill>
                          <a:effectLst/>
                          <a:uLnTx/>
                          <a:uFillTx/>
                          <a:latin typeface="+mn-lt"/>
                          <a:ea typeface="Calibri"/>
                          <a:cs typeface="Times New Roman"/>
                        </a:rPr>
                        <a:t>DAC  INTERVENTION</a:t>
                      </a:r>
                      <a:endParaRPr lang="en-ZA" sz="1400" dirty="0" smtClean="0"/>
                    </a:p>
                  </a:txBody>
                  <a:tcPr anchor="b"/>
                </a:tc>
                <a:tc>
                  <a:txBody>
                    <a:bodyPr/>
                    <a:lstStyle/>
                    <a:p>
                      <a:pPr algn="ctr"/>
                      <a:r>
                        <a:rPr lang="en-ZA" sz="1400" dirty="0" smtClean="0"/>
                        <a:t>PROGRESS </a:t>
                      </a:r>
                    </a:p>
                  </a:txBody>
                  <a:tcPr anchor="b" anchorCtr="1"/>
                </a:tc>
              </a:tr>
              <a:tr h="3153085">
                <a:tc>
                  <a:txBody>
                    <a:bodyPr/>
                    <a:lstStyle/>
                    <a:p>
                      <a:pPr marL="0" indent="0">
                        <a:buFont typeface="Arial" panose="020B0604020202020204" pitchFamily="34" charset="0"/>
                        <a:buNone/>
                      </a:pPr>
                      <a:r>
                        <a:rPr lang="en-ZA" sz="1100" baseline="0" dirty="0" smtClean="0">
                          <a:latin typeface="Arial" panose="020B0604020202020204" pitchFamily="34" charset="0"/>
                          <a:cs typeface="Arial" panose="020B0604020202020204" pitchFamily="34" charset="0"/>
                        </a:rPr>
                        <a:t>The museum should work close with the AGSA so that they can understand the methodology used by the AGSA specifically when it comes to GRAP 103</a:t>
                      </a: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dirty="0" smtClean="0">
                          <a:effectLst/>
                          <a:latin typeface="Arial" panose="020B0604020202020204" pitchFamily="34" charset="0"/>
                          <a:ea typeface="Calibri"/>
                          <a:cs typeface="Arial" panose="020B0604020202020204" pitchFamily="34" charset="0"/>
                        </a:rPr>
                        <a:t>The DAC made funds available</a:t>
                      </a:r>
                      <a:r>
                        <a:rPr lang="en-ZA" sz="1100" baseline="0" dirty="0" smtClean="0">
                          <a:effectLst/>
                          <a:latin typeface="Arial" panose="020B0604020202020204" pitchFamily="34" charset="0"/>
                          <a:ea typeface="Calibri"/>
                          <a:cs typeface="Arial" panose="020B0604020202020204" pitchFamily="34" charset="0"/>
                        </a:rPr>
                        <a:t> for entities to comply with the GRAP 103. </a:t>
                      </a: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effectLst/>
                        <a:latin typeface="Arial" panose="020B0604020202020204" pitchFamily="34" charset="0"/>
                        <a:ea typeface="Calibri"/>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effectLst/>
                          <a:latin typeface="Arial" panose="020B0604020202020204" pitchFamily="34" charset="0"/>
                          <a:ea typeface="Calibri"/>
                          <a:cs typeface="Arial" panose="020B0604020202020204" pitchFamily="34" charset="0"/>
                        </a:rPr>
                        <a:t>The DAC engaged the ASB, AGSA and National Treasury to find common ground on how to deal with all the challenges relating to GRAP 103. </a:t>
                      </a: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effectLst/>
                        <a:latin typeface="Arial" panose="020B0604020202020204" pitchFamily="34" charset="0"/>
                        <a:ea typeface="Calibri"/>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effectLst/>
                          <a:latin typeface="Arial" panose="020B0604020202020204" pitchFamily="34" charset="0"/>
                          <a:ea typeface="Calibri"/>
                          <a:cs typeface="Arial" panose="020B0604020202020204" pitchFamily="34" charset="0"/>
                        </a:rPr>
                        <a:t>The DAC convened a meeting with the ASB, AGSA and National Treasury as well as all the affected entities for the entities to present their challenges to the AGSA and the ASB on 7 March 2018.</a:t>
                      </a: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effectLst/>
                        <a:latin typeface="Arial" panose="020B0604020202020204" pitchFamily="34" charset="0"/>
                        <a:ea typeface="Calibri"/>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effectLst/>
                          <a:latin typeface="Arial" panose="020B0604020202020204" pitchFamily="34" charset="0"/>
                          <a:ea typeface="Calibri"/>
                          <a:cs typeface="Arial" panose="020B0604020202020204" pitchFamily="34" charset="0"/>
                        </a:rPr>
                        <a:t>A guiding framework will be developed together with the Entities and shared with the ASB.</a:t>
                      </a:r>
                      <a:endParaRPr lang="en-ZA" sz="1100" dirty="0" smtClean="0">
                        <a:effectLst/>
                        <a:latin typeface="Arial" panose="020B0604020202020204" pitchFamily="34" charset="0"/>
                        <a:ea typeface="Calibri"/>
                        <a:cs typeface="Arial" panose="020B0604020202020204" pitchFamily="34" charset="0"/>
                      </a:endParaRPr>
                    </a:p>
                  </a:txBody>
                  <a:tcPr/>
                </a:tc>
                <a:tc>
                  <a:txBody>
                    <a:bodyPr/>
                    <a:lstStyle/>
                    <a:p>
                      <a:pPr marL="0" lvl="0" indent="0" algn="just">
                        <a:lnSpc>
                          <a:spcPct val="115000"/>
                        </a:lnSpc>
                        <a:spcAft>
                          <a:spcPts val="1000"/>
                        </a:spcAft>
                        <a:buFont typeface="+mj-lt"/>
                        <a:buNone/>
                      </a:pPr>
                      <a:r>
                        <a:rPr lang="en-ZA" sz="1100" strike="noStrike" dirty="0" smtClean="0">
                          <a:effectLst/>
                          <a:latin typeface="Arial" panose="020B0604020202020204" pitchFamily="34" charset="0"/>
                          <a:ea typeface="Calibri"/>
                          <a:cs typeface="Arial" panose="020B0604020202020204" pitchFamily="34" charset="0"/>
                        </a:rPr>
                        <a:t>The Museum appointed Grant Thornton for the evaluation of the heritage assets</a:t>
                      </a:r>
                      <a:r>
                        <a:rPr lang="en-ZA" sz="1100" strike="noStrike" baseline="0" dirty="0" smtClean="0">
                          <a:effectLst/>
                          <a:latin typeface="Arial" panose="020B0604020202020204" pitchFamily="34" charset="0"/>
                          <a:ea typeface="Calibri"/>
                          <a:cs typeface="Arial" panose="020B0604020202020204" pitchFamily="34" charset="0"/>
                        </a:rPr>
                        <a:t> in terms of the provisions of GRAP 1003. Work is in progress. </a:t>
                      </a:r>
                    </a:p>
                    <a:p>
                      <a:pPr marL="0" lvl="0" indent="0" algn="just">
                        <a:lnSpc>
                          <a:spcPct val="115000"/>
                        </a:lnSpc>
                        <a:spcAft>
                          <a:spcPts val="1000"/>
                        </a:spcAft>
                        <a:buFont typeface="+mj-lt"/>
                        <a:buNone/>
                      </a:pPr>
                      <a:endParaRPr lang="en-ZA" sz="1100" strike="noStrike" dirty="0" smtClean="0">
                        <a:effectLst/>
                        <a:latin typeface="Arial" panose="020B0604020202020204" pitchFamily="34" charset="0"/>
                        <a:ea typeface="Calibri"/>
                        <a:cs typeface="Arial" panose="020B0604020202020204" pitchFamily="34" charset="0"/>
                      </a:endParaRPr>
                    </a:p>
                    <a:p>
                      <a:pPr marL="0" lvl="0" indent="0" algn="just">
                        <a:lnSpc>
                          <a:spcPct val="115000"/>
                        </a:lnSpc>
                        <a:spcAft>
                          <a:spcPts val="1000"/>
                        </a:spcAft>
                        <a:buFont typeface="+mj-lt"/>
                        <a:buNone/>
                      </a:pPr>
                      <a:r>
                        <a:rPr lang="en-ZA" sz="1100" strike="noStrike" dirty="0" smtClean="0">
                          <a:effectLst/>
                          <a:latin typeface="Arial" panose="020B0604020202020204" pitchFamily="34" charset="0"/>
                          <a:ea typeface="Calibri"/>
                          <a:cs typeface="Arial" panose="020B0604020202020204" pitchFamily="34" charset="0"/>
                        </a:rPr>
                        <a:t>The Museum is in constant</a:t>
                      </a:r>
                      <a:r>
                        <a:rPr lang="en-ZA" sz="1100" strike="noStrike" baseline="0" dirty="0" smtClean="0">
                          <a:effectLst/>
                          <a:latin typeface="Arial" panose="020B0604020202020204" pitchFamily="34" charset="0"/>
                          <a:ea typeface="Calibri"/>
                          <a:cs typeface="Arial" panose="020B0604020202020204" pitchFamily="34" charset="0"/>
                        </a:rPr>
                        <a:t> c</a:t>
                      </a:r>
                      <a:r>
                        <a:rPr lang="en-ZA" sz="1100" strike="noStrike" dirty="0" smtClean="0">
                          <a:effectLst/>
                          <a:latin typeface="Arial" panose="020B0604020202020204" pitchFamily="34" charset="0"/>
                          <a:ea typeface="Calibri"/>
                          <a:cs typeface="Arial" panose="020B0604020202020204" pitchFamily="34" charset="0"/>
                        </a:rPr>
                        <a:t>onsultation with the Auditor General South Africa (AGSA)</a:t>
                      </a:r>
                    </a:p>
                    <a:p>
                      <a:pPr marL="0" lvl="0" indent="0" algn="just">
                        <a:lnSpc>
                          <a:spcPct val="115000"/>
                        </a:lnSpc>
                        <a:spcAft>
                          <a:spcPts val="1000"/>
                        </a:spcAft>
                        <a:buFont typeface="+mj-lt"/>
                        <a:buNone/>
                      </a:pPr>
                      <a:endParaRPr lang="en-ZA" sz="1100" strike="noStrike" dirty="0" smtClean="0">
                        <a:effectLst/>
                        <a:latin typeface="Arial" panose="020B0604020202020204" pitchFamily="34" charset="0"/>
                        <a:ea typeface="Calibri"/>
                        <a:cs typeface="Arial" panose="020B0604020202020204" pitchFamily="34" charset="0"/>
                      </a:endParaRPr>
                    </a:p>
                  </a:txBody>
                  <a:tcPr/>
                </a:tc>
              </a:tr>
            </a:tbl>
          </a:graphicData>
        </a:graphic>
      </p:graphicFrame>
      <p:sp>
        <p:nvSpPr>
          <p:cNvPr id="3" name="Slide Number Placeholder 2"/>
          <p:cNvSpPr>
            <a:spLocks noGrp="1"/>
          </p:cNvSpPr>
          <p:nvPr>
            <p:ph type="sldNum" sz="quarter" idx="4"/>
          </p:nvPr>
        </p:nvSpPr>
        <p:spPr/>
        <p:txBody>
          <a:bodyPr/>
          <a:lstStyle/>
          <a:p>
            <a:r>
              <a:rPr lang="en-ZA" dirty="0" smtClean="0"/>
              <a:t>52</a:t>
            </a:r>
          </a:p>
        </p:txBody>
      </p:sp>
    </p:spTree>
    <p:extLst>
      <p:ext uri="{BB962C8B-B14F-4D97-AF65-F5344CB8AC3E}">
        <p14:creationId xmlns:p14="http://schemas.microsoft.com/office/powerpoint/2010/main" xmlns="" val="124893087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844824"/>
            <a:ext cx="6954587" cy="931714"/>
          </a:xfrm>
        </p:spPr>
        <p:txBody>
          <a:bodyPr>
            <a:normAutofit fontScale="90000"/>
          </a:bodyPr>
          <a:lstStyle/>
          <a:p>
            <a:r>
              <a:rPr lang="en-US" dirty="0">
                <a:ea typeface="Gill Sans"/>
              </a:rPr>
              <a:t>NATIONAL LIBRARY OF SOUTH AFRICA</a:t>
            </a:r>
            <a:endParaRPr lang="en-ZA" dirty="0"/>
          </a:p>
        </p:txBody>
      </p:sp>
      <p:sp>
        <p:nvSpPr>
          <p:cNvPr id="3" name="Slide Number Placeholder 3"/>
          <p:cNvSpPr txBox="1">
            <a:spLocks/>
          </p:cNvSpPr>
          <p:nvPr/>
        </p:nvSpPr>
        <p:spPr>
          <a:xfrm>
            <a:off x="8077200" y="6172200"/>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53</a:t>
            </a:r>
          </a:p>
        </p:txBody>
      </p:sp>
    </p:spTree>
    <p:extLst>
      <p:ext uri="{BB962C8B-B14F-4D97-AF65-F5344CB8AC3E}">
        <p14:creationId xmlns:p14="http://schemas.microsoft.com/office/powerpoint/2010/main" xmlns="" val="22027878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07504" y="980728"/>
            <a:ext cx="8928992" cy="4636132"/>
          </a:xfrm>
        </p:spPr>
        <p:txBody>
          <a:bodyPr>
            <a:noAutofit/>
          </a:bodyPr>
          <a:lstStyle/>
          <a:p>
            <a:pPr marL="0" indent="0">
              <a:buNone/>
            </a:pPr>
            <a:endParaRPr lang="en-ZA" sz="2000" b="0" dirty="0" smtClean="0">
              <a:latin typeface="+mn-lt"/>
            </a:endParaRPr>
          </a:p>
          <a:p>
            <a:pPr marL="0" indent="0">
              <a:buNone/>
            </a:pPr>
            <a:endParaRPr lang="en-US" sz="2000" b="0" dirty="0" smtClean="0">
              <a:latin typeface="+mn-lt"/>
            </a:endParaRPr>
          </a:p>
        </p:txBody>
      </p:sp>
      <p:sp>
        <p:nvSpPr>
          <p:cNvPr id="5" name="Content Placeholder 29"/>
          <p:cNvSpPr txBox="1">
            <a:spLocks/>
          </p:cNvSpPr>
          <p:nvPr/>
        </p:nvSpPr>
        <p:spPr>
          <a:xfrm>
            <a:off x="4716016" y="701080"/>
            <a:ext cx="4176464" cy="56886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200" dirty="0" smtClean="0"/>
              <a:t>   </a:t>
            </a:r>
          </a:p>
        </p:txBody>
      </p:sp>
      <p:sp>
        <p:nvSpPr>
          <p:cNvPr id="8" name="Title 28"/>
          <p:cNvSpPr>
            <a:spLocks noGrp="1"/>
          </p:cNvSpPr>
          <p:nvPr>
            <p:ph type="title"/>
          </p:nvPr>
        </p:nvSpPr>
        <p:spPr>
          <a:xfrm>
            <a:off x="539552" y="0"/>
            <a:ext cx="8229600" cy="404664"/>
          </a:xfrm>
        </p:spPr>
        <p:txBody>
          <a:bodyPr>
            <a:normAutofit fontScale="90000"/>
          </a:bodyPr>
          <a:lstStyle/>
          <a:p>
            <a:pPr algn="ctr"/>
            <a:r>
              <a:rPr lang="en-US" sz="2400" dirty="0">
                <a:solidFill>
                  <a:schemeClr val="accent2">
                    <a:lumMod val="75000"/>
                  </a:schemeClr>
                </a:solidFill>
                <a:latin typeface="Arial" panose="020B0604020202020204" pitchFamily="34" charset="0"/>
                <a:ea typeface="Gill Sans BOLD"/>
                <a:cs typeface="Arial" panose="020B0604020202020204" pitchFamily="34" charset="0"/>
              </a:rPr>
              <a:t>PROGRESS ON THE OBSERVATIONS</a:t>
            </a:r>
          </a:p>
        </p:txBody>
      </p:sp>
      <p:graphicFrame>
        <p:nvGraphicFramePr>
          <p:cNvPr id="4" name="Table 3"/>
          <p:cNvGraphicFramePr>
            <a:graphicFrameLocks noGrp="1"/>
          </p:cNvGraphicFramePr>
          <p:nvPr>
            <p:extLst>
              <p:ext uri="{D42A27DB-BD31-4B8C-83A1-F6EECF244321}">
                <p14:modId xmlns:p14="http://schemas.microsoft.com/office/powerpoint/2010/main" xmlns="" val="3648723707"/>
              </p:ext>
            </p:extLst>
          </p:nvPr>
        </p:nvGraphicFramePr>
        <p:xfrm>
          <a:off x="323528" y="764705"/>
          <a:ext cx="8568952" cy="5406864"/>
        </p:xfrm>
        <a:graphic>
          <a:graphicData uri="http://schemas.openxmlformats.org/drawingml/2006/table">
            <a:tbl>
              <a:tblPr firstRow="1" bandRow="1">
                <a:tableStyleId>{5C22544A-7EE6-4342-B048-85BDC9FD1C3A}</a:tableStyleId>
              </a:tblPr>
              <a:tblGrid>
                <a:gridCol w="2376264"/>
                <a:gridCol w="3240360"/>
                <a:gridCol w="2952328"/>
              </a:tblGrid>
              <a:tr h="282420">
                <a:tc>
                  <a:txBody>
                    <a:bodyPr/>
                    <a:lstStyle/>
                    <a:p>
                      <a:pPr algn="l"/>
                      <a:r>
                        <a:rPr lang="en-ZA" sz="1400" dirty="0" smtClean="0">
                          <a:solidFill>
                            <a:schemeClr val="bg1"/>
                          </a:solidFill>
                        </a:rPr>
                        <a:t>ISSUE </a:t>
                      </a:r>
                    </a:p>
                  </a:txBody>
                  <a:tcPr anchor="b"/>
                </a:tc>
                <a:tc>
                  <a:txBody>
                    <a:bodyPr/>
                    <a:lstStyle/>
                    <a:p>
                      <a:pPr marL="0" lvl="0" indent="0">
                        <a:spcAft>
                          <a:spcPts val="0"/>
                        </a:spcAft>
                        <a:buFont typeface="Symbol"/>
                        <a:buNone/>
                      </a:pPr>
                      <a:r>
                        <a:rPr lang="en-ZA" sz="1400" dirty="0" smtClean="0"/>
                        <a:t>DAC INTERVENTION</a:t>
                      </a:r>
                    </a:p>
                  </a:txBody>
                  <a:tcPr anchor="b"/>
                </a:tc>
                <a:tc>
                  <a:txBody>
                    <a:bodyPr/>
                    <a:lstStyle/>
                    <a:p>
                      <a:pPr algn="ctr"/>
                      <a:r>
                        <a:rPr lang="en-ZA" sz="1400" dirty="0" smtClean="0"/>
                        <a:t>PROGRESS </a:t>
                      </a:r>
                    </a:p>
                  </a:txBody>
                  <a:tcPr anchor="b" anchorCtr="1"/>
                </a:tc>
              </a:tr>
              <a:tr h="1638036">
                <a:tc>
                  <a:txBody>
                    <a:bodyPr/>
                    <a:lstStyle/>
                    <a:p>
                      <a:r>
                        <a:rPr lang="en-US" sz="1100" b="1" dirty="0" smtClean="0"/>
                        <a:t>In</a:t>
                      </a:r>
                      <a:r>
                        <a:rPr lang="en-US" sz="1100" b="1" baseline="0" dirty="0" smtClean="0"/>
                        <a:t> excess of 70% of the budget is spent on personnel costs. </a:t>
                      </a:r>
                      <a:endParaRPr lang="en-ZA" sz="1100" b="1" dirty="0"/>
                    </a:p>
                  </a:txBody>
                  <a:tcPr/>
                </a:tc>
                <a:tc>
                  <a:txBody>
                    <a:bodyPr/>
                    <a:lstStyle/>
                    <a:p>
                      <a:r>
                        <a:rPr lang="en-US" sz="1100" dirty="0" smtClean="0"/>
                        <a:t>The Department through</a:t>
                      </a:r>
                      <a:r>
                        <a:rPr lang="en-US" sz="1100" baseline="0" dirty="0" smtClean="0"/>
                        <a:t> the quarterly site visits has advised the entity to contain and manage the percentage of the budget spent on personnel to allocate more budget on business operations.</a:t>
                      </a:r>
                      <a:endParaRPr lang="en-ZA" sz="1100" dirty="0"/>
                    </a:p>
                  </a:txBody>
                  <a:tcPr/>
                </a:tc>
                <a:tc>
                  <a:txBody>
                    <a:bodyPr/>
                    <a:lstStyle/>
                    <a:p>
                      <a:r>
                        <a:rPr lang="en-US" sz="1100" dirty="0" smtClean="0"/>
                        <a:t>The entity has established a fundraising committee which has formulated a phased in approach to the implementation of its revenue generation strategy to augment its allocation budget.</a:t>
                      </a:r>
                    </a:p>
                    <a:p>
                      <a:endParaRPr lang="en-US" sz="1100" dirty="0" smtClean="0"/>
                    </a:p>
                    <a:p>
                      <a:r>
                        <a:rPr lang="en-US" sz="1100" dirty="0" smtClean="0"/>
                        <a:t>This includes Facilities Hire Income stream which</a:t>
                      </a:r>
                      <a:r>
                        <a:rPr lang="en-US" sz="1100" baseline="0" dirty="0" smtClean="0"/>
                        <a:t> is being formalized with the preferred caterer being appointed which will be launched with the Kiosk in mid-April 2018.</a:t>
                      </a:r>
                    </a:p>
                  </a:txBody>
                  <a:tcPr/>
                </a:tc>
              </a:tr>
              <a:tr h="1793367">
                <a:tc>
                  <a:txBody>
                    <a:bodyPr/>
                    <a:lstStyle/>
                    <a:p>
                      <a:r>
                        <a:rPr lang="en-US" sz="1100" b="1" dirty="0" smtClean="0"/>
                        <a:t>Revenue</a:t>
                      </a:r>
                      <a:r>
                        <a:rPr lang="en-US" sz="1100" b="1" baseline="0" dirty="0" smtClean="0"/>
                        <a:t> Generation</a:t>
                      </a:r>
                      <a:endParaRPr lang="en-ZA" sz="1100" b="1" dirty="0"/>
                    </a:p>
                  </a:txBody>
                  <a:tcPr/>
                </a:tc>
                <a:tc>
                  <a:txBody>
                    <a:bodyPr/>
                    <a:lstStyle/>
                    <a:p>
                      <a:r>
                        <a:rPr lang="en-US" sz="1100" dirty="0" smtClean="0"/>
                        <a:t>No</a:t>
                      </a:r>
                      <a:r>
                        <a:rPr lang="en-US" sz="1100" baseline="0" dirty="0" smtClean="0"/>
                        <a:t> funding will be made available to the Library in the current and over medium term due to cost containment measures issued by National Treasury. Library advised to embark on fundraising initiatives to augment the subsidy.</a:t>
                      </a:r>
                    </a:p>
                  </a:txBody>
                  <a:tcPr/>
                </a:tc>
                <a:tc>
                  <a:txBody>
                    <a:bodyPr/>
                    <a:lstStyle/>
                    <a:p>
                      <a:r>
                        <a:rPr lang="en-US" sz="1100" dirty="0" smtClean="0"/>
                        <a:t>The Library to launch the Coffee Table book</a:t>
                      </a:r>
                      <a:r>
                        <a:rPr lang="en-US" sz="1100" baseline="0" dirty="0" smtClean="0"/>
                        <a:t> as an </a:t>
                      </a:r>
                      <a:r>
                        <a:rPr lang="en-US" sz="1100" dirty="0" smtClean="0"/>
                        <a:t>income stream due for launching in</a:t>
                      </a:r>
                      <a:r>
                        <a:rPr lang="en-US" sz="1100" baseline="0" dirty="0" smtClean="0"/>
                        <a:t> mid March 2018 as part of the 200 years celebrations.</a:t>
                      </a:r>
                    </a:p>
                    <a:p>
                      <a:r>
                        <a:rPr lang="en-US" sz="1100" baseline="0" dirty="0" smtClean="0"/>
                        <a:t>The following income streams are still being investigated:</a:t>
                      </a:r>
                    </a:p>
                    <a:p>
                      <a:pPr marL="285750" indent="-285750">
                        <a:buFont typeface="Arial" panose="020B0604020202020204" pitchFamily="34" charset="0"/>
                        <a:buChar char="•"/>
                      </a:pPr>
                      <a:r>
                        <a:rPr lang="en-US" sz="1100" baseline="0" dirty="0" smtClean="0"/>
                        <a:t>Sale of ISBN</a:t>
                      </a:r>
                    </a:p>
                    <a:p>
                      <a:pPr marL="285750" indent="-285750">
                        <a:buFont typeface="Arial" panose="020B0604020202020204" pitchFamily="34" charset="0"/>
                        <a:buChar char="•"/>
                      </a:pPr>
                      <a:r>
                        <a:rPr lang="en-US" sz="1100" baseline="0" dirty="0" smtClean="0"/>
                        <a:t>Exhibitions and on-line store</a:t>
                      </a:r>
                    </a:p>
                    <a:p>
                      <a:pPr marL="285750" indent="-285750">
                        <a:buFont typeface="Arial" panose="020B0604020202020204" pitchFamily="34" charset="0"/>
                        <a:buChar char="•"/>
                      </a:pPr>
                      <a:r>
                        <a:rPr lang="en-US" sz="1100" baseline="0" dirty="0" smtClean="0"/>
                        <a:t>Digitization</a:t>
                      </a:r>
                    </a:p>
                    <a:p>
                      <a:pPr marL="285750" indent="-285750">
                        <a:buFont typeface="Arial" panose="020B0604020202020204" pitchFamily="34" charset="0"/>
                        <a:buChar char="•"/>
                      </a:pPr>
                      <a:r>
                        <a:rPr lang="en-US" sz="1100" baseline="0" dirty="0" smtClean="0"/>
                        <a:t>De-acidification</a:t>
                      </a:r>
                    </a:p>
                    <a:p>
                      <a:pPr marL="285750" indent="-285750">
                        <a:buFont typeface="Arial" panose="020B0604020202020204" pitchFamily="34" charset="0"/>
                        <a:buChar char="•"/>
                      </a:pPr>
                      <a:endParaRPr lang="en-US" sz="1100" baseline="0" dirty="0" smtClean="0"/>
                    </a:p>
                  </a:txBody>
                  <a:tcPr/>
                </a:tc>
              </a:tr>
              <a:tr h="1398744">
                <a:tc>
                  <a:txBody>
                    <a:bodyPr/>
                    <a:lstStyle/>
                    <a:p>
                      <a:r>
                        <a:rPr lang="en-US" sz="1100" b="1" dirty="0" smtClean="0"/>
                        <a:t>Succession</a:t>
                      </a:r>
                      <a:r>
                        <a:rPr lang="en-US" sz="1100" b="1" baseline="0" dirty="0" smtClean="0"/>
                        <a:t> Planning</a:t>
                      </a:r>
                      <a:endParaRPr lang="en-ZA" sz="1100" b="1" dirty="0"/>
                    </a:p>
                  </a:txBody>
                  <a:tcPr/>
                </a:tc>
                <a:tc>
                  <a:txBody>
                    <a:bodyPr/>
                    <a:lstStyle/>
                    <a:p>
                      <a:r>
                        <a:rPr lang="en-US" sz="1100" dirty="0" smtClean="0"/>
                        <a:t>The Department</a:t>
                      </a:r>
                      <a:r>
                        <a:rPr lang="en-US" sz="1100" baseline="0" dirty="0" smtClean="0"/>
                        <a:t> conducts quarterly site visits to the entity where issues related to HR matters are deliberated on and were interventions are needed the Department provides assistance.</a:t>
                      </a:r>
                      <a:endParaRPr lang="en-ZA" sz="1100" dirty="0"/>
                    </a:p>
                  </a:txBody>
                  <a:tcPr/>
                </a:tc>
                <a:tc>
                  <a:txBody>
                    <a:bodyPr/>
                    <a:lstStyle/>
                    <a:p>
                      <a:pPr marL="285750" indent="-285750">
                        <a:buFont typeface="Arial" panose="020B0604020202020204" pitchFamily="34" charset="0"/>
                        <a:buChar char="•"/>
                      </a:pPr>
                      <a:r>
                        <a:rPr lang="en-US" sz="1100" baseline="0" dirty="0" smtClean="0"/>
                        <a:t>The policy on succession planning and promotion is in place and published on the intranet.</a:t>
                      </a:r>
                    </a:p>
                    <a:p>
                      <a:pPr marL="285750" indent="-285750">
                        <a:buFont typeface="Arial" panose="020B0604020202020204" pitchFamily="34" charset="0"/>
                        <a:buChar char="•"/>
                      </a:pPr>
                      <a:endParaRPr lang="en-US" sz="1100" baseline="0" dirty="0" smtClean="0"/>
                    </a:p>
                  </a:txBody>
                  <a:tcPr/>
                </a:tc>
              </a:tr>
            </a:tbl>
          </a:graphicData>
        </a:graphic>
      </p:graphicFrame>
      <p:sp>
        <p:nvSpPr>
          <p:cNvPr id="3" name="Slide Number Placeholder 2"/>
          <p:cNvSpPr>
            <a:spLocks noGrp="1"/>
          </p:cNvSpPr>
          <p:nvPr>
            <p:ph type="sldNum" sz="quarter" idx="4"/>
          </p:nvPr>
        </p:nvSpPr>
        <p:spPr>
          <a:xfrm>
            <a:off x="8100392" y="6389712"/>
            <a:ext cx="609600" cy="365125"/>
          </a:xfrm>
        </p:spPr>
        <p:txBody>
          <a:bodyPr/>
          <a:lstStyle/>
          <a:p>
            <a:r>
              <a:rPr lang="en-ZA" dirty="0" smtClean="0"/>
              <a:t>54</a:t>
            </a:r>
          </a:p>
        </p:txBody>
      </p:sp>
    </p:spTree>
    <p:extLst>
      <p:ext uri="{BB962C8B-B14F-4D97-AF65-F5344CB8AC3E}">
        <p14:creationId xmlns:p14="http://schemas.microsoft.com/office/powerpoint/2010/main" xmlns="" val="32936823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07504" y="980728"/>
            <a:ext cx="8928992" cy="4636132"/>
          </a:xfrm>
        </p:spPr>
        <p:txBody>
          <a:bodyPr>
            <a:noAutofit/>
          </a:bodyPr>
          <a:lstStyle/>
          <a:p>
            <a:pPr marL="0" indent="0">
              <a:buNone/>
            </a:pPr>
            <a:endParaRPr lang="en-ZA" sz="2000" b="0" dirty="0" smtClean="0">
              <a:latin typeface="+mn-lt"/>
            </a:endParaRPr>
          </a:p>
          <a:p>
            <a:pPr marL="0" indent="0">
              <a:buNone/>
            </a:pPr>
            <a:endParaRPr lang="en-US" sz="2000" b="0" dirty="0" smtClean="0">
              <a:latin typeface="+mn-lt"/>
            </a:endParaRPr>
          </a:p>
        </p:txBody>
      </p:sp>
      <p:sp>
        <p:nvSpPr>
          <p:cNvPr id="5" name="Content Placeholder 29"/>
          <p:cNvSpPr txBox="1">
            <a:spLocks/>
          </p:cNvSpPr>
          <p:nvPr/>
        </p:nvSpPr>
        <p:spPr>
          <a:xfrm>
            <a:off x="4716016" y="701080"/>
            <a:ext cx="4176464" cy="56886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200" dirty="0" smtClean="0"/>
              <a:t>   </a:t>
            </a:r>
          </a:p>
        </p:txBody>
      </p:sp>
      <p:sp>
        <p:nvSpPr>
          <p:cNvPr id="8" name="Title 28"/>
          <p:cNvSpPr>
            <a:spLocks noGrp="1"/>
          </p:cNvSpPr>
          <p:nvPr>
            <p:ph type="title"/>
          </p:nvPr>
        </p:nvSpPr>
        <p:spPr>
          <a:xfrm>
            <a:off x="539552" y="116632"/>
            <a:ext cx="8229600" cy="504056"/>
          </a:xfrm>
        </p:spPr>
        <p:txBody>
          <a:bodyPr>
            <a:normAutofit fontScale="90000"/>
          </a:bodyPr>
          <a:lstStyle/>
          <a:p>
            <a:pPr algn="ctr"/>
            <a:r>
              <a:rPr lang="en-US" sz="2400" dirty="0"/>
              <a:t>PROGRESS ON THE OBSERVATIONS </a:t>
            </a:r>
            <a:br>
              <a:rPr lang="en-US" sz="2400" dirty="0"/>
            </a:br>
            <a:r>
              <a:rPr lang="en-US" sz="2400" dirty="0"/>
              <a:t/>
            </a:r>
            <a:br>
              <a:rPr lang="en-US" sz="2400" dirty="0"/>
            </a:br>
            <a:r>
              <a:rPr lang="en-US" sz="2400" dirty="0"/>
              <a:t>continues……</a:t>
            </a:r>
            <a:r>
              <a:rPr lang="en-US" sz="2400" dirty="0" smtClean="0">
                <a:solidFill>
                  <a:schemeClr val="accent2">
                    <a:lumMod val="75000"/>
                  </a:schemeClr>
                </a:solidFill>
                <a:latin typeface="Arial" panose="020B0604020202020204" pitchFamily="34" charset="0"/>
                <a:ea typeface="Gill Sans BOLD"/>
                <a:cs typeface="Arial" panose="020B0604020202020204" pitchFamily="34" charset="0"/>
              </a:rPr>
              <a:t> </a:t>
            </a:r>
            <a:endParaRPr lang="en-US" sz="2400" dirty="0">
              <a:solidFill>
                <a:schemeClr val="accent2">
                  <a:lumMod val="75000"/>
                </a:schemeClr>
              </a:solidFill>
              <a:latin typeface="Arial" panose="020B0604020202020204" pitchFamily="34" charset="0"/>
              <a:ea typeface="Gill Sans BOLD"/>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4136729481"/>
              </p:ext>
            </p:extLst>
          </p:nvPr>
        </p:nvGraphicFramePr>
        <p:xfrm>
          <a:off x="431540" y="815920"/>
          <a:ext cx="8568952" cy="4763919"/>
        </p:xfrm>
        <a:graphic>
          <a:graphicData uri="http://schemas.openxmlformats.org/drawingml/2006/table">
            <a:tbl>
              <a:tblPr firstRow="1" bandRow="1">
                <a:tableStyleId>{5C22544A-7EE6-4342-B048-85BDC9FD1C3A}</a:tableStyleId>
              </a:tblPr>
              <a:tblGrid>
                <a:gridCol w="2376264"/>
                <a:gridCol w="3240360"/>
                <a:gridCol w="2952328"/>
              </a:tblGrid>
              <a:tr h="136689">
                <a:tc>
                  <a:txBody>
                    <a:bodyPr/>
                    <a:lstStyle/>
                    <a:p>
                      <a:pPr algn="l"/>
                      <a:r>
                        <a:rPr lang="en-ZA" sz="1400" dirty="0" smtClean="0">
                          <a:solidFill>
                            <a:schemeClr val="bg1"/>
                          </a:solidFill>
                        </a:rPr>
                        <a:t>ISSUE </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kumimoji="0" lang="en-ZA" sz="1400" b="1" i="0" u="none" strike="noStrike" kern="1200" cap="none" spc="0" normalizeH="0" baseline="0" noProof="0" dirty="0" smtClean="0">
                          <a:ln>
                            <a:noFill/>
                          </a:ln>
                          <a:solidFill>
                            <a:prstClr val="white"/>
                          </a:solidFill>
                          <a:effectLst/>
                          <a:uLnTx/>
                          <a:uFillTx/>
                          <a:latin typeface="+mn-lt"/>
                          <a:ea typeface="Calibri"/>
                          <a:cs typeface="Times New Roman"/>
                        </a:rPr>
                        <a:t>DAC  INTERVENTION</a:t>
                      </a:r>
                      <a:endParaRPr lang="en-ZA" sz="1400" dirty="0" smtClean="0"/>
                    </a:p>
                  </a:txBody>
                  <a:tcPr anchor="b"/>
                </a:tc>
                <a:tc>
                  <a:txBody>
                    <a:bodyPr/>
                    <a:lstStyle/>
                    <a:p>
                      <a:pPr algn="ctr"/>
                      <a:r>
                        <a:rPr lang="en-ZA" sz="1400" dirty="0" smtClean="0"/>
                        <a:t>PROGRESS </a:t>
                      </a:r>
                    </a:p>
                  </a:txBody>
                  <a:tcPr anchor="b" anchorCtr="1"/>
                </a:tc>
              </a:tr>
              <a:tr h="2188359">
                <a:tc>
                  <a:txBody>
                    <a:bodyPr/>
                    <a:lstStyle/>
                    <a:p>
                      <a:r>
                        <a:rPr lang="en-US" sz="1100" b="1" dirty="0" smtClean="0"/>
                        <a:t>Policies</a:t>
                      </a:r>
                      <a:endParaRPr lang="en-ZA" sz="1100" b="1" dirty="0"/>
                    </a:p>
                  </a:txBody>
                  <a:tcPr/>
                </a:tc>
                <a:tc>
                  <a:txBody>
                    <a:bodyPr/>
                    <a:lstStyle/>
                    <a:p>
                      <a:r>
                        <a:rPr lang="en-US" sz="1100" dirty="0" smtClean="0"/>
                        <a:t>The Department has commissioned the Library</a:t>
                      </a:r>
                      <a:r>
                        <a:rPr lang="en-US" sz="1100" baseline="0" dirty="0" smtClean="0"/>
                        <a:t> through the National Council for Library and Information Services to draft a National Policy on Library and Information Services.</a:t>
                      </a:r>
                      <a:endParaRPr lang="en-ZA" sz="1100" dirty="0"/>
                    </a:p>
                  </a:txBody>
                  <a:tcPr/>
                </a:tc>
                <a:tc>
                  <a:txBody>
                    <a:bodyPr/>
                    <a:lstStyle/>
                    <a:p>
                      <a:pPr marL="285750" indent="-285750">
                        <a:buFont typeface="Arial" panose="020B0604020202020204" pitchFamily="34" charset="0"/>
                        <a:buChar char="•"/>
                      </a:pPr>
                      <a:r>
                        <a:rPr lang="en-US" sz="1100" baseline="0" dirty="0" smtClean="0"/>
                        <a:t>The Technical Team with the Library and Information Services  stakeholders in all provinces has been set up to collect inputs for the formulation of the policy.</a:t>
                      </a:r>
                    </a:p>
                    <a:p>
                      <a:pPr marL="285750" indent="-285750">
                        <a:buFont typeface="Arial" panose="020B0604020202020204" pitchFamily="34" charset="0"/>
                        <a:buChar char="•"/>
                      </a:pPr>
                      <a:r>
                        <a:rPr lang="en-US" sz="1100" baseline="0" dirty="0" smtClean="0"/>
                        <a:t>The drafting process included consultation with CHELSA; CHE; LIASA; DBE; DHET and Library Schools.</a:t>
                      </a:r>
                    </a:p>
                    <a:p>
                      <a:pPr marL="285750" indent="-285750">
                        <a:buFont typeface="Arial" panose="020B0604020202020204" pitchFamily="34" charset="0"/>
                        <a:buChar char="•"/>
                      </a:pPr>
                      <a:r>
                        <a:rPr lang="en-US" sz="1100" baseline="0" dirty="0" smtClean="0"/>
                        <a:t>The Technical Team now engaging with the National Treasury for funding models </a:t>
                      </a:r>
                    </a:p>
                    <a:p>
                      <a:pPr marL="285750" indent="-285750">
                        <a:buFont typeface="Arial" panose="020B0604020202020204" pitchFamily="34" charset="0"/>
                        <a:buChar char="•"/>
                      </a:pPr>
                      <a:r>
                        <a:rPr lang="en-US" sz="1100" baseline="0" dirty="0" smtClean="0"/>
                        <a:t>The Draft Policy will be presented to the DG as part of policy protocols and Ministerial processes. </a:t>
                      </a:r>
                    </a:p>
                    <a:p>
                      <a:endParaRPr lang="en-US" sz="1100" baseline="0" dirty="0" smtClean="0"/>
                    </a:p>
                  </a:txBody>
                  <a:tcPr/>
                </a:tc>
              </a:tr>
              <a:tr h="2188359">
                <a:tc>
                  <a:txBody>
                    <a:bodyPr/>
                    <a:lstStyle/>
                    <a:p>
                      <a:r>
                        <a:rPr lang="en-US" sz="1100" b="1" dirty="0" smtClean="0"/>
                        <a:t>Infrastructure</a:t>
                      </a:r>
                      <a:endParaRPr lang="en-ZA" sz="1100" b="1" dirty="0"/>
                    </a:p>
                  </a:txBody>
                  <a:tcPr/>
                </a:tc>
                <a:tc>
                  <a:txBody>
                    <a:bodyPr/>
                    <a:lstStyle/>
                    <a:p>
                      <a:r>
                        <a:rPr lang="en-US" sz="1100" dirty="0" smtClean="0"/>
                        <a:t>The Department has advised the NLSA to develop</a:t>
                      </a:r>
                      <a:r>
                        <a:rPr lang="en-US" sz="1100" baseline="0" dirty="0" smtClean="0"/>
                        <a:t> a three year estimates for their major refurbishments and submit to the DAC</a:t>
                      </a:r>
                      <a:endParaRPr lang="en-ZA" sz="1100" dirty="0"/>
                    </a:p>
                  </a:txBody>
                  <a:tcPr/>
                </a:tc>
                <a:tc>
                  <a:txBody>
                    <a:bodyPr/>
                    <a:lstStyle/>
                    <a:p>
                      <a:pPr marL="285750" indent="-285750">
                        <a:buFont typeface="Arial" panose="020B0604020202020204" pitchFamily="34" charset="0"/>
                        <a:buChar char="•"/>
                      </a:pPr>
                      <a:r>
                        <a:rPr lang="en-US" sz="1100" baseline="0" dirty="0" smtClean="0"/>
                        <a:t>Needs analysis was conducted by the Surveyors and Heritage experts at the Cape Town Campus and the report is available.</a:t>
                      </a:r>
                    </a:p>
                    <a:p>
                      <a:pPr marL="285750" indent="-285750">
                        <a:buFont typeface="Arial" panose="020B0604020202020204" pitchFamily="34" charset="0"/>
                        <a:buChar char="•"/>
                      </a:pPr>
                      <a:endParaRPr lang="en-US" sz="1100" baseline="0" dirty="0" smtClean="0"/>
                    </a:p>
                    <a:p>
                      <a:pPr marL="285750" indent="-285750">
                        <a:buFont typeface="Arial" panose="020B0604020202020204" pitchFamily="34" charset="0"/>
                        <a:buChar char="•"/>
                      </a:pPr>
                      <a:r>
                        <a:rPr lang="en-US" sz="1100" baseline="0" dirty="0" smtClean="0"/>
                        <a:t>Emergency work on the roof, plumbing, repair of wood frames in the public area is complete. </a:t>
                      </a:r>
                    </a:p>
                    <a:p>
                      <a:r>
                        <a:rPr lang="en-US" sz="1100" baseline="0" dirty="0" smtClean="0"/>
                        <a:t>                                       </a:t>
                      </a:r>
                    </a:p>
                  </a:txBody>
                  <a:tcPr/>
                </a:tc>
              </a:tr>
            </a:tbl>
          </a:graphicData>
        </a:graphic>
      </p:graphicFrame>
      <p:sp>
        <p:nvSpPr>
          <p:cNvPr id="3" name="Slide Number Placeholder 2"/>
          <p:cNvSpPr>
            <a:spLocks noGrp="1"/>
          </p:cNvSpPr>
          <p:nvPr>
            <p:ph type="sldNum" sz="quarter" idx="4"/>
          </p:nvPr>
        </p:nvSpPr>
        <p:spPr/>
        <p:txBody>
          <a:bodyPr/>
          <a:lstStyle/>
          <a:p>
            <a:r>
              <a:rPr lang="en-ZA" dirty="0" smtClean="0"/>
              <a:t>55</a:t>
            </a:r>
          </a:p>
        </p:txBody>
      </p:sp>
    </p:spTree>
    <p:extLst>
      <p:ext uri="{BB962C8B-B14F-4D97-AF65-F5344CB8AC3E}">
        <p14:creationId xmlns:p14="http://schemas.microsoft.com/office/powerpoint/2010/main" xmlns="" val="2169732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07504" y="980728"/>
            <a:ext cx="8928992" cy="4636132"/>
          </a:xfrm>
        </p:spPr>
        <p:txBody>
          <a:bodyPr>
            <a:noAutofit/>
          </a:bodyPr>
          <a:lstStyle/>
          <a:p>
            <a:pPr marL="0" indent="0">
              <a:buNone/>
            </a:pPr>
            <a:endParaRPr lang="en-ZA" sz="2000" b="0" dirty="0" smtClean="0">
              <a:latin typeface="+mn-lt"/>
            </a:endParaRPr>
          </a:p>
          <a:p>
            <a:pPr marL="0" indent="0">
              <a:buNone/>
            </a:pPr>
            <a:endParaRPr lang="en-US" sz="2000" b="0" dirty="0" smtClean="0">
              <a:latin typeface="+mn-lt"/>
            </a:endParaRPr>
          </a:p>
        </p:txBody>
      </p:sp>
      <p:sp>
        <p:nvSpPr>
          <p:cNvPr id="5" name="Content Placeholder 29"/>
          <p:cNvSpPr txBox="1">
            <a:spLocks/>
          </p:cNvSpPr>
          <p:nvPr/>
        </p:nvSpPr>
        <p:spPr>
          <a:xfrm>
            <a:off x="4716016" y="701080"/>
            <a:ext cx="4176464" cy="56886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200" dirty="0" smtClean="0"/>
              <a:t>   </a:t>
            </a:r>
          </a:p>
        </p:txBody>
      </p:sp>
      <p:sp>
        <p:nvSpPr>
          <p:cNvPr id="8" name="Title 28"/>
          <p:cNvSpPr>
            <a:spLocks noGrp="1"/>
          </p:cNvSpPr>
          <p:nvPr>
            <p:ph type="title"/>
          </p:nvPr>
        </p:nvSpPr>
        <p:spPr>
          <a:xfrm>
            <a:off x="539552" y="116632"/>
            <a:ext cx="8229600" cy="432048"/>
          </a:xfrm>
        </p:spPr>
        <p:txBody>
          <a:bodyPr>
            <a:normAutofit fontScale="90000"/>
          </a:bodyPr>
          <a:lstStyle/>
          <a:p>
            <a:pPr algn="ctr"/>
            <a:r>
              <a:rPr lang="en-US" sz="2400" dirty="0"/>
              <a:t>PROGRESS ON THE OBSERVATIONS </a:t>
            </a:r>
            <a:br>
              <a:rPr lang="en-US" sz="2400" dirty="0"/>
            </a:br>
            <a:r>
              <a:rPr lang="en-US" sz="2400" dirty="0"/>
              <a:t/>
            </a:r>
            <a:br>
              <a:rPr lang="en-US" sz="2400" dirty="0"/>
            </a:br>
            <a:r>
              <a:rPr lang="en-US" sz="2400" dirty="0"/>
              <a:t>continues……</a:t>
            </a:r>
            <a:endParaRPr lang="en-US" sz="2400" dirty="0">
              <a:solidFill>
                <a:schemeClr val="accent2">
                  <a:lumMod val="75000"/>
                </a:schemeClr>
              </a:solidFill>
              <a:latin typeface="Arial" panose="020B0604020202020204" pitchFamily="34" charset="0"/>
              <a:ea typeface="Gill Sans BOLD"/>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361870543"/>
              </p:ext>
            </p:extLst>
          </p:nvPr>
        </p:nvGraphicFramePr>
        <p:xfrm>
          <a:off x="323528" y="701080"/>
          <a:ext cx="8568952" cy="4612839"/>
        </p:xfrm>
        <a:graphic>
          <a:graphicData uri="http://schemas.openxmlformats.org/drawingml/2006/table">
            <a:tbl>
              <a:tblPr firstRow="1" bandRow="1">
                <a:tableStyleId>{5C22544A-7EE6-4342-B048-85BDC9FD1C3A}</a:tableStyleId>
              </a:tblPr>
              <a:tblGrid>
                <a:gridCol w="2664296"/>
                <a:gridCol w="3189740"/>
                <a:gridCol w="2714916"/>
              </a:tblGrid>
              <a:tr h="410953">
                <a:tc>
                  <a:txBody>
                    <a:bodyPr/>
                    <a:lstStyle/>
                    <a:p>
                      <a:pPr algn="ctr"/>
                      <a:r>
                        <a:rPr lang="en-ZA" sz="1400" dirty="0" smtClean="0">
                          <a:solidFill>
                            <a:schemeClr val="bg1"/>
                          </a:solidFill>
                        </a:rPr>
                        <a:t>ISSUE</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kumimoji="0" lang="en-ZA" sz="1400" b="1" i="0" u="none" strike="noStrike" kern="1200" cap="none" spc="0" normalizeH="0" baseline="0" noProof="0" dirty="0" smtClean="0">
                          <a:ln>
                            <a:noFill/>
                          </a:ln>
                          <a:solidFill>
                            <a:prstClr val="white"/>
                          </a:solidFill>
                          <a:effectLst/>
                          <a:uLnTx/>
                          <a:uFillTx/>
                          <a:latin typeface="+mn-lt"/>
                          <a:ea typeface="Calibri"/>
                          <a:cs typeface="Times New Roman"/>
                        </a:rPr>
                        <a:t>DAC  INTERVENTION</a:t>
                      </a:r>
                      <a:endParaRPr lang="en-ZA" sz="1400" dirty="0" smtClean="0"/>
                    </a:p>
                  </a:txBody>
                  <a:tcPr anchor="b"/>
                </a:tc>
                <a:tc>
                  <a:txBody>
                    <a:bodyPr/>
                    <a:lstStyle/>
                    <a:p>
                      <a:pPr algn="ctr"/>
                      <a:r>
                        <a:rPr lang="en-ZA" sz="1400" dirty="0" smtClean="0"/>
                        <a:t>PROGRESS </a:t>
                      </a:r>
                    </a:p>
                  </a:txBody>
                  <a:tcPr anchor="b" anchorCtr="1"/>
                </a:tc>
              </a:tr>
              <a:tr h="2100943">
                <a:tc>
                  <a:txBody>
                    <a:bodyPr/>
                    <a:lstStyle/>
                    <a:p>
                      <a:r>
                        <a:rPr lang="en-US" sz="1100" b="1" dirty="0" smtClean="0"/>
                        <a:t>Audit</a:t>
                      </a:r>
                      <a:r>
                        <a:rPr lang="en-US" sz="1100" b="1" baseline="0" dirty="0" smtClean="0"/>
                        <a:t> Finding</a:t>
                      </a:r>
                    </a:p>
                    <a:p>
                      <a:r>
                        <a:rPr lang="en-US" sz="1100" b="1" baseline="0" dirty="0" smtClean="0"/>
                        <a:t>(GRAP 103)</a:t>
                      </a:r>
                      <a:endParaRPr lang="en-ZA" sz="1100" b="1" dirty="0"/>
                    </a:p>
                  </a:txBody>
                  <a:tcPr/>
                </a:tc>
                <a:tc>
                  <a:txBody>
                    <a:bodyPr/>
                    <a:lstStyle/>
                    <a:p>
                      <a:r>
                        <a:rPr lang="en-US" sz="1100" dirty="0" smtClean="0"/>
                        <a:t>The Department has made funding amounting</a:t>
                      </a:r>
                      <a:r>
                        <a:rPr lang="en-US" sz="1100" baseline="0" dirty="0" smtClean="0"/>
                        <a:t> to R32 million for the implementation.</a:t>
                      </a:r>
                    </a:p>
                    <a:p>
                      <a:endParaRPr lang="en-US" sz="1100" baseline="0" dirty="0" smtClean="0"/>
                    </a:p>
                    <a:p>
                      <a:r>
                        <a:rPr lang="en-US" sz="1100" baseline="0" dirty="0" smtClean="0"/>
                        <a:t>Progress on the implementation is monitored on quarterly basis and through the site visits conducted.</a:t>
                      </a:r>
                      <a:endParaRPr lang="en-ZA" sz="1100" dirty="0"/>
                    </a:p>
                  </a:txBody>
                  <a:tcPr/>
                </a:tc>
                <a:tc>
                  <a:txBody>
                    <a:bodyPr/>
                    <a:lstStyle/>
                    <a:p>
                      <a:pPr marL="285750" indent="-285750">
                        <a:buFont typeface="Arial" panose="020B0604020202020204" pitchFamily="34" charset="0"/>
                        <a:buChar char="•"/>
                      </a:pPr>
                      <a:r>
                        <a:rPr lang="en-US" sz="1100" baseline="0" dirty="0" smtClean="0"/>
                        <a:t>The NLSA is currently implementing the standard with the funding received from the DAC.</a:t>
                      </a:r>
                    </a:p>
                    <a:p>
                      <a:pPr marL="285750" indent="-285750">
                        <a:buFont typeface="Arial" panose="020B0604020202020204" pitchFamily="34" charset="0"/>
                        <a:buChar char="•"/>
                      </a:pPr>
                      <a:r>
                        <a:rPr lang="en-US" sz="1100" baseline="0" dirty="0" smtClean="0"/>
                        <a:t>Consultations were held with the Treasury, DAC to  discuss implementation.</a:t>
                      </a:r>
                    </a:p>
                    <a:p>
                      <a:pPr marL="285750" indent="-285750">
                        <a:buFont typeface="Arial" panose="020B0604020202020204" pitchFamily="34" charset="0"/>
                        <a:buChar char="•"/>
                      </a:pPr>
                      <a:r>
                        <a:rPr lang="en-US" sz="1100" baseline="0" dirty="0" smtClean="0"/>
                        <a:t>Progress status is tracked by the DAC and the Board quarterly.</a:t>
                      </a:r>
                    </a:p>
                    <a:p>
                      <a:endParaRPr lang="en-US" sz="1100" baseline="0" dirty="0" smtClean="0"/>
                    </a:p>
                  </a:txBody>
                  <a:tcPr/>
                </a:tc>
              </a:tr>
              <a:tr h="2100943">
                <a:tc>
                  <a:txBody>
                    <a:bodyPr/>
                    <a:lstStyle/>
                    <a:p>
                      <a:r>
                        <a:rPr lang="en-US" sz="1100" b="1" dirty="0" smtClean="0"/>
                        <a:t>ICT</a:t>
                      </a:r>
                      <a:endParaRPr lang="en-ZA" sz="1100" b="1" dirty="0"/>
                    </a:p>
                  </a:txBody>
                  <a:tcPr/>
                </a:tc>
                <a:tc>
                  <a:txBody>
                    <a:bodyPr/>
                    <a:lstStyle/>
                    <a:p>
                      <a:r>
                        <a:rPr lang="en-US" sz="1100" dirty="0" smtClean="0"/>
                        <a:t>The Department has allocated funding for the ICT connectivity in support of the </a:t>
                      </a:r>
                      <a:r>
                        <a:rPr lang="en-US" sz="1100" dirty="0" err="1" smtClean="0"/>
                        <a:t>Mzansi</a:t>
                      </a:r>
                      <a:r>
                        <a:rPr lang="en-US" sz="1100" dirty="0" smtClean="0"/>
                        <a:t> Libraries On-Line project.</a:t>
                      </a:r>
                    </a:p>
                  </a:txBody>
                  <a:tcPr/>
                </a:tc>
                <a:tc>
                  <a:txBody>
                    <a:bodyPr/>
                    <a:lstStyle/>
                    <a:p>
                      <a:pPr marL="285750" indent="-285750">
                        <a:buFont typeface="Arial" panose="020B0604020202020204" pitchFamily="34" charset="0"/>
                        <a:buChar char="•"/>
                      </a:pPr>
                      <a:r>
                        <a:rPr lang="en-US" sz="1100" baseline="0" dirty="0" smtClean="0"/>
                        <a:t>The rolling out of the ICT equipment is in progress as per the project plan.</a:t>
                      </a:r>
                    </a:p>
                  </a:txBody>
                  <a:tcPr/>
                </a:tc>
              </a:tr>
            </a:tbl>
          </a:graphicData>
        </a:graphic>
      </p:graphicFrame>
      <p:sp>
        <p:nvSpPr>
          <p:cNvPr id="3" name="Slide Number Placeholder 2"/>
          <p:cNvSpPr>
            <a:spLocks noGrp="1"/>
          </p:cNvSpPr>
          <p:nvPr>
            <p:ph type="sldNum" sz="quarter" idx="4"/>
          </p:nvPr>
        </p:nvSpPr>
        <p:spPr/>
        <p:txBody>
          <a:bodyPr/>
          <a:lstStyle/>
          <a:p>
            <a:r>
              <a:rPr lang="en-ZA" dirty="0" smtClean="0"/>
              <a:t>56</a:t>
            </a:r>
          </a:p>
        </p:txBody>
      </p:sp>
    </p:spTree>
    <p:extLst>
      <p:ext uri="{BB962C8B-B14F-4D97-AF65-F5344CB8AC3E}">
        <p14:creationId xmlns:p14="http://schemas.microsoft.com/office/powerpoint/2010/main" xmlns="" val="24186410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844824"/>
            <a:ext cx="6954587" cy="931714"/>
          </a:xfrm>
        </p:spPr>
        <p:txBody>
          <a:bodyPr>
            <a:normAutofit/>
          </a:bodyPr>
          <a:lstStyle/>
          <a:p>
            <a:r>
              <a:rPr lang="en-US" dirty="0" smtClean="0">
                <a:ea typeface="Gill Sans"/>
              </a:rPr>
              <a:t>PanSALB</a:t>
            </a:r>
            <a:endParaRPr lang="en-ZA" dirty="0"/>
          </a:p>
        </p:txBody>
      </p:sp>
      <p:sp>
        <p:nvSpPr>
          <p:cNvPr id="3" name="Slide Number Placeholder 3"/>
          <p:cNvSpPr txBox="1">
            <a:spLocks/>
          </p:cNvSpPr>
          <p:nvPr/>
        </p:nvSpPr>
        <p:spPr>
          <a:xfrm>
            <a:off x="8077200" y="6172200"/>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57</a:t>
            </a:r>
          </a:p>
        </p:txBody>
      </p:sp>
    </p:spTree>
    <p:extLst>
      <p:ext uri="{BB962C8B-B14F-4D97-AF65-F5344CB8AC3E}">
        <p14:creationId xmlns:p14="http://schemas.microsoft.com/office/powerpoint/2010/main" xmlns="" val="27219386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710952"/>
          </a:xfrm>
        </p:spPr>
        <p:txBody>
          <a:bodyPr>
            <a:normAutofit/>
          </a:bodyPr>
          <a:lstStyle/>
          <a:p>
            <a:r>
              <a:rPr lang="en-ZA" sz="2400" dirty="0" smtClean="0"/>
              <a:t>EXECUTIVE APPOINTMENTS</a:t>
            </a:r>
            <a:endParaRPr lang="en-ZA"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59879204"/>
              </p:ext>
            </p:extLst>
          </p:nvPr>
        </p:nvGraphicFramePr>
        <p:xfrm>
          <a:off x="395536" y="1196752"/>
          <a:ext cx="8066088" cy="2291080"/>
        </p:xfrm>
        <a:graphic>
          <a:graphicData uri="http://schemas.openxmlformats.org/drawingml/2006/table">
            <a:tbl>
              <a:tblPr firstRow="1" bandRow="1">
                <a:tableStyleId>{5C22544A-7EE6-4342-B048-85BDC9FD1C3A}</a:tableStyleId>
              </a:tblPr>
              <a:tblGrid>
                <a:gridCol w="4033044"/>
                <a:gridCol w="4033044"/>
              </a:tblGrid>
              <a:tr h="370840">
                <a:tc>
                  <a:txBody>
                    <a:bodyPr/>
                    <a:lstStyle/>
                    <a:p>
                      <a:r>
                        <a:rPr lang="en-ZA" dirty="0" smtClean="0"/>
                        <a:t>POSITION</a:t>
                      </a:r>
                      <a:endParaRPr lang="en-ZA" dirty="0"/>
                    </a:p>
                  </a:txBody>
                  <a:tcPr/>
                </a:tc>
                <a:tc>
                  <a:txBody>
                    <a:bodyPr/>
                    <a:lstStyle/>
                    <a:p>
                      <a:r>
                        <a:rPr lang="en-ZA" dirty="0" smtClean="0"/>
                        <a:t>STATUS</a:t>
                      </a:r>
                      <a:endParaRPr lang="en-ZA" dirty="0"/>
                    </a:p>
                  </a:txBody>
                  <a:tcPr/>
                </a:tc>
              </a:tr>
              <a:tr h="370840">
                <a:tc>
                  <a:txBody>
                    <a:bodyPr/>
                    <a:lstStyle/>
                    <a:p>
                      <a:r>
                        <a:rPr lang="en-ZA" dirty="0" smtClean="0"/>
                        <a:t>CEO</a:t>
                      </a:r>
                      <a:endParaRPr lang="en-ZA" dirty="0"/>
                    </a:p>
                  </a:txBody>
                  <a:tcPr/>
                </a:tc>
                <a:tc>
                  <a:txBody>
                    <a:bodyPr/>
                    <a:lstStyle/>
                    <a:p>
                      <a:r>
                        <a:rPr lang="en-ZA" dirty="0" smtClean="0"/>
                        <a:t>FILLED</a:t>
                      </a:r>
                    </a:p>
                    <a:p>
                      <a:endParaRPr lang="en-ZA" dirty="0"/>
                    </a:p>
                  </a:txBody>
                  <a:tcPr/>
                </a:tc>
              </a:tr>
              <a:tr h="370840">
                <a:tc>
                  <a:txBody>
                    <a:bodyPr/>
                    <a:lstStyle/>
                    <a:p>
                      <a:r>
                        <a:rPr lang="en-ZA" dirty="0" smtClean="0"/>
                        <a:t>CFO</a:t>
                      </a:r>
                      <a:endParaRPr lang="en-ZA" dirty="0"/>
                    </a:p>
                  </a:txBody>
                  <a:tcPr/>
                </a:tc>
                <a:tc>
                  <a:txBody>
                    <a:bodyPr/>
                    <a:lstStyle/>
                    <a:p>
                      <a:r>
                        <a:rPr lang="en-ZA" dirty="0" smtClean="0"/>
                        <a:t>FILLED</a:t>
                      </a:r>
                    </a:p>
                    <a:p>
                      <a:endParaRPr lang="en-ZA" dirty="0"/>
                    </a:p>
                  </a:txBody>
                  <a:tcPr/>
                </a:tc>
              </a:tr>
              <a:tr h="370840">
                <a:tc>
                  <a:txBody>
                    <a:bodyPr/>
                    <a:lstStyle/>
                    <a:p>
                      <a:r>
                        <a:rPr lang="en-ZA" dirty="0" smtClean="0"/>
                        <a:t>EXECUTIVE</a:t>
                      </a:r>
                      <a:r>
                        <a:rPr lang="en-ZA" baseline="0" dirty="0" smtClean="0"/>
                        <a:t> HEAD: LANGUAGES</a:t>
                      </a:r>
                      <a:endParaRPr lang="en-ZA" dirty="0"/>
                    </a:p>
                  </a:txBody>
                  <a:tcPr/>
                </a:tc>
                <a:tc>
                  <a:txBody>
                    <a:bodyPr/>
                    <a:lstStyle/>
                    <a:p>
                      <a:r>
                        <a:rPr lang="en-ZA" dirty="0" smtClean="0"/>
                        <a:t>VACANT (DISMISSED IN</a:t>
                      </a:r>
                      <a:r>
                        <a:rPr lang="en-ZA" baseline="0" dirty="0" smtClean="0"/>
                        <a:t> 2017)</a:t>
                      </a:r>
                    </a:p>
                    <a:p>
                      <a:endParaRPr lang="en-ZA" dirty="0"/>
                    </a:p>
                  </a:txBody>
                  <a:tcPr/>
                </a:tc>
              </a:tr>
            </a:tbl>
          </a:graphicData>
        </a:graphic>
      </p:graphicFrame>
      <p:sp>
        <p:nvSpPr>
          <p:cNvPr id="4" name="Slide Number Placeholder 3"/>
          <p:cNvSpPr>
            <a:spLocks noGrp="1"/>
          </p:cNvSpPr>
          <p:nvPr>
            <p:ph type="sldNum" sz="quarter" idx="4"/>
          </p:nvPr>
        </p:nvSpPr>
        <p:spPr/>
        <p:txBody>
          <a:bodyPr/>
          <a:lstStyle/>
          <a:p>
            <a:r>
              <a:rPr lang="en-ZA" dirty="0" smtClean="0"/>
              <a:t>58</a:t>
            </a:r>
          </a:p>
        </p:txBody>
      </p:sp>
    </p:spTree>
    <p:extLst>
      <p:ext uri="{BB962C8B-B14F-4D97-AF65-F5344CB8AC3E}">
        <p14:creationId xmlns:p14="http://schemas.microsoft.com/office/powerpoint/2010/main" xmlns="" val="84148447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normAutofit/>
          </a:bodyPr>
          <a:lstStyle/>
          <a:p>
            <a:r>
              <a:rPr lang="en-ZA" sz="2800" dirty="0" smtClean="0"/>
              <a:t>PanSALB: MATTERS OF INTERVENTION</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61200831"/>
              </p:ext>
            </p:extLst>
          </p:nvPr>
        </p:nvGraphicFramePr>
        <p:xfrm>
          <a:off x="467544" y="836712"/>
          <a:ext cx="8280921" cy="4947966"/>
        </p:xfrm>
        <a:graphic>
          <a:graphicData uri="http://schemas.openxmlformats.org/drawingml/2006/table">
            <a:tbl>
              <a:tblPr firstRow="1" bandRow="1">
                <a:tableStyleId>{5C22544A-7EE6-4342-B048-85BDC9FD1C3A}</a:tableStyleId>
              </a:tblPr>
              <a:tblGrid>
                <a:gridCol w="2760307"/>
                <a:gridCol w="2760307"/>
                <a:gridCol w="2760307"/>
              </a:tblGrid>
              <a:tr h="425730">
                <a:tc>
                  <a:txBody>
                    <a:bodyPr/>
                    <a:lstStyle/>
                    <a:p>
                      <a:r>
                        <a:rPr lang="en-ZA" dirty="0" smtClean="0"/>
                        <a:t>Issue</a:t>
                      </a:r>
                      <a:endParaRPr lang="en-ZA" dirty="0"/>
                    </a:p>
                  </a:txBody>
                  <a:tcPr/>
                </a:tc>
                <a:tc>
                  <a:txBody>
                    <a:bodyPr/>
                    <a:lstStyle/>
                    <a:p>
                      <a:r>
                        <a:rPr lang="en-ZA" dirty="0" smtClean="0"/>
                        <a:t>Intervention</a:t>
                      </a:r>
                      <a:endParaRPr lang="en-ZA" dirty="0"/>
                    </a:p>
                  </a:txBody>
                  <a:tcPr/>
                </a:tc>
                <a:tc>
                  <a:txBody>
                    <a:bodyPr/>
                    <a:lstStyle/>
                    <a:p>
                      <a:r>
                        <a:rPr lang="en-ZA" dirty="0" smtClean="0"/>
                        <a:t>Status</a:t>
                      </a:r>
                      <a:endParaRPr lang="en-ZA" dirty="0"/>
                    </a:p>
                  </a:txBody>
                  <a:tcPr/>
                </a:tc>
              </a:tr>
              <a:tr h="10672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smtClean="0"/>
                        <a:t>During 2013/14 financial year PanSALB overspend its budget by R38 000 000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smtClean="0"/>
                        <a:t>Funds were requested by the Department from Treasury to cover cost of certain items that PanSALB could not honour, </a:t>
                      </a:r>
                      <a:r>
                        <a:rPr lang="en-ZA" sz="1100" b="0" dirty="0" err="1" smtClean="0"/>
                        <a:t>e.g</a:t>
                      </a:r>
                      <a:r>
                        <a:rPr lang="en-ZA" sz="1100" b="0" dirty="0" smtClean="0"/>
                        <a:t> service providers, litigation costs, UIF and SARS payments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smtClean="0"/>
                        <a:t>An amount of R17 500 000 was approved for transfer to the PanSALB to cover those items</a:t>
                      </a:r>
                    </a:p>
                  </a:txBody>
                  <a:tcPr/>
                </a:tc>
              </a:tr>
              <a:tr h="874788">
                <a:tc>
                  <a:txBody>
                    <a:bodyPr/>
                    <a:lstStyle/>
                    <a:p>
                      <a:r>
                        <a:rPr lang="en-ZA" sz="1100" dirty="0" smtClean="0"/>
                        <a:t>Dissolution</a:t>
                      </a:r>
                      <a:r>
                        <a:rPr lang="en-ZA" sz="1100" baseline="0" dirty="0" smtClean="0"/>
                        <a:t> of the Board of PanSALB on 12 January 2016</a:t>
                      </a:r>
                      <a:endParaRPr lang="en-ZA" sz="1100" dirty="0"/>
                    </a:p>
                  </a:txBody>
                  <a:tcPr/>
                </a:tc>
                <a:tc>
                  <a:txBody>
                    <a:bodyPr/>
                    <a:lstStyle/>
                    <a:p>
                      <a:r>
                        <a:rPr lang="en-ZA" sz="1100" dirty="0" smtClean="0"/>
                        <a:t>Department</a:t>
                      </a:r>
                      <a:r>
                        <a:rPr lang="en-ZA" sz="1100" baseline="0" dirty="0" smtClean="0"/>
                        <a:t> appointed the Advisory Body on 13 May 2016 to assist with returning the organisation to normality and advise the Minister on issues requiring attention. </a:t>
                      </a:r>
                      <a:endParaRPr lang="en-ZA" sz="1100" dirty="0"/>
                    </a:p>
                  </a:txBody>
                  <a:tcPr/>
                </a:tc>
                <a:tc>
                  <a:txBody>
                    <a:bodyPr/>
                    <a:lstStyle/>
                    <a:p>
                      <a:r>
                        <a:rPr lang="en-ZA" sz="1100" dirty="0" smtClean="0"/>
                        <a:t>The Advisory Body</a:t>
                      </a:r>
                      <a:r>
                        <a:rPr lang="en-ZA" sz="1100" baseline="0" dirty="0" smtClean="0"/>
                        <a:t> was dissolved on 20 September 2017. The reason was lack of cooperation from the CEO of PanSALB</a:t>
                      </a:r>
                      <a:endParaRPr lang="en-ZA" sz="1100" dirty="0"/>
                    </a:p>
                  </a:txBody>
                  <a:tcPr/>
                </a:tc>
              </a:tr>
              <a:tr h="8005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t>Staff</a:t>
                      </a:r>
                      <a:r>
                        <a:rPr lang="en-ZA" sz="1100" baseline="0" dirty="0" smtClean="0"/>
                        <a:t> litigation  matters</a:t>
                      </a:r>
                      <a:endParaRPr lang="en-ZA"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t>The Department made</a:t>
                      </a:r>
                      <a:r>
                        <a:rPr lang="en-ZA" sz="1100" baseline="0" dirty="0" smtClean="0"/>
                        <a:t> available an amount of R20 million to utilise for settlement with the dismissed staff</a:t>
                      </a:r>
                      <a:endParaRPr lang="en-ZA" sz="1100" dirty="0" smtClean="0"/>
                    </a:p>
                  </a:txBody>
                  <a:tcPr/>
                </a:tc>
                <a:tc>
                  <a:txBody>
                    <a:bodyPr/>
                    <a:lstStyle/>
                    <a:p>
                      <a:r>
                        <a:rPr lang="en-ZA" sz="1100" dirty="0" smtClean="0"/>
                        <a:t>8 employees who took</a:t>
                      </a:r>
                      <a:r>
                        <a:rPr lang="en-ZA" sz="1100" baseline="0" dirty="0" smtClean="0"/>
                        <a:t> the matter to the CCMA were paid an equivalent of 10 months salary to the value of R3 141 840. </a:t>
                      </a:r>
                    </a:p>
                  </a:txBody>
                  <a:tcPr/>
                </a:tc>
              </a:tr>
              <a:tr h="682334">
                <a:tc>
                  <a:txBody>
                    <a:bodyPr/>
                    <a:lstStyle/>
                    <a:p>
                      <a:r>
                        <a:rPr lang="en-ZA" sz="1100" dirty="0" smtClean="0"/>
                        <a:t>Financial</a:t>
                      </a:r>
                      <a:r>
                        <a:rPr lang="en-ZA" sz="1100" baseline="0" dirty="0" smtClean="0"/>
                        <a:t> Challenges experienced by PanSALB</a:t>
                      </a:r>
                      <a:endParaRPr lang="en-ZA" sz="1100" dirty="0"/>
                    </a:p>
                  </a:txBody>
                  <a:tcPr/>
                </a:tc>
                <a:tc>
                  <a:txBody>
                    <a:bodyPr/>
                    <a:lstStyle/>
                    <a:p>
                      <a:r>
                        <a:rPr lang="en-ZA" sz="1100" dirty="0" smtClean="0"/>
                        <a:t>The Department requested</a:t>
                      </a:r>
                      <a:r>
                        <a:rPr lang="en-ZA" sz="1100" baseline="0" dirty="0" smtClean="0"/>
                        <a:t> National Treasury to assist PanSALB with additional funding for its operational needs</a:t>
                      </a:r>
                      <a:endParaRPr lang="en-ZA" sz="1100" dirty="0"/>
                    </a:p>
                  </a:txBody>
                  <a:tcPr/>
                </a:tc>
                <a:tc>
                  <a:txBody>
                    <a:bodyPr/>
                    <a:lstStyle/>
                    <a:p>
                      <a:r>
                        <a:rPr lang="en-ZA" sz="1100" dirty="0" smtClean="0"/>
                        <a:t>An amount</a:t>
                      </a:r>
                      <a:r>
                        <a:rPr lang="en-ZA" sz="1100" baseline="0" dirty="0" smtClean="0"/>
                        <a:t> of R37 million was made available to increase the baseline allocation of PanSALB over the MTEF</a:t>
                      </a:r>
                      <a:endParaRPr lang="en-ZA" sz="1100" dirty="0"/>
                    </a:p>
                  </a:txBody>
                  <a:tcPr/>
                </a:tc>
              </a:tr>
              <a:tr h="1067241">
                <a:tc>
                  <a:txBody>
                    <a:bodyPr/>
                    <a:lstStyle/>
                    <a:p>
                      <a:r>
                        <a:rPr lang="en-ZA" sz="1100" dirty="0" smtClean="0"/>
                        <a:t>Re-constitution</a:t>
                      </a:r>
                      <a:r>
                        <a:rPr lang="en-ZA" sz="1100" baseline="0" dirty="0" smtClean="0"/>
                        <a:t> of the Board of PanSALB</a:t>
                      </a:r>
                      <a:endParaRPr lang="en-ZA" sz="1100" dirty="0"/>
                    </a:p>
                  </a:txBody>
                  <a:tcPr/>
                </a:tc>
                <a:tc>
                  <a:txBody>
                    <a:bodyPr/>
                    <a:lstStyle/>
                    <a:p>
                      <a:r>
                        <a:rPr lang="en-ZA" sz="1100" dirty="0" smtClean="0"/>
                        <a:t>After the</a:t>
                      </a:r>
                      <a:r>
                        <a:rPr lang="en-ZA" sz="1100" baseline="0" dirty="0" smtClean="0"/>
                        <a:t> case challenging the dissolution of the Board was dismissed by the court, the Minister approved that the process to re-constitute the Board be started. </a:t>
                      </a:r>
                      <a:r>
                        <a:rPr lang="en-ZA" sz="1100" dirty="0" smtClean="0"/>
                        <a:t>Advertisements calling for public nominations were placed on newspapers</a:t>
                      </a:r>
                      <a:endParaRPr lang="en-ZA" sz="1100" dirty="0"/>
                    </a:p>
                  </a:txBody>
                  <a:tcPr/>
                </a:tc>
                <a:tc>
                  <a:txBody>
                    <a:bodyPr/>
                    <a:lstStyle/>
                    <a:p>
                      <a:r>
                        <a:rPr lang="en-ZA" sz="1100" dirty="0" smtClean="0"/>
                        <a:t>Nominations were receives and forwarded</a:t>
                      </a:r>
                      <a:r>
                        <a:rPr lang="en-ZA" sz="1100" baseline="0" dirty="0" smtClean="0"/>
                        <a:t> to the Portfolio Committee on 7 November 2017 for shortlisting and interviews.</a:t>
                      </a:r>
                      <a:endParaRPr lang="en-ZA" sz="1100" dirty="0"/>
                    </a:p>
                  </a:txBody>
                  <a:tcPr/>
                </a:tc>
              </a:tr>
            </a:tbl>
          </a:graphicData>
        </a:graphic>
      </p:graphicFrame>
      <p:sp>
        <p:nvSpPr>
          <p:cNvPr id="4" name="Slide Number Placeholder 3"/>
          <p:cNvSpPr>
            <a:spLocks noGrp="1"/>
          </p:cNvSpPr>
          <p:nvPr>
            <p:ph type="sldNum" sz="quarter" idx="4"/>
          </p:nvPr>
        </p:nvSpPr>
        <p:spPr/>
        <p:txBody>
          <a:bodyPr/>
          <a:lstStyle/>
          <a:p>
            <a:r>
              <a:rPr lang="en-ZA" dirty="0" smtClean="0"/>
              <a:t>59</a:t>
            </a:r>
          </a:p>
        </p:txBody>
      </p:sp>
    </p:spTree>
    <p:extLst>
      <p:ext uri="{BB962C8B-B14F-4D97-AF65-F5344CB8AC3E}">
        <p14:creationId xmlns:p14="http://schemas.microsoft.com/office/powerpoint/2010/main" xmlns="" val="283069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lstStyle/>
          <a:p>
            <a:r>
              <a:rPr lang="en-ZA" dirty="0" smtClean="0"/>
              <a:t>SAMORA MACHEL MUSEUM</a:t>
            </a:r>
            <a:endParaRPr lang="en-ZA" dirty="0"/>
          </a:p>
        </p:txBody>
      </p:sp>
      <p:sp>
        <p:nvSpPr>
          <p:cNvPr id="3" name="Content Placeholder 2"/>
          <p:cNvSpPr>
            <a:spLocks noGrp="1"/>
          </p:cNvSpPr>
          <p:nvPr>
            <p:ph idx="1"/>
          </p:nvPr>
        </p:nvSpPr>
        <p:spPr>
          <a:xfrm>
            <a:off x="395536" y="1052736"/>
            <a:ext cx="8138864" cy="4968552"/>
          </a:xfrm>
        </p:spPr>
        <p:txBody>
          <a:bodyPr>
            <a:noAutofit/>
          </a:bodyPr>
          <a:lstStyle/>
          <a:p>
            <a:r>
              <a:rPr lang="en-ZA" sz="1800" b="0" dirty="0" smtClean="0">
                <a:solidFill>
                  <a:schemeClr val="tx1"/>
                </a:solidFill>
                <a:latin typeface="+mn-lt"/>
              </a:rPr>
              <a:t>A </a:t>
            </a:r>
            <a:r>
              <a:rPr lang="en-ZA" sz="1800" b="0" dirty="0">
                <a:solidFill>
                  <a:schemeClr val="tx1"/>
                </a:solidFill>
                <a:latin typeface="+mn-lt"/>
              </a:rPr>
              <a:t>meeting was scheduled between the DGs of Arts and Culture (DAC) and Public Works (DPW) for 28 February 2018 where one of the projects to be discussed would be the Samora Machel Museum in Mpumalanga. This meeting was postponed at the request of the Office of the DG DPW. </a:t>
            </a:r>
            <a:r>
              <a:rPr lang="en-ZA" sz="1800" b="0" dirty="0" smtClean="0">
                <a:solidFill>
                  <a:schemeClr val="tx1"/>
                </a:solidFill>
                <a:latin typeface="+mn-lt"/>
              </a:rPr>
              <a:t> A new date has not yet been confirmed.</a:t>
            </a:r>
          </a:p>
          <a:p>
            <a:pPr marL="0" indent="0">
              <a:buNone/>
            </a:pPr>
            <a:endParaRPr lang="en-ZA" sz="1800" b="0" dirty="0" smtClean="0">
              <a:solidFill>
                <a:schemeClr val="tx1"/>
              </a:solidFill>
              <a:latin typeface="+mn-lt"/>
            </a:endParaRPr>
          </a:p>
          <a:p>
            <a:r>
              <a:rPr lang="en-ZA" sz="1800" b="0" dirty="0" smtClean="0">
                <a:solidFill>
                  <a:schemeClr val="tx1"/>
                </a:solidFill>
                <a:latin typeface="+mn-lt"/>
              </a:rPr>
              <a:t>The </a:t>
            </a:r>
            <a:r>
              <a:rPr lang="en-ZA" sz="1800" b="0" dirty="0">
                <a:solidFill>
                  <a:schemeClr val="tx1"/>
                </a:solidFill>
                <a:latin typeface="+mn-lt"/>
              </a:rPr>
              <a:t>outcome of these discussions will help DAC to determine how to proceed with the next phase of the restoration of the site. During phase one restoration the main challenge encountered by DPW in determining matters for remedy was the non-availability of the existing </a:t>
            </a:r>
            <a:r>
              <a:rPr lang="en-ZA" sz="1800" b="0" dirty="0" smtClean="0">
                <a:solidFill>
                  <a:schemeClr val="tx1"/>
                </a:solidFill>
                <a:latin typeface="+mn-lt"/>
              </a:rPr>
              <a:t>built </a:t>
            </a:r>
            <a:r>
              <a:rPr lang="en-ZA" sz="1800" b="0" dirty="0">
                <a:solidFill>
                  <a:schemeClr val="tx1"/>
                </a:solidFill>
                <a:latin typeface="+mn-lt"/>
              </a:rPr>
              <a:t>drawings, designs and site plans.  </a:t>
            </a:r>
            <a:endParaRPr lang="en-ZA" sz="1800" b="0" dirty="0" smtClean="0">
              <a:solidFill>
                <a:schemeClr val="tx1"/>
              </a:solidFill>
              <a:latin typeface="+mn-lt"/>
            </a:endParaRPr>
          </a:p>
          <a:p>
            <a:endParaRPr lang="en-ZA" sz="1800" b="0" dirty="0">
              <a:solidFill>
                <a:schemeClr val="tx1"/>
              </a:solidFill>
              <a:latin typeface="+mn-lt"/>
            </a:endParaRPr>
          </a:p>
          <a:p>
            <a:r>
              <a:rPr lang="en-ZA" sz="1800" b="0" dirty="0" smtClean="0">
                <a:solidFill>
                  <a:schemeClr val="tx1"/>
                </a:solidFill>
                <a:latin typeface="+mn-lt"/>
              </a:rPr>
              <a:t>All </a:t>
            </a:r>
            <a:r>
              <a:rPr lang="en-ZA" sz="1800" b="0" dirty="0">
                <a:solidFill>
                  <a:schemeClr val="tx1"/>
                </a:solidFill>
                <a:latin typeface="+mn-lt"/>
              </a:rPr>
              <a:t>efforts to obtain plans from the Provincial Department of Culture, Sport and Recreation (DCSR) and Provincial DPW did not bear any positive results. The next phase will be determined by the outcomes of a structural analysis to be commissioned by the DPW which will determine if the site should be totally demolished and rebuilt or just permanently structurally restored. SAHRA has graded and declared the site </a:t>
            </a:r>
            <a:r>
              <a:rPr lang="en-ZA" sz="1800" b="0" dirty="0" smtClean="0">
                <a:solidFill>
                  <a:schemeClr val="tx1"/>
                </a:solidFill>
                <a:latin typeface="+mn-lt"/>
              </a:rPr>
              <a:t>as a </a:t>
            </a:r>
            <a:r>
              <a:rPr lang="en-ZA" sz="1800" b="0" dirty="0">
                <a:solidFill>
                  <a:schemeClr val="tx1"/>
                </a:solidFill>
                <a:latin typeface="+mn-lt"/>
              </a:rPr>
              <a:t>national heritage site.</a:t>
            </a:r>
          </a:p>
        </p:txBody>
      </p:sp>
      <p:sp>
        <p:nvSpPr>
          <p:cNvPr id="5" name="Slide Number Placeholder 4"/>
          <p:cNvSpPr>
            <a:spLocks noGrp="1"/>
          </p:cNvSpPr>
          <p:nvPr>
            <p:ph type="sldNum" sz="quarter" idx="4"/>
          </p:nvPr>
        </p:nvSpPr>
        <p:spPr/>
        <p:txBody>
          <a:bodyPr/>
          <a:lstStyle/>
          <a:p>
            <a:r>
              <a:rPr lang="en-ZA" dirty="0" smtClean="0"/>
              <a:t>6</a:t>
            </a:r>
          </a:p>
        </p:txBody>
      </p:sp>
    </p:spTree>
    <p:extLst>
      <p:ext uri="{BB962C8B-B14F-4D97-AF65-F5344CB8AC3E}">
        <p14:creationId xmlns:p14="http://schemas.microsoft.com/office/powerpoint/2010/main" xmlns="" val="82927369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229600" cy="710952"/>
          </a:xfrm>
        </p:spPr>
        <p:txBody>
          <a:bodyPr>
            <a:normAutofit/>
          </a:bodyPr>
          <a:lstStyle/>
          <a:p>
            <a:r>
              <a:rPr lang="en-ZA" sz="3200" dirty="0" smtClean="0"/>
              <a:t>INVESTIGATION REPORT</a:t>
            </a:r>
            <a:endParaRPr lang="en-ZA" sz="3200" dirty="0"/>
          </a:p>
        </p:txBody>
      </p:sp>
      <p:sp>
        <p:nvSpPr>
          <p:cNvPr id="4" name="Slide Number Placeholder 3"/>
          <p:cNvSpPr>
            <a:spLocks noGrp="1"/>
          </p:cNvSpPr>
          <p:nvPr>
            <p:ph type="sldNum" sz="quarter" idx="4"/>
          </p:nvPr>
        </p:nvSpPr>
        <p:spPr/>
        <p:txBody>
          <a:bodyPr/>
          <a:lstStyle/>
          <a:p>
            <a:r>
              <a:rPr lang="en-ZA" dirty="0" smtClean="0"/>
              <a:t>60</a:t>
            </a:r>
          </a:p>
        </p:txBody>
      </p:sp>
      <p:sp>
        <p:nvSpPr>
          <p:cNvPr id="3" name="Content Placeholder 2"/>
          <p:cNvSpPr>
            <a:spLocks noGrp="1"/>
          </p:cNvSpPr>
          <p:nvPr>
            <p:ph idx="1"/>
          </p:nvPr>
        </p:nvSpPr>
        <p:spPr>
          <a:xfrm>
            <a:off x="395536" y="980728"/>
            <a:ext cx="8066856" cy="5040560"/>
          </a:xfrm>
        </p:spPr>
        <p:txBody>
          <a:bodyPr>
            <a:normAutofit fontScale="32500" lnSpcReduction="20000"/>
          </a:bodyPr>
          <a:lstStyle/>
          <a:p>
            <a:r>
              <a:rPr lang="en-ZA" sz="4800" b="0" dirty="0" smtClean="0">
                <a:solidFill>
                  <a:schemeClr val="tx1"/>
                </a:solidFill>
              </a:rPr>
              <a:t>Investigation  into the allegations of financial mismanagement relating to the Pan South African Language Board from 15 June 2012 until 30 September 2014, was done by the National Treasury</a:t>
            </a:r>
          </a:p>
          <a:p>
            <a:pPr marL="0" indent="0">
              <a:buNone/>
            </a:pPr>
            <a:endParaRPr lang="en-ZA" sz="4800" b="0" dirty="0" smtClean="0">
              <a:solidFill>
                <a:schemeClr val="tx1"/>
              </a:solidFill>
            </a:endParaRPr>
          </a:p>
          <a:p>
            <a:r>
              <a:rPr lang="en-ZA" sz="4800" b="0" dirty="0" smtClean="0">
                <a:solidFill>
                  <a:schemeClr val="tx1"/>
                </a:solidFill>
              </a:rPr>
              <a:t>Completed on 30 March 2015</a:t>
            </a:r>
          </a:p>
          <a:p>
            <a:pPr marL="0" indent="0">
              <a:buNone/>
            </a:pPr>
            <a:endParaRPr lang="en-ZA" sz="4800" b="0" dirty="0" smtClean="0">
              <a:solidFill>
                <a:schemeClr val="tx1"/>
              </a:solidFill>
            </a:endParaRPr>
          </a:p>
          <a:p>
            <a:r>
              <a:rPr lang="en-ZA" sz="4800" b="0" dirty="0" smtClean="0">
                <a:solidFill>
                  <a:schemeClr val="tx1"/>
                </a:solidFill>
              </a:rPr>
              <a:t>Recommendation were:</a:t>
            </a:r>
          </a:p>
          <a:p>
            <a:pPr lvl="1"/>
            <a:r>
              <a:rPr lang="en-ZA" sz="4800" b="0" dirty="0">
                <a:solidFill>
                  <a:schemeClr val="tx1"/>
                </a:solidFill>
              </a:rPr>
              <a:t>That an in-depth forensic investigation be conducted to establish the validity of the appointment, validity of payments made to the service providers and verification of value for money to the institution, during the period under review;</a:t>
            </a:r>
          </a:p>
          <a:p>
            <a:pPr lvl="1"/>
            <a:r>
              <a:rPr lang="en-ZA" sz="4800" b="0" dirty="0">
                <a:solidFill>
                  <a:schemeClr val="tx1"/>
                </a:solidFill>
              </a:rPr>
              <a:t>PanSALB to refer the possible contravention of section 38, 39 and 40 read with section 86 of the PFMA by </a:t>
            </a:r>
            <a:r>
              <a:rPr lang="en-ZA" sz="4800" b="0" dirty="0" smtClean="0">
                <a:solidFill>
                  <a:schemeClr val="tx1"/>
                </a:solidFill>
              </a:rPr>
              <a:t>the then Caretaker CEO, </a:t>
            </a:r>
            <a:r>
              <a:rPr lang="en-ZA" sz="4800" b="0" dirty="0">
                <a:solidFill>
                  <a:schemeClr val="tx1"/>
                </a:solidFill>
              </a:rPr>
              <a:t>in relation to the appointment of service providers, for criminal investigation by the South African Police Service;</a:t>
            </a:r>
          </a:p>
          <a:p>
            <a:pPr lvl="1"/>
            <a:r>
              <a:rPr lang="en-ZA" sz="4800" b="0" dirty="0">
                <a:solidFill>
                  <a:schemeClr val="tx1"/>
                </a:solidFill>
              </a:rPr>
              <a:t>Recommended that SAPS criminal investigation should also cover any possible elements of fraud and corruption, as a result of the report and results of the recommended in-depth forensic investigation</a:t>
            </a:r>
            <a:r>
              <a:rPr lang="en-ZA" sz="4800" b="0" dirty="0" smtClean="0">
                <a:solidFill>
                  <a:schemeClr val="tx1"/>
                </a:solidFill>
              </a:rPr>
              <a:t>.</a:t>
            </a:r>
          </a:p>
          <a:p>
            <a:pPr marL="457200" lvl="1" indent="0">
              <a:buNone/>
            </a:pPr>
            <a:endParaRPr lang="en-ZA" sz="4800" b="0" dirty="0">
              <a:solidFill>
                <a:schemeClr val="tx1"/>
              </a:solidFill>
            </a:endParaRPr>
          </a:p>
          <a:p>
            <a:pPr marL="342900" lvl="1" indent="-342900">
              <a:buFont typeface="Arial" pitchFamily="34" charset="0"/>
              <a:buChar char="•"/>
            </a:pPr>
            <a:r>
              <a:rPr lang="en-ZA" sz="4800" b="0" dirty="0" smtClean="0">
                <a:solidFill>
                  <a:schemeClr val="tx1"/>
                </a:solidFill>
              </a:rPr>
              <a:t>The </a:t>
            </a:r>
            <a:r>
              <a:rPr lang="en-ZA" sz="4800" b="0" dirty="0">
                <a:solidFill>
                  <a:schemeClr val="tx1"/>
                </a:solidFill>
              </a:rPr>
              <a:t>report was handed to the Board for implementation, however the Board was dissolved in January 2016</a:t>
            </a:r>
            <a:r>
              <a:rPr lang="en-ZA" sz="2600" b="0" dirty="0">
                <a:solidFill>
                  <a:schemeClr val="tx1"/>
                </a:solidFill>
              </a:rPr>
              <a:t>. </a:t>
            </a:r>
          </a:p>
          <a:p>
            <a:endParaRPr lang="en-ZA" sz="2600" b="0" dirty="0" smtClean="0"/>
          </a:p>
          <a:p>
            <a:pPr marL="457200" lvl="1" indent="0">
              <a:buNone/>
            </a:pPr>
            <a:endParaRPr lang="en-ZA" b="0" dirty="0" smtClean="0"/>
          </a:p>
        </p:txBody>
      </p:sp>
    </p:spTree>
    <p:extLst>
      <p:ext uri="{BB962C8B-B14F-4D97-AF65-F5344CB8AC3E}">
        <p14:creationId xmlns:p14="http://schemas.microsoft.com/office/powerpoint/2010/main" xmlns="" val="25776446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710952"/>
          </a:xfrm>
        </p:spPr>
        <p:txBody>
          <a:bodyPr>
            <a:normAutofit/>
          </a:bodyPr>
          <a:lstStyle/>
          <a:p>
            <a:r>
              <a:rPr lang="en-ZA" sz="3200" dirty="0" smtClean="0"/>
              <a:t>STEPS TAKEN BY PANSALB</a:t>
            </a:r>
            <a:endParaRPr lang="en-ZA" sz="3200" dirty="0"/>
          </a:p>
        </p:txBody>
      </p:sp>
      <p:sp>
        <p:nvSpPr>
          <p:cNvPr id="4" name="Slide Number Placeholder 3"/>
          <p:cNvSpPr>
            <a:spLocks noGrp="1"/>
          </p:cNvSpPr>
          <p:nvPr>
            <p:ph type="sldNum" sz="quarter" idx="4"/>
          </p:nvPr>
        </p:nvSpPr>
        <p:spPr/>
        <p:txBody>
          <a:bodyPr/>
          <a:lstStyle/>
          <a:p>
            <a:r>
              <a:rPr lang="en-ZA" dirty="0" smtClean="0"/>
              <a:t>61</a:t>
            </a:r>
          </a:p>
        </p:txBody>
      </p:sp>
      <p:sp>
        <p:nvSpPr>
          <p:cNvPr id="3" name="Content Placeholder 2"/>
          <p:cNvSpPr>
            <a:spLocks noGrp="1"/>
          </p:cNvSpPr>
          <p:nvPr>
            <p:ph idx="1"/>
          </p:nvPr>
        </p:nvSpPr>
        <p:spPr>
          <a:xfrm>
            <a:off x="467544" y="980728"/>
            <a:ext cx="8352928" cy="4752528"/>
          </a:xfrm>
        </p:spPr>
        <p:txBody>
          <a:bodyPr>
            <a:normAutofit fontScale="92500" lnSpcReduction="10000"/>
          </a:bodyPr>
          <a:lstStyle/>
          <a:p>
            <a:pPr marL="0" lvl="1" indent="0">
              <a:buNone/>
            </a:pPr>
            <a:endParaRPr lang="en-ZA" sz="1800" b="0" dirty="0"/>
          </a:p>
          <a:p>
            <a:r>
              <a:rPr lang="en-ZA" sz="1800" b="0" dirty="0" smtClean="0">
                <a:solidFill>
                  <a:schemeClr val="tx1"/>
                </a:solidFill>
              </a:rPr>
              <a:t>PanSALB took a step to terminate some of the Contracts which were mentioned in the investigation report.</a:t>
            </a:r>
            <a:r>
              <a:rPr lang="en-ZA" altLang="en-US" sz="1800" dirty="0">
                <a:solidFill>
                  <a:schemeClr val="tx1"/>
                </a:solidFill>
              </a:rPr>
              <a:t> </a:t>
            </a:r>
            <a:r>
              <a:rPr lang="en-ZA" altLang="en-US" sz="1800" b="0" dirty="0">
                <a:solidFill>
                  <a:schemeClr val="tx1"/>
                </a:solidFill>
              </a:rPr>
              <a:t>Payments to a service provider known as Computer Service and Forensic  </a:t>
            </a:r>
            <a:r>
              <a:rPr lang="en-ZA" altLang="en-US" sz="1800" b="0" dirty="0" smtClean="0">
                <a:solidFill>
                  <a:schemeClr val="tx1"/>
                </a:solidFill>
              </a:rPr>
              <a:t>Solutions </a:t>
            </a:r>
            <a:r>
              <a:rPr lang="en-ZA" altLang="en-US" sz="1800" b="0" dirty="0">
                <a:solidFill>
                  <a:schemeClr val="tx1"/>
                </a:solidFill>
              </a:rPr>
              <a:t>were cancelled as there was no valid contract between the entity and the Board</a:t>
            </a:r>
            <a:r>
              <a:rPr lang="en-ZA" altLang="en-US" sz="1800" b="0" dirty="0" smtClean="0">
                <a:solidFill>
                  <a:schemeClr val="tx1"/>
                </a:solidFill>
              </a:rPr>
              <a:t>.</a:t>
            </a:r>
          </a:p>
          <a:p>
            <a:pPr marL="0" indent="0">
              <a:buNone/>
            </a:pPr>
            <a:endParaRPr lang="en-ZA" altLang="en-US" sz="1800" b="0" dirty="0">
              <a:solidFill>
                <a:schemeClr val="tx1"/>
              </a:solidFill>
            </a:endParaRPr>
          </a:p>
          <a:p>
            <a:r>
              <a:rPr lang="en-US" altLang="en-US" sz="1800" b="0" dirty="0">
                <a:solidFill>
                  <a:schemeClr val="tx1"/>
                </a:solidFill>
              </a:rPr>
              <a:t>An R11 Million contract between the Board and Sithole </a:t>
            </a:r>
            <a:r>
              <a:rPr lang="en-US" altLang="en-US" sz="1800" b="0" dirty="0" err="1">
                <a:solidFill>
                  <a:schemeClr val="tx1"/>
                </a:solidFill>
              </a:rPr>
              <a:t>Mzumbo</a:t>
            </a:r>
            <a:r>
              <a:rPr lang="en-US" altLang="en-US" sz="1800" b="0" dirty="0">
                <a:solidFill>
                  <a:schemeClr val="tx1"/>
                </a:solidFill>
              </a:rPr>
              <a:t> Consulting was cancelled as there was no budget for the expense amongst other reasons</a:t>
            </a:r>
            <a:r>
              <a:rPr lang="en-US" altLang="en-US" sz="1800" b="0" dirty="0" smtClean="0">
                <a:solidFill>
                  <a:schemeClr val="tx1"/>
                </a:solidFill>
              </a:rPr>
              <a:t>.</a:t>
            </a:r>
          </a:p>
          <a:p>
            <a:pPr marL="0" indent="0">
              <a:buNone/>
            </a:pPr>
            <a:endParaRPr lang="en-US" altLang="en-US" sz="1800" b="0" dirty="0">
              <a:solidFill>
                <a:schemeClr val="tx1"/>
              </a:solidFill>
            </a:endParaRPr>
          </a:p>
          <a:p>
            <a:r>
              <a:rPr lang="en-ZA" altLang="en-US" sz="1800" b="0" dirty="0">
                <a:solidFill>
                  <a:schemeClr val="tx1"/>
                </a:solidFill>
              </a:rPr>
              <a:t>Outstanding payments to these two entities were frozen as there was no justification of payments</a:t>
            </a:r>
            <a:r>
              <a:rPr lang="en-ZA" altLang="en-US" sz="1800" b="0" dirty="0" smtClean="0">
                <a:solidFill>
                  <a:schemeClr val="tx1"/>
                </a:solidFill>
              </a:rPr>
              <a:t>.</a:t>
            </a:r>
          </a:p>
          <a:p>
            <a:pPr marL="0" indent="0">
              <a:buNone/>
            </a:pPr>
            <a:endParaRPr lang="en-ZA" altLang="en-US" sz="1800" b="0" dirty="0">
              <a:solidFill>
                <a:schemeClr val="tx1"/>
              </a:solidFill>
            </a:endParaRPr>
          </a:p>
          <a:p>
            <a:r>
              <a:rPr lang="en-ZA" altLang="en-US" sz="1800" b="0" dirty="0">
                <a:solidFill>
                  <a:schemeClr val="tx1"/>
                </a:solidFill>
              </a:rPr>
              <a:t>Another entity by the name of Ink and Feather for the development of fund raising strategy was also suspended pending further investigation</a:t>
            </a:r>
            <a:r>
              <a:rPr lang="en-ZA" altLang="en-US" sz="1800" b="0" dirty="0" smtClean="0">
                <a:solidFill>
                  <a:schemeClr val="tx1"/>
                </a:solidFill>
              </a:rPr>
              <a:t>.</a:t>
            </a:r>
          </a:p>
          <a:p>
            <a:pPr marL="0" indent="0">
              <a:buNone/>
            </a:pPr>
            <a:endParaRPr lang="en-ZA" altLang="en-US" sz="1800" b="0" dirty="0">
              <a:solidFill>
                <a:schemeClr val="tx1"/>
              </a:solidFill>
            </a:endParaRPr>
          </a:p>
          <a:p>
            <a:r>
              <a:rPr lang="en-ZA" altLang="en-US" sz="1800" b="0" dirty="0">
                <a:solidFill>
                  <a:schemeClr val="tx1"/>
                </a:solidFill>
              </a:rPr>
              <a:t>A contract with </a:t>
            </a:r>
            <a:r>
              <a:rPr lang="en-ZA" altLang="en-US" sz="1800" b="0" dirty="0" err="1">
                <a:solidFill>
                  <a:schemeClr val="tx1"/>
                </a:solidFill>
              </a:rPr>
              <a:t>Zanenza</a:t>
            </a:r>
            <a:r>
              <a:rPr lang="en-ZA" altLang="en-US" sz="1800" b="0" dirty="0">
                <a:solidFill>
                  <a:schemeClr val="tx1"/>
                </a:solidFill>
              </a:rPr>
              <a:t> was also suspended and the company is suing the Board for outstanding </a:t>
            </a:r>
            <a:r>
              <a:rPr lang="en-ZA" altLang="en-US" sz="1800" b="0" dirty="0" smtClean="0">
                <a:solidFill>
                  <a:schemeClr val="tx1"/>
                </a:solidFill>
              </a:rPr>
              <a:t>commission.</a:t>
            </a:r>
            <a:endParaRPr lang="en-ZA" altLang="en-US" sz="1800" b="0" dirty="0">
              <a:solidFill>
                <a:schemeClr val="tx1"/>
              </a:solidFill>
            </a:endParaRPr>
          </a:p>
          <a:p>
            <a:pPr marL="342900" lvl="1" indent="-342900">
              <a:buFont typeface="Arial" pitchFamily="34" charset="0"/>
              <a:buChar char="•"/>
            </a:pPr>
            <a:endParaRPr lang="en-ZA" sz="1400" b="0" dirty="0" smtClean="0"/>
          </a:p>
          <a:p>
            <a:endParaRPr lang="en-ZA" b="0" dirty="0" smtClean="0"/>
          </a:p>
          <a:p>
            <a:pPr marL="457200" lvl="1" indent="0">
              <a:buNone/>
            </a:pPr>
            <a:endParaRPr lang="en-ZA" b="0" dirty="0" smtClean="0"/>
          </a:p>
        </p:txBody>
      </p:sp>
    </p:spTree>
    <p:extLst>
      <p:ext uri="{BB962C8B-B14F-4D97-AF65-F5344CB8AC3E}">
        <p14:creationId xmlns:p14="http://schemas.microsoft.com/office/powerpoint/2010/main" xmlns="" val="324268989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844824"/>
            <a:ext cx="6954587" cy="931714"/>
          </a:xfrm>
        </p:spPr>
        <p:txBody>
          <a:bodyPr>
            <a:normAutofit/>
          </a:bodyPr>
          <a:lstStyle/>
          <a:p>
            <a:r>
              <a:rPr lang="en-US" dirty="0" smtClean="0">
                <a:ea typeface="Gill Sans"/>
              </a:rPr>
              <a:t>KwaZulu-Natal Museum</a:t>
            </a:r>
            <a:endParaRPr lang="en-ZA" dirty="0"/>
          </a:p>
        </p:txBody>
      </p:sp>
      <p:sp>
        <p:nvSpPr>
          <p:cNvPr id="3" name="Slide Number Placeholder 3"/>
          <p:cNvSpPr txBox="1">
            <a:spLocks/>
          </p:cNvSpPr>
          <p:nvPr/>
        </p:nvSpPr>
        <p:spPr>
          <a:xfrm>
            <a:off x="8077200" y="6172200"/>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62</a:t>
            </a:r>
          </a:p>
        </p:txBody>
      </p:sp>
    </p:spTree>
    <p:extLst>
      <p:ext uri="{BB962C8B-B14F-4D97-AF65-F5344CB8AC3E}">
        <p14:creationId xmlns:p14="http://schemas.microsoft.com/office/powerpoint/2010/main" xmlns="" val="226348427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normAutofit fontScale="90000"/>
          </a:bodyPr>
          <a:lstStyle/>
          <a:p>
            <a:r>
              <a:rPr lang="en-ZA" sz="2800" dirty="0" smtClean="0"/>
              <a:t>KWA ZULU NATAL MUSEUM: INFRASTRUCTURE</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19013986"/>
              </p:ext>
            </p:extLst>
          </p:nvPr>
        </p:nvGraphicFramePr>
        <p:xfrm>
          <a:off x="467544" y="836712"/>
          <a:ext cx="8280921" cy="4824536"/>
        </p:xfrm>
        <a:graphic>
          <a:graphicData uri="http://schemas.openxmlformats.org/drawingml/2006/table">
            <a:tbl>
              <a:tblPr firstRow="1" bandRow="1">
                <a:tableStyleId>{5C22544A-7EE6-4342-B048-85BDC9FD1C3A}</a:tableStyleId>
              </a:tblPr>
              <a:tblGrid>
                <a:gridCol w="2760307"/>
                <a:gridCol w="2760307"/>
                <a:gridCol w="2760307"/>
              </a:tblGrid>
              <a:tr h="425730">
                <a:tc>
                  <a:txBody>
                    <a:bodyPr/>
                    <a:lstStyle/>
                    <a:p>
                      <a:r>
                        <a:rPr lang="en-ZA" dirty="0" smtClean="0"/>
                        <a:t>Issue</a:t>
                      </a:r>
                      <a:endParaRPr lang="en-ZA" dirty="0"/>
                    </a:p>
                  </a:txBody>
                  <a:tcPr/>
                </a:tc>
                <a:tc>
                  <a:txBody>
                    <a:bodyPr/>
                    <a:lstStyle/>
                    <a:p>
                      <a:r>
                        <a:rPr lang="en-ZA" dirty="0" smtClean="0"/>
                        <a:t>Intervention</a:t>
                      </a:r>
                      <a:endParaRPr lang="en-ZA" dirty="0"/>
                    </a:p>
                  </a:txBody>
                  <a:tcPr/>
                </a:tc>
                <a:tc>
                  <a:txBody>
                    <a:bodyPr/>
                    <a:lstStyle/>
                    <a:p>
                      <a:r>
                        <a:rPr lang="en-ZA" dirty="0" smtClean="0"/>
                        <a:t>Status</a:t>
                      </a:r>
                      <a:endParaRPr lang="en-ZA" dirty="0"/>
                    </a:p>
                  </a:txBody>
                  <a:tcPr/>
                </a:tc>
              </a:tr>
              <a:tr h="4398806">
                <a:tc>
                  <a:txBody>
                    <a:bodyPr/>
                    <a:lstStyle/>
                    <a:p>
                      <a:pPr lvl="0"/>
                      <a:r>
                        <a:rPr lang="en-ZA" sz="1100" kern="1200" dirty="0" smtClean="0">
                          <a:solidFill>
                            <a:schemeClr val="dk1"/>
                          </a:solidFill>
                          <a:effectLst/>
                          <a:latin typeface="Arial" pitchFamily="34" charset="0"/>
                          <a:ea typeface="+mn-ea"/>
                          <a:cs typeface="Arial" pitchFamily="34" charset="0"/>
                        </a:rPr>
                        <a:t>The Department</a:t>
                      </a:r>
                      <a:r>
                        <a:rPr lang="en-ZA" sz="1100" kern="1200" baseline="0" dirty="0" smtClean="0">
                          <a:solidFill>
                            <a:schemeClr val="dk1"/>
                          </a:solidFill>
                          <a:effectLst/>
                          <a:latin typeface="Arial" pitchFamily="34" charset="0"/>
                          <a:ea typeface="+mn-ea"/>
                          <a:cs typeface="Arial" pitchFamily="34" charset="0"/>
                        </a:rPr>
                        <a:t> should put an operational plan in place on how it will embark on making the building habitable and user friendly for the museum staff and all the species in the museum.</a:t>
                      </a:r>
                    </a:p>
                    <a:p>
                      <a:r>
                        <a:rPr lang="en-ZA" sz="1800" b="1" kern="1200" dirty="0" smtClean="0">
                          <a:solidFill>
                            <a:schemeClr val="dk1"/>
                          </a:solidFill>
                          <a:effectLst/>
                          <a:latin typeface="+mn-lt"/>
                          <a:ea typeface="+mn-ea"/>
                          <a:cs typeface="+mn-cs"/>
                        </a:rPr>
                        <a:t> </a:t>
                      </a:r>
                      <a:endParaRPr lang="en-ZA" sz="1800" kern="1200" dirty="0" smtClean="0">
                        <a:solidFill>
                          <a:schemeClr val="dk1"/>
                        </a:solidFill>
                        <a:effectLst/>
                        <a:latin typeface="+mn-lt"/>
                        <a:ea typeface="+mn-ea"/>
                        <a:cs typeface="+mn-cs"/>
                      </a:endParaRPr>
                    </a:p>
                    <a:p>
                      <a:r>
                        <a:rPr lang="en-ZA" sz="1800" b="1" kern="1200" dirty="0" smtClean="0">
                          <a:solidFill>
                            <a:schemeClr val="dk1"/>
                          </a:solidFill>
                          <a:effectLst/>
                          <a:latin typeface="+mn-lt"/>
                          <a:ea typeface="+mn-ea"/>
                          <a:cs typeface="+mn-cs"/>
                        </a:rPr>
                        <a:t> </a:t>
                      </a:r>
                      <a:endParaRPr lang="en-ZA" sz="11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smtClean="0"/>
                        <a:t>Noting that the  current building does not have sufficient space for exhibitions, conservation storage, parking for staff and visitors, the</a:t>
                      </a:r>
                      <a:r>
                        <a:rPr lang="en-ZA" sz="1100" b="0" baseline="0" dirty="0" smtClean="0"/>
                        <a:t> </a:t>
                      </a:r>
                      <a:r>
                        <a:rPr lang="en-ZA" sz="1100" b="0" dirty="0" smtClean="0"/>
                        <a:t> DAC in 2012/2013 financial year acquired the Old St </a:t>
                      </a:r>
                      <a:r>
                        <a:rPr lang="en-ZA" sz="1100" b="0" dirty="0" err="1" smtClean="0"/>
                        <a:t>Annes’s</a:t>
                      </a:r>
                      <a:r>
                        <a:rPr lang="en-ZA" sz="1100" b="0" dirty="0" smtClean="0"/>
                        <a:t> Hospital building through the Department of Public Works (DPW) to upgrade it and relocate the whole KZN museum to it.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smtClean="0"/>
                        <a:t>The DAC requested the KZN museum to submit the business plan with a cost estimate of R340m which was developed through the desktop exercise for the upgrading of the St Anne’s Hospital buildings.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smtClean="0"/>
                        <a:t>In the 2013/14 financial year, the DAC transferred R4,7m to the KZN for the maintenance and security of the site including the initial planning of the new museum.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ZA" sz="11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smtClean="0"/>
                        <a:t>The KZN museum still has to resubmit the Phase one proposal with the</a:t>
                      </a:r>
                      <a:r>
                        <a:rPr lang="en-ZA" sz="1100" b="0" baseline="0" dirty="0" smtClean="0"/>
                        <a:t> </a:t>
                      </a:r>
                      <a:r>
                        <a:rPr lang="en-ZA" sz="1100" b="0" dirty="0" smtClean="0"/>
                        <a:t>new estimate</a:t>
                      </a:r>
                      <a:r>
                        <a:rPr lang="en-ZA" sz="1100" b="0" baseline="0" dirty="0" smtClean="0"/>
                        <a:t> which will be submitted to the DG for approval. </a:t>
                      </a:r>
                      <a:endParaRPr lang="en-ZA" sz="1100" b="0" dirty="0" smtClean="0"/>
                    </a:p>
                  </a:txBody>
                  <a:tcPr/>
                </a:tc>
              </a:tr>
            </a:tbl>
          </a:graphicData>
        </a:graphic>
      </p:graphicFrame>
      <p:sp>
        <p:nvSpPr>
          <p:cNvPr id="4" name="Slide Number Placeholder 3"/>
          <p:cNvSpPr>
            <a:spLocks noGrp="1"/>
          </p:cNvSpPr>
          <p:nvPr>
            <p:ph type="sldNum" sz="quarter" idx="4"/>
          </p:nvPr>
        </p:nvSpPr>
        <p:spPr/>
        <p:txBody>
          <a:bodyPr/>
          <a:lstStyle/>
          <a:p>
            <a:r>
              <a:rPr lang="en-ZA" smtClean="0"/>
              <a:t>63</a:t>
            </a:r>
          </a:p>
          <a:p>
            <a:endParaRPr lang="en-ZA" dirty="0" smtClean="0"/>
          </a:p>
        </p:txBody>
      </p:sp>
    </p:spTree>
    <p:extLst>
      <p:ext uri="{BB962C8B-B14F-4D97-AF65-F5344CB8AC3E}">
        <p14:creationId xmlns:p14="http://schemas.microsoft.com/office/powerpoint/2010/main" xmlns="" val="162428581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844824"/>
            <a:ext cx="6954587" cy="931714"/>
          </a:xfrm>
        </p:spPr>
        <p:txBody>
          <a:bodyPr>
            <a:normAutofit fontScale="90000"/>
          </a:bodyPr>
          <a:lstStyle/>
          <a:p>
            <a:pPr marL="0" indent="0"/>
            <a:r>
              <a:rPr lang="en-ZA" dirty="0"/>
              <a:t>DEPARTMENT OF ARTS &amp; CULTURE :MONITORING AND EVALUATION </a:t>
            </a:r>
          </a:p>
        </p:txBody>
      </p:sp>
      <p:sp>
        <p:nvSpPr>
          <p:cNvPr id="3" name="Slide Number Placeholder 3"/>
          <p:cNvSpPr txBox="1">
            <a:spLocks/>
          </p:cNvSpPr>
          <p:nvPr/>
        </p:nvSpPr>
        <p:spPr>
          <a:xfrm>
            <a:off x="8077200" y="6172200"/>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64</a:t>
            </a:r>
          </a:p>
        </p:txBody>
      </p:sp>
    </p:spTree>
    <p:extLst>
      <p:ext uri="{BB962C8B-B14F-4D97-AF65-F5344CB8AC3E}">
        <p14:creationId xmlns:p14="http://schemas.microsoft.com/office/powerpoint/2010/main" xmlns="" val="14537730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04056"/>
          </a:xfrm>
        </p:spPr>
        <p:txBody>
          <a:bodyPr>
            <a:normAutofit/>
          </a:bodyPr>
          <a:lstStyle/>
          <a:p>
            <a:r>
              <a:rPr lang="en-ZA" sz="2000" dirty="0"/>
              <a:t>INITIATIVES TO MONITOR THE DAC PUBLIC </a:t>
            </a:r>
            <a:r>
              <a:rPr lang="en-ZA" sz="2000" dirty="0" smtClean="0"/>
              <a:t>ENTITIES…</a:t>
            </a:r>
            <a:r>
              <a:rPr lang="en-ZA" sz="2000" dirty="0" err="1" smtClean="0"/>
              <a:t>cont</a:t>
            </a:r>
            <a:endParaRPr lang="en-ZA" sz="2000" dirty="0"/>
          </a:p>
        </p:txBody>
      </p:sp>
      <p:sp>
        <p:nvSpPr>
          <p:cNvPr id="3" name="Content Placeholder 2"/>
          <p:cNvSpPr>
            <a:spLocks noGrp="1"/>
          </p:cNvSpPr>
          <p:nvPr>
            <p:ph idx="1"/>
          </p:nvPr>
        </p:nvSpPr>
        <p:spPr>
          <a:xfrm>
            <a:off x="179512" y="836712"/>
            <a:ext cx="8712968" cy="5106889"/>
          </a:xfrm>
        </p:spPr>
        <p:txBody>
          <a:bodyPr>
            <a:normAutofit/>
          </a:bodyPr>
          <a:lstStyle/>
          <a:p>
            <a:pPr algn="just"/>
            <a:r>
              <a:rPr lang="en-ZA" sz="1800" b="0" dirty="0">
                <a:solidFill>
                  <a:schemeClr val="tx1"/>
                </a:solidFill>
                <a:latin typeface="+mn-lt"/>
              </a:rPr>
              <a:t>The Department of Arts and Culture (DAC) has established various oversight mechanisms /interventions to assist the public entities to achieve their targets as adopted and tabled in Parliament. These interventions are important in ensuring that the public entities are better managed and accountable through sound corporate governance and a performance management system.  In line with the National Treasury guidelines, the public entities, submit their first and second drafts of the APPs (Annual Performance Plans) to the DAC before the end of August and November respectively. </a:t>
            </a:r>
          </a:p>
          <a:p>
            <a:pPr algn="just"/>
            <a:endParaRPr lang="en-ZA" sz="1800" b="0" dirty="0">
              <a:solidFill>
                <a:schemeClr val="tx1"/>
              </a:solidFill>
              <a:latin typeface="+mn-lt"/>
            </a:endParaRPr>
          </a:p>
          <a:p>
            <a:pPr algn="just"/>
            <a:r>
              <a:rPr lang="en-ZA" sz="1800" b="0" dirty="0">
                <a:solidFill>
                  <a:schemeClr val="tx1"/>
                </a:solidFill>
                <a:latin typeface="+mn-lt"/>
              </a:rPr>
              <a:t>Upon receiving the APPs, the DAC analyses the draft APPs, convene meetings to discuss their draft APPs and feedback is given to entities for final amendments. The feedback </a:t>
            </a:r>
            <a:r>
              <a:rPr lang="en-ZA" sz="1800" b="0" dirty="0" smtClean="0">
                <a:solidFill>
                  <a:schemeClr val="tx1"/>
                </a:solidFill>
                <a:latin typeface="+mn-lt"/>
              </a:rPr>
              <a:t>assist </a:t>
            </a:r>
            <a:r>
              <a:rPr lang="en-ZA" sz="1800" b="0" dirty="0">
                <a:solidFill>
                  <a:schemeClr val="tx1"/>
                </a:solidFill>
                <a:latin typeface="+mn-lt"/>
              </a:rPr>
              <a:t>the entities to fine tune their plans and ensure that they are aligned to government imperatives relevant to the arts, culture and heritage sector. Subsequent to tabling the final approved APPs, the Minister signs shareholder’s compacts with the Chairpersons of all the DAC public entities, the shareholder </a:t>
            </a:r>
            <a:r>
              <a:rPr lang="en-ZA" sz="1800" b="0" dirty="0" smtClean="0">
                <a:solidFill>
                  <a:schemeClr val="tx1"/>
                </a:solidFill>
                <a:latin typeface="+mn-lt"/>
              </a:rPr>
              <a:t>compacts </a:t>
            </a:r>
            <a:r>
              <a:rPr lang="en-ZA" sz="1800" b="0" dirty="0">
                <a:solidFill>
                  <a:schemeClr val="tx1"/>
                </a:solidFill>
                <a:latin typeface="+mn-lt"/>
              </a:rPr>
              <a:t>symbolises a performance contract between the Minister and the Council. The approved and tabled APPs are part of the shareholder’s compact documents.</a:t>
            </a:r>
          </a:p>
          <a:p>
            <a:endParaRPr lang="en-ZA" dirty="0"/>
          </a:p>
        </p:txBody>
      </p:sp>
      <p:sp>
        <p:nvSpPr>
          <p:cNvPr id="5" name="Slide Number Placeholder 4"/>
          <p:cNvSpPr>
            <a:spLocks noGrp="1"/>
          </p:cNvSpPr>
          <p:nvPr>
            <p:ph type="sldNum" sz="quarter" idx="4"/>
          </p:nvPr>
        </p:nvSpPr>
        <p:spPr/>
        <p:txBody>
          <a:bodyPr/>
          <a:lstStyle/>
          <a:p>
            <a:r>
              <a:rPr lang="en-ZA" dirty="0" smtClean="0"/>
              <a:t>65</a:t>
            </a:r>
          </a:p>
        </p:txBody>
      </p:sp>
    </p:spTree>
    <p:extLst>
      <p:ext uri="{BB962C8B-B14F-4D97-AF65-F5344CB8AC3E}">
        <p14:creationId xmlns:p14="http://schemas.microsoft.com/office/powerpoint/2010/main" xmlns="" val="346513848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432048"/>
          </a:xfrm>
        </p:spPr>
        <p:txBody>
          <a:bodyPr>
            <a:normAutofit/>
          </a:bodyPr>
          <a:lstStyle/>
          <a:p>
            <a:r>
              <a:rPr lang="en-ZA" sz="2000" dirty="0"/>
              <a:t>INITIATIVES TO MONITOR THE DAC PUBLIC </a:t>
            </a:r>
            <a:r>
              <a:rPr lang="en-ZA" sz="2000" dirty="0" smtClean="0"/>
              <a:t>ENTITIES…</a:t>
            </a:r>
            <a:r>
              <a:rPr lang="en-ZA" sz="2000" dirty="0" err="1" smtClean="0"/>
              <a:t>cont</a:t>
            </a:r>
            <a:endParaRPr lang="en-ZA" sz="2000" dirty="0"/>
          </a:p>
        </p:txBody>
      </p:sp>
      <p:sp>
        <p:nvSpPr>
          <p:cNvPr id="3" name="Content Placeholder 2"/>
          <p:cNvSpPr>
            <a:spLocks noGrp="1"/>
          </p:cNvSpPr>
          <p:nvPr>
            <p:ph idx="1"/>
          </p:nvPr>
        </p:nvSpPr>
        <p:spPr>
          <a:xfrm>
            <a:off x="179512" y="620688"/>
            <a:ext cx="8640960" cy="5551512"/>
          </a:xfrm>
        </p:spPr>
        <p:txBody>
          <a:bodyPr>
            <a:normAutofit lnSpcReduction="10000"/>
          </a:bodyPr>
          <a:lstStyle/>
          <a:p>
            <a:pPr algn="just"/>
            <a:r>
              <a:rPr lang="en-ZA" sz="1800" b="0" dirty="0">
                <a:solidFill>
                  <a:schemeClr val="tx1"/>
                </a:solidFill>
                <a:latin typeface="+mn-lt"/>
              </a:rPr>
              <a:t>The Department has also developed a set of templates to ensure standardised reporting and to facilitate a consistent assessment of performance through the submission and analysis of the quarterly reports. Quarterly the DAC receives 25 quarterly reports which have to adhere and comply with the agreed performance analysis framework as guided by the National Treasury. The quarterly reports address both the financial and non-financial performance of the entities, ensure alignment of reporting against those targets presented in the Annual Performance Plan (APP) and the Shareholder’s </a:t>
            </a:r>
            <a:r>
              <a:rPr lang="en-ZA" sz="1800" b="0" dirty="0" smtClean="0">
                <a:solidFill>
                  <a:schemeClr val="tx1"/>
                </a:solidFill>
                <a:latin typeface="+mn-lt"/>
              </a:rPr>
              <a:t>Compact and more importantly </a:t>
            </a:r>
            <a:r>
              <a:rPr lang="en-ZA" sz="1800" b="0" dirty="0">
                <a:solidFill>
                  <a:schemeClr val="tx1"/>
                </a:solidFill>
                <a:latin typeface="+mn-lt"/>
              </a:rPr>
              <a:t>outline the entities Audit improvement plans.</a:t>
            </a:r>
          </a:p>
          <a:p>
            <a:pPr algn="just"/>
            <a:endParaRPr lang="en-ZA" sz="1800" b="0" dirty="0">
              <a:solidFill>
                <a:schemeClr val="tx1"/>
              </a:solidFill>
              <a:latin typeface="+mn-lt"/>
            </a:endParaRPr>
          </a:p>
          <a:p>
            <a:pPr algn="just"/>
            <a:r>
              <a:rPr lang="en-ZA" sz="1800" b="0" dirty="0">
                <a:solidFill>
                  <a:schemeClr val="tx1"/>
                </a:solidFill>
                <a:latin typeface="+mn-lt"/>
              </a:rPr>
              <a:t>The quarterly reports form part of the Monitoring and Evaluation process which </a:t>
            </a:r>
            <a:r>
              <a:rPr lang="en-ZA" sz="1800" b="0" dirty="0" smtClean="0">
                <a:solidFill>
                  <a:schemeClr val="tx1"/>
                </a:solidFill>
                <a:latin typeface="+mn-lt"/>
              </a:rPr>
              <a:t>are supported </a:t>
            </a:r>
            <a:r>
              <a:rPr lang="en-ZA" sz="1800" b="0" dirty="0">
                <a:solidFill>
                  <a:schemeClr val="tx1"/>
                </a:solidFill>
                <a:latin typeface="+mn-lt"/>
              </a:rPr>
              <a:t>by quarterly site visits to the entities to validate and verify the performance submitted. The quarterly visits focus on:</a:t>
            </a:r>
          </a:p>
          <a:p>
            <a:pPr marL="0" indent="0" algn="just">
              <a:buNone/>
            </a:pPr>
            <a:endParaRPr lang="en-ZA" sz="1800" b="0" dirty="0" smtClean="0">
              <a:solidFill>
                <a:schemeClr val="tx1"/>
              </a:solidFill>
              <a:latin typeface="+mn-lt"/>
            </a:endParaRPr>
          </a:p>
          <a:p>
            <a:pPr lvl="2" algn="just"/>
            <a:r>
              <a:rPr lang="en-ZA" sz="1800" b="0" dirty="0" smtClean="0">
                <a:solidFill>
                  <a:schemeClr val="tx1"/>
                </a:solidFill>
                <a:latin typeface="+mn-lt"/>
              </a:rPr>
              <a:t>The </a:t>
            </a:r>
            <a:r>
              <a:rPr lang="en-ZA" sz="1800" b="0" dirty="0">
                <a:solidFill>
                  <a:schemeClr val="tx1"/>
                </a:solidFill>
                <a:latin typeface="+mn-lt"/>
              </a:rPr>
              <a:t>performance of the entities(financial and non- financial)</a:t>
            </a:r>
          </a:p>
          <a:p>
            <a:pPr lvl="2" algn="just"/>
            <a:r>
              <a:rPr lang="en-ZA" sz="1800" b="0" dirty="0" smtClean="0">
                <a:solidFill>
                  <a:schemeClr val="tx1"/>
                </a:solidFill>
                <a:latin typeface="+mn-lt"/>
              </a:rPr>
              <a:t>The </a:t>
            </a:r>
            <a:r>
              <a:rPr lang="en-ZA" sz="1800" b="0" dirty="0">
                <a:solidFill>
                  <a:schemeClr val="tx1"/>
                </a:solidFill>
                <a:latin typeface="+mn-lt"/>
              </a:rPr>
              <a:t>state of governance of the entities (constitution of Councils and all the </a:t>
            </a:r>
            <a:r>
              <a:rPr lang="en-ZA" sz="1800" b="0" dirty="0" smtClean="0">
                <a:solidFill>
                  <a:schemeClr val="tx1"/>
                </a:solidFill>
                <a:latin typeface="+mn-lt"/>
              </a:rPr>
              <a:t>Committees)</a:t>
            </a:r>
          </a:p>
          <a:p>
            <a:pPr lvl="2" algn="just"/>
            <a:r>
              <a:rPr lang="en-ZA" sz="1800" b="0" dirty="0" smtClean="0">
                <a:solidFill>
                  <a:schemeClr val="tx1"/>
                </a:solidFill>
                <a:latin typeface="+mn-lt"/>
              </a:rPr>
              <a:t>The </a:t>
            </a:r>
            <a:r>
              <a:rPr lang="en-ZA" sz="1800" b="0" dirty="0">
                <a:solidFill>
                  <a:schemeClr val="tx1"/>
                </a:solidFill>
                <a:latin typeface="+mn-lt"/>
              </a:rPr>
              <a:t>relationship between the employees (stake holder engagement between  the staff at all the levels) </a:t>
            </a:r>
          </a:p>
          <a:p>
            <a:pPr lvl="2" algn="just"/>
            <a:r>
              <a:rPr lang="en-ZA" sz="1800" b="0" dirty="0" smtClean="0">
                <a:solidFill>
                  <a:schemeClr val="tx1"/>
                </a:solidFill>
                <a:latin typeface="+mn-lt"/>
              </a:rPr>
              <a:t>The </a:t>
            </a:r>
            <a:r>
              <a:rPr lang="en-ZA" sz="1800" b="0" dirty="0">
                <a:solidFill>
                  <a:schemeClr val="tx1"/>
                </a:solidFill>
                <a:latin typeface="+mn-lt"/>
              </a:rPr>
              <a:t>monitoring and tracking of the Audit Improvement Plan</a:t>
            </a:r>
          </a:p>
          <a:p>
            <a:endParaRPr lang="en-ZA" dirty="0"/>
          </a:p>
          <a:p>
            <a:endParaRPr lang="en-ZA" dirty="0"/>
          </a:p>
        </p:txBody>
      </p:sp>
      <p:sp>
        <p:nvSpPr>
          <p:cNvPr id="5" name="Slide Number Placeholder 4"/>
          <p:cNvSpPr>
            <a:spLocks noGrp="1"/>
          </p:cNvSpPr>
          <p:nvPr>
            <p:ph type="sldNum" sz="quarter" idx="4"/>
          </p:nvPr>
        </p:nvSpPr>
        <p:spPr/>
        <p:txBody>
          <a:bodyPr/>
          <a:lstStyle/>
          <a:p>
            <a:r>
              <a:rPr lang="en-ZA" dirty="0" smtClean="0"/>
              <a:t>66</a:t>
            </a:r>
          </a:p>
        </p:txBody>
      </p:sp>
    </p:spTree>
    <p:extLst>
      <p:ext uri="{BB962C8B-B14F-4D97-AF65-F5344CB8AC3E}">
        <p14:creationId xmlns:p14="http://schemas.microsoft.com/office/powerpoint/2010/main" xmlns="" val="362012539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76064"/>
          </a:xfrm>
        </p:spPr>
        <p:txBody>
          <a:bodyPr>
            <a:normAutofit/>
          </a:bodyPr>
          <a:lstStyle/>
          <a:p>
            <a:r>
              <a:rPr lang="en-ZA" sz="2400" dirty="0">
                <a:latin typeface="+mn-lt"/>
              </a:rPr>
              <a:t>INITIATIVES TO MONITOR THE DAC PUBLIC ENTITIES</a:t>
            </a:r>
          </a:p>
        </p:txBody>
      </p:sp>
      <p:sp>
        <p:nvSpPr>
          <p:cNvPr id="3" name="Content Placeholder 2"/>
          <p:cNvSpPr>
            <a:spLocks noGrp="1"/>
          </p:cNvSpPr>
          <p:nvPr>
            <p:ph idx="1"/>
          </p:nvPr>
        </p:nvSpPr>
        <p:spPr>
          <a:xfrm>
            <a:off x="395536" y="764704"/>
            <a:ext cx="8424936" cy="5178897"/>
          </a:xfrm>
        </p:spPr>
        <p:txBody>
          <a:bodyPr/>
          <a:lstStyle/>
          <a:p>
            <a:pPr algn="just"/>
            <a:r>
              <a:rPr lang="en-ZA" sz="1800" b="0" dirty="0">
                <a:solidFill>
                  <a:schemeClr val="tx1"/>
                </a:solidFill>
                <a:latin typeface="+mn-lt"/>
              </a:rPr>
              <a:t>To intensify the intervention on most challenged entities, the Department increased the number of site visit conducted and expanded the agenda that accommodates all the relevant stakeholders at the entity, namely, the Management, Labour Formations (Unions) and general staff members.</a:t>
            </a:r>
          </a:p>
          <a:p>
            <a:pPr marL="0" indent="0" algn="just">
              <a:buNone/>
            </a:pPr>
            <a:endParaRPr lang="en-ZA" sz="1800" b="0" dirty="0">
              <a:solidFill>
                <a:schemeClr val="tx1"/>
              </a:solidFill>
              <a:latin typeface="+mn-lt"/>
            </a:endParaRPr>
          </a:p>
          <a:p>
            <a:pPr algn="just"/>
            <a:r>
              <a:rPr lang="en-ZA" sz="1800" b="0" dirty="0">
                <a:solidFill>
                  <a:schemeClr val="tx1"/>
                </a:solidFill>
                <a:latin typeface="+mn-lt"/>
              </a:rPr>
              <a:t>The Governance Unit has adopted an all-inclusive approach by roping in the supporting units of the department to assist with areas of specialty. These are HR, Legal, Risk, Line function and Internal Audit in assisting alleviating the challenges and </a:t>
            </a:r>
            <a:r>
              <a:rPr lang="en-ZA" sz="1800" b="0" dirty="0" smtClean="0">
                <a:solidFill>
                  <a:schemeClr val="tx1"/>
                </a:solidFill>
                <a:latin typeface="+mn-lt"/>
              </a:rPr>
              <a:t>mitigate </a:t>
            </a:r>
            <a:r>
              <a:rPr lang="en-ZA" sz="1800" b="0" dirty="0">
                <a:solidFill>
                  <a:schemeClr val="tx1"/>
                </a:solidFill>
                <a:latin typeface="+mn-lt"/>
              </a:rPr>
              <a:t>the </a:t>
            </a:r>
            <a:r>
              <a:rPr lang="en-ZA" sz="1800" b="0" dirty="0" smtClean="0">
                <a:solidFill>
                  <a:schemeClr val="tx1"/>
                </a:solidFill>
                <a:latin typeface="+mn-lt"/>
              </a:rPr>
              <a:t>risk.</a:t>
            </a:r>
            <a:endParaRPr lang="en-ZA" sz="1800" b="0" dirty="0">
              <a:solidFill>
                <a:schemeClr val="tx1"/>
              </a:solidFill>
              <a:latin typeface="+mn-lt"/>
            </a:endParaRPr>
          </a:p>
          <a:p>
            <a:endParaRPr lang="en-ZA" dirty="0"/>
          </a:p>
        </p:txBody>
      </p:sp>
      <p:sp>
        <p:nvSpPr>
          <p:cNvPr id="5" name="Slide Number Placeholder 4"/>
          <p:cNvSpPr>
            <a:spLocks noGrp="1"/>
          </p:cNvSpPr>
          <p:nvPr>
            <p:ph type="sldNum" sz="quarter" idx="4"/>
          </p:nvPr>
        </p:nvSpPr>
        <p:spPr/>
        <p:txBody>
          <a:bodyPr/>
          <a:lstStyle/>
          <a:p>
            <a:r>
              <a:rPr lang="en-ZA" dirty="0" smtClean="0"/>
              <a:t>67</a:t>
            </a:r>
          </a:p>
        </p:txBody>
      </p:sp>
    </p:spTree>
    <p:extLst>
      <p:ext uri="{BB962C8B-B14F-4D97-AF65-F5344CB8AC3E}">
        <p14:creationId xmlns:p14="http://schemas.microsoft.com/office/powerpoint/2010/main" xmlns="" val="223935419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492896"/>
            <a:ext cx="6934200" cy="964703"/>
          </a:xfrm>
        </p:spPr>
        <p:txBody>
          <a:bodyPr>
            <a:normAutofit/>
          </a:bodyPr>
          <a:lstStyle/>
          <a:p>
            <a:pPr marL="0" indent="0" algn="ctr">
              <a:buNone/>
            </a:pPr>
            <a:r>
              <a:rPr lang="en-ZA" sz="5400" b="0" dirty="0">
                <a:solidFill>
                  <a:schemeClr val="tx1"/>
                </a:solidFill>
              </a:rPr>
              <a:t> </a:t>
            </a:r>
            <a:r>
              <a:rPr lang="en-US" sz="5400" dirty="0">
                <a:cs typeface="Arial" pitchFamily="34" charset="0"/>
              </a:rPr>
              <a:t>THANK </a:t>
            </a:r>
            <a:r>
              <a:rPr lang="en-US" sz="5400" dirty="0" smtClean="0">
                <a:cs typeface="Arial" pitchFamily="34" charset="0"/>
              </a:rPr>
              <a:t>YOU</a:t>
            </a:r>
            <a:endParaRPr lang="en-ZA" sz="5400" dirty="0"/>
          </a:p>
        </p:txBody>
      </p:sp>
      <p:sp>
        <p:nvSpPr>
          <p:cNvPr id="4" name="Slide Number Placeholder 3"/>
          <p:cNvSpPr>
            <a:spLocks noGrp="1"/>
          </p:cNvSpPr>
          <p:nvPr>
            <p:ph type="sldNum" sz="quarter" idx="4"/>
          </p:nvPr>
        </p:nvSpPr>
        <p:spPr/>
        <p:txBody>
          <a:bodyPr/>
          <a:lstStyle/>
          <a:p>
            <a:r>
              <a:rPr lang="en-ZA" dirty="0" smtClean="0"/>
              <a:t>68</a:t>
            </a:r>
          </a:p>
        </p:txBody>
      </p:sp>
    </p:spTree>
    <p:extLst>
      <p:ext uri="{BB962C8B-B14F-4D97-AF65-F5344CB8AC3E}">
        <p14:creationId xmlns:p14="http://schemas.microsoft.com/office/powerpoint/2010/main" xmlns="" val="1603885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332656"/>
            <a:ext cx="8229600" cy="710952"/>
          </a:xfrm>
        </p:spPr>
        <p:txBody>
          <a:bodyPr>
            <a:noAutofit/>
          </a:bodyPr>
          <a:lstStyle/>
          <a:p>
            <a:r>
              <a:rPr lang="en-ZA" sz="2400" dirty="0" smtClean="0"/>
              <a:t>PROGRESS ON GRAP 103</a:t>
            </a:r>
            <a:br>
              <a:rPr lang="en-ZA" sz="2400" dirty="0" smtClean="0"/>
            </a:br>
            <a:r>
              <a:rPr lang="en-ZA" sz="2400" dirty="0" smtClean="0"/>
              <a:t>R</a:t>
            </a:r>
            <a:r>
              <a:rPr lang="en-GB" sz="2400" dirty="0" smtClean="0">
                <a:latin typeface="Calibri"/>
              </a:rPr>
              <a:t>EQUEST FOR EXEMPTION TO NATIONAL TREASURY </a:t>
            </a:r>
            <a:r>
              <a:rPr lang="en-US" sz="2400" dirty="0" smtClean="0">
                <a:latin typeface="Calibri"/>
                <a:ea typeface="Gill Sans BOLD"/>
              </a:rPr>
              <a:t> </a:t>
            </a:r>
            <a:endParaRPr lang="en-ZA" sz="2400" dirty="0"/>
          </a:p>
        </p:txBody>
      </p:sp>
      <p:sp>
        <p:nvSpPr>
          <p:cNvPr id="4" name="Content Placeholder 3"/>
          <p:cNvSpPr>
            <a:spLocks noGrp="1"/>
          </p:cNvSpPr>
          <p:nvPr>
            <p:ph idx="1"/>
          </p:nvPr>
        </p:nvSpPr>
        <p:spPr>
          <a:xfrm>
            <a:off x="539552" y="1268760"/>
            <a:ext cx="8136904" cy="4752528"/>
          </a:xfrm>
        </p:spPr>
        <p:txBody>
          <a:bodyPr>
            <a:normAutofit/>
          </a:bodyPr>
          <a:lstStyle/>
          <a:p>
            <a:pPr lvl="0" defTabSz="457200" fontAlgn="base">
              <a:lnSpc>
                <a:spcPct val="120000"/>
              </a:lnSpc>
              <a:spcBef>
                <a:spcPct val="0"/>
              </a:spcBef>
              <a:spcAft>
                <a:spcPct val="0"/>
              </a:spcAft>
            </a:pPr>
            <a:r>
              <a:rPr lang="en-US" sz="2000" b="0" dirty="0">
                <a:solidFill>
                  <a:prstClr val="black"/>
                </a:solidFill>
                <a:latin typeface="+mj-lt"/>
                <a:cs typeface="Arial" panose="020B0604020202020204" pitchFamily="34" charset="0"/>
              </a:rPr>
              <a:t>The Department </a:t>
            </a:r>
            <a:r>
              <a:rPr lang="en-US" sz="2000" b="0" dirty="0" smtClean="0">
                <a:solidFill>
                  <a:prstClr val="black"/>
                </a:solidFill>
                <a:latin typeface="+mj-lt"/>
                <a:cs typeface="Arial" panose="020B0604020202020204" pitchFamily="34" charset="0"/>
              </a:rPr>
              <a:t>has applied to National Treasury for </a:t>
            </a:r>
            <a:r>
              <a:rPr lang="en-US" sz="2000" b="0" dirty="0">
                <a:solidFill>
                  <a:prstClr val="black"/>
                </a:solidFill>
                <a:latin typeface="+mj-lt"/>
                <a:cs typeface="Arial" panose="020B0604020202020204" pitchFamily="34" charset="0"/>
              </a:rPr>
              <a:t>exemption from complying with GRAP 103 on behalf of its entities</a:t>
            </a:r>
            <a:r>
              <a:rPr lang="en-US" sz="2000" b="0" dirty="0" smtClean="0">
                <a:solidFill>
                  <a:prstClr val="black"/>
                </a:solidFill>
                <a:latin typeface="+mj-lt"/>
                <a:cs typeface="Arial" panose="020B0604020202020204" pitchFamily="34" charset="0"/>
              </a:rPr>
              <a:t>.</a:t>
            </a:r>
          </a:p>
          <a:p>
            <a:pPr lvl="0" defTabSz="457200" fontAlgn="base">
              <a:lnSpc>
                <a:spcPct val="120000"/>
              </a:lnSpc>
              <a:spcBef>
                <a:spcPct val="0"/>
              </a:spcBef>
              <a:spcAft>
                <a:spcPct val="0"/>
              </a:spcAft>
              <a:defRPr/>
            </a:pPr>
            <a:r>
              <a:rPr lang="en-US" sz="2000" b="0" dirty="0">
                <a:solidFill>
                  <a:prstClr val="black"/>
                </a:solidFill>
                <a:latin typeface="+mj-lt"/>
                <a:cs typeface="Arial" panose="020B0604020202020204" pitchFamily="34" charset="0"/>
              </a:rPr>
              <a:t>The Department requested the National Treasury to extend the transitional period to 31 March </a:t>
            </a:r>
            <a:r>
              <a:rPr lang="en-US" sz="2000" b="0" dirty="0" smtClean="0">
                <a:solidFill>
                  <a:prstClr val="black"/>
                </a:solidFill>
                <a:latin typeface="+mj-lt"/>
                <a:cs typeface="Arial" panose="020B0604020202020204" pitchFamily="34" charset="0"/>
              </a:rPr>
              <a:t>2018.</a:t>
            </a:r>
          </a:p>
          <a:p>
            <a:pPr lvl="0" defTabSz="457200" fontAlgn="base">
              <a:spcBef>
                <a:spcPct val="0"/>
              </a:spcBef>
              <a:spcAft>
                <a:spcPct val="0"/>
              </a:spcAft>
              <a:defRPr/>
            </a:pPr>
            <a:r>
              <a:rPr lang="en-US" sz="2000" b="0" dirty="0">
                <a:solidFill>
                  <a:prstClr val="black"/>
                </a:solidFill>
                <a:latin typeface="+mj-lt"/>
                <a:cs typeface="Arial" panose="020B0604020202020204" pitchFamily="34" charset="0"/>
              </a:rPr>
              <a:t>As part of the DAC submission to the National Treasury, the Department requested that the Auditor-General defer the </a:t>
            </a:r>
            <a:r>
              <a:rPr lang="en-US" sz="2000" b="0" dirty="0" smtClean="0">
                <a:solidFill>
                  <a:prstClr val="black"/>
                </a:solidFill>
                <a:latin typeface="+mj-lt"/>
                <a:cs typeface="Arial" panose="020B0604020202020204" pitchFamily="34" charset="0"/>
              </a:rPr>
              <a:t>expression </a:t>
            </a:r>
            <a:r>
              <a:rPr lang="en-US" sz="2000" b="0" dirty="0">
                <a:solidFill>
                  <a:prstClr val="black"/>
                </a:solidFill>
                <a:latin typeface="+mj-lt"/>
                <a:cs typeface="Arial" panose="020B0604020202020204" pitchFamily="34" charset="0"/>
              </a:rPr>
              <a:t>of audit opinion on compliance with GRAP 103</a:t>
            </a:r>
            <a:r>
              <a:rPr lang="en-US" sz="2000" b="0" dirty="0" smtClean="0">
                <a:solidFill>
                  <a:prstClr val="black"/>
                </a:solidFill>
                <a:latin typeface="+mj-lt"/>
                <a:cs typeface="Arial" panose="020B0604020202020204" pitchFamily="34" charset="0"/>
              </a:rPr>
              <a:t>.</a:t>
            </a:r>
          </a:p>
          <a:p>
            <a:pPr lvl="0" defTabSz="457200" fontAlgn="base">
              <a:lnSpc>
                <a:spcPct val="120000"/>
              </a:lnSpc>
              <a:spcBef>
                <a:spcPct val="0"/>
              </a:spcBef>
              <a:spcAft>
                <a:spcPct val="0"/>
              </a:spcAft>
              <a:defRPr/>
            </a:pPr>
            <a:r>
              <a:rPr lang="en-US" sz="2000" b="0" dirty="0">
                <a:solidFill>
                  <a:prstClr val="black"/>
                </a:solidFill>
                <a:latin typeface="+mj-lt"/>
                <a:cs typeface="Arial" panose="020B0604020202020204" pitchFamily="34" charset="0"/>
              </a:rPr>
              <a:t>The request for deferral of  opinion was informed by a need to allow entities to phase in GRAP 103 using their limited financial resources due to budgetary constraints. </a:t>
            </a:r>
          </a:p>
          <a:p>
            <a:pPr lvl="0" defTabSz="457200" fontAlgn="base">
              <a:lnSpc>
                <a:spcPct val="120000"/>
              </a:lnSpc>
              <a:spcBef>
                <a:spcPct val="0"/>
              </a:spcBef>
              <a:spcAft>
                <a:spcPct val="0"/>
              </a:spcAft>
              <a:defRPr/>
            </a:pPr>
            <a:r>
              <a:rPr lang="en-US" sz="2000" b="0" dirty="0" smtClean="0">
                <a:solidFill>
                  <a:prstClr val="black"/>
                </a:solidFill>
                <a:latin typeface="+mj-lt"/>
                <a:cs typeface="Arial" panose="020B0604020202020204" pitchFamily="34" charset="0"/>
              </a:rPr>
              <a:t>Approval for the exemption was granted by the Minister of Finance</a:t>
            </a:r>
          </a:p>
          <a:p>
            <a:pPr lvl="0" defTabSz="457200" fontAlgn="base">
              <a:lnSpc>
                <a:spcPct val="120000"/>
              </a:lnSpc>
              <a:spcBef>
                <a:spcPct val="0"/>
              </a:spcBef>
              <a:spcAft>
                <a:spcPct val="0"/>
              </a:spcAft>
              <a:defRPr/>
            </a:pPr>
            <a:r>
              <a:rPr lang="en-US" sz="2000" b="0" dirty="0" smtClean="0">
                <a:solidFill>
                  <a:prstClr val="black"/>
                </a:solidFill>
                <a:latin typeface="+mj-lt"/>
                <a:cs typeface="Arial" panose="020B0604020202020204" pitchFamily="34" charset="0"/>
              </a:rPr>
              <a:t>Unfortunately this was not recognized by the AGSA based on the notion of fair presentation</a:t>
            </a:r>
            <a:endParaRPr lang="en-US" sz="2000" b="0" dirty="0">
              <a:solidFill>
                <a:prstClr val="black"/>
              </a:solidFill>
              <a:latin typeface="+mj-lt"/>
              <a:cs typeface="Arial" panose="020B0604020202020204" pitchFamily="34" charset="0"/>
            </a:endParaRPr>
          </a:p>
          <a:p>
            <a:pPr lvl="0" defTabSz="457200" fontAlgn="base">
              <a:spcBef>
                <a:spcPct val="0"/>
              </a:spcBef>
              <a:spcAft>
                <a:spcPct val="0"/>
              </a:spcAft>
              <a:defRPr/>
            </a:pPr>
            <a:endParaRPr lang="en-US" sz="2000" b="0" dirty="0" smtClean="0">
              <a:solidFill>
                <a:prstClr val="black"/>
              </a:solidFill>
              <a:latin typeface="Calibri"/>
            </a:endParaRPr>
          </a:p>
          <a:p>
            <a:pPr lvl="0" algn="just" defTabSz="457200" fontAlgn="base">
              <a:spcBef>
                <a:spcPct val="0"/>
              </a:spcBef>
              <a:spcAft>
                <a:spcPct val="0"/>
              </a:spcAft>
            </a:pPr>
            <a:endParaRPr lang="en-US" sz="2600" b="0" dirty="0">
              <a:solidFill>
                <a:prstClr val="black"/>
              </a:solidFill>
              <a:latin typeface="Calibri"/>
            </a:endParaRPr>
          </a:p>
          <a:p>
            <a:pPr algn="just" defTabSz="457200" fontAlgn="base">
              <a:spcBef>
                <a:spcPct val="0"/>
              </a:spcBef>
              <a:spcAft>
                <a:spcPct val="0"/>
              </a:spcAft>
            </a:pPr>
            <a:endParaRPr lang="en-US" sz="2600" b="0" dirty="0" smtClean="0">
              <a:solidFill>
                <a:prstClr val="black"/>
              </a:solidFill>
              <a:latin typeface="Calibri"/>
            </a:endParaRPr>
          </a:p>
          <a:p>
            <a:pPr algn="just" defTabSz="457200" fontAlgn="base">
              <a:spcBef>
                <a:spcPct val="0"/>
              </a:spcBef>
              <a:spcAft>
                <a:spcPct val="0"/>
              </a:spcAft>
            </a:pPr>
            <a:endParaRPr lang="en-US" sz="2600" b="0" dirty="0" smtClean="0">
              <a:solidFill>
                <a:prstClr val="black"/>
              </a:solidFill>
              <a:latin typeface="Calibri"/>
            </a:endParaRPr>
          </a:p>
          <a:p>
            <a:pPr marL="0" indent="0" algn="just" defTabSz="457200" fontAlgn="base">
              <a:spcBef>
                <a:spcPct val="0"/>
              </a:spcBef>
              <a:spcAft>
                <a:spcPct val="0"/>
              </a:spcAft>
              <a:buNone/>
            </a:pPr>
            <a:endParaRPr lang="en-US" sz="2600" b="0" dirty="0" smtClean="0">
              <a:solidFill>
                <a:prstClr val="black"/>
              </a:solidFill>
              <a:latin typeface="Calibri"/>
            </a:endParaRPr>
          </a:p>
          <a:p>
            <a:pPr algn="just" defTabSz="457200" fontAlgn="base">
              <a:spcBef>
                <a:spcPct val="0"/>
              </a:spcBef>
              <a:spcAft>
                <a:spcPct val="0"/>
              </a:spcAft>
            </a:pPr>
            <a:endParaRPr lang="en-US" sz="2400" b="0" dirty="0" smtClean="0">
              <a:solidFill>
                <a:prstClr val="black"/>
              </a:solidFill>
              <a:latin typeface="Calibri"/>
            </a:endParaRPr>
          </a:p>
          <a:p>
            <a:pPr algn="just" defTabSz="457200" fontAlgn="base">
              <a:spcBef>
                <a:spcPct val="0"/>
              </a:spcBef>
              <a:spcAft>
                <a:spcPct val="0"/>
              </a:spcAft>
            </a:pPr>
            <a:endParaRPr lang="en-US" sz="2400" b="0" dirty="0" smtClean="0">
              <a:solidFill>
                <a:prstClr val="black"/>
              </a:solidFill>
              <a:latin typeface="Calibri"/>
            </a:endParaRPr>
          </a:p>
          <a:p>
            <a:pPr algn="just" defTabSz="457200" fontAlgn="base">
              <a:spcBef>
                <a:spcPct val="0"/>
              </a:spcBef>
              <a:spcAft>
                <a:spcPct val="0"/>
              </a:spcAft>
            </a:pPr>
            <a:endParaRPr lang="en-US" sz="2600" b="0" dirty="0" smtClean="0">
              <a:solidFill>
                <a:prstClr val="black"/>
              </a:solidFill>
              <a:latin typeface="Calibri"/>
            </a:endParaRPr>
          </a:p>
          <a:p>
            <a:pPr marL="0" indent="0" algn="just" defTabSz="457200" fontAlgn="base">
              <a:spcBef>
                <a:spcPct val="0"/>
              </a:spcBef>
              <a:spcAft>
                <a:spcPct val="0"/>
              </a:spcAft>
              <a:buNone/>
            </a:pPr>
            <a:endParaRPr lang="en-US" sz="2600" b="0" dirty="0" smtClean="0">
              <a:solidFill>
                <a:prstClr val="black"/>
              </a:solidFill>
              <a:latin typeface="Calibri"/>
            </a:endParaRPr>
          </a:p>
          <a:p>
            <a:pPr marL="0" lvl="0" indent="0" algn="just" defTabSz="457200" fontAlgn="base">
              <a:spcBef>
                <a:spcPct val="0"/>
              </a:spcBef>
              <a:spcAft>
                <a:spcPct val="0"/>
              </a:spcAft>
              <a:buNone/>
            </a:pPr>
            <a:endParaRPr lang="en-US" sz="2600" b="0" dirty="0" smtClean="0">
              <a:solidFill>
                <a:prstClr val="black"/>
              </a:solidFill>
              <a:latin typeface="Calibri"/>
            </a:endParaRPr>
          </a:p>
          <a:p>
            <a:pPr marL="0" lvl="0" indent="0" algn="just" defTabSz="457200" fontAlgn="base">
              <a:spcBef>
                <a:spcPct val="0"/>
              </a:spcBef>
              <a:spcAft>
                <a:spcPct val="0"/>
              </a:spcAft>
              <a:buNone/>
            </a:pPr>
            <a:endParaRPr lang="en-US" sz="2400" b="0" dirty="0">
              <a:solidFill>
                <a:prstClr val="black"/>
              </a:solidFill>
              <a:latin typeface="Calibri"/>
            </a:endParaRPr>
          </a:p>
          <a:p>
            <a:pPr lvl="0" algn="just" defTabSz="457200" fontAlgn="base">
              <a:spcBef>
                <a:spcPct val="0"/>
              </a:spcBef>
              <a:spcAft>
                <a:spcPct val="0"/>
              </a:spcAft>
            </a:pPr>
            <a:endParaRPr lang="en-US" sz="2400" b="0" dirty="0" smtClean="0">
              <a:solidFill>
                <a:prstClr val="black"/>
              </a:solidFill>
              <a:latin typeface="Calibri"/>
            </a:endParaRPr>
          </a:p>
          <a:p>
            <a:endParaRPr lang="en-ZA" dirty="0"/>
          </a:p>
        </p:txBody>
      </p:sp>
      <p:sp>
        <p:nvSpPr>
          <p:cNvPr id="2" name="Slide Number Placeholder 1"/>
          <p:cNvSpPr>
            <a:spLocks noGrp="1"/>
          </p:cNvSpPr>
          <p:nvPr>
            <p:ph type="sldNum" sz="quarter" idx="4"/>
          </p:nvPr>
        </p:nvSpPr>
        <p:spPr/>
        <p:txBody>
          <a:bodyPr/>
          <a:lstStyle/>
          <a:p>
            <a:r>
              <a:rPr lang="en-ZA" dirty="0" smtClean="0"/>
              <a:t>7</a:t>
            </a:r>
          </a:p>
        </p:txBody>
      </p:sp>
    </p:spTree>
    <p:extLst>
      <p:ext uri="{BB962C8B-B14F-4D97-AF65-F5344CB8AC3E}">
        <p14:creationId xmlns:p14="http://schemas.microsoft.com/office/powerpoint/2010/main" xmlns="" val="3664221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1" y="764704"/>
            <a:ext cx="8568952" cy="5832648"/>
          </a:xfrm>
        </p:spPr>
        <p:txBody>
          <a:bodyPr>
            <a:noAutofit/>
          </a:bodyPr>
          <a:lstStyle/>
          <a:p>
            <a:r>
              <a:rPr lang="en-ZA" sz="1800" b="0" dirty="0" smtClean="0">
                <a:solidFill>
                  <a:schemeClr val="tx1"/>
                </a:solidFill>
                <a:latin typeface="+mn-lt"/>
              </a:rPr>
              <a:t>The department has consulted the Accounting Standards Board (ASB) on the 23</a:t>
            </a:r>
            <a:r>
              <a:rPr lang="en-ZA" sz="1800" b="0" baseline="30000" dirty="0" smtClean="0">
                <a:solidFill>
                  <a:schemeClr val="tx1"/>
                </a:solidFill>
                <a:latin typeface="+mn-lt"/>
              </a:rPr>
              <a:t>rd</a:t>
            </a:r>
            <a:r>
              <a:rPr lang="en-ZA" sz="1800" b="0" dirty="0" smtClean="0">
                <a:solidFill>
                  <a:schemeClr val="tx1"/>
                </a:solidFill>
                <a:latin typeface="+mn-lt"/>
              </a:rPr>
              <a:t>  January 2018 </a:t>
            </a:r>
            <a:endParaRPr lang="en-ZA" sz="1800" b="0" dirty="0">
              <a:solidFill>
                <a:schemeClr val="tx1"/>
              </a:solidFill>
              <a:latin typeface="+mn-lt"/>
            </a:endParaRPr>
          </a:p>
          <a:p>
            <a:r>
              <a:rPr lang="en-ZA" sz="1800" b="0" dirty="0" smtClean="0">
                <a:solidFill>
                  <a:schemeClr val="tx1"/>
                </a:solidFill>
                <a:latin typeface="+mn-lt"/>
              </a:rPr>
              <a:t>The </a:t>
            </a:r>
            <a:r>
              <a:rPr lang="en-ZA" sz="1800" b="0" dirty="0">
                <a:solidFill>
                  <a:schemeClr val="tx1"/>
                </a:solidFill>
                <a:latin typeface="+mn-lt"/>
              </a:rPr>
              <a:t>department tabled the request </a:t>
            </a:r>
            <a:r>
              <a:rPr lang="en-ZA" sz="1800" b="0" dirty="0" smtClean="0">
                <a:solidFill>
                  <a:schemeClr val="tx1"/>
                </a:solidFill>
                <a:latin typeface="+mn-lt"/>
              </a:rPr>
              <a:t>to the ASB, that </a:t>
            </a:r>
            <a:r>
              <a:rPr lang="en-ZA" sz="1800" b="0" dirty="0">
                <a:solidFill>
                  <a:schemeClr val="tx1"/>
                </a:solidFill>
                <a:latin typeface="+mn-lt"/>
              </a:rPr>
              <a:t>provision of GRAP103 be amended to allow </a:t>
            </a:r>
            <a:r>
              <a:rPr lang="en-ZA" sz="1800" b="0" dirty="0" smtClean="0">
                <a:solidFill>
                  <a:schemeClr val="tx1"/>
                </a:solidFill>
                <a:latin typeface="+mn-lt"/>
              </a:rPr>
              <a:t>entities </a:t>
            </a:r>
            <a:r>
              <a:rPr lang="en-ZA" sz="1800" b="0" dirty="0">
                <a:solidFill>
                  <a:schemeClr val="tx1"/>
                </a:solidFill>
                <a:latin typeface="+mn-lt"/>
              </a:rPr>
              <a:t>to comply by keeping a complete heritage assets register and verification thereof. The department further requested that the requirement for disclosure of values of </a:t>
            </a:r>
            <a:r>
              <a:rPr lang="en-ZA" sz="1800" b="0" dirty="0" smtClean="0">
                <a:solidFill>
                  <a:schemeClr val="tx1"/>
                </a:solidFill>
                <a:latin typeface="+mn-lt"/>
              </a:rPr>
              <a:t>heritage </a:t>
            </a:r>
            <a:r>
              <a:rPr lang="en-ZA" sz="1800" b="0" dirty="0">
                <a:solidFill>
                  <a:schemeClr val="tx1"/>
                </a:solidFill>
                <a:latin typeface="+mn-lt"/>
              </a:rPr>
              <a:t>assets be optional.</a:t>
            </a:r>
          </a:p>
          <a:p>
            <a:r>
              <a:rPr lang="en-ZA" sz="1800" b="0" dirty="0">
                <a:solidFill>
                  <a:schemeClr val="tx1"/>
                </a:solidFill>
                <a:latin typeface="+mn-lt"/>
              </a:rPr>
              <a:t> </a:t>
            </a:r>
            <a:r>
              <a:rPr lang="en-ZA" sz="1800" b="0" dirty="0" smtClean="0">
                <a:solidFill>
                  <a:schemeClr val="tx1"/>
                </a:solidFill>
                <a:latin typeface="+mn-lt"/>
              </a:rPr>
              <a:t>The </a:t>
            </a:r>
            <a:r>
              <a:rPr lang="en-ZA" sz="1800" b="0" dirty="0">
                <a:solidFill>
                  <a:schemeClr val="tx1"/>
                </a:solidFill>
                <a:latin typeface="+mn-lt"/>
              </a:rPr>
              <a:t>team from  ASB acknowledged the letter requesting the above, but indicated that they will not support the request for the </a:t>
            </a:r>
            <a:r>
              <a:rPr lang="en-ZA" sz="1800" b="0" dirty="0" smtClean="0">
                <a:solidFill>
                  <a:schemeClr val="tx1"/>
                </a:solidFill>
                <a:latin typeface="+mn-lt"/>
              </a:rPr>
              <a:t>following reasons:</a:t>
            </a:r>
            <a:endParaRPr lang="en-ZA" sz="1800" b="0" dirty="0">
              <a:solidFill>
                <a:schemeClr val="tx1"/>
              </a:solidFill>
              <a:latin typeface="+mn-lt"/>
            </a:endParaRPr>
          </a:p>
          <a:p>
            <a:pPr>
              <a:buFont typeface="Courier New" panose="02070309020205020404" pitchFamily="49" charset="0"/>
              <a:buChar char="o"/>
            </a:pPr>
            <a:r>
              <a:rPr lang="en-ZA" sz="1800" b="0" dirty="0">
                <a:solidFill>
                  <a:schemeClr val="tx1"/>
                </a:solidFill>
                <a:latin typeface="+mn-lt"/>
              </a:rPr>
              <a:t> </a:t>
            </a:r>
            <a:r>
              <a:rPr lang="en-US" sz="1800" b="0" dirty="0" smtClean="0">
                <a:solidFill>
                  <a:schemeClr val="tx1"/>
                </a:solidFill>
                <a:latin typeface="+mn-lt"/>
              </a:rPr>
              <a:t>Some </a:t>
            </a:r>
            <a:r>
              <a:rPr lang="en-US" sz="1800" b="0" dirty="0">
                <a:solidFill>
                  <a:schemeClr val="tx1"/>
                </a:solidFill>
                <a:latin typeface="+mn-lt"/>
              </a:rPr>
              <a:t>of DAC entities and other provincial  and municipal museums were able to comply with the standard</a:t>
            </a:r>
            <a:endParaRPr lang="en-ZA" sz="1800" b="0" dirty="0">
              <a:solidFill>
                <a:schemeClr val="tx1"/>
              </a:solidFill>
              <a:latin typeface="+mn-lt"/>
            </a:endParaRPr>
          </a:p>
          <a:p>
            <a:pPr lvl="0">
              <a:buFont typeface="Courier New" panose="02070309020205020404" pitchFamily="49" charset="0"/>
              <a:buChar char="o"/>
            </a:pPr>
            <a:r>
              <a:rPr lang="en-US" sz="1800" b="0" dirty="0">
                <a:solidFill>
                  <a:schemeClr val="tx1"/>
                </a:solidFill>
                <a:latin typeface="+mn-lt"/>
              </a:rPr>
              <a:t>The process for special review of accounting standards takes time</a:t>
            </a:r>
            <a:endParaRPr lang="en-ZA" sz="1800" b="0" dirty="0">
              <a:solidFill>
                <a:schemeClr val="tx1"/>
              </a:solidFill>
              <a:latin typeface="+mn-lt"/>
            </a:endParaRPr>
          </a:p>
          <a:p>
            <a:pPr lvl="0">
              <a:buFont typeface="Courier New" panose="02070309020205020404" pitchFamily="49" charset="0"/>
              <a:buChar char="o"/>
            </a:pPr>
            <a:r>
              <a:rPr lang="en-US" sz="1800" b="0" dirty="0">
                <a:solidFill>
                  <a:schemeClr val="tx1"/>
                </a:solidFill>
                <a:latin typeface="+mn-lt"/>
              </a:rPr>
              <a:t>Accounting standards are </a:t>
            </a:r>
            <a:r>
              <a:rPr lang="en-US" sz="1800" b="0" dirty="0" smtClean="0">
                <a:solidFill>
                  <a:schemeClr val="tx1"/>
                </a:solidFill>
                <a:latin typeface="+mn-lt"/>
              </a:rPr>
              <a:t>reviewed </a:t>
            </a:r>
            <a:r>
              <a:rPr lang="en-US" sz="1800" b="0" dirty="0">
                <a:solidFill>
                  <a:schemeClr val="tx1"/>
                </a:solidFill>
                <a:latin typeface="+mn-lt"/>
              </a:rPr>
              <a:t>after five years of inception  </a:t>
            </a:r>
            <a:endParaRPr lang="en-ZA" sz="1800" b="0" dirty="0">
              <a:solidFill>
                <a:schemeClr val="tx1"/>
              </a:solidFill>
              <a:latin typeface="+mn-lt"/>
            </a:endParaRPr>
          </a:p>
          <a:p>
            <a:r>
              <a:rPr lang="en-ZA" sz="1800" b="0" dirty="0" smtClean="0">
                <a:solidFill>
                  <a:schemeClr val="tx1"/>
                </a:solidFill>
                <a:latin typeface="+mn-lt"/>
              </a:rPr>
              <a:t>They </a:t>
            </a:r>
            <a:r>
              <a:rPr lang="en-ZA" sz="1800" b="0" dirty="0">
                <a:solidFill>
                  <a:schemeClr val="tx1"/>
                </a:solidFill>
                <a:latin typeface="+mn-lt"/>
              </a:rPr>
              <a:t>therefore suggested that the department arrange a workshop with all affected entities. The workshop </a:t>
            </a:r>
            <a:r>
              <a:rPr lang="en-ZA" sz="1800" b="0" dirty="0" smtClean="0">
                <a:solidFill>
                  <a:schemeClr val="tx1"/>
                </a:solidFill>
                <a:latin typeface="+mn-lt"/>
              </a:rPr>
              <a:t>would </a:t>
            </a:r>
            <a:r>
              <a:rPr lang="en-ZA" sz="1800" b="0" dirty="0">
                <a:solidFill>
                  <a:schemeClr val="tx1"/>
                </a:solidFill>
                <a:latin typeface="+mn-lt"/>
              </a:rPr>
              <a:t>be attended by  Chief Executive Officers and Chief Financial </a:t>
            </a:r>
            <a:r>
              <a:rPr lang="en-ZA" sz="1800" b="0" dirty="0" smtClean="0">
                <a:solidFill>
                  <a:schemeClr val="tx1"/>
                </a:solidFill>
                <a:latin typeface="+mn-lt"/>
              </a:rPr>
              <a:t>officers. The </a:t>
            </a:r>
            <a:r>
              <a:rPr lang="en-ZA" sz="1800" b="0" dirty="0">
                <a:solidFill>
                  <a:schemeClr val="tx1"/>
                </a:solidFill>
                <a:latin typeface="+mn-lt"/>
              </a:rPr>
              <a:t>aim </a:t>
            </a:r>
            <a:r>
              <a:rPr lang="en-ZA" sz="1800" b="0" dirty="0" smtClean="0">
                <a:solidFill>
                  <a:schemeClr val="tx1"/>
                </a:solidFill>
                <a:latin typeface="+mn-lt"/>
              </a:rPr>
              <a:t>would </a:t>
            </a:r>
            <a:r>
              <a:rPr lang="en-ZA" sz="1800" b="0" dirty="0">
                <a:solidFill>
                  <a:schemeClr val="tx1"/>
                </a:solidFill>
                <a:latin typeface="+mn-lt"/>
              </a:rPr>
              <a:t>be to identify and </a:t>
            </a:r>
            <a:r>
              <a:rPr lang="en-ZA" sz="1800" b="0" dirty="0" smtClean="0">
                <a:solidFill>
                  <a:schemeClr val="tx1"/>
                </a:solidFill>
                <a:latin typeface="+mn-lt"/>
              </a:rPr>
              <a:t>recommend </a:t>
            </a:r>
            <a:r>
              <a:rPr lang="en-ZA" sz="1800" b="0" dirty="0">
                <a:solidFill>
                  <a:schemeClr val="tx1"/>
                </a:solidFill>
                <a:latin typeface="+mn-lt"/>
              </a:rPr>
              <a:t>possible </a:t>
            </a:r>
            <a:r>
              <a:rPr lang="en-ZA" sz="1800" b="0" dirty="0" smtClean="0">
                <a:solidFill>
                  <a:schemeClr val="tx1"/>
                </a:solidFill>
                <a:latin typeface="+mn-lt"/>
              </a:rPr>
              <a:t>solutions </a:t>
            </a:r>
            <a:r>
              <a:rPr lang="en-ZA" sz="1800" b="0" dirty="0">
                <a:solidFill>
                  <a:schemeClr val="tx1"/>
                </a:solidFill>
                <a:latin typeface="+mn-lt"/>
              </a:rPr>
              <a:t>to the implementation of </a:t>
            </a:r>
            <a:r>
              <a:rPr lang="en-ZA" sz="1800" b="0" dirty="0" smtClean="0">
                <a:solidFill>
                  <a:schemeClr val="tx1"/>
                </a:solidFill>
                <a:latin typeface="+mn-lt"/>
              </a:rPr>
              <a:t>GRAP103</a:t>
            </a:r>
            <a:endParaRPr lang="en-ZA" sz="1800" b="0" dirty="0">
              <a:solidFill>
                <a:schemeClr val="tx1"/>
              </a:solidFill>
              <a:latin typeface="+mn-lt"/>
            </a:endParaRPr>
          </a:p>
          <a:p>
            <a:r>
              <a:rPr lang="en-ZA" sz="1800" b="0" dirty="0">
                <a:solidFill>
                  <a:schemeClr val="tx1"/>
                </a:solidFill>
                <a:latin typeface="+mn-lt"/>
              </a:rPr>
              <a:t> </a:t>
            </a:r>
            <a:r>
              <a:rPr lang="en-ZA" sz="1800" b="0" dirty="0" smtClean="0">
                <a:solidFill>
                  <a:schemeClr val="tx1"/>
                </a:solidFill>
                <a:latin typeface="+mn-lt"/>
              </a:rPr>
              <a:t>The </a:t>
            </a:r>
            <a:r>
              <a:rPr lang="en-ZA" sz="1800" b="0" dirty="0">
                <a:solidFill>
                  <a:schemeClr val="tx1"/>
                </a:solidFill>
                <a:latin typeface="+mn-lt"/>
              </a:rPr>
              <a:t>workshop </a:t>
            </a:r>
            <a:r>
              <a:rPr lang="en-ZA" sz="1800" b="0" dirty="0" smtClean="0">
                <a:solidFill>
                  <a:schemeClr val="tx1"/>
                </a:solidFill>
                <a:latin typeface="+mn-lt"/>
              </a:rPr>
              <a:t>was held </a:t>
            </a:r>
            <a:r>
              <a:rPr lang="en-ZA" sz="1800" b="0" dirty="0">
                <a:solidFill>
                  <a:schemeClr val="tx1"/>
                </a:solidFill>
                <a:latin typeface="+mn-lt"/>
              </a:rPr>
              <a:t>on the 7</a:t>
            </a:r>
            <a:r>
              <a:rPr lang="en-ZA" sz="1800" b="0" baseline="30000" dirty="0">
                <a:solidFill>
                  <a:schemeClr val="tx1"/>
                </a:solidFill>
                <a:latin typeface="+mn-lt"/>
              </a:rPr>
              <a:t>th</a:t>
            </a:r>
            <a:r>
              <a:rPr lang="en-ZA" sz="1800" b="0" dirty="0">
                <a:solidFill>
                  <a:schemeClr val="tx1"/>
                </a:solidFill>
                <a:latin typeface="+mn-lt"/>
              </a:rPr>
              <a:t> March 2018</a:t>
            </a:r>
          </a:p>
          <a:p>
            <a:endParaRPr lang="en-ZA" sz="1800" b="0" dirty="0" smtClean="0">
              <a:solidFill>
                <a:schemeClr val="tx1"/>
              </a:solidFill>
              <a:latin typeface="+mn-lt"/>
            </a:endParaRPr>
          </a:p>
          <a:p>
            <a:pPr marL="0" indent="0">
              <a:buNone/>
            </a:pPr>
            <a:endParaRPr lang="en-ZA" sz="1800" b="0" dirty="0" smtClean="0">
              <a:solidFill>
                <a:schemeClr val="tx1"/>
              </a:solidFill>
              <a:latin typeface="+mn-lt"/>
            </a:endParaRPr>
          </a:p>
        </p:txBody>
      </p:sp>
      <p:sp>
        <p:nvSpPr>
          <p:cNvPr id="5" name="Title 2"/>
          <p:cNvSpPr>
            <a:spLocks noGrp="1"/>
          </p:cNvSpPr>
          <p:nvPr>
            <p:ph type="title"/>
          </p:nvPr>
        </p:nvSpPr>
        <p:spPr>
          <a:xfrm>
            <a:off x="611188" y="33338"/>
            <a:ext cx="8229600" cy="711200"/>
          </a:xfrm>
        </p:spPr>
        <p:txBody>
          <a:bodyPr>
            <a:normAutofit fontScale="90000"/>
          </a:bodyPr>
          <a:lstStyle/>
          <a:p>
            <a:r>
              <a:rPr lang="en-ZA" sz="2400" dirty="0"/>
              <a:t>PROGRESS ON GRAP 103</a:t>
            </a:r>
            <a:r>
              <a:rPr lang="en-GB" sz="2400" dirty="0" smtClean="0">
                <a:latin typeface="Calibri"/>
              </a:rPr>
              <a:t/>
            </a:r>
            <a:br>
              <a:rPr lang="en-GB" sz="2400" dirty="0" smtClean="0">
                <a:latin typeface="Calibri"/>
              </a:rPr>
            </a:br>
            <a:r>
              <a:rPr lang="en-GB" sz="2400" dirty="0" smtClean="0">
                <a:latin typeface="Calibri"/>
              </a:rPr>
              <a:t>CONSULTATIONS WITH THE ACCOUNTING STANDARDS BOARD </a:t>
            </a:r>
            <a:r>
              <a:rPr lang="en-US" sz="2400" dirty="0" smtClean="0">
                <a:latin typeface="Calibri"/>
                <a:ea typeface="Gill Sans BOLD"/>
              </a:rPr>
              <a:t> </a:t>
            </a:r>
            <a:endParaRPr lang="en-ZA" sz="2400" dirty="0"/>
          </a:p>
        </p:txBody>
      </p:sp>
      <p:sp>
        <p:nvSpPr>
          <p:cNvPr id="2" name="Slide Number Placeholder 1"/>
          <p:cNvSpPr>
            <a:spLocks noGrp="1"/>
          </p:cNvSpPr>
          <p:nvPr>
            <p:ph type="sldNum" sz="quarter" idx="4"/>
          </p:nvPr>
        </p:nvSpPr>
        <p:spPr/>
        <p:txBody>
          <a:bodyPr/>
          <a:lstStyle/>
          <a:p>
            <a:r>
              <a:rPr lang="en-ZA" dirty="0"/>
              <a:t>8</a:t>
            </a:r>
            <a:endParaRPr lang="en-ZA" dirty="0" smtClean="0"/>
          </a:p>
        </p:txBody>
      </p:sp>
    </p:spTree>
    <p:extLst>
      <p:ext uri="{BB962C8B-B14F-4D97-AF65-F5344CB8AC3E}">
        <p14:creationId xmlns:p14="http://schemas.microsoft.com/office/powerpoint/2010/main" xmlns="" val="136469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fontScale="90000"/>
          </a:bodyPr>
          <a:lstStyle/>
          <a:p>
            <a:r>
              <a:rPr lang="en-ZA" dirty="0" smtClean="0"/>
              <a:t>GRAP 103</a:t>
            </a:r>
            <a:br>
              <a:rPr lang="en-ZA" dirty="0" smtClean="0"/>
            </a:br>
            <a:r>
              <a:rPr lang="en-ZA" dirty="0" smtClean="0"/>
              <a:t>Recommendations of the workshop</a:t>
            </a:r>
            <a:endParaRPr lang="en-ZA" dirty="0"/>
          </a:p>
        </p:txBody>
      </p:sp>
      <p:sp>
        <p:nvSpPr>
          <p:cNvPr id="3" name="Content Placeholder 2"/>
          <p:cNvSpPr>
            <a:spLocks noGrp="1"/>
          </p:cNvSpPr>
          <p:nvPr>
            <p:ph idx="1"/>
          </p:nvPr>
        </p:nvSpPr>
        <p:spPr>
          <a:xfrm>
            <a:off x="467544" y="1484784"/>
            <a:ext cx="8066856" cy="4631432"/>
          </a:xfrm>
        </p:spPr>
        <p:txBody>
          <a:bodyPr/>
          <a:lstStyle/>
          <a:p>
            <a:r>
              <a:rPr lang="en-ZA" sz="2400" b="0" dirty="0" smtClean="0">
                <a:solidFill>
                  <a:schemeClr val="tx1"/>
                </a:solidFill>
              </a:rPr>
              <a:t>The ASB noted the challenges faced by entities with particular focus on the natural sciences</a:t>
            </a:r>
          </a:p>
          <a:p>
            <a:pPr marL="0" indent="0">
              <a:buNone/>
            </a:pPr>
            <a:endParaRPr lang="en-ZA" sz="2400" b="0" dirty="0" smtClean="0">
              <a:solidFill>
                <a:schemeClr val="tx1"/>
              </a:solidFill>
            </a:endParaRPr>
          </a:p>
          <a:p>
            <a:r>
              <a:rPr lang="en-ZA" sz="2400" b="0" dirty="0" smtClean="0">
                <a:solidFill>
                  <a:schemeClr val="tx1"/>
                </a:solidFill>
              </a:rPr>
              <a:t>The GRAP103 standard is due for review in 2019</a:t>
            </a:r>
          </a:p>
          <a:p>
            <a:pPr marL="0" indent="0">
              <a:buNone/>
            </a:pPr>
            <a:endParaRPr lang="en-ZA" sz="2400" b="0" dirty="0" smtClean="0">
              <a:solidFill>
                <a:schemeClr val="tx1"/>
              </a:solidFill>
            </a:endParaRPr>
          </a:p>
          <a:p>
            <a:r>
              <a:rPr lang="en-ZA" sz="2400" b="0" dirty="0" smtClean="0">
                <a:solidFill>
                  <a:schemeClr val="tx1"/>
                </a:solidFill>
              </a:rPr>
              <a:t>The ASB committed to availing support to the entities</a:t>
            </a:r>
          </a:p>
          <a:p>
            <a:pPr marL="0" indent="0">
              <a:buNone/>
            </a:pPr>
            <a:endParaRPr lang="en-ZA" sz="2400" b="0" dirty="0" smtClean="0">
              <a:solidFill>
                <a:schemeClr val="tx1"/>
              </a:solidFill>
            </a:endParaRPr>
          </a:p>
          <a:p>
            <a:r>
              <a:rPr lang="en-ZA" sz="2400" b="0" dirty="0" smtClean="0">
                <a:solidFill>
                  <a:schemeClr val="tx1"/>
                </a:solidFill>
              </a:rPr>
              <a:t>The entities have to comply with the standard until it is reviewed</a:t>
            </a:r>
          </a:p>
          <a:p>
            <a:endParaRPr lang="en-ZA" dirty="0" smtClean="0"/>
          </a:p>
          <a:p>
            <a:endParaRPr lang="en-ZA" dirty="0"/>
          </a:p>
        </p:txBody>
      </p:sp>
      <p:sp>
        <p:nvSpPr>
          <p:cNvPr id="4" name="Slide Number Placeholder 3"/>
          <p:cNvSpPr>
            <a:spLocks noGrp="1"/>
          </p:cNvSpPr>
          <p:nvPr>
            <p:ph type="sldNum" sz="quarter" idx="4"/>
          </p:nvPr>
        </p:nvSpPr>
        <p:spPr/>
        <p:txBody>
          <a:bodyPr/>
          <a:lstStyle/>
          <a:p>
            <a:r>
              <a:rPr lang="en-ZA" sz="1100" dirty="0" smtClean="0">
                <a:solidFill>
                  <a:schemeClr val="tx1"/>
                </a:solidFill>
              </a:rPr>
              <a:t>9</a:t>
            </a:r>
          </a:p>
        </p:txBody>
      </p:sp>
    </p:spTree>
    <p:extLst>
      <p:ext uri="{BB962C8B-B14F-4D97-AF65-F5344CB8AC3E}">
        <p14:creationId xmlns:p14="http://schemas.microsoft.com/office/powerpoint/2010/main" xmlns="" val="2936692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6683</TotalTime>
  <Words>8992</Words>
  <Application>Microsoft Office PowerPoint</Application>
  <PresentationFormat>On-screen Show (4:3)</PresentationFormat>
  <Paragraphs>949</Paragraphs>
  <Slides>68</Slides>
  <Notes>7</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PORTFOLIO COMMITTEE ON ARTS &amp; CULTURE Progress report: addressing issues raised at oversight visits from 2014 to date  </vt:lpstr>
      <vt:lpstr>Table of contents</vt:lpstr>
      <vt:lpstr>PURPOSE OF THE PRESENTATION</vt:lpstr>
      <vt:lpstr>UPDATE ON THE NATIONAL HERITAGE MONUMENT (NATIONAL HERITAGE PROJECT COMPANY)</vt:lpstr>
      <vt:lpstr>UPDATE ON THE NATIONAL HERITAGE MONUMENT (NATIONAL HERITAGE PROJECT COMPANY)</vt:lpstr>
      <vt:lpstr>SAMORA MACHEL MUSEUM</vt:lpstr>
      <vt:lpstr>PROGRESS ON GRAP 103 REQUEST FOR EXEMPTION TO NATIONAL TREASURY  </vt:lpstr>
      <vt:lpstr>PROGRESS ON GRAP 103 CONSULTATIONS WITH THE ACCOUNTING STANDARDS BOARD  </vt:lpstr>
      <vt:lpstr>GRAP 103 Recommendations of the workshop</vt:lpstr>
      <vt:lpstr>UPDATE ON THE TFOLALWATI PAYMENT</vt:lpstr>
      <vt:lpstr>COMMUNITY LIBRARIES</vt:lpstr>
      <vt:lpstr>COMMUNITY LIBRARIES</vt:lpstr>
      <vt:lpstr>MAKHONJWA MOUNTAINS</vt:lpstr>
      <vt:lpstr>MAKHONJWA MOUNTAINS</vt:lpstr>
      <vt:lpstr>Esther Mahlangu Legacy Project </vt:lpstr>
      <vt:lpstr>Commissioning of Mural painting for DAC Headquarters </vt:lpstr>
      <vt:lpstr>Matsamo Cultural Village  </vt:lpstr>
      <vt:lpstr>Slide 18</vt:lpstr>
      <vt:lpstr>Slide 19</vt:lpstr>
      <vt:lpstr>ENTITIES</vt:lpstr>
      <vt:lpstr>NATIONAL ARTS COUNCIL</vt:lpstr>
      <vt:lpstr>INVESTIGATIONS </vt:lpstr>
      <vt:lpstr>INVESTIGATIONS </vt:lpstr>
      <vt:lpstr>INVESTIGATIONS </vt:lpstr>
      <vt:lpstr> EXTERNAL INVESTIGATIONS </vt:lpstr>
      <vt:lpstr>DITSONG</vt:lpstr>
      <vt:lpstr>Ditsong Museums of South Africa</vt:lpstr>
      <vt:lpstr>Ditsong Museums of South Africa</vt:lpstr>
      <vt:lpstr>Ditsong Museums of South Africa</vt:lpstr>
      <vt:lpstr>DITSONG MUSEUMS OF SOUTH AFRICA</vt:lpstr>
      <vt:lpstr>DITSONG MUSEUMS OF SOUTH AFRICA …cont</vt:lpstr>
      <vt:lpstr>DITSONG MUSEUMS OF SOUTH AFRICA </vt:lpstr>
      <vt:lpstr>PACOFS</vt:lpstr>
      <vt:lpstr>GOVERNANCE STATUS</vt:lpstr>
      <vt:lpstr>GOVERNANCE STATUS:CONT…</vt:lpstr>
      <vt:lpstr>LABOUR ISSUES</vt:lpstr>
      <vt:lpstr>LABOUR ISSUES: CONT..</vt:lpstr>
      <vt:lpstr>LABOUR ISSUES:CONT..</vt:lpstr>
      <vt:lpstr>PACOFS</vt:lpstr>
      <vt:lpstr>NELSON MANDELA MUSEUM</vt:lpstr>
      <vt:lpstr>NELSON MANDELA MUSEUM</vt:lpstr>
      <vt:lpstr>NELSON MANDELA MUSEUM</vt:lpstr>
      <vt:lpstr>NELSON MANDELA MUSEUM</vt:lpstr>
      <vt:lpstr>NELSON MANDELA MUSEUM</vt:lpstr>
      <vt:lpstr>PROGRESS TO DATE</vt:lpstr>
      <vt:lpstr>NELSON MANDELA MUSEUM</vt:lpstr>
      <vt:lpstr>Other infrastructure matters</vt:lpstr>
      <vt:lpstr>Other infrastructure matters</vt:lpstr>
      <vt:lpstr>WAR MUSEUM OF THE BOER REPUBLICS</vt:lpstr>
      <vt:lpstr>WAR MUSEUM OF THE BOER REPUBLICS: Artefacts </vt:lpstr>
      <vt:lpstr>WAR MUSEUM OF THE BOER REPUBLICS: Transformation  </vt:lpstr>
      <vt:lpstr>WAR MUSEUM OF THE BOER REPUBLICS: Audit Findings </vt:lpstr>
      <vt:lpstr>NATIONAL LIBRARY OF SOUTH AFRICA</vt:lpstr>
      <vt:lpstr>PROGRESS ON THE OBSERVATIONS</vt:lpstr>
      <vt:lpstr>PROGRESS ON THE OBSERVATIONS   continues…… </vt:lpstr>
      <vt:lpstr>PROGRESS ON THE OBSERVATIONS   continues……</vt:lpstr>
      <vt:lpstr>PanSALB</vt:lpstr>
      <vt:lpstr>EXECUTIVE APPOINTMENTS</vt:lpstr>
      <vt:lpstr>PanSALB: MATTERS OF INTERVENTION</vt:lpstr>
      <vt:lpstr>INVESTIGATION REPORT</vt:lpstr>
      <vt:lpstr>STEPS TAKEN BY PANSALB</vt:lpstr>
      <vt:lpstr>KwaZulu-Natal Museum</vt:lpstr>
      <vt:lpstr>KWA ZULU NATAL MUSEUM: INFRASTRUCTURE</vt:lpstr>
      <vt:lpstr>DEPARTMENT OF ARTS &amp; CULTURE :MONITORING AND EVALUATION </vt:lpstr>
      <vt:lpstr>INITIATIVES TO MONITOR THE DAC PUBLIC ENTITIES…cont</vt:lpstr>
      <vt:lpstr>INITIATIVES TO MONITOR THE DAC PUBLIC ENTITIES…cont</vt:lpstr>
      <vt:lpstr>INITIATIVES TO MONITOR THE DAC PUBLIC ENTITIES</vt:lpstr>
      <vt:lpstr>Slide 68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711</cp:revision>
  <cp:lastPrinted>2017-11-30T14:12:39Z</cp:lastPrinted>
  <dcterms:created xsi:type="dcterms:W3CDTF">2013-11-12T11:39:42Z</dcterms:created>
  <dcterms:modified xsi:type="dcterms:W3CDTF">2018-03-15T07:27:48Z</dcterms:modified>
</cp:coreProperties>
</file>