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s/slide56.xml" ContentType="application/vnd.openxmlformats-officedocument.presentationml.slide+xml"/>
  <Override PartName="/ppt/slides/slide58.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charts/chart7.xml" ContentType="application/vnd.openxmlformats-officedocument.drawingml.chart+xml"/>
  <Default Extension="xlsx" ContentType="application/vnd.openxmlformats-officedocument.spreadsheetml.sheet"/>
  <Override PartName="/ppt/charts/chart3.xml" ContentType="application/vnd.openxmlformats-officedocument.drawingml.chart+xml"/>
  <Override PartName="/ppt/charts/chart5.xml" ContentType="application/vnd.openxmlformats-officedocument.drawingml.char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drawings/drawing1.xml" ContentType="application/vnd.openxmlformats-officedocument.drawingml.chartshapes+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Layouts/slideLayout3.xml" ContentType="application/vnd.openxmlformats-officedocument.presentationml.slideLayout+xml"/>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Override PartName="/ppt/charts/chart6.xml" ContentType="application/vnd.openxmlformats-officedocument.drawingml.chart+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charts/chart2.xml" ContentType="application/vnd.openxmlformats-officedocument.drawingml.char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61"/>
  </p:notesMasterIdLst>
  <p:sldIdLst>
    <p:sldId id="256" r:id="rId2"/>
    <p:sldId id="257" r:id="rId3"/>
    <p:sldId id="258" r:id="rId4"/>
    <p:sldId id="259" r:id="rId5"/>
    <p:sldId id="260" r:id="rId6"/>
    <p:sldId id="333" r:id="rId7"/>
    <p:sldId id="262" r:id="rId8"/>
    <p:sldId id="270" r:id="rId9"/>
    <p:sldId id="271" r:id="rId10"/>
    <p:sldId id="272" r:id="rId11"/>
    <p:sldId id="273" r:id="rId12"/>
    <p:sldId id="274" r:id="rId13"/>
    <p:sldId id="275" r:id="rId14"/>
    <p:sldId id="276" r:id="rId15"/>
    <p:sldId id="277" r:id="rId16"/>
    <p:sldId id="334" r:id="rId17"/>
    <p:sldId id="278" r:id="rId18"/>
    <p:sldId id="279" r:id="rId19"/>
    <p:sldId id="280" r:id="rId20"/>
    <p:sldId id="281" r:id="rId21"/>
    <p:sldId id="282" r:id="rId22"/>
    <p:sldId id="283" r:id="rId23"/>
    <p:sldId id="284" r:id="rId24"/>
    <p:sldId id="285" r:id="rId25"/>
    <p:sldId id="286" r:id="rId26"/>
    <p:sldId id="287" r:id="rId27"/>
    <p:sldId id="288" r:id="rId28"/>
    <p:sldId id="289" r:id="rId29"/>
    <p:sldId id="290" r:id="rId30"/>
    <p:sldId id="291" r:id="rId31"/>
    <p:sldId id="292" r:id="rId32"/>
    <p:sldId id="293" r:id="rId33"/>
    <p:sldId id="296" r:id="rId34"/>
    <p:sldId id="294" r:id="rId35"/>
    <p:sldId id="295" r:id="rId36"/>
    <p:sldId id="297" r:id="rId37"/>
    <p:sldId id="298" r:id="rId38"/>
    <p:sldId id="299" r:id="rId39"/>
    <p:sldId id="300" r:id="rId40"/>
    <p:sldId id="301" r:id="rId41"/>
    <p:sldId id="302" r:id="rId42"/>
    <p:sldId id="336" r:id="rId43"/>
    <p:sldId id="337" r:id="rId44"/>
    <p:sldId id="338" r:id="rId45"/>
    <p:sldId id="339" r:id="rId46"/>
    <p:sldId id="340" r:id="rId47"/>
    <p:sldId id="341" r:id="rId48"/>
    <p:sldId id="342" r:id="rId49"/>
    <p:sldId id="303" r:id="rId50"/>
    <p:sldId id="304" r:id="rId51"/>
    <p:sldId id="305" r:id="rId52"/>
    <p:sldId id="310" r:id="rId53"/>
    <p:sldId id="318" r:id="rId54"/>
    <p:sldId id="320" r:id="rId55"/>
    <p:sldId id="321" r:id="rId56"/>
    <p:sldId id="326" r:id="rId57"/>
    <p:sldId id="325" r:id="rId58"/>
    <p:sldId id="335" r:id="rId59"/>
    <p:sldId id="306" r:id="rId60"/>
  </p:sldIdLst>
  <p:sldSz cx="9144000" cy="6858000" type="screen4x3"/>
  <p:notesSz cx="6797675" cy="9926638"/>
  <p:defaultTex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1pPr>
    <a:lvl2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2pPr>
    <a:lvl3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3pPr>
    <a:lvl4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4pPr>
    <a:lvl5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5pPr>
    <a:lvl6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6pPr>
    <a:lvl7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7pPr>
    <a:lvl8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8pPr>
    <a:lvl9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FD7E7"/>
          </a:solidFill>
        </a:fill>
      </a:tcStyle>
    </a:wholeTbl>
    <a:band2H>
      <a:tcTxStyle/>
      <a:tcStyle>
        <a:tcBdr/>
        <a:fill>
          <a:solidFill>
            <a:srgbClr val="E8ECF4"/>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EE7D0"/>
          </a:solidFill>
        </a:fill>
      </a:tcStyle>
    </a:wholeTbl>
    <a:band2H>
      <a:tcTxStyle/>
      <a:tcStyle>
        <a:tcBdr/>
        <a:fill>
          <a:solidFill>
            <a:srgbClr val="EFF3E9"/>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CDCCE"/>
          </a:solidFill>
        </a:fill>
      </a:tcStyle>
    </a:wholeTbl>
    <a:band2H>
      <a:tcTxStyle/>
      <a:tcStyle>
        <a:tcBdr/>
        <a:fill>
          <a:solidFill>
            <a:srgbClr val="FDEEE8"/>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33BA23B1-9221-436E-865A-0063620EA4FD}"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a:tcStyle>
        <a:tcBdr/>
        <a:fill>
          <a:solidFill>
            <a:srgbClr val="FFFFFF"/>
          </a:solidFill>
        </a:fill>
      </a:tcStyle>
    </a:band2H>
    <a:firstCol>
      <a:tcTxStyle b="on" i="off">
        <a:fontRef idx="min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in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in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a:tcStyle>
        <a:tcBdr/>
        <a:fill>
          <a:solidFill>
            <a:srgbClr val="E6E6E6"/>
          </a:solidFill>
        </a:fill>
      </a:tcStyle>
    </a:band2H>
    <a:firstCol>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in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124" autoAdjust="0"/>
    <p:restoredTop sz="94660"/>
  </p:normalViewPr>
  <p:slideViewPr>
    <p:cSldViewPr>
      <p:cViewPr varScale="1">
        <p:scale>
          <a:sx n="110" d="100"/>
          <a:sy n="110" d="100"/>
        </p:scale>
        <p:origin x="-2046" y="-90"/>
      </p:cViewPr>
      <p:guideLst>
        <p:guide orient="horz" pos="2160"/>
        <p:guide pos="2880"/>
      </p:guideLst>
    </p:cSldViewPr>
  </p:slid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viewProps" Target="viewProp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Office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Office_Excel_Worksheet3.xlsx"/></Relationships>
</file>

<file path=ppt/charts/_rels/chart4.xml.rels><?xml version="1.0" encoding="UTF-8" standalone="yes"?>
<Relationships xmlns="http://schemas.openxmlformats.org/package/2006/relationships"><Relationship Id="rId2" Type="http://schemas.openxmlformats.org/officeDocument/2006/relationships/chartUserShapes" Target="../drawings/drawing1.xml"/><Relationship Id="rId1" Type="http://schemas.openxmlformats.org/officeDocument/2006/relationships/package" Target="../embeddings/Microsoft_Office_Excel_Worksheet4.xlsx"/></Relationships>
</file>

<file path=ppt/charts/_rels/chart5.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6.xml.rels><?xml version="1.0" encoding="UTF-8" standalone="yes"?>
<Relationships xmlns="http://schemas.openxmlformats.org/package/2006/relationships"><Relationship Id="rId1" Type="http://schemas.openxmlformats.org/officeDocument/2006/relationships/package" Target="../embeddings/Microsoft_Office_Excel_Worksheet5.xlsx"/></Relationships>
</file>

<file path=ppt/charts/_rels/chart7.xml.rels><?xml version="1.0" encoding="UTF-8" standalone="yes"?>
<Relationships xmlns="http://schemas.openxmlformats.org/package/2006/relationships"><Relationship Id="rId1" Type="http://schemas.openxmlformats.org/officeDocument/2006/relationships/package" Target="../embeddings/Microsoft_Office_Excel_Worksheet6.xlsx"/></Relationships>
</file>

<file path=ppt/charts/chart1.xml><?xml version="1.0" encoding="utf-8"?>
<c:chartSpace xmlns:c="http://schemas.openxmlformats.org/drawingml/2006/chart" xmlns:a="http://schemas.openxmlformats.org/drawingml/2006/main" xmlns:r="http://schemas.openxmlformats.org/officeDocument/2006/relationships">
  <c:lang val="en-ZA"/>
  <c:chart>
    <c:autoTitleDeleted val="1"/>
    <c:view3D>
      <c:rotX val="50"/>
      <c:hPercent val="25"/>
      <c:depthPercent val="100"/>
      <c:perspective val="30"/>
    </c:view3D>
    <c:floor>
      <c:spPr>
        <a:noFill/>
        <a:ln>
          <a:noFill/>
        </a:ln>
        <a:effectLst/>
        <a:sp3d/>
      </c:spPr>
    </c:floor>
    <c:sideWall>
      <c:spPr>
        <a:noFill/>
        <a:ln>
          <a:noFill/>
        </a:ln>
        <a:effectLst/>
        <a:sp3d/>
      </c:spPr>
    </c:sideWall>
    <c:backWall>
      <c:spPr>
        <a:noFill/>
        <a:ln>
          <a:noFill/>
        </a:ln>
        <a:effectLst/>
        <a:sp3d/>
      </c:spPr>
    </c:backWall>
    <c:plotArea>
      <c:layout>
        <c:manualLayout>
          <c:layoutTarget val="inner"/>
          <c:xMode val="edge"/>
          <c:yMode val="edge"/>
          <c:x val="5.000000000000001E-3"/>
          <c:y val="5.000000000000001E-3"/>
          <c:w val="0.99"/>
          <c:h val="0.98749999999999993"/>
        </c:manualLayout>
      </c:layout>
      <c:pie3DChart>
        <c:dLbls/>
      </c:pie3DChart>
      <c:spPr>
        <a:noFill/>
        <a:ln w="12700" cap="flat">
          <a:noFill/>
          <a:miter lim="400000"/>
        </a:ln>
        <a:effectLst/>
      </c:spPr>
    </c:plotArea>
    <c:plotVisOnly val="1"/>
    <c:dispBlanksAs val="zero"/>
    <c:showDLblsOverMax val="1"/>
  </c:chart>
  <c:spPr>
    <a:noFill/>
    <a:ln>
      <a:noFill/>
    </a:ln>
    <a:effectLst/>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lang val="en-ZA"/>
  <c:chart>
    <c:view3D>
      <c:rotX val="30"/>
      <c:perspective val="30"/>
    </c:view3D>
    <c:plotArea>
      <c:layout>
        <c:manualLayout>
          <c:layoutTarget val="inner"/>
          <c:xMode val="edge"/>
          <c:yMode val="edge"/>
          <c:x val="3.6032221175420001E-2"/>
          <c:y val="0.12218076047466707"/>
          <c:w val="0.7767887240426592"/>
          <c:h val="0.75420283314091663"/>
        </c:manualLayout>
      </c:layout>
      <c:pie3DChart>
        <c:varyColors val="1"/>
        <c:ser>
          <c:idx val="0"/>
          <c:order val="0"/>
          <c:dPt>
            <c:idx val="0"/>
            <c:spPr>
              <a:solidFill>
                <a:srgbClr val="00B050"/>
              </a:solidFill>
            </c:spPr>
          </c:dPt>
          <c:dPt>
            <c:idx val="1"/>
            <c:spPr>
              <a:solidFill>
                <a:srgbClr val="FF0000"/>
              </a:solidFill>
            </c:spPr>
          </c:dPt>
          <c:dLbls>
            <c:dLbl>
              <c:idx val="0"/>
              <c:layout>
                <c:manualLayout>
                  <c:x val="-0.31415663766888557"/>
                  <c:y val="-0.26763326010687233"/>
                </c:manualLayout>
              </c:layout>
              <c:showVal val="1"/>
            </c:dLbl>
            <c:dLbl>
              <c:idx val="1"/>
              <c:layout>
                <c:manualLayout>
                  <c:x val="0.23474779307078403"/>
                  <c:y val="7.7818179778026589E-2"/>
                </c:manualLayout>
              </c:layout>
              <c:showVal val="1"/>
            </c:dLbl>
            <c:delete val="1"/>
            <c:txPr>
              <a:bodyPr/>
              <a:lstStyle/>
              <a:p>
                <a:pPr>
                  <a:defRPr sz="1600" b="1"/>
                </a:pPr>
                <a:endParaRPr lang="en-US"/>
              </a:p>
            </c:txPr>
          </c:dLbls>
          <c:cat>
            <c:strRef>
              <c:f>Sheet1!$B$8:$C$8</c:f>
              <c:strCache>
                <c:ptCount val="2"/>
                <c:pt idx="0">
                  <c:v>ACHIEVED</c:v>
                </c:pt>
                <c:pt idx="1">
                  <c:v>NOT ACHIEVED</c:v>
                </c:pt>
              </c:strCache>
            </c:strRef>
          </c:cat>
          <c:val>
            <c:numRef>
              <c:f>Sheet1!$B$9:$C$9</c:f>
              <c:numCache>
                <c:formatCode>0%</c:formatCode>
                <c:ptCount val="2"/>
                <c:pt idx="0">
                  <c:v>0.69000000000000006</c:v>
                </c:pt>
                <c:pt idx="1">
                  <c:v>0.31000000000000005</c:v>
                </c:pt>
              </c:numCache>
            </c:numRef>
          </c:val>
        </c:ser>
        <c:dLbls/>
      </c:pie3DChart>
    </c:plotArea>
    <c:legend>
      <c:legendPos val="r"/>
      <c:layout>
        <c:manualLayout>
          <c:xMode val="edge"/>
          <c:yMode val="edge"/>
          <c:x val="0.41151377009622236"/>
          <c:y val="0.80244802017727168"/>
          <c:w val="0.58558362951665743"/>
          <c:h val="0.16033097851056397"/>
        </c:manualLayout>
      </c:layout>
      <c:txPr>
        <a:bodyPr/>
        <a:lstStyle/>
        <a:p>
          <a:pPr>
            <a:defRPr sz="1200" b="1"/>
          </a:pPr>
          <a:endParaRPr lang="en-US"/>
        </a:p>
      </c:txPr>
    </c:legend>
    <c:plotVisOnly val="1"/>
    <c:dispBlanksAs val="zero"/>
  </c:chart>
  <c:txPr>
    <a:bodyPr/>
    <a:lstStyle/>
    <a:p>
      <a:pPr>
        <a:defRPr>
          <a:latin typeface="Arial" pitchFamily="34" charset="0"/>
          <a:cs typeface="Arial" pitchFamily="34" charset="0"/>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lang val="en-ZA"/>
  <c:chart>
    <c:autoTitleDeleted val="1"/>
    <c:view3D>
      <c:rotX val="30"/>
      <c:perspective val="30"/>
    </c:view3D>
    <c:plotArea>
      <c:layout>
        <c:manualLayout>
          <c:layoutTarget val="inner"/>
          <c:xMode val="edge"/>
          <c:yMode val="edge"/>
          <c:x val="0.13837983666011705"/>
          <c:y val="0"/>
          <c:w val="0.77643170540215622"/>
          <c:h val="0.83827485094459586"/>
        </c:manualLayout>
      </c:layout>
      <c:pie3DChart>
        <c:varyColors val="1"/>
        <c:ser>
          <c:idx val="0"/>
          <c:order val="0"/>
          <c:tx>
            <c:strRef>
              <c:f>Sheet1!$E$16</c:f>
              <c:strCache>
                <c:ptCount val="1"/>
                <c:pt idx="0">
                  <c:v>QUARTER 3</c:v>
                </c:pt>
              </c:strCache>
            </c:strRef>
          </c:tx>
          <c:dPt>
            <c:idx val="0"/>
            <c:spPr>
              <a:solidFill>
                <a:srgbClr val="00B050"/>
              </a:solidFill>
            </c:spPr>
          </c:dPt>
          <c:dPt>
            <c:idx val="1"/>
            <c:spPr>
              <a:solidFill>
                <a:srgbClr val="FF0000"/>
              </a:solidFill>
            </c:spPr>
          </c:dPt>
          <c:dLbls>
            <c:dLbl>
              <c:idx val="0"/>
              <c:layout>
                <c:manualLayout>
                  <c:x val="-0.30639708221156559"/>
                  <c:y val="-0.22638468258384414"/>
                </c:manualLayout>
              </c:layout>
              <c:tx>
                <c:rich>
                  <a:bodyPr/>
                  <a:lstStyle/>
                  <a:p>
                    <a:r>
                      <a:rPr lang="en-US" dirty="0" smtClean="0"/>
                      <a:t>67%</a:t>
                    </a:r>
                    <a:endParaRPr lang="en-US" dirty="0"/>
                  </a:p>
                </c:rich>
              </c:tx>
              <c:showVal val="1"/>
            </c:dLbl>
            <c:dLbl>
              <c:idx val="1"/>
              <c:layout>
                <c:manualLayout>
                  <c:x val="0.19549330896262673"/>
                  <c:y val="5.2840441693886714E-2"/>
                </c:manualLayout>
              </c:layout>
              <c:tx>
                <c:rich>
                  <a:bodyPr/>
                  <a:lstStyle/>
                  <a:p>
                    <a:r>
                      <a:rPr lang="en-US" dirty="0" smtClean="0"/>
                      <a:t>33%</a:t>
                    </a:r>
                    <a:endParaRPr lang="en-US" dirty="0"/>
                  </a:p>
                </c:rich>
              </c:tx>
              <c:showVal val="1"/>
            </c:dLbl>
            <c:delete val="1"/>
            <c:txPr>
              <a:bodyPr/>
              <a:lstStyle/>
              <a:p>
                <a:pPr>
                  <a:defRPr sz="1600" b="1"/>
                </a:pPr>
                <a:endParaRPr lang="en-US"/>
              </a:p>
            </c:txPr>
          </c:dLbls>
          <c:cat>
            <c:strRef>
              <c:f>Sheet1!$F$15:$G$15</c:f>
              <c:strCache>
                <c:ptCount val="2"/>
                <c:pt idx="0">
                  <c:v>Achieved </c:v>
                </c:pt>
                <c:pt idx="1">
                  <c:v>Not Achieved</c:v>
                </c:pt>
              </c:strCache>
            </c:strRef>
          </c:cat>
          <c:val>
            <c:numRef>
              <c:f>Sheet1!$F$16:$G$16</c:f>
              <c:numCache>
                <c:formatCode>0%</c:formatCode>
                <c:ptCount val="2"/>
                <c:pt idx="0">
                  <c:v>0.66000000000000014</c:v>
                </c:pt>
                <c:pt idx="1">
                  <c:v>0.34</c:v>
                </c:pt>
              </c:numCache>
            </c:numRef>
          </c:val>
        </c:ser>
        <c:dLbls/>
      </c:pie3DChart>
    </c:plotArea>
    <c:plotVisOnly val="1"/>
    <c:dispBlanksAs val="zero"/>
  </c:chart>
  <c:txPr>
    <a:bodyPr/>
    <a:lstStyle/>
    <a:p>
      <a:pPr>
        <a:defRPr sz="1000">
          <a:latin typeface="Arial" pitchFamily="34" charset="0"/>
          <a:cs typeface="Arial" pitchFamily="34" charset="0"/>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lang val="en-ZA"/>
  <c:chart>
    <c:view3D>
      <c:rAngAx val="1"/>
    </c:view3D>
    <c:plotArea>
      <c:layout/>
      <c:bar3DChart>
        <c:barDir val="col"/>
        <c:grouping val="clustered"/>
        <c:ser>
          <c:idx val="0"/>
          <c:order val="0"/>
          <c:tx>
            <c:strRef>
              <c:f>Sheet1!$F$6</c:f>
              <c:strCache>
                <c:ptCount val="1"/>
                <c:pt idx="0">
                  <c:v>Achieved </c:v>
                </c:pt>
              </c:strCache>
            </c:strRef>
          </c:tx>
          <c:spPr>
            <a:solidFill>
              <a:srgbClr val="00B050"/>
            </a:solidFill>
          </c:spPr>
          <c:dLbls>
            <c:dLbl>
              <c:idx val="0"/>
              <c:layout>
                <c:manualLayout>
                  <c:x val="-1.4522740438833762E-3"/>
                  <c:y val="5.0372419711991405E-2"/>
                </c:manualLayout>
              </c:layout>
              <c:showVal val="1"/>
            </c:dLbl>
            <c:dLbl>
              <c:idx val="1"/>
              <c:layout>
                <c:manualLayout>
                  <c:x val="4.3568221316501836E-3"/>
                  <c:y val="6.9561912935607179E-2"/>
                </c:manualLayout>
              </c:layout>
              <c:showVal val="1"/>
            </c:dLbl>
            <c:dLbl>
              <c:idx val="2"/>
              <c:layout>
                <c:manualLayout>
                  <c:x val="0"/>
                  <c:y val="5.9967166323799288E-2"/>
                </c:manualLayout>
              </c:layout>
              <c:tx>
                <c:rich>
                  <a:bodyPr/>
                  <a:lstStyle/>
                  <a:p>
                    <a:r>
                      <a:rPr lang="en-US" dirty="0" smtClean="0"/>
                      <a:t>67%</a:t>
                    </a:r>
                    <a:endParaRPr lang="en-US" dirty="0"/>
                  </a:p>
                </c:rich>
              </c:tx>
              <c:showVal val="1"/>
            </c:dLbl>
            <c:txPr>
              <a:bodyPr/>
              <a:lstStyle/>
              <a:p>
                <a:pPr>
                  <a:defRPr sz="1600" b="1"/>
                </a:pPr>
                <a:endParaRPr lang="en-US"/>
              </a:p>
            </c:txPr>
            <c:showVal val="1"/>
          </c:dLbls>
          <c:cat>
            <c:strRef>
              <c:f>Sheet1!$E$7:$E$9</c:f>
              <c:strCache>
                <c:ptCount val="3"/>
                <c:pt idx="0">
                  <c:v>QUARTER 1</c:v>
                </c:pt>
                <c:pt idx="1">
                  <c:v>QUARTER 2</c:v>
                </c:pt>
                <c:pt idx="2">
                  <c:v>QUARTER 3</c:v>
                </c:pt>
              </c:strCache>
            </c:strRef>
          </c:cat>
          <c:val>
            <c:numRef>
              <c:f>Sheet1!$F$7:$F$9</c:f>
              <c:numCache>
                <c:formatCode>0%</c:formatCode>
                <c:ptCount val="3"/>
                <c:pt idx="0">
                  <c:v>0.75000000000000011</c:v>
                </c:pt>
                <c:pt idx="1">
                  <c:v>0.69000000000000006</c:v>
                </c:pt>
                <c:pt idx="2">
                  <c:v>0.66000000000000014</c:v>
                </c:pt>
              </c:numCache>
            </c:numRef>
          </c:val>
        </c:ser>
        <c:ser>
          <c:idx val="1"/>
          <c:order val="1"/>
          <c:tx>
            <c:strRef>
              <c:f>Sheet1!$G$6</c:f>
              <c:strCache>
                <c:ptCount val="1"/>
                <c:pt idx="0">
                  <c:v>Not Achieved</c:v>
                </c:pt>
              </c:strCache>
            </c:strRef>
          </c:tx>
          <c:spPr>
            <a:solidFill>
              <a:srgbClr val="FF0000"/>
            </a:solidFill>
          </c:spPr>
          <c:dLbls>
            <c:dLbl>
              <c:idx val="0"/>
              <c:layout>
                <c:manualLayout>
                  <c:x val="1.45227404388335E-3"/>
                  <c:y val="5.7568479670847404E-2"/>
                </c:manualLayout>
              </c:layout>
              <c:showVal val="1"/>
            </c:dLbl>
            <c:dLbl>
              <c:idx val="1"/>
              <c:layout>
                <c:manualLayout>
                  <c:x val="0"/>
                  <c:y val="5.0372419711991405E-2"/>
                </c:manualLayout>
              </c:layout>
              <c:showVal val="1"/>
            </c:dLbl>
            <c:dLbl>
              <c:idx val="2"/>
              <c:layout>
                <c:manualLayout>
                  <c:x val="1.0165918307183636E-2"/>
                  <c:y val="5.0372419711991405E-2"/>
                </c:manualLayout>
              </c:layout>
              <c:tx>
                <c:rich>
                  <a:bodyPr/>
                  <a:lstStyle/>
                  <a:p>
                    <a:r>
                      <a:rPr lang="en-US" dirty="0" smtClean="0"/>
                      <a:t>33%</a:t>
                    </a:r>
                    <a:endParaRPr lang="en-US" dirty="0"/>
                  </a:p>
                </c:rich>
              </c:tx>
              <c:showVal val="1"/>
            </c:dLbl>
            <c:txPr>
              <a:bodyPr/>
              <a:lstStyle/>
              <a:p>
                <a:pPr>
                  <a:defRPr sz="1600" b="1"/>
                </a:pPr>
                <a:endParaRPr lang="en-US"/>
              </a:p>
            </c:txPr>
            <c:showVal val="1"/>
          </c:dLbls>
          <c:cat>
            <c:strRef>
              <c:f>Sheet1!$E$7:$E$9</c:f>
              <c:strCache>
                <c:ptCount val="3"/>
                <c:pt idx="0">
                  <c:v>QUARTER 1</c:v>
                </c:pt>
                <c:pt idx="1">
                  <c:v>QUARTER 2</c:v>
                </c:pt>
                <c:pt idx="2">
                  <c:v>QUARTER 3</c:v>
                </c:pt>
              </c:strCache>
            </c:strRef>
          </c:cat>
          <c:val>
            <c:numRef>
              <c:f>Sheet1!$G$7:$G$9</c:f>
              <c:numCache>
                <c:formatCode>0%</c:formatCode>
                <c:ptCount val="3"/>
                <c:pt idx="0">
                  <c:v>0.25</c:v>
                </c:pt>
                <c:pt idx="1">
                  <c:v>0.31000000000000005</c:v>
                </c:pt>
                <c:pt idx="2">
                  <c:v>0.34</c:v>
                </c:pt>
              </c:numCache>
            </c:numRef>
          </c:val>
        </c:ser>
        <c:dLbls/>
        <c:shape val="box"/>
        <c:axId val="74109696"/>
        <c:axId val="74111232"/>
        <c:axId val="0"/>
      </c:bar3DChart>
      <c:catAx>
        <c:axId val="74109696"/>
        <c:scaling>
          <c:orientation val="minMax"/>
        </c:scaling>
        <c:axPos val="b"/>
        <c:tickLblPos val="nextTo"/>
        <c:txPr>
          <a:bodyPr/>
          <a:lstStyle/>
          <a:p>
            <a:pPr>
              <a:defRPr sz="1200" b="1"/>
            </a:pPr>
            <a:endParaRPr lang="en-US"/>
          </a:p>
        </c:txPr>
        <c:crossAx val="74111232"/>
        <c:crosses val="autoZero"/>
        <c:auto val="1"/>
        <c:lblAlgn val="ctr"/>
        <c:lblOffset val="100"/>
      </c:catAx>
      <c:valAx>
        <c:axId val="74111232"/>
        <c:scaling>
          <c:orientation val="minMax"/>
        </c:scaling>
        <c:axPos val="l"/>
        <c:majorGridlines/>
        <c:numFmt formatCode="0%" sourceLinked="1"/>
        <c:tickLblPos val="nextTo"/>
        <c:txPr>
          <a:bodyPr/>
          <a:lstStyle/>
          <a:p>
            <a:pPr>
              <a:defRPr sz="1400" b="1"/>
            </a:pPr>
            <a:endParaRPr lang="en-US"/>
          </a:p>
        </c:txPr>
        <c:crossAx val="74109696"/>
        <c:crosses val="autoZero"/>
        <c:crossBetween val="between"/>
      </c:valAx>
    </c:plotArea>
    <c:legend>
      <c:legendPos val="r"/>
      <c:layout/>
      <c:txPr>
        <a:bodyPr/>
        <a:lstStyle/>
        <a:p>
          <a:pPr>
            <a:defRPr sz="1600" b="1"/>
          </a:pPr>
          <a:endParaRPr lang="en-US"/>
        </a:p>
      </c:txPr>
    </c:legend>
    <c:plotVisOnly val="1"/>
    <c:dispBlanksAs val="gap"/>
  </c:chart>
  <c:txPr>
    <a:bodyPr/>
    <a:lstStyle/>
    <a:p>
      <a:pPr>
        <a:defRPr>
          <a:latin typeface="Arial" pitchFamily="34" charset="0"/>
          <a:cs typeface="Arial" pitchFamily="34" charset="0"/>
        </a:defRPr>
      </a:pPr>
      <a:endParaRPr lang="en-US"/>
    </a:p>
  </c:txPr>
  <c:externalData r:id="rId1"/>
  <c:userShapes r:id="rId2"/>
</c:chartSpace>
</file>

<file path=ppt/charts/chart5.xml><?xml version="1.0" encoding="utf-8"?>
<c:chartSpace xmlns:c="http://schemas.openxmlformats.org/drawingml/2006/chart" xmlns:a="http://schemas.openxmlformats.org/drawingml/2006/main" xmlns:r="http://schemas.openxmlformats.org/officeDocument/2006/relationships">
  <c:lang val="en-ZA"/>
  <c:chart>
    <c:view3D>
      <c:rAngAx val="1"/>
    </c:view3D>
    <c:plotArea>
      <c:layout>
        <c:manualLayout>
          <c:layoutTarget val="inner"/>
          <c:xMode val="edge"/>
          <c:yMode val="edge"/>
          <c:x val="6.3746057201373774E-2"/>
          <c:y val="2.5518258528012178E-2"/>
          <c:w val="0.70947974379658307"/>
          <c:h val="0.89149845318971832"/>
        </c:manualLayout>
      </c:layout>
      <c:bar3DChart>
        <c:barDir val="col"/>
        <c:grouping val="clustered"/>
        <c:ser>
          <c:idx val="0"/>
          <c:order val="0"/>
          <c:spPr>
            <a:solidFill>
              <a:srgbClr val="00B050"/>
            </a:solidFill>
          </c:spPr>
          <c:dPt>
            <c:idx val="1"/>
            <c:spPr>
              <a:solidFill>
                <a:srgbClr val="FF0000"/>
              </a:solidFill>
            </c:spPr>
          </c:dPt>
          <c:dPt>
            <c:idx val="2"/>
            <c:spPr>
              <a:solidFill>
                <a:srgbClr val="FFC000"/>
              </a:solidFill>
            </c:spPr>
          </c:dPt>
          <c:dLbls>
            <c:txPr>
              <a:bodyPr/>
              <a:lstStyle/>
              <a:p>
                <a:pPr>
                  <a:defRPr sz="1400" b="1">
                    <a:latin typeface="Arial" panose="020B0604020202020204" pitchFamily="34" charset="0"/>
                    <a:cs typeface="Arial" panose="020B0604020202020204" pitchFamily="34" charset="0"/>
                  </a:defRPr>
                </a:pPr>
                <a:endParaRPr lang="en-US"/>
              </a:p>
            </c:txPr>
            <c:showVal val="1"/>
          </c:dLbls>
          <c:cat>
            <c:strRef>
              <c:f>Sheet1!$C$2:$C$4</c:f>
              <c:strCache>
                <c:ptCount val="3"/>
                <c:pt idx="0">
                  <c:v>ACHIEVED</c:v>
                </c:pt>
                <c:pt idx="1">
                  <c:v>NOT ACHIEVED</c:v>
                </c:pt>
                <c:pt idx="2">
                  <c:v>AT RISK</c:v>
                </c:pt>
              </c:strCache>
            </c:strRef>
          </c:cat>
          <c:val>
            <c:numRef>
              <c:f>Sheet1!$D$2:$D$4</c:f>
              <c:numCache>
                <c:formatCode>0%</c:formatCode>
                <c:ptCount val="3"/>
                <c:pt idx="0">
                  <c:v>0.68000000000000016</c:v>
                </c:pt>
                <c:pt idx="1">
                  <c:v>0.11000000000000001</c:v>
                </c:pt>
                <c:pt idx="2">
                  <c:v>0.21000000000000002</c:v>
                </c:pt>
              </c:numCache>
            </c:numRef>
          </c:val>
        </c:ser>
        <c:dLbls/>
        <c:shape val="box"/>
        <c:axId val="55028352"/>
        <c:axId val="55080448"/>
        <c:axId val="0"/>
      </c:bar3DChart>
      <c:catAx>
        <c:axId val="55028352"/>
        <c:scaling>
          <c:orientation val="minMax"/>
        </c:scaling>
        <c:axPos val="b"/>
        <c:tickLblPos val="nextTo"/>
        <c:txPr>
          <a:bodyPr/>
          <a:lstStyle/>
          <a:p>
            <a:pPr>
              <a:defRPr sz="1400" b="1">
                <a:latin typeface="Arial" panose="020B0604020202020204" pitchFamily="34" charset="0"/>
                <a:cs typeface="Arial" panose="020B0604020202020204" pitchFamily="34" charset="0"/>
              </a:defRPr>
            </a:pPr>
            <a:endParaRPr lang="en-US"/>
          </a:p>
        </c:txPr>
        <c:crossAx val="55080448"/>
        <c:crosses val="autoZero"/>
        <c:auto val="1"/>
        <c:lblAlgn val="ctr"/>
        <c:lblOffset val="100"/>
      </c:catAx>
      <c:valAx>
        <c:axId val="55080448"/>
        <c:scaling>
          <c:orientation val="minMax"/>
        </c:scaling>
        <c:axPos val="l"/>
        <c:majorGridlines/>
        <c:numFmt formatCode="0%" sourceLinked="1"/>
        <c:tickLblPos val="nextTo"/>
        <c:txPr>
          <a:bodyPr/>
          <a:lstStyle/>
          <a:p>
            <a:pPr>
              <a:defRPr sz="1400" b="1">
                <a:latin typeface="Arial" panose="020B0604020202020204" pitchFamily="34" charset="0"/>
                <a:cs typeface="Arial" panose="020B0604020202020204" pitchFamily="34" charset="0"/>
              </a:defRPr>
            </a:pPr>
            <a:endParaRPr lang="en-US"/>
          </a:p>
        </c:txPr>
        <c:crossAx val="55028352"/>
        <c:crosses val="autoZero"/>
        <c:crossBetween val="between"/>
      </c:valAx>
    </c:plotArea>
    <c:legend>
      <c:legendPos val="r"/>
      <c:txPr>
        <a:bodyPr/>
        <a:lstStyle/>
        <a:p>
          <a:pPr>
            <a:defRPr sz="1400" b="1">
              <a:latin typeface="Arial" panose="020B0604020202020204" pitchFamily="34" charset="0"/>
              <a:cs typeface="Arial" panose="020B0604020202020204" pitchFamily="34" charset="0"/>
            </a:defRPr>
          </a:pPr>
          <a:endParaRPr lang="en-US"/>
        </a:p>
      </c:txPr>
    </c:legend>
    <c:plotVisOnly val="1"/>
    <c:dispBlanksAs val="gap"/>
  </c:chart>
  <c:externalData r:id="rId1"/>
</c:chartSpace>
</file>

<file path=ppt/charts/chart6.xml><?xml version="1.0" encoding="utf-8"?>
<c:chartSpace xmlns:c="http://schemas.openxmlformats.org/drawingml/2006/chart" xmlns:a="http://schemas.openxmlformats.org/drawingml/2006/main" xmlns:r="http://schemas.openxmlformats.org/officeDocument/2006/relationships">
  <c:lang val="en-ZA"/>
  <c:chart>
    <c:view3D>
      <c:rotX val="30"/>
      <c:perspective val="30"/>
    </c:view3D>
    <c:plotArea>
      <c:layout>
        <c:manualLayout>
          <c:layoutTarget val="inner"/>
          <c:xMode val="edge"/>
          <c:yMode val="edge"/>
          <c:x val="6.8948988832890634E-2"/>
          <c:y val="8.407515629247081E-2"/>
          <c:w val="0.71587668710210661"/>
          <c:h val="0.87500000000000011"/>
        </c:manualLayout>
      </c:layout>
      <c:pie3DChart>
        <c:varyColors val="1"/>
        <c:ser>
          <c:idx val="0"/>
          <c:order val="0"/>
          <c:spPr>
            <a:solidFill>
              <a:srgbClr val="FF0000"/>
            </a:solidFill>
          </c:spPr>
          <c:explosion val="13"/>
          <c:dPt>
            <c:idx val="0"/>
            <c:explosion val="12"/>
            <c:spPr>
              <a:solidFill>
                <a:srgbClr val="00B050"/>
              </a:solidFill>
            </c:spPr>
          </c:dPt>
          <c:dPt>
            <c:idx val="1"/>
            <c:explosion val="0"/>
          </c:dPt>
          <c:dLbls>
            <c:dLbl>
              <c:idx val="0"/>
              <c:layout>
                <c:manualLayout>
                  <c:x val="-6.5631671041119874E-2"/>
                  <c:y val="-0.27968904928550598"/>
                </c:manualLayout>
              </c:layout>
              <c:showVal val="1"/>
            </c:dLbl>
            <c:dLbl>
              <c:idx val="1"/>
              <c:layout>
                <c:manualLayout>
                  <c:x val="8.0080052493438331E-2"/>
                  <c:y val="0.10880869058034411"/>
                </c:manualLayout>
              </c:layout>
              <c:tx>
                <c:rich>
                  <a:bodyPr/>
                  <a:lstStyle/>
                  <a:p>
                    <a:r>
                      <a:rPr lang="en-US" sz="1600" b="1">
                        <a:latin typeface="Arial" pitchFamily="34" charset="0"/>
                        <a:cs typeface="Arial" pitchFamily="34" charset="0"/>
                      </a:rPr>
                      <a:t>11%</a:t>
                    </a:r>
                    <a:endParaRPr lang="en-US" sz="1200" b="1">
                      <a:latin typeface="Arial" pitchFamily="34" charset="0"/>
                      <a:cs typeface="Arial" pitchFamily="34" charset="0"/>
                    </a:endParaRPr>
                  </a:p>
                </c:rich>
              </c:tx>
              <c:showVal val="1"/>
            </c:dLbl>
            <c:delete val="1"/>
            <c:txPr>
              <a:bodyPr/>
              <a:lstStyle/>
              <a:p>
                <a:pPr>
                  <a:defRPr sz="1600" b="1">
                    <a:latin typeface="Arial" pitchFamily="34" charset="0"/>
                    <a:cs typeface="Arial" pitchFamily="34" charset="0"/>
                  </a:defRPr>
                </a:pPr>
                <a:endParaRPr lang="en-US"/>
              </a:p>
            </c:txPr>
          </c:dLbls>
          <c:cat>
            <c:strRef>
              <c:f>Sheet1!$B$14:$C$14</c:f>
              <c:strCache>
                <c:ptCount val="2"/>
                <c:pt idx="0">
                  <c:v>ACHIEVED </c:v>
                </c:pt>
                <c:pt idx="1">
                  <c:v>NOT ACHIEVED </c:v>
                </c:pt>
              </c:strCache>
            </c:strRef>
          </c:cat>
          <c:val>
            <c:numRef>
              <c:f>Sheet1!$B$15:$C$15</c:f>
              <c:numCache>
                <c:formatCode>0%</c:formatCode>
                <c:ptCount val="2"/>
                <c:pt idx="0">
                  <c:v>0.89</c:v>
                </c:pt>
                <c:pt idx="1">
                  <c:v>0.11</c:v>
                </c:pt>
              </c:numCache>
            </c:numRef>
          </c:val>
        </c:ser>
        <c:dLbls/>
      </c:pie3DChart>
    </c:plotArea>
    <c:legend>
      <c:legendPos val="r"/>
      <c:layout>
        <c:manualLayout>
          <c:xMode val="edge"/>
          <c:yMode val="edge"/>
          <c:x val="0.79498490066760252"/>
          <c:y val="0.32281077285494264"/>
          <c:w val="0.19967057532328053"/>
          <c:h val="0.13862689136540726"/>
        </c:manualLayout>
      </c:layout>
      <c:txPr>
        <a:bodyPr/>
        <a:lstStyle/>
        <a:p>
          <a:pPr>
            <a:defRPr sz="1200" b="1">
              <a:latin typeface="Arial" pitchFamily="34" charset="0"/>
              <a:cs typeface="Arial" pitchFamily="34" charset="0"/>
            </a:defRPr>
          </a:pPr>
          <a:endParaRPr lang="en-US"/>
        </a:p>
      </c:txPr>
    </c:legend>
    <c:plotVisOnly val="1"/>
    <c:dispBlanksAs val="zero"/>
  </c:chart>
  <c:externalData r:id="rId1"/>
</c:chartSpace>
</file>

<file path=ppt/charts/chart7.xml><?xml version="1.0" encoding="utf-8"?>
<c:chartSpace xmlns:c="http://schemas.openxmlformats.org/drawingml/2006/chart" xmlns:a="http://schemas.openxmlformats.org/drawingml/2006/main" xmlns:r="http://schemas.openxmlformats.org/officeDocument/2006/relationships">
  <c:lang val="en-ZA"/>
  <c:chart>
    <c:view3D>
      <c:rAngAx val="1"/>
    </c:view3D>
    <c:plotArea>
      <c:layout/>
      <c:bar3DChart>
        <c:barDir val="col"/>
        <c:grouping val="clustered"/>
        <c:ser>
          <c:idx val="0"/>
          <c:order val="0"/>
          <c:tx>
            <c:strRef>
              <c:f>Sheet1!$C$8</c:f>
              <c:strCache>
                <c:ptCount val="1"/>
                <c:pt idx="0">
                  <c:v>ACHIEVED</c:v>
                </c:pt>
              </c:strCache>
            </c:strRef>
          </c:tx>
          <c:spPr>
            <a:solidFill>
              <a:srgbClr val="00B050"/>
            </a:solidFill>
          </c:spPr>
          <c:dLbls>
            <c:txPr>
              <a:bodyPr/>
              <a:lstStyle/>
              <a:p>
                <a:pPr>
                  <a:defRPr sz="1400" b="1">
                    <a:latin typeface="Arial" panose="020B0604020202020204" pitchFamily="34" charset="0"/>
                    <a:cs typeface="Arial" panose="020B0604020202020204" pitchFamily="34" charset="0"/>
                  </a:defRPr>
                </a:pPr>
                <a:endParaRPr lang="en-US"/>
              </a:p>
            </c:txPr>
            <c:showVal val="1"/>
          </c:dLbls>
          <c:cat>
            <c:strRef>
              <c:f>Sheet1!$B$9:$B$11</c:f>
              <c:strCache>
                <c:ptCount val="3"/>
                <c:pt idx="0">
                  <c:v>15/16 FYI</c:v>
                </c:pt>
                <c:pt idx="1">
                  <c:v>16/17 FYI</c:v>
                </c:pt>
                <c:pt idx="2">
                  <c:v>17/18 FYI PROJECTION</c:v>
                </c:pt>
              </c:strCache>
            </c:strRef>
          </c:cat>
          <c:val>
            <c:numRef>
              <c:f>Sheet1!$C$9:$C$11</c:f>
              <c:numCache>
                <c:formatCode>0%</c:formatCode>
                <c:ptCount val="3"/>
                <c:pt idx="0">
                  <c:v>0.81</c:v>
                </c:pt>
                <c:pt idx="1">
                  <c:v>0.84000000000000008</c:v>
                </c:pt>
                <c:pt idx="2">
                  <c:v>0.89</c:v>
                </c:pt>
              </c:numCache>
            </c:numRef>
          </c:val>
        </c:ser>
        <c:ser>
          <c:idx val="1"/>
          <c:order val="1"/>
          <c:tx>
            <c:strRef>
              <c:f>Sheet1!$D$8</c:f>
              <c:strCache>
                <c:ptCount val="1"/>
                <c:pt idx="0">
                  <c:v>NOT ACHIEVED</c:v>
                </c:pt>
              </c:strCache>
            </c:strRef>
          </c:tx>
          <c:spPr>
            <a:solidFill>
              <a:srgbClr val="FF0000"/>
            </a:solidFill>
          </c:spPr>
          <c:cat>
            <c:strRef>
              <c:f>Sheet1!$B$9:$B$11</c:f>
              <c:strCache>
                <c:ptCount val="3"/>
                <c:pt idx="0">
                  <c:v>15/16 FYI</c:v>
                </c:pt>
                <c:pt idx="1">
                  <c:v>16/17 FYI</c:v>
                </c:pt>
                <c:pt idx="2">
                  <c:v>17/18 FYI PROJECTION</c:v>
                </c:pt>
              </c:strCache>
            </c:strRef>
          </c:cat>
          <c:val>
            <c:numRef>
              <c:f>Sheet1!$D$9:$D$11</c:f>
              <c:numCache>
                <c:formatCode>0%</c:formatCode>
                <c:ptCount val="3"/>
                <c:pt idx="0">
                  <c:v>0.19</c:v>
                </c:pt>
                <c:pt idx="1">
                  <c:v>0.16</c:v>
                </c:pt>
                <c:pt idx="2">
                  <c:v>0.11</c:v>
                </c:pt>
              </c:numCache>
            </c:numRef>
          </c:val>
        </c:ser>
        <c:dLbls/>
        <c:shape val="box"/>
        <c:axId val="112802432"/>
        <c:axId val="112767360"/>
        <c:axId val="0"/>
      </c:bar3DChart>
      <c:catAx>
        <c:axId val="112802432"/>
        <c:scaling>
          <c:orientation val="minMax"/>
        </c:scaling>
        <c:axPos val="b"/>
        <c:tickLblPos val="nextTo"/>
        <c:txPr>
          <a:bodyPr/>
          <a:lstStyle/>
          <a:p>
            <a:pPr>
              <a:defRPr sz="1400" b="1">
                <a:latin typeface="Arial" panose="020B0604020202020204" pitchFamily="34" charset="0"/>
                <a:cs typeface="Arial" panose="020B0604020202020204" pitchFamily="34" charset="0"/>
              </a:defRPr>
            </a:pPr>
            <a:endParaRPr lang="en-US"/>
          </a:p>
        </c:txPr>
        <c:crossAx val="112767360"/>
        <c:crosses val="autoZero"/>
        <c:auto val="1"/>
        <c:lblAlgn val="ctr"/>
        <c:lblOffset val="100"/>
      </c:catAx>
      <c:valAx>
        <c:axId val="112767360"/>
        <c:scaling>
          <c:orientation val="minMax"/>
        </c:scaling>
        <c:axPos val="l"/>
        <c:majorGridlines/>
        <c:numFmt formatCode="0%" sourceLinked="1"/>
        <c:tickLblPos val="nextTo"/>
        <c:txPr>
          <a:bodyPr/>
          <a:lstStyle/>
          <a:p>
            <a:pPr>
              <a:defRPr sz="1400" b="1">
                <a:latin typeface="Arial" panose="020B0604020202020204" pitchFamily="34" charset="0"/>
                <a:cs typeface="Arial" panose="020B0604020202020204" pitchFamily="34" charset="0"/>
              </a:defRPr>
            </a:pPr>
            <a:endParaRPr lang="en-US"/>
          </a:p>
        </c:txPr>
        <c:crossAx val="112802432"/>
        <c:crosses val="autoZero"/>
        <c:crossBetween val="between"/>
      </c:valAx>
    </c:plotArea>
    <c:legend>
      <c:legendPos val="r"/>
      <c:txPr>
        <a:bodyPr/>
        <a:lstStyle/>
        <a:p>
          <a:pPr>
            <a:defRPr sz="1400" b="1">
              <a:latin typeface="Arial" panose="020B0604020202020204" pitchFamily="34" charset="0"/>
              <a:cs typeface="Arial" panose="020B0604020202020204" pitchFamily="34" charset="0"/>
            </a:defRPr>
          </a:pPr>
          <a:endParaRPr lang="en-US"/>
        </a:p>
      </c:txPr>
    </c:legend>
    <c:plotVisOnly val="1"/>
    <c:dispBlanksAs val="gap"/>
  </c:chart>
  <c:externalData r:id="rId1"/>
</c:chartSpace>
</file>

<file path=ppt/drawings/drawing1.xml><?xml version="1.0" encoding="utf-8"?>
<c:userShapes xmlns:c="http://schemas.openxmlformats.org/drawingml/2006/chart">
  <cdr:relSizeAnchor xmlns:cdr="http://schemas.openxmlformats.org/drawingml/2006/chartDrawing">
    <cdr:from>
      <cdr:x>0.56957</cdr:x>
      <cdr:y>0.3122</cdr:y>
    </cdr:from>
    <cdr:to>
      <cdr:x>0.66014</cdr:x>
      <cdr:y>0.39973</cdr:y>
    </cdr:to>
    <cdr:sp macro="" textlink="">
      <cdr:nvSpPr>
        <cdr:cNvPr id="5" name="Down Arrow 4"/>
        <cdr:cNvSpPr/>
      </cdr:nvSpPr>
      <cdr:spPr>
        <a:xfrm xmlns:a="http://schemas.openxmlformats.org/drawingml/2006/main">
          <a:off x="4980836" y="1604556"/>
          <a:ext cx="792026" cy="449872"/>
        </a:xfrm>
        <a:prstGeom xmlns:a="http://schemas.openxmlformats.org/drawingml/2006/main" prst="downArrow">
          <a:avLst/>
        </a:prstGeom>
        <a:solidFill xmlns:a="http://schemas.openxmlformats.org/drawingml/2006/main">
          <a:srgbClr val="FF0000"/>
        </a:solidFill>
        <a:ln xmlns:a="http://schemas.openxmlformats.org/drawingml/2006/main" w="25400" cap="flat">
          <a:solidFill>
            <a:schemeClr val="accent1"/>
          </a:solidFill>
          <a:prstDash val="solid"/>
          <a:round/>
        </a:ln>
        <a:effectLst xmlns:a="http://schemas.openxmlformats.org/drawingml/2006/main">
          <a:outerShdw blurRad="38100" dist="23000" dir="5400000" rotWithShape="0">
            <a:srgbClr val="000000">
              <a:alpha val="35000"/>
            </a:srgbClr>
          </a:outerShdw>
        </a:effectLst>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overflow" horzOverflow="overflow" vert="horz" wrap="square" lIns="45718" tIns="45718" rIns="45718" bIns="45718" numCol="1" spcCol="38100" rtlCol="0" anchor="ctr">
          <a:spAutoFit/>
        </a:bodyPr>
        <a:lstStyle xmlns:a="http://schemas.openxmlformats.org/drawingml/2006/main"/>
        <a:p xmlns:a="http://schemas.openxmlformats.org/drawingml/2006/main">
          <a:r>
            <a:rPr lang="en-US" sz="1600" b="1" dirty="0">
              <a:latin typeface="Arial" pitchFamily="34" charset="0"/>
              <a:cs typeface="Arial" pitchFamily="34" charset="0"/>
            </a:rPr>
            <a:t>8</a:t>
          </a:r>
          <a:r>
            <a:rPr lang="en-US" sz="1600" b="1" dirty="0" smtClean="0">
              <a:latin typeface="Arial" pitchFamily="34" charset="0"/>
              <a:cs typeface="Arial" pitchFamily="34" charset="0"/>
            </a:rPr>
            <a:t>%</a:t>
          </a:r>
          <a:endParaRPr lang="en-US" sz="1600" b="1" dirty="0">
            <a:latin typeface="Arial" pitchFamily="34" charset="0"/>
            <a:cs typeface="Arial" pitchFamily="34" charset="0"/>
          </a:endParaRPr>
        </a:p>
      </cdr:txBody>
    </cdr:sp>
  </cdr:relSizeAnchor>
  <cdr:relSizeAnchor xmlns:cdr="http://schemas.openxmlformats.org/drawingml/2006/chartDrawing">
    <cdr:from>
      <cdr:x>0.34724</cdr:x>
      <cdr:y>0.29947</cdr:y>
    </cdr:from>
    <cdr:to>
      <cdr:x>0.43782</cdr:x>
      <cdr:y>0.38444</cdr:y>
    </cdr:to>
    <cdr:sp macro="" textlink="">
      <cdr:nvSpPr>
        <cdr:cNvPr id="6" name="Down Arrow 5"/>
        <cdr:cNvSpPr/>
      </cdr:nvSpPr>
      <cdr:spPr>
        <a:xfrm xmlns:a="http://schemas.openxmlformats.org/drawingml/2006/main">
          <a:off x="3036580" y="1539126"/>
          <a:ext cx="792088" cy="436699"/>
        </a:xfrm>
        <a:prstGeom xmlns:a="http://schemas.openxmlformats.org/drawingml/2006/main" prst="downArrow">
          <a:avLst/>
        </a:prstGeom>
        <a:solidFill xmlns:a="http://schemas.openxmlformats.org/drawingml/2006/main">
          <a:srgbClr val="FF0000"/>
        </a:solidFill>
        <a:ln xmlns:a="http://schemas.openxmlformats.org/drawingml/2006/main" w="25400" cap="flat">
          <a:solidFill>
            <a:schemeClr val="accent1"/>
          </a:solidFill>
          <a:prstDash val="solid"/>
          <a:round/>
        </a:ln>
        <a:effectLst xmlns:a="http://schemas.openxmlformats.org/drawingml/2006/main">
          <a:outerShdw blurRad="38100" dist="23000" dir="5400000" rotWithShape="0">
            <a:srgbClr val="000000">
              <a:alpha val="35000"/>
            </a:srgbClr>
          </a:outerShdw>
        </a:effectLst>
        <a:sp3d xmlns:a="http://schemas.openxmlformats.org/drawingml/2006/main"/>
      </cdr:spPr>
      <cdr:style>
        <a:lnRef xmlns:a="http://schemas.openxmlformats.org/drawingml/2006/main" idx="0">
          <a:scrgbClr r="0" g="0" b="0"/>
        </a:lnRef>
        <a:fillRef xmlns:a="http://schemas.openxmlformats.org/drawingml/2006/main" idx="0">
          <a:scrgbClr r="0" g="0" b="0"/>
        </a:fillRef>
        <a:effectRef xmlns:a="http://schemas.openxmlformats.org/drawingml/2006/main" idx="0">
          <a:scrgbClr r="0" g="0" b="0"/>
        </a:effectRef>
        <a:fontRef xmlns:a="http://schemas.openxmlformats.org/drawingml/2006/main" idx="none"/>
      </cdr:style>
      <cdr:txBody>
        <a:bodyPr xmlns:a="http://schemas.openxmlformats.org/drawingml/2006/main" rot="0" spcFirstLastPara="1" vertOverflow="overflow" horzOverflow="overflow" vert="horz" wrap="square" lIns="45718" tIns="45718" rIns="45718" bIns="45718" numCol="1" spcCol="38100" rtlCol="0" anchor="ctr">
          <a:spAutoFit/>
        </a:bodyPr>
        <a:lstStyle xmlns:a="http://schemas.openxmlformats.org/drawingml/2006/main"/>
        <a:p xmlns:a="http://schemas.openxmlformats.org/drawingml/2006/main">
          <a:r>
            <a:rPr lang="en-US" sz="1600" b="1" dirty="0" smtClean="0">
              <a:latin typeface="Arial" pitchFamily="34" charset="0"/>
              <a:cs typeface="Arial" pitchFamily="34" charset="0"/>
            </a:rPr>
            <a:t>6%</a:t>
          </a:r>
          <a:endParaRPr lang="en-US" sz="1600" b="1" dirty="0">
            <a:latin typeface="Arial" pitchFamily="34" charset="0"/>
            <a:cs typeface="Arial" pitchFamily="34" charset="0"/>
          </a:endParaRPr>
        </a:p>
      </cdr:txBody>
    </cdr:sp>
  </cdr:relSizeAnchor>
</c:userShape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17" name="Shape 117"/>
          <p:cNvSpPr>
            <a:spLocks noGrp="1" noRot="1" noChangeAspect="1"/>
          </p:cNvSpPr>
          <p:nvPr>
            <p:ph type="sldImg"/>
          </p:nvPr>
        </p:nvSpPr>
        <p:spPr>
          <a:xfrm>
            <a:off x="917575" y="744538"/>
            <a:ext cx="4962525" cy="3722687"/>
          </a:xfrm>
          <a:prstGeom prst="rect">
            <a:avLst/>
          </a:prstGeom>
        </p:spPr>
        <p:txBody>
          <a:bodyPr/>
          <a:lstStyle/>
          <a:p>
            <a:endParaRPr/>
          </a:p>
        </p:txBody>
      </p:sp>
      <p:sp>
        <p:nvSpPr>
          <p:cNvPr id="118" name="Shape 118"/>
          <p:cNvSpPr>
            <a:spLocks noGrp="1"/>
          </p:cNvSpPr>
          <p:nvPr>
            <p:ph type="body" sz="quarter" idx="1"/>
          </p:nvPr>
        </p:nvSpPr>
        <p:spPr>
          <a:xfrm>
            <a:off x="906357" y="4715153"/>
            <a:ext cx="4984962" cy="4466987"/>
          </a:xfrm>
          <a:prstGeom prst="rect">
            <a:avLst/>
          </a:prstGeom>
        </p:spPr>
        <p:txBody>
          <a:bodyPr/>
          <a:lstStyle/>
          <a:p>
            <a:endParaRPr/>
          </a:p>
        </p:txBody>
      </p:sp>
    </p:spTree>
    <p:extLst>
      <p:ext uri="{BB962C8B-B14F-4D97-AF65-F5344CB8AC3E}">
        <p14:creationId xmlns:p14="http://schemas.microsoft.com/office/powerpoint/2010/main" xmlns="" val="599682305"/>
      </p:ext>
    </p:extLst>
  </p:cSld>
  <p:clrMap bg1="lt1" tx1="dk1" bg2="lt2" tx2="dk2" accent1="accent1" accent2="accent2" accent3="accent3" accent4="accent4" accent5="accent5" accent6="accent6" hlink="hlink" folHlink="folHlink"/>
  <p:notesStyle>
    <a:lvl1pPr defTabSz="457200" latinLnBrk="0">
      <a:defRPr sz="1200">
        <a:latin typeface="+mj-lt"/>
        <a:ea typeface="+mj-ea"/>
        <a:cs typeface="+mj-cs"/>
        <a:sym typeface="Calibri"/>
      </a:defRPr>
    </a:lvl1pPr>
    <a:lvl2pPr indent="228600" defTabSz="457200" latinLnBrk="0">
      <a:defRPr sz="1200">
        <a:latin typeface="+mj-lt"/>
        <a:ea typeface="+mj-ea"/>
        <a:cs typeface="+mj-cs"/>
        <a:sym typeface="Calibri"/>
      </a:defRPr>
    </a:lvl2pPr>
    <a:lvl3pPr indent="457200" defTabSz="457200" latinLnBrk="0">
      <a:defRPr sz="1200">
        <a:latin typeface="+mj-lt"/>
        <a:ea typeface="+mj-ea"/>
        <a:cs typeface="+mj-cs"/>
        <a:sym typeface="Calibri"/>
      </a:defRPr>
    </a:lvl3pPr>
    <a:lvl4pPr indent="685800" defTabSz="457200" latinLnBrk="0">
      <a:defRPr sz="1200">
        <a:latin typeface="+mj-lt"/>
        <a:ea typeface="+mj-ea"/>
        <a:cs typeface="+mj-cs"/>
        <a:sym typeface="Calibri"/>
      </a:defRPr>
    </a:lvl4pPr>
    <a:lvl5pPr indent="914400" defTabSz="457200" latinLnBrk="0">
      <a:defRPr sz="1200">
        <a:latin typeface="+mj-lt"/>
        <a:ea typeface="+mj-ea"/>
        <a:cs typeface="+mj-cs"/>
        <a:sym typeface="Calibri"/>
      </a:defRPr>
    </a:lvl5pPr>
    <a:lvl6pPr indent="1143000" defTabSz="457200" latinLnBrk="0">
      <a:defRPr sz="1200">
        <a:latin typeface="+mj-lt"/>
        <a:ea typeface="+mj-ea"/>
        <a:cs typeface="+mj-cs"/>
        <a:sym typeface="Calibri"/>
      </a:defRPr>
    </a:lvl6pPr>
    <a:lvl7pPr indent="1371600" defTabSz="457200" latinLnBrk="0">
      <a:defRPr sz="1200">
        <a:latin typeface="+mj-lt"/>
        <a:ea typeface="+mj-ea"/>
        <a:cs typeface="+mj-cs"/>
        <a:sym typeface="Calibri"/>
      </a:defRPr>
    </a:lvl7pPr>
    <a:lvl8pPr indent="1600200" defTabSz="457200" latinLnBrk="0">
      <a:defRPr sz="1200">
        <a:latin typeface="+mj-lt"/>
        <a:ea typeface="+mj-ea"/>
        <a:cs typeface="+mj-cs"/>
        <a:sym typeface="Calibri"/>
      </a:defRPr>
    </a:lvl8pPr>
    <a:lvl9pPr indent="1828800" defTabSz="457200" latinLnBrk="0">
      <a:defRPr sz="1200">
        <a:latin typeface="+mj-lt"/>
        <a:ea typeface="+mj-ea"/>
        <a:cs typeface="+mj-cs"/>
        <a:sym typeface="Calibri"/>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5.pn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cSld name="Title Slide">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2" cstate="print">
            <a:extLst>
              <a:ext uri="{28A0092B-C50C-407E-A947-70E740481C1C}">
                <a14:useLocalDpi xmlns:a14="http://schemas.microsoft.com/office/drawing/2010/main" xmlns="" val="0"/>
              </a:ext>
            </a:extLst>
          </a:blip>
          <a:stretch>
            <a:fillRect/>
          </a:stretch>
        </p:blipFill>
        <p:spPr>
          <a:xfrm>
            <a:off x="-36512" y="-819472"/>
            <a:ext cx="9180512" cy="6426358"/>
          </a:xfrm>
          <a:prstGeom prst="rect">
            <a:avLst/>
          </a:prstGeom>
        </p:spPr>
      </p:pic>
      <p:sp>
        <p:nvSpPr>
          <p:cNvPr id="16" name="Title Text"/>
          <p:cNvSpPr txBox="1">
            <a:spLocks noGrp="1"/>
          </p:cNvSpPr>
          <p:nvPr>
            <p:ph type="title"/>
          </p:nvPr>
        </p:nvSpPr>
        <p:spPr>
          <a:xfrm>
            <a:off x="685800" y="2130425"/>
            <a:ext cx="7772400" cy="1470025"/>
          </a:xfrm>
          <a:prstGeom prst="rect">
            <a:avLst/>
          </a:prstGeom>
        </p:spPr>
        <p:txBody>
          <a:bodyPr/>
          <a:lstStyle/>
          <a:p>
            <a:r>
              <a:t>Title Text</a:t>
            </a:r>
          </a:p>
        </p:txBody>
      </p:sp>
      <p:sp>
        <p:nvSpPr>
          <p:cNvPr id="17" name="Body Level One…"/>
          <p:cNvSpPr txBox="1">
            <a:spLocks noGrp="1"/>
          </p:cNvSpPr>
          <p:nvPr>
            <p:ph type="body" sz="quarter" idx="1"/>
          </p:nvPr>
        </p:nvSpPr>
        <p:spPr>
          <a:xfrm>
            <a:off x="1371600" y="3886200"/>
            <a:ext cx="6400800" cy="1752600"/>
          </a:xfrm>
          <a:prstGeom prst="rect">
            <a:avLst/>
          </a:prstGeom>
        </p:spPr>
        <p:txBody>
          <a:bodyPr/>
          <a:lstStyle>
            <a:lvl1pPr marL="0" indent="0" algn="ctr">
              <a:buSzTx/>
              <a:buFontTx/>
              <a:buNone/>
              <a:defRPr>
                <a:solidFill>
                  <a:srgbClr val="888888"/>
                </a:solidFill>
              </a:defRPr>
            </a:lvl1pPr>
            <a:lvl2pPr marL="0" indent="0" algn="ctr">
              <a:buSzTx/>
              <a:buFontTx/>
              <a:buNone/>
              <a:defRPr>
                <a:solidFill>
                  <a:srgbClr val="888888"/>
                </a:solidFill>
              </a:defRPr>
            </a:lvl2pPr>
            <a:lvl3pPr marL="0" indent="0" algn="ctr">
              <a:buSzTx/>
              <a:buFontTx/>
              <a:buNone/>
              <a:defRPr>
                <a:solidFill>
                  <a:srgbClr val="888888"/>
                </a:solidFill>
              </a:defRPr>
            </a:lvl3pPr>
            <a:lvl4pPr marL="0" indent="0" algn="ctr">
              <a:buSzTx/>
              <a:buFontTx/>
              <a:buNone/>
              <a:defRPr>
                <a:solidFill>
                  <a:srgbClr val="888888"/>
                </a:solidFill>
              </a:defRPr>
            </a:lvl4pPr>
            <a:lvl5pPr marL="0" indent="0" algn="ctr">
              <a:buSzTx/>
              <a:buFontTx/>
              <a:buNone/>
              <a:defRPr>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pic>
        <p:nvPicPr>
          <p:cNvPr id="18" name="we care.jpg" descr="we care.jpg"/>
          <p:cNvPicPr>
            <a:picLocks noChangeAspect="1"/>
          </p:cNvPicPr>
          <p:nvPr/>
        </p:nvPicPr>
        <p:blipFill>
          <a:blip r:embed="rId3" cstate="print">
            <a:extLst/>
          </a:blip>
          <a:stretch>
            <a:fillRect/>
          </a:stretch>
        </p:blipFill>
        <p:spPr>
          <a:xfrm>
            <a:off x="8245502" y="5868827"/>
            <a:ext cx="618615" cy="740234"/>
          </a:xfrm>
          <a:prstGeom prst="rect">
            <a:avLst/>
          </a:prstGeom>
          <a:ln w="12700">
            <a:miter lim="400000"/>
          </a:ln>
        </p:spPr>
      </p:pic>
      <p:pic>
        <p:nvPicPr>
          <p:cNvPr id="19" name="NDP_final_LOGO.pdf" descr="NDP_final_LOGO.pdf"/>
          <p:cNvPicPr>
            <a:picLocks noChangeAspect="1"/>
          </p:cNvPicPr>
          <p:nvPr/>
        </p:nvPicPr>
        <p:blipFill>
          <a:blip r:embed="rId4" cstate="print">
            <a:extLst/>
          </a:blip>
          <a:stretch>
            <a:fillRect/>
          </a:stretch>
        </p:blipFill>
        <p:spPr>
          <a:xfrm>
            <a:off x="4737508" y="5820498"/>
            <a:ext cx="933591" cy="933591"/>
          </a:xfrm>
          <a:prstGeom prst="rect">
            <a:avLst/>
          </a:prstGeom>
          <a:ln w="12700">
            <a:miter lim="400000"/>
          </a:ln>
        </p:spPr>
      </p:pic>
      <p:pic>
        <p:nvPicPr>
          <p:cNvPr id="20" name="DHA_logo.pdf" descr="DHA_logo.pdf"/>
          <p:cNvPicPr>
            <a:picLocks noChangeAspect="1"/>
          </p:cNvPicPr>
          <p:nvPr/>
        </p:nvPicPr>
        <p:blipFill>
          <a:blip r:embed="rId5" cstate="print">
            <a:extLst/>
          </a:blip>
          <a:stretch>
            <a:fillRect/>
          </a:stretch>
        </p:blipFill>
        <p:spPr>
          <a:xfrm>
            <a:off x="313450" y="5820498"/>
            <a:ext cx="2556715" cy="933591"/>
          </a:xfrm>
          <a:prstGeom prst="rect">
            <a:avLst/>
          </a:prstGeom>
          <a:ln w="12700">
            <a:miter lim="400000"/>
          </a:ln>
        </p:spPr>
      </p:pic>
      <p:sp>
        <p:nvSpPr>
          <p:cNvPr id="2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tx">
  <p:cSld name="Title and Vertical Text">
    <p:spTree>
      <p:nvGrpSpPr>
        <p:cNvPr id="1" name=""/>
        <p:cNvGrpSpPr/>
        <p:nvPr/>
      </p:nvGrpSpPr>
      <p:grpSpPr>
        <a:xfrm>
          <a:off x="0" y="0"/>
          <a:ext cx="0" cy="0"/>
          <a:chOff x="0" y="0"/>
          <a:chExt cx="0" cy="0"/>
        </a:xfrm>
      </p:grpSpPr>
      <p:sp>
        <p:nvSpPr>
          <p:cNvPr id="100" name="Title Text"/>
          <p:cNvSpPr txBox="1">
            <a:spLocks noGrp="1"/>
          </p:cNvSpPr>
          <p:nvPr>
            <p:ph type="title"/>
          </p:nvPr>
        </p:nvSpPr>
        <p:spPr>
          <a:prstGeom prst="rect">
            <a:avLst/>
          </a:prstGeom>
        </p:spPr>
        <p:txBody>
          <a:bodyPr/>
          <a:lstStyle/>
          <a:p>
            <a:r>
              <a:t>Title Text</a:t>
            </a:r>
          </a:p>
        </p:txBody>
      </p:sp>
      <p:sp>
        <p:nvSpPr>
          <p:cNvPr id="101"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02"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tx">
  <p:cSld name="Vertical Title and Text">
    <p:spTree>
      <p:nvGrpSpPr>
        <p:cNvPr id="1" name=""/>
        <p:cNvGrpSpPr/>
        <p:nvPr/>
      </p:nvGrpSpPr>
      <p:grpSpPr>
        <a:xfrm>
          <a:off x="0" y="0"/>
          <a:ext cx="0" cy="0"/>
          <a:chOff x="0" y="0"/>
          <a:chExt cx="0" cy="0"/>
        </a:xfrm>
      </p:grpSpPr>
      <p:sp>
        <p:nvSpPr>
          <p:cNvPr id="109" name="Title Text"/>
          <p:cNvSpPr txBox="1">
            <a:spLocks noGrp="1"/>
          </p:cNvSpPr>
          <p:nvPr>
            <p:ph type="title"/>
          </p:nvPr>
        </p:nvSpPr>
        <p:spPr>
          <a:xfrm>
            <a:off x="6629400" y="274638"/>
            <a:ext cx="2057400" cy="5851527"/>
          </a:xfrm>
          <a:prstGeom prst="rect">
            <a:avLst/>
          </a:prstGeom>
        </p:spPr>
        <p:txBody>
          <a:bodyPr/>
          <a:lstStyle/>
          <a:p>
            <a:r>
              <a:t>Title Text</a:t>
            </a:r>
          </a:p>
        </p:txBody>
      </p:sp>
      <p:sp>
        <p:nvSpPr>
          <p:cNvPr id="110" name="Body Level One…"/>
          <p:cNvSpPr txBox="1">
            <a:spLocks noGrp="1"/>
          </p:cNvSpPr>
          <p:nvPr>
            <p:ph type="body" idx="1"/>
          </p:nvPr>
        </p:nvSpPr>
        <p:spPr>
          <a:xfrm>
            <a:off x="457200" y="274638"/>
            <a:ext cx="6019800" cy="5851527"/>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111"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tx">
  <p:cSld name="Title and Content">
    <p:spTree>
      <p:nvGrpSpPr>
        <p:cNvPr id="1" name=""/>
        <p:cNvGrpSpPr/>
        <p:nvPr/>
      </p:nvGrpSpPr>
      <p:grpSpPr>
        <a:xfrm>
          <a:off x="0" y="0"/>
          <a:ext cx="0" cy="0"/>
          <a:chOff x="0" y="0"/>
          <a:chExt cx="0" cy="0"/>
        </a:xfrm>
      </p:grpSpPr>
      <p:sp>
        <p:nvSpPr>
          <p:cNvPr id="28" name="Title Text"/>
          <p:cNvSpPr txBox="1">
            <a:spLocks noGrp="1"/>
          </p:cNvSpPr>
          <p:nvPr>
            <p:ph type="title"/>
          </p:nvPr>
        </p:nvSpPr>
        <p:spPr>
          <a:prstGeom prst="rect">
            <a:avLst/>
          </a:prstGeom>
        </p:spPr>
        <p:txBody>
          <a:bodyPr/>
          <a:lstStyle/>
          <a:p>
            <a:r>
              <a:t>Title Text</a:t>
            </a:r>
          </a:p>
        </p:txBody>
      </p:sp>
      <p:sp>
        <p:nvSpPr>
          <p:cNvPr id="29" name="Body Level One…"/>
          <p:cNvSpPr txBox="1">
            <a:spLocks noGrp="1"/>
          </p:cNvSpPr>
          <p:nvPr>
            <p:ph type="body" idx="1"/>
          </p:nvPr>
        </p:nvSpPr>
        <p:spPr>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30"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tx">
  <p:cSld name="Section Header">
    <p:spTree>
      <p:nvGrpSpPr>
        <p:cNvPr id="1" name=""/>
        <p:cNvGrpSpPr/>
        <p:nvPr/>
      </p:nvGrpSpPr>
      <p:grpSpPr>
        <a:xfrm>
          <a:off x="0" y="0"/>
          <a:ext cx="0" cy="0"/>
          <a:chOff x="0" y="0"/>
          <a:chExt cx="0" cy="0"/>
        </a:xfrm>
      </p:grpSpPr>
      <p:sp>
        <p:nvSpPr>
          <p:cNvPr id="37" name="Title Text"/>
          <p:cNvSpPr txBox="1">
            <a:spLocks noGrp="1"/>
          </p:cNvSpPr>
          <p:nvPr>
            <p:ph type="title"/>
          </p:nvPr>
        </p:nvSpPr>
        <p:spPr>
          <a:xfrm>
            <a:off x="722312" y="4406900"/>
            <a:ext cx="7772401" cy="1362075"/>
          </a:xfrm>
          <a:prstGeom prst="rect">
            <a:avLst/>
          </a:prstGeom>
        </p:spPr>
        <p:txBody>
          <a:bodyPr anchor="t"/>
          <a:lstStyle>
            <a:lvl1pPr algn="l">
              <a:defRPr sz="4000" b="1" cap="all"/>
            </a:lvl1pPr>
          </a:lstStyle>
          <a:p>
            <a:r>
              <a:t>Title Text</a:t>
            </a:r>
          </a:p>
        </p:txBody>
      </p:sp>
      <p:sp>
        <p:nvSpPr>
          <p:cNvPr id="38" name="Body Level One…"/>
          <p:cNvSpPr txBox="1">
            <a:spLocks noGrp="1"/>
          </p:cNvSpPr>
          <p:nvPr>
            <p:ph type="body" sz="quarter" idx="1"/>
          </p:nvPr>
        </p:nvSpPr>
        <p:spPr>
          <a:xfrm>
            <a:off x="722312" y="2906713"/>
            <a:ext cx="7772401" cy="1500189"/>
          </a:xfrm>
          <a:prstGeom prst="rect">
            <a:avLst/>
          </a:prstGeom>
        </p:spPr>
        <p:txBody>
          <a:bodyPr anchor="b"/>
          <a:lstStyle>
            <a:lvl1pPr marL="0" indent="0">
              <a:spcBef>
                <a:spcPts val="400"/>
              </a:spcBef>
              <a:buSzTx/>
              <a:buFontTx/>
              <a:buNone/>
              <a:defRPr sz="2000">
                <a:solidFill>
                  <a:srgbClr val="888888"/>
                </a:solidFill>
              </a:defRPr>
            </a:lvl1pPr>
            <a:lvl2pPr marL="0" indent="0">
              <a:spcBef>
                <a:spcPts val="400"/>
              </a:spcBef>
              <a:buSzTx/>
              <a:buFontTx/>
              <a:buNone/>
              <a:defRPr sz="2000">
                <a:solidFill>
                  <a:srgbClr val="888888"/>
                </a:solidFill>
              </a:defRPr>
            </a:lvl2pPr>
            <a:lvl3pPr marL="0" indent="0">
              <a:spcBef>
                <a:spcPts val="400"/>
              </a:spcBef>
              <a:buSzTx/>
              <a:buFontTx/>
              <a:buNone/>
              <a:defRPr sz="2000">
                <a:solidFill>
                  <a:srgbClr val="888888"/>
                </a:solidFill>
              </a:defRPr>
            </a:lvl3pPr>
            <a:lvl4pPr marL="0" indent="0">
              <a:spcBef>
                <a:spcPts val="400"/>
              </a:spcBef>
              <a:buSzTx/>
              <a:buFontTx/>
              <a:buNone/>
              <a:defRPr sz="2000">
                <a:solidFill>
                  <a:srgbClr val="888888"/>
                </a:solidFill>
              </a:defRPr>
            </a:lvl4pPr>
            <a:lvl5pPr marL="0" indent="0">
              <a:spcBef>
                <a:spcPts val="400"/>
              </a:spcBef>
              <a:buSzTx/>
              <a:buFontTx/>
              <a:buNone/>
              <a:defRPr sz="2000">
                <a:solidFill>
                  <a:srgbClr val="888888"/>
                </a:solidFill>
              </a:defRPr>
            </a:lvl5pPr>
          </a:lstStyle>
          <a:p>
            <a:r>
              <a:t>Body Level One</a:t>
            </a:r>
          </a:p>
          <a:p>
            <a:pPr lvl="1"/>
            <a:r>
              <a:t>Body Level Two</a:t>
            </a:r>
          </a:p>
          <a:p>
            <a:pPr lvl="2"/>
            <a:r>
              <a:t>Body Level Three</a:t>
            </a:r>
          </a:p>
          <a:p>
            <a:pPr lvl="3"/>
            <a:r>
              <a:t>Body Level Four</a:t>
            </a:r>
          </a:p>
          <a:p>
            <a:pPr lvl="4"/>
            <a:r>
              <a:t>Body Level Five</a:t>
            </a:r>
          </a:p>
        </p:txBody>
      </p:sp>
      <p:sp>
        <p:nvSpPr>
          <p:cNvPr id="39"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x">
  <p:cSld name="Two Content">
    <p:spTree>
      <p:nvGrpSpPr>
        <p:cNvPr id="1" name=""/>
        <p:cNvGrpSpPr/>
        <p:nvPr/>
      </p:nvGrpSpPr>
      <p:grpSpPr>
        <a:xfrm>
          <a:off x="0" y="0"/>
          <a:ext cx="0" cy="0"/>
          <a:chOff x="0" y="0"/>
          <a:chExt cx="0" cy="0"/>
        </a:xfrm>
      </p:grpSpPr>
      <p:sp>
        <p:nvSpPr>
          <p:cNvPr id="46" name="Title Text"/>
          <p:cNvSpPr txBox="1">
            <a:spLocks noGrp="1"/>
          </p:cNvSpPr>
          <p:nvPr>
            <p:ph type="title"/>
          </p:nvPr>
        </p:nvSpPr>
        <p:spPr>
          <a:prstGeom prst="rect">
            <a:avLst/>
          </a:prstGeom>
        </p:spPr>
        <p:txBody>
          <a:bodyPr/>
          <a:lstStyle/>
          <a:p>
            <a:r>
              <a:t>Title Text</a:t>
            </a:r>
          </a:p>
        </p:txBody>
      </p:sp>
      <p:sp>
        <p:nvSpPr>
          <p:cNvPr id="47" name="Body Level One…"/>
          <p:cNvSpPr txBox="1">
            <a:spLocks noGrp="1"/>
          </p:cNvSpPr>
          <p:nvPr>
            <p:ph type="body" sz="half" idx="1"/>
          </p:nvPr>
        </p:nvSpPr>
        <p:spPr>
          <a:xfrm>
            <a:off x="457200" y="1600200"/>
            <a:ext cx="4038600" cy="4525963"/>
          </a:xfrm>
          <a:prstGeom prst="rect">
            <a:avLst/>
          </a:prstGeom>
        </p:spPr>
        <p:txBody>
          <a:bodyPr/>
          <a:lstStyle>
            <a:lvl1pPr>
              <a:spcBef>
                <a:spcPts val="600"/>
              </a:spcBef>
              <a:defRPr sz="2800"/>
            </a:lvl1pPr>
            <a:lvl2pPr marL="790575" indent="-333375">
              <a:spcBef>
                <a:spcPts val="600"/>
              </a:spcBef>
              <a:defRPr sz="2800"/>
            </a:lvl2pPr>
            <a:lvl3pPr marL="1234438" indent="-320038">
              <a:spcBef>
                <a:spcPts val="600"/>
              </a:spcBef>
              <a:defRPr sz="2800"/>
            </a:lvl3pPr>
            <a:lvl4pPr marL="1727200" indent="-355600">
              <a:spcBef>
                <a:spcPts val="600"/>
              </a:spcBef>
              <a:defRPr sz="2800"/>
            </a:lvl4pPr>
            <a:lvl5pPr marL="2184400" indent="-355600">
              <a:spcBef>
                <a:spcPts val="600"/>
              </a:spcBef>
              <a:defRPr sz="2800"/>
            </a:lvl5pPr>
          </a:lstStyle>
          <a:p>
            <a:r>
              <a:t>Body Level One</a:t>
            </a:r>
          </a:p>
          <a:p>
            <a:pPr lvl="1"/>
            <a:r>
              <a:t>Body Level Two</a:t>
            </a:r>
          </a:p>
          <a:p>
            <a:pPr lvl="2"/>
            <a:r>
              <a:t>Body Level Three</a:t>
            </a:r>
          </a:p>
          <a:p>
            <a:pPr lvl="3"/>
            <a:r>
              <a:t>Body Level Four</a:t>
            </a:r>
          </a:p>
          <a:p>
            <a:pPr lvl="4"/>
            <a:r>
              <a:t>Body Level Five</a:t>
            </a:r>
          </a:p>
        </p:txBody>
      </p:sp>
      <p:sp>
        <p:nvSpPr>
          <p:cNvPr id="4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x">
  <p:cSld name="Comparison">
    <p:spTree>
      <p:nvGrpSpPr>
        <p:cNvPr id="1" name=""/>
        <p:cNvGrpSpPr/>
        <p:nvPr/>
      </p:nvGrpSpPr>
      <p:grpSpPr>
        <a:xfrm>
          <a:off x="0" y="0"/>
          <a:ext cx="0" cy="0"/>
          <a:chOff x="0" y="0"/>
          <a:chExt cx="0" cy="0"/>
        </a:xfrm>
      </p:grpSpPr>
      <p:sp>
        <p:nvSpPr>
          <p:cNvPr id="55" name="Title Text"/>
          <p:cNvSpPr txBox="1">
            <a:spLocks noGrp="1"/>
          </p:cNvSpPr>
          <p:nvPr>
            <p:ph type="title"/>
          </p:nvPr>
        </p:nvSpPr>
        <p:spPr>
          <a:prstGeom prst="rect">
            <a:avLst/>
          </a:prstGeom>
        </p:spPr>
        <p:txBody>
          <a:bodyPr/>
          <a:lstStyle/>
          <a:p>
            <a:r>
              <a:t>Title Text</a:t>
            </a:r>
          </a:p>
        </p:txBody>
      </p:sp>
      <p:sp>
        <p:nvSpPr>
          <p:cNvPr id="56" name="Body Level One…"/>
          <p:cNvSpPr txBox="1">
            <a:spLocks noGrp="1"/>
          </p:cNvSpPr>
          <p:nvPr>
            <p:ph type="body" sz="quarter" idx="1"/>
          </p:nvPr>
        </p:nvSpPr>
        <p:spPr>
          <a:xfrm>
            <a:off x="457200" y="1535112"/>
            <a:ext cx="4040188" cy="639763"/>
          </a:xfrm>
          <a:prstGeom prst="rect">
            <a:avLst/>
          </a:prstGeom>
        </p:spPr>
        <p:txBody>
          <a:bodyPr anchor="b"/>
          <a:lstStyle>
            <a:lvl1pPr marL="0" indent="0">
              <a:spcBef>
                <a:spcPts val="500"/>
              </a:spcBef>
              <a:buSzTx/>
              <a:buFontTx/>
              <a:buNone/>
              <a:defRPr sz="2400" b="1"/>
            </a:lvl1pPr>
            <a:lvl2pPr marL="0" indent="0">
              <a:spcBef>
                <a:spcPts val="500"/>
              </a:spcBef>
              <a:buSzTx/>
              <a:buFontTx/>
              <a:buNone/>
              <a:defRPr sz="2400" b="1"/>
            </a:lvl2pPr>
            <a:lvl3pPr marL="0" indent="0">
              <a:spcBef>
                <a:spcPts val="500"/>
              </a:spcBef>
              <a:buSzTx/>
              <a:buFontTx/>
              <a:buNone/>
              <a:defRPr sz="2400" b="1"/>
            </a:lvl3pPr>
            <a:lvl4pPr marL="0" indent="0">
              <a:spcBef>
                <a:spcPts val="500"/>
              </a:spcBef>
              <a:buSzTx/>
              <a:buFontTx/>
              <a:buNone/>
              <a:defRPr sz="2400" b="1"/>
            </a:lvl4pPr>
            <a:lvl5pPr marL="0" indent="0">
              <a:spcBef>
                <a:spcPts val="500"/>
              </a:spcBef>
              <a:buSzTx/>
              <a:buFontTx/>
              <a:buNone/>
              <a:defRPr sz="2400" b="1"/>
            </a:lvl5pPr>
          </a:lstStyle>
          <a:p>
            <a:r>
              <a:t>Body Level One</a:t>
            </a:r>
          </a:p>
          <a:p>
            <a:pPr lvl="1"/>
            <a:r>
              <a:t>Body Level Two</a:t>
            </a:r>
          </a:p>
          <a:p>
            <a:pPr lvl="2"/>
            <a:r>
              <a:t>Body Level Three</a:t>
            </a:r>
          </a:p>
          <a:p>
            <a:pPr lvl="3"/>
            <a:r>
              <a:t>Body Level Four</a:t>
            </a:r>
          </a:p>
          <a:p>
            <a:pPr lvl="4"/>
            <a:r>
              <a:t>Body Level Five</a:t>
            </a:r>
          </a:p>
        </p:txBody>
      </p:sp>
      <p:sp>
        <p:nvSpPr>
          <p:cNvPr id="57" name="Text Placeholder 4"/>
          <p:cNvSpPr>
            <a:spLocks noGrp="1"/>
          </p:cNvSpPr>
          <p:nvPr>
            <p:ph type="body" sz="quarter" idx="13"/>
          </p:nvPr>
        </p:nvSpPr>
        <p:spPr>
          <a:xfrm>
            <a:off x="4645025" y="1535112"/>
            <a:ext cx="4041775" cy="639764"/>
          </a:xfrm>
          <a:prstGeom prst="rect">
            <a:avLst/>
          </a:prstGeom>
        </p:spPr>
        <p:txBody>
          <a:bodyPr anchor="b"/>
          <a:lstStyle/>
          <a:p>
            <a:endParaRPr/>
          </a:p>
        </p:txBody>
      </p:sp>
      <p:sp>
        <p:nvSpPr>
          <p:cNvPr id="58"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x">
  <p:cSld name="Title Only">
    <p:spTree>
      <p:nvGrpSpPr>
        <p:cNvPr id="1" name=""/>
        <p:cNvGrpSpPr/>
        <p:nvPr/>
      </p:nvGrpSpPr>
      <p:grpSpPr>
        <a:xfrm>
          <a:off x="0" y="0"/>
          <a:ext cx="0" cy="0"/>
          <a:chOff x="0" y="0"/>
          <a:chExt cx="0" cy="0"/>
        </a:xfrm>
      </p:grpSpPr>
      <p:sp>
        <p:nvSpPr>
          <p:cNvPr id="65" name="Title Text"/>
          <p:cNvSpPr txBox="1">
            <a:spLocks noGrp="1"/>
          </p:cNvSpPr>
          <p:nvPr>
            <p:ph type="title"/>
          </p:nvPr>
        </p:nvSpPr>
        <p:spPr>
          <a:prstGeom prst="rect">
            <a:avLst/>
          </a:prstGeom>
        </p:spPr>
        <p:txBody>
          <a:bodyPr/>
          <a:lstStyle/>
          <a:p>
            <a:r>
              <a:t>Title Text</a:t>
            </a:r>
          </a:p>
        </p:txBody>
      </p:sp>
      <p:sp>
        <p:nvSpPr>
          <p:cNvPr id="66"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tx">
  <p:cSld name="Blank">
    <p:spTree>
      <p:nvGrpSpPr>
        <p:cNvPr id="1" name=""/>
        <p:cNvGrpSpPr/>
        <p:nvPr/>
      </p:nvGrpSpPr>
      <p:grpSpPr>
        <a:xfrm>
          <a:off x="0" y="0"/>
          <a:ext cx="0" cy="0"/>
          <a:chOff x="0" y="0"/>
          <a:chExt cx="0" cy="0"/>
        </a:xfrm>
      </p:grpSpPr>
      <p:sp>
        <p:nvSpPr>
          <p:cNvPr id="7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tx">
  <p:cSld name="Content with Caption">
    <p:spTree>
      <p:nvGrpSpPr>
        <p:cNvPr id="1" name=""/>
        <p:cNvGrpSpPr/>
        <p:nvPr/>
      </p:nvGrpSpPr>
      <p:grpSpPr>
        <a:xfrm>
          <a:off x="0" y="0"/>
          <a:ext cx="0" cy="0"/>
          <a:chOff x="0" y="0"/>
          <a:chExt cx="0" cy="0"/>
        </a:xfrm>
      </p:grpSpPr>
      <p:sp>
        <p:nvSpPr>
          <p:cNvPr id="80" name="Title Text"/>
          <p:cNvSpPr txBox="1">
            <a:spLocks noGrp="1"/>
          </p:cNvSpPr>
          <p:nvPr>
            <p:ph type="title"/>
          </p:nvPr>
        </p:nvSpPr>
        <p:spPr>
          <a:xfrm>
            <a:off x="457200" y="273050"/>
            <a:ext cx="3008315" cy="1162050"/>
          </a:xfrm>
          <a:prstGeom prst="rect">
            <a:avLst/>
          </a:prstGeom>
        </p:spPr>
        <p:txBody>
          <a:bodyPr anchor="b"/>
          <a:lstStyle>
            <a:lvl1pPr algn="l">
              <a:defRPr sz="2000" b="1"/>
            </a:lvl1pPr>
          </a:lstStyle>
          <a:p>
            <a:r>
              <a:t>Title Text</a:t>
            </a:r>
          </a:p>
        </p:txBody>
      </p:sp>
      <p:sp>
        <p:nvSpPr>
          <p:cNvPr id="81" name="Body Level One…"/>
          <p:cNvSpPr txBox="1">
            <a:spLocks noGrp="1"/>
          </p:cNvSpPr>
          <p:nvPr>
            <p:ph type="body" idx="1"/>
          </p:nvPr>
        </p:nvSpPr>
        <p:spPr>
          <a:xfrm>
            <a:off x="3575050" y="273050"/>
            <a:ext cx="5111750" cy="5853113"/>
          </a:xfrm>
          <a:prstGeom prst="rect">
            <a:avLst/>
          </a:prstGeom>
        </p:spPr>
        <p:txBody>
          <a:bodyPr/>
          <a:lstStyle/>
          <a:p>
            <a:r>
              <a:t>Body Level One</a:t>
            </a:r>
          </a:p>
          <a:p>
            <a:pPr lvl="1"/>
            <a:r>
              <a:t>Body Level Two</a:t>
            </a:r>
          </a:p>
          <a:p>
            <a:pPr lvl="2"/>
            <a:r>
              <a:t>Body Level Three</a:t>
            </a:r>
          </a:p>
          <a:p>
            <a:pPr lvl="3"/>
            <a:r>
              <a:t>Body Level Four</a:t>
            </a:r>
          </a:p>
          <a:p>
            <a:pPr lvl="4"/>
            <a:r>
              <a:t>Body Level Five</a:t>
            </a:r>
          </a:p>
        </p:txBody>
      </p:sp>
      <p:sp>
        <p:nvSpPr>
          <p:cNvPr id="82" name="Text Placeholder 3"/>
          <p:cNvSpPr>
            <a:spLocks noGrp="1"/>
          </p:cNvSpPr>
          <p:nvPr>
            <p:ph type="body" sz="half" idx="13"/>
          </p:nvPr>
        </p:nvSpPr>
        <p:spPr>
          <a:xfrm>
            <a:off x="457198" y="1435100"/>
            <a:ext cx="3008317" cy="4691063"/>
          </a:xfrm>
          <a:prstGeom prst="rect">
            <a:avLst/>
          </a:prstGeom>
        </p:spPr>
        <p:txBody>
          <a:bodyPr/>
          <a:lstStyle/>
          <a:p>
            <a:endParaRPr/>
          </a:p>
        </p:txBody>
      </p:sp>
      <p:sp>
        <p:nvSpPr>
          <p:cNvPr id="8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tx">
  <p:cSld name="Picture with Caption">
    <p:spTree>
      <p:nvGrpSpPr>
        <p:cNvPr id="1" name=""/>
        <p:cNvGrpSpPr/>
        <p:nvPr/>
      </p:nvGrpSpPr>
      <p:grpSpPr>
        <a:xfrm>
          <a:off x="0" y="0"/>
          <a:ext cx="0" cy="0"/>
          <a:chOff x="0" y="0"/>
          <a:chExt cx="0" cy="0"/>
        </a:xfrm>
      </p:grpSpPr>
      <p:sp>
        <p:nvSpPr>
          <p:cNvPr id="90" name="Title Text"/>
          <p:cNvSpPr txBox="1">
            <a:spLocks noGrp="1"/>
          </p:cNvSpPr>
          <p:nvPr>
            <p:ph type="title"/>
          </p:nvPr>
        </p:nvSpPr>
        <p:spPr>
          <a:xfrm>
            <a:off x="1792288" y="4800600"/>
            <a:ext cx="5486402" cy="566738"/>
          </a:xfrm>
          <a:prstGeom prst="rect">
            <a:avLst/>
          </a:prstGeom>
        </p:spPr>
        <p:txBody>
          <a:bodyPr anchor="b"/>
          <a:lstStyle>
            <a:lvl1pPr algn="l">
              <a:defRPr sz="2000" b="1"/>
            </a:lvl1pPr>
          </a:lstStyle>
          <a:p>
            <a:r>
              <a:t>Title Text</a:t>
            </a:r>
          </a:p>
        </p:txBody>
      </p:sp>
      <p:sp>
        <p:nvSpPr>
          <p:cNvPr id="91" name="Picture Placeholder 2"/>
          <p:cNvSpPr>
            <a:spLocks noGrp="1"/>
          </p:cNvSpPr>
          <p:nvPr>
            <p:ph type="pic" sz="half" idx="13"/>
          </p:nvPr>
        </p:nvSpPr>
        <p:spPr>
          <a:xfrm>
            <a:off x="1792288" y="612775"/>
            <a:ext cx="5486402" cy="4114800"/>
          </a:xfrm>
          <a:prstGeom prst="rect">
            <a:avLst/>
          </a:prstGeom>
        </p:spPr>
        <p:txBody>
          <a:bodyPr lIns="91439" tIns="45719" rIns="91439" bIns="45719">
            <a:noAutofit/>
          </a:bodyPr>
          <a:lstStyle/>
          <a:p>
            <a:endParaRPr/>
          </a:p>
        </p:txBody>
      </p:sp>
      <p:sp>
        <p:nvSpPr>
          <p:cNvPr id="92" name="Body Level One…"/>
          <p:cNvSpPr txBox="1">
            <a:spLocks noGrp="1"/>
          </p:cNvSpPr>
          <p:nvPr>
            <p:ph type="body" sz="quarter" idx="1"/>
          </p:nvPr>
        </p:nvSpPr>
        <p:spPr>
          <a:xfrm>
            <a:off x="1792288" y="5367337"/>
            <a:ext cx="5486402" cy="804864"/>
          </a:xfrm>
          <a:prstGeom prst="rect">
            <a:avLst/>
          </a:prstGeom>
        </p:spPr>
        <p:txBody>
          <a:bodyPr/>
          <a:lstStyle>
            <a:lvl1pPr marL="0" indent="0">
              <a:spcBef>
                <a:spcPts val="300"/>
              </a:spcBef>
              <a:buSzTx/>
              <a:buFontTx/>
              <a:buNone/>
              <a:defRPr sz="1400"/>
            </a:lvl1pPr>
            <a:lvl2pPr marL="0" indent="0">
              <a:spcBef>
                <a:spcPts val="300"/>
              </a:spcBef>
              <a:buSzTx/>
              <a:buFontTx/>
              <a:buNone/>
              <a:defRPr sz="1400"/>
            </a:lvl2pPr>
            <a:lvl3pPr marL="0" indent="0">
              <a:spcBef>
                <a:spcPts val="300"/>
              </a:spcBef>
              <a:buSzTx/>
              <a:buFontTx/>
              <a:buNone/>
              <a:defRPr sz="1400"/>
            </a:lvl3pPr>
            <a:lvl4pPr marL="0" indent="0">
              <a:spcBef>
                <a:spcPts val="300"/>
              </a:spcBef>
              <a:buSzTx/>
              <a:buFontTx/>
              <a:buNone/>
              <a:defRPr sz="1400"/>
            </a:lvl4pPr>
            <a:lvl5pPr marL="0" indent="0">
              <a:spcBef>
                <a:spcPts val="300"/>
              </a:spcBef>
              <a:buSzTx/>
              <a:buFontTx/>
              <a:buNone/>
              <a:defRPr sz="1400"/>
            </a:lvl5pPr>
          </a:lstStyle>
          <a:p>
            <a:r>
              <a:t>Body Level One</a:t>
            </a:r>
          </a:p>
          <a:p>
            <a:pPr lvl="1"/>
            <a:r>
              <a:t>Body Level Two</a:t>
            </a:r>
          </a:p>
          <a:p>
            <a:pPr lvl="2"/>
            <a:r>
              <a:t>Body Level Three</a:t>
            </a:r>
          </a:p>
          <a:p>
            <a:pPr lvl="3"/>
            <a:r>
              <a:t>Body Level Four</a:t>
            </a:r>
          </a:p>
          <a:p>
            <a:pPr lvl="4"/>
            <a:r>
              <a:t>Body Level Five</a:t>
            </a:r>
          </a:p>
        </p:txBody>
      </p:sp>
      <p:sp>
        <p:nvSpPr>
          <p:cNvPr id="93" name="Slide Number"/>
          <p:cNvSpPr txBox="1">
            <a:spLocks noGrp="1"/>
          </p:cNvSpPr>
          <p:nvPr>
            <p:ph type="sldNum" sz="quarter" idx="2"/>
          </p:nvPr>
        </p:nvSpPr>
        <p:spPr>
          <a:prstGeom prst="rect">
            <a:avLst/>
          </a:prstGeom>
        </p:spPr>
        <p:txBody>
          <a:bodyPr/>
          <a:lstStyle/>
          <a:p>
            <a:fld id="{86CB4B4D-7CA3-9044-876B-883B54F8677D}" type="slidenum">
              <a:rPr/>
              <a:pPr/>
              <a:t>‹#›</a:t>
            </a:fld>
            <a:endParaRPr/>
          </a:p>
        </p:txBody>
      </p:sp>
    </p:spTree>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pic>
        <p:nvPicPr>
          <p:cNvPr id="10" name="Picture 9"/>
          <p:cNvPicPr>
            <a:picLocks noChangeAspect="1"/>
          </p:cNvPicPr>
          <p:nvPr userDrawn="1"/>
        </p:nvPicPr>
        <p:blipFill>
          <a:blip r:embed="rId13" cstate="print">
            <a:extLst>
              <a:ext uri="{28A0092B-C50C-407E-A947-70E740481C1C}">
                <a14:useLocalDpi xmlns:a14="http://schemas.microsoft.com/office/drawing/2010/main" xmlns="" val="0"/>
              </a:ext>
            </a:extLst>
          </a:blip>
          <a:stretch>
            <a:fillRect/>
          </a:stretch>
        </p:blipFill>
        <p:spPr>
          <a:xfrm>
            <a:off x="0" y="-531440"/>
            <a:ext cx="9144000" cy="6400799"/>
          </a:xfrm>
          <a:prstGeom prst="rect">
            <a:avLst/>
          </a:prstGeom>
        </p:spPr>
      </p:pic>
      <p:pic>
        <p:nvPicPr>
          <p:cNvPr id="3" name="we care.jpg" descr="we care.jpg"/>
          <p:cNvPicPr>
            <a:picLocks noChangeAspect="1"/>
          </p:cNvPicPr>
          <p:nvPr/>
        </p:nvPicPr>
        <p:blipFill>
          <a:blip r:embed="rId14" cstate="print">
            <a:extLst/>
          </a:blip>
          <a:stretch>
            <a:fillRect/>
          </a:stretch>
        </p:blipFill>
        <p:spPr>
          <a:xfrm>
            <a:off x="8245502" y="5868827"/>
            <a:ext cx="618615" cy="740234"/>
          </a:xfrm>
          <a:prstGeom prst="rect">
            <a:avLst/>
          </a:prstGeom>
          <a:ln w="12700">
            <a:miter lim="400000"/>
          </a:ln>
        </p:spPr>
      </p:pic>
      <p:pic>
        <p:nvPicPr>
          <p:cNvPr id="4" name="NDP_final_LOGO.pdf" descr="NDP_final_LOGO.pdf"/>
          <p:cNvPicPr>
            <a:picLocks noChangeAspect="1"/>
          </p:cNvPicPr>
          <p:nvPr/>
        </p:nvPicPr>
        <p:blipFill>
          <a:blip r:embed="rId15" cstate="print">
            <a:extLst/>
          </a:blip>
          <a:stretch>
            <a:fillRect/>
          </a:stretch>
        </p:blipFill>
        <p:spPr>
          <a:xfrm>
            <a:off x="4737508" y="5820498"/>
            <a:ext cx="933591" cy="933591"/>
          </a:xfrm>
          <a:prstGeom prst="rect">
            <a:avLst/>
          </a:prstGeom>
          <a:ln w="12700">
            <a:miter lim="400000"/>
          </a:ln>
        </p:spPr>
      </p:pic>
      <p:pic>
        <p:nvPicPr>
          <p:cNvPr id="5" name="DHA_logo.pdf" descr="DHA_logo.pdf"/>
          <p:cNvPicPr>
            <a:picLocks noChangeAspect="1"/>
          </p:cNvPicPr>
          <p:nvPr/>
        </p:nvPicPr>
        <p:blipFill>
          <a:blip r:embed="rId16" cstate="print">
            <a:extLst/>
          </a:blip>
          <a:stretch>
            <a:fillRect/>
          </a:stretch>
        </p:blipFill>
        <p:spPr>
          <a:xfrm>
            <a:off x="313450" y="5820498"/>
            <a:ext cx="2556715" cy="933591"/>
          </a:xfrm>
          <a:prstGeom prst="rect">
            <a:avLst/>
          </a:prstGeom>
          <a:ln w="12700">
            <a:miter lim="400000"/>
          </a:ln>
        </p:spPr>
      </p:pic>
      <p:sp>
        <p:nvSpPr>
          <p:cNvPr id="6" name="Title Text"/>
          <p:cNvSpPr txBox="1">
            <a:spLocks noGrp="1"/>
          </p:cNvSpPr>
          <p:nvPr>
            <p:ph type="title"/>
          </p:nvPr>
        </p:nvSpPr>
        <p:spPr>
          <a:xfrm>
            <a:off x="457200" y="274638"/>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rmAutofit/>
          </a:bodyPr>
          <a:lstStyle/>
          <a:p>
            <a:r>
              <a:t>Title Text</a:t>
            </a:r>
          </a:p>
        </p:txBody>
      </p:sp>
      <p:sp>
        <p:nvSpPr>
          <p:cNvPr id="7" name="Body Level One…"/>
          <p:cNvSpPr txBox="1">
            <a:spLocks noGrp="1"/>
          </p:cNvSpPr>
          <p:nvPr>
            <p:ph type="body" idx="1"/>
          </p:nvPr>
        </p:nvSpPr>
        <p:spPr>
          <a:xfrm>
            <a:off x="457200" y="1600200"/>
            <a:ext cx="8229600" cy="452596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ormAutofit/>
          </a:bodyPr>
          <a:lstStyle/>
          <a:p>
            <a:r>
              <a:t>Body Level One</a:t>
            </a:r>
          </a:p>
          <a:p>
            <a:pPr lvl="1"/>
            <a:r>
              <a:t>Body Level Two</a:t>
            </a:r>
          </a:p>
          <a:p>
            <a:pPr lvl="2"/>
            <a:r>
              <a:t>Body Level Three</a:t>
            </a:r>
          </a:p>
          <a:p>
            <a:pPr lvl="3"/>
            <a:r>
              <a:t>Body Level Four</a:t>
            </a:r>
          </a:p>
          <a:p>
            <a:pPr lvl="4"/>
            <a:r>
              <a:t>Body Level Five</a:t>
            </a:r>
          </a:p>
        </p:txBody>
      </p:sp>
      <p:sp>
        <p:nvSpPr>
          <p:cNvPr id="8" name="Slide Number"/>
          <p:cNvSpPr txBox="1">
            <a:spLocks noGrp="1"/>
          </p:cNvSpPr>
          <p:nvPr>
            <p:ph type="sldNum" sz="quarter" idx="2"/>
          </p:nvPr>
        </p:nvSpPr>
        <p:spPr>
          <a:xfrm>
            <a:off x="8422821" y="6404293"/>
            <a:ext cx="263980" cy="269239"/>
          </a:xfrm>
          <a:prstGeom prst="rect">
            <a:avLst/>
          </a:prstGeom>
          <a:ln w="12700">
            <a:miter lim="400000"/>
          </a:ln>
        </p:spPr>
        <p:txBody>
          <a:bodyPr wrap="none" lIns="45718" tIns="45718" rIns="45718" bIns="45718" anchor="ctr">
            <a:spAutoFit/>
          </a:bodyPr>
          <a:lstStyle>
            <a:lvl1pPr algn="r">
              <a:defRPr sz="1200">
                <a:solidFill>
                  <a:srgbClr val="888888"/>
                </a:solidFill>
                <a:latin typeface="+mj-lt"/>
                <a:ea typeface="+mj-ea"/>
                <a:cs typeface="+mj-cs"/>
                <a:sym typeface="Calibri"/>
              </a:defRPr>
            </a:lvl1pPr>
          </a:lstStyle>
          <a:p>
            <a:fld id="{86CB4B4D-7CA3-9044-876B-883B54F8677D}" type="slidenum">
              <a:rPr/>
              <a:pPr/>
              <a:t>‹#›</a:t>
            </a:fld>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med"/>
  <p:txStyles>
    <p:title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p:titleStyle>
    <p:bodyStyle>
      <a:lvl1pPr marL="342900" marR="0" indent="-3429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1pPr>
      <a:lvl2pPr marL="783771" marR="0" indent="-326571"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2pPr>
      <a:lvl3pPr marL="1219200" marR="0" indent="-30480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3pPr>
      <a:lvl4pPr marL="17373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4pPr>
      <a:lvl5pPr marL="21945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5pPr>
      <a:lvl6pPr marL="26517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6pPr>
      <a:lvl7pPr marL="3108960" marR="0" indent="-365760"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7pPr>
      <a:lvl8pPr marL="35661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8pPr>
      <a:lvl9pPr marL="4023359" marR="0" indent="-365759" algn="l" defTabSz="457200" rtl="0" latinLnBrk="0">
        <a:lnSpc>
          <a:spcPct val="100000"/>
        </a:lnSpc>
        <a:spcBef>
          <a:spcPts val="700"/>
        </a:spcBef>
        <a:spcAft>
          <a:spcPts val="0"/>
        </a:spcAft>
        <a:buClrTx/>
        <a:buSzPct val="100000"/>
        <a:buFont typeface="Arial"/>
        <a:buChar char="•"/>
        <a:tabLst/>
        <a:defRPr sz="3200" b="0" i="0" u="none" strike="noStrike" cap="none" spc="0" baseline="0">
          <a:ln>
            <a:noFill/>
          </a:ln>
          <a:solidFill>
            <a:srgbClr val="000000"/>
          </a:solidFill>
          <a:uFillTx/>
          <a:latin typeface="+mj-lt"/>
          <a:ea typeface="+mj-ea"/>
          <a:cs typeface="+mj-cs"/>
          <a:sym typeface="Calibri"/>
        </a:defRPr>
      </a:lvl9pPr>
    </p:bodyStyle>
    <p:otherStyle>
      <a:lvl1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1pPr>
      <a:lvl2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2pPr>
      <a:lvl3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3pPr>
      <a:lvl4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4pPr>
      <a:lvl5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5pPr>
      <a:lvl6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6pPr>
      <a:lvl7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7pPr>
      <a:lvl8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8pPr>
      <a:lvl9pPr marL="0" marR="0" indent="0" algn="r" defTabSz="457200" rtl="0" latinLnBrk="0">
        <a:lnSpc>
          <a:spcPct val="100000"/>
        </a:lnSpc>
        <a:spcBef>
          <a:spcPts val="0"/>
        </a:spcBef>
        <a:spcAft>
          <a:spcPts val="0"/>
        </a:spcAft>
        <a:buClrTx/>
        <a:buSzTx/>
        <a:buFontTx/>
        <a:buNone/>
        <a:tabLst/>
        <a:defRPr sz="1200" b="0" i="0" u="none" strike="noStrike" cap="none" spc="0" baseline="0">
          <a:ln>
            <a:noFill/>
          </a:ln>
          <a:solidFill>
            <a:schemeClr val="tx1"/>
          </a:solidFill>
          <a:uFillTx/>
          <a:latin typeface="+mn-lt"/>
          <a:ea typeface="+mn-ea"/>
          <a:cs typeface="+mn-cs"/>
          <a:sym typeface="Calibri"/>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chart" Target="../charts/chart6.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chart" Target="../charts/chart7.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hyperlink" Target="https://www.google.co.za/url?sa=i&amp;rct=j&amp;q=&amp;esrc=s&amp;source=images&amp;cd=&amp;cad=rja&amp;uact=8&amp;ved=0ahUKEwjFh_mkztDRAhXHthQKHWiaB3wQjRwIBw&amp;url=https://www.pinterest.com/pin/327355466647181004/&amp;psig=AFQjCNGHpklh6ejbZm9uc_BYjDvvpAmdwQ&amp;ust=1484993892269407"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www.google.co.za/url?sa=i&amp;rct=j&amp;q=&amp;esrc=s&amp;source=images&amp;cd=&amp;cad=rja&amp;uact=8&amp;ved=0ahUKEwicvY-55_bSAhWGPBQKHWfBCYAQjRwIBw&amp;url=http://sa-save.com/products/delivery&amp;psig=AFQjCNH4keMGO-ut4D9LTwWxmLfIw83b5w&amp;ust=1490708329470844"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6.png"/><Relationship Id="rId1" Type="http://schemas.openxmlformats.org/officeDocument/2006/relationships/slideLayout" Target="../slideLayouts/slideLayout2.xml"/><Relationship Id="rId6" Type="http://schemas.openxmlformats.org/officeDocument/2006/relationships/chart" Target="../charts/chart3.xml"/><Relationship Id="rId5" Type="http://schemas.openxmlformats.org/officeDocument/2006/relationships/chart" Target="../charts/char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2" Type="http://schemas.openxmlformats.org/officeDocument/2006/relationships/chart" Target="../charts/chart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 name="Rectangle 1"/>
          <p:cNvSpPr txBox="1"/>
          <p:nvPr/>
        </p:nvSpPr>
        <p:spPr>
          <a:xfrm>
            <a:off x="3013337" y="5105863"/>
            <a:ext cx="5913437" cy="38751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2100" b="1">
                <a:solidFill>
                  <a:srgbClr val="FFFFFF"/>
                </a:solidFill>
                <a:effectLst>
                  <a:outerShdw blurRad="38100" dist="38100" dir="2700000" rotWithShape="0">
                    <a:srgbClr val="000000">
                      <a:alpha val="43137"/>
                    </a:srgbClr>
                  </a:outerShdw>
                </a:effectLst>
                <a:latin typeface="Arial"/>
                <a:ea typeface="Arial"/>
                <a:cs typeface="Arial"/>
                <a:sym typeface="Arial"/>
              </a:defRPr>
            </a:lvl1pPr>
          </a:lstStyle>
          <a:p>
            <a:r>
              <a:t>06 MARCH 2018</a:t>
            </a:r>
          </a:p>
        </p:txBody>
      </p:sp>
      <p:sp>
        <p:nvSpPr>
          <p:cNvPr id="121" name="QUARTER 2 AND 3…"/>
          <p:cNvSpPr txBox="1"/>
          <p:nvPr/>
        </p:nvSpPr>
        <p:spPr>
          <a:xfrm>
            <a:off x="3013337" y="3743864"/>
            <a:ext cx="5913437" cy="130804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3700" b="1" cap="all">
                <a:solidFill>
                  <a:srgbClr val="FFFFFF"/>
                </a:solidFill>
                <a:effectLst>
                  <a:outerShdw blurRad="38100" dist="38100" dir="2700000" rotWithShape="0">
                    <a:srgbClr val="000000">
                      <a:alpha val="43137"/>
                    </a:srgbClr>
                  </a:outerShdw>
                </a:effectLst>
                <a:latin typeface="Arial"/>
                <a:ea typeface="Arial"/>
                <a:cs typeface="Arial"/>
                <a:sym typeface="Arial"/>
              </a:defRPr>
            </a:pPr>
            <a:r>
              <a:rPr dirty="0"/>
              <a:t>QUARTER 2 AND 3</a:t>
            </a:r>
            <a:r>
              <a:rPr sz="2400" dirty="0"/>
              <a:t> </a:t>
            </a:r>
          </a:p>
          <a:p>
            <a:pPr algn="ctr">
              <a:defRPr sz="2100" b="1" cap="all">
                <a:solidFill>
                  <a:srgbClr val="FFFFFF"/>
                </a:solidFill>
                <a:effectLst>
                  <a:outerShdw blurRad="38100" dist="38100" dir="2700000" rotWithShape="0">
                    <a:srgbClr val="000000">
                      <a:alpha val="43137"/>
                    </a:srgbClr>
                  </a:outerShdw>
                </a:effectLst>
                <a:latin typeface="Arial"/>
                <a:ea typeface="Arial"/>
                <a:cs typeface="Arial"/>
                <a:sym typeface="Arial"/>
              </a:defRPr>
            </a:pPr>
            <a:r>
              <a:rPr dirty="0" smtClean="0"/>
              <a:t>presentation </a:t>
            </a:r>
            <a:r>
              <a:rPr dirty="0"/>
              <a:t>to </a:t>
            </a:r>
            <a:r>
              <a:rPr lang="en-ZA" dirty="0" smtClean="0"/>
              <a:t>THE </a:t>
            </a:r>
            <a:r>
              <a:rPr dirty="0" smtClean="0"/>
              <a:t>Portfolio </a:t>
            </a:r>
            <a:r>
              <a:rPr dirty="0"/>
              <a:t>Committee on Home Affairs</a:t>
            </a:r>
          </a:p>
        </p:txBody>
      </p:sp>
      <p:sp>
        <p:nvSpPr>
          <p:cNvPr id="122" name="PERFORMANCE…"/>
          <p:cNvSpPr txBox="1"/>
          <p:nvPr/>
        </p:nvSpPr>
        <p:spPr>
          <a:xfrm>
            <a:off x="179512" y="927475"/>
            <a:ext cx="5355208" cy="954103"/>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a:defRPr sz="4100">
                <a:ln w="20971">
                  <a:solidFill>
                    <a:srgbClr val="368109"/>
                  </a:solidFill>
                </a:ln>
                <a:solidFill>
                  <a:srgbClr val="368109"/>
                </a:solidFill>
                <a:effectLst>
                  <a:outerShdw blurRad="38100" dist="38100" dir="2700000" rotWithShape="0">
                    <a:srgbClr val="000000">
                      <a:alpha val="43137"/>
                    </a:srgbClr>
                  </a:outerShdw>
                </a:effectLst>
                <a:latin typeface="Arial"/>
                <a:ea typeface="Arial"/>
                <a:cs typeface="Arial"/>
                <a:sym typeface="Arial"/>
              </a:defRPr>
            </a:pPr>
            <a:r>
              <a:rPr lang="en-ZA" sz="2800" dirty="0" smtClean="0"/>
              <a:t>QUARTERLY  </a:t>
            </a:r>
            <a:r>
              <a:rPr sz="2800" dirty="0" smtClean="0"/>
              <a:t>PERFORMANCE </a:t>
            </a:r>
            <a:endParaRPr sz="2800" dirty="0"/>
          </a:p>
          <a:p>
            <a:pPr algn="ctr">
              <a:defRPr sz="4100">
                <a:ln w="20971">
                  <a:solidFill>
                    <a:srgbClr val="368109"/>
                  </a:solidFill>
                </a:ln>
                <a:solidFill>
                  <a:srgbClr val="368109"/>
                </a:solidFill>
                <a:effectLst>
                  <a:outerShdw blurRad="38100" dist="38100" dir="2700000" rotWithShape="0">
                    <a:srgbClr val="000000">
                      <a:alpha val="43137"/>
                    </a:srgbClr>
                  </a:outerShdw>
                </a:effectLst>
                <a:latin typeface="Arial"/>
                <a:ea typeface="Arial"/>
                <a:cs typeface="Arial"/>
                <a:sym typeface="Arial"/>
              </a:defRPr>
            </a:pPr>
            <a:r>
              <a:rPr sz="2800" dirty="0"/>
              <a:t>PRESENTATION</a:t>
            </a:r>
          </a:p>
        </p:txBody>
      </p:sp>
    </p:spTree>
  </p:cSld>
  <p:clrMapOvr>
    <a:masterClrMapping/>
  </p:clrMapOvr>
  <p:transition spd="med"/>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2" name="TextBox 3"/>
          <p:cNvSpPr txBox="1"/>
          <p:nvPr/>
        </p:nvSpPr>
        <p:spPr>
          <a:xfrm>
            <a:off x="311284" y="1529950"/>
            <a:ext cx="8832716" cy="37522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223" name="Rectangle 4"/>
          <p:cNvSpPr txBox="1"/>
          <p:nvPr/>
        </p:nvSpPr>
        <p:spPr>
          <a:xfrm>
            <a:off x="-2" y="121035"/>
            <a:ext cx="9144004" cy="43706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800"/>
              </a:spcBef>
              <a:defRPr sz="2400" b="1">
                <a:solidFill>
                  <a:schemeClr val="accent3">
                    <a:satOff val="-6373"/>
                    <a:lumOff val="-10823"/>
                  </a:schemeClr>
                </a:solidFill>
                <a:latin typeface="Arial"/>
                <a:ea typeface="Arial"/>
                <a:cs typeface="Arial"/>
                <a:sym typeface="Arial"/>
              </a:defRPr>
            </a:lvl1pPr>
          </a:lstStyle>
          <a:p>
            <a:r>
              <a:rPr dirty="0"/>
              <a:t>PROGRAMME 1: ADMINISTRATION</a:t>
            </a:r>
          </a:p>
        </p:txBody>
      </p:sp>
      <p:sp>
        <p:nvSpPr>
          <p:cNvPr id="224"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10</a:t>
            </a:fld>
            <a:endParaRPr/>
          </a:p>
        </p:txBody>
      </p:sp>
      <p:graphicFrame>
        <p:nvGraphicFramePr>
          <p:cNvPr id="225" name="Table 1"/>
          <p:cNvGraphicFramePr/>
          <p:nvPr/>
        </p:nvGraphicFramePr>
        <p:xfrm>
          <a:off x="152400" y="1080653"/>
          <a:ext cx="8839199" cy="3570107"/>
        </p:xfrm>
        <a:graphic>
          <a:graphicData uri="http://schemas.openxmlformats.org/drawingml/2006/table">
            <a:tbl>
              <a:tblPr firstRow="1" bandRow="1">
                <a:tableStyleId>{4C3C2611-4C71-4FC5-86AE-919BDF0F9419}</a:tableStyleId>
              </a:tblPr>
              <a:tblGrid>
                <a:gridCol w="2532619"/>
                <a:gridCol w="2856798"/>
                <a:gridCol w="3449782"/>
              </a:tblGrid>
              <a:tr h="714698">
                <a:tc gridSpan="3">
                  <a:txBody>
                    <a:bodyPr/>
                    <a:lstStyle/>
                    <a:p>
                      <a:pPr algn="l" defTabSz="914400">
                        <a:lnSpc>
                          <a:spcPct val="115000"/>
                        </a:lnSpc>
                        <a:defRPr sz="1600" u="sng">
                          <a:latin typeface="Arial"/>
                          <a:ea typeface="Arial"/>
                          <a:cs typeface="Arial"/>
                          <a:sym typeface="Arial"/>
                        </a:defRPr>
                      </a:pPr>
                      <a:r>
                        <a:rPr dirty="0"/>
                        <a:t>Strategic Objective 1.2</a:t>
                      </a:r>
                      <a:r>
                        <a:rPr u="none" dirty="0"/>
                        <a:t>:  An integrated and </a:t>
                      </a:r>
                      <a:r>
                        <a:rPr u="none" dirty="0" err="1"/>
                        <a:t>digitised</a:t>
                      </a:r>
                      <a:r>
                        <a:rPr u="none" dirty="0"/>
                        <a:t> National Identity System (NIS) that is secure and contains biometric details of every person recorded on the system</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hMerge="1">
                  <a:txBody>
                    <a:bodyPr/>
                    <a:lstStyle/>
                    <a:p>
                      <a:endParaRPr lang="en-US"/>
                    </a:p>
                  </a:txBody>
                  <a:tcPr/>
                </a:tc>
                <a:tc hMerge="1">
                  <a:txBody>
                    <a:bodyPr/>
                    <a:lstStyle/>
                    <a:p>
                      <a:endParaRPr lang="en-US"/>
                    </a:p>
                  </a:txBody>
                  <a:tcPr/>
                </a:tc>
              </a:tr>
              <a:tr h="358394">
                <a:tc>
                  <a:txBody>
                    <a:bodyPr/>
                    <a:lstStyle/>
                    <a:p>
                      <a:pPr algn="ctr" defTabSz="914400">
                        <a:lnSpc>
                          <a:spcPct val="90000"/>
                        </a:lnSpc>
                        <a:spcBef>
                          <a:spcPts val="1700"/>
                        </a:spcBef>
                        <a:defRPr sz="1800"/>
                      </a:pPr>
                      <a:r>
                        <a:rPr sz="1600" b="1" dirty="0">
                          <a:latin typeface="Arial"/>
                          <a:ea typeface="Arial"/>
                          <a:cs typeface="Arial"/>
                          <a:sym typeface="Arial"/>
                        </a:rPr>
                        <a:t>Annual Target   </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Q2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Q3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r>
              <a:tr h="1114307">
                <a:tc>
                  <a:txBody>
                    <a:bodyPr/>
                    <a:lstStyle/>
                    <a:p>
                      <a:pPr algn="l">
                        <a:defRPr sz="1800"/>
                      </a:pPr>
                      <a:r>
                        <a:rPr sz="1400" dirty="0">
                          <a:latin typeface="Arial"/>
                          <a:ea typeface="Arial"/>
                          <a:cs typeface="Arial"/>
                          <a:sym typeface="Arial"/>
                        </a:rPr>
                        <a:t>Citizenship and Amendment processes developed onto live capture. </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400">
                          <a:latin typeface="Arial"/>
                          <a:ea typeface="Arial"/>
                          <a:cs typeface="Arial"/>
                          <a:sym typeface="Arial"/>
                        </a:defRPr>
                      </a:pPr>
                      <a:r>
                        <a:t>Business requirement specifications for Citizenship and Amendments approved by DDG: CS .	</a:t>
                      </a:r>
                    </a:p>
                    <a:p>
                      <a:pPr algn="l">
                        <a:defRPr sz="1400">
                          <a:latin typeface="Arial"/>
                          <a:ea typeface="Arial"/>
                          <a:cs typeface="Arial"/>
                          <a:sym typeface="Arial"/>
                        </a:defRPr>
                      </a:pPr>
                      <a:r>
                        <a:t>	</a:t>
                      </a:r>
                    </a:p>
                  </a:txBody>
                  <a:tcPr marL="45712" marR="45712" marT="45712" marB="45712"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400">
                          <a:latin typeface="Arial"/>
                          <a:ea typeface="Arial"/>
                          <a:cs typeface="Arial"/>
                          <a:sym typeface="Arial"/>
                        </a:rPr>
                        <a:t>Technical specifications for Citizenship and Amendments approved by DDG: IS .</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1333751">
                <a:tc>
                  <a:txBody>
                    <a:bodyPr/>
                    <a:lstStyle/>
                    <a:p>
                      <a:pPr algn="ctr">
                        <a:defRPr sz="1800"/>
                      </a:pPr>
                      <a:r>
                        <a:rPr sz="1400" b="1" dirty="0">
                          <a:latin typeface="Arial"/>
                          <a:ea typeface="Arial"/>
                          <a:cs typeface="Arial"/>
                          <a:sym typeface="Arial"/>
                        </a:rPr>
                        <a:t>ACTUAL PER QUARTER</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400" b="1">
                          <a:solidFill>
                            <a:srgbClr val="FF0000"/>
                          </a:solidFill>
                          <a:latin typeface="Arial"/>
                          <a:ea typeface="Arial"/>
                          <a:cs typeface="Arial"/>
                          <a:sym typeface="Arial"/>
                        </a:defRPr>
                      </a:pPr>
                      <a:r>
                        <a:t>Not Achieved</a:t>
                      </a:r>
                    </a:p>
                    <a:p>
                      <a:pPr algn="l">
                        <a:defRPr sz="1400">
                          <a:latin typeface="Arial"/>
                          <a:ea typeface="Arial"/>
                          <a:cs typeface="Arial"/>
                          <a:sym typeface="Arial"/>
                        </a:defRPr>
                      </a:pPr>
                      <a:r>
                        <a:t>Business requirements for Citizenship and Amendments not approved.</a:t>
                      </a:r>
                    </a:p>
                  </a:txBody>
                  <a:tcPr marL="45712" marR="45712" marT="45712" marB="45712"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defRPr sz="1400" b="1">
                          <a:solidFill>
                            <a:srgbClr val="FF0000"/>
                          </a:solidFill>
                          <a:latin typeface="Arial"/>
                          <a:ea typeface="Arial"/>
                          <a:cs typeface="Arial"/>
                          <a:sym typeface="Arial"/>
                        </a:defRPr>
                      </a:pPr>
                      <a:r>
                        <a:rPr dirty="0"/>
                        <a:t>Not Achieved</a:t>
                      </a:r>
                    </a:p>
                    <a:p>
                      <a:pPr algn="l">
                        <a:defRPr sz="1400">
                          <a:latin typeface="Arial"/>
                          <a:ea typeface="Arial"/>
                          <a:cs typeface="Arial"/>
                          <a:sym typeface="Arial"/>
                        </a:defRPr>
                      </a:pPr>
                      <a:r>
                        <a:rPr dirty="0"/>
                        <a:t>Business requirements specifications concluded awaiting DDG: CS approval.</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bl>
          </a:graphicData>
        </a:graphic>
      </p:graphicFrame>
    </p:spTree>
  </p:cSld>
  <p:clrMapOvr>
    <a:masterClrMapping/>
  </p:clrMapOvr>
  <p:transition spd="med"/>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7" name="TextBox 3"/>
          <p:cNvSpPr txBox="1"/>
          <p:nvPr/>
        </p:nvSpPr>
        <p:spPr>
          <a:xfrm>
            <a:off x="311284" y="1529950"/>
            <a:ext cx="8832716" cy="37522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228" name="Rectangle 4"/>
          <p:cNvSpPr txBox="1"/>
          <p:nvPr/>
        </p:nvSpPr>
        <p:spPr>
          <a:xfrm>
            <a:off x="-38800" y="155672"/>
            <a:ext cx="9221600" cy="43706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800"/>
              </a:spcBef>
              <a:defRPr sz="2400" b="1">
                <a:solidFill>
                  <a:schemeClr val="accent3">
                    <a:satOff val="-6373"/>
                    <a:lumOff val="-10823"/>
                  </a:schemeClr>
                </a:solidFill>
                <a:latin typeface="Arial"/>
                <a:ea typeface="Arial"/>
                <a:cs typeface="Arial"/>
                <a:sym typeface="Arial"/>
              </a:defRPr>
            </a:lvl1pPr>
          </a:lstStyle>
          <a:p>
            <a:r>
              <a:rPr dirty="0"/>
              <a:t>PROGRAMME 1: ADMINISTRATION</a:t>
            </a:r>
          </a:p>
        </p:txBody>
      </p:sp>
      <p:sp>
        <p:nvSpPr>
          <p:cNvPr id="229"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11</a:t>
            </a:fld>
            <a:endParaRPr/>
          </a:p>
        </p:txBody>
      </p:sp>
      <p:graphicFrame>
        <p:nvGraphicFramePr>
          <p:cNvPr id="230" name="Table 1"/>
          <p:cNvGraphicFramePr/>
          <p:nvPr>
            <p:extLst>
              <p:ext uri="{D42A27DB-BD31-4B8C-83A1-F6EECF244321}">
                <p14:modId xmlns:p14="http://schemas.microsoft.com/office/powerpoint/2010/main" xmlns="" val="1701358740"/>
              </p:ext>
            </p:extLst>
          </p:nvPr>
        </p:nvGraphicFramePr>
        <p:xfrm>
          <a:off x="152400" y="1144153"/>
          <a:ext cx="8839199" cy="3644258"/>
        </p:xfrm>
        <a:graphic>
          <a:graphicData uri="http://schemas.openxmlformats.org/drawingml/2006/table">
            <a:tbl>
              <a:tblPr firstRow="1" bandRow="1">
                <a:tableStyleId>{4C3C2611-4C71-4FC5-86AE-919BDF0F9419}</a:tableStyleId>
              </a:tblPr>
              <a:tblGrid>
                <a:gridCol w="3338945"/>
                <a:gridCol w="2784763"/>
                <a:gridCol w="2715491"/>
              </a:tblGrid>
              <a:tr h="714698">
                <a:tc gridSpan="3">
                  <a:txBody>
                    <a:bodyPr/>
                    <a:lstStyle/>
                    <a:p>
                      <a:pPr algn="l" defTabSz="914400">
                        <a:lnSpc>
                          <a:spcPct val="115000"/>
                        </a:lnSpc>
                        <a:defRPr sz="1600" u="sng">
                          <a:latin typeface="Arial"/>
                          <a:ea typeface="Arial"/>
                          <a:cs typeface="Arial"/>
                          <a:sym typeface="Arial"/>
                        </a:defRPr>
                      </a:pPr>
                      <a:r>
                        <a:rPr dirty="0"/>
                        <a:t>Strategic Objective 1.2</a:t>
                      </a:r>
                      <a:r>
                        <a:rPr u="none" dirty="0"/>
                        <a:t>:  An integrated and </a:t>
                      </a:r>
                      <a:r>
                        <a:rPr u="none" dirty="0" err="1"/>
                        <a:t>digitised</a:t>
                      </a:r>
                      <a:r>
                        <a:rPr u="none" dirty="0"/>
                        <a:t> National Identity System (NIS) that is secure and contains biometric details of every person recorded on the system</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hMerge="1">
                  <a:txBody>
                    <a:bodyPr/>
                    <a:lstStyle/>
                    <a:p>
                      <a:endParaRPr lang="en-US"/>
                    </a:p>
                  </a:txBody>
                  <a:tcPr/>
                </a:tc>
                <a:tc hMerge="1">
                  <a:txBody>
                    <a:bodyPr/>
                    <a:lstStyle/>
                    <a:p>
                      <a:endParaRPr lang="en-US"/>
                    </a:p>
                  </a:txBody>
                  <a:tcPr/>
                </a:tc>
              </a:tr>
              <a:tr h="358394">
                <a:tc>
                  <a:txBody>
                    <a:bodyPr/>
                    <a:lstStyle/>
                    <a:p>
                      <a:pPr algn="ctr" defTabSz="914400">
                        <a:lnSpc>
                          <a:spcPct val="90000"/>
                        </a:lnSpc>
                        <a:spcBef>
                          <a:spcPts val="1700"/>
                        </a:spcBef>
                        <a:defRPr sz="1800"/>
                      </a:pPr>
                      <a:r>
                        <a:rPr sz="1600" b="1">
                          <a:latin typeface="Arial"/>
                          <a:ea typeface="Arial"/>
                          <a:cs typeface="Arial"/>
                          <a:sym typeface="Arial"/>
                        </a:rPr>
                        <a:t>Annual Target   </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Q2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Q3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r>
              <a:tr h="1089888">
                <a:tc>
                  <a:txBody>
                    <a:bodyPr/>
                    <a:lstStyle/>
                    <a:p>
                      <a:pPr algn="l">
                        <a:defRPr sz="1800"/>
                      </a:pPr>
                      <a:r>
                        <a:rPr sz="1400" dirty="0">
                          <a:latin typeface="Arial"/>
                          <a:ea typeface="Arial"/>
                          <a:cs typeface="Arial"/>
                          <a:sym typeface="Arial"/>
                        </a:rPr>
                        <a:t>Impact analysis report signed off by DDG:CS and DDG: IMS (AFIS).</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400" dirty="0">
                          <a:latin typeface="Arial"/>
                          <a:ea typeface="Arial"/>
                          <a:cs typeface="Arial"/>
                          <a:sym typeface="Arial"/>
                        </a:rPr>
                        <a:t>Service provider </a:t>
                      </a:r>
                      <a:r>
                        <a:rPr sz="1400" dirty="0" smtClean="0">
                          <a:latin typeface="Arial"/>
                          <a:ea typeface="Arial"/>
                          <a:cs typeface="Arial"/>
                          <a:sym typeface="Arial"/>
                        </a:rPr>
                        <a:t>appointed.</a:t>
                      </a:r>
                      <a:endParaRPr sz="1400" dirty="0">
                        <a:latin typeface="Arial"/>
                        <a:ea typeface="Arial"/>
                        <a:cs typeface="Arial"/>
                        <a:sym typeface="Arial"/>
                      </a:endParaRP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defRPr sz="1800"/>
                      </a:pPr>
                      <a:r>
                        <a:rPr sz="1400">
                          <a:latin typeface="Arial"/>
                          <a:ea typeface="Arial"/>
                          <a:cs typeface="Arial"/>
                          <a:sym typeface="Arial"/>
                        </a:rPr>
                        <a:t> N/A</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1476238">
                <a:tc>
                  <a:txBody>
                    <a:bodyPr/>
                    <a:lstStyle/>
                    <a:p>
                      <a:pPr algn="ctr">
                        <a:defRPr sz="1800"/>
                      </a:pPr>
                      <a:r>
                        <a:rPr sz="1400" b="1">
                          <a:latin typeface="Arial"/>
                          <a:ea typeface="Arial"/>
                          <a:cs typeface="Arial"/>
                          <a:sym typeface="Arial"/>
                        </a:rPr>
                        <a:t>ACTUAL PER QUARTER</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defRPr sz="1400" b="1">
                          <a:solidFill>
                            <a:srgbClr val="00B050"/>
                          </a:solidFill>
                          <a:latin typeface="Arial"/>
                          <a:ea typeface="Arial"/>
                          <a:cs typeface="Arial"/>
                          <a:sym typeface="Arial"/>
                        </a:defRPr>
                      </a:pPr>
                      <a:r>
                        <a:t>Achieved</a:t>
                      </a:r>
                    </a:p>
                    <a:p>
                      <a:pPr algn="l" defTabSz="914400">
                        <a:defRPr sz="1400">
                          <a:latin typeface="Arial"/>
                          <a:ea typeface="Arial"/>
                          <a:cs typeface="Arial"/>
                          <a:sym typeface="Arial"/>
                        </a:defRPr>
                      </a:pPr>
                      <a:r>
                        <a:t>Service provider appointed.</a:t>
                      </a:r>
                      <a:endParaRPr b="1">
                        <a:solidFill>
                          <a:srgbClr val="00CC00"/>
                        </a:solidFill>
                      </a:endParaRP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defRPr sz="1800"/>
                      </a:pPr>
                      <a:r>
                        <a:rPr sz="1400">
                          <a:latin typeface="Arial"/>
                          <a:ea typeface="Arial"/>
                          <a:cs typeface="Arial"/>
                          <a:sym typeface="Arial"/>
                        </a:rPr>
                        <a:t> N/A</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bl>
          </a:graphicData>
        </a:graphic>
      </p:graphicFrame>
    </p:spTree>
  </p:cSld>
  <p:clrMapOvr>
    <a:masterClrMapping/>
  </p:clrMapOvr>
  <p:transition spd="med"/>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2" name="TextBox 3"/>
          <p:cNvSpPr txBox="1"/>
          <p:nvPr/>
        </p:nvSpPr>
        <p:spPr>
          <a:xfrm>
            <a:off x="311284" y="1529950"/>
            <a:ext cx="8832716" cy="37522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233" name="Rectangle 4"/>
          <p:cNvSpPr txBox="1"/>
          <p:nvPr/>
        </p:nvSpPr>
        <p:spPr>
          <a:xfrm>
            <a:off x="-2387" y="168372"/>
            <a:ext cx="9148775" cy="43706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800"/>
              </a:spcBef>
              <a:defRPr sz="2400" b="1">
                <a:solidFill>
                  <a:schemeClr val="accent3">
                    <a:satOff val="-6373"/>
                    <a:lumOff val="-10823"/>
                  </a:schemeClr>
                </a:solidFill>
                <a:latin typeface="Arial"/>
                <a:ea typeface="Arial"/>
                <a:cs typeface="Arial"/>
                <a:sym typeface="Arial"/>
              </a:defRPr>
            </a:lvl1pPr>
          </a:lstStyle>
          <a:p>
            <a:r>
              <a:rPr dirty="0"/>
              <a:t>PROGRAMME 1: ADMINISTRATION</a:t>
            </a:r>
          </a:p>
        </p:txBody>
      </p:sp>
      <p:sp>
        <p:nvSpPr>
          <p:cNvPr id="234"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12</a:t>
            </a:fld>
            <a:endParaRPr/>
          </a:p>
        </p:txBody>
      </p:sp>
      <p:graphicFrame>
        <p:nvGraphicFramePr>
          <p:cNvPr id="235" name="Table 1"/>
          <p:cNvGraphicFramePr/>
          <p:nvPr/>
        </p:nvGraphicFramePr>
        <p:xfrm>
          <a:off x="152400" y="1182253"/>
          <a:ext cx="8839199" cy="3156201"/>
        </p:xfrm>
        <a:graphic>
          <a:graphicData uri="http://schemas.openxmlformats.org/drawingml/2006/table">
            <a:tbl>
              <a:tblPr firstRow="1" bandRow="1">
                <a:tableStyleId>{4C3C2611-4C71-4FC5-86AE-919BDF0F9419}</a:tableStyleId>
              </a:tblPr>
              <a:tblGrid>
                <a:gridCol w="2757054"/>
                <a:gridCol w="2632363"/>
                <a:gridCol w="3449782"/>
              </a:tblGrid>
              <a:tr h="714698">
                <a:tc gridSpan="3">
                  <a:txBody>
                    <a:bodyPr/>
                    <a:lstStyle/>
                    <a:p>
                      <a:pPr algn="l" defTabSz="914400">
                        <a:lnSpc>
                          <a:spcPct val="115000"/>
                        </a:lnSpc>
                        <a:defRPr sz="1600" u="sng">
                          <a:latin typeface="Arial"/>
                          <a:ea typeface="Arial"/>
                          <a:cs typeface="Arial"/>
                          <a:sym typeface="Arial"/>
                        </a:defRPr>
                      </a:pPr>
                      <a:r>
                        <a:rPr dirty="0"/>
                        <a:t>Strategic Objective </a:t>
                      </a:r>
                      <a:r>
                        <a:rPr u="none" dirty="0"/>
                        <a:t>1.3:Ensure that systems are in place to enable the capturing of  biometric data of all </a:t>
                      </a:r>
                      <a:r>
                        <a:rPr u="none" dirty="0" err="1"/>
                        <a:t>travellers</a:t>
                      </a:r>
                      <a:r>
                        <a:rPr u="none" dirty="0"/>
                        <a:t> who enter or exit SA legally</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hMerge="1">
                  <a:txBody>
                    <a:bodyPr/>
                    <a:lstStyle/>
                    <a:p>
                      <a:endParaRPr lang="en-US"/>
                    </a:p>
                  </a:txBody>
                  <a:tcPr/>
                </a:tc>
                <a:tc hMerge="1">
                  <a:txBody>
                    <a:bodyPr/>
                    <a:lstStyle/>
                    <a:p>
                      <a:endParaRPr lang="en-US"/>
                    </a:p>
                  </a:txBody>
                  <a:tcPr/>
                </a:tc>
              </a:tr>
              <a:tr h="358394">
                <a:tc>
                  <a:txBody>
                    <a:bodyPr/>
                    <a:lstStyle/>
                    <a:p>
                      <a:pPr algn="ctr" defTabSz="914400">
                        <a:lnSpc>
                          <a:spcPct val="90000"/>
                        </a:lnSpc>
                        <a:spcBef>
                          <a:spcPts val="1700"/>
                        </a:spcBef>
                        <a:defRPr sz="1800"/>
                      </a:pPr>
                      <a:r>
                        <a:rPr sz="1600" b="1">
                          <a:latin typeface="Arial"/>
                          <a:ea typeface="Arial"/>
                          <a:cs typeface="Arial"/>
                          <a:sym typeface="Arial"/>
                        </a:rPr>
                        <a:t>Annual Target   </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Q2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Q3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r>
              <a:tr h="837823">
                <a:tc>
                  <a:txBody>
                    <a:bodyPr/>
                    <a:lstStyle/>
                    <a:p>
                      <a:pPr algn="l">
                        <a:defRPr sz="1800"/>
                      </a:pPr>
                      <a:r>
                        <a:rPr sz="1400" dirty="0">
                          <a:latin typeface="Arial"/>
                          <a:ea typeface="Arial"/>
                          <a:cs typeface="Arial"/>
                          <a:sym typeface="Arial"/>
                        </a:rPr>
                        <a:t>EMCS (full biometric scope) piloted at one port of entry. 	</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defRPr sz="1800"/>
                      </a:pPr>
                      <a:r>
                        <a:rPr sz="1400">
                          <a:latin typeface="Arial"/>
                          <a:ea typeface="Arial"/>
                          <a:cs typeface="Arial"/>
                          <a:sym typeface="Arial"/>
                        </a:rPr>
                        <a:t>N/A</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400">
                          <a:latin typeface="Arial"/>
                          <a:ea typeface="Arial"/>
                          <a:cs typeface="Arial"/>
                          <a:sym typeface="Arial"/>
                        </a:defRPr>
                      </a:pPr>
                      <a:r>
                        <a:t>EMCS (full biometric scope) developed. </a:t>
                      </a:r>
                      <a:r>
                        <a:rPr sz="1800">
                          <a:latin typeface="+mj-lt"/>
                          <a:ea typeface="+mj-ea"/>
                          <a:cs typeface="+mj-cs"/>
                          <a:sym typeface="Calibri"/>
                        </a:rPr>
                        <a:t>	</a:t>
                      </a:r>
                    </a:p>
                  </a:txBody>
                  <a:tcPr marL="45685" marR="45685" marT="45685" marB="45685"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1240246">
                <a:tc>
                  <a:txBody>
                    <a:bodyPr/>
                    <a:lstStyle/>
                    <a:p>
                      <a:pPr algn="ctr">
                        <a:defRPr sz="1800"/>
                      </a:pPr>
                      <a:r>
                        <a:rPr sz="1400" b="1">
                          <a:latin typeface="Arial"/>
                          <a:ea typeface="Arial"/>
                          <a:cs typeface="Arial"/>
                          <a:sym typeface="Arial"/>
                        </a:rPr>
                        <a:t>ACTUAL PER QUARTER</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defRPr sz="1800"/>
                      </a:pPr>
                      <a:r>
                        <a:rPr sz="1400">
                          <a:latin typeface="Arial"/>
                          <a:ea typeface="Arial"/>
                          <a:cs typeface="Arial"/>
                          <a:sym typeface="Arial"/>
                        </a:rPr>
                        <a:t>N/A</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lnSpc>
                          <a:spcPct val="90000"/>
                        </a:lnSpc>
                        <a:spcBef>
                          <a:spcPts val="1500"/>
                        </a:spcBef>
                        <a:defRPr sz="1400" b="1">
                          <a:solidFill>
                            <a:srgbClr val="FF0000"/>
                          </a:solidFill>
                          <a:latin typeface="Arial"/>
                          <a:ea typeface="Arial"/>
                          <a:cs typeface="Arial"/>
                          <a:sym typeface="Arial"/>
                        </a:defRPr>
                      </a:pPr>
                      <a:r>
                        <a:t>Not Achieved</a:t>
                      </a:r>
                    </a:p>
                    <a:p>
                      <a:pPr algn="l" defTabSz="914400">
                        <a:lnSpc>
                          <a:spcPct val="90000"/>
                        </a:lnSpc>
                        <a:spcBef>
                          <a:spcPts val="1500"/>
                        </a:spcBef>
                        <a:defRPr sz="1400">
                          <a:latin typeface="Arial"/>
                          <a:ea typeface="Arial"/>
                          <a:cs typeface="Arial"/>
                          <a:sym typeface="Arial"/>
                        </a:defRPr>
                      </a:pPr>
                      <a:r>
                        <a:t>Technical specifications approved and development has commenced.</a:t>
                      </a:r>
                    </a:p>
                  </a:txBody>
                  <a:tcPr marL="45685" marR="45685" marT="45685" marB="45685"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bl>
          </a:graphicData>
        </a:graphic>
      </p:graphicFrame>
    </p:spTree>
  </p:cSld>
  <p:clrMapOvr>
    <a:masterClrMapping/>
  </p:clrMapOvr>
  <p:transition spd="med"/>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7" name="TextBox 3"/>
          <p:cNvSpPr txBox="1"/>
          <p:nvPr/>
        </p:nvSpPr>
        <p:spPr>
          <a:xfrm>
            <a:off x="311284" y="1529950"/>
            <a:ext cx="8832716" cy="37522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238" name="Rectangle 4"/>
          <p:cNvSpPr txBox="1"/>
          <p:nvPr/>
        </p:nvSpPr>
        <p:spPr>
          <a:xfrm>
            <a:off x="-7993" y="143577"/>
            <a:ext cx="9159986" cy="43706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800"/>
              </a:spcBef>
              <a:defRPr sz="2400" b="1">
                <a:solidFill>
                  <a:schemeClr val="accent3">
                    <a:satOff val="-6373"/>
                    <a:lumOff val="-10823"/>
                  </a:schemeClr>
                </a:solidFill>
                <a:latin typeface="Arial"/>
                <a:ea typeface="Arial"/>
                <a:cs typeface="Arial"/>
                <a:sym typeface="Arial"/>
              </a:defRPr>
            </a:lvl1pPr>
          </a:lstStyle>
          <a:p>
            <a:r>
              <a:rPr dirty="0"/>
              <a:t>PROGRAMME 1: ADMINISTRATION</a:t>
            </a:r>
          </a:p>
        </p:txBody>
      </p:sp>
      <p:sp>
        <p:nvSpPr>
          <p:cNvPr id="239"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13</a:t>
            </a:fld>
            <a:endParaRPr/>
          </a:p>
        </p:txBody>
      </p:sp>
      <p:graphicFrame>
        <p:nvGraphicFramePr>
          <p:cNvPr id="240" name="Table 1"/>
          <p:cNvGraphicFramePr/>
          <p:nvPr>
            <p:extLst>
              <p:ext uri="{D42A27DB-BD31-4B8C-83A1-F6EECF244321}">
                <p14:modId xmlns:p14="http://schemas.microsoft.com/office/powerpoint/2010/main" xmlns="" val="3334576538"/>
              </p:ext>
            </p:extLst>
          </p:nvPr>
        </p:nvGraphicFramePr>
        <p:xfrm>
          <a:off x="180109" y="852053"/>
          <a:ext cx="8839199" cy="4674692"/>
        </p:xfrm>
        <a:graphic>
          <a:graphicData uri="http://schemas.openxmlformats.org/drawingml/2006/table">
            <a:tbl>
              <a:tblPr firstRow="1" bandRow="1">
                <a:tableStyleId>{4C3C2611-4C71-4FC5-86AE-919BDF0F9419}</a:tableStyleId>
              </a:tblPr>
              <a:tblGrid>
                <a:gridCol w="2532619"/>
                <a:gridCol w="2953780"/>
                <a:gridCol w="3352800"/>
              </a:tblGrid>
              <a:tr h="714698">
                <a:tc gridSpan="3">
                  <a:txBody>
                    <a:bodyPr/>
                    <a:lstStyle/>
                    <a:p>
                      <a:pPr algn="l" defTabSz="914400">
                        <a:lnSpc>
                          <a:spcPct val="115000"/>
                        </a:lnSpc>
                        <a:defRPr sz="1600" u="sng">
                          <a:latin typeface="Arial"/>
                          <a:ea typeface="Arial"/>
                          <a:cs typeface="Arial"/>
                          <a:sym typeface="Arial"/>
                        </a:defRPr>
                      </a:pPr>
                      <a:r>
                        <a:rPr dirty="0"/>
                        <a:t>Strategic Objective 3.1: </a:t>
                      </a:r>
                      <a:r>
                        <a:rPr u="none" dirty="0"/>
                        <a:t>Secure, effective, efficient and accessible service delivery to citizens and immigrants</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hMerge="1">
                  <a:txBody>
                    <a:bodyPr/>
                    <a:lstStyle/>
                    <a:p>
                      <a:endParaRPr lang="en-US"/>
                    </a:p>
                  </a:txBody>
                  <a:tcPr/>
                </a:tc>
                <a:tc hMerge="1">
                  <a:txBody>
                    <a:bodyPr/>
                    <a:lstStyle/>
                    <a:p>
                      <a:endParaRPr lang="en-US"/>
                    </a:p>
                  </a:txBody>
                  <a:tcPr/>
                </a:tc>
              </a:tr>
              <a:tr h="358394">
                <a:tc>
                  <a:txBody>
                    <a:bodyPr/>
                    <a:lstStyle/>
                    <a:p>
                      <a:pPr algn="ctr" defTabSz="914400">
                        <a:lnSpc>
                          <a:spcPct val="90000"/>
                        </a:lnSpc>
                        <a:spcBef>
                          <a:spcPts val="1700"/>
                        </a:spcBef>
                        <a:defRPr sz="1800"/>
                      </a:pPr>
                      <a:r>
                        <a:rPr sz="1600" b="1">
                          <a:latin typeface="Arial"/>
                          <a:ea typeface="Arial"/>
                          <a:cs typeface="Arial"/>
                          <a:sym typeface="Arial"/>
                        </a:rPr>
                        <a:t>Annual Target   </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defTabSz="914400">
                        <a:lnSpc>
                          <a:spcPct val="90000"/>
                        </a:lnSpc>
                        <a:spcBef>
                          <a:spcPts val="1500"/>
                        </a:spcBef>
                        <a:defRPr sz="1800"/>
                      </a:pPr>
                      <a:r>
                        <a:rPr sz="1400" b="1">
                          <a:latin typeface="Arial"/>
                          <a:ea typeface="Arial"/>
                          <a:cs typeface="Arial"/>
                          <a:sym typeface="Arial"/>
                        </a:rPr>
                        <a:t>Q2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defTabSz="914400">
                        <a:lnSpc>
                          <a:spcPct val="90000"/>
                        </a:lnSpc>
                        <a:spcBef>
                          <a:spcPts val="1500"/>
                        </a:spcBef>
                        <a:defRPr sz="1800"/>
                      </a:pPr>
                      <a:r>
                        <a:rPr sz="1400" b="1">
                          <a:latin typeface="Arial"/>
                          <a:ea typeface="Arial"/>
                          <a:cs typeface="Arial"/>
                          <a:sym typeface="Arial"/>
                        </a:rPr>
                        <a:t>Q3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r>
              <a:tr h="1339486">
                <a:tc>
                  <a:txBody>
                    <a:bodyPr/>
                    <a:lstStyle/>
                    <a:p>
                      <a:pPr algn="just" defTabSz="914400">
                        <a:defRPr sz="1800"/>
                      </a:pPr>
                      <a:r>
                        <a:rPr sz="1400" dirty="0">
                          <a:latin typeface="Arial"/>
                          <a:ea typeface="Arial"/>
                          <a:cs typeface="Arial"/>
                          <a:sym typeface="Arial"/>
                        </a:rPr>
                        <a:t>300 managers (junior, middle and senior) trained in leadership and management development </a:t>
                      </a:r>
                      <a:r>
                        <a:rPr sz="1400" dirty="0" err="1">
                          <a:latin typeface="Arial"/>
                          <a:ea typeface="Arial"/>
                          <a:cs typeface="Arial"/>
                          <a:sym typeface="Arial"/>
                        </a:rPr>
                        <a:t>programmes</a:t>
                      </a:r>
                      <a:r>
                        <a:rPr sz="1400" dirty="0">
                          <a:latin typeface="Arial"/>
                          <a:ea typeface="Arial"/>
                          <a:cs typeface="Arial"/>
                          <a:sym typeface="Arial"/>
                        </a:rPr>
                        <a:t> to improve performance.</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just" defTabSz="914400">
                        <a:defRPr sz="1400">
                          <a:latin typeface="Arial"/>
                          <a:ea typeface="Arial"/>
                          <a:cs typeface="Arial"/>
                          <a:sym typeface="Arial"/>
                        </a:defRPr>
                      </a:pPr>
                      <a:r>
                        <a:rPr dirty="0"/>
                        <a:t>90 managers (junior, middle and senior) trained in leadership and management development </a:t>
                      </a:r>
                      <a:r>
                        <a:rPr dirty="0" err="1"/>
                        <a:t>programmes</a:t>
                      </a:r>
                      <a:r>
                        <a:rPr dirty="0"/>
                        <a:t> to improve performance.</a:t>
                      </a:r>
                    </a:p>
                    <a:p>
                      <a:pPr algn="just" defTabSz="914400">
                        <a:defRPr sz="1400">
                          <a:latin typeface="Arial"/>
                          <a:ea typeface="Arial"/>
                          <a:cs typeface="Arial"/>
                          <a:sym typeface="Arial"/>
                        </a:defRPr>
                      </a:pPr>
                      <a:r>
                        <a:rPr dirty="0"/>
                        <a:t>	</a:t>
                      </a:r>
                    </a:p>
                  </a:txBody>
                  <a:tcPr marL="45700" marR="45700" marT="45700" marB="4570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just" defTabSz="914400">
                        <a:defRPr sz="1800"/>
                      </a:pPr>
                      <a:r>
                        <a:rPr sz="1400" dirty="0">
                          <a:latin typeface="Arial"/>
                          <a:ea typeface="Arial"/>
                          <a:cs typeface="Arial"/>
                          <a:sym typeface="Arial"/>
                        </a:rPr>
                        <a:t>75 managers (junior, middle and senior) trained in leadership and management development </a:t>
                      </a:r>
                      <a:r>
                        <a:rPr sz="1400" dirty="0" err="1">
                          <a:latin typeface="Arial"/>
                          <a:ea typeface="Arial"/>
                          <a:cs typeface="Arial"/>
                          <a:sym typeface="Arial"/>
                        </a:rPr>
                        <a:t>programmes</a:t>
                      </a:r>
                      <a:r>
                        <a:rPr sz="1400" dirty="0">
                          <a:latin typeface="Arial"/>
                          <a:ea typeface="Arial"/>
                          <a:cs typeface="Arial"/>
                          <a:sym typeface="Arial"/>
                        </a:rPr>
                        <a:t> to improve performance.</a:t>
                      </a:r>
                    </a:p>
                  </a:txBody>
                  <a:tcPr marL="45700" marR="45700" marT="45700" marB="4570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2201687">
                <a:tc>
                  <a:txBody>
                    <a:bodyPr/>
                    <a:lstStyle/>
                    <a:p>
                      <a:pPr algn="ctr">
                        <a:defRPr sz="1800"/>
                      </a:pPr>
                      <a:r>
                        <a:rPr sz="1400" b="1">
                          <a:latin typeface="Arial"/>
                          <a:ea typeface="Arial"/>
                          <a:cs typeface="Arial"/>
                          <a:sym typeface="Arial"/>
                        </a:rPr>
                        <a:t>ACTUAL PER QUARTER</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just" defTabSz="914400">
                        <a:defRPr sz="1400" b="1">
                          <a:solidFill>
                            <a:srgbClr val="FF0000"/>
                          </a:solidFill>
                          <a:latin typeface="Arial"/>
                          <a:ea typeface="Arial"/>
                          <a:cs typeface="Arial"/>
                          <a:sym typeface="Arial"/>
                        </a:defRPr>
                      </a:pPr>
                      <a:r>
                        <a:rPr dirty="0">
                          <a:solidFill>
                            <a:srgbClr val="00B050"/>
                          </a:solidFill>
                        </a:rPr>
                        <a:t>Achieved</a:t>
                      </a:r>
                    </a:p>
                    <a:p>
                      <a:pPr algn="just" defTabSz="914400">
                        <a:defRPr sz="1400">
                          <a:latin typeface="Arial"/>
                          <a:ea typeface="Arial"/>
                          <a:cs typeface="Arial"/>
                          <a:sym typeface="Arial"/>
                        </a:defRPr>
                      </a:pPr>
                      <a:r>
                        <a:rPr dirty="0"/>
                        <a:t>A total of 688 Managers were trained: </a:t>
                      </a:r>
                    </a:p>
                    <a:p>
                      <a:pPr algn="just" defTabSz="914400">
                        <a:defRPr sz="1400">
                          <a:latin typeface="Arial"/>
                          <a:ea typeface="Arial"/>
                          <a:cs typeface="Arial"/>
                          <a:sym typeface="Arial"/>
                        </a:defRPr>
                      </a:pPr>
                      <a:endParaRPr dirty="0"/>
                    </a:p>
                    <a:p>
                      <a:pPr algn="just" defTabSz="914400">
                        <a:defRPr sz="1400">
                          <a:latin typeface="Arial"/>
                          <a:ea typeface="Arial"/>
                          <a:cs typeface="Arial"/>
                          <a:sym typeface="Arial"/>
                        </a:defRPr>
                      </a:pPr>
                      <a:r>
                        <a:rPr dirty="0"/>
                        <a:t>11 Senior Managers, 145 Middle Managers and 532 Junior managers  were trained on leadership and  management development </a:t>
                      </a:r>
                      <a:r>
                        <a:rPr dirty="0" err="1"/>
                        <a:t>programmes</a:t>
                      </a:r>
                      <a:r>
                        <a:rPr dirty="0"/>
                        <a:t> (EMDP and Case Management Systems).</a:t>
                      </a:r>
                    </a:p>
                  </a:txBody>
                  <a:tcPr marL="45700" marR="45700" marT="45700" marB="4570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just" defTabSz="914400">
                        <a:defRPr sz="1400" b="1">
                          <a:solidFill>
                            <a:srgbClr val="FF0000"/>
                          </a:solidFill>
                          <a:latin typeface="Arial"/>
                          <a:ea typeface="Arial"/>
                          <a:cs typeface="Arial"/>
                          <a:sym typeface="Arial"/>
                        </a:defRPr>
                      </a:pPr>
                      <a:r>
                        <a:rPr dirty="0">
                          <a:solidFill>
                            <a:srgbClr val="00B050"/>
                          </a:solidFill>
                        </a:rPr>
                        <a:t>Achieved</a:t>
                      </a:r>
                    </a:p>
                    <a:p>
                      <a:pPr algn="just" defTabSz="914400">
                        <a:defRPr sz="1400">
                          <a:latin typeface="Arial"/>
                          <a:ea typeface="Arial"/>
                          <a:cs typeface="Arial"/>
                          <a:sym typeface="Arial"/>
                        </a:defRPr>
                      </a:pPr>
                      <a:r>
                        <a:rPr dirty="0"/>
                        <a:t>A total of 229  Managers were trained: </a:t>
                      </a:r>
                    </a:p>
                    <a:p>
                      <a:pPr algn="just" defTabSz="914400">
                        <a:defRPr sz="1400">
                          <a:latin typeface="Arial"/>
                          <a:ea typeface="Arial"/>
                          <a:cs typeface="Arial"/>
                          <a:sym typeface="Arial"/>
                        </a:defRPr>
                      </a:pPr>
                      <a:endParaRPr dirty="0"/>
                    </a:p>
                    <a:p>
                      <a:pPr algn="just" defTabSz="914400">
                        <a:defRPr sz="1400">
                          <a:latin typeface="Arial"/>
                          <a:ea typeface="Arial"/>
                          <a:cs typeface="Arial"/>
                          <a:sym typeface="Arial"/>
                        </a:defRPr>
                      </a:pPr>
                      <a:r>
                        <a:rPr dirty="0"/>
                        <a:t>26 Senior Managers, 67 Middle Managers and 135 Junior Managers  were trained on leadership and  management development </a:t>
                      </a:r>
                      <a:r>
                        <a:rPr dirty="0" err="1"/>
                        <a:t>programmes</a:t>
                      </a:r>
                      <a:r>
                        <a:rPr dirty="0"/>
                        <a:t> (EMDP, AMDP, Mentoring, Project Management, Operations Management and Performance  Management. </a:t>
                      </a:r>
                    </a:p>
                  </a:txBody>
                  <a:tcPr marL="45700" marR="45700" marT="45700" marB="4570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bl>
          </a:graphicData>
        </a:graphic>
      </p:graphicFrame>
    </p:spTree>
  </p:cSld>
  <p:clrMapOvr>
    <a:masterClrMapping/>
  </p:clrMapOvr>
  <p:transition spd="med"/>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2" name="TextBox 3"/>
          <p:cNvSpPr txBox="1"/>
          <p:nvPr/>
        </p:nvSpPr>
        <p:spPr>
          <a:xfrm>
            <a:off x="311284" y="1529950"/>
            <a:ext cx="8832716" cy="37522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243" name="Rectangle 4"/>
          <p:cNvSpPr txBox="1"/>
          <p:nvPr/>
        </p:nvSpPr>
        <p:spPr>
          <a:xfrm>
            <a:off x="2749" y="65066"/>
            <a:ext cx="9138502" cy="43706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800"/>
              </a:spcBef>
              <a:defRPr sz="2400" b="1">
                <a:solidFill>
                  <a:schemeClr val="accent3">
                    <a:satOff val="-6373"/>
                    <a:lumOff val="-10823"/>
                  </a:schemeClr>
                </a:solidFill>
                <a:latin typeface="Arial"/>
                <a:ea typeface="Arial"/>
                <a:cs typeface="Arial"/>
                <a:sym typeface="Arial"/>
              </a:defRPr>
            </a:lvl1pPr>
          </a:lstStyle>
          <a:p>
            <a:r>
              <a:rPr dirty="0"/>
              <a:t>PROGRAMME 1: ADMINISTRATION</a:t>
            </a:r>
          </a:p>
        </p:txBody>
      </p:sp>
      <p:sp>
        <p:nvSpPr>
          <p:cNvPr id="244"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14</a:t>
            </a:fld>
            <a:endParaRPr/>
          </a:p>
        </p:txBody>
      </p:sp>
      <p:graphicFrame>
        <p:nvGraphicFramePr>
          <p:cNvPr id="245" name="Table 1"/>
          <p:cNvGraphicFramePr/>
          <p:nvPr/>
        </p:nvGraphicFramePr>
        <p:xfrm>
          <a:off x="155642" y="606281"/>
          <a:ext cx="8832715" cy="5198240"/>
        </p:xfrm>
        <a:graphic>
          <a:graphicData uri="http://schemas.openxmlformats.org/drawingml/2006/table">
            <a:tbl>
              <a:tblPr firstRow="1" bandRow="1">
                <a:tableStyleId>{4C3C2611-4C71-4FC5-86AE-919BDF0F9419}</a:tableStyleId>
              </a:tblPr>
              <a:tblGrid>
                <a:gridCol w="1913912"/>
                <a:gridCol w="5065618"/>
                <a:gridCol w="1853185"/>
              </a:tblGrid>
              <a:tr h="665407">
                <a:tc gridSpan="3">
                  <a:txBody>
                    <a:bodyPr/>
                    <a:lstStyle/>
                    <a:p>
                      <a:pPr algn="l" defTabSz="914400">
                        <a:lnSpc>
                          <a:spcPct val="115000"/>
                        </a:lnSpc>
                        <a:defRPr sz="1600" u="sng">
                          <a:latin typeface="Arial"/>
                          <a:ea typeface="Arial"/>
                          <a:cs typeface="Arial"/>
                          <a:sym typeface="Arial"/>
                        </a:defRPr>
                      </a:pPr>
                      <a:r>
                        <a:rPr dirty="0"/>
                        <a:t>Strategic Objective 3.1: </a:t>
                      </a:r>
                      <a:r>
                        <a:rPr u="none" dirty="0"/>
                        <a:t>Secure, effective, efficient and accessible service delivery to citizens and immigrants</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hMerge="1">
                  <a:txBody>
                    <a:bodyPr/>
                    <a:lstStyle/>
                    <a:p>
                      <a:endParaRPr lang="en-US"/>
                    </a:p>
                  </a:txBody>
                  <a:tcPr/>
                </a:tc>
                <a:tc hMerge="1">
                  <a:txBody>
                    <a:bodyPr/>
                    <a:lstStyle/>
                    <a:p>
                      <a:endParaRPr lang="en-US"/>
                    </a:p>
                  </a:txBody>
                  <a:tcPr/>
                </a:tc>
              </a:tr>
              <a:tr h="378630">
                <a:tc>
                  <a:txBody>
                    <a:bodyPr/>
                    <a:lstStyle/>
                    <a:p>
                      <a:pPr algn="ctr" defTabSz="914400">
                        <a:lnSpc>
                          <a:spcPct val="90000"/>
                        </a:lnSpc>
                        <a:spcBef>
                          <a:spcPts val="1700"/>
                        </a:spcBef>
                        <a:defRPr sz="1800"/>
                      </a:pPr>
                      <a:r>
                        <a:rPr sz="1600" b="1">
                          <a:latin typeface="Arial"/>
                          <a:ea typeface="Arial"/>
                          <a:cs typeface="Arial"/>
                          <a:sym typeface="Arial"/>
                        </a:rPr>
                        <a:t>Annual Target   </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Q2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Q3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r>
              <a:tr h="707923">
                <a:tc>
                  <a:txBody>
                    <a:bodyPr/>
                    <a:lstStyle/>
                    <a:p>
                      <a:pPr algn="just" defTabSz="914400">
                        <a:defRPr sz="1800"/>
                      </a:pPr>
                      <a:r>
                        <a:rPr sz="1400" dirty="0">
                          <a:latin typeface="Arial"/>
                          <a:ea typeface="Arial"/>
                          <a:cs typeface="Arial"/>
                          <a:sym typeface="Arial"/>
                        </a:rPr>
                        <a:t>Draft White Paper submitted to Minister for approval. </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just">
                        <a:defRPr sz="1800"/>
                      </a:pPr>
                      <a:r>
                        <a:rPr sz="1400">
                          <a:latin typeface="Arial"/>
                          <a:ea typeface="Arial"/>
                          <a:cs typeface="Arial"/>
                          <a:sym typeface="Arial"/>
                        </a:rPr>
                        <a:t>Consolidated report on inputs from Discussion Paper consultations presented to EXCO.</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400">
                          <a:latin typeface="Arial"/>
                          <a:ea typeface="Arial"/>
                          <a:cs typeface="Arial"/>
                          <a:sym typeface="Arial"/>
                        </a:rPr>
                        <a:t>First draft of White Paper submitted to Minister for comment.</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3258129">
                <a:tc>
                  <a:txBody>
                    <a:bodyPr/>
                    <a:lstStyle/>
                    <a:p>
                      <a:pPr algn="ctr">
                        <a:defRPr sz="1800"/>
                      </a:pPr>
                      <a:r>
                        <a:rPr sz="1400" b="1">
                          <a:latin typeface="Arial"/>
                          <a:ea typeface="Arial"/>
                          <a:cs typeface="Arial"/>
                          <a:sym typeface="Arial"/>
                        </a:rPr>
                        <a:t>ACTUAL PER QUARTER</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lnSpc>
                          <a:spcPct val="150000"/>
                        </a:lnSpc>
                        <a:defRPr sz="1400" b="1">
                          <a:solidFill>
                            <a:srgbClr val="FF0000"/>
                          </a:solidFill>
                          <a:latin typeface="Arial"/>
                          <a:ea typeface="Arial"/>
                          <a:cs typeface="Arial"/>
                          <a:sym typeface="Arial"/>
                        </a:defRPr>
                      </a:pPr>
                      <a:r>
                        <a:t>Not Achieved</a:t>
                      </a:r>
                    </a:p>
                    <a:p>
                      <a:pPr marL="285750" indent="-285750" algn="just" defTabSz="914400">
                        <a:buSzPct val="100000"/>
                        <a:buFont typeface="Arial"/>
                        <a:buChar char="➢"/>
                        <a:defRPr sz="1300">
                          <a:latin typeface="Arial"/>
                          <a:ea typeface="Arial"/>
                          <a:cs typeface="Arial"/>
                          <a:sym typeface="Arial"/>
                        </a:defRPr>
                      </a:pPr>
                      <a:r>
                        <a:t>11 July  - National Policy Dialogue – Launched by Minister.</a:t>
                      </a:r>
                    </a:p>
                    <a:p>
                      <a:pPr marL="285750" indent="-285750" algn="just" defTabSz="914400">
                        <a:buSzPct val="100000"/>
                        <a:buFont typeface="Arial"/>
                        <a:buChar char="➢"/>
                        <a:defRPr sz="1300">
                          <a:latin typeface="Arial"/>
                          <a:ea typeface="Arial"/>
                          <a:cs typeface="Arial"/>
                          <a:sym typeface="Arial"/>
                        </a:defRPr>
                      </a:pPr>
                      <a:r>
                        <a:t>13 July -  First Change Management Workshop.</a:t>
                      </a:r>
                    </a:p>
                    <a:p>
                      <a:pPr marL="285750" indent="-285750" algn="just" defTabSz="914400">
                        <a:buSzPct val="100000"/>
                        <a:buFont typeface="Arial"/>
                        <a:buChar char="➢"/>
                        <a:defRPr sz="1300">
                          <a:latin typeface="Arial"/>
                          <a:ea typeface="Arial"/>
                          <a:cs typeface="Arial"/>
                          <a:sym typeface="Arial"/>
                        </a:defRPr>
                      </a:pPr>
                      <a:r>
                        <a:t>19 July  - ESEID (Economic Cluster).</a:t>
                      </a:r>
                    </a:p>
                    <a:p>
                      <a:pPr marL="285750" indent="-285750" algn="just" defTabSz="914400">
                        <a:buSzPct val="100000"/>
                        <a:buFont typeface="Arial"/>
                        <a:buChar char="➢"/>
                        <a:defRPr sz="1300">
                          <a:latin typeface="Arial"/>
                          <a:ea typeface="Arial"/>
                          <a:cs typeface="Arial"/>
                          <a:sym typeface="Arial"/>
                        </a:defRPr>
                      </a:pPr>
                      <a:r>
                        <a:t>26 July - Western Cape Road Show.</a:t>
                      </a:r>
                    </a:p>
                    <a:p>
                      <a:pPr marL="285750" indent="-285750" algn="just" defTabSz="914400">
                        <a:buSzPct val="100000"/>
                        <a:buFont typeface="Arial"/>
                        <a:buChar char="➢"/>
                        <a:defRPr sz="1300">
                          <a:latin typeface="Arial"/>
                          <a:ea typeface="Arial"/>
                          <a:cs typeface="Arial"/>
                          <a:sym typeface="Arial"/>
                        </a:defRPr>
                      </a:pPr>
                      <a:r>
                        <a:t>10 Aug - North West Road Show.</a:t>
                      </a:r>
                    </a:p>
                    <a:p>
                      <a:pPr marL="285750" indent="-285750" algn="just" defTabSz="914400">
                        <a:buSzPct val="100000"/>
                        <a:buFont typeface="Arial"/>
                        <a:buChar char="➢"/>
                        <a:defRPr sz="1300">
                          <a:latin typeface="Arial"/>
                          <a:ea typeface="Arial"/>
                          <a:cs typeface="Arial"/>
                          <a:sym typeface="Arial"/>
                        </a:defRPr>
                      </a:pPr>
                      <a:r>
                        <a:t>14-15 Aug -  Workshop with HR  to launch the Change Management project.</a:t>
                      </a:r>
                    </a:p>
                    <a:p>
                      <a:pPr marL="285750" indent="-285750" algn="just" defTabSz="914400">
                        <a:buSzPct val="100000"/>
                        <a:buFont typeface="Arial"/>
                        <a:buChar char="➢"/>
                        <a:defRPr sz="1300">
                          <a:latin typeface="Arial"/>
                          <a:ea typeface="Arial"/>
                          <a:cs typeface="Arial"/>
                          <a:sym typeface="Arial"/>
                        </a:defRPr>
                      </a:pPr>
                      <a:r>
                        <a:t>22 Aug - Limpopo Road Show.</a:t>
                      </a:r>
                    </a:p>
                    <a:p>
                      <a:pPr marL="285750" indent="-285750" algn="just" defTabSz="914400">
                        <a:buSzPct val="100000"/>
                        <a:buFont typeface="Arial"/>
                        <a:buChar char="➢"/>
                        <a:defRPr sz="1300">
                          <a:latin typeface="Arial"/>
                          <a:ea typeface="Arial"/>
                          <a:cs typeface="Arial"/>
                          <a:sym typeface="Arial"/>
                        </a:defRPr>
                      </a:pPr>
                      <a:r>
                        <a:t>30 Aug - Northern Cape (Office of the Premier) Exco meeting .</a:t>
                      </a:r>
                    </a:p>
                    <a:p>
                      <a:pPr marL="285750" indent="-285750" algn="just" defTabSz="914400">
                        <a:buSzPct val="100000"/>
                        <a:buFont typeface="Arial"/>
                        <a:buChar char="➢"/>
                        <a:defRPr sz="1300">
                          <a:latin typeface="Arial"/>
                          <a:ea typeface="Arial"/>
                          <a:cs typeface="Arial"/>
                          <a:sym typeface="Arial"/>
                        </a:defRPr>
                      </a:pPr>
                      <a:r>
                        <a:t>12 - 15 Sept - Change Management Workshop in North West.</a:t>
                      </a:r>
                    </a:p>
                    <a:p>
                      <a:pPr marL="285750" indent="-285750" algn="just" defTabSz="914400">
                        <a:buSzPct val="100000"/>
                        <a:buFont typeface="Arial"/>
                        <a:buChar char="➢"/>
                        <a:defRPr sz="1300">
                          <a:latin typeface="Arial"/>
                          <a:ea typeface="Arial"/>
                          <a:cs typeface="Arial"/>
                          <a:sym typeface="Arial"/>
                        </a:defRPr>
                      </a:pPr>
                      <a:r>
                        <a:t>14 Sept - Mpumalanga Road Show.</a:t>
                      </a:r>
                    </a:p>
                    <a:p>
                      <a:pPr marL="285750" indent="-285750" algn="just" defTabSz="914400">
                        <a:buSzPct val="100000"/>
                        <a:buFont typeface="Arial"/>
                        <a:buChar char="➢"/>
                        <a:defRPr sz="1300">
                          <a:latin typeface="Arial"/>
                          <a:ea typeface="Arial"/>
                          <a:cs typeface="Arial"/>
                          <a:sym typeface="Arial"/>
                        </a:defRPr>
                      </a:pPr>
                      <a:r>
                        <a:t>20 Sept - Eastern Cape Road Show.</a:t>
                      </a:r>
                    </a:p>
                    <a:p>
                      <a:pPr marL="285750" indent="-285750" algn="just" defTabSz="914400">
                        <a:buSzPct val="100000"/>
                        <a:buFont typeface="Arial"/>
                        <a:buChar char="➢"/>
                        <a:defRPr sz="1300">
                          <a:latin typeface="Arial"/>
                          <a:ea typeface="Arial"/>
                          <a:cs typeface="Arial"/>
                          <a:sym typeface="Arial"/>
                        </a:defRPr>
                      </a:pPr>
                      <a:r>
                        <a:t>29 Sept - National Colloquium.</a:t>
                      </a:r>
                    </a:p>
                    <a:p>
                      <a:pPr marL="285750" indent="-285750" algn="just" defTabSz="914400">
                        <a:buSzPct val="100000"/>
                        <a:buFont typeface="Arial"/>
                        <a:buChar char="❑"/>
                        <a:defRPr sz="1300">
                          <a:latin typeface="Arial"/>
                          <a:ea typeface="Arial"/>
                          <a:cs typeface="Arial"/>
                          <a:sym typeface="Arial"/>
                        </a:defRPr>
                      </a:pPr>
                      <a:r>
                        <a:t>In addition: important bilaterals were held with SSA structures and with the DTPS.</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lnSpc>
                          <a:spcPct val="90000"/>
                        </a:lnSpc>
                        <a:spcBef>
                          <a:spcPts val="1500"/>
                        </a:spcBef>
                        <a:defRPr sz="1800"/>
                      </a:pPr>
                      <a:r>
                        <a:rPr sz="1400" b="1">
                          <a:solidFill>
                            <a:srgbClr val="FF0000"/>
                          </a:solidFill>
                          <a:latin typeface="Arial"/>
                          <a:ea typeface="Arial"/>
                          <a:cs typeface="Arial"/>
                          <a:sym typeface="Arial"/>
                        </a:rPr>
                        <a:t>Not Achieved</a:t>
                      </a:r>
                    </a:p>
                  </a:txBody>
                  <a:tcPr marL="45720" marR="4572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bl>
          </a:graphicData>
        </a:graphic>
      </p:graphicFrame>
    </p:spTree>
  </p:cSld>
  <p:clrMapOvr>
    <a:masterClrMapping/>
  </p:clrMapOvr>
  <p:transition spd="med"/>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TextBox 3"/>
          <p:cNvSpPr txBox="1"/>
          <p:nvPr/>
        </p:nvSpPr>
        <p:spPr>
          <a:xfrm>
            <a:off x="311284" y="1529950"/>
            <a:ext cx="8832716" cy="37522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248" name="Rectangle 4"/>
          <p:cNvSpPr txBox="1"/>
          <p:nvPr/>
        </p:nvSpPr>
        <p:spPr>
          <a:xfrm>
            <a:off x="4739" y="100852"/>
            <a:ext cx="9148376" cy="43706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800"/>
              </a:spcBef>
              <a:defRPr sz="2400" b="1">
                <a:solidFill>
                  <a:schemeClr val="accent3">
                    <a:satOff val="-6373"/>
                    <a:lumOff val="-10823"/>
                  </a:schemeClr>
                </a:solidFill>
                <a:latin typeface="Arial"/>
                <a:ea typeface="Arial"/>
                <a:cs typeface="Arial"/>
                <a:sym typeface="Arial"/>
              </a:defRPr>
            </a:lvl1pPr>
          </a:lstStyle>
          <a:p>
            <a:r>
              <a:rPr dirty="0"/>
              <a:t>PROGRAMME 1: ADMINISTRATION</a:t>
            </a:r>
          </a:p>
        </p:txBody>
      </p:sp>
      <p:sp>
        <p:nvSpPr>
          <p:cNvPr id="249"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15</a:t>
            </a:fld>
            <a:endParaRPr/>
          </a:p>
        </p:txBody>
      </p:sp>
      <p:graphicFrame>
        <p:nvGraphicFramePr>
          <p:cNvPr id="250" name="Table 1"/>
          <p:cNvGraphicFramePr/>
          <p:nvPr>
            <p:extLst>
              <p:ext uri="{D42A27DB-BD31-4B8C-83A1-F6EECF244321}">
                <p14:modId xmlns:p14="http://schemas.microsoft.com/office/powerpoint/2010/main" xmlns="" val="1989108327"/>
              </p:ext>
            </p:extLst>
          </p:nvPr>
        </p:nvGraphicFramePr>
        <p:xfrm>
          <a:off x="196692" y="1056407"/>
          <a:ext cx="8764465" cy="3966062"/>
        </p:xfrm>
        <a:graphic>
          <a:graphicData uri="http://schemas.openxmlformats.org/drawingml/2006/table">
            <a:tbl>
              <a:tblPr firstRow="1" bandRow="1">
                <a:tableStyleId>{4C3C2611-4C71-4FC5-86AE-919BDF0F9419}</a:tableStyleId>
              </a:tblPr>
              <a:tblGrid>
                <a:gridCol w="2580690"/>
                <a:gridCol w="3035111"/>
                <a:gridCol w="3148664"/>
              </a:tblGrid>
              <a:tr h="600500">
                <a:tc gridSpan="3">
                  <a:txBody>
                    <a:bodyPr/>
                    <a:lstStyle/>
                    <a:p>
                      <a:pPr marL="2786063" indent="-2786063" algn="just" defTabSz="914400">
                        <a:defRPr sz="1800" b="0">
                          <a:solidFill>
                            <a:srgbClr val="000000"/>
                          </a:solidFill>
                        </a:defRPr>
                      </a:pPr>
                      <a:r>
                        <a:rPr sz="1600" b="1" dirty="0">
                          <a:solidFill>
                            <a:srgbClr val="FFFFFF"/>
                          </a:solidFill>
                          <a:latin typeface="Arial"/>
                          <a:ea typeface="Arial"/>
                          <a:cs typeface="Arial"/>
                          <a:sym typeface="Arial"/>
                        </a:rPr>
                        <a:t>Strategic Objective 3.2: Good governance and administration</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hMerge="1">
                  <a:txBody>
                    <a:bodyPr/>
                    <a:lstStyle/>
                    <a:p>
                      <a:endParaRPr lang="en-US"/>
                    </a:p>
                  </a:txBody>
                  <a:tcPr/>
                </a:tc>
                <a:tc hMerge="1">
                  <a:txBody>
                    <a:bodyPr/>
                    <a:lstStyle/>
                    <a:p>
                      <a:endParaRPr lang="en-US"/>
                    </a:p>
                  </a:txBody>
                  <a:tcPr/>
                </a:tc>
              </a:tr>
              <a:tr h="419407">
                <a:tc>
                  <a:txBody>
                    <a:bodyPr/>
                    <a:lstStyle/>
                    <a:p>
                      <a:pPr algn="ctr" defTabSz="914400">
                        <a:lnSpc>
                          <a:spcPct val="90000"/>
                        </a:lnSpc>
                        <a:spcBef>
                          <a:spcPts val="1700"/>
                        </a:spcBef>
                        <a:defRPr sz="1800"/>
                      </a:pPr>
                      <a:r>
                        <a:rPr sz="1600" b="1" dirty="0">
                          <a:latin typeface="Arial"/>
                          <a:ea typeface="Arial"/>
                          <a:cs typeface="Arial"/>
                          <a:sym typeface="Arial"/>
                        </a:rPr>
                        <a:t>Annual Target   </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Q2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tcPr>
                </a:tc>
                <a:tc>
                  <a:txBody>
                    <a:bodyPr/>
                    <a:lstStyle/>
                    <a:p>
                      <a:pPr algn="ctr" defTabSz="914400">
                        <a:lnSpc>
                          <a:spcPct val="90000"/>
                        </a:lnSpc>
                        <a:spcBef>
                          <a:spcPts val="1500"/>
                        </a:spcBef>
                        <a:defRPr sz="1800"/>
                      </a:pPr>
                      <a:r>
                        <a:rPr sz="1400" b="1">
                          <a:latin typeface="Arial"/>
                          <a:ea typeface="Arial"/>
                          <a:cs typeface="Arial"/>
                          <a:sym typeface="Arial"/>
                        </a:rPr>
                        <a:t>Q3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tcPr>
                </a:tc>
              </a:tr>
              <a:tr h="880420">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400" b="0" i="0" u="none" strike="noStrike" cap="none" spc="0" baseline="0" noProof="0" dirty="0" smtClean="0">
                          <a:ln>
                            <a:noFill/>
                          </a:ln>
                          <a:solidFill>
                            <a:srgbClr val="000000"/>
                          </a:solidFill>
                          <a:uFillTx/>
                          <a:latin typeface="Arial"/>
                          <a:ea typeface="Arial"/>
                          <a:cs typeface="Arial"/>
                          <a:sym typeface="Calibri"/>
                        </a:rPr>
                        <a:t>Vacancy rate maintained at 10% or below</a:t>
                      </a:r>
                      <a:r>
                        <a:rPr lang="en-US" sz="1400" b="0" i="0" u="none" strike="noStrike" cap="none" spc="0" baseline="0" noProof="0" dirty="0" smtClean="0">
                          <a:ln>
                            <a:noFill/>
                          </a:ln>
                          <a:solidFill>
                            <a:srgbClr val="000000"/>
                          </a:solidFill>
                          <a:uFillTx/>
                          <a:latin typeface="Arial"/>
                          <a:ea typeface="Arial"/>
                          <a:cs typeface="Arial"/>
                          <a:sym typeface="Calibri"/>
                        </a:rPr>
                        <a:t> by </a:t>
                      </a:r>
                      <a:r>
                        <a:rPr lang="en-ZA" sz="1400" b="0" i="0" u="none" strike="noStrike" cap="none" spc="0" baseline="0" noProof="0" dirty="0" smtClean="0">
                          <a:ln>
                            <a:noFill/>
                          </a:ln>
                          <a:solidFill>
                            <a:srgbClr val="000000"/>
                          </a:solidFill>
                          <a:uFillTx/>
                          <a:latin typeface="Arial"/>
                          <a:ea typeface="Arial"/>
                          <a:cs typeface="Arial"/>
                          <a:sym typeface="Calibri"/>
                        </a:rPr>
                        <a:t>31 March 2018.</a:t>
                      </a:r>
                    </a:p>
                    <a:p>
                      <a:pPr algn="l" defTabSz="914400">
                        <a:defRPr sz="1800"/>
                      </a:pPr>
                      <a:endParaRPr sz="1400" dirty="0">
                        <a:latin typeface="Arial"/>
                        <a:ea typeface="Arial"/>
                        <a:cs typeface="Arial"/>
                        <a:sym typeface="Arial"/>
                      </a:endParaRPr>
                    </a:p>
                  </a:txBody>
                  <a:tcPr marL="0" marR="0" marT="0" marB="0"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rgbClr val="FFFFFF"/>
                    </a:solidFill>
                  </a:tcPr>
                </a:tc>
                <a:tc>
                  <a:txBody>
                    <a:bodyPr/>
                    <a:lstStyle/>
                    <a:p>
                      <a:pPr marL="87313" marR="0" lvl="0" indent="0" algn="just" defTabSz="914400" rtl="0" eaLnBrk="1" fontAlgn="base" latinLnBrk="0" hangingPunct="1">
                        <a:lnSpc>
                          <a:spcPct val="100000"/>
                        </a:lnSpc>
                        <a:spcBef>
                          <a:spcPts val="0"/>
                        </a:spcBef>
                        <a:spcAft>
                          <a:spcPct val="0"/>
                        </a:spcAft>
                        <a:buClr>
                          <a:schemeClr val="bg2"/>
                        </a:buClr>
                        <a:buSzTx/>
                        <a:buFont typeface="Wingdings" pitchFamily="2" charset="2"/>
                        <a:buNone/>
                        <a:tabLst/>
                        <a:defRPr/>
                      </a:pPr>
                      <a:r>
                        <a:rPr lang="en-ZA" sz="1400" b="0" i="0" u="none" strike="noStrike" cap="none" spc="0" baseline="0" dirty="0" smtClean="0">
                          <a:ln>
                            <a:noFill/>
                          </a:ln>
                          <a:solidFill>
                            <a:srgbClr val="000000"/>
                          </a:solidFill>
                          <a:uFillTx/>
                          <a:latin typeface="Arial"/>
                          <a:ea typeface="Arial"/>
                          <a:cs typeface="Arial"/>
                          <a:sym typeface="Calibri"/>
                        </a:rPr>
                        <a:t> Vacancy rate maintained at 10% or below.</a:t>
                      </a:r>
                      <a:endParaRPr lang="en-ZA" sz="1400" b="0" i="0" u="none" strike="noStrike" cap="none" spc="0" baseline="0" dirty="0">
                        <a:ln>
                          <a:noFill/>
                        </a:ln>
                        <a:solidFill>
                          <a:srgbClr val="000000"/>
                        </a:solidFill>
                        <a:uFillTx/>
                        <a:latin typeface="Arial"/>
                        <a:ea typeface="Arial"/>
                        <a:cs typeface="Arial"/>
                        <a:sym typeface="Calibri"/>
                      </a:endParaRPr>
                    </a:p>
                  </a:txBody>
                  <a:tcPr marL="91446" marR="91446" marT="45714" marB="45714">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ZA" sz="1400" b="0" i="0" u="none" strike="noStrike" cap="none" spc="0" baseline="0" dirty="0" smtClean="0">
                          <a:ln>
                            <a:noFill/>
                          </a:ln>
                          <a:solidFill>
                            <a:srgbClr val="000000"/>
                          </a:solidFill>
                          <a:uFillTx/>
                          <a:latin typeface="Arial"/>
                          <a:ea typeface="Arial"/>
                          <a:cs typeface="Arial"/>
                          <a:sym typeface="Calibri"/>
                        </a:rPr>
                        <a:t>Vacancy rate maintained at 10% or below.</a:t>
                      </a:r>
                    </a:p>
                  </a:txBody>
                  <a:tcPr marL="91446" marR="91446" marT="45714" marB="45714">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2065735">
                <a:tc>
                  <a:txBody>
                    <a:bodyPr/>
                    <a:lstStyle/>
                    <a:p>
                      <a:pPr marL="0" marR="0" indent="0" algn="ctr" defTabSz="914400" rtl="0" eaLnBrk="1" fontAlgn="auto" latinLnBrk="0" hangingPunct="1">
                        <a:lnSpc>
                          <a:spcPct val="100000"/>
                        </a:lnSpc>
                        <a:spcBef>
                          <a:spcPts val="0"/>
                        </a:spcBef>
                        <a:spcAft>
                          <a:spcPts val="0"/>
                        </a:spcAft>
                        <a:buClrTx/>
                        <a:buSzTx/>
                        <a:buFontTx/>
                        <a:buNone/>
                        <a:tabLst/>
                        <a:defRPr sz="1400" b="1">
                          <a:latin typeface="Arial"/>
                          <a:ea typeface="Arial"/>
                          <a:cs typeface="Arial"/>
                          <a:sym typeface="Arial"/>
                        </a:defRPr>
                      </a:pPr>
                      <a:r>
                        <a:rPr lang="en-ZA" dirty="0" smtClean="0"/>
                        <a:t>ACTUAL PER QUARTER</a:t>
                      </a:r>
                    </a:p>
                    <a:p>
                      <a:pPr algn="ctr" defTabSz="914400">
                        <a:defRPr sz="1400" b="1">
                          <a:latin typeface="Arial"/>
                          <a:ea typeface="Arial"/>
                          <a:cs typeface="Arial"/>
                          <a:sym typeface="Arial"/>
                        </a:defRPr>
                      </a:pPr>
                      <a:endParaRPr dirty="0"/>
                    </a:p>
                  </a:txBody>
                  <a:tcPr marL="45716" marR="45716" marT="45716" marB="45716"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spc="0" normalizeH="0" baseline="0" dirty="0" smtClean="0">
                          <a:ln>
                            <a:noFill/>
                          </a:ln>
                          <a:solidFill>
                            <a:srgbClr val="00B050"/>
                          </a:solidFill>
                          <a:effectLst/>
                          <a:uFillTx/>
                          <a:latin typeface="Arial" charset="0"/>
                          <a:ea typeface="+mn-ea"/>
                          <a:cs typeface="+mn-cs"/>
                          <a:sym typeface="Calibri"/>
                        </a:rPr>
                        <a:t>Achieved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spc="0" baseline="0" noProof="0" dirty="0" smtClean="0">
                          <a:ln>
                            <a:noFill/>
                          </a:ln>
                          <a:solidFill>
                            <a:srgbClr val="000000"/>
                          </a:solidFill>
                          <a:uFillTx/>
                          <a:latin typeface="Arial"/>
                          <a:ea typeface="Arial"/>
                          <a:cs typeface="Arial"/>
                          <a:sym typeface="Calibri"/>
                        </a:rPr>
                        <a:t>Department vacancy rate recorded at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400" b="0" i="0" u="none" strike="noStrike" cap="none" spc="0" baseline="0" dirty="0" smtClean="0">
                        <a:ln>
                          <a:noFill/>
                        </a:ln>
                        <a:solidFill>
                          <a:srgbClr val="000000"/>
                        </a:solidFill>
                        <a:uFillTx/>
                        <a:latin typeface="Arial"/>
                        <a:ea typeface="Arial"/>
                        <a:cs typeface="Arial"/>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spc="0" baseline="0" noProof="0" dirty="0" smtClean="0">
                          <a:ln>
                            <a:noFill/>
                          </a:ln>
                          <a:solidFill>
                            <a:srgbClr val="000000"/>
                          </a:solidFill>
                          <a:uFillTx/>
                          <a:latin typeface="Arial"/>
                          <a:ea typeface="Arial"/>
                          <a:cs typeface="Arial"/>
                          <a:sym typeface="Calibri"/>
                        </a:rPr>
                        <a:t>31 July 2017 - 6.1%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spc="0" baseline="0" noProof="0" dirty="0" smtClean="0">
                          <a:ln>
                            <a:noFill/>
                          </a:ln>
                          <a:solidFill>
                            <a:srgbClr val="000000"/>
                          </a:solidFill>
                          <a:uFillTx/>
                          <a:latin typeface="Arial"/>
                          <a:ea typeface="Arial"/>
                          <a:cs typeface="Arial"/>
                          <a:sym typeface="Calibri"/>
                        </a:rPr>
                        <a:t>31 August 2017 - 6.1%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spc="0" baseline="0" noProof="0" dirty="0" smtClean="0">
                          <a:ln>
                            <a:noFill/>
                          </a:ln>
                          <a:solidFill>
                            <a:srgbClr val="000000"/>
                          </a:solidFill>
                          <a:uFillTx/>
                          <a:latin typeface="Arial"/>
                          <a:ea typeface="Arial"/>
                          <a:cs typeface="Arial"/>
                          <a:sym typeface="Calibri"/>
                        </a:rPr>
                        <a:t>30 September 2017 - 5%</a:t>
                      </a:r>
                    </a:p>
                  </a:txBody>
                  <a:tcPr marL="91446" marR="91446" marT="45714" marB="45714">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ZA" sz="1400" b="1" i="0" u="none" strike="noStrike" kern="1200" cap="none" normalizeH="0" baseline="0" dirty="0" smtClean="0">
                          <a:ln>
                            <a:noFill/>
                          </a:ln>
                          <a:solidFill>
                            <a:srgbClr val="00B050"/>
                          </a:solidFill>
                          <a:effectLst/>
                          <a:latin typeface="Arial" charset="0"/>
                          <a:ea typeface="+mn-ea"/>
                          <a:cs typeface="+mn-cs"/>
                        </a:rPr>
                        <a:t>Achieved</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spc="0" baseline="0" noProof="0" dirty="0" smtClean="0">
                          <a:ln>
                            <a:noFill/>
                          </a:ln>
                          <a:solidFill>
                            <a:srgbClr val="000000"/>
                          </a:solidFill>
                          <a:uFillTx/>
                          <a:latin typeface="Arial"/>
                          <a:ea typeface="Arial"/>
                          <a:cs typeface="Arial"/>
                          <a:sym typeface="Calibri"/>
                        </a:rPr>
                        <a:t>Department vacancy rate recorded at -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ZA" sz="1400" b="0" i="0" u="none" strike="noStrike" cap="none" spc="0" baseline="0" dirty="0" smtClean="0">
                        <a:ln>
                          <a:noFill/>
                        </a:ln>
                        <a:solidFill>
                          <a:srgbClr val="000000"/>
                        </a:solidFill>
                        <a:uFillTx/>
                        <a:latin typeface="Arial"/>
                        <a:ea typeface="Arial"/>
                        <a:cs typeface="Arial"/>
                        <a:sym typeface="Calibri"/>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spc="0" baseline="0" noProof="0" dirty="0" smtClean="0">
                          <a:ln>
                            <a:noFill/>
                          </a:ln>
                          <a:solidFill>
                            <a:srgbClr val="000000"/>
                          </a:solidFill>
                          <a:uFillTx/>
                          <a:latin typeface="Arial"/>
                          <a:ea typeface="Arial"/>
                          <a:cs typeface="Arial"/>
                          <a:sym typeface="Calibri"/>
                        </a:rPr>
                        <a:t>31 October 2017 – 5.5%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spc="0" baseline="0" noProof="0" dirty="0" smtClean="0">
                          <a:ln>
                            <a:noFill/>
                          </a:ln>
                          <a:solidFill>
                            <a:srgbClr val="000000"/>
                          </a:solidFill>
                          <a:uFillTx/>
                          <a:latin typeface="Arial"/>
                          <a:ea typeface="Arial"/>
                          <a:cs typeface="Arial"/>
                          <a:sym typeface="Calibri"/>
                        </a:rPr>
                        <a:t>30 November 2017 – 5.5%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i="0" u="none" strike="noStrike" cap="none" spc="0" baseline="0" noProof="0" dirty="0" smtClean="0">
                          <a:ln>
                            <a:noFill/>
                          </a:ln>
                          <a:solidFill>
                            <a:srgbClr val="000000"/>
                          </a:solidFill>
                          <a:uFillTx/>
                          <a:latin typeface="Arial"/>
                          <a:ea typeface="Arial"/>
                          <a:cs typeface="Arial"/>
                          <a:sym typeface="Calibri"/>
                        </a:rPr>
                        <a:t>31 December 2017 – 5.4%</a:t>
                      </a:r>
                    </a:p>
                  </a:txBody>
                  <a:tcPr marL="91446" marR="91446" marT="45714" marB="45714">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bl>
          </a:graphicData>
        </a:graphic>
      </p:graphicFrame>
    </p:spTree>
  </p:cSld>
  <p:clrMapOvr>
    <a:masterClrMapping/>
  </p:clrMapOvr>
  <p:transition spd="med"/>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7" name="TextBox 3"/>
          <p:cNvSpPr txBox="1"/>
          <p:nvPr/>
        </p:nvSpPr>
        <p:spPr>
          <a:xfrm>
            <a:off x="311284" y="1529950"/>
            <a:ext cx="8832716" cy="37522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248" name="Rectangle 4"/>
          <p:cNvSpPr txBox="1"/>
          <p:nvPr/>
        </p:nvSpPr>
        <p:spPr>
          <a:xfrm>
            <a:off x="4739" y="100852"/>
            <a:ext cx="9148376" cy="43706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800"/>
              </a:spcBef>
              <a:defRPr sz="2400" b="1">
                <a:solidFill>
                  <a:schemeClr val="accent3">
                    <a:satOff val="-6373"/>
                    <a:lumOff val="-10823"/>
                  </a:schemeClr>
                </a:solidFill>
                <a:latin typeface="Arial"/>
                <a:ea typeface="Arial"/>
                <a:cs typeface="Arial"/>
                <a:sym typeface="Arial"/>
              </a:defRPr>
            </a:lvl1pPr>
          </a:lstStyle>
          <a:p>
            <a:r>
              <a:rPr dirty="0"/>
              <a:t>PROGRAMME 1: ADMINISTRATION</a:t>
            </a:r>
          </a:p>
        </p:txBody>
      </p:sp>
      <p:sp>
        <p:nvSpPr>
          <p:cNvPr id="249"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16</a:t>
            </a:fld>
            <a:endParaRPr/>
          </a:p>
        </p:txBody>
      </p:sp>
      <p:graphicFrame>
        <p:nvGraphicFramePr>
          <p:cNvPr id="250" name="Table 1"/>
          <p:cNvGraphicFramePr/>
          <p:nvPr>
            <p:extLst>
              <p:ext uri="{D42A27DB-BD31-4B8C-83A1-F6EECF244321}">
                <p14:modId xmlns:p14="http://schemas.microsoft.com/office/powerpoint/2010/main" xmlns="" val="3146595275"/>
              </p:ext>
            </p:extLst>
          </p:nvPr>
        </p:nvGraphicFramePr>
        <p:xfrm>
          <a:off x="196692" y="1056407"/>
          <a:ext cx="8764465" cy="3966062"/>
        </p:xfrm>
        <a:graphic>
          <a:graphicData uri="http://schemas.openxmlformats.org/drawingml/2006/table">
            <a:tbl>
              <a:tblPr firstRow="1" bandRow="1">
                <a:tableStyleId>{4C3C2611-4C71-4FC5-86AE-919BDF0F9419}</a:tableStyleId>
              </a:tblPr>
              <a:tblGrid>
                <a:gridCol w="2580690"/>
                <a:gridCol w="3035111"/>
                <a:gridCol w="3148664"/>
              </a:tblGrid>
              <a:tr h="600500">
                <a:tc gridSpan="3">
                  <a:txBody>
                    <a:bodyPr/>
                    <a:lstStyle/>
                    <a:p>
                      <a:pPr marL="2786063" indent="-2786063" algn="just" defTabSz="914400">
                        <a:defRPr sz="1800" b="0">
                          <a:solidFill>
                            <a:srgbClr val="000000"/>
                          </a:solidFill>
                        </a:defRPr>
                      </a:pPr>
                      <a:r>
                        <a:rPr sz="1600" b="1" dirty="0">
                          <a:solidFill>
                            <a:srgbClr val="FFFFFF"/>
                          </a:solidFill>
                          <a:latin typeface="Arial"/>
                          <a:ea typeface="Arial"/>
                          <a:cs typeface="Arial"/>
                          <a:sym typeface="Arial"/>
                        </a:rPr>
                        <a:t>Strategic Objective 3.2: Good governance and administration</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hMerge="1">
                  <a:txBody>
                    <a:bodyPr/>
                    <a:lstStyle/>
                    <a:p>
                      <a:endParaRPr lang="en-US"/>
                    </a:p>
                  </a:txBody>
                  <a:tcPr/>
                </a:tc>
                <a:tc hMerge="1">
                  <a:txBody>
                    <a:bodyPr/>
                    <a:lstStyle/>
                    <a:p>
                      <a:endParaRPr lang="en-US"/>
                    </a:p>
                  </a:txBody>
                  <a:tcPr/>
                </a:tc>
              </a:tr>
              <a:tr h="419407">
                <a:tc>
                  <a:txBody>
                    <a:bodyPr/>
                    <a:lstStyle/>
                    <a:p>
                      <a:pPr algn="ctr" defTabSz="914400">
                        <a:lnSpc>
                          <a:spcPct val="90000"/>
                        </a:lnSpc>
                        <a:spcBef>
                          <a:spcPts val="1700"/>
                        </a:spcBef>
                        <a:defRPr sz="1800"/>
                      </a:pPr>
                      <a:r>
                        <a:rPr sz="1600" b="1" dirty="0">
                          <a:latin typeface="Arial"/>
                          <a:ea typeface="Arial"/>
                          <a:cs typeface="Arial"/>
                          <a:sym typeface="Arial"/>
                        </a:rPr>
                        <a:t>Annual Target   </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Q2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Q3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r>
              <a:tr h="880420">
                <a:tc>
                  <a:txBody>
                    <a:bodyPr/>
                    <a:lstStyle/>
                    <a:p>
                      <a:pPr algn="l" defTabSz="914400">
                        <a:defRPr sz="1800"/>
                      </a:pPr>
                      <a:r>
                        <a:rPr sz="1400" dirty="0">
                          <a:latin typeface="Arial"/>
                          <a:ea typeface="Arial"/>
                          <a:cs typeface="Arial"/>
                          <a:sym typeface="Arial"/>
                        </a:rPr>
                        <a:t>Request for Qualification (</a:t>
                      </a:r>
                      <a:r>
                        <a:rPr sz="1400" dirty="0" err="1">
                          <a:latin typeface="Arial"/>
                          <a:ea typeface="Arial"/>
                          <a:cs typeface="Arial"/>
                          <a:sym typeface="Arial"/>
                        </a:rPr>
                        <a:t>RfQ</a:t>
                      </a:r>
                      <a:r>
                        <a:rPr sz="1400" dirty="0">
                          <a:latin typeface="Arial"/>
                          <a:ea typeface="Arial"/>
                          <a:cs typeface="Arial"/>
                          <a:sym typeface="Arial"/>
                        </a:rPr>
                        <a:t>) issued to the market.</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400">
                          <a:latin typeface="Arial"/>
                          <a:ea typeface="Arial"/>
                          <a:cs typeface="Arial"/>
                          <a:sym typeface="Arial"/>
                        </a:rPr>
                        <a:t>Draft Request for Qualification document approved by BMA PMO.</a:t>
                      </a:r>
                    </a:p>
                  </a:txBody>
                  <a:tcPr marL="45682" marR="45682" marT="45682" marB="45682"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400">
                          <a:latin typeface="Arial"/>
                          <a:ea typeface="Arial"/>
                          <a:cs typeface="Arial"/>
                          <a:sym typeface="Arial"/>
                        </a:rPr>
                        <a:t>Request for Qualification document submitted to National Treasury for approval.</a:t>
                      </a:r>
                    </a:p>
                  </a:txBody>
                  <a:tcPr marL="45682" marR="45682" marT="45682" marB="45682"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2065735">
                <a:tc>
                  <a:txBody>
                    <a:bodyPr/>
                    <a:lstStyle/>
                    <a:p>
                      <a:pPr algn="ctr" defTabSz="914400">
                        <a:defRPr sz="1400" b="1">
                          <a:latin typeface="Arial"/>
                          <a:ea typeface="Arial"/>
                          <a:cs typeface="Arial"/>
                          <a:sym typeface="Arial"/>
                        </a:defRPr>
                      </a:pPr>
                      <a:r>
                        <a:rPr dirty="0"/>
                        <a:t>ACTUAL PER QUARTER</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defRPr sz="1400" b="1">
                          <a:solidFill>
                            <a:srgbClr val="FF0000"/>
                          </a:solidFill>
                          <a:latin typeface="Arial"/>
                          <a:ea typeface="Arial"/>
                          <a:cs typeface="Arial"/>
                          <a:sym typeface="Arial"/>
                        </a:defRPr>
                      </a:pPr>
                      <a:r>
                        <a:rPr dirty="0"/>
                        <a:t>Not Achieved</a:t>
                      </a:r>
                    </a:p>
                    <a:p>
                      <a:pPr algn="l" defTabSz="914400">
                        <a:defRPr sz="1400">
                          <a:latin typeface="Arial"/>
                          <a:ea typeface="Arial"/>
                          <a:cs typeface="Arial"/>
                          <a:sym typeface="Arial"/>
                        </a:defRPr>
                      </a:pPr>
                      <a:r>
                        <a:rPr dirty="0"/>
                        <a:t>A draft </a:t>
                      </a:r>
                      <a:r>
                        <a:rPr dirty="0" err="1"/>
                        <a:t>RfQ</a:t>
                      </a:r>
                      <a:r>
                        <a:rPr dirty="0"/>
                        <a:t> has been prepared however, key consultations need to be concluded in order for the </a:t>
                      </a:r>
                      <a:r>
                        <a:rPr dirty="0" err="1"/>
                        <a:t>RfQ</a:t>
                      </a:r>
                      <a:r>
                        <a:rPr dirty="0"/>
                        <a:t> to be </a:t>
                      </a:r>
                      <a:r>
                        <a:rPr dirty="0" err="1"/>
                        <a:t>finalised</a:t>
                      </a:r>
                      <a:r>
                        <a:rPr dirty="0"/>
                        <a:t>.</a:t>
                      </a:r>
                    </a:p>
                    <a:p>
                      <a:pPr algn="l" defTabSz="914400">
                        <a:defRPr sz="1400">
                          <a:latin typeface="Arial"/>
                          <a:ea typeface="Arial"/>
                          <a:cs typeface="Arial"/>
                          <a:sym typeface="Arial"/>
                        </a:defRPr>
                      </a:pPr>
                      <a:endParaRPr dirty="0"/>
                    </a:p>
                    <a:p>
                      <a:pPr algn="l" defTabSz="914400">
                        <a:defRPr sz="1400">
                          <a:latin typeface="Arial"/>
                          <a:ea typeface="Arial"/>
                          <a:cs typeface="Arial"/>
                          <a:sym typeface="Arial"/>
                        </a:defRPr>
                      </a:pPr>
                      <a:r>
                        <a:rPr dirty="0"/>
                        <a:t>The draft </a:t>
                      </a:r>
                      <a:r>
                        <a:rPr dirty="0" err="1"/>
                        <a:t>RfQ</a:t>
                      </a:r>
                      <a:r>
                        <a:rPr dirty="0"/>
                        <a:t> will be submitted to NT for approval before it is issued to the market.</a:t>
                      </a:r>
                    </a:p>
                  </a:txBody>
                  <a:tcPr marL="45682" marR="45682" marT="45682" marB="45682"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lnSpc>
                          <a:spcPct val="90000"/>
                        </a:lnSpc>
                        <a:spcBef>
                          <a:spcPts val="1500"/>
                        </a:spcBef>
                        <a:defRPr sz="1400" b="1">
                          <a:solidFill>
                            <a:srgbClr val="FF0000"/>
                          </a:solidFill>
                          <a:latin typeface="Arial"/>
                          <a:ea typeface="Arial"/>
                          <a:cs typeface="Arial"/>
                          <a:sym typeface="Arial"/>
                        </a:defRPr>
                      </a:pPr>
                      <a:r>
                        <a:t>Not Achieved</a:t>
                      </a:r>
                    </a:p>
                    <a:p>
                      <a:pPr algn="l" defTabSz="914400">
                        <a:defRPr sz="1400">
                          <a:latin typeface="Arial"/>
                          <a:ea typeface="Arial"/>
                          <a:cs typeface="Arial"/>
                          <a:sym typeface="Arial"/>
                        </a:defRPr>
                      </a:pPr>
                      <a:r>
                        <a:t>A final draft RfQ has been prepared. Final comments have been requested from the Transaction Advisor, DHA's senior management and National Treasury’s Public-Private Partnership (PPP) Unit.</a:t>
                      </a:r>
                    </a:p>
                  </a:txBody>
                  <a:tcPr marL="45682" marR="45682" marT="45682" marB="45682"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bl>
          </a:graphicData>
        </a:graphic>
      </p:graphicFrame>
    </p:spTree>
    <p:extLst>
      <p:ext uri="{BB962C8B-B14F-4D97-AF65-F5344CB8AC3E}">
        <p14:creationId xmlns:p14="http://schemas.microsoft.com/office/powerpoint/2010/main" xmlns="" val="4228840794"/>
      </p:ext>
    </p:extLst>
  </p:cSld>
  <p:clrMapOvr>
    <a:masterClrMapping/>
  </p:clrMapOvr>
  <p:transition spd="med"/>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2" name="TextBox 3"/>
          <p:cNvSpPr txBox="1"/>
          <p:nvPr/>
        </p:nvSpPr>
        <p:spPr>
          <a:xfrm>
            <a:off x="311284" y="1529950"/>
            <a:ext cx="8832716" cy="37522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253" name="Rectangle 4"/>
          <p:cNvSpPr txBox="1"/>
          <p:nvPr/>
        </p:nvSpPr>
        <p:spPr>
          <a:xfrm>
            <a:off x="-1" y="69261"/>
            <a:ext cx="9144001" cy="43706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800"/>
              </a:spcBef>
              <a:defRPr sz="2400" b="1">
                <a:solidFill>
                  <a:schemeClr val="accent3">
                    <a:satOff val="-6373"/>
                    <a:lumOff val="-10823"/>
                  </a:schemeClr>
                </a:solidFill>
                <a:latin typeface="Arial"/>
                <a:ea typeface="Arial"/>
                <a:cs typeface="Arial"/>
                <a:sym typeface="Arial"/>
              </a:defRPr>
            </a:lvl1pPr>
          </a:lstStyle>
          <a:p>
            <a:r>
              <a:rPr dirty="0"/>
              <a:t>PROGRAMME 1: ADMINISTRATION</a:t>
            </a:r>
          </a:p>
        </p:txBody>
      </p:sp>
      <p:sp>
        <p:nvSpPr>
          <p:cNvPr id="254"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17</a:t>
            </a:fld>
            <a:endParaRPr/>
          </a:p>
        </p:txBody>
      </p:sp>
      <p:graphicFrame>
        <p:nvGraphicFramePr>
          <p:cNvPr id="255" name="Table 1"/>
          <p:cNvGraphicFramePr/>
          <p:nvPr/>
        </p:nvGraphicFramePr>
        <p:xfrm>
          <a:off x="155642" y="887661"/>
          <a:ext cx="8832715" cy="3731707"/>
        </p:xfrm>
        <a:graphic>
          <a:graphicData uri="http://schemas.openxmlformats.org/drawingml/2006/table">
            <a:tbl>
              <a:tblPr firstRow="1" bandRow="1">
                <a:tableStyleId>{4C3C2611-4C71-4FC5-86AE-919BDF0F9419}</a:tableStyleId>
              </a:tblPr>
              <a:tblGrid>
                <a:gridCol w="2624254"/>
                <a:gridCol w="2831246"/>
                <a:gridCol w="3377215"/>
              </a:tblGrid>
              <a:tr h="477671">
                <a:tc gridSpan="3">
                  <a:txBody>
                    <a:bodyPr/>
                    <a:lstStyle/>
                    <a:p>
                      <a:pPr marL="2786063" indent="-2786063" algn="l" defTabSz="914400">
                        <a:lnSpc>
                          <a:spcPct val="115000"/>
                        </a:lnSpc>
                        <a:defRPr sz="1800" b="0">
                          <a:solidFill>
                            <a:srgbClr val="000000"/>
                          </a:solidFill>
                        </a:defRPr>
                      </a:pPr>
                      <a:r>
                        <a:rPr sz="1600" b="1" u="sng" dirty="0">
                          <a:solidFill>
                            <a:srgbClr val="FFFFFF"/>
                          </a:solidFill>
                          <a:latin typeface="Arial"/>
                          <a:ea typeface="Arial"/>
                          <a:cs typeface="Arial"/>
                          <a:sym typeface="Arial"/>
                        </a:rPr>
                        <a:t>Strategic Objective 3.3: Ethical conduct and zero tolerance approach to crime, fraud and corruption</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hMerge="1">
                  <a:txBody>
                    <a:bodyPr/>
                    <a:lstStyle/>
                    <a:p>
                      <a:endParaRPr lang="en-US"/>
                    </a:p>
                  </a:txBody>
                  <a:tcPr/>
                </a:tc>
                <a:tc hMerge="1">
                  <a:txBody>
                    <a:bodyPr/>
                    <a:lstStyle/>
                    <a:p>
                      <a:endParaRPr lang="en-US"/>
                    </a:p>
                  </a:txBody>
                  <a:tcPr/>
                </a:tc>
              </a:tr>
              <a:tr h="547553">
                <a:tc>
                  <a:txBody>
                    <a:bodyPr/>
                    <a:lstStyle/>
                    <a:p>
                      <a:pPr algn="ctr" defTabSz="914400">
                        <a:lnSpc>
                          <a:spcPct val="90000"/>
                        </a:lnSpc>
                        <a:spcBef>
                          <a:spcPts val="1700"/>
                        </a:spcBef>
                        <a:defRPr sz="1800"/>
                      </a:pPr>
                      <a:r>
                        <a:rPr sz="1600" b="1" dirty="0">
                          <a:latin typeface="Arial"/>
                          <a:ea typeface="Arial"/>
                          <a:cs typeface="Arial"/>
                          <a:sym typeface="Arial"/>
                        </a:rPr>
                        <a:t>Annual Target   </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Q2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Q3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r>
              <a:tr h="1026888">
                <a:tc>
                  <a:txBody>
                    <a:bodyPr/>
                    <a:lstStyle/>
                    <a:p>
                      <a:pPr algn="l">
                        <a:defRPr sz="1800"/>
                      </a:pPr>
                      <a:r>
                        <a:rPr sz="1400">
                          <a:latin typeface="Arial"/>
                          <a:ea typeface="Arial"/>
                          <a:cs typeface="Arial"/>
                          <a:sym typeface="Arial"/>
                        </a:rPr>
                        <a:t>20 of awareness initiatives on ethics, fraud prevention and counter corruption.</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defRPr sz="1400">
                          <a:latin typeface="Arial"/>
                          <a:ea typeface="Arial"/>
                          <a:cs typeface="Arial"/>
                          <a:sym typeface="Arial"/>
                        </a:defRPr>
                      </a:pPr>
                      <a:r>
                        <a:t>5 of awareness initiatives on ethics, fraud prevention and counter corruption conducted.</a:t>
                      </a:r>
                    </a:p>
                    <a:p>
                      <a:pPr algn="l" defTabSz="914400">
                        <a:defRPr sz="1400">
                          <a:latin typeface="Arial"/>
                          <a:ea typeface="Arial"/>
                          <a:cs typeface="Arial"/>
                          <a:sym typeface="Arial"/>
                        </a:defRPr>
                      </a:pPr>
                      <a:r>
                        <a:t>	</a:t>
                      </a:r>
                    </a:p>
                  </a:txBody>
                  <a:tcPr marL="45679" marR="45679" marT="45679" marB="45679"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defRPr sz="1800"/>
                      </a:pPr>
                      <a:r>
                        <a:rPr sz="1400">
                          <a:latin typeface="Arial"/>
                          <a:ea typeface="Arial"/>
                          <a:cs typeface="Arial"/>
                          <a:sym typeface="Arial"/>
                        </a:rPr>
                        <a:t>5 of awareness initiatives on ethics, fraud prevention and counter corruption conducted.</a:t>
                      </a:r>
                    </a:p>
                  </a:txBody>
                  <a:tcPr marL="45679" marR="45679" marT="45679" marB="45679"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1452456">
                <a:tc>
                  <a:txBody>
                    <a:bodyPr/>
                    <a:lstStyle/>
                    <a:p>
                      <a:pPr algn="ctr" defTabSz="914400">
                        <a:defRPr sz="1800"/>
                      </a:pPr>
                      <a:r>
                        <a:rPr sz="1400" b="1">
                          <a:latin typeface="Arial"/>
                          <a:ea typeface="Arial"/>
                          <a:cs typeface="Arial"/>
                          <a:sym typeface="Arial"/>
                        </a:rPr>
                        <a:t>ACTUAL PER QUARTER</a:t>
                      </a:r>
                    </a:p>
                  </a:txBody>
                  <a:tcPr marL="45706" marR="45706" marT="45706" marB="4570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defRPr sz="1400" b="1">
                          <a:solidFill>
                            <a:srgbClr val="00B050"/>
                          </a:solidFill>
                          <a:latin typeface="Arial"/>
                          <a:ea typeface="Arial"/>
                          <a:cs typeface="Arial"/>
                          <a:sym typeface="Arial"/>
                        </a:defRPr>
                      </a:pPr>
                      <a:r>
                        <a:t>Achieved</a:t>
                      </a:r>
                    </a:p>
                    <a:p>
                      <a:pPr algn="l" defTabSz="914400">
                        <a:defRPr sz="1400">
                          <a:latin typeface="Arial"/>
                          <a:ea typeface="Arial"/>
                          <a:cs typeface="Arial"/>
                          <a:sym typeface="Arial"/>
                        </a:defRPr>
                      </a:pPr>
                      <a:r>
                        <a:t>18 awareness initiatives on ethics, fraud prevention and counter corruption conducted.</a:t>
                      </a:r>
                    </a:p>
                  </a:txBody>
                  <a:tcPr marL="45679" marR="45679" marT="45679" marB="45679"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defRPr sz="1400" b="1">
                          <a:solidFill>
                            <a:srgbClr val="00B050"/>
                          </a:solidFill>
                          <a:latin typeface="Arial"/>
                          <a:ea typeface="Arial"/>
                          <a:cs typeface="Arial"/>
                          <a:sym typeface="Arial"/>
                        </a:defRPr>
                      </a:pPr>
                      <a:r>
                        <a:t>Achieved</a:t>
                      </a:r>
                    </a:p>
                    <a:p>
                      <a:pPr algn="l" defTabSz="914400">
                        <a:defRPr sz="1400">
                          <a:latin typeface="Arial"/>
                          <a:ea typeface="Arial"/>
                          <a:cs typeface="Arial"/>
                          <a:sym typeface="Arial"/>
                        </a:defRPr>
                      </a:pPr>
                      <a:r>
                        <a:t>7 awareness initiatives on ethics, fraud prevention and counter corruption conducted.</a:t>
                      </a:r>
                    </a:p>
                  </a:txBody>
                  <a:tcPr marL="45679" marR="45679" marT="45679" marB="45679"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bl>
          </a:graphicData>
        </a:graphic>
      </p:graphicFrame>
    </p:spTree>
  </p:cSld>
  <p:clrMapOvr>
    <a:masterClrMapping/>
  </p:clrMapOvr>
  <p:transition spd="med"/>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7" name="TextBox 3"/>
          <p:cNvSpPr txBox="1"/>
          <p:nvPr/>
        </p:nvSpPr>
        <p:spPr>
          <a:xfrm>
            <a:off x="311284" y="1529950"/>
            <a:ext cx="8832716" cy="37522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258" name="Rectangle 4"/>
          <p:cNvSpPr txBox="1"/>
          <p:nvPr/>
        </p:nvSpPr>
        <p:spPr>
          <a:xfrm>
            <a:off x="-353" y="83115"/>
            <a:ext cx="9144707" cy="43706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800"/>
              </a:spcBef>
              <a:defRPr sz="2400" b="1">
                <a:solidFill>
                  <a:schemeClr val="accent3">
                    <a:satOff val="-6373"/>
                    <a:lumOff val="-10823"/>
                  </a:schemeClr>
                </a:solidFill>
                <a:latin typeface="Arial"/>
                <a:ea typeface="Arial"/>
                <a:cs typeface="Arial"/>
                <a:sym typeface="Arial"/>
              </a:defRPr>
            </a:lvl1pPr>
          </a:lstStyle>
          <a:p>
            <a:r>
              <a:rPr dirty="0"/>
              <a:t>PROGRAMME 1: ADMINISTRATION</a:t>
            </a:r>
          </a:p>
        </p:txBody>
      </p:sp>
      <p:sp>
        <p:nvSpPr>
          <p:cNvPr id="259"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18</a:t>
            </a:fld>
            <a:endParaRPr/>
          </a:p>
        </p:txBody>
      </p:sp>
      <p:graphicFrame>
        <p:nvGraphicFramePr>
          <p:cNvPr id="260" name="Table 1"/>
          <p:cNvGraphicFramePr/>
          <p:nvPr>
            <p:extLst>
              <p:ext uri="{D42A27DB-BD31-4B8C-83A1-F6EECF244321}">
                <p14:modId xmlns:p14="http://schemas.microsoft.com/office/powerpoint/2010/main" xmlns="" val="1457199362"/>
              </p:ext>
            </p:extLst>
          </p:nvPr>
        </p:nvGraphicFramePr>
        <p:xfrm>
          <a:off x="204165" y="893618"/>
          <a:ext cx="8735669" cy="4332390"/>
        </p:xfrm>
        <a:graphic>
          <a:graphicData uri="http://schemas.openxmlformats.org/drawingml/2006/table">
            <a:tbl>
              <a:tblPr firstRow="1" bandRow="1">
                <a:tableStyleId>{4C3C2611-4C71-4FC5-86AE-919BDF0F9419}</a:tableStyleId>
              </a:tblPr>
              <a:tblGrid>
                <a:gridCol w="2595421"/>
                <a:gridCol w="2975935"/>
                <a:gridCol w="3164313"/>
              </a:tblGrid>
              <a:tr h="477671">
                <a:tc gridSpan="3">
                  <a:txBody>
                    <a:bodyPr/>
                    <a:lstStyle/>
                    <a:p>
                      <a:pPr marL="5572126" indent="-8358189" algn="l" defTabSz="914400">
                        <a:lnSpc>
                          <a:spcPct val="115000"/>
                        </a:lnSpc>
                        <a:defRPr sz="1600" u="sng">
                          <a:latin typeface="Arial"/>
                          <a:ea typeface="Arial"/>
                          <a:cs typeface="Arial"/>
                          <a:sym typeface="Arial"/>
                        </a:defRPr>
                      </a:pPr>
                      <a:r>
                        <a:rPr dirty="0"/>
                        <a:t>Strategic Objective 3.3:</a:t>
                      </a:r>
                      <a:r>
                        <a:rPr u="none" dirty="0"/>
                        <a:t> Ethical conduct and zero tolerance approach to crime, fraud and corruption</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hMerge="1">
                  <a:txBody>
                    <a:bodyPr/>
                    <a:lstStyle/>
                    <a:p>
                      <a:endParaRPr lang="en-US"/>
                    </a:p>
                  </a:txBody>
                  <a:tcPr/>
                </a:tc>
                <a:tc hMerge="1">
                  <a:txBody>
                    <a:bodyPr/>
                    <a:lstStyle/>
                    <a:p>
                      <a:endParaRPr lang="en-US"/>
                    </a:p>
                  </a:txBody>
                  <a:tcPr/>
                </a:tc>
              </a:tr>
              <a:tr h="547553">
                <a:tc>
                  <a:txBody>
                    <a:bodyPr/>
                    <a:lstStyle/>
                    <a:p>
                      <a:pPr algn="ctr" defTabSz="914400">
                        <a:lnSpc>
                          <a:spcPct val="90000"/>
                        </a:lnSpc>
                        <a:spcBef>
                          <a:spcPts val="1700"/>
                        </a:spcBef>
                        <a:defRPr sz="1800"/>
                      </a:pPr>
                      <a:r>
                        <a:rPr sz="1600" b="1" dirty="0">
                          <a:latin typeface="Arial"/>
                          <a:ea typeface="Arial"/>
                          <a:cs typeface="Arial"/>
                          <a:sym typeface="Arial"/>
                        </a:rPr>
                        <a:t>Annual Target   </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Q2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Q3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r>
              <a:tr h="978767">
                <a:tc>
                  <a:txBody>
                    <a:bodyPr/>
                    <a:lstStyle/>
                    <a:p>
                      <a:pPr algn="l">
                        <a:defRPr sz="1800"/>
                      </a:pPr>
                      <a:r>
                        <a:rPr sz="1400" dirty="0">
                          <a:latin typeface="Arial"/>
                          <a:ea typeface="Arial"/>
                          <a:cs typeface="Arial"/>
                          <a:sym typeface="Arial"/>
                        </a:rPr>
                        <a:t>66 % of reported case investigations </a:t>
                      </a:r>
                      <a:r>
                        <a:rPr sz="1400" dirty="0" err="1">
                          <a:latin typeface="Arial"/>
                          <a:ea typeface="Arial"/>
                          <a:cs typeface="Arial"/>
                          <a:sym typeface="Arial"/>
                        </a:rPr>
                        <a:t>finalised</a:t>
                      </a:r>
                      <a:r>
                        <a:rPr sz="1400" dirty="0">
                          <a:latin typeface="Arial"/>
                          <a:ea typeface="Arial"/>
                          <a:cs typeface="Arial"/>
                          <a:sym typeface="Arial"/>
                        </a:rPr>
                        <a:t> within 90 working days.</a:t>
                      </a:r>
                    </a:p>
                  </a:txBody>
                  <a:tcPr marL="45706" marR="45706" marT="45706" marB="4570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400">
                          <a:latin typeface="Arial"/>
                          <a:ea typeface="Arial"/>
                          <a:cs typeface="Arial"/>
                          <a:sym typeface="Arial"/>
                        </a:rPr>
                        <a:t>66 % of reported case investigations finalised within 90 working days.</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400">
                          <a:latin typeface="Arial"/>
                          <a:ea typeface="Arial"/>
                          <a:cs typeface="Arial"/>
                          <a:sym typeface="Arial"/>
                        </a:rPr>
                        <a:t>66 % of reported case investigations finalised within 90 working days.</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2101260">
                <a:tc>
                  <a:txBody>
                    <a:bodyPr/>
                    <a:lstStyle/>
                    <a:p>
                      <a:pPr algn="ctr">
                        <a:defRPr sz="1800"/>
                      </a:pPr>
                      <a:r>
                        <a:rPr sz="1400" b="1">
                          <a:latin typeface="Arial"/>
                          <a:ea typeface="Arial"/>
                          <a:cs typeface="Arial"/>
                          <a:sym typeface="Arial"/>
                        </a:rPr>
                        <a:t>ACTUAL PER QUARTER</a:t>
                      </a:r>
                    </a:p>
                  </a:txBody>
                  <a:tcPr marL="45706" marR="45706" marT="45706" marB="4570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defRPr sz="1400" b="1">
                          <a:solidFill>
                            <a:srgbClr val="FF0000"/>
                          </a:solidFill>
                          <a:latin typeface="Arial"/>
                          <a:ea typeface="Arial"/>
                          <a:cs typeface="Arial"/>
                          <a:sym typeface="Arial"/>
                        </a:defRPr>
                      </a:pPr>
                      <a:r>
                        <a:t>Not Achieved</a:t>
                      </a:r>
                    </a:p>
                    <a:p>
                      <a:pPr algn="l" defTabSz="914400">
                        <a:defRPr sz="1400">
                          <a:latin typeface="Arial"/>
                          <a:ea typeface="Arial"/>
                          <a:cs typeface="Arial"/>
                          <a:sym typeface="Arial"/>
                        </a:defRPr>
                      </a:pPr>
                      <a:r>
                        <a:t>62.9 % of reported cases  finalised investigated and finalised within  90 working days.</a:t>
                      </a:r>
                    </a:p>
                    <a:p>
                      <a:pPr algn="l" defTabSz="914400">
                        <a:defRPr sz="1400">
                          <a:latin typeface="Arial"/>
                          <a:ea typeface="Arial"/>
                          <a:cs typeface="Arial"/>
                          <a:sym typeface="Arial"/>
                        </a:defRPr>
                      </a:pPr>
                      <a:endParaRPr/>
                    </a:p>
                    <a:p>
                      <a:pPr algn="l" defTabSz="914400">
                        <a:defRPr sz="1400">
                          <a:latin typeface="Arial"/>
                          <a:ea typeface="Arial"/>
                          <a:cs typeface="Arial"/>
                          <a:sym typeface="Arial"/>
                        </a:defRPr>
                      </a:pPr>
                      <a:r>
                        <a:t>Received 105</a:t>
                      </a:r>
                    </a:p>
                    <a:p>
                      <a:pPr algn="l" defTabSz="914400">
                        <a:defRPr sz="1400">
                          <a:latin typeface="Arial"/>
                          <a:ea typeface="Arial"/>
                          <a:cs typeface="Arial"/>
                          <a:sym typeface="Arial"/>
                        </a:defRPr>
                      </a:pPr>
                      <a:r>
                        <a:t>Finalised 92</a:t>
                      </a:r>
                    </a:p>
                    <a:p>
                      <a:pPr algn="l" defTabSz="914400">
                        <a:defRPr sz="1400">
                          <a:latin typeface="Arial"/>
                          <a:ea typeface="Arial"/>
                          <a:cs typeface="Arial"/>
                          <a:sym typeface="Arial"/>
                        </a:defRPr>
                      </a:pPr>
                      <a:r>
                        <a:t>66 finalised within 90 days</a:t>
                      </a:r>
                    </a:p>
                    <a:p>
                      <a:pPr algn="l" defTabSz="914400">
                        <a:defRPr sz="1400">
                          <a:latin typeface="Arial"/>
                          <a:ea typeface="Arial"/>
                          <a:cs typeface="Arial"/>
                          <a:sym typeface="Arial"/>
                        </a:defRPr>
                      </a:pPr>
                      <a:r>
                        <a:t>Pending 13.</a:t>
                      </a:r>
                    </a:p>
                  </a:txBody>
                  <a:tcPr marL="45701" marR="45701" marT="45701" marB="45701"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defRPr sz="1400" b="1">
                          <a:solidFill>
                            <a:srgbClr val="00B050"/>
                          </a:solidFill>
                          <a:latin typeface="Arial"/>
                          <a:ea typeface="Arial"/>
                          <a:cs typeface="Arial"/>
                          <a:sym typeface="Arial"/>
                        </a:defRPr>
                      </a:pPr>
                      <a:r>
                        <a:rPr dirty="0"/>
                        <a:t>Achieved</a:t>
                      </a:r>
                    </a:p>
                    <a:p>
                      <a:pPr algn="l" defTabSz="914400">
                        <a:defRPr sz="1400">
                          <a:latin typeface="Arial"/>
                          <a:ea typeface="Arial"/>
                          <a:cs typeface="Arial"/>
                          <a:sym typeface="Arial"/>
                        </a:defRPr>
                      </a:pPr>
                      <a:r>
                        <a:rPr dirty="0" smtClean="0"/>
                        <a:t>83</a:t>
                      </a:r>
                      <a:r>
                        <a:rPr lang="en-ZA" baseline="0" dirty="0" smtClean="0"/>
                        <a:t> </a:t>
                      </a:r>
                      <a:r>
                        <a:rPr dirty="0" smtClean="0"/>
                        <a:t>% </a:t>
                      </a:r>
                      <a:r>
                        <a:rPr dirty="0"/>
                        <a:t>of reported cases investigated and </a:t>
                      </a:r>
                      <a:r>
                        <a:rPr dirty="0" err="1"/>
                        <a:t>finalised</a:t>
                      </a:r>
                      <a:r>
                        <a:rPr dirty="0"/>
                        <a:t> within 90 working days.</a:t>
                      </a:r>
                    </a:p>
                    <a:p>
                      <a:pPr algn="l" defTabSz="914400">
                        <a:defRPr sz="1400">
                          <a:latin typeface="Arial"/>
                          <a:ea typeface="Arial"/>
                          <a:cs typeface="Arial"/>
                          <a:sym typeface="Arial"/>
                        </a:defRPr>
                      </a:pPr>
                      <a:endParaRPr dirty="0"/>
                    </a:p>
                    <a:p>
                      <a:pPr algn="l" defTabSz="914400">
                        <a:defRPr sz="1400">
                          <a:latin typeface="Arial"/>
                          <a:ea typeface="Arial"/>
                          <a:cs typeface="Arial"/>
                          <a:sym typeface="Arial"/>
                        </a:defRPr>
                      </a:pPr>
                      <a:endParaRPr dirty="0"/>
                    </a:p>
                    <a:p>
                      <a:pPr algn="l" defTabSz="914400">
                        <a:defRPr sz="1400">
                          <a:latin typeface="Arial"/>
                          <a:ea typeface="Arial"/>
                          <a:cs typeface="Arial"/>
                          <a:sym typeface="Arial"/>
                        </a:defRPr>
                      </a:pPr>
                      <a:r>
                        <a:rPr dirty="0"/>
                        <a:t>Received 83</a:t>
                      </a:r>
                    </a:p>
                    <a:p>
                      <a:pPr algn="l" defTabSz="914400">
                        <a:defRPr sz="1400">
                          <a:latin typeface="Arial"/>
                          <a:ea typeface="Arial"/>
                          <a:cs typeface="Arial"/>
                          <a:sym typeface="Arial"/>
                        </a:defRPr>
                      </a:pPr>
                      <a:r>
                        <a:rPr dirty="0" err="1"/>
                        <a:t>Finalised</a:t>
                      </a:r>
                      <a:r>
                        <a:rPr dirty="0"/>
                        <a:t> 75</a:t>
                      </a:r>
                    </a:p>
                    <a:p>
                      <a:pPr algn="l" defTabSz="914400">
                        <a:defRPr sz="1400">
                          <a:latin typeface="Arial"/>
                          <a:ea typeface="Arial"/>
                          <a:cs typeface="Arial"/>
                          <a:sym typeface="Arial"/>
                        </a:defRPr>
                      </a:pPr>
                      <a:r>
                        <a:rPr dirty="0"/>
                        <a:t>Pending 8</a:t>
                      </a:r>
                    </a:p>
                  </a:txBody>
                  <a:tcPr marL="45701" marR="45701" marT="45701" marB="45701"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bl>
          </a:graphicData>
        </a:graphic>
      </p:graphicFrame>
    </p:spTree>
  </p:cSld>
  <p:clrMapOvr>
    <a:masterClrMapping/>
  </p:clrMapOvr>
  <p:transition spd="med"/>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2" name="TextBox 3"/>
          <p:cNvSpPr txBox="1"/>
          <p:nvPr/>
        </p:nvSpPr>
        <p:spPr>
          <a:xfrm>
            <a:off x="311284" y="1529950"/>
            <a:ext cx="8832716" cy="37522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263" name="Rectangle 4"/>
          <p:cNvSpPr txBox="1"/>
          <p:nvPr/>
        </p:nvSpPr>
        <p:spPr>
          <a:xfrm>
            <a:off x="6246" y="105477"/>
            <a:ext cx="9145363" cy="43706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800"/>
              </a:spcBef>
              <a:defRPr sz="2400" b="1">
                <a:solidFill>
                  <a:schemeClr val="accent3">
                    <a:satOff val="-6373"/>
                    <a:lumOff val="-10823"/>
                  </a:schemeClr>
                </a:solidFill>
                <a:latin typeface="Arial"/>
                <a:ea typeface="Arial"/>
                <a:cs typeface="Arial"/>
                <a:sym typeface="Arial"/>
              </a:defRPr>
            </a:lvl1pPr>
          </a:lstStyle>
          <a:p>
            <a:r>
              <a:rPr dirty="0"/>
              <a:t>PROGRAMME 1: ADMINISTRATION</a:t>
            </a:r>
          </a:p>
        </p:txBody>
      </p:sp>
      <p:sp>
        <p:nvSpPr>
          <p:cNvPr id="264"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19</a:t>
            </a:fld>
            <a:endParaRPr/>
          </a:p>
        </p:txBody>
      </p:sp>
      <p:graphicFrame>
        <p:nvGraphicFramePr>
          <p:cNvPr id="265" name="Table 1"/>
          <p:cNvGraphicFramePr/>
          <p:nvPr>
            <p:extLst>
              <p:ext uri="{D42A27DB-BD31-4B8C-83A1-F6EECF244321}">
                <p14:modId xmlns:p14="http://schemas.microsoft.com/office/powerpoint/2010/main" xmlns="" val="897895147"/>
              </p:ext>
            </p:extLst>
          </p:nvPr>
        </p:nvGraphicFramePr>
        <p:xfrm>
          <a:off x="202948" y="897872"/>
          <a:ext cx="8738101" cy="4635437"/>
        </p:xfrm>
        <a:graphic>
          <a:graphicData uri="http://schemas.openxmlformats.org/drawingml/2006/table">
            <a:tbl>
              <a:tblPr firstRow="1" bandRow="1">
                <a:tableStyleId>{4C3C2611-4C71-4FC5-86AE-919BDF0F9419}</a:tableStyleId>
              </a:tblPr>
              <a:tblGrid>
                <a:gridCol w="3322369"/>
                <a:gridCol w="2838885"/>
                <a:gridCol w="2576847"/>
              </a:tblGrid>
              <a:tr h="477671">
                <a:tc gridSpan="3">
                  <a:txBody>
                    <a:bodyPr/>
                    <a:lstStyle/>
                    <a:p>
                      <a:pPr marL="5572126" indent="-8358189" algn="l" defTabSz="914400">
                        <a:lnSpc>
                          <a:spcPct val="115000"/>
                        </a:lnSpc>
                        <a:defRPr sz="1600" u="sng">
                          <a:latin typeface="Arial"/>
                          <a:ea typeface="Arial"/>
                          <a:cs typeface="Arial"/>
                          <a:sym typeface="Arial"/>
                        </a:defRPr>
                      </a:pPr>
                      <a:r>
                        <a:rPr dirty="0"/>
                        <a:t>Strategic Objective 3.3: </a:t>
                      </a:r>
                      <a:r>
                        <a:rPr u="none" dirty="0"/>
                        <a:t>Ethical conduct and zero tolerance approach to crime, fraud and corruption</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hMerge="1">
                  <a:txBody>
                    <a:bodyPr/>
                    <a:lstStyle/>
                    <a:p>
                      <a:endParaRPr lang="en-US"/>
                    </a:p>
                  </a:txBody>
                  <a:tcPr/>
                </a:tc>
                <a:tc hMerge="1">
                  <a:txBody>
                    <a:bodyPr/>
                    <a:lstStyle/>
                    <a:p>
                      <a:endParaRPr lang="en-US"/>
                    </a:p>
                  </a:txBody>
                  <a:tcPr/>
                </a:tc>
              </a:tr>
              <a:tr h="435140">
                <a:tc>
                  <a:txBody>
                    <a:bodyPr/>
                    <a:lstStyle/>
                    <a:p>
                      <a:pPr algn="ctr" defTabSz="914400">
                        <a:lnSpc>
                          <a:spcPct val="90000"/>
                        </a:lnSpc>
                        <a:spcBef>
                          <a:spcPts val="1700"/>
                        </a:spcBef>
                        <a:defRPr sz="1800"/>
                      </a:pPr>
                      <a:r>
                        <a:rPr sz="1600" b="1">
                          <a:latin typeface="Arial"/>
                          <a:ea typeface="Arial"/>
                          <a:cs typeface="Arial"/>
                          <a:sym typeface="Arial"/>
                        </a:rPr>
                        <a:t>Annual Target   </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Q2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Q3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r>
              <a:tr h="1794459">
                <a:tc>
                  <a:txBody>
                    <a:bodyPr/>
                    <a:lstStyle/>
                    <a:p>
                      <a:pPr algn="l">
                        <a:defRPr sz="1800"/>
                      </a:pPr>
                      <a:r>
                        <a:rPr sz="1400">
                          <a:latin typeface="Arial"/>
                          <a:ea typeface="Arial"/>
                          <a:cs typeface="Arial"/>
                          <a:sym typeface="Arial"/>
                        </a:rPr>
                        <a:t>2 detection reviews / security evaluations on processes conducted to identify possible vulnerabilities to fraud, corruption and security breaches in business processes (approved by DDG:CCSS and reports submitted to affected business units for implementation of recommendations) .</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kumimoji="0" lang="en-ZA" sz="1400" b="0" i="0" u="none" strike="noStrike" kern="1200" cap="none" spc="0" normalizeH="0" baseline="0" dirty="0" smtClean="0">
                          <a:ln>
                            <a:noFill/>
                          </a:ln>
                          <a:solidFill>
                            <a:schemeClr val="tx1"/>
                          </a:solidFill>
                          <a:effectLst/>
                          <a:uFillTx/>
                          <a:latin typeface="Arial" panose="020B0604020202020204" pitchFamily="34" charset="0"/>
                          <a:ea typeface="+mj-ea"/>
                          <a:cs typeface="Arial" panose="020B0604020202020204" pitchFamily="34" charset="0"/>
                          <a:sym typeface="Calibri"/>
                        </a:rPr>
                        <a:t>1 review report signed off by DDG: CCSS and submitted to affected business unit for implementation of recommendations.</a:t>
                      </a:r>
                      <a:endParaRPr sz="1400" dirty="0">
                        <a:latin typeface="Arial"/>
                        <a:ea typeface="Arial"/>
                        <a:cs typeface="Arial"/>
                        <a:sym typeface="Arial"/>
                      </a:endParaRPr>
                    </a:p>
                  </a:txBody>
                  <a:tcPr marL="45706" marR="45706" marT="45706" marB="4570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400">
                          <a:latin typeface="Arial"/>
                          <a:ea typeface="Arial"/>
                          <a:cs typeface="Arial"/>
                          <a:sym typeface="Arial"/>
                        </a:rPr>
                        <a:t>Plan (research and information gathering) approved by DDG:CCSS for first business process to be reviewed. </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1697175">
                <a:tc>
                  <a:txBody>
                    <a:bodyPr/>
                    <a:lstStyle/>
                    <a:p>
                      <a:pPr algn="ctr" defTabSz="914400">
                        <a:defRPr sz="1800"/>
                      </a:pPr>
                      <a:r>
                        <a:rPr sz="1400" b="1">
                          <a:latin typeface="Arial"/>
                          <a:ea typeface="Arial"/>
                          <a:cs typeface="Arial"/>
                          <a:sym typeface="Arial"/>
                        </a:rPr>
                        <a:t>ACTUAL PER QUARTER</a:t>
                      </a:r>
                    </a:p>
                  </a:txBody>
                  <a:tcPr marL="45709" marR="45709" marT="45709" marB="45709"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lnSpc>
                          <a:spcPct val="90000"/>
                        </a:lnSpc>
                        <a:spcBef>
                          <a:spcPts val="1500"/>
                        </a:spcBef>
                        <a:defRPr sz="1400" b="1">
                          <a:solidFill>
                            <a:srgbClr val="00B050"/>
                          </a:solidFill>
                          <a:latin typeface="Arial"/>
                          <a:ea typeface="Arial"/>
                          <a:cs typeface="Arial"/>
                          <a:sym typeface="Arial"/>
                        </a:defRPr>
                      </a:pPr>
                      <a:r>
                        <a:t>Achieved</a:t>
                      </a:r>
                    </a:p>
                    <a:p>
                      <a:pPr algn="l" defTabSz="914400">
                        <a:lnSpc>
                          <a:spcPct val="90000"/>
                        </a:lnSpc>
                        <a:spcBef>
                          <a:spcPts val="1500"/>
                        </a:spcBef>
                        <a:defRPr sz="1400">
                          <a:latin typeface="Arial"/>
                          <a:ea typeface="Arial"/>
                          <a:cs typeface="Arial"/>
                          <a:sym typeface="Arial"/>
                        </a:defRPr>
                      </a:pPr>
                      <a:r>
                        <a:t>1 process review conducted on Smart ID Card and report signed off by A/DG and submitted to affected business unit for implementation of recommendations. </a:t>
                      </a:r>
                    </a:p>
                  </a:txBody>
                  <a:tcPr marL="45700" marR="45700" marT="45700" marB="4570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lnSpc>
                          <a:spcPct val="90000"/>
                        </a:lnSpc>
                        <a:spcBef>
                          <a:spcPts val="1500"/>
                        </a:spcBef>
                        <a:defRPr sz="1400" b="1">
                          <a:solidFill>
                            <a:srgbClr val="00B050"/>
                          </a:solidFill>
                          <a:latin typeface="Arial"/>
                          <a:ea typeface="Arial"/>
                          <a:cs typeface="Arial"/>
                          <a:sym typeface="Arial"/>
                        </a:defRPr>
                      </a:pPr>
                      <a:r>
                        <a:t>Achieved</a:t>
                      </a:r>
                    </a:p>
                    <a:p>
                      <a:pPr algn="l" defTabSz="914400">
                        <a:lnSpc>
                          <a:spcPct val="90000"/>
                        </a:lnSpc>
                        <a:spcBef>
                          <a:spcPts val="1500"/>
                        </a:spcBef>
                        <a:defRPr sz="1400">
                          <a:latin typeface="Arial"/>
                          <a:ea typeface="Arial"/>
                          <a:cs typeface="Arial"/>
                          <a:sym typeface="Arial"/>
                        </a:defRPr>
                      </a:pPr>
                      <a:r>
                        <a:t>1 process review conducted on Marriage and report signed off by DG and submitted to affected business unit for implementation of recommendations .</a:t>
                      </a:r>
                    </a:p>
                  </a:txBody>
                  <a:tcPr marL="45700" marR="45700" marT="45700" marB="4570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bl>
          </a:graphicData>
        </a:graphic>
      </p:graphicFrame>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 name="Round Diagonal Corner Rectangle 5"/>
          <p:cNvSpPr/>
          <p:nvPr/>
        </p:nvSpPr>
        <p:spPr>
          <a:xfrm>
            <a:off x="351878" y="1532150"/>
            <a:ext cx="8450379" cy="3618618"/>
          </a:xfrm>
          <a:custGeom>
            <a:avLst/>
            <a:gdLst/>
            <a:ahLst/>
            <a:cxnLst>
              <a:cxn ang="0">
                <a:pos x="wd2" y="hd2"/>
              </a:cxn>
              <a:cxn ang="5400000">
                <a:pos x="wd2" y="hd2"/>
              </a:cxn>
              <a:cxn ang="10800000">
                <a:pos x="wd2" y="hd2"/>
              </a:cxn>
              <a:cxn ang="16200000">
                <a:pos x="wd2" y="hd2"/>
              </a:cxn>
            </a:cxnLst>
            <a:rect l="0" t="0" r="r" b="b"/>
            <a:pathLst>
              <a:path w="21600" h="21600" extrusionOk="0">
                <a:moveTo>
                  <a:pt x="2133" y="0"/>
                </a:moveTo>
                <a:lnTo>
                  <a:pt x="21523" y="0"/>
                </a:lnTo>
                <a:cubicBezTo>
                  <a:pt x="21566" y="0"/>
                  <a:pt x="21600" y="58"/>
                  <a:pt x="21600" y="130"/>
                </a:cubicBezTo>
                <a:lnTo>
                  <a:pt x="21600" y="18000"/>
                </a:lnTo>
                <a:cubicBezTo>
                  <a:pt x="21600" y="19988"/>
                  <a:pt x="20645" y="21600"/>
                  <a:pt x="19467" y="21600"/>
                </a:cubicBezTo>
                <a:lnTo>
                  <a:pt x="77" y="21600"/>
                </a:lnTo>
                <a:cubicBezTo>
                  <a:pt x="34" y="21600"/>
                  <a:pt x="0" y="21542"/>
                  <a:pt x="0" y="21470"/>
                </a:cubicBezTo>
                <a:lnTo>
                  <a:pt x="0" y="3600"/>
                </a:lnTo>
                <a:cubicBezTo>
                  <a:pt x="0" y="1612"/>
                  <a:pt x="955" y="0"/>
                  <a:pt x="2133" y="0"/>
                </a:cubicBezTo>
                <a:close/>
              </a:path>
            </a:pathLst>
          </a:custGeom>
          <a:solidFill>
            <a:schemeClr val="accent3">
              <a:lumMod val="40000"/>
              <a:lumOff val="60000"/>
            </a:schemeClr>
          </a:solidFill>
          <a:ln w="12700">
            <a:solidFill>
              <a:schemeClr val="accent3">
                <a:satOff val="-6373"/>
                <a:lumOff val="-10823"/>
              </a:schemeClr>
            </a:solidFill>
          </a:ln>
          <a:effectLst>
            <a:outerShdw blurRad="38100" dist="23000" dir="5400000" rotWithShape="0">
              <a:srgbClr val="000000">
                <a:alpha val="35000"/>
              </a:srgbClr>
            </a:outerShdw>
          </a:effectLst>
        </p:spPr>
        <p:txBody>
          <a:bodyPr lIns="45718" tIns="45718" rIns="45718" bIns="45718" anchor="ctr"/>
          <a:lstStyle/>
          <a:p>
            <a:pPr algn="ctr">
              <a:defRPr>
                <a:solidFill>
                  <a:srgbClr val="FFFFFF"/>
                </a:solidFill>
                <a:latin typeface="+mj-lt"/>
                <a:ea typeface="+mj-ea"/>
                <a:cs typeface="+mj-cs"/>
                <a:sym typeface="Calibri"/>
              </a:defRPr>
            </a:pPr>
            <a:endParaRPr/>
          </a:p>
        </p:txBody>
      </p:sp>
      <p:sp>
        <p:nvSpPr>
          <p:cNvPr id="125" name="TextBox 3"/>
          <p:cNvSpPr txBox="1"/>
          <p:nvPr/>
        </p:nvSpPr>
        <p:spPr>
          <a:xfrm>
            <a:off x="145498" y="1773826"/>
            <a:ext cx="8585456" cy="334244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110000"/>
              </a:lnSpc>
              <a:defRPr>
                <a:latin typeface="Arial"/>
                <a:ea typeface="Arial"/>
                <a:cs typeface="Arial"/>
                <a:sym typeface="Arial"/>
              </a:defRPr>
            </a:pPr>
            <a:r>
              <a:rPr dirty="0"/>
              <a:t>	</a:t>
            </a:r>
            <a:r>
              <a:rPr sz="2400" dirty="0"/>
              <a:t>1. 	Vision, Mission and Value Statement. </a:t>
            </a:r>
          </a:p>
          <a:p>
            <a:pPr>
              <a:lnSpc>
                <a:spcPct val="110000"/>
              </a:lnSpc>
              <a:defRPr sz="2400">
                <a:latin typeface="Arial"/>
                <a:ea typeface="Arial"/>
                <a:cs typeface="Arial"/>
                <a:sym typeface="Arial"/>
              </a:defRPr>
            </a:pPr>
            <a:r>
              <a:rPr dirty="0"/>
              <a:t>	2. 	Supporting the Priorities and Outcomes of Government. </a:t>
            </a:r>
          </a:p>
          <a:p>
            <a:pPr>
              <a:lnSpc>
                <a:spcPct val="110000"/>
              </a:lnSpc>
              <a:defRPr sz="2400">
                <a:latin typeface="Arial"/>
                <a:ea typeface="Arial"/>
                <a:cs typeface="Arial"/>
                <a:sym typeface="Arial"/>
              </a:defRPr>
            </a:pPr>
            <a:r>
              <a:rPr dirty="0"/>
              <a:t>	3. 	DHA Outcomes and Strategic </a:t>
            </a:r>
            <a:r>
              <a:rPr dirty="0" smtClean="0"/>
              <a:t>Objectives.</a:t>
            </a:r>
            <a:endParaRPr dirty="0"/>
          </a:p>
          <a:p>
            <a:pPr>
              <a:lnSpc>
                <a:spcPct val="110000"/>
              </a:lnSpc>
              <a:defRPr sz="2400">
                <a:latin typeface="Arial"/>
                <a:ea typeface="Arial"/>
                <a:cs typeface="Arial"/>
                <a:sym typeface="Arial"/>
              </a:defRPr>
            </a:pPr>
            <a:r>
              <a:rPr dirty="0"/>
              <a:t>	4. 	Progress against objectives : July – Dec </a:t>
            </a:r>
            <a:r>
              <a:rPr dirty="0" smtClean="0"/>
              <a:t>20</a:t>
            </a:r>
            <a:r>
              <a:rPr lang="en-ZA" dirty="0" smtClean="0"/>
              <a:t>17</a:t>
            </a:r>
            <a:r>
              <a:rPr dirty="0" smtClean="0"/>
              <a:t>.</a:t>
            </a:r>
            <a:endParaRPr dirty="0"/>
          </a:p>
          <a:p>
            <a:pPr>
              <a:lnSpc>
                <a:spcPct val="110000"/>
              </a:lnSpc>
              <a:defRPr sz="2400">
                <a:latin typeface="Arial"/>
                <a:ea typeface="Arial"/>
                <a:cs typeface="Arial"/>
                <a:sym typeface="Arial"/>
              </a:defRPr>
            </a:pPr>
            <a:r>
              <a:rPr dirty="0"/>
              <a:t>	5. 	Major challenges : July – Dec </a:t>
            </a:r>
            <a:r>
              <a:rPr dirty="0" smtClean="0"/>
              <a:t>201</a:t>
            </a:r>
            <a:r>
              <a:rPr lang="en-ZA" dirty="0"/>
              <a:t>7</a:t>
            </a:r>
            <a:r>
              <a:rPr dirty="0" smtClean="0"/>
              <a:t>.</a:t>
            </a:r>
            <a:endParaRPr dirty="0"/>
          </a:p>
          <a:p>
            <a:pPr>
              <a:lnSpc>
                <a:spcPct val="110000"/>
              </a:lnSpc>
              <a:defRPr sz="2400">
                <a:latin typeface="Arial"/>
                <a:ea typeface="Arial"/>
                <a:cs typeface="Arial"/>
                <a:sym typeface="Arial"/>
              </a:defRPr>
            </a:pPr>
            <a:r>
              <a:rPr dirty="0"/>
              <a:t>	6. 	Performance Per Branch.</a:t>
            </a:r>
          </a:p>
          <a:p>
            <a:pPr>
              <a:lnSpc>
                <a:spcPct val="110000"/>
              </a:lnSpc>
              <a:defRPr sz="2400">
                <a:latin typeface="Arial"/>
                <a:ea typeface="Arial"/>
                <a:cs typeface="Arial"/>
                <a:sym typeface="Arial"/>
              </a:defRPr>
            </a:pPr>
            <a:r>
              <a:rPr dirty="0"/>
              <a:t>	7. 	Performance Per </a:t>
            </a:r>
            <a:r>
              <a:rPr dirty="0" err="1"/>
              <a:t>Programme</a:t>
            </a:r>
            <a:r>
              <a:rPr dirty="0"/>
              <a:t>. </a:t>
            </a:r>
          </a:p>
          <a:p>
            <a:pPr>
              <a:lnSpc>
                <a:spcPct val="110000"/>
              </a:lnSpc>
              <a:defRPr sz="2400">
                <a:latin typeface="Arial"/>
                <a:ea typeface="Arial"/>
                <a:cs typeface="Arial"/>
                <a:sym typeface="Arial"/>
              </a:defRPr>
            </a:pPr>
            <a:r>
              <a:rPr dirty="0"/>
              <a:t>	8. 	Budget </a:t>
            </a:r>
            <a:r>
              <a:rPr dirty="0" err="1"/>
              <a:t>vs</a:t>
            </a:r>
            <a:r>
              <a:rPr dirty="0"/>
              <a:t> Actual Expenditure as at December 2017. </a:t>
            </a:r>
          </a:p>
        </p:txBody>
      </p:sp>
      <p:sp>
        <p:nvSpPr>
          <p:cNvPr id="126" name="Rectangle 4"/>
          <p:cNvSpPr txBox="1"/>
          <p:nvPr/>
        </p:nvSpPr>
        <p:spPr>
          <a:xfrm>
            <a:off x="3010744" y="590877"/>
            <a:ext cx="3122511" cy="646319"/>
          </a:xfrm>
          <a:prstGeom prst="rect">
            <a:avLst/>
          </a:prstGeom>
          <a:ln w="12700">
            <a:miter lim="400000"/>
          </a:ln>
          <a:effectLst>
            <a:outerShdw blurRad="38100" dist="23000" dir="5400000" rotWithShape="0">
              <a:srgbClr val="000000">
                <a:alpha val="35000"/>
              </a:srgbClr>
            </a:outerShdw>
          </a:effectLst>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800"/>
              </a:spcBef>
              <a:defRPr sz="4000" b="1">
                <a:solidFill>
                  <a:schemeClr val="accent3">
                    <a:satOff val="-6373"/>
                    <a:lumOff val="-10823"/>
                  </a:schemeClr>
                </a:solidFill>
                <a:latin typeface="Arial"/>
                <a:ea typeface="Arial"/>
                <a:cs typeface="Arial"/>
                <a:sym typeface="Arial"/>
              </a:defRPr>
            </a:lvl1pPr>
          </a:lstStyle>
          <a:p>
            <a:r>
              <a:rPr dirty="0"/>
              <a:t>CONTENT</a:t>
            </a:r>
          </a:p>
        </p:txBody>
      </p:sp>
      <p:sp>
        <p:nvSpPr>
          <p:cNvPr id="127" name="Slide Number Placeholder 6"/>
          <p:cNvSpPr txBox="1">
            <a:spLocks noGrp="1"/>
          </p:cNvSpPr>
          <p:nvPr>
            <p:ph type="sldNum" sz="quarter" idx="4294967295"/>
          </p:nvPr>
        </p:nvSpPr>
        <p:spPr>
          <a:xfrm>
            <a:off x="8455523" y="6363581"/>
            <a:ext cx="231275"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2</a:t>
            </a:fld>
            <a:endParaRPr/>
          </a:p>
        </p:txBody>
      </p:sp>
    </p:spTree>
  </p:cSld>
  <p:clrMapOvr>
    <a:masterClrMapping/>
  </p:clrMapOvr>
  <p:transition spd="med"/>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7" name="TextBox 3"/>
          <p:cNvSpPr txBox="1"/>
          <p:nvPr/>
        </p:nvSpPr>
        <p:spPr>
          <a:xfrm>
            <a:off x="311284" y="1529950"/>
            <a:ext cx="8832716" cy="37522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268" name="Rectangle 4"/>
          <p:cNvSpPr txBox="1"/>
          <p:nvPr/>
        </p:nvSpPr>
        <p:spPr>
          <a:xfrm>
            <a:off x="17174" y="55406"/>
            <a:ext cx="9137362" cy="43706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800"/>
              </a:spcBef>
              <a:defRPr sz="2400" b="1">
                <a:solidFill>
                  <a:schemeClr val="accent3">
                    <a:satOff val="-6373"/>
                    <a:lumOff val="-10823"/>
                  </a:schemeClr>
                </a:solidFill>
                <a:latin typeface="Arial"/>
                <a:ea typeface="Arial"/>
                <a:cs typeface="Arial"/>
                <a:sym typeface="Arial"/>
              </a:defRPr>
            </a:lvl1pPr>
          </a:lstStyle>
          <a:p>
            <a:r>
              <a:rPr dirty="0"/>
              <a:t>PROGRAMME 1: ADMINISTRATION</a:t>
            </a:r>
          </a:p>
        </p:txBody>
      </p:sp>
      <p:sp>
        <p:nvSpPr>
          <p:cNvPr id="269"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20</a:t>
            </a:fld>
            <a:endParaRPr/>
          </a:p>
        </p:txBody>
      </p:sp>
      <p:graphicFrame>
        <p:nvGraphicFramePr>
          <p:cNvPr id="270" name="Table 1"/>
          <p:cNvGraphicFramePr/>
          <p:nvPr>
            <p:extLst>
              <p:ext uri="{D42A27DB-BD31-4B8C-83A1-F6EECF244321}">
                <p14:modId xmlns:p14="http://schemas.microsoft.com/office/powerpoint/2010/main" xmlns="" val="2755235932"/>
              </p:ext>
            </p:extLst>
          </p:nvPr>
        </p:nvGraphicFramePr>
        <p:xfrm>
          <a:off x="204462" y="880732"/>
          <a:ext cx="8735073" cy="4224150"/>
        </p:xfrm>
        <a:graphic>
          <a:graphicData uri="http://schemas.openxmlformats.org/drawingml/2006/table">
            <a:tbl>
              <a:tblPr firstRow="1" bandRow="1">
                <a:tableStyleId>{4C3C2611-4C71-4FC5-86AE-919BDF0F9419}</a:tableStyleId>
              </a:tblPr>
              <a:tblGrid>
                <a:gridCol w="2952131"/>
                <a:gridCol w="2898212"/>
                <a:gridCol w="2884730"/>
              </a:tblGrid>
              <a:tr h="477671">
                <a:tc gridSpan="3">
                  <a:txBody>
                    <a:bodyPr/>
                    <a:lstStyle/>
                    <a:p>
                      <a:pPr marL="5572126" indent="-8358189" algn="l" defTabSz="914400">
                        <a:lnSpc>
                          <a:spcPct val="115000"/>
                        </a:lnSpc>
                        <a:defRPr sz="1600" u="sng">
                          <a:latin typeface="Arial"/>
                          <a:ea typeface="Arial"/>
                          <a:cs typeface="Arial"/>
                          <a:sym typeface="Arial"/>
                        </a:defRPr>
                      </a:pPr>
                      <a:r>
                        <a:rPr dirty="0"/>
                        <a:t>Strategic Objective 3.3</a:t>
                      </a:r>
                      <a:r>
                        <a:rPr u="none" dirty="0"/>
                        <a:t>: Ethical conduct and zero tolerance approach to crime, fraud and corruption</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hMerge="1">
                  <a:txBody>
                    <a:bodyPr/>
                    <a:lstStyle/>
                    <a:p>
                      <a:endParaRPr lang="en-US"/>
                    </a:p>
                  </a:txBody>
                  <a:tcPr/>
                </a:tc>
                <a:tc hMerge="1">
                  <a:txBody>
                    <a:bodyPr/>
                    <a:lstStyle/>
                    <a:p>
                      <a:endParaRPr lang="en-US"/>
                    </a:p>
                  </a:txBody>
                  <a:tcPr/>
                </a:tc>
              </a:tr>
              <a:tr h="435140">
                <a:tc>
                  <a:txBody>
                    <a:bodyPr/>
                    <a:lstStyle/>
                    <a:p>
                      <a:pPr algn="ctr" defTabSz="914400">
                        <a:lnSpc>
                          <a:spcPct val="90000"/>
                        </a:lnSpc>
                        <a:spcBef>
                          <a:spcPts val="1700"/>
                        </a:spcBef>
                        <a:defRPr sz="1800"/>
                      </a:pPr>
                      <a:r>
                        <a:rPr sz="1600" b="1">
                          <a:latin typeface="Arial"/>
                          <a:ea typeface="Arial"/>
                          <a:cs typeface="Arial"/>
                          <a:sym typeface="Arial"/>
                        </a:rPr>
                        <a:t>Annual Target   </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Q2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Q3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r>
              <a:tr h="1520664">
                <a:tc>
                  <a:txBody>
                    <a:bodyPr/>
                    <a:lstStyle/>
                    <a:p>
                      <a:pPr algn="l">
                        <a:defRPr sz="1800"/>
                      </a:pPr>
                      <a:r>
                        <a:rPr sz="1400">
                          <a:latin typeface="Arial"/>
                          <a:ea typeface="Arial"/>
                          <a:cs typeface="Arial"/>
                          <a:sym typeface="Arial"/>
                        </a:rPr>
                        <a:t>80 Threats and Risk Assessments (TRAs) conducted in accordance with the requirements of Minimum Information- (MISS) and / or Physical Security Standards (MPSS.</a:t>
                      </a:r>
                    </a:p>
                  </a:txBody>
                  <a:tcPr marL="45709" marR="45709" marT="45709" marB="45709"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400">
                          <a:latin typeface="Arial"/>
                          <a:ea typeface="Arial"/>
                          <a:cs typeface="Arial"/>
                          <a:sym typeface="Arial"/>
                        </a:rPr>
                        <a:t>20 Threats and Risk Assessments (TRAs) conducted in accordance with the requirements of Minimum Information- (MISS) and / or Physical Security Standards (MPSS).</a:t>
                      </a:r>
                    </a:p>
                  </a:txBody>
                  <a:tcPr marL="71989" marR="71989" marT="71989" marB="71989"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FFFFFF"/>
                    </a:solidFill>
                  </a:tcPr>
                </a:tc>
                <a:tc>
                  <a:txBody>
                    <a:bodyPr/>
                    <a:lstStyle/>
                    <a:p>
                      <a:pPr algn="l">
                        <a:defRPr sz="1800"/>
                      </a:pPr>
                      <a:r>
                        <a:rPr sz="1400">
                          <a:latin typeface="Arial"/>
                          <a:ea typeface="Arial"/>
                          <a:cs typeface="Arial"/>
                          <a:sym typeface="Arial"/>
                        </a:rPr>
                        <a:t>20 Threats and Risk Assessments (TRAs) conducted in accordance with the requirements of Minimum Information- (MISS) and / or Physical Security Standards (MPSS).</a:t>
                      </a:r>
                    </a:p>
                  </a:txBody>
                  <a:tcPr marL="71989" marR="71989" marT="71989" marB="71989"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FFFFFF"/>
                    </a:solidFill>
                  </a:tcPr>
                </a:tc>
              </a:tr>
              <a:tr h="1360478">
                <a:tc>
                  <a:txBody>
                    <a:bodyPr/>
                    <a:lstStyle/>
                    <a:p>
                      <a:pPr algn="ctr">
                        <a:defRPr sz="1800"/>
                      </a:pPr>
                      <a:r>
                        <a:rPr sz="1400" b="1">
                          <a:latin typeface="Arial"/>
                          <a:ea typeface="Arial"/>
                          <a:cs typeface="Arial"/>
                          <a:sym typeface="Arial"/>
                        </a:rPr>
                        <a:t>ACTUAL PER QUARTER</a:t>
                      </a:r>
                    </a:p>
                  </a:txBody>
                  <a:tcPr marL="45709" marR="45709" marT="45709" marB="45709"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rgbClr val="FFFFFF"/>
                    </a:solidFill>
                  </a:tcPr>
                </a:tc>
                <a:tc>
                  <a:txBody>
                    <a:bodyPr/>
                    <a:lstStyle/>
                    <a:p>
                      <a:pPr marL="0" marR="0" lvl="0" indent="0" algn="l" defTabSz="914400" rtl="0" eaLnBrk="1" fontAlgn="auto" latinLnBrk="0" hangingPunct="1">
                        <a:lnSpc>
                          <a:spcPct val="90000"/>
                        </a:lnSpc>
                        <a:spcBef>
                          <a:spcPts val="1500"/>
                        </a:spcBef>
                        <a:spcAft>
                          <a:spcPts val="0"/>
                        </a:spcAft>
                        <a:buClrTx/>
                        <a:buSzTx/>
                        <a:buFontTx/>
                        <a:buNone/>
                        <a:tabLst/>
                        <a:defRPr/>
                      </a:pPr>
                      <a:r>
                        <a:rPr lang="en-US" sz="1400" b="1" i="0" u="none" strike="noStrike" cap="none" spc="0" baseline="0" noProof="0" dirty="0" smtClean="0">
                          <a:ln>
                            <a:noFill/>
                          </a:ln>
                          <a:solidFill>
                            <a:srgbClr val="00B050"/>
                          </a:solidFill>
                          <a:uFillTx/>
                          <a:latin typeface="Arial"/>
                          <a:ea typeface="Arial"/>
                          <a:cs typeface="Arial"/>
                          <a:sym typeface="Calibri"/>
                        </a:rPr>
                        <a:t>Achieved</a:t>
                      </a:r>
                      <a:endParaRPr lang="en-ZA" sz="1400" b="1" i="0" u="none" strike="noStrike" cap="none" spc="0" baseline="0" noProof="0" dirty="0" smtClean="0">
                        <a:ln>
                          <a:noFill/>
                        </a:ln>
                        <a:solidFill>
                          <a:srgbClr val="00B050"/>
                        </a:solidFill>
                        <a:uFillTx/>
                        <a:latin typeface="Arial"/>
                        <a:ea typeface="Arial"/>
                        <a:cs typeface="Arial"/>
                        <a:sym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sz="1800"/>
                      </a:pPr>
                      <a:r>
                        <a:rPr lang="en-ZA" sz="1400" b="0" i="0" u="none" strike="noStrike" cap="none" spc="0" baseline="0" noProof="0" dirty="0" smtClean="0">
                          <a:ln>
                            <a:noFill/>
                          </a:ln>
                          <a:solidFill>
                            <a:srgbClr val="000000"/>
                          </a:solidFill>
                          <a:uFillTx/>
                          <a:latin typeface="Arial"/>
                          <a:ea typeface="Arial"/>
                          <a:cs typeface="Arial"/>
                          <a:sym typeface="Calibri"/>
                        </a:rPr>
                        <a:t>27 Threats and Risk Assessments (TRAs) conducted in accordance with the requirements of Minimum Information- (MISS) and / or Physical Security Standards (MPSS).</a:t>
                      </a:r>
                    </a:p>
                  </a:txBody>
                  <a:tcPr marL="91446" marR="91446" marT="45676" marB="45676">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marL="0" marR="0" lvl="0" indent="0" algn="l" defTabSz="914400" rtl="0" eaLnBrk="0" fontAlgn="base" latinLnBrk="0" hangingPunct="0">
                        <a:lnSpc>
                          <a:spcPct val="90000"/>
                        </a:lnSpc>
                        <a:spcBef>
                          <a:spcPts val="1500"/>
                        </a:spcBef>
                        <a:spcAft>
                          <a:spcPts val="0"/>
                        </a:spcAft>
                        <a:buClrTx/>
                        <a:buSzTx/>
                        <a:buFontTx/>
                        <a:buNone/>
                        <a:tabLst/>
                        <a:defRPr/>
                      </a:pPr>
                      <a:r>
                        <a:rPr lang="en-US" sz="1400" b="1" dirty="0" smtClean="0">
                          <a:solidFill>
                            <a:srgbClr val="FF0000"/>
                          </a:solidFill>
                        </a:rPr>
                        <a:t>Not Achieved</a:t>
                      </a:r>
                      <a:endParaRPr lang="en-ZA" sz="1400" b="1" i="0" u="none" strike="noStrike" cap="none" spc="0" baseline="0" noProof="0" dirty="0" smtClean="0">
                        <a:ln>
                          <a:noFill/>
                        </a:ln>
                        <a:solidFill>
                          <a:srgbClr val="FF0000"/>
                        </a:solidFill>
                        <a:uFillTx/>
                        <a:latin typeface="Arial"/>
                        <a:ea typeface="Arial"/>
                        <a:cs typeface="Arial"/>
                        <a:sym typeface="Calibri"/>
                      </a:endParaRPr>
                    </a:p>
                    <a:p>
                      <a:pPr marL="0" marR="0" lvl="0" indent="0" algn="l" defTabSz="457200" rtl="0" eaLnBrk="1" fontAlgn="auto" latinLnBrk="0" hangingPunct="1">
                        <a:lnSpc>
                          <a:spcPct val="100000"/>
                        </a:lnSpc>
                        <a:spcBef>
                          <a:spcPts val="0"/>
                        </a:spcBef>
                        <a:spcAft>
                          <a:spcPts val="0"/>
                        </a:spcAft>
                        <a:buClrTx/>
                        <a:buSzTx/>
                        <a:buFontTx/>
                        <a:buNone/>
                        <a:tabLst/>
                        <a:defRPr sz="1800"/>
                      </a:pPr>
                      <a:r>
                        <a:rPr lang="en-ZA" sz="1400" b="0" i="0" u="none" strike="noStrike" cap="none" spc="0" baseline="0" noProof="0" dirty="0" smtClean="0">
                          <a:ln>
                            <a:noFill/>
                          </a:ln>
                          <a:solidFill>
                            <a:srgbClr val="000000"/>
                          </a:solidFill>
                          <a:uFillTx/>
                          <a:latin typeface="Arial"/>
                          <a:ea typeface="Arial"/>
                          <a:cs typeface="Arial"/>
                          <a:sym typeface="Calibri"/>
                        </a:rPr>
                        <a:t>19 Threats and Risk Assessments (TRAs) conducted in accordance with the requirements of Minimum Information- (MISS) and / or Physical Security Standards (MPSS).</a:t>
                      </a:r>
                    </a:p>
                  </a:txBody>
                  <a:tcPr marL="91446" marR="91446" marT="45676" marB="45676">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bl>
          </a:graphicData>
        </a:graphic>
      </p:graphicFrame>
    </p:spTree>
  </p:cSld>
  <p:clrMapOvr>
    <a:masterClrMapping/>
  </p:clrMapOvr>
  <p:transition spd="med"/>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2" name="TextBox 3"/>
          <p:cNvSpPr txBox="1"/>
          <p:nvPr/>
        </p:nvSpPr>
        <p:spPr>
          <a:xfrm>
            <a:off x="311284" y="1529950"/>
            <a:ext cx="8832716" cy="37522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273" name="Rectangle 4"/>
          <p:cNvSpPr txBox="1"/>
          <p:nvPr/>
        </p:nvSpPr>
        <p:spPr>
          <a:xfrm>
            <a:off x="-15930" y="207075"/>
            <a:ext cx="9144001" cy="43706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800"/>
              </a:spcBef>
              <a:defRPr sz="2400" b="1">
                <a:solidFill>
                  <a:schemeClr val="accent3">
                    <a:satOff val="-6373"/>
                    <a:lumOff val="-10823"/>
                  </a:schemeClr>
                </a:solidFill>
                <a:latin typeface="Arial"/>
                <a:ea typeface="Arial"/>
                <a:cs typeface="Arial"/>
                <a:sym typeface="Arial"/>
              </a:defRPr>
            </a:lvl1pPr>
          </a:lstStyle>
          <a:p>
            <a:r>
              <a:rPr dirty="0"/>
              <a:t>PROGRAMME 1: ADMINISTRATION</a:t>
            </a:r>
          </a:p>
        </p:txBody>
      </p:sp>
      <p:sp>
        <p:nvSpPr>
          <p:cNvPr id="274"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21</a:t>
            </a:fld>
            <a:endParaRPr/>
          </a:p>
        </p:txBody>
      </p:sp>
      <p:graphicFrame>
        <p:nvGraphicFramePr>
          <p:cNvPr id="275" name="Table 1"/>
          <p:cNvGraphicFramePr/>
          <p:nvPr/>
        </p:nvGraphicFramePr>
        <p:xfrm>
          <a:off x="232012" y="879761"/>
          <a:ext cx="8690315" cy="3947551"/>
        </p:xfrm>
        <a:graphic>
          <a:graphicData uri="http://schemas.openxmlformats.org/drawingml/2006/table">
            <a:tbl>
              <a:tblPr firstRow="1" bandRow="1">
                <a:tableStyleId>{4C3C2611-4C71-4FC5-86AE-919BDF0F9419}</a:tableStyleId>
              </a:tblPr>
              <a:tblGrid>
                <a:gridCol w="2501959"/>
                <a:gridCol w="2681072"/>
                <a:gridCol w="3507284"/>
              </a:tblGrid>
              <a:tr h="477671">
                <a:tc gridSpan="3">
                  <a:txBody>
                    <a:bodyPr/>
                    <a:lstStyle/>
                    <a:p>
                      <a:pPr marL="5572126" indent="-8358189" algn="l" defTabSz="914400">
                        <a:lnSpc>
                          <a:spcPct val="115000"/>
                        </a:lnSpc>
                        <a:defRPr sz="1600" u="sng">
                          <a:latin typeface="Arial"/>
                          <a:ea typeface="Arial"/>
                          <a:cs typeface="Arial"/>
                          <a:sym typeface="Arial"/>
                        </a:defRPr>
                      </a:pPr>
                      <a:r>
                        <a:rPr dirty="0"/>
                        <a:t>Strategic Objective 3.3:</a:t>
                      </a:r>
                      <a:r>
                        <a:rPr u="none" dirty="0"/>
                        <a:t> Ethical conduct and zero tolerance approach to crime, fraud and corruption</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hMerge="1">
                  <a:txBody>
                    <a:bodyPr/>
                    <a:lstStyle/>
                    <a:p>
                      <a:endParaRPr lang="en-US"/>
                    </a:p>
                  </a:txBody>
                  <a:tcPr/>
                </a:tc>
                <a:tc hMerge="1">
                  <a:txBody>
                    <a:bodyPr/>
                    <a:lstStyle/>
                    <a:p>
                      <a:endParaRPr lang="en-US"/>
                    </a:p>
                  </a:txBody>
                  <a:tcPr/>
                </a:tc>
              </a:tr>
              <a:tr h="547553">
                <a:tc>
                  <a:txBody>
                    <a:bodyPr/>
                    <a:lstStyle/>
                    <a:p>
                      <a:pPr algn="ctr" defTabSz="914400">
                        <a:lnSpc>
                          <a:spcPct val="90000"/>
                        </a:lnSpc>
                        <a:spcBef>
                          <a:spcPts val="1700"/>
                        </a:spcBef>
                        <a:defRPr sz="1800"/>
                      </a:pPr>
                      <a:r>
                        <a:rPr sz="1600" b="1" dirty="0">
                          <a:latin typeface="Arial"/>
                          <a:ea typeface="Arial"/>
                          <a:cs typeface="Arial"/>
                          <a:sym typeface="Arial"/>
                        </a:rPr>
                        <a:t>Annual Target   </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Q2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Q3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r>
              <a:tr h="1060424">
                <a:tc>
                  <a:txBody>
                    <a:bodyPr/>
                    <a:lstStyle/>
                    <a:p>
                      <a:pPr algn="l">
                        <a:defRPr sz="1800"/>
                      </a:pPr>
                      <a:r>
                        <a:rPr sz="1400" dirty="0">
                          <a:latin typeface="Arial"/>
                          <a:ea typeface="Arial"/>
                          <a:cs typeface="Arial"/>
                          <a:sym typeface="Arial"/>
                        </a:rPr>
                        <a:t>572 vetting file </a:t>
                      </a:r>
                      <a:r>
                        <a:rPr sz="1400" dirty="0" err="1">
                          <a:latin typeface="Arial"/>
                          <a:ea typeface="Arial"/>
                          <a:cs typeface="Arial"/>
                          <a:sym typeface="Arial"/>
                        </a:rPr>
                        <a:t>finalised</a:t>
                      </a:r>
                      <a:r>
                        <a:rPr sz="1400" dirty="0">
                          <a:latin typeface="Arial"/>
                          <a:ea typeface="Arial"/>
                          <a:cs typeface="Arial"/>
                          <a:sym typeface="Arial"/>
                        </a:rPr>
                        <a:t> and referred to State Security Agency (SSA).</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just" defTabSz="914400">
                        <a:defRPr sz="1400">
                          <a:latin typeface="Arial"/>
                          <a:ea typeface="Arial"/>
                          <a:cs typeface="Arial"/>
                          <a:sym typeface="Arial"/>
                        </a:defRPr>
                      </a:pPr>
                      <a:r>
                        <a:t>156 vetting files finalised and referred to State Security Agency (SSA).	</a:t>
                      </a:r>
                    </a:p>
                    <a:p>
                      <a:pPr algn="just" defTabSz="914400">
                        <a:defRPr sz="1400">
                          <a:latin typeface="Arial"/>
                          <a:ea typeface="Arial"/>
                          <a:cs typeface="Arial"/>
                          <a:sym typeface="Arial"/>
                        </a:defRPr>
                      </a:pPr>
                      <a:r>
                        <a:t>	</a:t>
                      </a:r>
                    </a:p>
                  </a:txBody>
                  <a:tcPr marL="45701" marR="45701" marT="45701" marB="45701"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FFFFFF"/>
                    </a:solidFill>
                  </a:tcPr>
                </a:tc>
                <a:tc>
                  <a:txBody>
                    <a:bodyPr/>
                    <a:lstStyle/>
                    <a:p>
                      <a:pPr algn="l" defTabSz="914400">
                        <a:defRPr sz="1800"/>
                      </a:pPr>
                      <a:r>
                        <a:rPr sz="1400">
                          <a:latin typeface="Arial"/>
                          <a:ea typeface="Arial"/>
                          <a:cs typeface="Arial"/>
                          <a:sym typeface="Arial"/>
                        </a:rPr>
                        <a:t>130 vetting files finalised and referred to State Security Agency (SSA).	</a:t>
                      </a:r>
                    </a:p>
                  </a:txBody>
                  <a:tcPr marL="45701" marR="45701" marT="45701" marB="45701" horzOverflow="overflow">
                    <a:lnL w="12700">
                      <a:solidFill>
                        <a:srgbClr val="000000"/>
                      </a:solidFill>
                    </a:lnL>
                    <a:lnR w="12700">
                      <a:solidFill>
                        <a:srgbClr val="000000"/>
                      </a:solidFill>
                    </a:lnR>
                    <a:lnT w="12700">
                      <a:solidFill>
                        <a:srgbClr val="000000"/>
                      </a:solidFill>
                    </a:lnT>
                    <a:lnB w="12700" cap="flat" cmpd="sng" algn="ctr">
                      <a:solidFill>
                        <a:srgbClr val="000000"/>
                      </a:solidFill>
                      <a:prstDash val="solid"/>
                      <a:round/>
                      <a:headEnd type="none" w="med" len="med"/>
                      <a:tailEnd type="none" w="med" len="med"/>
                    </a:lnB>
                    <a:solidFill>
                      <a:srgbClr val="FFFFFF"/>
                    </a:solidFill>
                  </a:tcPr>
                </a:tc>
              </a:tr>
              <a:tr h="1634764">
                <a:tc>
                  <a:txBody>
                    <a:bodyPr/>
                    <a:lstStyle/>
                    <a:p>
                      <a:pPr algn="l">
                        <a:defRPr sz="1800"/>
                      </a:pPr>
                      <a:r>
                        <a:rPr sz="1400" b="1" dirty="0">
                          <a:latin typeface="Arial"/>
                          <a:ea typeface="Arial"/>
                          <a:cs typeface="Arial"/>
                          <a:sym typeface="Arial"/>
                        </a:rPr>
                        <a:t>ACTUAL PER QUARTER</a:t>
                      </a:r>
                    </a:p>
                  </a:txBody>
                  <a:tcPr marL="45716" marR="45716" marT="45716" marB="45716" horzOverflow="overflow">
                    <a:lnL w="12700">
                      <a:solidFill>
                        <a:srgbClr val="000000"/>
                      </a:solidFill>
                    </a:lnL>
                    <a:lnR w="12700" cap="flat" cmpd="sng" algn="ctr">
                      <a:solidFill>
                        <a:srgbClr val="000000"/>
                      </a:solidFill>
                      <a:prstDash val="solid"/>
                      <a:round/>
                      <a:headEnd type="none" w="med" len="med"/>
                      <a:tailEnd type="none" w="med" len="med"/>
                    </a:lnR>
                    <a:lnT w="12700">
                      <a:solidFill>
                        <a:srgbClr val="000000"/>
                      </a:solidFill>
                    </a:lnT>
                    <a:lnB w="12700">
                      <a:solidFill>
                        <a:srgbClr val="000000"/>
                      </a:solidFill>
                    </a:lnB>
                    <a:solidFill>
                      <a:srgbClr val="FFFFFF"/>
                    </a:solidFill>
                  </a:tcPr>
                </a:tc>
                <a:tc>
                  <a:txBody>
                    <a:bodyPr/>
                    <a:lstStyle/>
                    <a:p>
                      <a:pPr algn="l" defTabSz="914400">
                        <a:defRPr sz="1400" b="1">
                          <a:solidFill>
                            <a:srgbClr val="00B050"/>
                          </a:solidFill>
                          <a:latin typeface="Arial"/>
                          <a:ea typeface="Arial"/>
                          <a:cs typeface="Arial"/>
                          <a:sym typeface="Arial"/>
                        </a:defRPr>
                      </a:pPr>
                      <a:r>
                        <a:t>Achieved</a:t>
                      </a:r>
                    </a:p>
                    <a:p>
                      <a:pPr algn="l" defTabSz="914400">
                        <a:defRPr sz="1400">
                          <a:latin typeface="Arial"/>
                          <a:ea typeface="Arial"/>
                          <a:cs typeface="Arial"/>
                          <a:sym typeface="Arial"/>
                        </a:defRPr>
                      </a:pPr>
                      <a:r>
                        <a:t>209 (119 confidential and 90 secret and top secret files) vetting fieldwork investigations finalised and referred to State Security Agency (SSA).</a:t>
                      </a:r>
                    </a:p>
                  </a:txBody>
                  <a:tcPr marL="45701" marR="45701" marT="45701" marB="45701"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defRPr sz="1400" b="1">
                          <a:solidFill>
                            <a:srgbClr val="00B050"/>
                          </a:solidFill>
                          <a:latin typeface="Arial"/>
                          <a:ea typeface="Arial"/>
                          <a:cs typeface="Arial"/>
                          <a:sym typeface="Arial"/>
                        </a:defRPr>
                      </a:pPr>
                      <a:r>
                        <a:rPr dirty="0"/>
                        <a:t>Achieved</a:t>
                      </a:r>
                    </a:p>
                    <a:p>
                      <a:pPr algn="l" defTabSz="914400">
                        <a:defRPr sz="1400">
                          <a:latin typeface="Arial"/>
                          <a:ea typeface="Arial"/>
                          <a:cs typeface="Arial"/>
                          <a:sym typeface="Arial"/>
                        </a:defRPr>
                      </a:pPr>
                      <a:r>
                        <a:rPr lang="en-US" dirty="0" smtClean="0"/>
                        <a:t>144 </a:t>
                      </a:r>
                      <a:r>
                        <a:rPr dirty="0" smtClean="0"/>
                        <a:t>vetting </a:t>
                      </a:r>
                      <a:r>
                        <a:rPr dirty="0"/>
                        <a:t>files finalised and referred to State Security Agency (SSA).	</a:t>
                      </a:r>
                    </a:p>
                  </a:txBody>
                  <a:tcPr marL="45701" marR="45701" marT="45701" marB="45701"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bl>
          </a:graphicData>
        </a:graphic>
      </p:graphicFrame>
    </p:spTree>
  </p:cSld>
  <p:clrMapOvr>
    <a:masterClrMapping/>
  </p:clrMapOvr>
  <p:transition spd="med"/>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7" name="TextBox 3"/>
          <p:cNvSpPr txBox="1"/>
          <p:nvPr/>
        </p:nvSpPr>
        <p:spPr>
          <a:xfrm>
            <a:off x="311284" y="1529950"/>
            <a:ext cx="8832716" cy="37522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278" name="Rectangle 4"/>
          <p:cNvSpPr txBox="1"/>
          <p:nvPr/>
        </p:nvSpPr>
        <p:spPr>
          <a:xfrm>
            <a:off x="-8440" y="143577"/>
            <a:ext cx="9160880" cy="43706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800"/>
              </a:spcBef>
              <a:defRPr sz="2400" b="1">
                <a:solidFill>
                  <a:schemeClr val="accent3">
                    <a:satOff val="-6373"/>
                    <a:lumOff val="-10823"/>
                  </a:schemeClr>
                </a:solidFill>
                <a:latin typeface="Arial"/>
                <a:ea typeface="Arial"/>
                <a:cs typeface="Arial"/>
                <a:sym typeface="Arial"/>
              </a:defRPr>
            </a:lvl1pPr>
          </a:lstStyle>
          <a:p>
            <a:r>
              <a:rPr dirty="0"/>
              <a:t>PROGRAMME 1: ADMINISTRATION</a:t>
            </a:r>
          </a:p>
        </p:txBody>
      </p:sp>
      <p:sp>
        <p:nvSpPr>
          <p:cNvPr id="279"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22</a:t>
            </a:fld>
            <a:endParaRPr/>
          </a:p>
        </p:txBody>
      </p:sp>
      <p:graphicFrame>
        <p:nvGraphicFramePr>
          <p:cNvPr id="280" name="Table 1"/>
          <p:cNvGraphicFramePr/>
          <p:nvPr/>
        </p:nvGraphicFramePr>
        <p:xfrm>
          <a:off x="232012" y="879761"/>
          <a:ext cx="8690315" cy="3907097"/>
        </p:xfrm>
        <a:graphic>
          <a:graphicData uri="http://schemas.openxmlformats.org/drawingml/2006/table">
            <a:tbl>
              <a:tblPr firstRow="1" bandRow="1">
                <a:tableStyleId>{4C3C2611-4C71-4FC5-86AE-919BDF0F9419}</a:tableStyleId>
              </a:tblPr>
              <a:tblGrid>
                <a:gridCol w="2501959"/>
                <a:gridCol w="2918684"/>
                <a:gridCol w="3269672"/>
              </a:tblGrid>
              <a:tr h="477671">
                <a:tc gridSpan="3">
                  <a:txBody>
                    <a:bodyPr/>
                    <a:lstStyle/>
                    <a:p>
                      <a:pPr marL="5572126" indent="-8358189" algn="l" defTabSz="914400">
                        <a:lnSpc>
                          <a:spcPct val="115000"/>
                        </a:lnSpc>
                        <a:defRPr sz="1600" u="sng">
                          <a:latin typeface="Arial"/>
                          <a:ea typeface="Arial"/>
                          <a:cs typeface="Arial"/>
                          <a:sym typeface="Arial"/>
                        </a:defRPr>
                      </a:pPr>
                      <a:r>
                        <a:rPr dirty="0"/>
                        <a:t>Strategic Objective 3.3: </a:t>
                      </a:r>
                      <a:r>
                        <a:rPr u="none" dirty="0"/>
                        <a:t>Ethical conduct and zero tolerance approach to crime, fraud and corruption</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hMerge="1">
                  <a:txBody>
                    <a:bodyPr/>
                    <a:lstStyle/>
                    <a:p>
                      <a:endParaRPr lang="en-US"/>
                    </a:p>
                  </a:txBody>
                  <a:tcPr/>
                </a:tc>
                <a:tc hMerge="1">
                  <a:txBody>
                    <a:bodyPr/>
                    <a:lstStyle/>
                    <a:p>
                      <a:endParaRPr lang="en-US"/>
                    </a:p>
                  </a:txBody>
                  <a:tcPr/>
                </a:tc>
              </a:tr>
              <a:tr h="547553">
                <a:tc>
                  <a:txBody>
                    <a:bodyPr/>
                    <a:lstStyle/>
                    <a:p>
                      <a:pPr algn="ctr" defTabSz="914400">
                        <a:lnSpc>
                          <a:spcPct val="90000"/>
                        </a:lnSpc>
                        <a:spcBef>
                          <a:spcPts val="1700"/>
                        </a:spcBef>
                        <a:defRPr sz="1800"/>
                      </a:pPr>
                      <a:r>
                        <a:rPr sz="1600" b="1" dirty="0">
                          <a:latin typeface="Arial"/>
                          <a:ea typeface="Arial"/>
                          <a:cs typeface="Arial"/>
                          <a:sym typeface="Arial"/>
                        </a:rPr>
                        <a:t>Annual Target   </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Q2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Q3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r>
              <a:tr h="1028079">
                <a:tc>
                  <a:txBody>
                    <a:bodyPr/>
                    <a:lstStyle/>
                    <a:p>
                      <a:pPr algn="l" defTabSz="914400">
                        <a:lnSpc>
                          <a:spcPct val="90000"/>
                        </a:lnSpc>
                        <a:spcBef>
                          <a:spcPts val="1500"/>
                        </a:spcBef>
                        <a:defRPr sz="1800"/>
                      </a:pPr>
                      <a:r>
                        <a:rPr sz="1400" dirty="0">
                          <a:latin typeface="Arial"/>
                          <a:ea typeface="Arial"/>
                          <a:cs typeface="Arial"/>
                          <a:sym typeface="Arial"/>
                        </a:rPr>
                        <a:t>70% of reported  misconduct cases submitted to a presiding officer for consideration.</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lnSpc>
                          <a:spcPct val="90000"/>
                        </a:lnSpc>
                        <a:spcBef>
                          <a:spcPts val="1500"/>
                        </a:spcBef>
                        <a:defRPr sz="1800"/>
                      </a:pPr>
                      <a:r>
                        <a:rPr sz="1400">
                          <a:latin typeface="Arial"/>
                          <a:ea typeface="Arial"/>
                          <a:cs typeface="Arial"/>
                          <a:sym typeface="Arial"/>
                        </a:rPr>
                        <a:t>70% of reported misconduct cases submitted to a presiding officer for consideration. </a:t>
                      </a:r>
                    </a:p>
                  </a:txBody>
                  <a:tcPr marL="45700" marR="45700" marT="45700" marB="4570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lnSpc>
                          <a:spcPct val="90000"/>
                        </a:lnSpc>
                        <a:spcBef>
                          <a:spcPts val="1500"/>
                        </a:spcBef>
                        <a:defRPr sz="1800"/>
                      </a:pPr>
                      <a:r>
                        <a:rPr sz="1400">
                          <a:latin typeface="Arial"/>
                          <a:ea typeface="Arial"/>
                          <a:cs typeface="Arial"/>
                          <a:sym typeface="Arial"/>
                        </a:rPr>
                        <a:t>70% of reported misconduct cases submitted to a presiding officer for consideration. </a:t>
                      </a:r>
                    </a:p>
                  </a:txBody>
                  <a:tcPr marL="45700" marR="45700" marT="45700" marB="4570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1626655">
                <a:tc>
                  <a:txBody>
                    <a:bodyPr/>
                    <a:lstStyle/>
                    <a:p>
                      <a:pPr algn="l">
                        <a:defRPr sz="1800"/>
                      </a:pPr>
                      <a:r>
                        <a:rPr sz="1400" b="1">
                          <a:latin typeface="Arial"/>
                          <a:ea typeface="Arial"/>
                          <a:cs typeface="Arial"/>
                          <a:sym typeface="Arial"/>
                        </a:rPr>
                        <a:t>ACTUAL PER QUARTER</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just" defTabSz="914400">
                        <a:defRPr sz="1400" b="1">
                          <a:solidFill>
                            <a:srgbClr val="FF0000"/>
                          </a:solidFill>
                          <a:latin typeface="Arial"/>
                          <a:ea typeface="Arial"/>
                          <a:cs typeface="Arial"/>
                          <a:sym typeface="Arial"/>
                        </a:defRPr>
                      </a:pPr>
                      <a:r>
                        <a:t>Not Achieved</a:t>
                      </a:r>
                    </a:p>
                    <a:p>
                      <a:pPr algn="just" defTabSz="914400">
                        <a:defRPr sz="1400">
                          <a:latin typeface="Arial"/>
                          <a:ea typeface="Arial"/>
                          <a:cs typeface="Arial"/>
                          <a:sym typeface="Arial"/>
                        </a:defRPr>
                      </a:pPr>
                      <a:r>
                        <a:t>44 of 473 cases were submitted to presiding officer for consideration. Thus 9% of cases were submitted to presiding officer for consideration.</a:t>
                      </a:r>
                    </a:p>
                  </a:txBody>
                  <a:tcPr marL="45700" marR="45700" marT="45700" marB="4570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just" defTabSz="914400">
                        <a:defRPr sz="1400" b="1">
                          <a:solidFill>
                            <a:srgbClr val="FF0000"/>
                          </a:solidFill>
                          <a:latin typeface="Arial"/>
                          <a:ea typeface="Arial"/>
                          <a:cs typeface="Arial"/>
                          <a:sym typeface="Arial"/>
                        </a:defRPr>
                      </a:pPr>
                      <a:r>
                        <a:t>Not Achieved</a:t>
                      </a:r>
                    </a:p>
                    <a:p>
                      <a:pPr algn="just" defTabSz="914400">
                        <a:defRPr sz="1400">
                          <a:latin typeface="Arial"/>
                          <a:ea typeface="Arial"/>
                          <a:cs typeface="Arial"/>
                          <a:sym typeface="Arial"/>
                        </a:defRPr>
                      </a:pPr>
                      <a:r>
                        <a:t>32 of 429 cases were submitted to presiding officer for consideration. Thus 7% of cases were submitted to presiding officer for consideration.</a:t>
                      </a:r>
                    </a:p>
                  </a:txBody>
                  <a:tcPr marL="45700" marR="45700" marT="45700" marB="4570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bl>
          </a:graphicData>
        </a:graphic>
      </p:graphicFrame>
    </p:spTree>
  </p:cSld>
  <p:clrMapOvr>
    <a:masterClrMapping/>
  </p:clrMapOvr>
  <p:transition spd="med"/>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2" name="TextBox 3"/>
          <p:cNvSpPr txBox="1"/>
          <p:nvPr/>
        </p:nvSpPr>
        <p:spPr>
          <a:xfrm>
            <a:off x="311284" y="1529950"/>
            <a:ext cx="8832716" cy="37522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283" name="Rectangle 4"/>
          <p:cNvSpPr txBox="1"/>
          <p:nvPr/>
        </p:nvSpPr>
        <p:spPr>
          <a:xfrm>
            <a:off x="-5661" y="54676"/>
            <a:ext cx="9155322" cy="43706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800"/>
              </a:spcBef>
              <a:defRPr sz="2400" b="1">
                <a:solidFill>
                  <a:schemeClr val="accent3">
                    <a:satOff val="-6373"/>
                    <a:lumOff val="-10823"/>
                  </a:schemeClr>
                </a:solidFill>
                <a:latin typeface="Arial"/>
                <a:ea typeface="Arial"/>
                <a:cs typeface="Arial"/>
                <a:sym typeface="Arial"/>
              </a:defRPr>
            </a:lvl1pPr>
          </a:lstStyle>
          <a:p>
            <a:r>
              <a:rPr dirty="0"/>
              <a:t>PROGRAMME 1: ADMINISTRATION</a:t>
            </a:r>
          </a:p>
        </p:txBody>
      </p:sp>
      <p:sp>
        <p:nvSpPr>
          <p:cNvPr id="284"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23</a:t>
            </a:fld>
            <a:endParaRPr/>
          </a:p>
        </p:txBody>
      </p:sp>
      <p:graphicFrame>
        <p:nvGraphicFramePr>
          <p:cNvPr id="285" name="Table 1"/>
          <p:cNvGraphicFramePr/>
          <p:nvPr/>
        </p:nvGraphicFramePr>
        <p:xfrm>
          <a:off x="279871" y="755682"/>
          <a:ext cx="8584254" cy="5228712"/>
        </p:xfrm>
        <a:graphic>
          <a:graphicData uri="http://schemas.openxmlformats.org/drawingml/2006/table">
            <a:tbl>
              <a:tblPr firstRow="1" bandRow="1">
                <a:tableStyleId>{4C3C2611-4C71-4FC5-86AE-919BDF0F9419}</a:tableStyleId>
              </a:tblPr>
              <a:tblGrid>
                <a:gridCol w="2491896"/>
                <a:gridCol w="2887248"/>
                <a:gridCol w="3205110"/>
              </a:tblGrid>
              <a:tr h="640523">
                <a:tc gridSpan="3">
                  <a:txBody>
                    <a:bodyPr/>
                    <a:lstStyle/>
                    <a:p>
                      <a:pPr marL="2786063" indent="-2786063" algn="l" defTabSz="914400">
                        <a:lnSpc>
                          <a:spcPct val="115000"/>
                        </a:lnSpc>
                        <a:defRPr sz="1800" b="0">
                          <a:solidFill>
                            <a:srgbClr val="000000"/>
                          </a:solidFill>
                        </a:defRPr>
                      </a:pPr>
                      <a:r>
                        <a:rPr sz="1600" b="1" dirty="0">
                          <a:solidFill>
                            <a:srgbClr val="FFFFFF"/>
                          </a:solidFill>
                          <a:latin typeface="Arial"/>
                          <a:ea typeface="Arial"/>
                          <a:cs typeface="Arial"/>
                          <a:sym typeface="Arial"/>
                        </a:rPr>
                        <a:t>Strategic Objective 3.4: Collaboration with stakeholders in support of enhanced service delivery and core business objectives</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hMerge="1">
                  <a:txBody>
                    <a:bodyPr/>
                    <a:lstStyle/>
                    <a:p>
                      <a:endParaRPr lang="en-US"/>
                    </a:p>
                  </a:txBody>
                  <a:tcPr/>
                </a:tc>
                <a:tc hMerge="1">
                  <a:txBody>
                    <a:bodyPr/>
                    <a:lstStyle/>
                    <a:p>
                      <a:endParaRPr lang="en-US"/>
                    </a:p>
                  </a:txBody>
                  <a:tcPr/>
                </a:tc>
              </a:tr>
              <a:tr h="378630">
                <a:tc>
                  <a:txBody>
                    <a:bodyPr/>
                    <a:lstStyle/>
                    <a:p>
                      <a:pPr algn="ctr" defTabSz="914400">
                        <a:lnSpc>
                          <a:spcPct val="90000"/>
                        </a:lnSpc>
                        <a:spcBef>
                          <a:spcPts val="1700"/>
                        </a:spcBef>
                        <a:defRPr sz="1800"/>
                      </a:pPr>
                      <a:r>
                        <a:rPr sz="1600" b="1">
                          <a:latin typeface="Arial"/>
                          <a:ea typeface="Arial"/>
                          <a:cs typeface="Arial"/>
                          <a:sym typeface="Arial"/>
                        </a:rPr>
                        <a:t>Annual Target   </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Q2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Q3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r>
              <a:tr h="504689">
                <a:tc rowSpan="4">
                  <a:txBody>
                    <a:bodyPr/>
                    <a:lstStyle/>
                    <a:p>
                      <a:pPr algn="l" defTabSz="914400">
                        <a:defRPr sz="1400">
                          <a:latin typeface="Arial"/>
                          <a:ea typeface="Arial"/>
                          <a:cs typeface="Arial"/>
                          <a:sym typeface="Arial"/>
                        </a:defRPr>
                      </a:pPr>
                      <a:r>
                        <a:rPr dirty="0"/>
                        <a:t>Communication strategy and action plan implemented with a focus on Corporate Communication Services, Media Relations and Public Awareness Engagements,(Annual Targets</a:t>
                      </a:r>
                      <a:endParaRPr b="1" dirty="0"/>
                    </a:p>
                    <a:p>
                      <a:pPr marL="285750" indent="-285750" algn="l" defTabSz="914400">
                        <a:buSzPct val="100000"/>
                        <a:buFont typeface="Arial"/>
                        <a:buChar char="•"/>
                        <a:defRPr sz="1400">
                          <a:latin typeface="Arial"/>
                          <a:ea typeface="Arial"/>
                          <a:cs typeface="Arial"/>
                          <a:sym typeface="Arial"/>
                        </a:defRPr>
                      </a:pPr>
                      <a:r>
                        <a:rPr dirty="0"/>
                        <a:t>4 publication of </a:t>
                      </a:r>
                      <a:r>
                        <a:rPr dirty="0" err="1"/>
                        <a:t>Ikhaya</a:t>
                      </a:r>
                      <a:r>
                        <a:rPr dirty="0"/>
                        <a:t> Internal newsletter </a:t>
                      </a:r>
                    </a:p>
                    <a:p>
                      <a:pPr marL="285750" indent="-285750" algn="l" defTabSz="914400">
                        <a:buSzPct val="100000"/>
                        <a:buFont typeface="Arial"/>
                        <a:buChar char="•"/>
                        <a:defRPr sz="1400">
                          <a:latin typeface="Arial"/>
                          <a:ea typeface="Arial"/>
                          <a:cs typeface="Arial"/>
                          <a:sym typeface="Arial"/>
                        </a:defRPr>
                      </a:pPr>
                      <a:r>
                        <a:rPr dirty="0"/>
                        <a:t>28 media engagements</a:t>
                      </a:r>
                    </a:p>
                    <a:p>
                      <a:pPr marL="285750" indent="-285750" algn="l" defTabSz="914400">
                        <a:buSzPct val="100000"/>
                        <a:buFont typeface="Arial"/>
                        <a:buChar char="•"/>
                        <a:defRPr sz="1400">
                          <a:latin typeface="Arial"/>
                          <a:ea typeface="Arial"/>
                          <a:cs typeface="Arial"/>
                          <a:sym typeface="Arial"/>
                        </a:defRPr>
                      </a:pPr>
                      <a:r>
                        <a:rPr dirty="0"/>
                        <a:t>6 Ministerial </a:t>
                      </a:r>
                      <a:r>
                        <a:rPr dirty="0" err="1"/>
                        <a:t>Imbizo</a:t>
                      </a:r>
                      <a:endParaRPr dirty="0"/>
                    </a:p>
                    <a:p>
                      <a:pPr marL="285750" indent="-285750" algn="l" defTabSz="914400">
                        <a:buSzPct val="100000"/>
                        <a:buFont typeface="Arial"/>
                        <a:buChar char="•"/>
                        <a:defRPr sz="1400">
                          <a:latin typeface="Arial"/>
                          <a:ea typeface="Arial"/>
                          <a:cs typeface="Arial"/>
                          <a:sym typeface="Arial"/>
                        </a:defRPr>
                      </a:pPr>
                      <a:r>
                        <a:rPr dirty="0"/>
                        <a:t>1 Budget Vote</a:t>
                      </a:r>
                    </a:p>
                    <a:p>
                      <a:pPr marL="285750" indent="-285750" algn="l" defTabSz="914400">
                        <a:buSzPct val="100000"/>
                        <a:buFont typeface="Arial"/>
                        <a:buChar char="•"/>
                        <a:defRPr sz="1400">
                          <a:latin typeface="Arial"/>
                          <a:ea typeface="Arial"/>
                          <a:cs typeface="Arial"/>
                          <a:sym typeface="Arial"/>
                        </a:defRPr>
                      </a:pPr>
                      <a:r>
                        <a:rPr dirty="0"/>
                        <a:t>Communication event</a:t>
                      </a:r>
                    </a:p>
                    <a:p>
                      <a:pPr marL="285750" indent="-285750" algn="l" defTabSz="914400">
                        <a:buSzPct val="100000"/>
                        <a:buFont typeface="Arial"/>
                        <a:buChar char="•"/>
                        <a:defRPr sz="1400">
                          <a:latin typeface="Arial"/>
                          <a:ea typeface="Arial"/>
                          <a:cs typeface="Arial"/>
                          <a:sym typeface="Arial"/>
                        </a:defRPr>
                      </a:pPr>
                      <a:r>
                        <a:rPr dirty="0"/>
                        <a:t> 11 Ministerial Home Affairs Today </a:t>
                      </a:r>
                    </a:p>
                    <a:p>
                      <a:pPr marL="285750" indent="-285750" algn="l" defTabSz="914400">
                        <a:buSzPct val="100000"/>
                        <a:buFont typeface="Arial"/>
                        <a:buChar char="•"/>
                        <a:defRPr sz="1400">
                          <a:latin typeface="Arial"/>
                          <a:ea typeface="Arial"/>
                          <a:cs typeface="Arial"/>
                          <a:sym typeface="Arial"/>
                        </a:defRPr>
                      </a:pPr>
                      <a:r>
                        <a:rPr dirty="0"/>
                        <a:t>8 Notes from the DG’s desk </a:t>
                      </a:r>
                    </a:p>
                    <a:p>
                      <a:pPr marL="285750" indent="-285750" algn="l" defTabSz="914400">
                        <a:buSzPct val="100000"/>
                        <a:buFont typeface="Arial"/>
                        <a:buChar char="•"/>
                        <a:defRPr sz="1400">
                          <a:latin typeface="Arial"/>
                          <a:ea typeface="Arial"/>
                          <a:cs typeface="Arial"/>
                          <a:sym typeface="Arial"/>
                        </a:defRPr>
                      </a:pPr>
                      <a:r>
                        <a:rPr dirty="0"/>
                        <a:t>2 Campaign 	</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just" defTabSz="914400">
                        <a:defRPr sz="1800"/>
                      </a:pPr>
                      <a:r>
                        <a:rPr sz="1400" dirty="0">
                          <a:latin typeface="Arial"/>
                          <a:ea typeface="Arial"/>
                          <a:cs typeface="Arial"/>
                          <a:sym typeface="Arial"/>
                        </a:rPr>
                        <a:t>1 publication of </a:t>
                      </a:r>
                      <a:r>
                        <a:rPr sz="1400" dirty="0" err="1">
                          <a:latin typeface="Arial"/>
                          <a:ea typeface="Arial"/>
                          <a:cs typeface="Arial"/>
                          <a:sym typeface="Arial"/>
                        </a:rPr>
                        <a:t>Ikhaya</a:t>
                      </a:r>
                      <a:r>
                        <a:rPr sz="1400" dirty="0">
                          <a:latin typeface="Arial"/>
                          <a:ea typeface="Arial"/>
                          <a:cs typeface="Arial"/>
                          <a:sym typeface="Arial"/>
                        </a:rPr>
                        <a:t> Internal newsletter	.</a:t>
                      </a:r>
                    </a:p>
                  </a:txBody>
                  <a:tcPr marL="45703" marR="45703" marT="45703" marB="45703"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lnSpc>
                          <a:spcPct val="90000"/>
                        </a:lnSpc>
                        <a:spcBef>
                          <a:spcPts val="1500"/>
                        </a:spcBef>
                        <a:defRPr sz="1800"/>
                      </a:pPr>
                      <a:r>
                        <a:rPr sz="1400">
                          <a:latin typeface="Arial"/>
                          <a:ea typeface="Arial"/>
                          <a:cs typeface="Arial"/>
                          <a:sym typeface="Arial"/>
                        </a:rPr>
                        <a:t>1publication of Ikhaya Internal newsletter.</a:t>
                      </a:r>
                    </a:p>
                  </a:txBody>
                  <a:tcPr marL="45703" marR="45703" marT="45703" marB="45703"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707889">
                <a:tc vMerge="1">
                  <a:txBody>
                    <a:bodyPr/>
                    <a:lstStyle/>
                    <a:p>
                      <a:endParaRPr lang="en-US"/>
                    </a:p>
                  </a:txBody>
                  <a:tcPr/>
                </a:tc>
                <a:tc>
                  <a:txBody>
                    <a:bodyPr/>
                    <a:lstStyle/>
                    <a:p>
                      <a:pPr indent="87313" algn="just" defTabSz="914400">
                        <a:defRPr sz="1400" b="1">
                          <a:solidFill>
                            <a:srgbClr val="00B050"/>
                          </a:solidFill>
                          <a:latin typeface="Arial"/>
                          <a:ea typeface="Arial"/>
                          <a:cs typeface="Arial"/>
                          <a:sym typeface="Arial"/>
                        </a:defRPr>
                      </a:pPr>
                      <a:r>
                        <a:t>Achieved</a:t>
                      </a:r>
                    </a:p>
                    <a:p>
                      <a:pPr indent="87313" algn="just" defTabSz="914400">
                        <a:defRPr sz="1400">
                          <a:latin typeface="Arial"/>
                          <a:ea typeface="Arial"/>
                          <a:cs typeface="Arial"/>
                          <a:sym typeface="Arial"/>
                        </a:defRPr>
                      </a:pPr>
                      <a:r>
                        <a:t>1 publication of Ikhaya Internal newsletter produced.</a:t>
                      </a:r>
                    </a:p>
                  </a:txBody>
                  <a:tcPr marL="45703" marR="45703" marT="45703" marB="45703"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indent="87313" algn="just" defTabSz="914400">
                        <a:defRPr sz="1400" b="1">
                          <a:solidFill>
                            <a:srgbClr val="00B050"/>
                          </a:solidFill>
                          <a:latin typeface="Arial"/>
                          <a:ea typeface="Arial"/>
                          <a:cs typeface="Arial"/>
                          <a:sym typeface="Arial"/>
                        </a:defRPr>
                      </a:pPr>
                      <a:r>
                        <a:t>Achieved</a:t>
                      </a:r>
                    </a:p>
                    <a:p>
                      <a:pPr indent="87313" algn="just" defTabSz="914400">
                        <a:defRPr sz="1400">
                          <a:latin typeface="Arial"/>
                          <a:ea typeface="Arial"/>
                          <a:cs typeface="Arial"/>
                          <a:sym typeface="Arial"/>
                        </a:defRPr>
                      </a:pPr>
                      <a:r>
                        <a:t>1 publication of Ikhaya internal newsletter produced.  </a:t>
                      </a:r>
                    </a:p>
                  </a:txBody>
                  <a:tcPr marL="45703" marR="45703" marT="45703" marB="45703"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431489">
                <a:tc vMerge="1">
                  <a:txBody>
                    <a:bodyPr/>
                    <a:lstStyle/>
                    <a:p>
                      <a:endParaRPr lang="en-US"/>
                    </a:p>
                  </a:txBody>
                  <a:tcPr/>
                </a:tc>
                <a:tc>
                  <a:txBody>
                    <a:bodyPr/>
                    <a:lstStyle/>
                    <a:p>
                      <a:pPr algn="l" defTabSz="914400">
                        <a:lnSpc>
                          <a:spcPct val="90000"/>
                        </a:lnSpc>
                        <a:spcBef>
                          <a:spcPts val="1500"/>
                        </a:spcBef>
                        <a:defRPr sz="1800"/>
                      </a:pPr>
                      <a:r>
                        <a:rPr sz="1400">
                          <a:latin typeface="Arial"/>
                          <a:ea typeface="Arial"/>
                          <a:cs typeface="Arial"/>
                          <a:sym typeface="Arial"/>
                        </a:rPr>
                        <a:t>7 media engagements.</a:t>
                      </a:r>
                    </a:p>
                  </a:txBody>
                  <a:tcPr marL="45714" marR="45714" marT="45714" marB="45714"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lnSpc>
                          <a:spcPct val="90000"/>
                        </a:lnSpc>
                        <a:spcBef>
                          <a:spcPts val="1500"/>
                        </a:spcBef>
                        <a:defRPr sz="1800"/>
                      </a:pPr>
                      <a:r>
                        <a:rPr sz="1400">
                          <a:latin typeface="Arial"/>
                          <a:ea typeface="Arial"/>
                          <a:cs typeface="Arial"/>
                          <a:sym typeface="Arial"/>
                        </a:rPr>
                        <a:t>7 media engagements.</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2137656">
                <a:tc vMerge="1">
                  <a:txBody>
                    <a:bodyPr/>
                    <a:lstStyle/>
                    <a:p>
                      <a:endParaRPr lang="en-US"/>
                    </a:p>
                  </a:txBody>
                  <a:tcPr/>
                </a:tc>
                <a:tc>
                  <a:txBody>
                    <a:bodyPr/>
                    <a:lstStyle/>
                    <a:p>
                      <a:pPr algn="l" defTabSz="914400">
                        <a:defRPr sz="1400" b="1">
                          <a:solidFill>
                            <a:srgbClr val="00B050"/>
                          </a:solidFill>
                          <a:latin typeface="Arial"/>
                          <a:ea typeface="Arial"/>
                          <a:cs typeface="Arial"/>
                          <a:sym typeface="Arial"/>
                        </a:defRPr>
                      </a:pPr>
                      <a:r>
                        <a:t>Achieved</a:t>
                      </a:r>
                    </a:p>
                    <a:p>
                      <a:pPr algn="l" defTabSz="914400">
                        <a:defRPr sz="1400">
                          <a:latin typeface="Arial"/>
                          <a:ea typeface="Arial"/>
                          <a:cs typeface="Arial"/>
                          <a:sym typeface="Arial"/>
                        </a:defRPr>
                      </a:pPr>
                      <a:r>
                        <a:t>8 Media engagements organised.</a:t>
                      </a:r>
                    </a:p>
                  </a:txBody>
                  <a:tcPr marL="45703" marR="45703" marT="45703" marB="45703"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defRPr sz="1400" b="1">
                          <a:solidFill>
                            <a:srgbClr val="00B050"/>
                          </a:solidFill>
                          <a:latin typeface="Arial"/>
                          <a:ea typeface="Arial"/>
                          <a:cs typeface="Arial"/>
                          <a:sym typeface="Arial"/>
                        </a:defRPr>
                      </a:pPr>
                      <a:r>
                        <a:t>Achieved</a:t>
                      </a:r>
                    </a:p>
                    <a:p>
                      <a:pPr algn="l" defTabSz="914400">
                        <a:defRPr sz="1400">
                          <a:latin typeface="Arial"/>
                          <a:ea typeface="Arial"/>
                          <a:cs typeface="Arial"/>
                          <a:sym typeface="Arial"/>
                        </a:defRPr>
                      </a:pPr>
                      <a:r>
                        <a:t>12 Media engagements organised. </a:t>
                      </a:r>
                    </a:p>
                  </a:txBody>
                  <a:tcPr marL="45703" marR="45703" marT="45703" marB="45703"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bl>
          </a:graphicData>
        </a:graphic>
      </p:graphicFrame>
    </p:spTree>
  </p:cSld>
  <p:clrMapOvr>
    <a:masterClrMapping/>
  </p:clrMapOvr>
  <p:transition spd="med"/>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7" name="TextBox 3"/>
          <p:cNvSpPr txBox="1"/>
          <p:nvPr/>
        </p:nvSpPr>
        <p:spPr>
          <a:xfrm>
            <a:off x="311284" y="1529950"/>
            <a:ext cx="8832716" cy="37522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288" name="Rectangle 4"/>
          <p:cNvSpPr txBox="1"/>
          <p:nvPr/>
        </p:nvSpPr>
        <p:spPr>
          <a:xfrm>
            <a:off x="-14783" y="54676"/>
            <a:ext cx="9148166" cy="43706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800"/>
              </a:spcBef>
              <a:defRPr sz="2400" b="1">
                <a:solidFill>
                  <a:schemeClr val="accent3">
                    <a:satOff val="-6373"/>
                    <a:lumOff val="-10823"/>
                  </a:schemeClr>
                </a:solidFill>
                <a:latin typeface="Arial"/>
                <a:ea typeface="Arial"/>
                <a:cs typeface="Arial"/>
                <a:sym typeface="Arial"/>
              </a:defRPr>
            </a:lvl1pPr>
          </a:lstStyle>
          <a:p>
            <a:r>
              <a:rPr dirty="0"/>
              <a:t>PROGRAMME 1: ADMINISTRATION</a:t>
            </a:r>
          </a:p>
        </p:txBody>
      </p:sp>
      <p:sp>
        <p:nvSpPr>
          <p:cNvPr id="289"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24</a:t>
            </a:fld>
            <a:endParaRPr/>
          </a:p>
        </p:txBody>
      </p:sp>
      <p:graphicFrame>
        <p:nvGraphicFramePr>
          <p:cNvPr id="290" name="Table 1"/>
          <p:cNvGraphicFramePr/>
          <p:nvPr/>
        </p:nvGraphicFramePr>
        <p:xfrm>
          <a:off x="136477" y="723803"/>
          <a:ext cx="8841267" cy="5035783"/>
        </p:xfrm>
        <a:graphic>
          <a:graphicData uri="http://schemas.openxmlformats.org/drawingml/2006/table">
            <a:tbl>
              <a:tblPr firstRow="1" bandRow="1">
                <a:tableStyleId>{4C3C2611-4C71-4FC5-86AE-919BDF0F9419}</a:tableStyleId>
              </a:tblPr>
              <a:tblGrid>
                <a:gridCol w="2518422"/>
                <a:gridCol w="2886918"/>
                <a:gridCol w="3435927"/>
              </a:tblGrid>
              <a:tr h="608085">
                <a:tc gridSpan="3">
                  <a:txBody>
                    <a:bodyPr/>
                    <a:lstStyle/>
                    <a:p>
                      <a:pPr marL="2786063" indent="-2786063" algn="l" defTabSz="914400">
                        <a:lnSpc>
                          <a:spcPct val="115000"/>
                        </a:lnSpc>
                        <a:defRPr sz="1800" b="0">
                          <a:solidFill>
                            <a:srgbClr val="000000"/>
                          </a:solidFill>
                        </a:defRPr>
                      </a:pPr>
                      <a:r>
                        <a:rPr sz="1600" b="1" dirty="0">
                          <a:solidFill>
                            <a:srgbClr val="FFFFFF"/>
                          </a:solidFill>
                          <a:latin typeface="Arial"/>
                          <a:ea typeface="Arial"/>
                          <a:cs typeface="Arial"/>
                          <a:sym typeface="Arial"/>
                        </a:rPr>
                        <a:t>Strategic Objective 3.4: Collaboration with stakeholders in support of enhanced service delivery and core business objectives</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hMerge="1">
                  <a:txBody>
                    <a:bodyPr/>
                    <a:lstStyle/>
                    <a:p>
                      <a:endParaRPr lang="en-US"/>
                    </a:p>
                  </a:txBody>
                  <a:tcPr/>
                </a:tc>
                <a:tc hMerge="1">
                  <a:txBody>
                    <a:bodyPr/>
                    <a:lstStyle/>
                    <a:p>
                      <a:endParaRPr lang="en-US"/>
                    </a:p>
                  </a:txBody>
                  <a:tcPr/>
                </a:tc>
              </a:tr>
              <a:tr h="385571">
                <a:tc>
                  <a:txBody>
                    <a:bodyPr/>
                    <a:lstStyle/>
                    <a:p>
                      <a:pPr algn="ctr" defTabSz="914400">
                        <a:lnSpc>
                          <a:spcPct val="90000"/>
                        </a:lnSpc>
                        <a:spcBef>
                          <a:spcPts val="1700"/>
                        </a:spcBef>
                        <a:defRPr sz="1800"/>
                      </a:pPr>
                      <a:r>
                        <a:rPr sz="1600" b="1">
                          <a:latin typeface="Arial"/>
                          <a:ea typeface="Arial"/>
                          <a:cs typeface="Arial"/>
                          <a:sym typeface="Arial"/>
                        </a:rPr>
                        <a:t>Annual Target   </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Q2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Q3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r>
              <a:tr h="439488">
                <a:tc rowSpan="4">
                  <a:txBody>
                    <a:bodyPr/>
                    <a:lstStyle/>
                    <a:p>
                      <a:pPr algn="l" defTabSz="914400">
                        <a:defRPr sz="1400">
                          <a:latin typeface="Arial"/>
                          <a:ea typeface="Arial"/>
                          <a:cs typeface="Arial"/>
                          <a:sym typeface="Arial"/>
                        </a:defRPr>
                      </a:pPr>
                      <a:r>
                        <a:rPr dirty="0"/>
                        <a:t>Communication strategy and action plan implemented with a focus on Corporate Communication Services, Media Relations and Public Awareness Engagements,(Annual Targets</a:t>
                      </a:r>
                      <a:endParaRPr b="1" dirty="0"/>
                    </a:p>
                    <a:p>
                      <a:pPr marL="285750" indent="-285750" algn="l" defTabSz="914400">
                        <a:buSzPct val="100000"/>
                        <a:buFont typeface="Arial"/>
                        <a:buChar char="•"/>
                        <a:defRPr sz="1400">
                          <a:latin typeface="Arial"/>
                          <a:ea typeface="Arial"/>
                          <a:cs typeface="Arial"/>
                          <a:sym typeface="Arial"/>
                        </a:defRPr>
                      </a:pPr>
                      <a:r>
                        <a:rPr dirty="0"/>
                        <a:t>4 publication of </a:t>
                      </a:r>
                      <a:r>
                        <a:rPr dirty="0" err="1"/>
                        <a:t>Ikhaya</a:t>
                      </a:r>
                      <a:r>
                        <a:rPr dirty="0"/>
                        <a:t> Internal newsletter </a:t>
                      </a:r>
                    </a:p>
                    <a:p>
                      <a:pPr marL="285750" indent="-285750" algn="l" defTabSz="914400">
                        <a:buSzPct val="100000"/>
                        <a:buFont typeface="Arial"/>
                        <a:buChar char="•"/>
                        <a:defRPr sz="1400">
                          <a:latin typeface="Arial"/>
                          <a:ea typeface="Arial"/>
                          <a:cs typeface="Arial"/>
                          <a:sym typeface="Arial"/>
                        </a:defRPr>
                      </a:pPr>
                      <a:r>
                        <a:rPr dirty="0"/>
                        <a:t>28 media engagements</a:t>
                      </a:r>
                    </a:p>
                    <a:p>
                      <a:pPr marL="285750" indent="-285750" algn="l" defTabSz="914400">
                        <a:buSzPct val="100000"/>
                        <a:buFont typeface="Arial"/>
                        <a:buChar char="•"/>
                        <a:defRPr sz="1400">
                          <a:latin typeface="Arial"/>
                          <a:ea typeface="Arial"/>
                          <a:cs typeface="Arial"/>
                          <a:sym typeface="Arial"/>
                        </a:defRPr>
                      </a:pPr>
                      <a:r>
                        <a:rPr dirty="0"/>
                        <a:t>6 Ministerial </a:t>
                      </a:r>
                      <a:r>
                        <a:rPr dirty="0" err="1"/>
                        <a:t>Imbizo</a:t>
                      </a:r>
                      <a:endParaRPr dirty="0"/>
                    </a:p>
                    <a:p>
                      <a:pPr marL="285750" indent="-285750" algn="l" defTabSz="914400">
                        <a:buSzPct val="100000"/>
                        <a:buFont typeface="Arial"/>
                        <a:buChar char="•"/>
                        <a:defRPr sz="1400">
                          <a:latin typeface="Arial"/>
                          <a:ea typeface="Arial"/>
                          <a:cs typeface="Arial"/>
                          <a:sym typeface="Arial"/>
                        </a:defRPr>
                      </a:pPr>
                      <a:r>
                        <a:rPr dirty="0"/>
                        <a:t>1 Budget Vote</a:t>
                      </a:r>
                    </a:p>
                    <a:p>
                      <a:pPr marL="285750" indent="-285750" algn="l" defTabSz="914400">
                        <a:buSzPct val="100000"/>
                        <a:buFont typeface="Arial"/>
                        <a:buChar char="•"/>
                        <a:defRPr sz="1400">
                          <a:latin typeface="Arial"/>
                          <a:ea typeface="Arial"/>
                          <a:cs typeface="Arial"/>
                          <a:sym typeface="Arial"/>
                        </a:defRPr>
                      </a:pPr>
                      <a:r>
                        <a:rPr dirty="0"/>
                        <a:t>Communication event</a:t>
                      </a:r>
                    </a:p>
                    <a:p>
                      <a:pPr marL="285750" indent="-285750" algn="l" defTabSz="914400">
                        <a:buSzPct val="100000"/>
                        <a:buFont typeface="Arial"/>
                        <a:buChar char="•"/>
                        <a:defRPr sz="1400">
                          <a:latin typeface="Arial"/>
                          <a:ea typeface="Arial"/>
                          <a:cs typeface="Arial"/>
                          <a:sym typeface="Arial"/>
                        </a:defRPr>
                      </a:pPr>
                      <a:r>
                        <a:rPr dirty="0"/>
                        <a:t> 11 Ministerial Home Affairs Today </a:t>
                      </a:r>
                    </a:p>
                    <a:p>
                      <a:pPr marL="285750" indent="-285750" algn="l" defTabSz="914400">
                        <a:buSzPct val="100000"/>
                        <a:buFont typeface="Arial"/>
                        <a:buChar char="•"/>
                        <a:defRPr sz="1400">
                          <a:latin typeface="Arial"/>
                          <a:ea typeface="Arial"/>
                          <a:cs typeface="Arial"/>
                          <a:sym typeface="Arial"/>
                        </a:defRPr>
                      </a:pPr>
                      <a:r>
                        <a:rPr dirty="0"/>
                        <a:t>8 Notes from the DG’s desk </a:t>
                      </a:r>
                    </a:p>
                    <a:p>
                      <a:pPr marL="285750" indent="-285750" algn="l" defTabSz="914400">
                        <a:buSzPct val="100000"/>
                        <a:buFont typeface="Arial"/>
                        <a:buChar char="•"/>
                        <a:defRPr sz="1400">
                          <a:latin typeface="Arial"/>
                          <a:ea typeface="Arial"/>
                          <a:cs typeface="Arial"/>
                          <a:sym typeface="Arial"/>
                        </a:defRPr>
                      </a:pPr>
                      <a:r>
                        <a:rPr dirty="0"/>
                        <a:t>2 Campaign 	</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lnSpc>
                          <a:spcPct val="90000"/>
                        </a:lnSpc>
                        <a:spcBef>
                          <a:spcPts val="1500"/>
                        </a:spcBef>
                        <a:defRPr sz="1800"/>
                      </a:pPr>
                      <a:r>
                        <a:rPr sz="1400">
                          <a:latin typeface="Arial"/>
                          <a:ea typeface="Arial"/>
                          <a:cs typeface="Arial"/>
                          <a:sym typeface="Arial"/>
                        </a:rPr>
                        <a:t>3 Ministerial Home Affairs Today.</a:t>
                      </a:r>
                    </a:p>
                  </a:txBody>
                  <a:tcPr marL="45714" marR="45714" marT="45714" marB="45714"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lnSpc>
                          <a:spcPct val="90000"/>
                        </a:lnSpc>
                        <a:spcBef>
                          <a:spcPts val="1500"/>
                        </a:spcBef>
                        <a:defRPr sz="1800"/>
                      </a:pPr>
                      <a:r>
                        <a:rPr sz="1400">
                          <a:latin typeface="Arial"/>
                          <a:ea typeface="Arial"/>
                          <a:cs typeface="Arial"/>
                          <a:sym typeface="Arial"/>
                        </a:rPr>
                        <a:t>3 Ministerial Home Affairs Today. </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549400">
                <a:tc vMerge="1">
                  <a:txBody>
                    <a:bodyPr/>
                    <a:lstStyle/>
                    <a:p>
                      <a:endParaRPr lang="en-US"/>
                    </a:p>
                  </a:txBody>
                  <a:tcPr/>
                </a:tc>
                <a:tc>
                  <a:txBody>
                    <a:bodyPr/>
                    <a:lstStyle/>
                    <a:p>
                      <a:pPr algn="l" defTabSz="914400">
                        <a:defRPr sz="1400" b="1">
                          <a:solidFill>
                            <a:srgbClr val="00B050"/>
                          </a:solidFill>
                          <a:latin typeface="Arial"/>
                          <a:ea typeface="Arial"/>
                          <a:cs typeface="Arial"/>
                          <a:sym typeface="Arial"/>
                        </a:defRPr>
                      </a:pPr>
                      <a:r>
                        <a:t>Achieved</a:t>
                      </a:r>
                    </a:p>
                    <a:p>
                      <a:pPr algn="l" defTabSz="914400">
                        <a:defRPr sz="1400">
                          <a:latin typeface="Arial"/>
                          <a:ea typeface="Arial"/>
                          <a:cs typeface="Arial"/>
                          <a:sym typeface="Arial"/>
                        </a:defRPr>
                      </a:pPr>
                      <a:r>
                        <a:t>3 Ministerial Home Affairs Today produced.</a:t>
                      </a:r>
                    </a:p>
                  </a:txBody>
                  <a:tcPr marL="45703" marR="45703" marT="45703" marB="45703"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lnSpc>
                          <a:spcPct val="90000"/>
                        </a:lnSpc>
                        <a:spcBef>
                          <a:spcPts val="1500"/>
                        </a:spcBef>
                        <a:defRPr sz="1400" b="1">
                          <a:solidFill>
                            <a:srgbClr val="00B050"/>
                          </a:solidFill>
                          <a:latin typeface="Arial"/>
                          <a:ea typeface="Arial"/>
                          <a:cs typeface="Arial"/>
                          <a:sym typeface="Arial"/>
                        </a:defRPr>
                      </a:pPr>
                      <a:r>
                        <a:t>Achieved</a:t>
                      </a:r>
                    </a:p>
                    <a:p>
                      <a:pPr algn="l" defTabSz="914400">
                        <a:defRPr sz="1400">
                          <a:latin typeface="Arial"/>
                          <a:ea typeface="Arial"/>
                          <a:cs typeface="Arial"/>
                          <a:sym typeface="Arial"/>
                        </a:defRPr>
                      </a:pPr>
                      <a:r>
                        <a:t>3 Ministerial Home Affairs Today produced.</a:t>
                      </a:r>
                    </a:p>
                  </a:txBody>
                  <a:tcPr marL="45703" marR="45703" marT="45703" marB="45703"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549400">
                <a:tc vMerge="1">
                  <a:txBody>
                    <a:bodyPr/>
                    <a:lstStyle/>
                    <a:p>
                      <a:endParaRPr lang="en-US"/>
                    </a:p>
                  </a:txBody>
                  <a:tcPr/>
                </a:tc>
                <a:tc>
                  <a:txBody>
                    <a:bodyPr/>
                    <a:lstStyle/>
                    <a:p>
                      <a:pPr algn="l" defTabSz="914400">
                        <a:lnSpc>
                          <a:spcPct val="90000"/>
                        </a:lnSpc>
                        <a:spcBef>
                          <a:spcPts val="1500"/>
                        </a:spcBef>
                        <a:defRPr sz="1800"/>
                      </a:pPr>
                      <a:r>
                        <a:rPr sz="1400">
                          <a:latin typeface="Arial"/>
                          <a:ea typeface="Arial"/>
                          <a:cs typeface="Arial"/>
                          <a:sym typeface="Arial"/>
                        </a:rPr>
                        <a:t>2 Ministerial Imbizo.</a:t>
                      </a:r>
                    </a:p>
                  </a:txBody>
                  <a:tcPr marL="45714" marR="45714" marT="45714" marB="45714"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lnSpc>
                          <a:spcPct val="90000"/>
                        </a:lnSpc>
                        <a:spcBef>
                          <a:spcPts val="1500"/>
                        </a:spcBef>
                        <a:defRPr sz="1800"/>
                      </a:pPr>
                      <a:r>
                        <a:rPr sz="1400">
                          <a:latin typeface="Arial"/>
                          <a:ea typeface="Arial"/>
                          <a:cs typeface="Arial"/>
                          <a:sym typeface="Arial"/>
                        </a:rPr>
                        <a:t>2 Ministerial Imbizo.</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754798">
                <a:tc vMerge="1">
                  <a:txBody>
                    <a:bodyPr/>
                    <a:lstStyle/>
                    <a:p>
                      <a:endParaRPr lang="en-US"/>
                    </a:p>
                  </a:txBody>
                  <a:tcPr/>
                </a:tc>
                <a:tc>
                  <a:txBody>
                    <a:bodyPr/>
                    <a:lstStyle/>
                    <a:p>
                      <a:pPr indent="87313" algn="just" defTabSz="914400">
                        <a:defRPr sz="1400" b="1">
                          <a:solidFill>
                            <a:srgbClr val="00B050"/>
                          </a:solidFill>
                          <a:latin typeface="Arial"/>
                          <a:ea typeface="Arial"/>
                          <a:cs typeface="Arial"/>
                          <a:sym typeface="Arial"/>
                        </a:defRPr>
                      </a:pPr>
                      <a:r>
                        <a:t>Achieved</a:t>
                      </a:r>
                    </a:p>
                    <a:p>
                      <a:pPr marL="285750" indent="-285750" algn="l" defTabSz="914400">
                        <a:buSzPct val="100000"/>
                        <a:buFont typeface="Arial"/>
                        <a:buChar char="➢"/>
                        <a:defRPr sz="1400">
                          <a:latin typeface="Arial"/>
                          <a:ea typeface="Arial"/>
                          <a:cs typeface="Arial"/>
                          <a:sym typeface="Arial"/>
                        </a:defRPr>
                      </a:pPr>
                      <a:r>
                        <a:t>1 Ministerial Imbizo organised in the Free State at Welkom on 26 August 2017.</a:t>
                      </a:r>
                    </a:p>
                    <a:p>
                      <a:pPr marL="285750" indent="-285750" algn="l" defTabSz="914400">
                        <a:buSzPct val="100000"/>
                        <a:buFont typeface="Arial"/>
                        <a:buChar char="➢"/>
                        <a:defRPr sz="1400">
                          <a:latin typeface="Arial"/>
                          <a:ea typeface="Arial"/>
                          <a:cs typeface="Arial"/>
                          <a:sym typeface="Arial"/>
                        </a:defRPr>
                      </a:pPr>
                      <a:endParaRPr/>
                    </a:p>
                    <a:p>
                      <a:pPr marL="285750" indent="-285750" algn="l" defTabSz="914400">
                        <a:buSzPct val="100000"/>
                        <a:buFont typeface="Arial"/>
                        <a:buChar char="➢"/>
                        <a:defRPr sz="1400">
                          <a:latin typeface="Arial"/>
                          <a:ea typeface="Arial"/>
                          <a:cs typeface="Arial"/>
                          <a:sym typeface="Arial"/>
                        </a:defRPr>
                      </a:pPr>
                      <a:r>
                        <a:t>1 Ministerial engagement with stakeholders on White Paper on International Migration at Wits Club University on the 20 September 2017 organised.</a:t>
                      </a:r>
                    </a:p>
                  </a:txBody>
                  <a:tcPr marL="45714" marR="45714" marT="45714" marB="45714"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lnSpc>
                          <a:spcPct val="90000"/>
                        </a:lnSpc>
                        <a:spcBef>
                          <a:spcPts val="1500"/>
                        </a:spcBef>
                        <a:defRPr sz="1400" b="1">
                          <a:solidFill>
                            <a:srgbClr val="00B050"/>
                          </a:solidFill>
                          <a:latin typeface="Arial"/>
                          <a:ea typeface="Arial"/>
                          <a:cs typeface="Arial"/>
                          <a:sym typeface="Arial"/>
                        </a:defRPr>
                      </a:pPr>
                      <a:r>
                        <a:t>Achieved</a:t>
                      </a:r>
                    </a:p>
                    <a:p>
                      <a:pPr marL="285750" indent="-285750" algn="l" defTabSz="914400">
                        <a:buSzPct val="100000"/>
                        <a:buFont typeface="Arial"/>
                        <a:buChar char="➢"/>
                        <a:defRPr sz="1400">
                          <a:latin typeface="Arial"/>
                          <a:ea typeface="Arial"/>
                          <a:cs typeface="Arial"/>
                          <a:sym typeface="Arial"/>
                        </a:defRPr>
                      </a:pPr>
                      <a:r>
                        <a:t>1 Ministerial Imbizo organised at Plettenberg Bay, Cape Town on the 04 December 2017.</a:t>
                      </a:r>
                    </a:p>
                    <a:p>
                      <a:pPr algn="l" defTabSz="914400">
                        <a:defRPr sz="1400">
                          <a:latin typeface="Arial"/>
                          <a:ea typeface="Arial"/>
                          <a:cs typeface="Arial"/>
                          <a:sym typeface="Arial"/>
                        </a:defRPr>
                      </a:pPr>
                      <a:endParaRPr/>
                    </a:p>
                    <a:p>
                      <a:pPr marL="285750" indent="-285750" algn="l" defTabSz="914400">
                        <a:buSzPct val="100000"/>
                        <a:buFont typeface="Arial"/>
                        <a:buChar char="➢"/>
                        <a:defRPr sz="1400">
                          <a:latin typeface="Arial"/>
                          <a:ea typeface="Arial"/>
                          <a:cs typeface="Arial"/>
                          <a:sym typeface="Arial"/>
                        </a:defRPr>
                      </a:pPr>
                      <a:r>
                        <a:t>1 Ministerial engagement with community members at Azzandville Ahmed Timol Secondary School on the 02 December 2017 organised.</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bl>
          </a:graphicData>
        </a:graphic>
      </p:graphicFrame>
    </p:spTree>
  </p:cSld>
  <p:clrMapOvr>
    <a:masterClrMapping/>
  </p:clrMapOvr>
  <p:transition spd="med"/>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2" name="TextBox 3"/>
          <p:cNvSpPr txBox="1"/>
          <p:nvPr/>
        </p:nvSpPr>
        <p:spPr>
          <a:xfrm>
            <a:off x="311284" y="1529950"/>
            <a:ext cx="8832716" cy="37522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293" name="Rectangle 4"/>
          <p:cNvSpPr txBox="1"/>
          <p:nvPr/>
        </p:nvSpPr>
        <p:spPr>
          <a:xfrm>
            <a:off x="-16525" y="126920"/>
            <a:ext cx="9147273" cy="43706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800"/>
              </a:spcBef>
              <a:defRPr sz="2400" b="1">
                <a:solidFill>
                  <a:schemeClr val="accent3">
                    <a:satOff val="-6373"/>
                    <a:lumOff val="-10823"/>
                  </a:schemeClr>
                </a:solidFill>
                <a:latin typeface="Arial"/>
                <a:ea typeface="Arial"/>
                <a:cs typeface="Arial"/>
                <a:sym typeface="Arial"/>
              </a:defRPr>
            </a:lvl1pPr>
          </a:lstStyle>
          <a:p>
            <a:r>
              <a:rPr dirty="0"/>
              <a:t>PROGRAMME 1: ADMINISTRATION</a:t>
            </a:r>
          </a:p>
        </p:txBody>
      </p:sp>
      <p:sp>
        <p:nvSpPr>
          <p:cNvPr id="294"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25</a:t>
            </a:fld>
            <a:endParaRPr/>
          </a:p>
        </p:txBody>
      </p:sp>
      <p:graphicFrame>
        <p:nvGraphicFramePr>
          <p:cNvPr id="295" name="Table 1"/>
          <p:cNvGraphicFramePr/>
          <p:nvPr/>
        </p:nvGraphicFramePr>
        <p:xfrm>
          <a:off x="136477" y="825403"/>
          <a:ext cx="8841267" cy="5022293"/>
        </p:xfrm>
        <a:graphic>
          <a:graphicData uri="http://schemas.openxmlformats.org/drawingml/2006/table">
            <a:tbl>
              <a:tblPr firstRow="1" bandRow="1">
                <a:tableStyleId>{4C3C2611-4C71-4FC5-86AE-919BDF0F9419}</a:tableStyleId>
              </a:tblPr>
              <a:tblGrid>
                <a:gridCol w="2518422"/>
                <a:gridCol w="2698713"/>
                <a:gridCol w="3624132"/>
              </a:tblGrid>
              <a:tr h="608085">
                <a:tc gridSpan="3">
                  <a:txBody>
                    <a:bodyPr/>
                    <a:lstStyle/>
                    <a:p>
                      <a:pPr marL="2786063" indent="-2786063" algn="l" defTabSz="914400">
                        <a:lnSpc>
                          <a:spcPct val="115000"/>
                        </a:lnSpc>
                        <a:defRPr sz="1800" b="0">
                          <a:solidFill>
                            <a:srgbClr val="000000"/>
                          </a:solidFill>
                        </a:defRPr>
                      </a:pPr>
                      <a:r>
                        <a:rPr sz="1600" b="1" dirty="0">
                          <a:solidFill>
                            <a:srgbClr val="FFFFFF"/>
                          </a:solidFill>
                          <a:latin typeface="Arial"/>
                          <a:ea typeface="Arial"/>
                          <a:cs typeface="Arial"/>
                          <a:sym typeface="Arial"/>
                        </a:rPr>
                        <a:t>Strategic Objective 3.4: Collaboration with stakeholders in support of enhanced service delivery and core business objectives</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hMerge="1">
                  <a:txBody>
                    <a:bodyPr/>
                    <a:lstStyle/>
                    <a:p>
                      <a:endParaRPr lang="en-US"/>
                    </a:p>
                  </a:txBody>
                  <a:tcPr/>
                </a:tc>
                <a:tc hMerge="1">
                  <a:txBody>
                    <a:bodyPr/>
                    <a:lstStyle/>
                    <a:p>
                      <a:endParaRPr lang="en-US"/>
                    </a:p>
                  </a:txBody>
                  <a:tcPr/>
                </a:tc>
              </a:tr>
              <a:tr h="385571">
                <a:tc>
                  <a:txBody>
                    <a:bodyPr/>
                    <a:lstStyle/>
                    <a:p>
                      <a:pPr algn="ctr" defTabSz="914400">
                        <a:lnSpc>
                          <a:spcPct val="90000"/>
                        </a:lnSpc>
                        <a:spcBef>
                          <a:spcPts val="1700"/>
                        </a:spcBef>
                        <a:defRPr sz="1800"/>
                      </a:pPr>
                      <a:r>
                        <a:rPr sz="1600" b="1">
                          <a:latin typeface="Arial"/>
                          <a:ea typeface="Arial"/>
                          <a:cs typeface="Arial"/>
                          <a:sym typeface="Arial"/>
                        </a:rPr>
                        <a:t>Annual Target   </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Q2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Q3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r>
              <a:tr h="716579">
                <a:tc rowSpan="4">
                  <a:txBody>
                    <a:bodyPr/>
                    <a:lstStyle/>
                    <a:p>
                      <a:pPr algn="l" defTabSz="914400">
                        <a:defRPr sz="1400">
                          <a:latin typeface="Arial"/>
                          <a:ea typeface="Arial"/>
                          <a:cs typeface="Arial"/>
                          <a:sym typeface="Arial"/>
                        </a:defRPr>
                      </a:pPr>
                      <a:r>
                        <a:rPr dirty="0"/>
                        <a:t>Communication strategy and action plan implemented with a focus on Corporate Communication Services, Media Relations and Public Awareness Engagements,(Annual Targets</a:t>
                      </a:r>
                      <a:endParaRPr b="1" dirty="0"/>
                    </a:p>
                    <a:p>
                      <a:pPr marL="285750" indent="-285750" algn="l" defTabSz="914400">
                        <a:buSzPct val="100000"/>
                        <a:buFont typeface="Arial"/>
                        <a:buChar char="•"/>
                        <a:defRPr sz="1400">
                          <a:latin typeface="Arial"/>
                          <a:ea typeface="Arial"/>
                          <a:cs typeface="Arial"/>
                          <a:sym typeface="Arial"/>
                        </a:defRPr>
                      </a:pPr>
                      <a:r>
                        <a:rPr dirty="0"/>
                        <a:t>4 publication of </a:t>
                      </a:r>
                      <a:r>
                        <a:rPr dirty="0" err="1"/>
                        <a:t>Ikhaya</a:t>
                      </a:r>
                      <a:r>
                        <a:rPr dirty="0"/>
                        <a:t> Internal newsletter </a:t>
                      </a:r>
                    </a:p>
                    <a:p>
                      <a:pPr marL="285750" indent="-285750" algn="l" defTabSz="914400">
                        <a:buSzPct val="100000"/>
                        <a:buFont typeface="Arial"/>
                        <a:buChar char="•"/>
                        <a:defRPr sz="1400">
                          <a:latin typeface="Arial"/>
                          <a:ea typeface="Arial"/>
                          <a:cs typeface="Arial"/>
                          <a:sym typeface="Arial"/>
                        </a:defRPr>
                      </a:pPr>
                      <a:r>
                        <a:rPr dirty="0"/>
                        <a:t>28 media engagements</a:t>
                      </a:r>
                    </a:p>
                    <a:p>
                      <a:pPr marL="285750" indent="-285750" algn="l" defTabSz="914400">
                        <a:buSzPct val="100000"/>
                        <a:buFont typeface="Arial"/>
                        <a:buChar char="•"/>
                        <a:defRPr sz="1400">
                          <a:latin typeface="Arial"/>
                          <a:ea typeface="Arial"/>
                          <a:cs typeface="Arial"/>
                          <a:sym typeface="Arial"/>
                        </a:defRPr>
                      </a:pPr>
                      <a:r>
                        <a:rPr dirty="0"/>
                        <a:t>6 Ministerial </a:t>
                      </a:r>
                      <a:r>
                        <a:rPr dirty="0" err="1"/>
                        <a:t>Imbizo</a:t>
                      </a:r>
                      <a:endParaRPr dirty="0"/>
                    </a:p>
                    <a:p>
                      <a:pPr marL="285750" indent="-285750" algn="l" defTabSz="914400">
                        <a:buSzPct val="100000"/>
                        <a:buFont typeface="Arial"/>
                        <a:buChar char="•"/>
                        <a:defRPr sz="1400">
                          <a:latin typeface="Arial"/>
                          <a:ea typeface="Arial"/>
                          <a:cs typeface="Arial"/>
                          <a:sym typeface="Arial"/>
                        </a:defRPr>
                      </a:pPr>
                      <a:r>
                        <a:rPr dirty="0"/>
                        <a:t>1 Budget Vote</a:t>
                      </a:r>
                    </a:p>
                    <a:p>
                      <a:pPr marL="285750" indent="-285750" algn="l" defTabSz="914400">
                        <a:buSzPct val="100000"/>
                        <a:buFont typeface="Arial"/>
                        <a:buChar char="•"/>
                        <a:defRPr sz="1400">
                          <a:latin typeface="Arial"/>
                          <a:ea typeface="Arial"/>
                          <a:cs typeface="Arial"/>
                          <a:sym typeface="Arial"/>
                        </a:defRPr>
                      </a:pPr>
                      <a:r>
                        <a:rPr dirty="0"/>
                        <a:t>Communication event</a:t>
                      </a:r>
                    </a:p>
                    <a:p>
                      <a:pPr marL="285750" indent="-285750" algn="l" defTabSz="914400">
                        <a:buSzPct val="100000"/>
                        <a:buFont typeface="Arial"/>
                        <a:buChar char="•"/>
                        <a:defRPr sz="1400">
                          <a:latin typeface="Arial"/>
                          <a:ea typeface="Arial"/>
                          <a:cs typeface="Arial"/>
                          <a:sym typeface="Arial"/>
                        </a:defRPr>
                      </a:pPr>
                      <a:r>
                        <a:rPr dirty="0"/>
                        <a:t> 11 Ministerial Home Affairs Today </a:t>
                      </a:r>
                    </a:p>
                    <a:p>
                      <a:pPr marL="285750" indent="-285750" algn="l" defTabSz="914400">
                        <a:buSzPct val="100000"/>
                        <a:buFont typeface="Arial"/>
                        <a:buChar char="•"/>
                        <a:defRPr sz="1400">
                          <a:latin typeface="Arial"/>
                          <a:ea typeface="Arial"/>
                          <a:cs typeface="Arial"/>
                          <a:sym typeface="Arial"/>
                        </a:defRPr>
                      </a:pPr>
                      <a:r>
                        <a:rPr dirty="0"/>
                        <a:t>8 Notes from the DG’s desk </a:t>
                      </a:r>
                    </a:p>
                    <a:p>
                      <a:pPr marL="285750" indent="-285750" algn="l" defTabSz="914400">
                        <a:buSzPct val="100000"/>
                        <a:buFont typeface="Arial"/>
                        <a:buChar char="•"/>
                        <a:defRPr sz="1400">
                          <a:latin typeface="Arial"/>
                          <a:ea typeface="Arial"/>
                          <a:cs typeface="Arial"/>
                          <a:sym typeface="Arial"/>
                        </a:defRPr>
                      </a:pPr>
                      <a:r>
                        <a:rPr dirty="0"/>
                        <a:t>2 Campaign 	</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400">
                          <a:latin typeface="Arial"/>
                          <a:ea typeface="Arial"/>
                          <a:cs typeface="Arial"/>
                          <a:sym typeface="Arial"/>
                        </a:rPr>
                        <a:t>2 Notes from the DG’s desk. 	</a:t>
                      </a:r>
                    </a:p>
                  </a:txBody>
                  <a:tcPr marL="45714" marR="45714" marT="45714" marB="45714"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400">
                          <a:latin typeface="Arial"/>
                          <a:ea typeface="Arial"/>
                          <a:cs typeface="Arial"/>
                          <a:sym typeface="Arial"/>
                        </a:rPr>
                        <a:t>2 Notes from the DG’s desk. 	</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716579">
                <a:tc vMerge="1">
                  <a:txBody>
                    <a:bodyPr/>
                    <a:lstStyle/>
                    <a:p>
                      <a:endParaRPr lang="en-US"/>
                    </a:p>
                  </a:txBody>
                  <a:tcPr/>
                </a:tc>
                <a:tc>
                  <a:txBody>
                    <a:bodyPr/>
                    <a:lstStyle/>
                    <a:p>
                      <a:pPr algn="l" defTabSz="914400">
                        <a:defRPr sz="1400" b="1">
                          <a:solidFill>
                            <a:srgbClr val="00B050"/>
                          </a:solidFill>
                          <a:latin typeface="Arial"/>
                          <a:ea typeface="Arial"/>
                          <a:cs typeface="Arial"/>
                          <a:sym typeface="Arial"/>
                        </a:defRPr>
                      </a:pPr>
                      <a:r>
                        <a:t>Achieved</a:t>
                      </a:r>
                    </a:p>
                    <a:p>
                      <a:pPr algn="l" defTabSz="914400">
                        <a:defRPr sz="1400">
                          <a:latin typeface="Arial"/>
                          <a:ea typeface="Arial"/>
                          <a:cs typeface="Arial"/>
                          <a:sym typeface="Arial"/>
                        </a:defRPr>
                      </a:pPr>
                      <a:r>
                        <a:t>4 Notes from the DG’s desk produced.</a:t>
                      </a:r>
                    </a:p>
                  </a:txBody>
                  <a:tcPr marL="45703" marR="45703" marT="45703" marB="45703"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defRPr sz="1400" b="1">
                          <a:solidFill>
                            <a:srgbClr val="00B050"/>
                          </a:solidFill>
                          <a:latin typeface="Arial"/>
                          <a:ea typeface="Arial"/>
                          <a:cs typeface="Arial"/>
                          <a:sym typeface="Arial"/>
                        </a:defRPr>
                      </a:pPr>
                      <a:r>
                        <a:t>Achieved</a:t>
                      </a:r>
                    </a:p>
                    <a:p>
                      <a:pPr algn="l" defTabSz="914400">
                        <a:defRPr sz="1400">
                          <a:latin typeface="Arial"/>
                          <a:ea typeface="Arial"/>
                          <a:cs typeface="Arial"/>
                          <a:sym typeface="Arial"/>
                        </a:defRPr>
                      </a:pPr>
                      <a:r>
                        <a:t>4 Notes from the DG’s desk produced.</a:t>
                      </a:r>
                    </a:p>
                  </a:txBody>
                  <a:tcPr marL="45703" marR="45703" marT="45703" marB="45703"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716579">
                <a:tc vMerge="1">
                  <a:txBody>
                    <a:bodyPr/>
                    <a:lstStyle/>
                    <a:p>
                      <a:endParaRPr lang="en-US"/>
                    </a:p>
                  </a:txBody>
                  <a:tcPr/>
                </a:tc>
                <a:tc>
                  <a:txBody>
                    <a:bodyPr/>
                    <a:lstStyle/>
                    <a:p>
                      <a:pPr algn="l">
                        <a:defRPr sz="1800"/>
                      </a:pPr>
                      <a:r>
                        <a:rPr sz="1400">
                          <a:latin typeface="Arial"/>
                          <a:ea typeface="Arial"/>
                          <a:cs typeface="Arial"/>
                          <a:sym typeface="Arial"/>
                        </a:rPr>
                        <a:t>N/A</a:t>
                      </a:r>
                    </a:p>
                  </a:txBody>
                  <a:tcPr marL="45706" marR="45706" marT="45706" marB="4570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400">
                          <a:latin typeface="Arial"/>
                          <a:ea typeface="Arial"/>
                          <a:cs typeface="Arial"/>
                          <a:sym typeface="Arial"/>
                        </a:defRPr>
                      </a:pPr>
                      <a:r>
                        <a:t>1 Campaign. 	</a:t>
                      </a:r>
                    </a:p>
                    <a:p>
                      <a:pPr algn="l" defTabSz="914400">
                        <a:lnSpc>
                          <a:spcPct val="90000"/>
                        </a:lnSpc>
                        <a:spcBef>
                          <a:spcPts val="1500"/>
                        </a:spcBef>
                        <a:defRPr sz="1400">
                          <a:latin typeface="Arial"/>
                          <a:ea typeface="Arial"/>
                          <a:cs typeface="Arial"/>
                          <a:sym typeface="Arial"/>
                        </a:defRPr>
                      </a:pPr>
                      <a:r>
                        <a:t>	</a:t>
                      </a:r>
                    </a:p>
                  </a:txBody>
                  <a:tcPr marL="45703" marR="45703" marT="45703" marB="45703"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549400">
                <a:tc vMerge="1">
                  <a:txBody>
                    <a:bodyPr/>
                    <a:lstStyle/>
                    <a:p>
                      <a:endParaRPr lang="en-US"/>
                    </a:p>
                  </a:txBody>
                  <a:tcPr/>
                </a:tc>
                <a:tc>
                  <a:txBody>
                    <a:bodyPr/>
                    <a:lstStyle/>
                    <a:p>
                      <a:pPr algn="l">
                        <a:defRPr sz="1800"/>
                      </a:pPr>
                      <a:r>
                        <a:rPr sz="1400">
                          <a:latin typeface="Arial"/>
                          <a:ea typeface="Arial"/>
                          <a:cs typeface="Arial"/>
                          <a:sym typeface="Arial"/>
                        </a:rPr>
                        <a:t>N/A</a:t>
                      </a:r>
                    </a:p>
                  </a:txBody>
                  <a:tcPr marL="45714" marR="45714" marT="45714" marB="45714"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lnSpc>
                          <a:spcPct val="90000"/>
                        </a:lnSpc>
                        <a:spcBef>
                          <a:spcPts val="1500"/>
                        </a:spcBef>
                        <a:defRPr sz="1400" b="1">
                          <a:solidFill>
                            <a:srgbClr val="00B050"/>
                          </a:solidFill>
                          <a:latin typeface="Arial"/>
                          <a:ea typeface="Arial"/>
                          <a:cs typeface="Arial"/>
                          <a:sym typeface="Arial"/>
                        </a:defRPr>
                      </a:pPr>
                      <a:r>
                        <a:t>Achieved</a:t>
                      </a:r>
                    </a:p>
                    <a:p>
                      <a:pPr algn="l" defTabSz="914400">
                        <a:lnSpc>
                          <a:spcPct val="90000"/>
                        </a:lnSpc>
                        <a:spcBef>
                          <a:spcPts val="1500"/>
                        </a:spcBef>
                        <a:defRPr sz="1400">
                          <a:latin typeface="Arial"/>
                          <a:ea typeface="Arial"/>
                          <a:cs typeface="Arial"/>
                          <a:sym typeface="Arial"/>
                        </a:defRPr>
                      </a:pPr>
                      <a:r>
                        <a:t>2 Campaigns conducted:</a:t>
                      </a:r>
                    </a:p>
                    <a:p>
                      <a:pPr algn="l" defTabSz="914400">
                        <a:lnSpc>
                          <a:spcPct val="90000"/>
                        </a:lnSpc>
                        <a:spcBef>
                          <a:spcPts val="1500"/>
                        </a:spcBef>
                        <a:defRPr sz="1400">
                          <a:latin typeface="Arial"/>
                          <a:ea typeface="Arial"/>
                          <a:cs typeface="Arial"/>
                          <a:sym typeface="Arial"/>
                        </a:defRPr>
                      </a:pPr>
                      <a:r>
                        <a:t>-1 Birth Registration Campaign</a:t>
                      </a:r>
                    </a:p>
                    <a:p>
                      <a:pPr algn="l" defTabSz="914400">
                        <a:lnSpc>
                          <a:spcPct val="90000"/>
                        </a:lnSpc>
                        <a:spcBef>
                          <a:spcPts val="1500"/>
                        </a:spcBef>
                        <a:defRPr sz="1400">
                          <a:latin typeface="Arial"/>
                          <a:ea typeface="Arial"/>
                          <a:cs typeface="Arial"/>
                          <a:sym typeface="Arial"/>
                        </a:defRPr>
                      </a:pPr>
                      <a:r>
                        <a:t>-1 Smart ID Card Campaign.</a:t>
                      </a:r>
                    </a:p>
                  </a:txBody>
                  <a:tcPr marL="45703" marR="45703" marT="45703" marB="45703"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bl>
          </a:graphicData>
        </a:graphic>
      </p:graphicFrame>
    </p:spTree>
  </p:cSld>
  <p:clrMapOvr>
    <a:masterClrMapping/>
  </p:clrMapOvr>
  <p:transition spd="med"/>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7" name="TextBox 3"/>
          <p:cNvSpPr txBox="1"/>
          <p:nvPr/>
        </p:nvSpPr>
        <p:spPr>
          <a:xfrm>
            <a:off x="311284" y="924177"/>
            <a:ext cx="8832716" cy="37523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2000">
                <a:latin typeface="Arial"/>
                <a:ea typeface="Arial"/>
                <a:cs typeface="Arial"/>
                <a:sym typeface="Arial"/>
              </a:defRPr>
            </a:lvl1pPr>
          </a:lstStyle>
          <a:p>
            <a:r>
              <a:t>	</a:t>
            </a:r>
          </a:p>
        </p:txBody>
      </p:sp>
      <p:sp>
        <p:nvSpPr>
          <p:cNvPr id="298" name="Rectangle 4"/>
          <p:cNvSpPr txBox="1"/>
          <p:nvPr/>
        </p:nvSpPr>
        <p:spPr>
          <a:xfrm>
            <a:off x="-38091" y="156275"/>
            <a:ext cx="9139051" cy="43706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2400" b="1">
                <a:solidFill>
                  <a:schemeClr val="accent3">
                    <a:satOff val="-6373"/>
                    <a:lumOff val="-10823"/>
                  </a:schemeClr>
                </a:solidFill>
                <a:latin typeface="Arial"/>
                <a:ea typeface="Arial"/>
                <a:cs typeface="Arial"/>
                <a:sym typeface="Arial"/>
              </a:defRPr>
            </a:lvl1pPr>
          </a:lstStyle>
          <a:p>
            <a:r>
              <a:rPr dirty="0"/>
              <a:t>PROGRAMME 2: CITIZEN AFFAIRS</a:t>
            </a:r>
          </a:p>
        </p:txBody>
      </p:sp>
      <p:sp>
        <p:nvSpPr>
          <p:cNvPr id="299"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26</a:t>
            </a:fld>
            <a:endParaRPr/>
          </a:p>
        </p:txBody>
      </p:sp>
      <p:pic>
        <p:nvPicPr>
          <p:cNvPr id="300" name="Picture 7" descr="Picture 7"/>
          <p:cNvPicPr>
            <a:picLocks noChangeAspect="1"/>
          </p:cNvPicPr>
          <p:nvPr/>
        </p:nvPicPr>
        <p:blipFill>
          <a:blip r:embed="rId2" cstate="print">
            <a:extLst/>
          </a:blip>
          <a:stretch>
            <a:fillRect/>
          </a:stretch>
        </p:blipFill>
        <p:spPr>
          <a:xfrm>
            <a:off x="4887190" y="1647074"/>
            <a:ext cx="4033671" cy="3871653"/>
          </a:xfrm>
          <a:prstGeom prst="rect">
            <a:avLst/>
          </a:prstGeom>
          <a:ln w="12700">
            <a:miter lim="400000"/>
          </a:ln>
        </p:spPr>
      </p:pic>
      <p:graphicFrame>
        <p:nvGraphicFramePr>
          <p:cNvPr id="301" name="Table 1"/>
          <p:cNvGraphicFramePr/>
          <p:nvPr/>
        </p:nvGraphicFramePr>
        <p:xfrm>
          <a:off x="220674" y="784477"/>
          <a:ext cx="8702651" cy="946404"/>
        </p:xfrm>
        <a:graphic>
          <a:graphicData uri="http://schemas.openxmlformats.org/drawingml/2006/table">
            <a:tbl>
              <a:tblPr firstCol="1">
                <a:tableStyleId>{4C3C2611-4C71-4FC5-86AE-919BDF0F9419}</a:tableStyleId>
              </a:tblPr>
              <a:tblGrid>
                <a:gridCol w="2964873"/>
                <a:gridCol w="5737778"/>
              </a:tblGrid>
              <a:tr h="883087">
                <a:tc>
                  <a:txBody>
                    <a:bodyPr/>
                    <a:lstStyle/>
                    <a:p>
                      <a:pPr algn="l">
                        <a:lnSpc>
                          <a:spcPct val="115000"/>
                        </a:lnSpc>
                        <a:defRPr sz="1800">
                          <a:solidFill>
                            <a:srgbClr val="000000"/>
                          </a:solidFill>
                          <a:latin typeface="Arial"/>
                          <a:ea typeface="Arial"/>
                          <a:cs typeface="Arial"/>
                          <a:sym typeface="Arial"/>
                        </a:defRPr>
                      </a:pPr>
                      <a:r>
                        <a:rPr dirty="0"/>
                        <a:t>Strategic objectives</a:t>
                      </a:r>
                    </a:p>
                    <a:p>
                      <a:pPr algn="l">
                        <a:lnSpc>
                          <a:spcPct val="115000"/>
                        </a:lnSpc>
                        <a:defRPr sz="1800">
                          <a:solidFill>
                            <a:srgbClr val="000000"/>
                          </a:solidFill>
                          <a:latin typeface="Arial"/>
                          <a:ea typeface="Arial"/>
                          <a:cs typeface="Arial"/>
                          <a:sym typeface="Arial"/>
                        </a:defRPr>
                      </a:pPr>
                      <a:r>
                        <a:rPr dirty="0"/>
                        <a:t>Supported by the targets</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l" defTabSz="914400">
                        <a:lnSpc>
                          <a:spcPct val="115000"/>
                        </a:lnSpc>
                        <a:defRPr sz="1800"/>
                      </a:pPr>
                      <a:r>
                        <a:rPr b="1" dirty="0">
                          <a:latin typeface="Arial"/>
                          <a:ea typeface="Arial"/>
                          <a:cs typeface="Arial"/>
                          <a:sym typeface="Arial"/>
                        </a:rPr>
                        <a:t>Strategic Objective 1.1: All eligible citizens are issued with enabling documents relating to identity and status.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EBF1DE"/>
                    </a:solidFill>
                  </a:tcPr>
                </a:tc>
              </a:tr>
            </a:tbl>
          </a:graphicData>
        </a:graphic>
      </p:graphicFrame>
      <p:pic>
        <p:nvPicPr>
          <p:cNvPr id="302" name="Picture 8" descr="Picture 8"/>
          <p:cNvPicPr>
            <a:picLocks noChangeAspect="1"/>
          </p:cNvPicPr>
          <p:nvPr/>
        </p:nvPicPr>
        <p:blipFill>
          <a:blip r:embed="rId3" cstate="print">
            <a:extLst/>
          </a:blip>
          <a:stretch>
            <a:fillRect/>
          </a:stretch>
        </p:blipFill>
        <p:spPr>
          <a:xfrm>
            <a:off x="230908" y="1706299"/>
            <a:ext cx="4312689" cy="3871653"/>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4" name="TextBox 3"/>
          <p:cNvSpPr txBox="1"/>
          <p:nvPr/>
        </p:nvSpPr>
        <p:spPr>
          <a:xfrm>
            <a:off x="311284" y="1529950"/>
            <a:ext cx="8832716" cy="37522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305" name="Rectangle 4"/>
          <p:cNvSpPr txBox="1"/>
          <p:nvPr/>
        </p:nvSpPr>
        <p:spPr>
          <a:xfrm>
            <a:off x="-1" y="55686"/>
            <a:ext cx="9144001" cy="43706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2400" b="1">
                <a:solidFill>
                  <a:schemeClr val="accent3">
                    <a:satOff val="-6373"/>
                    <a:lumOff val="-10823"/>
                  </a:schemeClr>
                </a:solidFill>
                <a:latin typeface="Arial"/>
                <a:ea typeface="Arial"/>
                <a:cs typeface="Arial"/>
                <a:sym typeface="Arial"/>
              </a:defRPr>
            </a:lvl1pPr>
          </a:lstStyle>
          <a:p>
            <a:r>
              <a:rPr dirty="0"/>
              <a:t>PROGRAMME 2: CITIZEN AFFAIRS</a:t>
            </a:r>
          </a:p>
        </p:txBody>
      </p:sp>
      <p:sp>
        <p:nvSpPr>
          <p:cNvPr id="306"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27</a:t>
            </a:fld>
            <a:endParaRPr/>
          </a:p>
        </p:txBody>
      </p:sp>
      <p:graphicFrame>
        <p:nvGraphicFramePr>
          <p:cNvPr id="307" name="Table 1"/>
          <p:cNvGraphicFramePr/>
          <p:nvPr>
            <p:extLst>
              <p:ext uri="{D42A27DB-BD31-4B8C-83A1-F6EECF244321}">
                <p14:modId xmlns:p14="http://schemas.microsoft.com/office/powerpoint/2010/main" xmlns="" val="1569703282"/>
              </p:ext>
            </p:extLst>
          </p:nvPr>
        </p:nvGraphicFramePr>
        <p:xfrm>
          <a:off x="215270" y="766617"/>
          <a:ext cx="8713457" cy="4645230"/>
        </p:xfrm>
        <a:graphic>
          <a:graphicData uri="http://schemas.openxmlformats.org/drawingml/2006/table">
            <a:tbl>
              <a:tblPr firstRow="1" bandRow="1">
                <a:tableStyleId>{4C3C2611-4C71-4FC5-86AE-919BDF0F9419}</a:tableStyleId>
              </a:tblPr>
              <a:tblGrid>
                <a:gridCol w="2517370"/>
                <a:gridCol w="2739715"/>
                <a:gridCol w="3456372"/>
              </a:tblGrid>
              <a:tr h="407970">
                <a:tc gridSpan="3">
                  <a:txBody>
                    <a:bodyPr/>
                    <a:lstStyle/>
                    <a:p>
                      <a:pPr marL="5572126" indent="-8358189" algn="l" defTabSz="914400">
                        <a:lnSpc>
                          <a:spcPct val="115000"/>
                        </a:lnSpc>
                        <a:defRPr sz="1600" u="sng">
                          <a:latin typeface="Arial"/>
                          <a:ea typeface="Arial"/>
                          <a:cs typeface="Arial"/>
                          <a:sym typeface="Arial"/>
                        </a:defRPr>
                      </a:pPr>
                      <a:r>
                        <a:rPr dirty="0"/>
                        <a:t>Strategic Objective 1.1</a:t>
                      </a:r>
                      <a:r>
                        <a:rPr u="none" dirty="0"/>
                        <a:t>: All eligible citizens are issued with enabling documents relating to identity and status</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hMerge="1">
                  <a:txBody>
                    <a:bodyPr/>
                    <a:lstStyle/>
                    <a:p>
                      <a:endParaRPr lang="en-US"/>
                    </a:p>
                  </a:txBody>
                  <a:tcPr/>
                </a:tc>
                <a:tc hMerge="1">
                  <a:txBody>
                    <a:bodyPr/>
                    <a:lstStyle/>
                    <a:p>
                      <a:endParaRPr lang="en-US"/>
                    </a:p>
                  </a:txBody>
                  <a:tcPr/>
                </a:tc>
              </a:tr>
              <a:tr h="540762">
                <a:tc>
                  <a:txBody>
                    <a:bodyPr/>
                    <a:lstStyle/>
                    <a:p>
                      <a:pPr algn="ctr" defTabSz="914400">
                        <a:lnSpc>
                          <a:spcPct val="90000"/>
                        </a:lnSpc>
                        <a:spcBef>
                          <a:spcPts val="1700"/>
                        </a:spcBef>
                        <a:defRPr sz="1800"/>
                      </a:pPr>
                      <a:r>
                        <a:rPr sz="1600" b="1">
                          <a:latin typeface="Arial"/>
                          <a:ea typeface="Arial"/>
                          <a:cs typeface="Arial"/>
                          <a:sym typeface="Arial"/>
                        </a:rPr>
                        <a:t>Annual Target   </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Q2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Q3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r>
              <a:tr h="696558">
                <a:tc>
                  <a:txBody>
                    <a:bodyPr/>
                    <a:lstStyle/>
                    <a:p>
                      <a:pPr algn="l">
                        <a:defRPr sz="1800"/>
                      </a:pPr>
                      <a:r>
                        <a:rPr sz="1400">
                          <a:latin typeface="Arial"/>
                          <a:ea typeface="Arial"/>
                          <a:cs typeface="Arial"/>
                          <a:sym typeface="Arial"/>
                        </a:rPr>
                        <a:t>750 000 Births registered within 30 calendar days.</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defRPr sz="1800"/>
                      </a:pPr>
                      <a:r>
                        <a:rPr sz="1400">
                          <a:latin typeface="Arial"/>
                          <a:ea typeface="Arial"/>
                          <a:cs typeface="Arial"/>
                          <a:sym typeface="Arial"/>
                        </a:rPr>
                        <a:t>190 564 births registered within 30 calendar days.</a:t>
                      </a:r>
                    </a:p>
                  </a:txBody>
                  <a:tcPr marL="45703" marR="45703" marT="45703" marB="45703"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defRPr sz="1800"/>
                      </a:pPr>
                      <a:r>
                        <a:rPr sz="1400">
                          <a:latin typeface="Arial"/>
                          <a:ea typeface="Arial"/>
                          <a:cs typeface="Arial"/>
                          <a:sym typeface="Arial"/>
                        </a:rPr>
                        <a:t>170 106 births registered within 30 calendar days.</a:t>
                      </a:r>
                    </a:p>
                  </a:txBody>
                  <a:tcPr marL="45703" marR="45703" marT="45703" marB="45703"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839420">
                <a:tc>
                  <a:txBody>
                    <a:bodyPr/>
                    <a:lstStyle/>
                    <a:p>
                      <a:pPr algn="l">
                        <a:defRPr sz="1800"/>
                      </a:pPr>
                      <a:r>
                        <a:rPr sz="1400" b="1">
                          <a:latin typeface="Arial"/>
                          <a:ea typeface="Arial"/>
                          <a:cs typeface="Arial"/>
                          <a:sym typeface="Arial"/>
                        </a:rPr>
                        <a:t>ACTUAL PER QUARTER</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defRPr sz="1400" b="1">
                          <a:solidFill>
                            <a:srgbClr val="00B050"/>
                          </a:solidFill>
                          <a:latin typeface="Arial"/>
                          <a:ea typeface="Arial"/>
                          <a:cs typeface="Arial"/>
                          <a:sym typeface="Arial"/>
                        </a:defRPr>
                      </a:pPr>
                      <a:r>
                        <a:t>Achieved</a:t>
                      </a:r>
                    </a:p>
                    <a:p>
                      <a:pPr algn="l">
                        <a:defRPr sz="1400">
                          <a:latin typeface="Arial"/>
                          <a:ea typeface="Arial"/>
                          <a:cs typeface="Arial"/>
                          <a:sym typeface="Arial"/>
                        </a:defRPr>
                      </a:pPr>
                      <a:r>
                        <a:t>194 811 births were registered within 30 calendar days.</a:t>
                      </a:r>
                    </a:p>
                  </a:txBody>
                  <a:tcPr marL="45703" marR="45703" marT="45703" marB="45703"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defRPr sz="1400" b="1">
                          <a:solidFill>
                            <a:srgbClr val="00B050"/>
                          </a:solidFill>
                          <a:latin typeface="Arial"/>
                          <a:ea typeface="Arial"/>
                          <a:cs typeface="Arial"/>
                          <a:sym typeface="Arial"/>
                        </a:defRPr>
                      </a:pPr>
                      <a:r>
                        <a:t>Achieved</a:t>
                      </a:r>
                    </a:p>
                    <a:p>
                      <a:pPr algn="l" defTabSz="914400">
                        <a:lnSpc>
                          <a:spcPct val="115000"/>
                        </a:lnSpc>
                        <a:defRPr sz="1400">
                          <a:latin typeface="Arial"/>
                          <a:ea typeface="Arial"/>
                          <a:cs typeface="Arial"/>
                          <a:sym typeface="Arial"/>
                        </a:defRPr>
                      </a:pPr>
                      <a:r>
                        <a:t>182 248 births were registered within 30 calendar days.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918834">
                <a:tc>
                  <a:txBody>
                    <a:bodyPr/>
                    <a:lstStyle/>
                    <a:p>
                      <a:pPr algn="l">
                        <a:defRPr sz="1800"/>
                      </a:pPr>
                      <a:r>
                        <a:rPr sz="1400" dirty="0">
                          <a:latin typeface="Arial"/>
                          <a:ea typeface="Arial"/>
                          <a:cs typeface="Arial"/>
                          <a:sym typeface="Arial"/>
                        </a:rPr>
                        <a:t>3 million  ID Smart cards issued to citizens 16 years and above.</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400" dirty="0">
                          <a:latin typeface="Arial"/>
                          <a:ea typeface="Arial"/>
                          <a:cs typeface="Arial"/>
                          <a:sym typeface="Arial"/>
                        </a:rPr>
                        <a:t>750 000 ID Smart </a:t>
                      </a:r>
                      <a:r>
                        <a:rPr sz="1400" dirty="0" smtClean="0">
                          <a:latin typeface="Arial"/>
                          <a:ea typeface="Arial"/>
                          <a:cs typeface="Arial"/>
                          <a:sym typeface="Arial"/>
                        </a:rPr>
                        <a:t>cards </a:t>
                      </a:r>
                      <a:r>
                        <a:rPr sz="1400" dirty="0">
                          <a:latin typeface="Arial"/>
                          <a:ea typeface="Arial"/>
                          <a:cs typeface="Arial"/>
                          <a:sym typeface="Arial"/>
                        </a:rPr>
                        <a:t>issued to citizens 16 years and above.</a:t>
                      </a:r>
                    </a:p>
                  </a:txBody>
                  <a:tcPr marL="45703" marR="45703" marT="45703" marB="45703"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defRPr sz="1800"/>
                      </a:pPr>
                      <a:r>
                        <a:rPr sz="1400" dirty="0">
                          <a:latin typeface="Arial"/>
                          <a:ea typeface="Arial"/>
                          <a:cs typeface="Arial"/>
                          <a:sym typeface="Arial"/>
                        </a:rPr>
                        <a:t>690 000 ID Smart cards </a:t>
                      </a:r>
                      <a:r>
                        <a:rPr sz="1400" dirty="0" smtClean="0">
                          <a:latin typeface="Arial"/>
                          <a:ea typeface="Arial"/>
                          <a:cs typeface="Arial"/>
                          <a:sym typeface="Arial"/>
                        </a:rPr>
                        <a:t>issued </a:t>
                      </a:r>
                      <a:r>
                        <a:rPr sz="1400" dirty="0">
                          <a:latin typeface="Arial"/>
                          <a:ea typeface="Arial"/>
                          <a:cs typeface="Arial"/>
                          <a:sym typeface="Arial"/>
                        </a:rPr>
                        <a:t>to citizens 16 years and above.</a:t>
                      </a:r>
                    </a:p>
                  </a:txBody>
                  <a:tcPr marL="45703" marR="45703" marT="45703" marB="45703"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911088">
                <a:tc>
                  <a:txBody>
                    <a:bodyPr/>
                    <a:lstStyle/>
                    <a:p>
                      <a:pPr algn="l">
                        <a:defRPr sz="1800"/>
                      </a:pPr>
                      <a:r>
                        <a:rPr sz="1400" b="1">
                          <a:latin typeface="Arial"/>
                          <a:ea typeface="Arial"/>
                          <a:cs typeface="Arial"/>
                          <a:sym typeface="Arial"/>
                        </a:rPr>
                        <a:t>ACTUAL PER QUARTER</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defRPr sz="1400" b="1">
                          <a:solidFill>
                            <a:srgbClr val="FF0000"/>
                          </a:solidFill>
                          <a:latin typeface="Arial"/>
                          <a:ea typeface="Arial"/>
                          <a:cs typeface="Arial"/>
                          <a:sym typeface="Arial"/>
                        </a:defRPr>
                      </a:pPr>
                      <a:r>
                        <a:t>Not Achieved</a:t>
                      </a:r>
                    </a:p>
                    <a:p>
                      <a:pPr algn="l" defTabSz="914400">
                        <a:defRPr sz="1400">
                          <a:latin typeface="Arial"/>
                          <a:ea typeface="Arial"/>
                          <a:cs typeface="Arial"/>
                          <a:sym typeface="Arial"/>
                        </a:defRPr>
                      </a:pPr>
                      <a:r>
                        <a:t>622 299 ID Smart cards were issued to citizens 16 years and above.</a:t>
                      </a:r>
                    </a:p>
                  </a:txBody>
                  <a:tcPr marL="45703" marR="45703" marT="45703" marB="45703"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defRPr sz="1400" b="1">
                          <a:solidFill>
                            <a:srgbClr val="00B050"/>
                          </a:solidFill>
                          <a:latin typeface="Arial"/>
                          <a:ea typeface="Arial"/>
                          <a:cs typeface="Arial"/>
                          <a:sym typeface="Arial"/>
                        </a:defRPr>
                      </a:pPr>
                      <a:r>
                        <a:t>Achieved</a:t>
                      </a:r>
                    </a:p>
                    <a:p>
                      <a:pPr algn="l" defTabSz="914400">
                        <a:defRPr sz="1400">
                          <a:latin typeface="Arial"/>
                          <a:ea typeface="Arial"/>
                          <a:cs typeface="Arial"/>
                          <a:sym typeface="Arial"/>
                        </a:defRPr>
                      </a:pPr>
                      <a:r>
                        <a:t>694 319 ID Smart cards were issued to citizens 16 years and above.</a:t>
                      </a:r>
                    </a:p>
                  </a:txBody>
                  <a:tcPr marL="45703" marR="45703" marT="45703" marB="45703"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bl>
          </a:graphicData>
        </a:graphic>
      </p:graphicFrame>
    </p:spTree>
  </p:cSld>
  <p:clrMapOvr>
    <a:masterClrMapping/>
  </p:clrMapOvr>
  <p:transition spd="med"/>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9" name="TextBox 3"/>
          <p:cNvSpPr txBox="1"/>
          <p:nvPr/>
        </p:nvSpPr>
        <p:spPr>
          <a:xfrm>
            <a:off x="311284" y="1529950"/>
            <a:ext cx="8832716" cy="37522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310" name="Rectangle 4"/>
          <p:cNvSpPr txBox="1"/>
          <p:nvPr/>
        </p:nvSpPr>
        <p:spPr>
          <a:xfrm>
            <a:off x="-4620" y="98910"/>
            <a:ext cx="9153240" cy="43706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2400" b="1">
                <a:solidFill>
                  <a:schemeClr val="accent3">
                    <a:satOff val="-6373"/>
                    <a:lumOff val="-10823"/>
                  </a:schemeClr>
                </a:solidFill>
                <a:latin typeface="Arial"/>
                <a:ea typeface="Arial"/>
                <a:cs typeface="Arial"/>
                <a:sym typeface="Arial"/>
              </a:defRPr>
            </a:lvl1pPr>
          </a:lstStyle>
          <a:p>
            <a:r>
              <a:t>PROGRAMME 2: CITIZEN AFFAIRS</a:t>
            </a:r>
          </a:p>
        </p:txBody>
      </p:sp>
      <p:sp>
        <p:nvSpPr>
          <p:cNvPr id="311"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28</a:t>
            </a:fld>
            <a:endParaRPr/>
          </a:p>
        </p:txBody>
      </p:sp>
      <p:pic>
        <p:nvPicPr>
          <p:cNvPr id="312" name="Picture 5" descr="Picture 5"/>
          <p:cNvPicPr>
            <a:picLocks noChangeAspect="1"/>
          </p:cNvPicPr>
          <p:nvPr/>
        </p:nvPicPr>
        <p:blipFill>
          <a:blip r:embed="rId2" cstate="print">
            <a:extLst/>
          </a:blip>
          <a:stretch>
            <a:fillRect/>
          </a:stretch>
        </p:blipFill>
        <p:spPr>
          <a:xfrm>
            <a:off x="335820" y="629002"/>
            <a:ext cx="8472360" cy="484135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4" name="TextBox 3"/>
          <p:cNvSpPr txBox="1"/>
          <p:nvPr/>
        </p:nvSpPr>
        <p:spPr>
          <a:xfrm>
            <a:off x="311284" y="1529950"/>
            <a:ext cx="8832716" cy="37522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315" name="Rectangle 4"/>
          <p:cNvSpPr txBox="1"/>
          <p:nvPr/>
        </p:nvSpPr>
        <p:spPr>
          <a:xfrm>
            <a:off x="-17320" y="118175"/>
            <a:ext cx="9164786" cy="43706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2400" b="1">
                <a:solidFill>
                  <a:schemeClr val="accent3">
                    <a:satOff val="-6373"/>
                    <a:lumOff val="-10823"/>
                  </a:schemeClr>
                </a:solidFill>
                <a:latin typeface="Arial"/>
                <a:ea typeface="Arial"/>
                <a:cs typeface="Arial"/>
                <a:sym typeface="Arial"/>
              </a:defRPr>
            </a:lvl1pPr>
          </a:lstStyle>
          <a:p>
            <a:r>
              <a:rPr dirty="0"/>
              <a:t>PROGRAMME 2: CITIZEN AFFAIRS</a:t>
            </a:r>
          </a:p>
        </p:txBody>
      </p:sp>
      <p:sp>
        <p:nvSpPr>
          <p:cNvPr id="316"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29</a:t>
            </a:fld>
            <a:endParaRPr/>
          </a:p>
        </p:txBody>
      </p:sp>
      <p:graphicFrame>
        <p:nvGraphicFramePr>
          <p:cNvPr id="317" name="Table 1"/>
          <p:cNvGraphicFramePr/>
          <p:nvPr>
            <p:extLst>
              <p:ext uri="{D42A27DB-BD31-4B8C-83A1-F6EECF244321}">
                <p14:modId xmlns:p14="http://schemas.microsoft.com/office/powerpoint/2010/main" xmlns="" val="1065408621"/>
              </p:ext>
            </p:extLst>
          </p:nvPr>
        </p:nvGraphicFramePr>
        <p:xfrm>
          <a:off x="148713" y="650893"/>
          <a:ext cx="8832714" cy="5142925"/>
        </p:xfrm>
        <a:graphic>
          <a:graphicData uri="http://schemas.openxmlformats.org/drawingml/2006/table">
            <a:tbl>
              <a:tblPr firstRow="1" bandRow="1">
                <a:tableStyleId>{4C3C2611-4C71-4FC5-86AE-919BDF0F9419}</a:tableStyleId>
              </a:tblPr>
              <a:tblGrid>
                <a:gridCol w="2449751"/>
                <a:gridCol w="2626678"/>
                <a:gridCol w="3756285"/>
              </a:tblGrid>
              <a:tr h="407970">
                <a:tc gridSpan="3">
                  <a:txBody>
                    <a:bodyPr/>
                    <a:lstStyle/>
                    <a:p>
                      <a:pPr marL="5572126" indent="-8358189" algn="l" defTabSz="914400">
                        <a:lnSpc>
                          <a:spcPct val="115000"/>
                        </a:lnSpc>
                        <a:defRPr sz="1400" u="sng">
                          <a:latin typeface="Arial"/>
                          <a:ea typeface="Arial"/>
                          <a:cs typeface="Arial"/>
                          <a:sym typeface="Arial"/>
                        </a:defRPr>
                      </a:pPr>
                      <a:r>
                        <a:rPr dirty="0"/>
                        <a:t>Strategic Objective 1.1</a:t>
                      </a:r>
                      <a:r>
                        <a:rPr u="none" dirty="0"/>
                        <a:t>: All eligible citizens are issued with enabling documents relating to identity and status</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hMerge="1">
                  <a:txBody>
                    <a:bodyPr/>
                    <a:lstStyle/>
                    <a:p>
                      <a:endParaRPr lang="en-US"/>
                    </a:p>
                  </a:txBody>
                  <a:tcPr/>
                </a:tc>
                <a:tc hMerge="1">
                  <a:txBody>
                    <a:bodyPr/>
                    <a:lstStyle/>
                    <a:p>
                      <a:endParaRPr lang="en-US"/>
                    </a:p>
                  </a:txBody>
                  <a:tcPr/>
                </a:tc>
              </a:tr>
              <a:tr h="418348">
                <a:tc>
                  <a:txBody>
                    <a:bodyPr/>
                    <a:lstStyle/>
                    <a:p>
                      <a:pPr algn="ctr" defTabSz="914400">
                        <a:lnSpc>
                          <a:spcPct val="90000"/>
                        </a:lnSpc>
                        <a:spcBef>
                          <a:spcPts val="1500"/>
                        </a:spcBef>
                        <a:defRPr sz="1800"/>
                      </a:pPr>
                      <a:r>
                        <a:rPr sz="1400" b="1">
                          <a:latin typeface="Arial"/>
                          <a:ea typeface="Arial"/>
                          <a:cs typeface="Arial"/>
                          <a:sym typeface="Arial"/>
                        </a:rPr>
                        <a:t>Annual Target   </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Q2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Q3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r>
              <a:tr h="911115">
                <a:tc>
                  <a:txBody>
                    <a:bodyPr/>
                    <a:lstStyle/>
                    <a:p>
                      <a:pPr algn="l">
                        <a:defRPr sz="1800"/>
                      </a:pPr>
                      <a:r>
                        <a:rPr sz="1400" dirty="0">
                          <a:latin typeface="Arial"/>
                          <a:ea typeface="Arial"/>
                          <a:cs typeface="Arial"/>
                          <a:sym typeface="Arial"/>
                        </a:rPr>
                        <a:t>Strategy for “Discontinuation of the Green Barcoded Identity Document” approved by Minister. </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lang="en-ZA" sz="1400" b="0" i="0" u="none" strike="noStrike" cap="none" spc="0" baseline="0" dirty="0" smtClean="0">
                          <a:ln>
                            <a:noFill/>
                          </a:ln>
                          <a:solidFill>
                            <a:srgbClr val="000000"/>
                          </a:solidFill>
                          <a:uFillTx/>
                          <a:latin typeface="Arial"/>
                          <a:ea typeface="Arial"/>
                          <a:cs typeface="Arial"/>
                          <a:sym typeface="Calibri"/>
                        </a:rPr>
                        <a:t>The strategy document was signed-off by the acting DDG:IS</a:t>
                      </a:r>
                      <a:r>
                        <a:rPr sz="1400" b="0" i="0" u="none" strike="noStrike" cap="none" spc="0" baseline="0" dirty="0" smtClean="0">
                          <a:ln>
                            <a:noFill/>
                          </a:ln>
                          <a:solidFill>
                            <a:srgbClr val="000000"/>
                          </a:solidFill>
                          <a:uFillTx/>
                          <a:latin typeface="Arial"/>
                          <a:ea typeface="Arial"/>
                          <a:cs typeface="Arial"/>
                          <a:sym typeface="Arial"/>
                        </a:rPr>
                        <a:t>.</a:t>
                      </a:r>
                      <a:endParaRPr sz="1400" b="0" i="0" u="none" strike="noStrike" cap="none" spc="0" baseline="0" dirty="0">
                        <a:ln>
                          <a:noFill/>
                        </a:ln>
                        <a:solidFill>
                          <a:srgbClr val="000000"/>
                        </a:solidFill>
                        <a:uFillTx/>
                        <a:latin typeface="Arial"/>
                        <a:ea typeface="Arial"/>
                        <a:cs typeface="Arial"/>
                        <a:sym typeface="Arial"/>
                      </a:endParaRPr>
                    </a:p>
                  </a:txBody>
                  <a:tcPr marL="45703" marR="45703" marT="45703" marB="45703"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400">
                          <a:latin typeface="Arial"/>
                          <a:ea typeface="Arial"/>
                          <a:cs typeface="Arial"/>
                          <a:sym typeface="Arial"/>
                        </a:rPr>
                        <a:t>Strategy presented to EXCO and MMM (internal stakeholders) and SABRIC, JCPS and G&amp;A clusters (external stakeholders) .	</a:t>
                      </a:r>
                    </a:p>
                  </a:txBody>
                  <a:tcPr marL="45703" marR="45703" marT="45703" marB="45703"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1125416">
                <a:tc>
                  <a:txBody>
                    <a:bodyPr/>
                    <a:lstStyle/>
                    <a:p>
                      <a:pPr algn="l">
                        <a:defRPr sz="1800"/>
                      </a:pPr>
                      <a:r>
                        <a:rPr sz="1400" b="1">
                          <a:latin typeface="Arial"/>
                          <a:ea typeface="Arial"/>
                          <a:cs typeface="Arial"/>
                          <a:sym typeface="Arial"/>
                        </a:rPr>
                        <a:t>ACTUAL PER QUARTER</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defRPr sz="1400" b="1">
                          <a:solidFill>
                            <a:srgbClr val="00B050"/>
                          </a:solidFill>
                          <a:latin typeface="Arial"/>
                          <a:ea typeface="Arial"/>
                          <a:cs typeface="Arial"/>
                          <a:sym typeface="Arial"/>
                        </a:defRPr>
                      </a:pPr>
                      <a:r>
                        <a:rPr dirty="0"/>
                        <a:t>Achieved</a:t>
                      </a:r>
                    </a:p>
                    <a:p>
                      <a:pPr algn="l" defTabSz="914400">
                        <a:defRPr sz="1400">
                          <a:latin typeface="Arial"/>
                          <a:ea typeface="Arial"/>
                          <a:cs typeface="Arial"/>
                          <a:sym typeface="Arial"/>
                        </a:defRPr>
                      </a:pPr>
                      <a:r>
                        <a:rPr dirty="0"/>
                        <a:t>The strategy document was signed-off by the acting DDG: CS on 29 September 2017.</a:t>
                      </a:r>
                    </a:p>
                  </a:txBody>
                  <a:tcPr marL="45703" marR="45703" marT="45703" marB="45703"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defRPr sz="1400" b="1">
                          <a:solidFill>
                            <a:srgbClr val="FF0000"/>
                          </a:solidFill>
                          <a:latin typeface="Arial"/>
                          <a:ea typeface="Arial"/>
                          <a:cs typeface="Arial"/>
                          <a:sym typeface="Arial"/>
                        </a:defRPr>
                      </a:pPr>
                      <a:r>
                        <a:t>Not Achieved</a:t>
                      </a:r>
                    </a:p>
                    <a:p>
                      <a:pPr algn="l" defTabSz="914400">
                        <a:defRPr sz="1400">
                          <a:latin typeface="Arial"/>
                          <a:ea typeface="Arial"/>
                          <a:cs typeface="Arial"/>
                          <a:sym typeface="Arial"/>
                        </a:defRPr>
                      </a:pPr>
                      <a:r>
                        <a:t>Strategy presented to EXCO and SABRIC, however it was distributed to MMM, JCPS and G&amp;A clusters due to postponements from the three stakeholders.</a:t>
                      </a:r>
                    </a:p>
                  </a:txBody>
                  <a:tcPr marL="45703" marR="45703" marT="45703" marB="45703"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702095">
                <a:tc>
                  <a:txBody>
                    <a:bodyPr/>
                    <a:lstStyle/>
                    <a:p>
                      <a:pPr algn="l">
                        <a:defRPr sz="1800"/>
                      </a:pPr>
                      <a:r>
                        <a:rPr sz="1400">
                          <a:latin typeface="Arial"/>
                          <a:ea typeface="Arial"/>
                          <a:cs typeface="Arial"/>
                          <a:sym typeface="Arial"/>
                        </a:rPr>
                        <a:t>Mobile solution for live capture piloted in 9 offices. </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400">
                          <a:latin typeface="Arial"/>
                          <a:ea typeface="Arial"/>
                          <a:cs typeface="Arial"/>
                          <a:sym typeface="Arial"/>
                        </a:rPr>
                        <a:t>Technical specifications signed off by DDG: IS. 	</a:t>
                      </a:r>
                    </a:p>
                  </a:txBody>
                  <a:tcPr marL="45703" marR="45703" marT="45703" marB="45703"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400">
                          <a:latin typeface="Arial"/>
                          <a:ea typeface="Arial"/>
                          <a:cs typeface="Arial"/>
                          <a:sym typeface="Arial"/>
                        </a:rPr>
                        <a:t>Mobile live capture solution developed. 	</a:t>
                      </a:r>
                    </a:p>
                  </a:txBody>
                  <a:tcPr marL="45703" marR="45703" marT="45703" marB="45703"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1266836">
                <a:tc>
                  <a:txBody>
                    <a:bodyPr/>
                    <a:lstStyle/>
                    <a:p>
                      <a:pPr algn="l">
                        <a:defRPr sz="1800"/>
                      </a:pPr>
                      <a:r>
                        <a:rPr sz="1400" b="1">
                          <a:latin typeface="Arial"/>
                          <a:ea typeface="Arial"/>
                          <a:cs typeface="Arial"/>
                          <a:sym typeface="Arial"/>
                        </a:rPr>
                        <a:t>ACTUAL PER QUARTER</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defRPr sz="1400" b="1">
                          <a:solidFill>
                            <a:srgbClr val="00B050"/>
                          </a:solidFill>
                          <a:latin typeface="Arial"/>
                          <a:ea typeface="Arial"/>
                          <a:cs typeface="Arial"/>
                          <a:sym typeface="Arial"/>
                        </a:defRPr>
                      </a:pPr>
                      <a:r>
                        <a:t>Achieved</a:t>
                      </a:r>
                    </a:p>
                    <a:p>
                      <a:pPr algn="l" defTabSz="914400">
                        <a:defRPr sz="1400">
                          <a:latin typeface="Arial"/>
                          <a:ea typeface="Arial"/>
                          <a:cs typeface="Arial"/>
                          <a:sym typeface="Arial"/>
                        </a:defRPr>
                      </a:pPr>
                      <a:r>
                        <a:t>The technical specifications were duly signed off by acting DDG: IS.</a:t>
                      </a:r>
                    </a:p>
                  </a:txBody>
                  <a:tcPr marL="45703" marR="45703" marT="45703" marB="45703"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defRPr sz="1400" b="1">
                          <a:solidFill>
                            <a:srgbClr val="00B050"/>
                          </a:solidFill>
                          <a:latin typeface="Arial"/>
                          <a:ea typeface="Arial"/>
                          <a:cs typeface="Arial"/>
                          <a:sym typeface="Arial"/>
                        </a:defRPr>
                      </a:pPr>
                      <a:r>
                        <a:rPr dirty="0"/>
                        <a:t>Achieved</a:t>
                      </a:r>
                    </a:p>
                    <a:p>
                      <a:pPr algn="l" defTabSz="914400">
                        <a:defRPr sz="1400">
                          <a:latin typeface="Arial"/>
                          <a:ea typeface="Arial"/>
                          <a:cs typeface="Arial"/>
                          <a:sym typeface="Arial"/>
                        </a:defRPr>
                      </a:pPr>
                      <a:r>
                        <a:rPr dirty="0"/>
                        <a:t>The mobile live capture solution developed</a:t>
                      </a:r>
                    </a:p>
                    <a:p>
                      <a:pPr algn="l" defTabSz="914400">
                        <a:lnSpc>
                          <a:spcPct val="90000"/>
                        </a:lnSpc>
                        <a:spcBef>
                          <a:spcPts val="1500"/>
                        </a:spcBef>
                        <a:defRPr sz="1400">
                          <a:latin typeface="Arial"/>
                          <a:ea typeface="Arial"/>
                          <a:cs typeface="Arial"/>
                          <a:sym typeface="Arial"/>
                        </a:defRPr>
                      </a:pPr>
                      <a:r>
                        <a:rPr dirty="0"/>
                        <a:t>N.B: Live Capture solution is deployed in the mobile truck and able to capture non-paying re-issues.</a:t>
                      </a:r>
                    </a:p>
                  </a:txBody>
                  <a:tcPr marL="45703" marR="45703" marT="45703" marB="45703"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bl>
          </a:graphicData>
        </a:graphic>
      </p:graphicFrame>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 name="Round Diagonal Corner Rectangle 5"/>
          <p:cNvSpPr/>
          <p:nvPr/>
        </p:nvSpPr>
        <p:spPr>
          <a:xfrm>
            <a:off x="166253" y="1085484"/>
            <a:ext cx="8811492" cy="4404435"/>
          </a:xfrm>
          <a:custGeom>
            <a:avLst/>
            <a:gdLst/>
            <a:ahLst/>
            <a:cxnLst>
              <a:cxn ang="0">
                <a:pos x="wd2" y="hd2"/>
              </a:cxn>
              <a:cxn ang="5400000">
                <a:pos x="wd2" y="hd2"/>
              </a:cxn>
              <a:cxn ang="10800000">
                <a:pos x="wd2" y="hd2"/>
              </a:cxn>
              <a:cxn ang="16200000">
                <a:pos x="wd2" y="hd2"/>
              </a:cxn>
            </a:cxnLst>
            <a:rect l="0" t="0" r="r" b="b"/>
            <a:pathLst>
              <a:path w="21600" h="21600" extrusionOk="0">
                <a:moveTo>
                  <a:pt x="2185" y="0"/>
                </a:moveTo>
                <a:lnTo>
                  <a:pt x="21521" y="0"/>
                </a:lnTo>
                <a:cubicBezTo>
                  <a:pt x="21565" y="0"/>
                  <a:pt x="21600" y="58"/>
                  <a:pt x="21600" y="130"/>
                </a:cubicBezTo>
                <a:lnTo>
                  <a:pt x="21600" y="18000"/>
                </a:lnTo>
                <a:cubicBezTo>
                  <a:pt x="21600" y="19988"/>
                  <a:pt x="20622" y="21600"/>
                  <a:pt x="19415" y="21600"/>
                </a:cubicBezTo>
                <a:lnTo>
                  <a:pt x="79" y="21600"/>
                </a:lnTo>
                <a:cubicBezTo>
                  <a:pt x="35" y="21600"/>
                  <a:pt x="0" y="21542"/>
                  <a:pt x="0" y="21470"/>
                </a:cubicBezTo>
                <a:lnTo>
                  <a:pt x="0" y="3600"/>
                </a:lnTo>
                <a:cubicBezTo>
                  <a:pt x="0" y="1612"/>
                  <a:pt x="978" y="0"/>
                  <a:pt x="2185" y="0"/>
                </a:cubicBezTo>
                <a:close/>
              </a:path>
            </a:pathLst>
          </a:custGeom>
          <a:solidFill>
            <a:schemeClr val="accent3">
              <a:satOff val="-6373"/>
              <a:lumOff val="-10823"/>
            </a:schemeClr>
          </a:solidFill>
          <a:ln>
            <a:solidFill>
              <a:srgbClr val="4F6228"/>
            </a:solidFill>
          </a:ln>
          <a:effectLst>
            <a:outerShdw blurRad="38100" dist="23000" dir="5400000" rotWithShape="0">
              <a:srgbClr val="000000">
                <a:alpha val="35000"/>
              </a:srgbClr>
            </a:outerShdw>
          </a:effectLst>
        </p:spPr>
        <p:txBody>
          <a:bodyPr lIns="45718" tIns="45718" rIns="45718" bIns="45718" anchor="ctr"/>
          <a:lstStyle/>
          <a:p>
            <a:pPr algn="ctr">
              <a:defRPr>
                <a:solidFill>
                  <a:srgbClr val="FFFFFF"/>
                </a:solidFill>
                <a:latin typeface="+mj-lt"/>
                <a:ea typeface="+mj-ea"/>
                <a:cs typeface="+mj-cs"/>
                <a:sym typeface="Calibri"/>
              </a:defRPr>
            </a:pPr>
            <a:endParaRPr/>
          </a:p>
        </p:txBody>
      </p:sp>
      <p:sp>
        <p:nvSpPr>
          <p:cNvPr id="130" name="Rectangle 4"/>
          <p:cNvSpPr txBox="1"/>
          <p:nvPr/>
        </p:nvSpPr>
        <p:spPr>
          <a:xfrm>
            <a:off x="31018" y="269344"/>
            <a:ext cx="9081963" cy="43706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2400" b="1">
                <a:solidFill>
                  <a:schemeClr val="accent3">
                    <a:satOff val="-6373"/>
                    <a:lumOff val="-10823"/>
                  </a:schemeClr>
                </a:solidFill>
                <a:latin typeface="Arial"/>
                <a:ea typeface="Arial"/>
                <a:cs typeface="Arial"/>
                <a:sym typeface="Arial"/>
              </a:defRPr>
            </a:lvl1pPr>
          </a:lstStyle>
          <a:p>
            <a:r>
              <a:rPr dirty="0"/>
              <a:t>VISION, MISSION AND VALUES</a:t>
            </a:r>
          </a:p>
        </p:txBody>
      </p:sp>
      <p:sp>
        <p:nvSpPr>
          <p:cNvPr id="131" name="Slide Number Placeholder 6"/>
          <p:cNvSpPr txBox="1">
            <a:spLocks noGrp="1"/>
          </p:cNvSpPr>
          <p:nvPr>
            <p:ph type="sldNum" sz="quarter" idx="4294967295"/>
          </p:nvPr>
        </p:nvSpPr>
        <p:spPr>
          <a:xfrm>
            <a:off x="8448713" y="6359841"/>
            <a:ext cx="238085" cy="358139"/>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defRPr>
            </a:lvl1pPr>
          </a:lstStyle>
          <a:p>
            <a:fld id="{86CB4B4D-7CA3-9044-876B-883B54F8677D}" type="slidenum">
              <a:rPr/>
              <a:pPr/>
              <a:t>3</a:t>
            </a:fld>
            <a:endParaRPr/>
          </a:p>
        </p:txBody>
      </p:sp>
      <p:sp>
        <p:nvSpPr>
          <p:cNvPr id="132" name="Subtitle 6"/>
          <p:cNvSpPr txBox="1"/>
          <p:nvPr/>
        </p:nvSpPr>
        <p:spPr>
          <a:xfrm>
            <a:off x="5624157" y="1398890"/>
            <a:ext cx="3006595" cy="3777622"/>
          </a:xfrm>
          <a:prstGeom prst="rect">
            <a:avLst/>
          </a:prstGeom>
          <a:solidFill>
            <a:srgbClr val="C3D69B"/>
          </a:solidFill>
          <a:ln>
            <a:solidFill>
              <a:srgbClr val="4F6228"/>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val="1"/>
            </a:ext>
          </a:extLst>
        </p:spPr>
        <p:txBody>
          <a:bodyPr lIns="0" tIns="0" rIns="0" bIns="0">
            <a:normAutofit/>
          </a:bodyPr>
          <a:lstStyle/>
          <a:p>
            <a:pPr algn="ctr">
              <a:defRPr sz="2100" b="1">
                <a:latin typeface="+mj-lt"/>
                <a:ea typeface="+mj-ea"/>
                <a:cs typeface="+mj-cs"/>
                <a:sym typeface="Calibri"/>
              </a:defRPr>
            </a:pPr>
            <a:r>
              <a:rPr dirty="0">
                <a:latin typeface="Arial" panose="020B0604020202020204" pitchFamily="34" charset="0"/>
                <a:cs typeface="Arial" panose="020B0604020202020204" pitchFamily="34" charset="0"/>
              </a:rPr>
              <a:t>Value </a:t>
            </a:r>
            <a:r>
              <a:rPr dirty="0">
                <a:latin typeface="Arial" panose="020B0604020202020204" pitchFamily="34" charset="0"/>
                <a:ea typeface="Arial"/>
                <a:cs typeface="Arial" panose="020B0604020202020204" pitchFamily="34" charset="0"/>
                <a:sym typeface="Arial"/>
              </a:rPr>
              <a:t>Statement</a:t>
            </a:r>
            <a:endParaRPr sz="2600" dirty="0">
              <a:latin typeface="Arial" panose="020B0604020202020204" pitchFamily="34" charset="0"/>
              <a:cs typeface="Arial" panose="020B0604020202020204" pitchFamily="34" charset="0"/>
            </a:endParaRPr>
          </a:p>
          <a:p>
            <a:pPr algn="ctr">
              <a:defRPr sz="2600">
                <a:latin typeface="+mj-lt"/>
                <a:ea typeface="+mj-ea"/>
                <a:cs typeface="+mj-cs"/>
                <a:sym typeface="Calibri"/>
              </a:defRPr>
            </a:pPr>
            <a:endParaRPr sz="2600" dirty="0">
              <a:latin typeface="Arial" panose="020B0604020202020204" pitchFamily="34" charset="0"/>
              <a:cs typeface="Arial" panose="020B0604020202020204" pitchFamily="34" charset="0"/>
            </a:endParaRPr>
          </a:p>
          <a:p>
            <a:pPr algn="ctr">
              <a:defRPr sz="1700">
                <a:latin typeface="+mj-lt"/>
                <a:ea typeface="+mj-ea"/>
                <a:cs typeface="+mj-cs"/>
                <a:sym typeface="Calibri"/>
              </a:defRPr>
            </a:pPr>
            <a:r>
              <a:rPr dirty="0">
                <a:latin typeface="Arial" panose="020B0604020202020204" pitchFamily="34" charset="0"/>
                <a:cs typeface="Arial" panose="020B0604020202020204" pitchFamily="34" charset="0"/>
              </a:rPr>
              <a:t>The Department of Home Affairs is committed to being:</a:t>
            </a:r>
          </a:p>
          <a:p>
            <a:pPr>
              <a:defRPr sz="1700">
                <a:latin typeface="+mj-lt"/>
                <a:ea typeface="+mj-ea"/>
                <a:cs typeface="+mj-cs"/>
                <a:sym typeface="Calibri"/>
              </a:defRPr>
            </a:pPr>
            <a:r>
              <a:rPr dirty="0">
                <a:latin typeface="Arial" panose="020B0604020202020204" pitchFamily="34" charset="0"/>
                <a:cs typeface="Arial" panose="020B0604020202020204" pitchFamily="34" charset="0"/>
              </a:rPr>
              <a:t> • People-</a:t>
            </a:r>
            <a:r>
              <a:rPr dirty="0" err="1">
                <a:latin typeface="Arial" panose="020B0604020202020204" pitchFamily="34" charset="0"/>
                <a:cs typeface="Arial" panose="020B0604020202020204" pitchFamily="34" charset="0"/>
              </a:rPr>
              <a:t>centred</a:t>
            </a:r>
            <a:r>
              <a:rPr dirty="0">
                <a:latin typeface="Arial" panose="020B0604020202020204" pitchFamily="34" charset="0"/>
                <a:cs typeface="Arial" panose="020B0604020202020204" pitchFamily="34" charset="0"/>
              </a:rPr>
              <a:t> and caring;</a:t>
            </a:r>
          </a:p>
          <a:p>
            <a:pPr>
              <a:defRPr sz="1700">
                <a:latin typeface="+mj-lt"/>
                <a:ea typeface="+mj-ea"/>
                <a:cs typeface="+mj-cs"/>
                <a:sym typeface="Calibri"/>
              </a:defRPr>
            </a:pPr>
            <a:r>
              <a:rPr dirty="0">
                <a:latin typeface="Arial" panose="020B0604020202020204" pitchFamily="34" charset="0"/>
                <a:cs typeface="Arial" panose="020B0604020202020204" pitchFamily="34" charset="0"/>
              </a:rPr>
              <a:t> • Patriotic;</a:t>
            </a:r>
          </a:p>
          <a:p>
            <a:pPr>
              <a:defRPr sz="1700">
                <a:latin typeface="+mj-lt"/>
                <a:ea typeface="+mj-ea"/>
                <a:cs typeface="+mj-cs"/>
                <a:sym typeface="Calibri"/>
              </a:defRPr>
            </a:pPr>
            <a:r>
              <a:rPr dirty="0">
                <a:latin typeface="Arial" panose="020B0604020202020204" pitchFamily="34" charset="0"/>
                <a:cs typeface="Arial" panose="020B0604020202020204" pitchFamily="34" charset="0"/>
              </a:rPr>
              <a:t> • Professional and having </a:t>
            </a:r>
          </a:p>
          <a:p>
            <a:pPr>
              <a:defRPr sz="1700">
                <a:latin typeface="+mj-lt"/>
                <a:ea typeface="+mj-ea"/>
                <a:cs typeface="+mj-cs"/>
                <a:sym typeface="Calibri"/>
              </a:defRPr>
            </a:pPr>
            <a:r>
              <a:rPr dirty="0">
                <a:latin typeface="Arial" panose="020B0604020202020204" pitchFamily="34" charset="0"/>
                <a:cs typeface="Arial" panose="020B0604020202020204" pitchFamily="34" charset="0"/>
              </a:rPr>
              <a:t>    integrity;</a:t>
            </a:r>
          </a:p>
          <a:p>
            <a:pPr>
              <a:defRPr sz="1700">
                <a:latin typeface="+mj-lt"/>
                <a:ea typeface="+mj-ea"/>
                <a:cs typeface="+mj-cs"/>
                <a:sym typeface="Calibri"/>
              </a:defRPr>
            </a:pPr>
            <a:r>
              <a:rPr dirty="0">
                <a:latin typeface="Arial" panose="020B0604020202020204" pitchFamily="34" charset="0"/>
                <a:cs typeface="Arial" panose="020B0604020202020204" pitchFamily="34" charset="0"/>
              </a:rPr>
              <a:t> • Corruption free and ethical;</a:t>
            </a:r>
          </a:p>
          <a:p>
            <a:pPr>
              <a:defRPr sz="1700">
                <a:latin typeface="+mj-lt"/>
                <a:ea typeface="+mj-ea"/>
                <a:cs typeface="+mj-cs"/>
                <a:sym typeface="Calibri"/>
              </a:defRPr>
            </a:pPr>
            <a:r>
              <a:rPr dirty="0">
                <a:latin typeface="Arial" panose="020B0604020202020204" pitchFamily="34" charset="0"/>
                <a:cs typeface="Arial" panose="020B0604020202020204" pitchFamily="34" charset="0"/>
              </a:rPr>
              <a:t> • Efficient and innovative;</a:t>
            </a:r>
          </a:p>
          <a:p>
            <a:pPr>
              <a:defRPr sz="1700">
                <a:latin typeface="+mj-lt"/>
                <a:ea typeface="+mj-ea"/>
                <a:cs typeface="+mj-cs"/>
                <a:sym typeface="Calibri"/>
              </a:defRPr>
            </a:pPr>
            <a:r>
              <a:rPr dirty="0">
                <a:latin typeface="Arial" panose="020B0604020202020204" pitchFamily="34" charset="0"/>
                <a:cs typeface="Arial" panose="020B0604020202020204" pitchFamily="34" charset="0"/>
              </a:rPr>
              <a:t> • Disciplined and security </a:t>
            </a:r>
          </a:p>
          <a:p>
            <a:pPr>
              <a:defRPr sz="1700">
                <a:latin typeface="+mj-lt"/>
                <a:ea typeface="+mj-ea"/>
                <a:cs typeface="+mj-cs"/>
                <a:sym typeface="Calibri"/>
              </a:defRPr>
            </a:pPr>
            <a:r>
              <a:rPr dirty="0">
                <a:latin typeface="Arial" panose="020B0604020202020204" pitchFamily="34" charset="0"/>
                <a:cs typeface="Arial" panose="020B0604020202020204" pitchFamily="34" charset="0"/>
              </a:rPr>
              <a:t>    conscious</a:t>
            </a:r>
          </a:p>
        </p:txBody>
      </p:sp>
      <p:sp>
        <p:nvSpPr>
          <p:cNvPr id="133" name="Subtitle 6"/>
          <p:cNvSpPr txBox="1"/>
          <p:nvPr/>
        </p:nvSpPr>
        <p:spPr>
          <a:xfrm>
            <a:off x="3061272" y="1398890"/>
            <a:ext cx="2339200" cy="3777622"/>
          </a:xfrm>
          <a:prstGeom prst="rect">
            <a:avLst/>
          </a:prstGeom>
          <a:solidFill>
            <a:srgbClr val="C3D69B"/>
          </a:solidFill>
          <a:ln>
            <a:solidFill>
              <a:srgbClr val="4F6228"/>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val="1"/>
            </a:ext>
          </a:extLst>
        </p:spPr>
        <p:txBody>
          <a:bodyPr lIns="0" tIns="0" rIns="0" bIns="0">
            <a:normAutofit/>
          </a:bodyPr>
          <a:lstStyle/>
          <a:p>
            <a:pPr algn="ctr">
              <a:defRPr sz="2100" b="1">
                <a:latin typeface="+mj-lt"/>
                <a:ea typeface="+mj-ea"/>
                <a:cs typeface="+mj-cs"/>
                <a:sym typeface="Calibri"/>
              </a:defRPr>
            </a:pPr>
            <a:r>
              <a:rPr dirty="0">
                <a:latin typeface="Arial" panose="020B0604020202020204" pitchFamily="34" charset="0"/>
                <a:cs typeface="Arial" panose="020B0604020202020204" pitchFamily="34" charset="0"/>
              </a:rPr>
              <a:t>MISSION</a:t>
            </a:r>
            <a:endParaRPr sz="2600" dirty="0">
              <a:latin typeface="Arial" panose="020B0604020202020204" pitchFamily="34" charset="0"/>
              <a:cs typeface="Arial" panose="020B0604020202020204" pitchFamily="34" charset="0"/>
            </a:endParaRPr>
          </a:p>
          <a:p>
            <a:pPr algn="ctr">
              <a:defRPr sz="2600">
                <a:latin typeface="+mj-lt"/>
                <a:ea typeface="+mj-ea"/>
                <a:cs typeface="+mj-cs"/>
                <a:sym typeface="Calibri"/>
              </a:defRPr>
            </a:pPr>
            <a:endParaRPr sz="2600" dirty="0">
              <a:latin typeface="Arial" panose="020B0604020202020204" pitchFamily="34" charset="0"/>
              <a:cs typeface="Arial" panose="020B0604020202020204" pitchFamily="34" charset="0"/>
            </a:endParaRPr>
          </a:p>
          <a:p>
            <a:pPr algn="ctr">
              <a:defRPr sz="1700">
                <a:latin typeface="+mj-lt"/>
                <a:ea typeface="+mj-ea"/>
                <a:cs typeface="+mj-cs"/>
                <a:sym typeface="Calibri"/>
              </a:defRPr>
            </a:pPr>
            <a:r>
              <a:rPr dirty="0">
                <a:latin typeface="Arial" panose="020B0604020202020204" pitchFamily="34" charset="0"/>
                <a:cs typeface="Arial" panose="020B0604020202020204" pitchFamily="34" charset="0"/>
              </a:rPr>
              <a:t>The efficient determination and safeguarding of the identity and status of citizens and the regulation of immigration to ensure security, promote development and fulfil our international obligations</a:t>
            </a:r>
          </a:p>
        </p:txBody>
      </p:sp>
      <p:sp>
        <p:nvSpPr>
          <p:cNvPr id="134" name="Subtitle 6"/>
          <p:cNvSpPr txBox="1"/>
          <p:nvPr/>
        </p:nvSpPr>
        <p:spPr>
          <a:xfrm>
            <a:off x="498426" y="1398890"/>
            <a:ext cx="2339162" cy="3777622"/>
          </a:xfrm>
          <a:prstGeom prst="rect">
            <a:avLst/>
          </a:prstGeom>
          <a:solidFill>
            <a:srgbClr val="C3D69B"/>
          </a:solidFill>
          <a:ln>
            <a:solidFill>
              <a:srgbClr val="4F6228"/>
            </a:solidFill>
          </a:ln>
          <a:effectLst>
            <a:outerShdw blurRad="38100" dist="23000" dir="5400000" rotWithShape="0">
              <a:srgbClr val="000000">
                <a:alpha val="35000"/>
              </a:srgbClr>
            </a:outerShdw>
          </a:effectLst>
          <a:extLst>
            <a:ext uri="{C572A759-6A51-4108-AA02-DFA0A04FC94B}">
              <ma14:wrappingTextBoxFlag xmlns="" xmlns:ma14="http://schemas.microsoft.com/office/mac/drawingml/2011/main" val="1"/>
            </a:ext>
          </a:extLst>
        </p:spPr>
        <p:txBody>
          <a:bodyPr lIns="0" tIns="0" rIns="0" bIns="0">
            <a:normAutofit/>
          </a:bodyPr>
          <a:lstStyle/>
          <a:p>
            <a:pPr algn="ctr">
              <a:defRPr sz="2100" b="1">
                <a:latin typeface="+mj-lt"/>
                <a:ea typeface="+mj-ea"/>
                <a:cs typeface="+mj-cs"/>
                <a:sym typeface="Calibri"/>
              </a:defRPr>
            </a:pPr>
            <a:r>
              <a:rPr dirty="0">
                <a:latin typeface="Arial" panose="020B0604020202020204" pitchFamily="34" charset="0"/>
                <a:cs typeface="Arial" panose="020B0604020202020204" pitchFamily="34" charset="0"/>
              </a:rPr>
              <a:t>VISION</a:t>
            </a:r>
            <a:endParaRPr sz="2600" dirty="0">
              <a:latin typeface="Arial" panose="020B0604020202020204" pitchFamily="34" charset="0"/>
              <a:cs typeface="Arial" panose="020B0604020202020204" pitchFamily="34" charset="0"/>
            </a:endParaRPr>
          </a:p>
          <a:p>
            <a:pPr algn="ctr">
              <a:defRPr sz="2600">
                <a:latin typeface="+mj-lt"/>
                <a:ea typeface="+mj-ea"/>
                <a:cs typeface="+mj-cs"/>
                <a:sym typeface="Calibri"/>
              </a:defRPr>
            </a:pPr>
            <a:endParaRPr sz="2600" dirty="0">
              <a:latin typeface="Arial" panose="020B0604020202020204" pitchFamily="34" charset="0"/>
              <a:cs typeface="Arial" panose="020B0604020202020204" pitchFamily="34" charset="0"/>
            </a:endParaRPr>
          </a:p>
          <a:p>
            <a:pPr algn="ctr">
              <a:defRPr sz="1700">
                <a:latin typeface="+mj-lt"/>
                <a:ea typeface="+mj-ea"/>
                <a:cs typeface="+mj-cs"/>
                <a:sym typeface="Calibri"/>
              </a:defRPr>
            </a:pPr>
            <a:r>
              <a:rPr dirty="0">
                <a:latin typeface="Arial" panose="020B0604020202020204" pitchFamily="34" charset="0"/>
                <a:cs typeface="Arial" panose="020B0604020202020204" pitchFamily="34" charset="0"/>
              </a:rPr>
              <a:t>A safe, secure South Africa where all of its people are proud of, and value, their identity and citizenship</a:t>
            </a:r>
          </a:p>
        </p:txBody>
      </p:sp>
    </p:spTree>
  </p:cSld>
  <p:clrMapOvr>
    <a:masterClrMapping/>
  </p:clrMapOvr>
  <p:transition spd="med"/>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9" name="TextBox 3"/>
          <p:cNvSpPr txBox="1"/>
          <p:nvPr/>
        </p:nvSpPr>
        <p:spPr>
          <a:xfrm>
            <a:off x="311284" y="1529950"/>
            <a:ext cx="8832716" cy="37522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320" name="Rectangle 4"/>
          <p:cNvSpPr txBox="1"/>
          <p:nvPr/>
        </p:nvSpPr>
        <p:spPr>
          <a:xfrm>
            <a:off x="-12060" y="143575"/>
            <a:ext cx="9154267" cy="43706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2400" b="1">
                <a:solidFill>
                  <a:schemeClr val="accent3">
                    <a:satOff val="-6373"/>
                    <a:lumOff val="-10823"/>
                  </a:schemeClr>
                </a:solidFill>
                <a:latin typeface="Arial"/>
                <a:ea typeface="Arial"/>
                <a:cs typeface="Arial"/>
                <a:sym typeface="Arial"/>
              </a:defRPr>
            </a:lvl1pPr>
          </a:lstStyle>
          <a:p>
            <a:r>
              <a:rPr dirty="0"/>
              <a:t>PROGRAMME 2: CITIZEN AFFAIRS</a:t>
            </a:r>
          </a:p>
        </p:txBody>
      </p:sp>
      <p:sp>
        <p:nvSpPr>
          <p:cNvPr id="321"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30</a:t>
            </a:fld>
            <a:endParaRPr/>
          </a:p>
        </p:txBody>
      </p:sp>
      <p:graphicFrame>
        <p:nvGraphicFramePr>
          <p:cNvPr id="322" name="Table 1"/>
          <p:cNvGraphicFramePr/>
          <p:nvPr/>
        </p:nvGraphicFramePr>
        <p:xfrm>
          <a:off x="148715" y="925122"/>
          <a:ext cx="8832714" cy="3937525"/>
        </p:xfrm>
        <a:graphic>
          <a:graphicData uri="http://schemas.openxmlformats.org/drawingml/2006/table">
            <a:tbl>
              <a:tblPr firstRow="1" bandRow="1">
                <a:tableStyleId>{4C3C2611-4C71-4FC5-86AE-919BDF0F9419}</a:tableStyleId>
              </a:tblPr>
              <a:tblGrid>
                <a:gridCol w="2637481"/>
                <a:gridCol w="2942507"/>
                <a:gridCol w="3252726"/>
              </a:tblGrid>
              <a:tr h="407970">
                <a:tc gridSpan="3">
                  <a:txBody>
                    <a:bodyPr/>
                    <a:lstStyle/>
                    <a:p>
                      <a:pPr marL="5572126" indent="-8358189" algn="l" defTabSz="914400">
                        <a:lnSpc>
                          <a:spcPct val="115000"/>
                        </a:lnSpc>
                        <a:defRPr sz="1400" u="sng">
                          <a:latin typeface="Arial"/>
                          <a:ea typeface="Arial"/>
                          <a:cs typeface="Arial"/>
                          <a:sym typeface="Arial"/>
                        </a:defRPr>
                      </a:pPr>
                      <a:r>
                        <a:rPr dirty="0"/>
                        <a:t>Strategic Objective 1.1: </a:t>
                      </a:r>
                      <a:r>
                        <a:rPr u="none" dirty="0"/>
                        <a:t>All eligible citizens are issued with enabling documents relating to identity and status</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hMerge="1">
                  <a:txBody>
                    <a:bodyPr/>
                    <a:lstStyle/>
                    <a:p>
                      <a:endParaRPr lang="en-US"/>
                    </a:p>
                  </a:txBody>
                  <a:tcPr/>
                </a:tc>
                <a:tc hMerge="1">
                  <a:txBody>
                    <a:bodyPr/>
                    <a:lstStyle/>
                    <a:p>
                      <a:endParaRPr lang="en-US"/>
                    </a:p>
                  </a:txBody>
                  <a:tcPr/>
                </a:tc>
              </a:tr>
              <a:tr h="390595">
                <a:tc>
                  <a:txBody>
                    <a:bodyPr/>
                    <a:lstStyle/>
                    <a:p>
                      <a:pPr algn="ctr" defTabSz="914400">
                        <a:lnSpc>
                          <a:spcPct val="90000"/>
                        </a:lnSpc>
                        <a:spcBef>
                          <a:spcPts val="1700"/>
                        </a:spcBef>
                        <a:defRPr sz="1800"/>
                      </a:pPr>
                      <a:r>
                        <a:rPr sz="1600" b="1">
                          <a:latin typeface="Arial"/>
                          <a:ea typeface="Arial"/>
                          <a:cs typeface="Arial"/>
                          <a:sym typeface="Arial"/>
                        </a:rPr>
                        <a:t>Annual Target   </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Q2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Q3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r>
              <a:tr h="1104202">
                <a:tc>
                  <a:txBody>
                    <a:bodyPr/>
                    <a:lstStyle/>
                    <a:p>
                      <a:pPr algn="l">
                        <a:defRPr sz="1800"/>
                      </a:pPr>
                      <a:r>
                        <a:rPr sz="1400" dirty="0">
                          <a:latin typeface="Arial"/>
                          <a:ea typeface="Arial"/>
                          <a:cs typeface="Arial"/>
                          <a:sym typeface="Arial"/>
                        </a:rPr>
                        <a:t>90% of machine readable passports (new live capture system) issued within 13 working days for applications collected and processed within the RSA (from date of receipt of application until passport is scanned at office of application.</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400">
                          <a:latin typeface="Arial"/>
                          <a:ea typeface="Arial"/>
                          <a:cs typeface="Arial"/>
                          <a:sym typeface="Arial"/>
                        </a:rPr>
                        <a:t>90% of machine readable passports (new live capture system) issued within 13 working days for applications collected and processed within the RSA (from date of receipt of application until passport is scanned at office of application.</a:t>
                      </a:r>
                    </a:p>
                  </a:txBody>
                  <a:tcPr marL="45706" marR="45706" marT="45706" marB="4570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400">
                          <a:latin typeface="Arial"/>
                          <a:ea typeface="Arial"/>
                          <a:cs typeface="Arial"/>
                          <a:sym typeface="Arial"/>
                        </a:rPr>
                        <a:t>90% of machine readable passports (new live capture system) issued within 13 working days for applications collected and processed within the RSA (from date of receipt of application until passport is scanned at office of application.</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1113912">
                <a:tc>
                  <a:txBody>
                    <a:bodyPr/>
                    <a:lstStyle/>
                    <a:p>
                      <a:pPr algn="l">
                        <a:defRPr sz="1800"/>
                      </a:pPr>
                      <a:r>
                        <a:rPr sz="1400" b="1" dirty="0">
                          <a:latin typeface="Arial"/>
                          <a:ea typeface="Arial"/>
                          <a:cs typeface="Arial"/>
                          <a:sym typeface="Arial"/>
                        </a:rPr>
                        <a:t>ACTUAL PER QUARTER</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lnSpc>
                          <a:spcPct val="90000"/>
                        </a:lnSpc>
                        <a:spcBef>
                          <a:spcPts val="1500"/>
                        </a:spcBef>
                        <a:defRPr sz="1400" b="1">
                          <a:solidFill>
                            <a:srgbClr val="FF0000"/>
                          </a:solidFill>
                          <a:latin typeface="Arial"/>
                          <a:ea typeface="Arial"/>
                          <a:cs typeface="Arial"/>
                          <a:sym typeface="Arial"/>
                        </a:defRPr>
                      </a:pPr>
                      <a:r>
                        <a:t>Not Achieved </a:t>
                      </a:r>
                    </a:p>
                    <a:p>
                      <a:pPr algn="l" defTabSz="914400">
                        <a:defRPr sz="1400">
                          <a:latin typeface="Arial"/>
                          <a:ea typeface="Arial"/>
                          <a:cs typeface="Arial"/>
                          <a:sym typeface="Arial"/>
                        </a:defRPr>
                      </a:pPr>
                      <a:r>
                        <a:t>86,10% of machine readable passports (new live capture system) were issued within 13 working days.</a:t>
                      </a:r>
                    </a:p>
                  </a:txBody>
                  <a:tcPr marL="45703" marR="45703" marT="45703" marB="45703"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lnSpc>
                          <a:spcPct val="90000"/>
                        </a:lnSpc>
                        <a:spcBef>
                          <a:spcPts val="1500"/>
                        </a:spcBef>
                        <a:defRPr sz="1400" b="1">
                          <a:solidFill>
                            <a:srgbClr val="33CC33"/>
                          </a:solidFill>
                          <a:latin typeface="Arial"/>
                          <a:ea typeface="Arial"/>
                          <a:cs typeface="Arial"/>
                          <a:sym typeface="Arial"/>
                        </a:defRPr>
                      </a:pPr>
                      <a:r>
                        <a:t>Achieved </a:t>
                      </a:r>
                    </a:p>
                    <a:p>
                      <a:pPr algn="l" defTabSz="914400">
                        <a:defRPr sz="1400">
                          <a:latin typeface="Arial"/>
                          <a:ea typeface="Arial"/>
                          <a:cs typeface="Arial"/>
                          <a:sym typeface="Arial"/>
                        </a:defRPr>
                      </a:pPr>
                      <a:r>
                        <a:t>90,91% of machine readable passports (new live capture system) were issued within 13 working days.</a:t>
                      </a:r>
                    </a:p>
                  </a:txBody>
                  <a:tcPr marL="45703" marR="45703" marT="45703" marB="45703"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bl>
          </a:graphicData>
        </a:graphic>
      </p:graphicFrame>
    </p:spTree>
  </p:cSld>
  <p:clrMapOvr>
    <a:masterClrMapping/>
  </p:clrMapOvr>
  <p:transition spd="med"/>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4" name="TextBox 3"/>
          <p:cNvSpPr txBox="1"/>
          <p:nvPr/>
        </p:nvSpPr>
        <p:spPr>
          <a:xfrm>
            <a:off x="311284" y="1529950"/>
            <a:ext cx="8832716" cy="37522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325" name="Rectangle 4"/>
          <p:cNvSpPr txBox="1"/>
          <p:nvPr/>
        </p:nvSpPr>
        <p:spPr>
          <a:xfrm>
            <a:off x="-28332" y="118175"/>
            <a:ext cx="9153526" cy="46166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2400" b="1">
                <a:solidFill>
                  <a:schemeClr val="accent3">
                    <a:satOff val="-6373"/>
                    <a:lumOff val="-10823"/>
                  </a:schemeClr>
                </a:solidFill>
                <a:latin typeface="Arial"/>
                <a:ea typeface="Arial"/>
                <a:cs typeface="Arial"/>
                <a:sym typeface="Arial"/>
              </a:defRPr>
            </a:lvl1pPr>
          </a:lstStyle>
          <a:p>
            <a:r>
              <a:rPr dirty="0"/>
              <a:t>PROGRAMME 3: IMMIGRATION </a:t>
            </a:r>
            <a:r>
              <a:rPr dirty="0" smtClean="0"/>
              <a:t>S</a:t>
            </a:r>
            <a:r>
              <a:rPr lang="en-ZA" dirty="0" smtClean="0"/>
              <a:t>ERVICES</a:t>
            </a:r>
            <a:endParaRPr dirty="0"/>
          </a:p>
        </p:txBody>
      </p:sp>
      <p:sp>
        <p:nvSpPr>
          <p:cNvPr id="326"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31</a:t>
            </a:fld>
            <a:endParaRPr/>
          </a:p>
        </p:txBody>
      </p:sp>
      <p:graphicFrame>
        <p:nvGraphicFramePr>
          <p:cNvPr id="327" name="Table 1"/>
          <p:cNvGraphicFramePr/>
          <p:nvPr/>
        </p:nvGraphicFramePr>
        <p:xfrm>
          <a:off x="132072" y="663074"/>
          <a:ext cx="8832716" cy="1448881"/>
        </p:xfrm>
        <a:graphic>
          <a:graphicData uri="http://schemas.openxmlformats.org/drawingml/2006/table">
            <a:tbl>
              <a:tblPr firstCol="1">
                <a:tableStyleId>{4C3C2611-4C71-4FC5-86AE-919BDF0F9419}</a:tableStyleId>
              </a:tblPr>
              <a:tblGrid>
                <a:gridCol w="1626628"/>
                <a:gridCol w="7206088"/>
              </a:tblGrid>
              <a:tr h="493369">
                <a:tc rowSpan="3">
                  <a:txBody>
                    <a:bodyPr/>
                    <a:lstStyle/>
                    <a:p>
                      <a:pPr algn="ctr">
                        <a:lnSpc>
                          <a:spcPct val="115000"/>
                        </a:lnSpc>
                        <a:defRPr sz="1600">
                          <a:solidFill>
                            <a:srgbClr val="000000"/>
                          </a:solidFill>
                          <a:latin typeface="Arial"/>
                          <a:ea typeface="Arial"/>
                          <a:cs typeface="Arial"/>
                          <a:sym typeface="Arial"/>
                        </a:defRPr>
                      </a:pPr>
                      <a:r>
                        <a:rPr dirty="0"/>
                        <a:t>Strategic objectives</a:t>
                      </a:r>
                    </a:p>
                    <a:p>
                      <a:pPr algn="ctr">
                        <a:lnSpc>
                          <a:spcPct val="115000"/>
                        </a:lnSpc>
                        <a:defRPr sz="1600">
                          <a:solidFill>
                            <a:srgbClr val="000000"/>
                          </a:solidFill>
                          <a:latin typeface="Arial"/>
                          <a:ea typeface="Arial"/>
                          <a:cs typeface="Arial"/>
                          <a:sym typeface="Arial"/>
                        </a:defRPr>
                      </a:pPr>
                      <a:r>
                        <a:rPr dirty="0"/>
                        <a:t>supported by the targets</a:t>
                      </a:r>
                    </a:p>
                  </a:txBody>
                  <a:tcPr marL="0" marR="0" marT="0" marB="0" anchor="ctr" horzOverflow="overflow">
                    <a:lnL>
                      <a:solidFill>
                        <a:srgbClr val="98B955"/>
                      </a:solidFill>
                    </a:lnL>
                    <a:lnR w="12700">
                      <a:miter lim="400000"/>
                    </a:lnR>
                    <a:lnT>
                      <a:solidFill>
                        <a:srgbClr val="98B955"/>
                      </a:solidFill>
                    </a:lnT>
                    <a:lnB>
                      <a:solidFill>
                        <a:srgbClr val="98B955"/>
                      </a:solidFill>
                    </a:lnB>
                  </a:tcPr>
                </a:tc>
                <a:tc>
                  <a:txBody>
                    <a:bodyPr/>
                    <a:lstStyle/>
                    <a:p>
                      <a:pPr algn="l" defTabSz="914400">
                        <a:lnSpc>
                          <a:spcPct val="115000"/>
                        </a:lnSpc>
                        <a:defRPr sz="1800"/>
                      </a:pPr>
                      <a:r>
                        <a:rPr sz="1600" b="1">
                          <a:latin typeface="Arial"/>
                          <a:ea typeface="Arial"/>
                          <a:cs typeface="Arial"/>
                          <a:sym typeface="Arial"/>
                        </a:rPr>
                        <a:t>2.1 Refugees and asylum seekers are managed and documented efficiently.</a:t>
                      </a:r>
                    </a:p>
                  </a:txBody>
                  <a:tcPr marL="0" marR="0" marT="0" marB="0" horzOverflow="overflow">
                    <a:lnL w="12700">
                      <a:miter lim="400000"/>
                    </a:lnL>
                    <a:lnR>
                      <a:solidFill>
                        <a:srgbClr val="98B955"/>
                      </a:solidFill>
                    </a:lnR>
                    <a:lnT>
                      <a:solidFill>
                        <a:srgbClr val="98B955"/>
                      </a:solidFill>
                    </a:lnT>
                    <a:lnB>
                      <a:solidFill>
                        <a:srgbClr val="98B955"/>
                      </a:solidFill>
                    </a:lnB>
                    <a:solidFill>
                      <a:srgbClr val="EBF1DE"/>
                    </a:solidFill>
                  </a:tcPr>
                </a:tc>
              </a:tr>
              <a:tr h="493369">
                <a:tc vMerge="1">
                  <a:txBody>
                    <a:bodyPr/>
                    <a:lstStyle/>
                    <a:p>
                      <a:endParaRPr lang="en-US"/>
                    </a:p>
                  </a:txBody>
                  <a:tcPr/>
                </a:tc>
                <a:tc>
                  <a:txBody>
                    <a:bodyPr/>
                    <a:lstStyle/>
                    <a:p>
                      <a:pPr algn="l" defTabSz="914400">
                        <a:lnSpc>
                          <a:spcPct val="115000"/>
                        </a:lnSpc>
                        <a:defRPr sz="1800"/>
                      </a:pPr>
                      <a:r>
                        <a:rPr sz="1600" b="1">
                          <a:latin typeface="Arial"/>
                          <a:ea typeface="Arial"/>
                          <a:cs typeface="Arial"/>
                          <a:sym typeface="Arial"/>
                        </a:rPr>
                        <a:t>2.2 Movement of persons in and out of the country managed according to a risk-based</a:t>
                      </a:r>
                    </a:p>
                  </a:txBody>
                  <a:tcPr marL="0" marR="0" marT="0" marB="0" horzOverflow="overflow">
                    <a:lnL w="12700">
                      <a:miter lim="400000"/>
                    </a:lnL>
                    <a:lnR>
                      <a:solidFill>
                        <a:srgbClr val="98B955"/>
                      </a:solidFill>
                    </a:lnR>
                    <a:lnT>
                      <a:solidFill>
                        <a:srgbClr val="98B955"/>
                      </a:solidFill>
                    </a:lnT>
                    <a:lnB>
                      <a:solidFill>
                        <a:srgbClr val="98B955"/>
                      </a:solidFill>
                    </a:lnB>
                    <a:solidFill>
                      <a:srgbClr val="D7E4BD"/>
                    </a:solidFill>
                  </a:tcPr>
                </a:tc>
              </a:tr>
              <a:tr h="327217">
                <a:tc vMerge="1">
                  <a:txBody>
                    <a:bodyPr/>
                    <a:lstStyle/>
                    <a:p>
                      <a:endParaRPr lang="en-US"/>
                    </a:p>
                  </a:txBody>
                  <a:tcPr/>
                </a:tc>
                <a:tc>
                  <a:txBody>
                    <a:bodyPr/>
                    <a:lstStyle/>
                    <a:p>
                      <a:pPr algn="l" defTabSz="914400">
                        <a:lnSpc>
                          <a:spcPct val="115000"/>
                        </a:lnSpc>
                        <a:defRPr sz="1800"/>
                      </a:pPr>
                      <a:r>
                        <a:rPr sz="1600" b="1">
                          <a:latin typeface="Arial"/>
                          <a:ea typeface="Arial"/>
                          <a:cs typeface="Arial"/>
                          <a:sym typeface="Arial"/>
                        </a:rPr>
                        <a:t>2.3 Enabling documents issued to foreigners efficiently and securely.</a:t>
                      </a:r>
                    </a:p>
                  </a:txBody>
                  <a:tcPr marL="0" marR="0" marT="0" marB="0" horzOverflow="overflow">
                    <a:lnL w="12700">
                      <a:miter lim="400000"/>
                    </a:lnL>
                    <a:lnR>
                      <a:solidFill>
                        <a:srgbClr val="98B955"/>
                      </a:solidFill>
                    </a:lnR>
                    <a:lnT>
                      <a:solidFill>
                        <a:srgbClr val="98B955"/>
                      </a:solidFill>
                    </a:lnT>
                    <a:lnB>
                      <a:solidFill>
                        <a:srgbClr val="98B955"/>
                      </a:solidFill>
                    </a:lnB>
                    <a:solidFill>
                      <a:srgbClr val="C3D69B"/>
                    </a:solidFill>
                  </a:tcPr>
                </a:tc>
              </a:tr>
            </a:tbl>
          </a:graphicData>
        </a:graphic>
      </p:graphicFrame>
      <p:pic>
        <p:nvPicPr>
          <p:cNvPr id="328" name="Picture 14" descr="Picture 14"/>
          <p:cNvPicPr>
            <a:picLocks noChangeAspect="1"/>
          </p:cNvPicPr>
          <p:nvPr/>
        </p:nvPicPr>
        <p:blipFill>
          <a:blip r:embed="rId2" cstate="print">
            <a:extLst/>
          </a:blip>
          <a:stretch>
            <a:fillRect/>
          </a:stretch>
        </p:blipFill>
        <p:spPr>
          <a:xfrm>
            <a:off x="3314700" y="2084862"/>
            <a:ext cx="5638799" cy="3360216"/>
          </a:xfrm>
          <a:prstGeom prst="rect">
            <a:avLst/>
          </a:prstGeom>
          <a:ln w="12700">
            <a:miter lim="400000"/>
          </a:ln>
        </p:spPr>
      </p:pic>
      <p:pic>
        <p:nvPicPr>
          <p:cNvPr id="8" name="Picture 3"/>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107504" y="2084863"/>
            <a:ext cx="3505200" cy="3360215"/>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1" name="TextBox 3"/>
          <p:cNvSpPr txBox="1"/>
          <p:nvPr/>
        </p:nvSpPr>
        <p:spPr>
          <a:xfrm>
            <a:off x="311284" y="1529950"/>
            <a:ext cx="8832716" cy="37522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332" name="Rectangle 4"/>
          <p:cNvSpPr txBox="1"/>
          <p:nvPr/>
        </p:nvSpPr>
        <p:spPr>
          <a:xfrm>
            <a:off x="1163781" y="-161225"/>
            <a:ext cx="7370620" cy="1107992"/>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r>
              <a:rPr dirty="0"/>
              <a:t/>
            </a:r>
            <a:br>
              <a:rPr dirty="0"/>
            </a:br>
            <a:r>
              <a:rPr u="sng" dirty="0" smtClean="0">
                <a:solidFill>
                  <a:srgbClr val="FFFFFF"/>
                </a:solidFill>
                <a:latin typeface="Arial"/>
                <a:ea typeface="Arial"/>
                <a:cs typeface="Arial"/>
                <a:sym typeface="Arial"/>
              </a:rPr>
              <a:t>PROG</a:t>
            </a:r>
            <a:r>
              <a:rPr lang="en-ZA" sz="2400" b="1" dirty="0">
                <a:solidFill>
                  <a:schemeClr val="accent3">
                    <a:satOff val="-6373"/>
                    <a:lumOff val="-10823"/>
                  </a:schemeClr>
                </a:solidFill>
                <a:latin typeface="Arial"/>
                <a:ea typeface="Arial"/>
                <a:cs typeface="Arial"/>
                <a:sym typeface="Arial"/>
              </a:rPr>
              <a:t>PROGRAMME 3: IMMIGRATION SERVICES</a:t>
            </a:r>
          </a:p>
          <a:p>
            <a:pPr>
              <a:defRPr sz="2400" b="1">
                <a:solidFill>
                  <a:srgbClr val="632523"/>
                </a:solidFill>
                <a:latin typeface="+mj-lt"/>
                <a:ea typeface="+mj-ea"/>
                <a:cs typeface="+mj-cs"/>
                <a:sym typeface="Calibri"/>
              </a:defRPr>
            </a:pPr>
            <a:r>
              <a:rPr u="sng" dirty="0" smtClean="0">
                <a:solidFill>
                  <a:srgbClr val="FFFFFF"/>
                </a:solidFill>
                <a:latin typeface="Arial"/>
                <a:ea typeface="Arial"/>
                <a:cs typeface="Arial"/>
                <a:sym typeface="Arial"/>
              </a:rPr>
              <a:t>RAMME </a:t>
            </a:r>
            <a:r>
              <a:rPr u="sng" dirty="0">
                <a:solidFill>
                  <a:srgbClr val="FFFFFF"/>
                </a:solidFill>
                <a:latin typeface="Arial"/>
                <a:ea typeface="Arial"/>
                <a:cs typeface="Arial"/>
                <a:sym typeface="Arial"/>
              </a:rPr>
              <a:t>3: IMMIGRATION AFFAIRS</a:t>
            </a:r>
          </a:p>
        </p:txBody>
      </p:sp>
      <p:sp>
        <p:nvSpPr>
          <p:cNvPr id="333"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32</a:t>
            </a:fld>
            <a:endParaRPr/>
          </a:p>
        </p:txBody>
      </p:sp>
      <p:graphicFrame>
        <p:nvGraphicFramePr>
          <p:cNvPr id="334" name="Table 1"/>
          <p:cNvGraphicFramePr/>
          <p:nvPr>
            <p:extLst>
              <p:ext uri="{D42A27DB-BD31-4B8C-83A1-F6EECF244321}">
                <p14:modId xmlns:p14="http://schemas.microsoft.com/office/powerpoint/2010/main" xmlns="" val="1656155477"/>
              </p:ext>
            </p:extLst>
          </p:nvPr>
        </p:nvGraphicFramePr>
        <p:xfrm>
          <a:off x="55418" y="855241"/>
          <a:ext cx="9060871" cy="4966516"/>
        </p:xfrm>
        <a:graphic>
          <a:graphicData uri="http://schemas.openxmlformats.org/drawingml/2006/table">
            <a:tbl>
              <a:tblPr firstRow="1" bandRow="1">
                <a:tableStyleId>{4C3C2611-4C71-4FC5-86AE-919BDF0F9419}</a:tableStyleId>
              </a:tblPr>
              <a:tblGrid>
                <a:gridCol w="2036617"/>
                <a:gridCol w="3948545"/>
                <a:gridCol w="3075709"/>
              </a:tblGrid>
              <a:tr h="470024">
                <a:tc gridSpan="3">
                  <a:txBody>
                    <a:bodyPr/>
                    <a:lstStyle/>
                    <a:p>
                      <a:pPr marL="2686050" indent="-2686050" algn="just" defTabSz="914400">
                        <a:defRPr sz="1400" u="sng">
                          <a:latin typeface="Arial"/>
                          <a:ea typeface="Arial"/>
                          <a:cs typeface="Arial"/>
                          <a:sym typeface="Arial"/>
                        </a:defRPr>
                      </a:pPr>
                      <a:r>
                        <a:rPr dirty="0"/>
                        <a:t>Strategic Objective 2.1</a:t>
                      </a:r>
                      <a:r>
                        <a:rPr u="none" dirty="0"/>
                        <a:t>: Refugees and asylum seekers are managed and documented efficiently.</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hMerge="1">
                  <a:txBody>
                    <a:bodyPr/>
                    <a:lstStyle/>
                    <a:p>
                      <a:endParaRPr lang="en-US"/>
                    </a:p>
                  </a:txBody>
                  <a:tcPr/>
                </a:tc>
                <a:tc hMerge="1">
                  <a:txBody>
                    <a:bodyPr/>
                    <a:lstStyle/>
                    <a:p>
                      <a:endParaRPr lang="en-US"/>
                    </a:p>
                  </a:txBody>
                  <a:tcPr/>
                </a:tc>
              </a:tr>
              <a:tr h="346941">
                <a:tc>
                  <a:txBody>
                    <a:bodyPr/>
                    <a:lstStyle/>
                    <a:p>
                      <a:pPr algn="ctr" defTabSz="914400">
                        <a:lnSpc>
                          <a:spcPct val="90000"/>
                        </a:lnSpc>
                        <a:spcBef>
                          <a:spcPts val="1700"/>
                        </a:spcBef>
                        <a:defRPr sz="1800"/>
                      </a:pPr>
                      <a:r>
                        <a:rPr sz="1600" b="1" dirty="0">
                          <a:latin typeface="Arial"/>
                          <a:ea typeface="Arial"/>
                          <a:cs typeface="Arial"/>
                          <a:sym typeface="Arial"/>
                        </a:rPr>
                        <a:t>Annual Target   </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Q2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Q3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r>
              <a:tr h="985315">
                <a:tc>
                  <a:txBody>
                    <a:bodyPr/>
                    <a:lstStyle/>
                    <a:p>
                      <a:pPr algn="l">
                        <a:defRPr sz="1800"/>
                      </a:pPr>
                      <a:r>
                        <a:rPr sz="1400" dirty="0">
                          <a:latin typeface="Arial"/>
                          <a:ea typeface="Arial"/>
                          <a:cs typeface="Arial"/>
                          <a:sym typeface="Arial"/>
                        </a:rPr>
                        <a:t>Feasibility report submitted to National Treasury for TAI approval. 	</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indent="87313" algn="just" defTabSz="914400">
                        <a:defRPr sz="1800"/>
                      </a:pPr>
                      <a:r>
                        <a:rPr sz="1400">
                          <a:latin typeface="Arial"/>
                          <a:ea typeface="Arial"/>
                          <a:cs typeface="Arial"/>
                          <a:sym typeface="Arial"/>
                        </a:rPr>
                        <a:t>Option analysis performed by service provider and report submitted to DG. 	</a:t>
                      </a:r>
                    </a:p>
                  </a:txBody>
                  <a:tcPr marL="45701" marR="45701" marT="45701" marB="45701"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just" defTabSz="914400">
                        <a:defRPr sz="1800"/>
                      </a:pPr>
                      <a:r>
                        <a:rPr sz="1400">
                          <a:latin typeface="Arial"/>
                          <a:ea typeface="Arial"/>
                          <a:cs typeface="Arial"/>
                          <a:sym typeface="Arial"/>
                        </a:rPr>
                        <a:t>Affordability, risk transfer and value for money analysis demonstrated by Transaction Advisor and report submitted to DG.</a:t>
                      </a:r>
                    </a:p>
                  </a:txBody>
                  <a:tcPr marL="45701" marR="45701" marT="45701" marB="45701"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3147743">
                <a:tc>
                  <a:txBody>
                    <a:bodyPr/>
                    <a:lstStyle/>
                    <a:p>
                      <a:pPr algn="l">
                        <a:defRPr sz="1800"/>
                      </a:pPr>
                      <a:r>
                        <a:rPr sz="1400" b="1" dirty="0">
                          <a:latin typeface="Arial"/>
                          <a:ea typeface="Arial"/>
                          <a:cs typeface="Arial"/>
                          <a:sym typeface="Arial"/>
                        </a:rPr>
                        <a:t>ACTUAL PER QUARTER</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lnSpc>
                          <a:spcPct val="90000"/>
                        </a:lnSpc>
                        <a:spcBef>
                          <a:spcPts val="1500"/>
                        </a:spcBef>
                        <a:defRPr sz="1400" b="1">
                          <a:solidFill>
                            <a:srgbClr val="FF0000"/>
                          </a:solidFill>
                          <a:latin typeface="Arial"/>
                          <a:ea typeface="Arial"/>
                          <a:cs typeface="Arial"/>
                          <a:sym typeface="Arial"/>
                        </a:defRPr>
                      </a:pPr>
                      <a:r>
                        <a:t>Not Achieved</a:t>
                      </a:r>
                    </a:p>
                    <a:p>
                      <a:pPr algn="l" defTabSz="914400">
                        <a:defRPr sz="1400">
                          <a:latin typeface="Arial"/>
                          <a:ea typeface="Arial"/>
                          <a:cs typeface="Arial"/>
                          <a:sym typeface="Arial"/>
                        </a:defRPr>
                      </a:pPr>
                      <a:r>
                        <a:t>In June 2017 a letter requesting the registration of the Lebombo Processing Centre was signed by DG for transmission to National Treasury. Lebombo has since been registered as a project with the NT. Meetings to discuss the scope of engagement and terms of reference delayed until 24 August 2017. Way forward was agreed up and necessary documents developed. Project was then presented at the BAC on 30 August 2017 asking for the establishment of both the Bid Specification and Bid Evaluation Committees. In this phase further delays occurred in trying to get all committee members seating. </a:t>
                      </a:r>
                    </a:p>
                  </a:txBody>
                  <a:tcPr marL="45701" marR="45701" marT="45701" marB="45701"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lnSpc>
                          <a:spcPct val="90000"/>
                        </a:lnSpc>
                        <a:spcBef>
                          <a:spcPts val="1500"/>
                        </a:spcBef>
                        <a:defRPr sz="1400" b="1">
                          <a:solidFill>
                            <a:srgbClr val="FF0000"/>
                          </a:solidFill>
                          <a:latin typeface="Arial"/>
                          <a:ea typeface="Arial"/>
                          <a:cs typeface="Arial"/>
                          <a:sym typeface="Arial"/>
                        </a:defRPr>
                      </a:pPr>
                      <a:r>
                        <a:rPr dirty="0"/>
                        <a:t>Not Achieved</a:t>
                      </a:r>
                    </a:p>
                    <a:p>
                      <a:pPr algn="l" defTabSz="914400">
                        <a:lnSpc>
                          <a:spcPct val="90000"/>
                        </a:lnSpc>
                        <a:spcBef>
                          <a:spcPts val="1500"/>
                        </a:spcBef>
                        <a:defRPr sz="1400">
                          <a:latin typeface="Arial"/>
                          <a:ea typeface="Arial"/>
                          <a:cs typeface="Arial"/>
                          <a:sym typeface="Arial"/>
                        </a:defRPr>
                      </a:pPr>
                      <a:r>
                        <a:rPr dirty="0"/>
                        <a:t>The target was not achieved as the preferred Service Provider will only be appointed mid January 2018 and expected to start with feasibility in February 2018. The Bid Adjudication was only concluded in December 2017. </a:t>
                      </a:r>
                    </a:p>
                    <a:p>
                      <a:pPr algn="l" defTabSz="914400">
                        <a:lnSpc>
                          <a:spcPct val="90000"/>
                        </a:lnSpc>
                        <a:spcBef>
                          <a:spcPts val="1500"/>
                        </a:spcBef>
                        <a:defRPr sz="1400">
                          <a:latin typeface="Arial"/>
                          <a:ea typeface="Arial"/>
                          <a:cs typeface="Arial"/>
                          <a:sym typeface="Arial"/>
                        </a:defRPr>
                      </a:pPr>
                      <a:r>
                        <a:rPr dirty="0"/>
                        <a:t>There were delays at the BAC and in placing the advert at DPW. </a:t>
                      </a:r>
                    </a:p>
                  </a:txBody>
                  <a:tcPr marL="45701" marR="45701" marT="45701" marB="45701"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bl>
          </a:graphicData>
        </a:graphic>
      </p:graphicFrame>
    </p:spTree>
  </p:cSld>
  <p:clrMapOvr>
    <a:masterClrMapping/>
  </p:clrMapOvr>
  <p:transition spd="med"/>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6" name="TextBox 3"/>
          <p:cNvSpPr txBox="1"/>
          <p:nvPr/>
        </p:nvSpPr>
        <p:spPr>
          <a:xfrm>
            <a:off x="311284" y="1529950"/>
            <a:ext cx="8832716" cy="37522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347" name="Rectangle 4"/>
          <p:cNvSpPr txBox="1"/>
          <p:nvPr/>
        </p:nvSpPr>
        <p:spPr>
          <a:xfrm>
            <a:off x="1163781" y="0"/>
            <a:ext cx="7370620" cy="120032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r>
              <a:rPr lang="en-ZA" sz="2400" b="1" dirty="0">
                <a:solidFill>
                  <a:schemeClr val="accent3">
                    <a:satOff val="-6373"/>
                    <a:lumOff val="-10823"/>
                  </a:schemeClr>
                </a:solidFill>
                <a:latin typeface="Arial"/>
                <a:ea typeface="Arial"/>
                <a:cs typeface="Arial"/>
                <a:sym typeface="Arial"/>
              </a:rPr>
              <a:t>PROGRAMME 3: IMMIGRATION SERVICES</a:t>
            </a:r>
          </a:p>
          <a:p>
            <a:pPr>
              <a:defRPr sz="2400" b="1">
                <a:solidFill>
                  <a:srgbClr val="632523"/>
                </a:solidFill>
                <a:latin typeface="+mj-lt"/>
                <a:ea typeface="+mj-ea"/>
                <a:cs typeface="+mj-cs"/>
                <a:sym typeface="Calibri"/>
              </a:defRPr>
            </a:pPr>
            <a:r>
              <a:rPr dirty="0"/>
              <a:t/>
            </a:r>
            <a:br>
              <a:rPr dirty="0"/>
            </a:br>
            <a:r>
              <a:rPr u="sng" dirty="0">
                <a:solidFill>
                  <a:srgbClr val="FFFFFF"/>
                </a:solidFill>
                <a:latin typeface="Arial"/>
                <a:ea typeface="Arial"/>
                <a:cs typeface="Arial"/>
                <a:sym typeface="Arial"/>
              </a:rPr>
              <a:t>PROGRAMME 3: IMMIGRATION AFFAIRS</a:t>
            </a:r>
          </a:p>
        </p:txBody>
      </p:sp>
      <p:sp>
        <p:nvSpPr>
          <p:cNvPr id="348"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33</a:t>
            </a:fld>
            <a:endParaRPr/>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4565878" y="476672"/>
            <a:ext cx="4254594" cy="504056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8" name="Picture 18" descr="Picture 18"/>
          <p:cNvPicPr>
            <a:picLocks noChangeAspect="1"/>
          </p:cNvPicPr>
          <p:nvPr/>
        </p:nvPicPr>
        <p:blipFill>
          <a:blip r:embed="rId3" cstate="print">
            <a:extLst/>
          </a:blip>
          <a:stretch>
            <a:fillRect/>
          </a:stretch>
        </p:blipFill>
        <p:spPr>
          <a:xfrm>
            <a:off x="114300" y="476672"/>
            <a:ext cx="4451578" cy="5040560"/>
          </a:xfrm>
          <a:prstGeom prst="rect">
            <a:avLst/>
          </a:prstGeom>
          <a:ln w="12700">
            <a:miter lim="400000"/>
          </a:ln>
        </p:spPr>
      </p:pic>
    </p:spTree>
  </p:cSld>
  <p:clrMapOvr>
    <a:masterClrMapping/>
  </p:clrMapOvr>
  <p:transition spd="med"/>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6" name="TextBox 3"/>
          <p:cNvSpPr txBox="1"/>
          <p:nvPr/>
        </p:nvSpPr>
        <p:spPr>
          <a:xfrm>
            <a:off x="311284" y="1529950"/>
            <a:ext cx="8832716" cy="37522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337" name="Rectangle 4"/>
          <p:cNvSpPr txBox="1"/>
          <p:nvPr/>
        </p:nvSpPr>
        <p:spPr>
          <a:xfrm>
            <a:off x="1163781" y="188640"/>
            <a:ext cx="7370620" cy="120032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r>
              <a:rPr lang="en-ZA" sz="2400" b="1" dirty="0">
                <a:solidFill>
                  <a:schemeClr val="accent3">
                    <a:satOff val="-6373"/>
                    <a:lumOff val="-10823"/>
                  </a:schemeClr>
                </a:solidFill>
                <a:latin typeface="Arial"/>
                <a:ea typeface="Arial"/>
                <a:cs typeface="Arial"/>
                <a:sym typeface="Arial"/>
              </a:rPr>
              <a:t>PROGRAMME 3: IMMIGRATION SERVICES</a:t>
            </a:r>
          </a:p>
          <a:p>
            <a:pPr>
              <a:defRPr sz="2400" b="1">
                <a:solidFill>
                  <a:srgbClr val="632523"/>
                </a:solidFill>
                <a:latin typeface="+mj-lt"/>
                <a:ea typeface="+mj-ea"/>
                <a:cs typeface="+mj-cs"/>
                <a:sym typeface="Calibri"/>
              </a:defRPr>
            </a:pPr>
            <a:r>
              <a:rPr dirty="0"/>
              <a:t/>
            </a:r>
            <a:br>
              <a:rPr dirty="0"/>
            </a:br>
            <a:r>
              <a:rPr u="sng" dirty="0">
                <a:solidFill>
                  <a:srgbClr val="FFFFFF"/>
                </a:solidFill>
                <a:latin typeface="Arial"/>
                <a:ea typeface="Arial"/>
                <a:cs typeface="Arial"/>
                <a:sym typeface="Arial"/>
              </a:rPr>
              <a:t>PROGRAMME 3: IMMIGRATION AFFAIRS</a:t>
            </a:r>
          </a:p>
        </p:txBody>
      </p:sp>
      <p:sp>
        <p:nvSpPr>
          <p:cNvPr id="338"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34</a:t>
            </a:fld>
            <a:endParaRPr/>
          </a:p>
        </p:txBody>
      </p:sp>
      <p:graphicFrame>
        <p:nvGraphicFramePr>
          <p:cNvPr id="339" name="Table 1"/>
          <p:cNvGraphicFramePr/>
          <p:nvPr>
            <p:extLst>
              <p:ext uri="{D42A27DB-BD31-4B8C-83A1-F6EECF244321}">
                <p14:modId xmlns:p14="http://schemas.microsoft.com/office/powerpoint/2010/main" xmlns="" val="1945615672"/>
              </p:ext>
            </p:extLst>
          </p:nvPr>
        </p:nvGraphicFramePr>
        <p:xfrm>
          <a:off x="96980" y="852053"/>
          <a:ext cx="8950036" cy="4809195"/>
        </p:xfrm>
        <a:graphic>
          <a:graphicData uri="http://schemas.openxmlformats.org/drawingml/2006/table">
            <a:tbl>
              <a:tblPr firstRow="1" bandRow="1">
                <a:tableStyleId>{4C3C2611-4C71-4FC5-86AE-919BDF0F9419}</a:tableStyleId>
              </a:tblPr>
              <a:tblGrid>
                <a:gridCol w="2802769"/>
                <a:gridCol w="2897035"/>
                <a:gridCol w="3250232"/>
              </a:tblGrid>
              <a:tr h="271059">
                <a:tc gridSpan="3">
                  <a:txBody>
                    <a:bodyPr/>
                    <a:lstStyle/>
                    <a:p>
                      <a:pPr marL="5572126" indent="-8358189" algn="l" defTabSz="914400">
                        <a:lnSpc>
                          <a:spcPct val="115000"/>
                        </a:lnSpc>
                        <a:defRPr sz="1400" u="sng">
                          <a:latin typeface="Arial"/>
                          <a:ea typeface="Arial"/>
                          <a:cs typeface="Arial"/>
                          <a:sym typeface="Arial"/>
                        </a:defRPr>
                      </a:pPr>
                      <a:r>
                        <a:t>Strategic Objective 2.2: </a:t>
                      </a:r>
                      <a:r>
                        <a:rPr u="none"/>
                        <a:t>Movement of persons in and out of the country regulated according to a risk-based approach</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hMerge="1">
                  <a:txBody>
                    <a:bodyPr/>
                    <a:lstStyle/>
                    <a:p>
                      <a:endParaRPr lang="en-US"/>
                    </a:p>
                  </a:txBody>
                  <a:tcPr/>
                </a:tc>
                <a:tc hMerge="1">
                  <a:txBody>
                    <a:bodyPr/>
                    <a:lstStyle/>
                    <a:p>
                      <a:endParaRPr lang="en-US"/>
                    </a:p>
                  </a:txBody>
                  <a:tcPr/>
                </a:tc>
              </a:tr>
              <a:tr h="343702">
                <a:tc>
                  <a:txBody>
                    <a:bodyPr/>
                    <a:lstStyle/>
                    <a:p>
                      <a:pPr algn="ctr" defTabSz="914400">
                        <a:lnSpc>
                          <a:spcPct val="90000"/>
                        </a:lnSpc>
                        <a:spcBef>
                          <a:spcPts val="1700"/>
                        </a:spcBef>
                        <a:defRPr sz="1800"/>
                      </a:pPr>
                      <a:r>
                        <a:rPr sz="1600" b="1">
                          <a:latin typeface="Arial"/>
                          <a:ea typeface="Arial"/>
                          <a:cs typeface="Arial"/>
                          <a:sym typeface="Arial"/>
                        </a:rPr>
                        <a:t>Annual Target   </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Q2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Q3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r>
              <a:tr h="1732868">
                <a:tc>
                  <a:txBody>
                    <a:bodyPr/>
                    <a:lstStyle/>
                    <a:p>
                      <a:pPr algn="l">
                        <a:defRPr sz="1800"/>
                      </a:pPr>
                      <a:r>
                        <a:rPr sz="1400">
                          <a:latin typeface="Arial"/>
                          <a:ea typeface="Arial"/>
                          <a:cs typeface="Arial"/>
                          <a:sym typeface="Arial"/>
                        </a:rPr>
                        <a:t>100 law enforcement operations / inspections conducted to ensure compliance with immigration and departmental legislation.	</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400">
                          <a:latin typeface="Arial"/>
                          <a:ea typeface="Arial"/>
                          <a:cs typeface="Arial"/>
                          <a:sym typeface="Arial"/>
                        </a:defRPr>
                      </a:pPr>
                      <a:r>
                        <a:t>25 law enforcement operations / inspections conducted to ensure compliance with immigration and departmental legislation. 	</a:t>
                      </a:r>
                    </a:p>
                    <a:p>
                      <a:pPr algn="l">
                        <a:defRPr sz="1400">
                          <a:latin typeface="Arial"/>
                          <a:ea typeface="Arial"/>
                          <a:cs typeface="Arial"/>
                          <a:sym typeface="Arial"/>
                        </a:defRPr>
                      </a:pPr>
                      <a:r>
                        <a:t>	</a:t>
                      </a:r>
                    </a:p>
                  </a:txBody>
                  <a:tcPr marL="45706" marR="45706" marT="45706" marB="4570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400">
                          <a:latin typeface="Arial"/>
                          <a:ea typeface="Arial"/>
                          <a:cs typeface="Arial"/>
                          <a:sym typeface="Arial"/>
                        </a:rPr>
                        <a:t>25 law enforcement operations / inspections conducted to ensure compliance with immigration and departmental legislation. </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2078187">
                <a:tc>
                  <a:txBody>
                    <a:bodyPr/>
                    <a:lstStyle/>
                    <a:p>
                      <a:pPr algn="l">
                        <a:defRPr sz="1800"/>
                      </a:pPr>
                      <a:r>
                        <a:rPr sz="1400" b="1">
                          <a:latin typeface="Arial"/>
                          <a:ea typeface="Arial"/>
                          <a:cs typeface="Arial"/>
                          <a:sym typeface="Arial"/>
                        </a:rPr>
                        <a:t>ACTUAL PER QUARTER</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defRPr sz="1400" b="1">
                          <a:solidFill>
                            <a:srgbClr val="00B050"/>
                          </a:solidFill>
                          <a:latin typeface="Arial"/>
                          <a:ea typeface="Arial"/>
                          <a:cs typeface="Arial"/>
                          <a:sym typeface="Arial"/>
                        </a:defRPr>
                      </a:pPr>
                      <a:r>
                        <a:t>Achieved</a:t>
                      </a:r>
                    </a:p>
                    <a:p>
                      <a:pPr algn="l" defTabSz="914400">
                        <a:defRPr sz="1400">
                          <a:latin typeface="Arial"/>
                          <a:ea typeface="Arial"/>
                          <a:cs typeface="Arial"/>
                          <a:sym typeface="Arial"/>
                        </a:defRPr>
                      </a:pPr>
                      <a:endParaRPr/>
                    </a:p>
                    <a:p>
                      <a:pPr algn="l" defTabSz="914400">
                        <a:defRPr sz="1400">
                          <a:latin typeface="Arial"/>
                          <a:ea typeface="Arial"/>
                          <a:cs typeface="Arial"/>
                          <a:sym typeface="Arial"/>
                        </a:defRPr>
                      </a:pPr>
                      <a:r>
                        <a:t>49 inspections/operations were conducted.</a:t>
                      </a:r>
                    </a:p>
                  </a:txBody>
                  <a:tcPr marL="45694" marR="45694" marT="45694" marB="45694"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lnSpc>
                          <a:spcPct val="90000"/>
                        </a:lnSpc>
                        <a:spcBef>
                          <a:spcPts val="1500"/>
                        </a:spcBef>
                        <a:defRPr sz="1400" b="1">
                          <a:solidFill>
                            <a:srgbClr val="FF0000"/>
                          </a:solidFill>
                          <a:latin typeface="Arial"/>
                          <a:ea typeface="Arial"/>
                          <a:cs typeface="Arial"/>
                          <a:sym typeface="Arial"/>
                        </a:defRPr>
                      </a:pPr>
                      <a:r>
                        <a:rPr dirty="0"/>
                        <a:t>Not Achieved</a:t>
                      </a:r>
                    </a:p>
                    <a:p>
                      <a:pPr algn="l" defTabSz="914400">
                        <a:lnSpc>
                          <a:spcPct val="90000"/>
                        </a:lnSpc>
                        <a:spcBef>
                          <a:spcPts val="1500"/>
                        </a:spcBef>
                        <a:defRPr sz="1400">
                          <a:latin typeface="Arial"/>
                          <a:ea typeface="Arial"/>
                          <a:cs typeface="Arial"/>
                          <a:sym typeface="Arial"/>
                        </a:defRPr>
                      </a:pPr>
                      <a:r>
                        <a:rPr dirty="0"/>
                        <a:t>20 inspections/operations were conducted.</a:t>
                      </a:r>
                    </a:p>
                  </a:txBody>
                  <a:tcPr marL="45694" marR="45694" marT="45694" marB="45694"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bl>
          </a:graphicData>
        </a:graphic>
      </p:graphicFrame>
    </p:spTree>
  </p:cSld>
  <p:clrMapOvr>
    <a:masterClrMapping/>
  </p:clrMapOvr>
  <p:transition spd="med"/>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1" name="TextBox 3"/>
          <p:cNvSpPr txBox="1"/>
          <p:nvPr/>
        </p:nvSpPr>
        <p:spPr>
          <a:xfrm>
            <a:off x="311284" y="1529950"/>
            <a:ext cx="8832716" cy="37522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342" name="Rectangle 4"/>
          <p:cNvSpPr txBox="1"/>
          <p:nvPr/>
        </p:nvSpPr>
        <p:spPr>
          <a:xfrm>
            <a:off x="395536" y="-161225"/>
            <a:ext cx="8424936" cy="1569656"/>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defRPr sz="2400" b="1">
                <a:solidFill>
                  <a:srgbClr val="632523"/>
                </a:solidFill>
                <a:latin typeface="+mj-lt"/>
                <a:ea typeface="+mj-ea"/>
                <a:cs typeface="+mj-cs"/>
                <a:sym typeface="Calibri"/>
              </a:defRPr>
            </a:pPr>
            <a:r>
              <a:rPr dirty="0"/>
              <a:t/>
            </a:r>
            <a:br>
              <a:rPr dirty="0"/>
            </a:br>
            <a:r>
              <a:rPr u="sng" dirty="0" smtClean="0">
                <a:solidFill>
                  <a:srgbClr val="FFFFFF"/>
                </a:solidFill>
                <a:latin typeface="Arial"/>
                <a:ea typeface="Arial"/>
                <a:cs typeface="Arial"/>
                <a:sym typeface="Arial"/>
              </a:rPr>
              <a:t>PROGRA</a:t>
            </a:r>
            <a:r>
              <a:rPr lang="en-ZA" sz="2400" b="1" dirty="0">
                <a:solidFill>
                  <a:schemeClr val="accent3">
                    <a:satOff val="-6373"/>
                    <a:lumOff val="-10823"/>
                  </a:schemeClr>
                </a:solidFill>
                <a:latin typeface="Arial"/>
                <a:ea typeface="Arial"/>
                <a:cs typeface="Arial"/>
                <a:sym typeface="Arial"/>
              </a:rPr>
              <a:t>PROGRAMME 3: IMMIGRATION SERVICES</a:t>
            </a:r>
          </a:p>
          <a:p>
            <a:pPr>
              <a:defRPr sz="2400" b="1">
                <a:solidFill>
                  <a:srgbClr val="632523"/>
                </a:solidFill>
                <a:latin typeface="+mj-lt"/>
                <a:ea typeface="+mj-ea"/>
                <a:cs typeface="+mj-cs"/>
                <a:sym typeface="Calibri"/>
              </a:defRPr>
            </a:pPr>
            <a:endParaRPr lang="en-ZA" sz="2400" b="1" dirty="0">
              <a:solidFill>
                <a:schemeClr val="accent3">
                  <a:satOff val="-6373"/>
                  <a:lumOff val="-10823"/>
                </a:schemeClr>
              </a:solidFill>
              <a:latin typeface="Arial"/>
              <a:ea typeface="Arial"/>
              <a:cs typeface="Arial"/>
              <a:sym typeface="Calibri"/>
            </a:endParaRPr>
          </a:p>
          <a:p>
            <a:pPr>
              <a:defRPr sz="2400" b="1">
                <a:solidFill>
                  <a:srgbClr val="632523"/>
                </a:solidFill>
                <a:latin typeface="+mj-lt"/>
                <a:ea typeface="+mj-ea"/>
                <a:cs typeface="+mj-cs"/>
                <a:sym typeface="Calibri"/>
              </a:defRPr>
            </a:pPr>
            <a:r>
              <a:rPr u="sng" dirty="0" smtClean="0">
                <a:solidFill>
                  <a:srgbClr val="FFFFFF"/>
                </a:solidFill>
                <a:latin typeface="Arial"/>
                <a:ea typeface="Arial"/>
                <a:cs typeface="Arial"/>
                <a:sym typeface="Arial"/>
              </a:rPr>
              <a:t>MME </a:t>
            </a:r>
            <a:r>
              <a:rPr u="sng" dirty="0">
                <a:solidFill>
                  <a:srgbClr val="FFFFFF"/>
                </a:solidFill>
                <a:latin typeface="Arial"/>
                <a:ea typeface="Arial"/>
                <a:cs typeface="Arial"/>
                <a:sym typeface="Arial"/>
              </a:rPr>
              <a:t>3: IMMIGRATION AFFAIRS</a:t>
            </a:r>
          </a:p>
        </p:txBody>
      </p:sp>
      <p:sp>
        <p:nvSpPr>
          <p:cNvPr id="343"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35</a:t>
            </a:fld>
            <a:endParaRPr/>
          </a:p>
        </p:txBody>
      </p:sp>
      <p:graphicFrame>
        <p:nvGraphicFramePr>
          <p:cNvPr id="344" name="Table 1"/>
          <p:cNvGraphicFramePr/>
          <p:nvPr/>
        </p:nvGraphicFramePr>
        <p:xfrm>
          <a:off x="27709" y="678857"/>
          <a:ext cx="9074727" cy="5268868"/>
        </p:xfrm>
        <a:graphic>
          <a:graphicData uri="http://schemas.openxmlformats.org/drawingml/2006/table">
            <a:tbl>
              <a:tblPr firstRow="1" bandRow="1">
                <a:tableStyleId>{4C3C2611-4C71-4FC5-86AE-919BDF0F9419}</a:tableStyleId>
              </a:tblPr>
              <a:tblGrid>
                <a:gridCol w="2216727"/>
                <a:gridCol w="4322618"/>
                <a:gridCol w="2535382"/>
              </a:tblGrid>
              <a:tr h="271059">
                <a:tc gridSpan="3">
                  <a:txBody>
                    <a:bodyPr/>
                    <a:lstStyle/>
                    <a:p>
                      <a:pPr marL="5572126" indent="-8358189" algn="l" defTabSz="914400">
                        <a:lnSpc>
                          <a:spcPct val="115000"/>
                        </a:lnSpc>
                        <a:defRPr sz="1400" u="sng">
                          <a:latin typeface="Arial"/>
                          <a:ea typeface="Arial"/>
                          <a:cs typeface="Arial"/>
                          <a:sym typeface="Arial"/>
                        </a:defRPr>
                      </a:pPr>
                      <a:r>
                        <a:rPr dirty="0"/>
                        <a:t>Strategic Objective 2.2: </a:t>
                      </a:r>
                      <a:r>
                        <a:rPr u="none" dirty="0"/>
                        <a:t>Movement of persons in and out of the country regulated according to a risk-based approach</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hMerge="1">
                  <a:txBody>
                    <a:bodyPr/>
                    <a:lstStyle/>
                    <a:p>
                      <a:endParaRPr lang="en-US"/>
                    </a:p>
                  </a:txBody>
                  <a:tcPr/>
                </a:tc>
                <a:tc hMerge="1">
                  <a:txBody>
                    <a:bodyPr/>
                    <a:lstStyle/>
                    <a:p>
                      <a:endParaRPr lang="en-US"/>
                    </a:p>
                  </a:txBody>
                  <a:tcPr/>
                </a:tc>
              </a:tr>
              <a:tr h="343702">
                <a:tc>
                  <a:txBody>
                    <a:bodyPr/>
                    <a:lstStyle/>
                    <a:p>
                      <a:pPr algn="ctr" defTabSz="914400">
                        <a:lnSpc>
                          <a:spcPct val="90000"/>
                        </a:lnSpc>
                        <a:spcBef>
                          <a:spcPts val="1700"/>
                        </a:spcBef>
                        <a:defRPr sz="1800"/>
                      </a:pPr>
                      <a:r>
                        <a:rPr sz="1600" b="1">
                          <a:latin typeface="Arial"/>
                          <a:ea typeface="Arial"/>
                          <a:cs typeface="Arial"/>
                          <a:sym typeface="Arial"/>
                        </a:rPr>
                        <a:t>Annual Target   </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Q2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Q3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r>
              <a:tr h="726750">
                <a:tc>
                  <a:txBody>
                    <a:bodyPr/>
                    <a:lstStyle/>
                    <a:p>
                      <a:pPr algn="l">
                        <a:defRPr sz="1800"/>
                      </a:pPr>
                      <a:r>
                        <a:rPr sz="1400">
                          <a:latin typeface="Arial"/>
                          <a:ea typeface="Arial"/>
                          <a:cs typeface="Arial"/>
                          <a:sym typeface="Arial"/>
                        </a:rPr>
                        <a:t>BMA Road Map approved by Minister. 	</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defRPr sz="1800"/>
                      </a:pPr>
                      <a:r>
                        <a:rPr sz="1400">
                          <a:latin typeface="Arial"/>
                          <a:ea typeface="Arial"/>
                          <a:cs typeface="Arial"/>
                          <a:sym typeface="Arial"/>
                        </a:rPr>
                        <a:t>1st Draft of BMA Road Map presented at EXCO and Minister’s Management Meeting (MMM).</a:t>
                      </a:r>
                    </a:p>
                  </a:txBody>
                  <a:tcPr marL="45702" marR="45702" marT="45702" marB="45702"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400">
                          <a:latin typeface="Arial"/>
                          <a:ea typeface="Arial"/>
                          <a:cs typeface="Arial"/>
                          <a:sym typeface="Arial"/>
                        </a:rPr>
                        <a:t>2nd Draft of BMA Road Map presented at EXCO and MMM.	</a:t>
                      </a:r>
                    </a:p>
                  </a:txBody>
                  <a:tcPr marL="45702" marR="45702" marT="45702" marB="45702"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3539244">
                <a:tc>
                  <a:txBody>
                    <a:bodyPr/>
                    <a:lstStyle/>
                    <a:p>
                      <a:pPr algn="l">
                        <a:defRPr sz="1800"/>
                      </a:pPr>
                      <a:r>
                        <a:rPr b="1">
                          <a:latin typeface="Arial"/>
                          <a:ea typeface="Arial"/>
                          <a:cs typeface="Arial"/>
                          <a:sym typeface="Arial"/>
                        </a:rPr>
                        <a:t>ACTUAL PER QUARTER</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lnSpc>
                          <a:spcPct val="90000"/>
                        </a:lnSpc>
                        <a:spcBef>
                          <a:spcPts val="1500"/>
                        </a:spcBef>
                        <a:defRPr sz="1400" b="1">
                          <a:solidFill>
                            <a:srgbClr val="FF0000"/>
                          </a:solidFill>
                          <a:latin typeface="Arial"/>
                          <a:ea typeface="Arial"/>
                          <a:cs typeface="Arial"/>
                          <a:sym typeface="Arial"/>
                        </a:defRPr>
                      </a:pPr>
                      <a:r>
                        <a:rPr dirty="0"/>
                        <a:t>Not Achieved</a:t>
                      </a:r>
                    </a:p>
                    <a:p>
                      <a:pPr algn="l" defTabSz="914400">
                        <a:defRPr sz="1400">
                          <a:latin typeface="Arial"/>
                          <a:ea typeface="Arial"/>
                          <a:cs typeface="Arial"/>
                          <a:sym typeface="Arial"/>
                        </a:defRPr>
                      </a:pPr>
                      <a:r>
                        <a:rPr dirty="0"/>
                        <a:t>An initial draft BMA Road Map was presented to DHA’s EXCO in May 2017 where after, the Road Map was reviewed and aligned to the inputs provided by EXCO. At the meeting, EXCO endorsed the submission of the Road Map to Minister’s Management Meeting (MMM). </a:t>
                      </a:r>
                    </a:p>
                    <a:p>
                      <a:pPr algn="l" defTabSz="914400">
                        <a:defRPr sz="1400">
                          <a:latin typeface="Arial"/>
                          <a:ea typeface="Arial"/>
                          <a:cs typeface="Arial"/>
                          <a:sym typeface="Arial"/>
                        </a:defRPr>
                      </a:pPr>
                      <a:endParaRPr dirty="0"/>
                    </a:p>
                    <a:p>
                      <a:pPr algn="l" defTabSz="914400">
                        <a:defRPr sz="1400">
                          <a:latin typeface="Arial"/>
                          <a:ea typeface="Arial"/>
                          <a:cs typeface="Arial"/>
                          <a:sym typeface="Arial"/>
                        </a:defRPr>
                      </a:pPr>
                      <a:r>
                        <a:rPr dirty="0"/>
                        <a:t>It should be noted that the resulting draft Road Map was considered the 1st draft of the BMA Road Map.</a:t>
                      </a:r>
                    </a:p>
                    <a:p>
                      <a:pPr algn="l" defTabSz="914400">
                        <a:defRPr sz="1400">
                          <a:latin typeface="Arial"/>
                          <a:ea typeface="Arial"/>
                          <a:cs typeface="Arial"/>
                          <a:sym typeface="Arial"/>
                        </a:defRPr>
                      </a:pPr>
                      <a:endParaRPr dirty="0"/>
                    </a:p>
                    <a:p>
                      <a:pPr algn="l" defTabSz="914400">
                        <a:defRPr sz="1400">
                          <a:latin typeface="Arial"/>
                          <a:ea typeface="Arial"/>
                          <a:cs typeface="Arial"/>
                          <a:sym typeface="Arial"/>
                        </a:defRPr>
                      </a:pPr>
                      <a:r>
                        <a:rPr dirty="0"/>
                        <a:t>The 1st draft BMA Road Map was submitted to MMM but was </a:t>
                      </a:r>
                      <a:r>
                        <a:rPr dirty="0" err="1"/>
                        <a:t>reprioritised</a:t>
                      </a:r>
                      <a:r>
                        <a:rPr dirty="0"/>
                        <a:t>. However, the draft has been submitted to the Minister and a briefing was provided to the Office of the Minister in September 2017.</a:t>
                      </a:r>
                    </a:p>
                  </a:txBody>
                  <a:tcPr marL="45702" marR="45702" marT="45702" marB="45702"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lnSpc>
                          <a:spcPct val="90000"/>
                        </a:lnSpc>
                        <a:spcBef>
                          <a:spcPts val="1500"/>
                        </a:spcBef>
                        <a:defRPr sz="1400" b="1">
                          <a:solidFill>
                            <a:srgbClr val="FF0000"/>
                          </a:solidFill>
                          <a:latin typeface="Arial"/>
                          <a:ea typeface="Arial"/>
                          <a:cs typeface="Arial"/>
                          <a:sym typeface="Arial"/>
                        </a:defRPr>
                      </a:pPr>
                      <a:r>
                        <a:t>Not Achieved</a:t>
                      </a:r>
                    </a:p>
                    <a:p>
                      <a:pPr algn="l" defTabSz="914400">
                        <a:lnSpc>
                          <a:spcPct val="90000"/>
                        </a:lnSpc>
                        <a:spcBef>
                          <a:spcPts val="1500"/>
                        </a:spcBef>
                        <a:defRPr sz="1400">
                          <a:latin typeface="Arial"/>
                          <a:ea typeface="Arial"/>
                          <a:cs typeface="Arial"/>
                          <a:sym typeface="Arial"/>
                        </a:defRPr>
                      </a:pPr>
                      <a:r>
                        <a:t>The 1st draft BMA Road Map was submitted to MMM but was reprioritised. </a:t>
                      </a:r>
                    </a:p>
                    <a:p>
                      <a:pPr algn="l" defTabSz="914400">
                        <a:lnSpc>
                          <a:spcPct val="90000"/>
                        </a:lnSpc>
                        <a:spcBef>
                          <a:spcPts val="1500"/>
                        </a:spcBef>
                        <a:defRPr sz="1400">
                          <a:latin typeface="Arial"/>
                          <a:ea typeface="Arial"/>
                          <a:cs typeface="Arial"/>
                          <a:sym typeface="Arial"/>
                        </a:defRPr>
                      </a:pPr>
                      <a:r>
                        <a:t>A copy of the draft has been submitted to the Office of the Minister.</a:t>
                      </a:r>
                    </a:p>
                  </a:txBody>
                  <a:tcPr marL="45702" marR="45702" marT="45702" marB="45702"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bl>
          </a:graphicData>
        </a:graphic>
      </p:graphicFrame>
    </p:spTree>
  </p:cSld>
  <p:clrMapOvr>
    <a:masterClrMapping/>
  </p:clrMapOvr>
  <p:transition spd="med"/>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1" name="TextBox 3"/>
          <p:cNvSpPr txBox="1"/>
          <p:nvPr/>
        </p:nvSpPr>
        <p:spPr>
          <a:xfrm>
            <a:off x="311284" y="1529950"/>
            <a:ext cx="8832716" cy="37522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352" name="Rectangle 4"/>
          <p:cNvSpPr txBox="1"/>
          <p:nvPr/>
        </p:nvSpPr>
        <p:spPr>
          <a:xfrm>
            <a:off x="0" y="-359991"/>
            <a:ext cx="9085252" cy="1569656"/>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defRPr sz="2400" b="1">
                <a:solidFill>
                  <a:srgbClr val="632523"/>
                </a:solidFill>
                <a:latin typeface="+mj-lt"/>
                <a:ea typeface="+mj-ea"/>
                <a:cs typeface="+mj-cs"/>
                <a:sym typeface="Calibri"/>
              </a:defRPr>
            </a:pPr>
            <a:r>
              <a:rPr dirty="0">
                <a:latin typeface="Arial" pitchFamily="34" charset="0"/>
                <a:cs typeface="Arial" pitchFamily="34" charset="0"/>
              </a:rPr>
              <a:t/>
            </a:r>
            <a:br>
              <a:rPr dirty="0">
                <a:latin typeface="Arial" pitchFamily="34" charset="0"/>
                <a:cs typeface="Arial" pitchFamily="34" charset="0"/>
              </a:rPr>
            </a:br>
            <a:r>
              <a:rPr u="sng" dirty="0">
                <a:solidFill>
                  <a:srgbClr val="FFFFFF"/>
                </a:solidFill>
                <a:latin typeface="Arial" pitchFamily="34" charset="0"/>
                <a:ea typeface="Arial"/>
                <a:cs typeface="Arial" pitchFamily="34" charset="0"/>
                <a:sym typeface="Arial"/>
              </a:rPr>
              <a:t>PROGRAMME </a:t>
            </a:r>
            <a:r>
              <a:rPr u="sng" dirty="0" smtClean="0">
                <a:solidFill>
                  <a:srgbClr val="FFFFFF"/>
                </a:solidFill>
                <a:latin typeface="Arial" pitchFamily="34" charset="0"/>
                <a:ea typeface="Arial"/>
                <a:cs typeface="Arial" pitchFamily="34" charset="0"/>
                <a:sym typeface="Arial"/>
              </a:rPr>
              <a:t>3</a:t>
            </a:r>
            <a:r>
              <a:rPr lang="en-ZA" sz="2400" b="1" dirty="0">
                <a:solidFill>
                  <a:schemeClr val="accent3">
                    <a:satOff val="-6373"/>
                    <a:lumOff val="-10823"/>
                  </a:schemeClr>
                </a:solidFill>
                <a:latin typeface="Arial"/>
                <a:ea typeface="Arial"/>
                <a:cs typeface="Arial"/>
                <a:sym typeface="Arial"/>
              </a:rPr>
              <a:t>PROGRAMME 3: IMMIGRATION SERVICES</a:t>
            </a:r>
          </a:p>
          <a:p>
            <a:pPr>
              <a:defRPr sz="2400" b="1">
                <a:solidFill>
                  <a:srgbClr val="632523"/>
                </a:solidFill>
                <a:latin typeface="+mj-lt"/>
                <a:ea typeface="+mj-ea"/>
                <a:cs typeface="+mj-cs"/>
                <a:sym typeface="Calibri"/>
              </a:defRPr>
            </a:pPr>
            <a:endParaRPr lang="en-ZA" sz="2400" b="1" dirty="0">
              <a:solidFill>
                <a:schemeClr val="accent3">
                  <a:satOff val="-6373"/>
                  <a:lumOff val="-10823"/>
                </a:schemeClr>
              </a:solidFill>
              <a:latin typeface="Arial" pitchFamily="34" charset="0"/>
              <a:ea typeface="Arial"/>
              <a:cs typeface="Arial" pitchFamily="34" charset="0"/>
              <a:sym typeface="Calibri"/>
            </a:endParaRPr>
          </a:p>
          <a:p>
            <a:pPr>
              <a:defRPr sz="2400" b="1">
                <a:solidFill>
                  <a:srgbClr val="632523"/>
                </a:solidFill>
                <a:latin typeface="+mj-lt"/>
                <a:ea typeface="+mj-ea"/>
                <a:cs typeface="+mj-cs"/>
                <a:sym typeface="Calibri"/>
              </a:defRPr>
            </a:pPr>
            <a:r>
              <a:rPr u="sng" dirty="0" smtClean="0">
                <a:solidFill>
                  <a:srgbClr val="FFFFFF"/>
                </a:solidFill>
                <a:latin typeface="Arial" pitchFamily="34" charset="0"/>
                <a:ea typeface="Arial"/>
                <a:cs typeface="Arial" pitchFamily="34" charset="0"/>
                <a:sym typeface="Arial"/>
              </a:rPr>
              <a:t>IMMIGRATION </a:t>
            </a:r>
            <a:r>
              <a:rPr u="sng" dirty="0">
                <a:solidFill>
                  <a:srgbClr val="FFFFFF"/>
                </a:solidFill>
                <a:latin typeface="Arial" pitchFamily="34" charset="0"/>
                <a:ea typeface="Arial"/>
                <a:cs typeface="Arial" pitchFamily="34" charset="0"/>
                <a:sym typeface="Arial"/>
              </a:rPr>
              <a:t>AFFAIRS</a:t>
            </a:r>
          </a:p>
        </p:txBody>
      </p:sp>
      <p:sp>
        <p:nvSpPr>
          <p:cNvPr id="353"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36</a:t>
            </a:fld>
            <a:endParaRPr/>
          </a:p>
        </p:txBody>
      </p:sp>
      <p:graphicFrame>
        <p:nvGraphicFramePr>
          <p:cNvPr id="354" name="Table 1"/>
          <p:cNvGraphicFramePr/>
          <p:nvPr>
            <p:extLst>
              <p:ext uri="{D42A27DB-BD31-4B8C-83A1-F6EECF244321}">
                <p14:modId xmlns:p14="http://schemas.microsoft.com/office/powerpoint/2010/main" xmlns="" val="2468114796"/>
              </p:ext>
            </p:extLst>
          </p:nvPr>
        </p:nvGraphicFramePr>
        <p:xfrm>
          <a:off x="55419" y="565911"/>
          <a:ext cx="9033163" cy="5255984"/>
        </p:xfrm>
        <a:graphic>
          <a:graphicData uri="http://schemas.openxmlformats.org/drawingml/2006/table">
            <a:tbl>
              <a:tblPr firstRow="1" bandRow="1">
                <a:tableStyleId>{4C3C2611-4C71-4FC5-86AE-919BDF0F9419}</a:tableStyleId>
              </a:tblPr>
              <a:tblGrid>
                <a:gridCol w="2452254"/>
                <a:gridCol w="4017819"/>
                <a:gridCol w="2563090"/>
              </a:tblGrid>
              <a:tr h="295701">
                <a:tc gridSpan="3">
                  <a:txBody>
                    <a:bodyPr/>
                    <a:lstStyle/>
                    <a:p>
                      <a:pPr marL="5572126" indent="-8358189" algn="l" defTabSz="914400">
                        <a:lnSpc>
                          <a:spcPct val="115000"/>
                        </a:lnSpc>
                        <a:defRPr sz="1400" u="sng">
                          <a:latin typeface="Arial"/>
                          <a:ea typeface="Arial"/>
                          <a:cs typeface="Arial"/>
                          <a:sym typeface="Arial"/>
                        </a:defRPr>
                      </a:pPr>
                      <a:r>
                        <a:rPr dirty="0"/>
                        <a:t>Strategic Objective 2.2: </a:t>
                      </a:r>
                      <a:r>
                        <a:rPr u="none" dirty="0"/>
                        <a:t>Movement of persons in and out of the country regulated according to a risk-based approach</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hMerge="1">
                  <a:txBody>
                    <a:bodyPr/>
                    <a:lstStyle/>
                    <a:p>
                      <a:endParaRPr lang="en-US"/>
                    </a:p>
                  </a:txBody>
                  <a:tcPr/>
                </a:tc>
                <a:tc hMerge="1">
                  <a:txBody>
                    <a:bodyPr/>
                    <a:lstStyle/>
                    <a:p>
                      <a:endParaRPr lang="en-US"/>
                    </a:p>
                  </a:txBody>
                  <a:tcPr/>
                </a:tc>
              </a:tr>
              <a:tr h="384646">
                <a:tc>
                  <a:txBody>
                    <a:bodyPr/>
                    <a:lstStyle/>
                    <a:p>
                      <a:pPr algn="ctr" defTabSz="914400">
                        <a:lnSpc>
                          <a:spcPct val="90000"/>
                        </a:lnSpc>
                        <a:spcBef>
                          <a:spcPts val="1700"/>
                        </a:spcBef>
                        <a:defRPr sz="1800"/>
                      </a:pPr>
                      <a:r>
                        <a:rPr sz="1600" b="1" dirty="0">
                          <a:latin typeface="Arial"/>
                          <a:ea typeface="Arial"/>
                          <a:cs typeface="Arial"/>
                          <a:sym typeface="Arial"/>
                        </a:rPr>
                        <a:t>Annual Target   </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Q2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Q3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r>
              <a:tr h="951471">
                <a:tc>
                  <a:txBody>
                    <a:bodyPr/>
                    <a:lstStyle/>
                    <a:p>
                      <a:pPr algn="l">
                        <a:defRPr sz="1800"/>
                      </a:pPr>
                      <a:r>
                        <a:rPr sz="1400" dirty="0">
                          <a:latin typeface="Arial"/>
                          <a:ea typeface="Arial"/>
                          <a:cs typeface="Arial"/>
                          <a:sym typeface="Arial"/>
                        </a:rPr>
                        <a:t>Implementation of Integrated Border Management Strategy monitored by BMA (Action Plans of various organs of state) .</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400">
                          <a:latin typeface="Arial"/>
                          <a:ea typeface="Arial"/>
                          <a:cs typeface="Arial"/>
                          <a:sym typeface="Arial"/>
                        </a:rPr>
                        <a:t>Monitoring conducted through quarterly IBMS implementation progress reports submitted to Minister .	</a:t>
                      </a:r>
                    </a:p>
                  </a:txBody>
                  <a:tcPr marL="45680" marR="45680" marT="45680" marB="4568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defRPr sz="1800"/>
                      </a:pPr>
                      <a:r>
                        <a:rPr sz="1400">
                          <a:latin typeface="Arial"/>
                          <a:ea typeface="Arial"/>
                          <a:cs typeface="Arial"/>
                          <a:sym typeface="Arial"/>
                        </a:rPr>
                        <a:t>Monitoring conducted through quarterly IBMS implementation progress reports submitted to Minister. 	</a:t>
                      </a:r>
                    </a:p>
                  </a:txBody>
                  <a:tcPr marL="45680" marR="45680" marT="45680" marB="4568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3038022">
                <a:tc>
                  <a:txBody>
                    <a:bodyPr/>
                    <a:lstStyle/>
                    <a:p>
                      <a:pPr algn="l">
                        <a:defRPr sz="1400" b="1">
                          <a:latin typeface="Arial"/>
                          <a:ea typeface="Arial"/>
                          <a:cs typeface="Arial"/>
                          <a:sym typeface="Arial"/>
                        </a:defRPr>
                      </a:pPr>
                      <a:r>
                        <a:rPr dirty="0"/>
                        <a:t>ACTUAL PER QUARTER</a:t>
                      </a:r>
                    </a:p>
                    <a:p>
                      <a:pPr algn="l">
                        <a:defRPr sz="1400">
                          <a:latin typeface="Arial"/>
                          <a:ea typeface="Arial"/>
                          <a:cs typeface="Arial"/>
                          <a:sym typeface="Arial"/>
                        </a:defRPr>
                      </a:pPr>
                      <a:r>
                        <a:rPr dirty="0"/>
                        <a:t>	</a:t>
                      </a:r>
                    </a:p>
                    <a:p>
                      <a:pPr algn="l">
                        <a:defRPr sz="1400">
                          <a:latin typeface="Arial"/>
                          <a:ea typeface="Arial"/>
                          <a:cs typeface="Arial"/>
                          <a:sym typeface="Arial"/>
                        </a:defRPr>
                      </a:pPr>
                      <a:endParaRPr dirty="0"/>
                    </a:p>
                    <a:p>
                      <a:pPr algn="l">
                        <a:defRPr sz="1400">
                          <a:latin typeface="Arial"/>
                          <a:ea typeface="Arial"/>
                          <a:cs typeface="Arial"/>
                          <a:sym typeface="Arial"/>
                        </a:defRPr>
                      </a:pPr>
                      <a:r>
                        <a:rPr dirty="0"/>
                        <a:t>	</a:t>
                      </a:r>
                    </a:p>
                    <a:p>
                      <a:pPr algn="l">
                        <a:defRPr sz="1400">
                          <a:latin typeface="Arial"/>
                          <a:ea typeface="Arial"/>
                          <a:cs typeface="Arial"/>
                          <a:sym typeface="Arial"/>
                        </a:defRPr>
                      </a:pPr>
                      <a:endParaRPr dirty="0"/>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defRPr sz="1400" b="1">
                          <a:solidFill>
                            <a:srgbClr val="FF0000"/>
                          </a:solidFill>
                          <a:latin typeface="Arial"/>
                          <a:ea typeface="Arial"/>
                          <a:cs typeface="Arial"/>
                          <a:sym typeface="Arial"/>
                        </a:defRPr>
                      </a:pPr>
                      <a:r>
                        <a:rPr dirty="0"/>
                        <a:t>Not Achieved</a:t>
                      </a:r>
                    </a:p>
                    <a:p>
                      <a:pPr algn="l">
                        <a:defRPr sz="1400">
                          <a:latin typeface="Arial"/>
                          <a:ea typeface="Arial"/>
                          <a:cs typeface="Arial"/>
                          <a:sym typeface="Arial"/>
                        </a:defRPr>
                      </a:pPr>
                      <a:r>
                        <a:rPr dirty="0"/>
                        <a:t>The 2nd Quarter Report on the implementation of the IBMS was not submitted to the Minister of Home </a:t>
                      </a:r>
                      <a:r>
                        <a:rPr dirty="0" smtClean="0"/>
                        <a:t>Affairs</a:t>
                      </a:r>
                      <a:r>
                        <a:rPr lang="en-ZA" baseline="0" dirty="0" smtClean="0"/>
                        <a:t> </a:t>
                      </a:r>
                      <a:r>
                        <a:rPr dirty="0" smtClean="0"/>
                        <a:t>because </a:t>
                      </a:r>
                      <a:r>
                        <a:rPr dirty="0"/>
                        <a:t>Implementation reports have not been forthcoming from organs of state despite requests for reports by the BMA PMO.</a:t>
                      </a:r>
                    </a:p>
                    <a:p>
                      <a:pPr algn="l">
                        <a:defRPr sz="1400">
                          <a:latin typeface="Arial"/>
                          <a:ea typeface="Arial"/>
                          <a:cs typeface="Arial"/>
                          <a:sym typeface="Arial"/>
                        </a:defRPr>
                      </a:pPr>
                      <a:endParaRPr dirty="0"/>
                    </a:p>
                    <a:p>
                      <a:pPr algn="l" defTabSz="914400">
                        <a:defRPr sz="1400">
                          <a:latin typeface="Arial"/>
                          <a:ea typeface="Arial"/>
                          <a:cs typeface="Arial"/>
                          <a:sym typeface="Arial"/>
                        </a:defRPr>
                      </a:pPr>
                      <a:r>
                        <a:rPr dirty="0"/>
                        <a:t>The BMA PMO convened a Workshop in September 2017 to solicit inputs from organs of state. It was agreed at the Workshop that organs of state would provide inputs in early October in order for the BMA PMO to consolidate a 2nd quarter report on the implementation of the IBMS for submission to Minister.</a:t>
                      </a:r>
                    </a:p>
                  </a:txBody>
                  <a:tcPr marL="45680" marR="45680" marT="45680" marB="4568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lnSpc>
                          <a:spcPct val="90000"/>
                        </a:lnSpc>
                        <a:spcBef>
                          <a:spcPts val="1500"/>
                        </a:spcBef>
                        <a:defRPr sz="1400" b="1">
                          <a:solidFill>
                            <a:srgbClr val="00B050"/>
                          </a:solidFill>
                          <a:latin typeface="Arial"/>
                          <a:ea typeface="Arial"/>
                          <a:cs typeface="Arial"/>
                          <a:sym typeface="Arial"/>
                        </a:defRPr>
                      </a:pPr>
                      <a:r>
                        <a:rPr dirty="0"/>
                        <a:t>Achieved</a:t>
                      </a:r>
                    </a:p>
                    <a:p>
                      <a:pPr algn="l" defTabSz="914400">
                        <a:lnSpc>
                          <a:spcPct val="90000"/>
                        </a:lnSpc>
                        <a:spcBef>
                          <a:spcPts val="1500"/>
                        </a:spcBef>
                        <a:defRPr sz="1400">
                          <a:latin typeface="Arial"/>
                          <a:ea typeface="Arial"/>
                          <a:cs typeface="Arial"/>
                          <a:sym typeface="Arial"/>
                        </a:defRPr>
                      </a:pPr>
                      <a:r>
                        <a:rPr dirty="0"/>
                        <a:t>A 3rd Quarter progress report has been submitted to Minister.</a:t>
                      </a:r>
                    </a:p>
                    <a:p>
                      <a:pPr algn="l" defTabSz="914400">
                        <a:lnSpc>
                          <a:spcPct val="90000"/>
                        </a:lnSpc>
                        <a:spcBef>
                          <a:spcPts val="1500"/>
                        </a:spcBef>
                        <a:defRPr sz="1400">
                          <a:latin typeface="Arial"/>
                          <a:ea typeface="Arial"/>
                          <a:cs typeface="Arial"/>
                          <a:sym typeface="Arial"/>
                        </a:defRPr>
                      </a:pPr>
                      <a:r>
                        <a:rPr dirty="0"/>
                        <a:t>It should be noted that the Report was </a:t>
                      </a:r>
                      <a:r>
                        <a:rPr dirty="0" err="1"/>
                        <a:t>finalised</a:t>
                      </a:r>
                      <a:r>
                        <a:rPr dirty="0"/>
                        <a:t> and submitted in January 2018 as organs of state were requested to provide inputs by early January 2018 due to the </a:t>
                      </a:r>
                      <a:r>
                        <a:rPr dirty="0" smtClean="0"/>
                        <a:t>festive </a:t>
                      </a:r>
                      <a:r>
                        <a:rPr lang="en-ZA" dirty="0" smtClean="0"/>
                        <a:t>s</a:t>
                      </a:r>
                      <a:r>
                        <a:rPr dirty="0" err="1" smtClean="0"/>
                        <a:t>eason</a:t>
                      </a:r>
                      <a:r>
                        <a:rPr dirty="0" smtClean="0"/>
                        <a:t> </a:t>
                      </a:r>
                      <a:r>
                        <a:rPr dirty="0"/>
                        <a:t>break.</a:t>
                      </a:r>
                    </a:p>
                  </a:txBody>
                  <a:tcPr marL="45680" marR="45680" marT="45680" marB="4568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bl>
          </a:graphicData>
        </a:graphic>
      </p:graphicFrame>
    </p:spTree>
  </p:cSld>
  <p:clrMapOvr>
    <a:masterClrMapping/>
  </p:clrMapOvr>
  <p:transition spd="med"/>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6" name="TextBox 3"/>
          <p:cNvSpPr txBox="1"/>
          <p:nvPr/>
        </p:nvSpPr>
        <p:spPr>
          <a:xfrm>
            <a:off x="311284" y="1529950"/>
            <a:ext cx="8832716" cy="37522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357" name="Rectangle 4"/>
          <p:cNvSpPr txBox="1"/>
          <p:nvPr/>
        </p:nvSpPr>
        <p:spPr>
          <a:xfrm>
            <a:off x="-180528" y="-161225"/>
            <a:ext cx="8223117" cy="738660"/>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r>
              <a:rPr dirty="0"/>
              <a:t/>
            </a:r>
            <a:br>
              <a:rPr dirty="0"/>
            </a:br>
            <a:r>
              <a:rPr u="sng" dirty="0" smtClean="0">
                <a:solidFill>
                  <a:srgbClr val="FFFFFF"/>
                </a:solidFill>
                <a:latin typeface="Arial"/>
                <a:ea typeface="Arial"/>
                <a:cs typeface="Arial"/>
                <a:sym typeface="Arial"/>
              </a:rPr>
              <a:t>PROGRAMME</a:t>
            </a:r>
            <a:r>
              <a:rPr lang="en-ZA" sz="2400" b="1" dirty="0">
                <a:solidFill>
                  <a:schemeClr val="accent3">
                    <a:satOff val="-6373"/>
                    <a:lumOff val="-10823"/>
                  </a:schemeClr>
                </a:solidFill>
                <a:latin typeface="Arial"/>
                <a:ea typeface="Arial"/>
                <a:cs typeface="Arial"/>
                <a:sym typeface="Arial"/>
              </a:rPr>
              <a:t>PROGRAMME 3: IMMIGRATION SERVICES</a:t>
            </a:r>
          </a:p>
        </p:txBody>
      </p:sp>
      <p:sp>
        <p:nvSpPr>
          <p:cNvPr id="358"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37</a:t>
            </a:fld>
            <a:endParaRPr/>
          </a:p>
        </p:txBody>
      </p:sp>
      <p:graphicFrame>
        <p:nvGraphicFramePr>
          <p:cNvPr id="359" name="Table 1"/>
          <p:cNvGraphicFramePr/>
          <p:nvPr/>
        </p:nvGraphicFramePr>
        <p:xfrm>
          <a:off x="55419" y="782782"/>
          <a:ext cx="8991599" cy="5230091"/>
        </p:xfrm>
        <a:graphic>
          <a:graphicData uri="http://schemas.openxmlformats.org/drawingml/2006/table">
            <a:tbl>
              <a:tblPr firstRow="1" bandRow="1">
                <a:tableStyleId>{4C3C2611-4C71-4FC5-86AE-919BDF0F9419}</a:tableStyleId>
              </a:tblPr>
              <a:tblGrid>
                <a:gridCol w="2978727"/>
                <a:gridCol w="2989859"/>
                <a:gridCol w="3023013"/>
              </a:tblGrid>
              <a:tr h="295701">
                <a:tc gridSpan="3">
                  <a:txBody>
                    <a:bodyPr/>
                    <a:lstStyle/>
                    <a:p>
                      <a:pPr marL="5572126" indent="-8358189" algn="l" defTabSz="914400">
                        <a:lnSpc>
                          <a:spcPct val="115000"/>
                        </a:lnSpc>
                        <a:defRPr sz="1400" u="sng">
                          <a:latin typeface="Arial"/>
                          <a:ea typeface="Arial"/>
                          <a:cs typeface="Arial"/>
                          <a:sym typeface="Arial"/>
                        </a:defRPr>
                      </a:pPr>
                      <a:r>
                        <a:rPr dirty="0"/>
                        <a:t>Strategic Objective 2.2: </a:t>
                      </a:r>
                      <a:r>
                        <a:rPr u="none" dirty="0"/>
                        <a:t>Movement of persons in and out of the country regulated according to a risk-based approach</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hMerge="1">
                  <a:txBody>
                    <a:bodyPr/>
                    <a:lstStyle/>
                    <a:p>
                      <a:endParaRPr lang="en-US"/>
                    </a:p>
                  </a:txBody>
                  <a:tcPr/>
                </a:tc>
                <a:tc hMerge="1">
                  <a:txBody>
                    <a:bodyPr/>
                    <a:lstStyle/>
                    <a:p>
                      <a:endParaRPr lang="en-US"/>
                    </a:p>
                  </a:txBody>
                  <a:tcPr/>
                </a:tc>
              </a:tr>
              <a:tr h="384646">
                <a:tc>
                  <a:txBody>
                    <a:bodyPr/>
                    <a:lstStyle/>
                    <a:p>
                      <a:pPr algn="ctr" defTabSz="914400">
                        <a:lnSpc>
                          <a:spcPct val="90000"/>
                        </a:lnSpc>
                        <a:spcBef>
                          <a:spcPts val="1700"/>
                        </a:spcBef>
                        <a:defRPr sz="1800"/>
                      </a:pPr>
                      <a:r>
                        <a:rPr sz="1600" b="1">
                          <a:latin typeface="Arial"/>
                          <a:ea typeface="Arial"/>
                          <a:cs typeface="Arial"/>
                          <a:sym typeface="Arial"/>
                        </a:rPr>
                        <a:t>Annual Target   </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Q2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Q3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r>
              <a:tr h="1716921">
                <a:tc>
                  <a:txBody>
                    <a:bodyPr/>
                    <a:lstStyle/>
                    <a:p>
                      <a:pPr algn="l">
                        <a:defRPr sz="1400">
                          <a:latin typeface="Arial"/>
                          <a:ea typeface="Arial"/>
                          <a:cs typeface="Arial"/>
                          <a:sym typeface="Arial"/>
                        </a:defRPr>
                      </a:pPr>
                      <a:r>
                        <a:rPr dirty="0"/>
                        <a:t>Immigration and Refugees Bills approved by Minister for submission to Cabinet. 	</a:t>
                      </a:r>
                    </a:p>
                    <a:p>
                      <a:pPr algn="l">
                        <a:defRPr sz="1400">
                          <a:latin typeface="Arial"/>
                          <a:ea typeface="Arial"/>
                          <a:cs typeface="Arial"/>
                          <a:sym typeface="Arial"/>
                        </a:defRPr>
                      </a:pPr>
                      <a:r>
                        <a:rPr dirty="0"/>
                        <a:t>	</a:t>
                      </a:r>
                    </a:p>
                    <a:p>
                      <a:pPr algn="l">
                        <a:defRPr sz="1400">
                          <a:latin typeface="Arial"/>
                          <a:ea typeface="Arial"/>
                          <a:cs typeface="Arial"/>
                          <a:sym typeface="Arial"/>
                        </a:defRPr>
                      </a:pPr>
                      <a:endParaRPr dirty="0"/>
                    </a:p>
                    <a:p>
                      <a:pPr algn="l">
                        <a:defRPr sz="1400">
                          <a:latin typeface="Arial"/>
                          <a:ea typeface="Arial"/>
                          <a:cs typeface="Arial"/>
                          <a:sym typeface="Arial"/>
                        </a:defRPr>
                      </a:pPr>
                      <a:r>
                        <a:rPr dirty="0"/>
                        <a:t>	</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indent="87313" algn="just" defTabSz="914400">
                        <a:defRPr sz="1400">
                          <a:latin typeface="Arial"/>
                          <a:ea typeface="Arial"/>
                          <a:cs typeface="Arial"/>
                          <a:sym typeface="Arial"/>
                        </a:defRPr>
                      </a:pPr>
                      <a:r>
                        <a:t>1.Immigration Amendment Bill drafted and approved by DDG: IMS .</a:t>
                      </a:r>
                    </a:p>
                    <a:p>
                      <a:pPr indent="87313" algn="just" defTabSz="914400">
                        <a:defRPr sz="1400">
                          <a:latin typeface="Arial"/>
                          <a:ea typeface="Arial"/>
                          <a:cs typeface="Arial"/>
                          <a:sym typeface="Arial"/>
                        </a:defRPr>
                      </a:pPr>
                      <a:endParaRPr/>
                    </a:p>
                    <a:p>
                      <a:pPr indent="87313" algn="just" defTabSz="914400">
                        <a:defRPr sz="1400">
                          <a:latin typeface="Arial"/>
                          <a:ea typeface="Arial"/>
                          <a:cs typeface="Arial"/>
                          <a:sym typeface="Arial"/>
                        </a:defRPr>
                      </a:pPr>
                      <a:r>
                        <a:t>2.Refugees Amendment Bill drafted and approved by DDG: IMS .		</a:t>
                      </a:r>
                    </a:p>
                  </a:txBody>
                  <a:tcPr marL="45696" marR="45696" marT="45696" marB="4569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400">
                          <a:latin typeface="Arial"/>
                          <a:ea typeface="Arial"/>
                          <a:cs typeface="Arial"/>
                          <a:sym typeface="Arial"/>
                        </a:defRPr>
                      </a:pPr>
                      <a:r>
                        <a:t>1.Immigration Amendment Bill submitted to EXCO for consideration. </a:t>
                      </a:r>
                    </a:p>
                    <a:p>
                      <a:pPr algn="l">
                        <a:defRPr sz="1400">
                          <a:latin typeface="Arial"/>
                          <a:ea typeface="Arial"/>
                          <a:cs typeface="Arial"/>
                          <a:sym typeface="Arial"/>
                        </a:defRPr>
                      </a:pPr>
                      <a:endParaRPr/>
                    </a:p>
                    <a:p>
                      <a:pPr algn="l">
                        <a:defRPr sz="1400">
                          <a:latin typeface="Arial"/>
                          <a:ea typeface="Arial"/>
                          <a:cs typeface="Arial"/>
                          <a:sym typeface="Arial"/>
                        </a:defRPr>
                      </a:pPr>
                      <a:r>
                        <a:t>2.Refugees Amendment Bill submitted to EXCO for consideration. </a:t>
                      </a:r>
                    </a:p>
                  </a:txBody>
                  <a:tcPr marL="45696" marR="45696" marT="45696" marB="4569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2493818">
                <a:tc>
                  <a:txBody>
                    <a:bodyPr/>
                    <a:lstStyle/>
                    <a:p>
                      <a:pPr algn="l">
                        <a:defRPr sz="1800"/>
                      </a:pPr>
                      <a:r>
                        <a:rPr sz="1400" b="1">
                          <a:latin typeface="Arial"/>
                          <a:ea typeface="Arial"/>
                          <a:cs typeface="Arial"/>
                          <a:sym typeface="Arial"/>
                        </a:rPr>
                        <a:t>ACTUAL PER QUARTER</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defRPr sz="1400" b="1">
                          <a:latin typeface="Arial"/>
                          <a:ea typeface="Arial"/>
                          <a:cs typeface="Arial"/>
                          <a:sym typeface="Arial"/>
                        </a:defRPr>
                      </a:pPr>
                      <a:r>
                        <a:t>1.</a:t>
                      </a:r>
                      <a:r>
                        <a:rPr>
                          <a:solidFill>
                            <a:srgbClr val="00B050"/>
                          </a:solidFill>
                        </a:rPr>
                        <a:t>Achieved</a:t>
                      </a:r>
                    </a:p>
                    <a:p>
                      <a:pPr algn="l" defTabSz="914400">
                        <a:defRPr sz="1400">
                          <a:latin typeface="Arial"/>
                          <a:ea typeface="Arial"/>
                          <a:cs typeface="Arial"/>
                          <a:sym typeface="Arial"/>
                        </a:defRPr>
                      </a:pPr>
                      <a:endParaRPr>
                        <a:solidFill>
                          <a:srgbClr val="00B050"/>
                        </a:solidFill>
                      </a:endParaRPr>
                    </a:p>
                    <a:p>
                      <a:pPr algn="l" defTabSz="914400">
                        <a:defRPr sz="1400">
                          <a:latin typeface="Arial"/>
                          <a:ea typeface="Arial"/>
                          <a:cs typeface="Arial"/>
                          <a:sym typeface="Arial"/>
                        </a:defRPr>
                      </a:pPr>
                      <a:endParaRPr>
                        <a:solidFill>
                          <a:srgbClr val="00B050"/>
                        </a:solidFill>
                      </a:endParaRPr>
                    </a:p>
                    <a:p>
                      <a:pPr algn="l" defTabSz="914400">
                        <a:defRPr sz="1400" b="1">
                          <a:latin typeface="Arial"/>
                          <a:ea typeface="Arial"/>
                          <a:cs typeface="Arial"/>
                          <a:sym typeface="Arial"/>
                        </a:defRPr>
                      </a:pPr>
                      <a:r>
                        <a:t>2.</a:t>
                      </a:r>
                      <a:r>
                        <a:rPr>
                          <a:solidFill>
                            <a:srgbClr val="00B050"/>
                          </a:solidFill>
                        </a:rPr>
                        <a:t>Achieved</a:t>
                      </a:r>
                    </a:p>
                  </a:txBody>
                  <a:tcPr marL="45706" marR="45706" marT="45706" marB="4570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indent="87313" algn="just" defTabSz="914400">
                        <a:defRPr sz="1400" b="1">
                          <a:solidFill>
                            <a:srgbClr val="FF0000"/>
                          </a:solidFill>
                          <a:latin typeface="Arial"/>
                          <a:ea typeface="Arial"/>
                          <a:cs typeface="Arial"/>
                          <a:sym typeface="Arial"/>
                        </a:defRPr>
                      </a:pPr>
                      <a:r>
                        <a:t>Not Achieved</a:t>
                      </a:r>
                    </a:p>
                    <a:p>
                      <a:pPr indent="87313" algn="just" defTabSz="914400">
                        <a:defRPr sz="1400">
                          <a:latin typeface="Arial"/>
                          <a:ea typeface="Arial"/>
                          <a:cs typeface="Arial"/>
                          <a:sym typeface="Arial"/>
                        </a:defRPr>
                      </a:pPr>
                      <a:r>
                        <a:t>1.Submission  for approval of preliminary analysis returned by Minister for redrafting.</a:t>
                      </a:r>
                    </a:p>
                    <a:p>
                      <a:pPr indent="87313" algn="just" defTabSz="914400">
                        <a:defRPr sz="1400">
                          <a:latin typeface="Arial"/>
                          <a:ea typeface="Arial"/>
                          <a:cs typeface="Arial"/>
                          <a:sym typeface="Arial"/>
                        </a:defRPr>
                      </a:pPr>
                      <a:endParaRPr/>
                    </a:p>
                    <a:p>
                      <a:pPr indent="87313" algn="just" defTabSz="914400">
                        <a:defRPr sz="1400">
                          <a:latin typeface="Arial"/>
                          <a:ea typeface="Arial"/>
                          <a:cs typeface="Arial"/>
                          <a:sym typeface="Arial"/>
                        </a:defRPr>
                      </a:pPr>
                      <a:r>
                        <a:t>2.Redrafted submission prepared and forwarded to Minister .</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bl>
          </a:graphicData>
        </a:graphic>
      </p:graphicFrame>
    </p:spTree>
  </p:cSld>
  <p:clrMapOvr>
    <a:masterClrMapping/>
  </p:clrMapOvr>
  <p:transition spd="med"/>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1" name="TextBox 3"/>
          <p:cNvSpPr txBox="1"/>
          <p:nvPr/>
        </p:nvSpPr>
        <p:spPr>
          <a:xfrm>
            <a:off x="311284" y="1529950"/>
            <a:ext cx="8832716" cy="37522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362" name="Rectangle 4"/>
          <p:cNvSpPr txBox="1"/>
          <p:nvPr/>
        </p:nvSpPr>
        <p:spPr>
          <a:xfrm>
            <a:off x="395536" y="-99392"/>
            <a:ext cx="7850833" cy="120032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defRPr sz="2400" b="1">
                <a:solidFill>
                  <a:srgbClr val="632523"/>
                </a:solidFill>
                <a:latin typeface="+mj-lt"/>
                <a:ea typeface="+mj-ea"/>
                <a:cs typeface="+mj-cs"/>
                <a:sym typeface="Calibri"/>
              </a:defRPr>
            </a:pPr>
            <a:r>
              <a:rPr dirty="0"/>
              <a:t/>
            </a:r>
            <a:br>
              <a:rPr dirty="0"/>
            </a:br>
            <a:r>
              <a:rPr u="sng" dirty="0" smtClean="0">
                <a:solidFill>
                  <a:srgbClr val="FFFFFF"/>
                </a:solidFill>
                <a:latin typeface="Arial"/>
                <a:ea typeface="Arial"/>
                <a:cs typeface="Arial"/>
                <a:sym typeface="Arial"/>
              </a:rPr>
              <a:t>PROGR</a:t>
            </a:r>
            <a:r>
              <a:rPr lang="en-ZA" sz="2400" b="1" dirty="0">
                <a:solidFill>
                  <a:schemeClr val="accent3">
                    <a:satOff val="-6373"/>
                    <a:lumOff val="-10823"/>
                  </a:schemeClr>
                </a:solidFill>
                <a:latin typeface="Arial"/>
                <a:ea typeface="Arial"/>
                <a:cs typeface="Arial"/>
                <a:sym typeface="Arial"/>
              </a:rPr>
              <a:t>PROGRAMME 3: IMMIGRATION SERVICES</a:t>
            </a:r>
          </a:p>
          <a:p>
            <a:pPr>
              <a:defRPr sz="2400" b="1">
                <a:solidFill>
                  <a:srgbClr val="632523"/>
                </a:solidFill>
                <a:latin typeface="+mj-lt"/>
                <a:ea typeface="+mj-ea"/>
                <a:cs typeface="+mj-cs"/>
                <a:sym typeface="Calibri"/>
              </a:defRPr>
            </a:pPr>
            <a:r>
              <a:rPr u="sng" dirty="0" smtClean="0">
                <a:solidFill>
                  <a:srgbClr val="FFFFFF"/>
                </a:solidFill>
                <a:latin typeface="Arial"/>
                <a:ea typeface="Arial"/>
                <a:cs typeface="Arial"/>
                <a:sym typeface="Arial"/>
              </a:rPr>
              <a:t>AMME </a:t>
            </a:r>
            <a:r>
              <a:rPr u="sng" dirty="0">
                <a:solidFill>
                  <a:srgbClr val="FFFFFF"/>
                </a:solidFill>
                <a:latin typeface="Arial"/>
                <a:ea typeface="Arial"/>
                <a:cs typeface="Arial"/>
                <a:sym typeface="Arial"/>
              </a:rPr>
              <a:t>3: IMMIGRATION AFFAIRS</a:t>
            </a:r>
          </a:p>
        </p:txBody>
      </p:sp>
      <p:sp>
        <p:nvSpPr>
          <p:cNvPr id="363"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38</a:t>
            </a:fld>
            <a:endParaRPr/>
          </a:p>
        </p:txBody>
      </p:sp>
      <p:graphicFrame>
        <p:nvGraphicFramePr>
          <p:cNvPr id="364" name="Table 1"/>
          <p:cNvGraphicFramePr/>
          <p:nvPr>
            <p:extLst>
              <p:ext uri="{D42A27DB-BD31-4B8C-83A1-F6EECF244321}">
                <p14:modId xmlns:p14="http://schemas.microsoft.com/office/powerpoint/2010/main" xmlns="" val="975833153"/>
              </p:ext>
            </p:extLst>
          </p:nvPr>
        </p:nvGraphicFramePr>
        <p:xfrm>
          <a:off x="122489" y="908720"/>
          <a:ext cx="8914007" cy="4373746"/>
        </p:xfrm>
        <a:graphic>
          <a:graphicData uri="http://schemas.openxmlformats.org/drawingml/2006/table">
            <a:tbl>
              <a:tblPr firstRow="1" bandRow="1">
                <a:tableStyleId>{4C3C2611-4C71-4FC5-86AE-919BDF0F9419}</a:tableStyleId>
              </a:tblPr>
              <a:tblGrid>
                <a:gridCol w="2327563"/>
                <a:gridCol w="2604655"/>
                <a:gridCol w="3981789"/>
              </a:tblGrid>
              <a:tr h="570835">
                <a:tc gridSpan="3">
                  <a:txBody>
                    <a:bodyPr/>
                    <a:lstStyle/>
                    <a:p>
                      <a:pPr marL="5572126" indent="-8358189" algn="l" defTabSz="914400">
                        <a:lnSpc>
                          <a:spcPct val="115000"/>
                        </a:lnSpc>
                        <a:defRPr sz="1400" u="sng">
                          <a:latin typeface="Arial"/>
                          <a:ea typeface="Arial"/>
                          <a:cs typeface="Arial"/>
                          <a:sym typeface="Arial"/>
                        </a:defRPr>
                      </a:pPr>
                      <a:r>
                        <a:rPr dirty="0"/>
                        <a:t>Strategic Objective 2.2: </a:t>
                      </a:r>
                      <a:r>
                        <a:rPr u="none" dirty="0"/>
                        <a:t>Movement of persons in and out of the country regulated according to a risk-based approach</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hMerge="1">
                  <a:txBody>
                    <a:bodyPr/>
                    <a:lstStyle/>
                    <a:p>
                      <a:endParaRPr lang="en-US"/>
                    </a:p>
                  </a:txBody>
                  <a:tcPr/>
                </a:tc>
                <a:tc hMerge="1">
                  <a:txBody>
                    <a:bodyPr/>
                    <a:lstStyle/>
                    <a:p>
                      <a:endParaRPr lang="en-US"/>
                    </a:p>
                  </a:txBody>
                  <a:tcPr/>
                </a:tc>
              </a:tr>
              <a:tr h="343702">
                <a:tc>
                  <a:txBody>
                    <a:bodyPr/>
                    <a:lstStyle/>
                    <a:p>
                      <a:pPr algn="ctr" defTabSz="914400">
                        <a:lnSpc>
                          <a:spcPct val="90000"/>
                        </a:lnSpc>
                        <a:spcBef>
                          <a:spcPts val="1700"/>
                        </a:spcBef>
                        <a:defRPr sz="1800"/>
                      </a:pPr>
                      <a:r>
                        <a:rPr sz="1600" b="1" dirty="0">
                          <a:latin typeface="Arial"/>
                          <a:ea typeface="Arial"/>
                          <a:cs typeface="Arial"/>
                          <a:sym typeface="Arial"/>
                        </a:rPr>
                        <a:t>Annual Target   </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Q2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Q3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r>
              <a:tr h="977794">
                <a:tc>
                  <a:txBody>
                    <a:bodyPr/>
                    <a:lstStyle/>
                    <a:p>
                      <a:pPr algn="l">
                        <a:defRPr sz="1800"/>
                      </a:pPr>
                      <a:r>
                        <a:rPr sz="1400" dirty="0">
                          <a:latin typeface="Arial"/>
                          <a:ea typeface="Arial"/>
                          <a:cs typeface="Arial"/>
                          <a:sym typeface="Arial"/>
                        </a:rPr>
                        <a:t> 6 selected ports of entry with either improved residential or improved office accommodation or both as per set standards.</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defRPr sz="1800"/>
                      </a:pPr>
                      <a:r>
                        <a:rPr lang="en-ZA" sz="1400" dirty="0" smtClean="0">
                          <a:latin typeface="Arial"/>
                          <a:ea typeface="Arial"/>
                          <a:cs typeface="Arial"/>
                          <a:sym typeface="Arial"/>
                        </a:rPr>
                        <a:t>Improvements at 1 port of entry</a:t>
                      </a:r>
                      <a:endParaRPr sz="1400" dirty="0">
                        <a:latin typeface="Arial"/>
                        <a:ea typeface="Arial"/>
                        <a:cs typeface="Arial"/>
                        <a:sym typeface="Arial"/>
                      </a:endParaRPr>
                    </a:p>
                  </a:txBody>
                  <a:tcPr marL="45671" marR="45671" marT="45671" marB="45671"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lnSpc>
                          <a:spcPct val="90000"/>
                        </a:lnSpc>
                        <a:spcBef>
                          <a:spcPts val="1500"/>
                        </a:spcBef>
                        <a:defRPr sz="1800"/>
                      </a:pPr>
                      <a:r>
                        <a:rPr sz="1400" dirty="0">
                          <a:latin typeface="Arial"/>
                          <a:ea typeface="Arial"/>
                          <a:cs typeface="Arial"/>
                          <a:sym typeface="Arial"/>
                        </a:rPr>
                        <a:t>Improvements at 2 ports of entry.</a:t>
                      </a:r>
                    </a:p>
                  </a:txBody>
                  <a:tcPr marL="45671" marR="45671" marT="45671" marB="45671"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2217374">
                <a:tc>
                  <a:txBody>
                    <a:bodyPr/>
                    <a:lstStyle/>
                    <a:p>
                      <a:pPr algn="l">
                        <a:defRPr sz="1800"/>
                      </a:pPr>
                      <a:r>
                        <a:rPr sz="1400" b="1">
                          <a:latin typeface="Arial"/>
                          <a:ea typeface="Arial"/>
                          <a:cs typeface="Arial"/>
                          <a:sym typeface="Arial"/>
                        </a:rPr>
                        <a:t>ACTUAL PER QUARTER</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just" defTabSz="914400">
                        <a:defRPr sz="1400" b="1">
                          <a:solidFill>
                            <a:srgbClr val="00B050"/>
                          </a:solidFill>
                          <a:latin typeface="Arial"/>
                          <a:ea typeface="Arial"/>
                          <a:cs typeface="Arial"/>
                          <a:sym typeface="Arial"/>
                        </a:defRPr>
                      </a:pPr>
                      <a:r>
                        <a:rPr dirty="0"/>
                        <a:t>Achieved</a:t>
                      </a:r>
                      <a:r>
                        <a:rPr dirty="0">
                          <a:solidFill>
                            <a:srgbClr val="669900"/>
                          </a:solidFill>
                        </a:rPr>
                        <a:t> </a:t>
                      </a:r>
                    </a:p>
                    <a:p>
                      <a:pPr algn="just">
                        <a:defRPr sz="1400">
                          <a:latin typeface="Arial"/>
                          <a:ea typeface="Arial"/>
                          <a:cs typeface="Arial"/>
                          <a:sym typeface="Arial"/>
                        </a:defRPr>
                      </a:pPr>
                      <a:r>
                        <a:rPr dirty="0"/>
                        <a:t>Selected ports have been completed and </a:t>
                      </a:r>
                      <a:r>
                        <a:rPr dirty="0" err="1"/>
                        <a:t>finalised</a:t>
                      </a:r>
                      <a:r>
                        <a:rPr dirty="0"/>
                        <a:t> that allows for the roll out as per </a:t>
                      </a:r>
                      <a:r>
                        <a:rPr lang="en-ZA" dirty="0" smtClean="0"/>
                        <a:t>q</a:t>
                      </a:r>
                      <a:r>
                        <a:rPr dirty="0" err="1" smtClean="0"/>
                        <a:t>uarterly</a:t>
                      </a:r>
                      <a:r>
                        <a:rPr dirty="0" smtClean="0"/>
                        <a:t> </a:t>
                      </a:r>
                      <a:r>
                        <a:rPr lang="en-ZA" dirty="0" smtClean="0"/>
                        <a:t>t</a:t>
                      </a:r>
                      <a:r>
                        <a:rPr dirty="0" err="1" smtClean="0"/>
                        <a:t>arget</a:t>
                      </a:r>
                      <a:r>
                        <a:rPr dirty="0"/>
                        <a:t>. </a:t>
                      </a:r>
                    </a:p>
                  </a:txBody>
                  <a:tcPr marL="45671" marR="45671" marT="45671" marB="45671"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just" defTabSz="914400">
                        <a:lnSpc>
                          <a:spcPct val="90000"/>
                        </a:lnSpc>
                        <a:spcBef>
                          <a:spcPts val="1500"/>
                        </a:spcBef>
                        <a:defRPr sz="1400" b="1">
                          <a:solidFill>
                            <a:srgbClr val="00B050"/>
                          </a:solidFill>
                          <a:latin typeface="Arial"/>
                          <a:ea typeface="Arial"/>
                          <a:cs typeface="Arial"/>
                          <a:sym typeface="Arial"/>
                        </a:defRPr>
                      </a:pPr>
                      <a:r>
                        <a:rPr dirty="0"/>
                        <a:t>Achieved</a:t>
                      </a:r>
                    </a:p>
                    <a:p>
                      <a:pPr algn="just" defTabSz="914400">
                        <a:lnSpc>
                          <a:spcPct val="90000"/>
                        </a:lnSpc>
                        <a:spcBef>
                          <a:spcPts val="1500"/>
                        </a:spcBef>
                        <a:defRPr sz="1400">
                          <a:latin typeface="Arial"/>
                          <a:ea typeface="Arial"/>
                          <a:cs typeface="Arial"/>
                          <a:sym typeface="Arial"/>
                        </a:defRPr>
                      </a:pPr>
                      <a:r>
                        <a:rPr dirty="0"/>
                        <a:t>2 Selected Ports of Entry (</a:t>
                      </a:r>
                      <a:r>
                        <a:rPr dirty="0" err="1" smtClean="0"/>
                        <a:t>Ramatlabama</a:t>
                      </a:r>
                      <a:r>
                        <a:rPr dirty="0" smtClean="0"/>
                        <a:t> </a:t>
                      </a:r>
                      <a:r>
                        <a:rPr dirty="0"/>
                        <a:t>and </a:t>
                      </a:r>
                      <a:r>
                        <a:rPr dirty="0" err="1"/>
                        <a:t>Kopfontein</a:t>
                      </a:r>
                      <a:r>
                        <a:rPr dirty="0"/>
                        <a:t> completed) have been improved. </a:t>
                      </a:r>
                    </a:p>
                    <a:p>
                      <a:pPr algn="just" defTabSz="914400">
                        <a:lnSpc>
                          <a:spcPct val="90000"/>
                        </a:lnSpc>
                        <a:spcBef>
                          <a:spcPts val="1500"/>
                        </a:spcBef>
                        <a:defRPr sz="1400">
                          <a:latin typeface="Arial"/>
                          <a:ea typeface="Arial"/>
                          <a:cs typeface="Arial"/>
                          <a:sym typeface="Arial"/>
                        </a:defRPr>
                      </a:pPr>
                      <a:r>
                        <a:rPr dirty="0" err="1"/>
                        <a:t>Groblers</a:t>
                      </a:r>
                      <a:r>
                        <a:rPr dirty="0"/>
                        <a:t> Bridge was scheduled for Q4 but was completed during this quarter. APP Target for the year has been achieved.</a:t>
                      </a:r>
                    </a:p>
                  </a:txBody>
                  <a:tcPr marL="45671" marR="45671" marT="45671" marB="45671"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bl>
          </a:graphicData>
        </a:graphic>
      </p:graphicFrame>
    </p:spTree>
  </p:cSld>
  <p:clrMapOvr>
    <a:masterClrMapping/>
  </p:clrMapOvr>
  <p:transition spd="med"/>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6" name="TextBox 3"/>
          <p:cNvSpPr txBox="1"/>
          <p:nvPr/>
        </p:nvSpPr>
        <p:spPr>
          <a:xfrm>
            <a:off x="311284" y="1529950"/>
            <a:ext cx="8832716" cy="37522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367" name="Rectangle 4"/>
          <p:cNvSpPr txBox="1"/>
          <p:nvPr/>
        </p:nvSpPr>
        <p:spPr>
          <a:xfrm>
            <a:off x="-18078" y="-51722"/>
            <a:ext cx="8280920" cy="120032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defRPr sz="2400" b="1">
                <a:solidFill>
                  <a:srgbClr val="632523"/>
                </a:solidFill>
                <a:latin typeface="+mj-lt"/>
                <a:ea typeface="+mj-ea"/>
                <a:cs typeface="+mj-cs"/>
                <a:sym typeface="Calibri"/>
              </a:defRPr>
            </a:pPr>
            <a:r>
              <a:rPr dirty="0"/>
              <a:t/>
            </a:r>
            <a:br>
              <a:rPr dirty="0"/>
            </a:br>
            <a:r>
              <a:rPr u="sng" dirty="0" smtClean="0">
                <a:solidFill>
                  <a:srgbClr val="FFFFFF"/>
                </a:solidFill>
                <a:latin typeface="Arial"/>
                <a:ea typeface="Arial"/>
                <a:cs typeface="Arial"/>
                <a:sym typeface="Arial"/>
              </a:rPr>
              <a:t>PROGRAMM</a:t>
            </a:r>
            <a:r>
              <a:rPr lang="en-ZA" sz="2400" b="1" dirty="0">
                <a:solidFill>
                  <a:schemeClr val="accent3">
                    <a:satOff val="-6373"/>
                    <a:lumOff val="-10823"/>
                  </a:schemeClr>
                </a:solidFill>
                <a:latin typeface="Arial"/>
                <a:ea typeface="Arial"/>
                <a:cs typeface="Arial"/>
                <a:sym typeface="Arial"/>
              </a:rPr>
              <a:t>PROGRAMME 3: IMMIGRATION SERVICES</a:t>
            </a:r>
          </a:p>
          <a:p>
            <a:pPr>
              <a:defRPr sz="2400" b="1">
                <a:solidFill>
                  <a:srgbClr val="632523"/>
                </a:solidFill>
                <a:latin typeface="+mj-lt"/>
                <a:ea typeface="+mj-ea"/>
                <a:cs typeface="+mj-cs"/>
                <a:sym typeface="Calibri"/>
              </a:defRPr>
            </a:pPr>
            <a:r>
              <a:rPr u="sng" dirty="0" smtClean="0">
                <a:solidFill>
                  <a:srgbClr val="FFFFFF"/>
                </a:solidFill>
                <a:latin typeface="Arial"/>
                <a:ea typeface="Arial"/>
                <a:cs typeface="Arial"/>
                <a:sym typeface="Arial"/>
              </a:rPr>
              <a:t>E </a:t>
            </a:r>
            <a:r>
              <a:rPr u="sng" dirty="0">
                <a:solidFill>
                  <a:srgbClr val="FFFFFF"/>
                </a:solidFill>
                <a:latin typeface="Arial"/>
                <a:ea typeface="Arial"/>
                <a:cs typeface="Arial"/>
                <a:sym typeface="Arial"/>
              </a:rPr>
              <a:t>3: IMMIGRATION AFFAIRS</a:t>
            </a:r>
          </a:p>
        </p:txBody>
      </p:sp>
      <p:sp>
        <p:nvSpPr>
          <p:cNvPr id="368"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39</a:t>
            </a:fld>
            <a:endParaRPr/>
          </a:p>
        </p:txBody>
      </p:sp>
      <p:graphicFrame>
        <p:nvGraphicFramePr>
          <p:cNvPr id="369" name="Table 1"/>
          <p:cNvGraphicFramePr/>
          <p:nvPr>
            <p:extLst>
              <p:ext uri="{D42A27DB-BD31-4B8C-83A1-F6EECF244321}">
                <p14:modId xmlns:p14="http://schemas.microsoft.com/office/powerpoint/2010/main" xmlns="" val="3355554147"/>
              </p:ext>
            </p:extLst>
          </p:nvPr>
        </p:nvGraphicFramePr>
        <p:xfrm>
          <a:off x="19503" y="908720"/>
          <a:ext cx="8853055" cy="4853670"/>
        </p:xfrm>
        <a:graphic>
          <a:graphicData uri="http://schemas.openxmlformats.org/drawingml/2006/table">
            <a:tbl>
              <a:tblPr firstRow="1" bandRow="1">
                <a:tableStyleId>{4C3C2611-4C71-4FC5-86AE-919BDF0F9419}</a:tableStyleId>
              </a:tblPr>
              <a:tblGrid>
                <a:gridCol w="3186545"/>
                <a:gridCol w="2867891"/>
                <a:gridCol w="2798619"/>
              </a:tblGrid>
              <a:tr h="239456">
                <a:tc gridSpan="3">
                  <a:txBody>
                    <a:bodyPr/>
                    <a:lstStyle/>
                    <a:p>
                      <a:pPr algn="l" defTabSz="914400">
                        <a:lnSpc>
                          <a:spcPct val="115000"/>
                        </a:lnSpc>
                        <a:defRPr sz="1400" u="sng">
                          <a:latin typeface="Arial"/>
                          <a:ea typeface="Arial"/>
                          <a:cs typeface="Arial"/>
                          <a:sym typeface="Arial"/>
                        </a:defRPr>
                      </a:pPr>
                      <a:r>
                        <a:rPr dirty="0"/>
                        <a:t>Strategic Objective 2.3: </a:t>
                      </a:r>
                      <a:r>
                        <a:rPr u="none" dirty="0"/>
                        <a:t>Enabling documents issued to foreigners efficiently and securely</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hMerge="1">
                  <a:txBody>
                    <a:bodyPr/>
                    <a:lstStyle/>
                    <a:p>
                      <a:endParaRPr lang="en-US"/>
                    </a:p>
                  </a:txBody>
                  <a:tcPr/>
                </a:tc>
                <a:tc hMerge="1">
                  <a:txBody>
                    <a:bodyPr/>
                    <a:lstStyle/>
                    <a:p>
                      <a:endParaRPr lang="en-US"/>
                    </a:p>
                  </a:txBody>
                  <a:tcPr/>
                </a:tc>
              </a:tr>
              <a:tr h="540762">
                <a:tc>
                  <a:txBody>
                    <a:bodyPr/>
                    <a:lstStyle/>
                    <a:p>
                      <a:pPr algn="ctr" defTabSz="914400">
                        <a:lnSpc>
                          <a:spcPct val="90000"/>
                        </a:lnSpc>
                        <a:spcBef>
                          <a:spcPts val="1700"/>
                        </a:spcBef>
                        <a:defRPr sz="1800"/>
                      </a:pPr>
                      <a:r>
                        <a:rPr sz="1600" b="1">
                          <a:latin typeface="Arial"/>
                          <a:ea typeface="Arial"/>
                          <a:cs typeface="Arial"/>
                          <a:sym typeface="Arial"/>
                        </a:rPr>
                        <a:t>Annual Target   </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Q2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Q3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r>
              <a:tr h="1753974">
                <a:tc>
                  <a:txBody>
                    <a:bodyPr/>
                    <a:lstStyle/>
                    <a:p>
                      <a:pPr algn="l">
                        <a:defRPr sz="1800"/>
                      </a:pPr>
                      <a:r>
                        <a:rPr sz="1400" dirty="0">
                          <a:latin typeface="Arial"/>
                          <a:ea typeface="Arial"/>
                          <a:cs typeface="Arial"/>
                          <a:sym typeface="Arial"/>
                        </a:rPr>
                        <a:t> 85%of permanent residence applications adjudicated within 8 months for applications collected within the RSA(from date of receipt of application until outcome is received at the office of application) (Above applications refer to : critical skills (s27b), general work (s26a) and business (s27c) only).</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400">
                          <a:latin typeface="Arial"/>
                          <a:ea typeface="Arial"/>
                          <a:cs typeface="Arial"/>
                          <a:sym typeface="Arial"/>
                        </a:rPr>
                        <a:t>85%of permanent residence applications adjudicated within 8 months for applications collected within the RSA.</a:t>
                      </a:r>
                    </a:p>
                  </a:txBody>
                  <a:tcPr marL="45710" marR="45710" marT="45710" marB="4571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400" dirty="0">
                          <a:latin typeface="Arial"/>
                          <a:ea typeface="Arial"/>
                          <a:cs typeface="Arial"/>
                          <a:sym typeface="Arial"/>
                        </a:rPr>
                        <a:t>85%of permanent residence applications adjudicated within 8 months for applications collected within the RSA.</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1911894">
                <a:tc>
                  <a:txBody>
                    <a:bodyPr/>
                    <a:lstStyle/>
                    <a:p>
                      <a:pPr algn="l">
                        <a:defRPr sz="1800"/>
                      </a:pPr>
                      <a:r>
                        <a:rPr sz="1400" b="1">
                          <a:latin typeface="Arial"/>
                          <a:ea typeface="Arial"/>
                          <a:cs typeface="Arial"/>
                          <a:sym typeface="Arial"/>
                        </a:rPr>
                        <a:t>ACTUAL PER QUARTER</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lnSpc>
                          <a:spcPct val="90000"/>
                        </a:lnSpc>
                        <a:spcBef>
                          <a:spcPts val="1500"/>
                        </a:spcBef>
                        <a:defRPr sz="1400" b="1">
                          <a:solidFill>
                            <a:srgbClr val="00B050"/>
                          </a:solidFill>
                          <a:latin typeface="Arial"/>
                          <a:ea typeface="Arial"/>
                          <a:cs typeface="Arial"/>
                          <a:sym typeface="Arial"/>
                        </a:defRPr>
                      </a:pPr>
                      <a:r>
                        <a:t> Achieved     </a:t>
                      </a:r>
                    </a:p>
                    <a:p>
                      <a:pPr algn="l" defTabSz="914400">
                        <a:defRPr sz="1400">
                          <a:latin typeface="Arial"/>
                          <a:ea typeface="Arial"/>
                          <a:cs typeface="Arial"/>
                          <a:sym typeface="Arial"/>
                        </a:defRPr>
                      </a:pPr>
                      <a:r>
                        <a:t>98% (1 594 out of 1 617) of permanent residence applications adjudicated within 8 months for applications collected within the RSA.</a:t>
                      </a:r>
                    </a:p>
                  </a:txBody>
                  <a:tcPr marL="45690" marR="45690" marT="45690" marB="4569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lnSpc>
                          <a:spcPct val="90000"/>
                        </a:lnSpc>
                        <a:spcBef>
                          <a:spcPts val="1500"/>
                        </a:spcBef>
                        <a:defRPr sz="1400">
                          <a:latin typeface="Arial"/>
                          <a:ea typeface="Arial"/>
                          <a:cs typeface="Arial"/>
                          <a:sym typeface="Arial"/>
                        </a:defRPr>
                      </a:pPr>
                      <a:r>
                        <a:rPr dirty="0"/>
                        <a:t> </a:t>
                      </a:r>
                      <a:r>
                        <a:rPr b="1" dirty="0">
                          <a:solidFill>
                            <a:srgbClr val="00B050"/>
                          </a:solidFill>
                        </a:rPr>
                        <a:t>Achieved  </a:t>
                      </a:r>
                      <a:r>
                        <a:rPr dirty="0"/>
                        <a:t>   </a:t>
                      </a:r>
                    </a:p>
                    <a:p>
                      <a:pPr algn="l" defTabSz="914400">
                        <a:defRPr sz="1400">
                          <a:latin typeface="Arial"/>
                          <a:ea typeface="Arial"/>
                          <a:cs typeface="Arial"/>
                          <a:sym typeface="Arial"/>
                        </a:defRPr>
                      </a:pPr>
                      <a:r>
                        <a:rPr dirty="0"/>
                        <a:t>96% (1 984 out of 2 067) of permanent residence applications adjudicated within 8 months for applications collected within the RSA.</a:t>
                      </a:r>
                    </a:p>
                  </a:txBody>
                  <a:tcPr marL="45690" marR="45690" marT="45690" marB="4569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bl>
          </a:graphicData>
        </a:graphic>
      </p:graphicFrame>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 name="TextBox 3"/>
          <p:cNvSpPr txBox="1"/>
          <p:nvPr/>
        </p:nvSpPr>
        <p:spPr>
          <a:xfrm>
            <a:off x="311284" y="1529950"/>
            <a:ext cx="8832716" cy="37522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137" name="Rectangle 4"/>
          <p:cNvSpPr txBox="1"/>
          <p:nvPr/>
        </p:nvSpPr>
        <p:spPr>
          <a:xfrm>
            <a:off x="6482" y="286373"/>
            <a:ext cx="9131036" cy="43706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defRPr sz="2400" b="1">
                <a:solidFill>
                  <a:schemeClr val="accent3">
                    <a:satOff val="-6373"/>
                    <a:lumOff val="-10823"/>
                  </a:schemeClr>
                </a:solidFill>
                <a:latin typeface="Arial"/>
                <a:ea typeface="Arial"/>
                <a:cs typeface="Arial"/>
                <a:sym typeface="Arial"/>
              </a:defRPr>
            </a:lvl1pPr>
          </a:lstStyle>
          <a:p>
            <a:r>
              <a:rPr dirty="0"/>
              <a:t>SUPPORTING GOVERNMENT PRIORITIES</a:t>
            </a:r>
          </a:p>
        </p:txBody>
      </p:sp>
      <p:sp>
        <p:nvSpPr>
          <p:cNvPr id="138" name="Slide Number Placeholder 6"/>
          <p:cNvSpPr txBox="1">
            <a:spLocks noGrp="1"/>
          </p:cNvSpPr>
          <p:nvPr>
            <p:ph type="sldNum" sz="quarter" idx="4294967295"/>
          </p:nvPr>
        </p:nvSpPr>
        <p:spPr>
          <a:xfrm>
            <a:off x="8455523" y="6363581"/>
            <a:ext cx="231275"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4</a:t>
            </a:fld>
            <a:endParaRPr/>
          </a:p>
        </p:txBody>
      </p:sp>
      <p:sp>
        <p:nvSpPr>
          <p:cNvPr id="139" name="Rectangle 1"/>
          <p:cNvSpPr txBox="1"/>
          <p:nvPr/>
        </p:nvSpPr>
        <p:spPr>
          <a:xfrm>
            <a:off x="463682" y="1074126"/>
            <a:ext cx="8527920" cy="4469394"/>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1700" b="1">
                <a:latin typeface="Arial"/>
                <a:ea typeface="Arial"/>
                <a:cs typeface="Arial"/>
                <a:sym typeface="Arial"/>
              </a:defRPr>
            </a:pPr>
            <a:r>
              <a:rPr dirty="0"/>
              <a:t>The DHA contributes directly to four of the 14 Outcomes of Government: </a:t>
            </a:r>
          </a:p>
          <a:p>
            <a:pPr>
              <a:defRPr sz="1700">
                <a:latin typeface="Arial"/>
                <a:ea typeface="Arial"/>
                <a:cs typeface="Arial"/>
                <a:sym typeface="Arial"/>
              </a:defRPr>
            </a:pPr>
            <a:endParaRPr dirty="0"/>
          </a:p>
          <a:p>
            <a:pPr marL="342900" indent="-342900">
              <a:lnSpc>
                <a:spcPct val="110000"/>
              </a:lnSpc>
              <a:buSzPct val="100000"/>
              <a:buAutoNum type="arabicPeriod"/>
              <a:defRPr sz="1700">
                <a:latin typeface="Arial"/>
                <a:ea typeface="Arial"/>
                <a:cs typeface="Arial"/>
                <a:sym typeface="Arial"/>
              </a:defRPr>
            </a:pPr>
            <a:r>
              <a:rPr dirty="0"/>
              <a:t>Quality basic education. </a:t>
            </a:r>
          </a:p>
          <a:p>
            <a:pPr marL="342900" indent="-342900">
              <a:lnSpc>
                <a:spcPct val="110000"/>
              </a:lnSpc>
              <a:buSzPct val="100000"/>
              <a:buAutoNum type="arabicPeriod"/>
              <a:defRPr sz="1700">
                <a:latin typeface="Arial"/>
                <a:ea typeface="Arial"/>
                <a:cs typeface="Arial"/>
                <a:sym typeface="Arial"/>
              </a:defRPr>
            </a:pPr>
            <a:r>
              <a:rPr dirty="0"/>
              <a:t>A long and healthy life for all. </a:t>
            </a:r>
          </a:p>
          <a:p>
            <a:pPr marL="342900" indent="-342900">
              <a:lnSpc>
                <a:spcPct val="110000"/>
              </a:lnSpc>
              <a:buSzPct val="100000"/>
              <a:buAutoNum type="arabicPeriod"/>
              <a:defRPr sz="1700" b="1">
                <a:solidFill>
                  <a:srgbClr val="008000"/>
                </a:solidFill>
                <a:latin typeface="Arial"/>
                <a:ea typeface="Arial"/>
                <a:cs typeface="Arial"/>
                <a:sym typeface="Arial"/>
              </a:defRPr>
            </a:pPr>
            <a:r>
              <a:rPr dirty="0"/>
              <a:t>All people in South Africa are and feel safe. </a:t>
            </a:r>
          </a:p>
          <a:p>
            <a:pPr marL="342900" indent="-342900">
              <a:lnSpc>
                <a:spcPct val="110000"/>
              </a:lnSpc>
              <a:buSzPct val="100000"/>
              <a:buAutoNum type="arabicPeriod"/>
              <a:defRPr sz="1700" b="1">
                <a:solidFill>
                  <a:srgbClr val="008000"/>
                </a:solidFill>
                <a:latin typeface="Arial"/>
                <a:ea typeface="Arial"/>
                <a:cs typeface="Arial"/>
                <a:sym typeface="Arial"/>
              </a:defRPr>
            </a:pPr>
            <a:r>
              <a:rPr dirty="0"/>
              <a:t>Decent employment through inclusive economic growth. </a:t>
            </a:r>
          </a:p>
          <a:p>
            <a:pPr marL="342900" indent="-342900">
              <a:lnSpc>
                <a:spcPct val="110000"/>
              </a:lnSpc>
              <a:buSzPct val="100000"/>
              <a:buAutoNum type="arabicPeriod"/>
              <a:defRPr sz="1700">
                <a:latin typeface="Arial"/>
                <a:ea typeface="Arial"/>
                <a:cs typeface="Arial"/>
                <a:sym typeface="Arial"/>
              </a:defRPr>
            </a:pPr>
            <a:r>
              <a:rPr dirty="0"/>
              <a:t>Skilled and capable workforce to support an inclusive growth path. </a:t>
            </a:r>
          </a:p>
          <a:p>
            <a:pPr marL="342900" indent="-342900">
              <a:lnSpc>
                <a:spcPct val="110000"/>
              </a:lnSpc>
              <a:buSzPct val="100000"/>
              <a:buAutoNum type="arabicPeriod"/>
              <a:defRPr sz="1700">
                <a:latin typeface="Arial"/>
                <a:ea typeface="Arial"/>
                <a:cs typeface="Arial"/>
                <a:sym typeface="Arial"/>
              </a:defRPr>
            </a:pPr>
            <a:r>
              <a:rPr dirty="0"/>
              <a:t>An efficient competitive and responsive economic infrastructure network. </a:t>
            </a:r>
          </a:p>
          <a:p>
            <a:pPr marL="342900" indent="-342900">
              <a:lnSpc>
                <a:spcPct val="110000"/>
              </a:lnSpc>
              <a:buSzPct val="100000"/>
              <a:buAutoNum type="arabicPeriod"/>
              <a:defRPr sz="1700">
                <a:latin typeface="Arial"/>
                <a:ea typeface="Arial"/>
                <a:cs typeface="Arial"/>
                <a:sym typeface="Arial"/>
              </a:defRPr>
            </a:pPr>
            <a:r>
              <a:rPr dirty="0"/>
              <a:t>Vibrant equitable sustainable rural communities contributing to food security for all. </a:t>
            </a:r>
          </a:p>
          <a:p>
            <a:pPr marL="228600" indent="-228600" algn="just">
              <a:lnSpc>
                <a:spcPct val="110000"/>
              </a:lnSpc>
              <a:buSzPct val="100000"/>
              <a:buAutoNum type="arabicPeriod"/>
              <a:defRPr sz="1700">
                <a:latin typeface="Arial"/>
                <a:ea typeface="Arial"/>
                <a:cs typeface="Arial"/>
                <a:sym typeface="Arial"/>
              </a:defRPr>
            </a:pPr>
            <a:r>
              <a:rPr dirty="0"/>
              <a:t>   Sustainable human settlements and improved quality of household life. </a:t>
            </a:r>
          </a:p>
          <a:p>
            <a:pPr marL="228600" indent="-228600" algn="just">
              <a:lnSpc>
                <a:spcPct val="110000"/>
              </a:lnSpc>
              <a:buSzPct val="100000"/>
              <a:buAutoNum type="arabicPeriod"/>
              <a:defRPr sz="1700">
                <a:latin typeface="Arial"/>
                <a:ea typeface="Arial"/>
                <a:cs typeface="Arial"/>
                <a:sym typeface="Arial"/>
              </a:defRPr>
            </a:pPr>
            <a:r>
              <a:rPr dirty="0"/>
              <a:t>   Responsive accountable effective and efficient local government system. </a:t>
            </a:r>
          </a:p>
          <a:p>
            <a:pPr marL="228600" indent="-228600" algn="just">
              <a:lnSpc>
                <a:spcPct val="110000"/>
              </a:lnSpc>
              <a:buSzPct val="100000"/>
              <a:buAutoNum type="arabicPeriod"/>
              <a:defRPr sz="1700">
                <a:latin typeface="Arial"/>
                <a:ea typeface="Arial"/>
                <a:cs typeface="Arial"/>
                <a:sym typeface="Arial"/>
              </a:defRPr>
            </a:pPr>
            <a:r>
              <a:rPr dirty="0"/>
              <a:t>   Protect and enhance our environmental assets and natural resources. </a:t>
            </a:r>
          </a:p>
          <a:p>
            <a:pPr marL="228600" indent="-228600" algn="just">
              <a:lnSpc>
                <a:spcPct val="110000"/>
              </a:lnSpc>
              <a:buSzPct val="100000"/>
              <a:buAutoNum type="arabicPeriod"/>
              <a:defRPr sz="1700">
                <a:latin typeface="Arial"/>
                <a:ea typeface="Arial"/>
                <a:cs typeface="Arial"/>
                <a:sym typeface="Arial"/>
              </a:defRPr>
            </a:pPr>
            <a:r>
              <a:rPr dirty="0"/>
              <a:t>   Create a better South Africa a better Africa and a better world. </a:t>
            </a:r>
          </a:p>
          <a:p>
            <a:pPr marL="228600" indent="-228600" algn="just">
              <a:lnSpc>
                <a:spcPct val="110000"/>
              </a:lnSpc>
              <a:buSzPct val="100000"/>
              <a:buAutoNum type="arabicPeriod"/>
              <a:defRPr sz="1700">
                <a:latin typeface="Arial"/>
                <a:ea typeface="Arial"/>
                <a:cs typeface="Arial"/>
                <a:sym typeface="Arial"/>
              </a:defRPr>
            </a:pPr>
            <a:r>
              <a:rPr dirty="0"/>
              <a:t>  </a:t>
            </a:r>
            <a:r>
              <a:rPr b="1" dirty="0"/>
              <a:t> </a:t>
            </a:r>
            <a:r>
              <a:rPr b="1" dirty="0">
                <a:solidFill>
                  <a:srgbClr val="008000"/>
                </a:solidFill>
              </a:rPr>
              <a:t>An efficient effective and development oriented public service.</a:t>
            </a:r>
          </a:p>
          <a:p>
            <a:pPr marL="228600" indent="-228600" algn="just">
              <a:lnSpc>
                <a:spcPct val="110000"/>
              </a:lnSpc>
              <a:buSzPct val="100000"/>
              <a:buAutoNum type="arabicPeriod"/>
              <a:defRPr sz="1700">
                <a:latin typeface="Arial"/>
                <a:ea typeface="Arial"/>
                <a:cs typeface="Arial"/>
                <a:sym typeface="Arial"/>
              </a:defRPr>
            </a:pPr>
            <a:r>
              <a:rPr dirty="0"/>
              <a:t>   Social protection. </a:t>
            </a:r>
          </a:p>
          <a:p>
            <a:pPr marL="228600" indent="-228600">
              <a:lnSpc>
                <a:spcPct val="110000"/>
              </a:lnSpc>
              <a:buSzPct val="100000"/>
              <a:buAutoNum type="arabicPeriod"/>
              <a:defRPr sz="1700">
                <a:latin typeface="Arial"/>
                <a:ea typeface="Arial"/>
                <a:cs typeface="Arial"/>
                <a:sym typeface="Arial"/>
              </a:defRPr>
            </a:pPr>
            <a:r>
              <a:rPr dirty="0"/>
              <a:t>   </a:t>
            </a:r>
            <a:r>
              <a:rPr b="1" dirty="0">
                <a:solidFill>
                  <a:srgbClr val="008000"/>
                </a:solidFill>
              </a:rPr>
              <a:t>Nation building and social cohesion</a:t>
            </a:r>
            <a:r>
              <a:rPr sz="1600" b="1" dirty="0">
                <a:solidFill>
                  <a:srgbClr val="008000"/>
                </a:solidFill>
              </a:rPr>
              <a:t>. </a:t>
            </a:r>
          </a:p>
        </p:txBody>
      </p:sp>
    </p:spTree>
  </p:cSld>
  <p:clrMapOvr>
    <a:masterClrMapping/>
  </p:clrMapOvr>
  <p:transition spd="med"/>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1" name="TextBox 3"/>
          <p:cNvSpPr txBox="1"/>
          <p:nvPr/>
        </p:nvSpPr>
        <p:spPr>
          <a:xfrm>
            <a:off x="311284" y="1529950"/>
            <a:ext cx="8832716" cy="37522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372" name="Rectangle 4"/>
          <p:cNvSpPr txBox="1"/>
          <p:nvPr/>
        </p:nvSpPr>
        <p:spPr>
          <a:xfrm>
            <a:off x="1042332" y="188640"/>
            <a:ext cx="7370620" cy="46166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r>
              <a:rPr lang="en-ZA" sz="2400" b="1" dirty="0">
                <a:solidFill>
                  <a:schemeClr val="accent3">
                    <a:satOff val="-6373"/>
                    <a:lumOff val="-10823"/>
                  </a:schemeClr>
                </a:solidFill>
                <a:latin typeface="Arial"/>
                <a:ea typeface="Arial"/>
                <a:cs typeface="Arial"/>
                <a:sym typeface="Arial"/>
              </a:rPr>
              <a:t>PROGRAMME 3: IMMIGRATION SERVICES</a:t>
            </a:r>
          </a:p>
        </p:txBody>
      </p:sp>
      <p:sp>
        <p:nvSpPr>
          <p:cNvPr id="373"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40</a:t>
            </a:fld>
            <a:endParaRPr/>
          </a:p>
        </p:txBody>
      </p:sp>
      <p:graphicFrame>
        <p:nvGraphicFramePr>
          <p:cNvPr id="374" name="Table 1"/>
          <p:cNvGraphicFramePr/>
          <p:nvPr>
            <p:extLst>
              <p:ext uri="{D42A27DB-BD31-4B8C-83A1-F6EECF244321}">
                <p14:modId xmlns:p14="http://schemas.microsoft.com/office/powerpoint/2010/main" xmlns="" val="2601053171"/>
              </p:ext>
            </p:extLst>
          </p:nvPr>
        </p:nvGraphicFramePr>
        <p:xfrm>
          <a:off x="152400" y="852053"/>
          <a:ext cx="8853055" cy="4233131"/>
        </p:xfrm>
        <a:graphic>
          <a:graphicData uri="http://schemas.openxmlformats.org/drawingml/2006/table">
            <a:tbl>
              <a:tblPr firstRow="1" bandRow="1">
                <a:tableStyleId>{4C3C2611-4C71-4FC5-86AE-919BDF0F9419}</a:tableStyleId>
              </a:tblPr>
              <a:tblGrid>
                <a:gridCol w="3344844"/>
                <a:gridCol w="2930869"/>
                <a:gridCol w="2577342"/>
              </a:tblGrid>
              <a:tr h="239456">
                <a:tc gridSpan="3">
                  <a:txBody>
                    <a:bodyPr/>
                    <a:lstStyle/>
                    <a:p>
                      <a:pPr algn="l" defTabSz="914400">
                        <a:lnSpc>
                          <a:spcPct val="115000"/>
                        </a:lnSpc>
                        <a:defRPr sz="1400" u="sng">
                          <a:latin typeface="Arial"/>
                          <a:ea typeface="Arial"/>
                          <a:cs typeface="Arial"/>
                          <a:sym typeface="Arial"/>
                        </a:defRPr>
                      </a:pPr>
                      <a:r>
                        <a:rPr dirty="0"/>
                        <a:t>Strategic Objective 2.3: </a:t>
                      </a:r>
                      <a:r>
                        <a:rPr u="none" dirty="0"/>
                        <a:t>Enabling documents issued to foreigners efficiently and securely</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hMerge="1">
                  <a:txBody>
                    <a:bodyPr/>
                    <a:lstStyle/>
                    <a:p>
                      <a:endParaRPr lang="en-US"/>
                    </a:p>
                  </a:txBody>
                  <a:tcPr/>
                </a:tc>
                <a:tc hMerge="1">
                  <a:txBody>
                    <a:bodyPr/>
                    <a:lstStyle/>
                    <a:p>
                      <a:endParaRPr lang="en-US"/>
                    </a:p>
                  </a:txBody>
                  <a:tcPr/>
                </a:tc>
              </a:tr>
              <a:tr h="540762">
                <a:tc>
                  <a:txBody>
                    <a:bodyPr/>
                    <a:lstStyle/>
                    <a:p>
                      <a:pPr algn="ctr" defTabSz="914400">
                        <a:lnSpc>
                          <a:spcPct val="90000"/>
                        </a:lnSpc>
                        <a:spcBef>
                          <a:spcPts val="1700"/>
                        </a:spcBef>
                        <a:defRPr sz="1800"/>
                      </a:pPr>
                      <a:r>
                        <a:rPr sz="1600" b="1" dirty="0">
                          <a:latin typeface="Arial"/>
                          <a:ea typeface="Arial"/>
                          <a:cs typeface="Arial"/>
                          <a:sym typeface="Arial"/>
                        </a:rPr>
                        <a:t>Annual Target   </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Q2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Q3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r>
              <a:tr h="1425277">
                <a:tc>
                  <a:txBody>
                    <a:bodyPr/>
                    <a:lstStyle/>
                    <a:p>
                      <a:pPr algn="l">
                        <a:defRPr sz="1800"/>
                      </a:pPr>
                      <a:r>
                        <a:rPr sz="1400">
                          <a:latin typeface="Arial"/>
                          <a:ea typeface="Arial"/>
                          <a:cs typeface="Arial"/>
                          <a:sym typeface="Arial"/>
                        </a:rPr>
                        <a:t>90% of  business and general work visas adjudicated within 8 weeks for applications processed within the RSA  (from date of receipt of application until outcome is in scan at VFS Centre Office of Application).</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400" dirty="0">
                          <a:latin typeface="Arial"/>
                          <a:ea typeface="Arial"/>
                          <a:cs typeface="Arial"/>
                          <a:sym typeface="Arial"/>
                        </a:rPr>
                        <a:t>90% of  business and general work visas adjudicated within 8 weeks for applications processed within the </a:t>
                      </a:r>
                      <a:r>
                        <a:rPr sz="1400" dirty="0" smtClean="0">
                          <a:latin typeface="Arial"/>
                          <a:ea typeface="Arial"/>
                          <a:cs typeface="Arial"/>
                          <a:sym typeface="Arial"/>
                        </a:rPr>
                        <a:t>RSA.</a:t>
                      </a:r>
                      <a:endParaRPr sz="1400" dirty="0">
                        <a:latin typeface="Arial"/>
                        <a:ea typeface="Arial"/>
                        <a:cs typeface="Arial"/>
                        <a:sym typeface="Arial"/>
                      </a:endParaRPr>
                    </a:p>
                  </a:txBody>
                  <a:tcPr marL="45710" marR="45710" marT="45710" marB="4571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400" dirty="0">
                          <a:latin typeface="Arial"/>
                          <a:ea typeface="Arial"/>
                          <a:cs typeface="Arial"/>
                          <a:sym typeface="Arial"/>
                        </a:rPr>
                        <a:t>90% of  business and general work visas adjudicated within 8 weeks for applications processed within the </a:t>
                      </a:r>
                      <a:r>
                        <a:rPr sz="1400" dirty="0" smtClean="0">
                          <a:latin typeface="Arial"/>
                          <a:ea typeface="Arial"/>
                          <a:cs typeface="Arial"/>
                          <a:sym typeface="Arial"/>
                        </a:rPr>
                        <a:t>RSA.</a:t>
                      </a:r>
                      <a:endParaRPr sz="1400" dirty="0">
                        <a:latin typeface="Arial"/>
                        <a:ea typeface="Arial"/>
                        <a:cs typeface="Arial"/>
                        <a:sym typeface="Arial"/>
                      </a:endParaRP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1877750">
                <a:tc>
                  <a:txBody>
                    <a:bodyPr/>
                    <a:lstStyle/>
                    <a:p>
                      <a:pPr algn="l">
                        <a:defRPr sz="1800"/>
                      </a:pPr>
                      <a:r>
                        <a:rPr sz="1400" b="1">
                          <a:latin typeface="Arial"/>
                          <a:ea typeface="Arial"/>
                          <a:cs typeface="Arial"/>
                          <a:sym typeface="Arial"/>
                        </a:rPr>
                        <a:t>ACTUAL PER QUARTER</a:t>
                      </a:r>
                    </a:p>
                  </a:txBody>
                  <a:tcPr marL="45716" marR="45716" marT="45716" marB="45716"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lnSpc>
                          <a:spcPct val="90000"/>
                        </a:lnSpc>
                        <a:spcBef>
                          <a:spcPts val="1500"/>
                        </a:spcBef>
                        <a:defRPr sz="1400" b="1">
                          <a:solidFill>
                            <a:srgbClr val="00B050"/>
                          </a:solidFill>
                          <a:latin typeface="Arial"/>
                          <a:ea typeface="Arial"/>
                          <a:cs typeface="Arial"/>
                          <a:sym typeface="Arial"/>
                        </a:defRPr>
                      </a:pPr>
                      <a:r>
                        <a:t> Achieved     </a:t>
                      </a:r>
                    </a:p>
                    <a:p>
                      <a:pPr algn="l" defTabSz="914400">
                        <a:defRPr sz="1400">
                          <a:latin typeface="Arial"/>
                          <a:ea typeface="Arial"/>
                          <a:cs typeface="Arial"/>
                          <a:sym typeface="Arial"/>
                        </a:defRPr>
                      </a:pPr>
                      <a:r>
                        <a:t>99% (351 out of 355) of business and general work visas adjudicated within 8 weeks for applications processed within the RSA. </a:t>
                      </a:r>
                    </a:p>
                  </a:txBody>
                  <a:tcPr marL="45700" marR="45700" marT="45700" marB="4570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lnSpc>
                          <a:spcPct val="90000"/>
                        </a:lnSpc>
                        <a:spcBef>
                          <a:spcPts val="1500"/>
                        </a:spcBef>
                        <a:defRPr sz="1400" b="1">
                          <a:solidFill>
                            <a:srgbClr val="00B050"/>
                          </a:solidFill>
                          <a:latin typeface="Arial"/>
                          <a:ea typeface="Arial"/>
                          <a:cs typeface="Arial"/>
                          <a:sym typeface="Arial"/>
                        </a:defRPr>
                      </a:pPr>
                      <a:r>
                        <a:rPr dirty="0"/>
                        <a:t> Achieved</a:t>
                      </a:r>
                      <a:r>
                        <a:rPr b="0" dirty="0">
                          <a:solidFill>
                            <a:srgbClr val="000000"/>
                          </a:solidFill>
                        </a:rPr>
                        <a:t>     </a:t>
                      </a:r>
                    </a:p>
                    <a:p>
                      <a:pPr algn="l" defTabSz="914400">
                        <a:defRPr sz="1400">
                          <a:latin typeface="Arial"/>
                          <a:ea typeface="Arial"/>
                          <a:cs typeface="Arial"/>
                          <a:sym typeface="Arial"/>
                        </a:defRPr>
                      </a:pPr>
                      <a:r>
                        <a:rPr dirty="0"/>
                        <a:t>97.5% (391 out of 401) of business and general work visas adjudicated within 8 weeks for applications processed within the RSA. </a:t>
                      </a:r>
                    </a:p>
                  </a:txBody>
                  <a:tcPr marL="45700" marR="45700" marT="45700" marB="45700"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bl>
          </a:graphicData>
        </a:graphic>
      </p:graphicFrame>
    </p:spTree>
  </p:cSld>
  <p:clrMapOvr>
    <a:masterClrMapping/>
  </p:clrMapOvr>
  <p:transition spd="med"/>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6" name="TextBox 3"/>
          <p:cNvSpPr txBox="1"/>
          <p:nvPr/>
        </p:nvSpPr>
        <p:spPr>
          <a:xfrm>
            <a:off x="311284" y="1529950"/>
            <a:ext cx="8832716" cy="37522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377" name="Rectangle 4"/>
          <p:cNvSpPr txBox="1"/>
          <p:nvPr/>
        </p:nvSpPr>
        <p:spPr>
          <a:xfrm>
            <a:off x="179512" y="-161225"/>
            <a:ext cx="8354889" cy="1200325"/>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defRPr sz="2400" b="1">
                <a:solidFill>
                  <a:srgbClr val="632523"/>
                </a:solidFill>
                <a:latin typeface="+mj-lt"/>
                <a:ea typeface="+mj-ea"/>
                <a:cs typeface="+mj-cs"/>
                <a:sym typeface="Calibri"/>
              </a:defRPr>
            </a:pPr>
            <a:r>
              <a:rPr dirty="0"/>
              <a:t/>
            </a:r>
            <a:br>
              <a:rPr dirty="0"/>
            </a:br>
            <a:r>
              <a:rPr u="sng" dirty="0" smtClean="0">
                <a:solidFill>
                  <a:srgbClr val="FFFFFF"/>
                </a:solidFill>
                <a:latin typeface="Arial"/>
                <a:ea typeface="Arial"/>
                <a:cs typeface="Arial"/>
                <a:sym typeface="Arial"/>
              </a:rPr>
              <a:t>PROGR</a:t>
            </a:r>
            <a:r>
              <a:rPr lang="en-ZA" sz="2400" b="1" dirty="0">
                <a:solidFill>
                  <a:schemeClr val="accent3">
                    <a:satOff val="-6373"/>
                    <a:lumOff val="-10823"/>
                  </a:schemeClr>
                </a:solidFill>
                <a:latin typeface="Arial"/>
                <a:ea typeface="Arial"/>
                <a:cs typeface="Arial"/>
                <a:sym typeface="Arial"/>
              </a:rPr>
              <a:t>PROGRAMME 3: IMMIGRATION SERVICES</a:t>
            </a:r>
          </a:p>
          <a:p>
            <a:pPr>
              <a:defRPr sz="2400" b="1">
                <a:solidFill>
                  <a:srgbClr val="632523"/>
                </a:solidFill>
                <a:latin typeface="+mj-lt"/>
                <a:ea typeface="+mj-ea"/>
                <a:cs typeface="+mj-cs"/>
                <a:sym typeface="Calibri"/>
              </a:defRPr>
            </a:pPr>
            <a:r>
              <a:rPr u="sng" dirty="0" smtClean="0">
                <a:solidFill>
                  <a:srgbClr val="FFFFFF"/>
                </a:solidFill>
                <a:latin typeface="Arial"/>
                <a:ea typeface="Arial"/>
                <a:cs typeface="Arial"/>
                <a:sym typeface="Arial"/>
              </a:rPr>
              <a:t>AMME </a:t>
            </a:r>
            <a:r>
              <a:rPr u="sng" dirty="0">
                <a:solidFill>
                  <a:srgbClr val="FFFFFF"/>
                </a:solidFill>
                <a:latin typeface="Arial"/>
                <a:ea typeface="Arial"/>
                <a:cs typeface="Arial"/>
                <a:sym typeface="Arial"/>
              </a:rPr>
              <a:t>3: IMMIGRATION AFFAIRS</a:t>
            </a:r>
          </a:p>
        </p:txBody>
      </p:sp>
      <p:sp>
        <p:nvSpPr>
          <p:cNvPr id="378"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41</a:t>
            </a:fld>
            <a:endParaRPr/>
          </a:p>
        </p:txBody>
      </p:sp>
      <p:graphicFrame>
        <p:nvGraphicFramePr>
          <p:cNvPr id="379" name="Table 1"/>
          <p:cNvGraphicFramePr/>
          <p:nvPr>
            <p:extLst>
              <p:ext uri="{D42A27DB-BD31-4B8C-83A1-F6EECF244321}">
                <p14:modId xmlns:p14="http://schemas.microsoft.com/office/powerpoint/2010/main" xmlns="" val="3654201413"/>
              </p:ext>
            </p:extLst>
          </p:nvPr>
        </p:nvGraphicFramePr>
        <p:xfrm>
          <a:off x="180109" y="746405"/>
          <a:ext cx="8742219" cy="4842835"/>
        </p:xfrm>
        <a:graphic>
          <a:graphicData uri="http://schemas.openxmlformats.org/drawingml/2006/table">
            <a:tbl>
              <a:tblPr firstRow="1" bandRow="1">
                <a:tableStyleId>{4C3C2611-4C71-4FC5-86AE-919BDF0F9419}</a:tableStyleId>
              </a:tblPr>
              <a:tblGrid>
                <a:gridCol w="3271272"/>
                <a:gridCol w="2911042"/>
                <a:gridCol w="2559905"/>
              </a:tblGrid>
              <a:tr h="239456">
                <a:tc gridSpan="3">
                  <a:txBody>
                    <a:bodyPr/>
                    <a:lstStyle/>
                    <a:p>
                      <a:pPr algn="l" defTabSz="914400">
                        <a:lnSpc>
                          <a:spcPct val="115000"/>
                        </a:lnSpc>
                        <a:defRPr sz="1400" u="sng">
                          <a:latin typeface="Arial"/>
                          <a:ea typeface="Arial"/>
                          <a:cs typeface="Arial"/>
                          <a:sym typeface="Arial"/>
                        </a:defRPr>
                      </a:pPr>
                      <a:r>
                        <a:rPr dirty="0"/>
                        <a:t>Strategic Objective 2.3: </a:t>
                      </a:r>
                      <a:r>
                        <a:rPr u="none" dirty="0"/>
                        <a:t>Enabling documents issued to foreigners efficiently and securely</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hMerge="1">
                  <a:txBody>
                    <a:bodyPr/>
                    <a:lstStyle/>
                    <a:p>
                      <a:endParaRPr lang="en-US"/>
                    </a:p>
                  </a:txBody>
                  <a:tcPr/>
                </a:tc>
                <a:tc hMerge="1">
                  <a:txBody>
                    <a:bodyPr/>
                    <a:lstStyle/>
                    <a:p>
                      <a:endParaRPr lang="en-US"/>
                    </a:p>
                  </a:txBody>
                  <a:tcPr/>
                </a:tc>
              </a:tr>
              <a:tr h="540762">
                <a:tc>
                  <a:txBody>
                    <a:bodyPr/>
                    <a:lstStyle/>
                    <a:p>
                      <a:pPr algn="ctr" defTabSz="914400">
                        <a:lnSpc>
                          <a:spcPct val="90000"/>
                        </a:lnSpc>
                        <a:spcBef>
                          <a:spcPts val="1700"/>
                        </a:spcBef>
                        <a:defRPr sz="1800"/>
                      </a:pPr>
                      <a:r>
                        <a:rPr sz="1600" b="1" dirty="0">
                          <a:latin typeface="Arial"/>
                          <a:ea typeface="Arial"/>
                          <a:cs typeface="Arial"/>
                          <a:sym typeface="Arial"/>
                        </a:rPr>
                        <a:t>Annual Target   </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Q2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c>
                  <a:txBody>
                    <a:bodyPr/>
                    <a:lstStyle/>
                    <a:p>
                      <a:pPr algn="ctr" defTabSz="914400">
                        <a:lnSpc>
                          <a:spcPct val="90000"/>
                        </a:lnSpc>
                        <a:spcBef>
                          <a:spcPts val="1500"/>
                        </a:spcBef>
                        <a:defRPr sz="1800"/>
                      </a:pPr>
                      <a:r>
                        <a:rPr sz="1400" b="1">
                          <a:latin typeface="Arial"/>
                          <a:ea typeface="Arial"/>
                          <a:cs typeface="Arial"/>
                          <a:sym typeface="Arial"/>
                        </a:rPr>
                        <a:t>Q3 Target (2017/18)</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tcPr>
                </a:tc>
              </a:tr>
              <a:tr h="1828689">
                <a:tc>
                  <a:txBody>
                    <a:bodyPr/>
                    <a:lstStyle/>
                    <a:p>
                      <a:pPr algn="l" defTabSz="914400">
                        <a:defRPr sz="1800"/>
                      </a:pPr>
                      <a:r>
                        <a:rPr sz="1400" dirty="0">
                          <a:latin typeface="Arial"/>
                          <a:ea typeface="Arial"/>
                          <a:cs typeface="Arial"/>
                          <a:sym typeface="Arial"/>
                        </a:rPr>
                        <a:t>80% of critical skills visas adjudicated within 4 weeks for applications processed within the RSA   (from date of receipt of application until outcome is in scan at VFS Centre - Office of Application).</a:t>
                      </a:r>
                    </a:p>
                  </a:txBody>
                  <a:tcPr marL="45714" marR="45714" marT="45714" marB="45714"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a:defRPr sz="1800"/>
                      </a:pPr>
                      <a:r>
                        <a:rPr sz="1400">
                          <a:latin typeface="Arial"/>
                          <a:ea typeface="Arial"/>
                          <a:cs typeface="Arial"/>
                          <a:sym typeface="Arial"/>
                        </a:rPr>
                        <a:t>80% of critical skills visas adjudicated within 4 weeks for applications processed within the RSA   (from date of receipt of application until outcome is in scan at VFS Centre - Office of Application).</a:t>
                      </a:r>
                    </a:p>
                  </a:txBody>
                  <a:tcPr marL="71989" marR="71989" marT="71989" marB="71989"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defRPr sz="1800"/>
                      </a:pPr>
                      <a:r>
                        <a:rPr sz="1400">
                          <a:latin typeface="Arial"/>
                          <a:ea typeface="Arial"/>
                          <a:cs typeface="Arial"/>
                          <a:sym typeface="Arial"/>
                        </a:rPr>
                        <a:t>80% of critical skills visas adjudicated within 4 weeks for applications processed within the RSA   (from date of receipt of application until outcome is in scan at VFS Centre - Office of Application).</a:t>
                      </a:r>
                    </a:p>
                  </a:txBody>
                  <a:tcPr marL="45714" marR="45714" marT="45714" marB="45714"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r h="2084042">
                <a:tc>
                  <a:txBody>
                    <a:bodyPr/>
                    <a:lstStyle/>
                    <a:p>
                      <a:pPr algn="l" defTabSz="914400">
                        <a:defRPr sz="1800"/>
                      </a:pPr>
                      <a:r>
                        <a:rPr sz="1400" b="1">
                          <a:latin typeface="Arial"/>
                          <a:ea typeface="Arial"/>
                          <a:cs typeface="Arial"/>
                          <a:sym typeface="Arial"/>
                        </a:rPr>
                        <a:t>ACTUAL PER QUARTER</a:t>
                      </a:r>
                    </a:p>
                  </a:txBody>
                  <a:tcPr marL="45714" marR="45714" marT="45714" marB="45714"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lnSpc>
                          <a:spcPct val="90000"/>
                        </a:lnSpc>
                        <a:spcBef>
                          <a:spcPts val="1500"/>
                        </a:spcBef>
                        <a:defRPr sz="1400" b="1">
                          <a:solidFill>
                            <a:srgbClr val="F5F4ED"/>
                          </a:solidFill>
                          <a:latin typeface="Arial"/>
                          <a:ea typeface="Arial"/>
                          <a:cs typeface="Arial"/>
                          <a:sym typeface="Arial"/>
                        </a:defRPr>
                      </a:pPr>
                      <a:r>
                        <a:t> </a:t>
                      </a:r>
                      <a:r>
                        <a:rPr>
                          <a:solidFill>
                            <a:srgbClr val="00B050"/>
                          </a:solidFill>
                        </a:rPr>
                        <a:t>Achieved</a:t>
                      </a:r>
                      <a:r>
                        <a:t>     </a:t>
                      </a:r>
                    </a:p>
                    <a:p>
                      <a:pPr algn="l" defTabSz="914400">
                        <a:defRPr sz="1400" b="1">
                          <a:latin typeface="Arial"/>
                          <a:ea typeface="Arial"/>
                          <a:cs typeface="Arial"/>
                          <a:sym typeface="Arial"/>
                        </a:defRPr>
                      </a:pPr>
                      <a:r>
                        <a:t>89% (1 446 out of 1 627) </a:t>
                      </a:r>
                      <a:r>
                        <a:rPr b="0"/>
                        <a:t>of critical skills visas adjudicated within 4 weeks for applications processed within the RSA (from date of receipt of application until outcome is received at the office of application.</a:t>
                      </a:r>
                    </a:p>
                  </a:txBody>
                  <a:tcPr marL="45681" marR="45681" marT="45681" marB="45681"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c>
                  <a:txBody>
                    <a:bodyPr/>
                    <a:lstStyle/>
                    <a:p>
                      <a:pPr algn="l" defTabSz="914400">
                        <a:lnSpc>
                          <a:spcPct val="90000"/>
                        </a:lnSpc>
                        <a:spcBef>
                          <a:spcPts val="1500"/>
                        </a:spcBef>
                        <a:defRPr sz="1400" b="1">
                          <a:solidFill>
                            <a:srgbClr val="00B050"/>
                          </a:solidFill>
                          <a:latin typeface="Arial"/>
                          <a:ea typeface="Arial"/>
                          <a:cs typeface="Arial"/>
                          <a:sym typeface="Arial"/>
                        </a:defRPr>
                      </a:pPr>
                      <a:r>
                        <a:rPr dirty="0"/>
                        <a:t> Achieved     </a:t>
                      </a:r>
                    </a:p>
                    <a:p>
                      <a:pPr algn="l" defTabSz="914400">
                        <a:defRPr sz="1400" b="1">
                          <a:latin typeface="Arial"/>
                          <a:ea typeface="Arial"/>
                          <a:cs typeface="Arial"/>
                          <a:sym typeface="Arial"/>
                        </a:defRPr>
                      </a:pPr>
                      <a:r>
                        <a:rPr dirty="0"/>
                        <a:t>90% (1 602 out of 1 781) </a:t>
                      </a:r>
                      <a:r>
                        <a:rPr b="0" dirty="0"/>
                        <a:t>of critical skills visas adjudicated within 4 weeks for applications processed within the RSA (from date of receipt of application until outcome is received at the office of application.</a:t>
                      </a:r>
                    </a:p>
                  </a:txBody>
                  <a:tcPr marL="45681" marR="45681" marT="45681" marB="45681" horzOverflow="overflow">
                    <a:lnL w="12700">
                      <a:solidFill>
                        <a:srgbClr val="000000"/>
                      </a:solidFill>
                    </a:lnL>
                    <a:lnR w="12700">
                      <a:solidFill>
                        <a:srgbClr val="000000"/>
                      </a:solidFill>
                    </a:lnR>
                    <a:lnT w="12700">
                      <a:solidFill>
                        <a:srgbClr val="000000"/>
                      </a:solidFill>
                    </a:lnT>
                    <a:lnB w="12700">
                      <a:solidFill>
                        <a:srgbClr val="000000"/>
                      </a:solidFill>
                    </a:lnB>
                    <a:solidFill>
                      <a:srgbClr val="FFFFFF"/>
                    </a:solidFill>
                  </a:tcPr>
                </a:tc>
              </a:tr>
            </a:tbl>
          </a:graphicData>
        </a:graphic>
      </p:graphicFrame>
    </p:spTree>
  </p:cSld>
  <p:clrMapOvr>
    <a:masterClrMapping/>
  </p:clrMapOvr>
  <p:transition spd="med"/>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ZA" sz="2200" b="1" dirty="0">
                <a:latin typeface="Arial" panose="020B0604020202020204" pitchFamily="34" charset="0"/>
                <a:cs typeface="Arial" panose="020B0604020202020204" pitchFamily="34" charset="0"/>
              </a:rPr>
              <a:t>Strategies to ensure the achievement of the core </a:t>
            </a:r>
            <a:r>
              <a:rPr lang="en-ZA" sz="2200" b="1" dirty="0" smtClean="0">
                <a:latin typeface="Arial" panose="020B0604020202020204" pitchFamily="34" charset="0"/>
                <a:cs typeface="Arial" panose="020B0604020202020204" pitchFamily="34" charset="0"/>
              </a:rPr>
              <a:t>targets </a:t>
            </a:r>
            <a:r>
              <a:rPr lang="en-ZA" sz="2200" b="1" dirty="0">
                <a:latin typeface="Arial" panose="020B0604020202020204" pitchFamily="34" charset="0"/>
                <a:cs typeface="Arial" panose="020B0604020202020204" pitchFamily="34" charset="0"/>
              </a:rPr>
              <a:t>of the Department: Civic Services and Immigration Services</a:t>
            </a:r>
          </a:p>
        </p:txBody>
      </p:sp>
      <p:sp>
        <p:nvSpPr>
          <p:cNvPr id="3" name="Text Placeholder 2"/>
          <p:cNvSpPr>
            <a:spLocks noGrp="1"/>
          </p:cNvSpPr>
          <p:nvPr>
            <p:ph type="body" idx="1"/>
          </p:nvPr>
        </p:nvSpPr>
        <p:spPr/>
        <p:txBody>
          <a:bodyPr>
            <a:normAutofit/>
          </a:bodyPr>
          <a:lstStyle/>
          <a:p>
            <a:pPr marL="0" lvl="0" indent="0" defTabSz="914400">
              <a:spcBef>
                <a:spcPts val="0"/>
              </a:spcBef>
              <a:buSzTx/>
              <a:buNone/>
              <a:defRPr/>
            </a:pPr>
            <a:r>
              <a:rPr lang="en-US" sz="1600" b="1" dirty="0">
                <a:solidFill>
                  <a:schemeClr val="tx1"/>
                </a:solidFill>
                <a:latin typeface="Arial" panose="020B0604020202020204" pitchFamily="34" charset="0"/>
                <a:cs typeface="Arial" panose="020B0604020202020204" pitchFamily="34" charset="0"/>
              </a:rPr>
              <a:t>Annual </a:t>
            </a:r>
            <a:r>
              <a:rPr lang="en-US" sz="1600" b="1" kern="1200" dirty="0">
                <a:solidFill>
                  <a:schemeClr val="tx1"/>
                </a:solidFill>
                <a:latin typeface="Arial" panose="020B0604020202020204" pitchFamily="34" charset="0"/>
                <a:cs typeface="Arial" panose="020B0604020202020204" pitchFamily="34" charset="0"/>
              </a:rPr>
              <a:t>Target :</a:t>
            </a:r>
            <a:r>
              <a:rPr lang="en-ZA" sz="1600" b="1" kern="1200" dirty="0">
                <a:solidFill>
                  <a:schemeClr val="tx1"/>
                </a:solidFill>
                <a:latin typeface="Arial" panose="020B0604020202020204" pitchFamily="34" charset="0"/>
                <a:cs typeface="Arial" panose="020B0604020202020204" pitchFamily="34" charset="0"/>
              </a:rPr>
              <a:t> 3 million smart ID cards issued to citizens 16 years of age and </a:t>
            </a:r>
            <a:r>
              <a:rPr lang="en-ZA" sz="1600" b="1" kern="1200" dirty="0" smtClean="0">
                <a:solidFill>
                  <a:schemeClr val="tx1"/>
                </a:solidFill>
                <a:latin typeface="Arial" panose="020B0604020202020204" pitchFamily="34" charset="0"/>
                <a:cs typeface="Arial" panose="020B0604020202020204" pitchFamily="34" charset="0"/>
              </a:rPr>
              <a:t>above</a:t>
            </a:r>
          </a:p>
          <a:p>
            <a:pPr defTabSz="914400">
              <a:spcBef>
                <a:spcPts val="0"/>
              </a:spcBef>
              <a:buSzTx/>
              <a:buFont typeface="Wingdings" pitchFamily="2" charset="2"/>
              <a:buChar char="q"/>
              <a:defRPr/>
            </a:pPr>
            <a:r>
              <a:rPr lang="en-ZA" sz="1600" dirty="0">
                <a:latin typeface="Arial" panose="020B0604020202020204" pitchFamily="34" charset="0"/>
                <a:cs typeface="Arial" panose="020B0604020202020204" pitchFamily="34" charset="0"/>
              </a:rPr>
              <a:t>Provinces </a:t>
            </a:r>
            <a:r>
              <a:rPr lang="en-ZA" sz="1600" dirty="0" smtClean="0">
                <a:latin typeface="Arial" panose="020B0604020202020204" pitchFamily="34" charset="0"/>
                <a:cs typeface="Arial" panose="020B0604020202020204" pitchFamily="34" charset="0"/>
              </a:rPr>
              <a:t>will be </a:t>
            </a:r>
            <a:r>
              <a:rPr lang="en-ZA" sz="1600" dirty="0">
                <a:latin typeface="Arial" panose="020B0604020202020204" pitchFamily="34" charset="0"/>
                <a:cs typeface="Arial" panose="020B0604020202020204" pitchFamily="34" charset="0"/>
              </a:rPr>
              <a:t>evaluated continuously and be provided with </a:t>
            </a:r>
            <a:r>
              <a:rPr lang="en-ZA" sz="1600" dirty="0" smtClean="0">
                <a:latin typeface="Arial" panose="020B0604020202020204" pitchFamily="34" charset="0"/>
                <a:cs typeface="Arial" panose="020B0604020202020204" pitchFamily="34" charset="0"/>
              </a:rPr>
              <a:t>the requisite support.</a:t>
            </a:r>
            <a:endParaRPr lang="en-US" sz="1600" kern="1200" dirty="0">
              <a:solidFill>
                <a:schemeClr val="tx1"/>
              </a:solidFill>
              <a:latin typeface="Arial" panose="020B0604020202020204" pitchFamily="34" charset="0"/>
              <a:cs typeface="Arial" panose="020B0604020202020204" pitchFamily="34" charset="0"/>
            </a:endParaRPr>
          </a:p>
          <a:p>
            <a:pPr defTabSz="914400">
              <a:spcBef>
                <a:spcPts val="0"/>
              </a:spcBef>
              <a:buSzTx/>
              <a:buFont typeface="Wingdings" pitchFamily="2" charset="2"/>
              <a:buChar char="q"/>
              <a:defRPr/>
            </a:pPr>
            <a:endParaRPr lang="en-US" sz="1600" kern="1200" dirty="0">
              <a:solidFill>
                <a:schemeClr val="tx1"/>
              </a:solidFill>
              <a:latin typeface="Arial" panose="020B0604020202020204" pitchFamily="34" charset="0"/>
              <a:cs typeface="Arial" panose="020B0604020202020204" pitchFamily="34" charset="0"/>
            </a:endParaRPr>
          </a:p>
          <a:p>
            <a:pPr defTabSz="914400">
              <a:spcBef>
                <a:spcPts val="0"/>
              </a:spcBef>
              <a:buSzTx/>
              <a:buFont typeface="Wingdings" pitchFamily="2" charset="2"/>
              <a:buChar char="q"/>
              <a:defRPr/>
            </a:pPr>
            <a:r>
              <a:rPr lang="en-US" sz="1600" kern="1200" dirty="0">
                <a:solidFill>
                  <a:schemeClr val="tx1"/>
                </a:solidFill>
                <a:latin typeface="Arial" panose="020B0604020202020204" pitchFamily="34" charset="0"/>
                <a:cs typeface="Arial" panose="020B0604020202020204" pitchFamily="34" charset="0"/>
              </a:rPr>
              <a:t>Inviting learners and Government institutions to apply for Smart ID Cards on </a:t>
            </a:r>
            <a:r>
              <a:rPr lang="en-US" sz="1600" kern="1200" dirty="0" smtClean="0">
                <a:solidFill>
                  <a:schemeClr val="tx1"/>
                </a:solidFill>
                <a:latin typeface="Arial" panose="020B0604020202020204" pitchFamily="34" charset="0"/>
                <a:cs typeface="Arial" panose="020B0604020202020204" pitchFamily="34" charset="0"/>
              </a:rPr>
              <a:t>Saturdays; designated offices.</a:t>
            </a:r>
            <a:endParaRPr lang="en-US" sz="1600" kern="1200" dirty="0">
              <a:solidFill>
                <a:schemeClr val="tx1"/>
              </a:solidFill>
              <a:latin typeface="Arial" panose="020B0604020202020204" pitchFamily="34" charset="0"/>
              <a:cs typeface="Arial" panose="020B0604020202020204" pitchFamily="34" charset="0"/>
            </a:endParaRPr>
          </a:p>
          <a:p>
            <a:pPr defTabSz="914400">
              <a:spcBef>
                <a:spcPts val="0"/>
              </a:spcBef>
              <a:buSzTx/>
              <a:buFont typeface="Wingdings" pitchFamily="2" charset="2"/>
              <a:buChar char="q"/>
              <a:defRPr/>
            </a:pPr>
            <a:endParaRPr lang="en-US" sz="1600" kern="1200" dirty="0">
              <a:solidFill>
                <a:schemeClr val="tx1"/>
              </a:solidFill>
              <a:latin typeface="Arial" panose="020B0604020202020204" pitchFamily="34" charset="0"/>
              <a:cs typeface="Arial" panose="020B0604020202020204" pitchFamily="34" charset="0"/>
            </a:endParaRPr>
          </a:p>
          <a:p>
            <a:pPr defTabSz="914400">
              <a:spcBef>
                <a:spcPts val="0"/>
              </a:spcBef>
              <a:buSzTx/>
              <a:buFont typeface="Wingdings" pitchFamily="2" charset="2"/>
              <a:buChar char="q"/>
              <a:defRPr/>
            </a:pPr>
            <a:r>
              <a:rPr lang="en-ZA" sz="1600" dirty="0">
                <a:latin typeface="Arial" panose="020B0604020202020204" pitchFamily="34" charset="0"/>
                <a:cs typeface="Arial" panose="020B0604020202020204" pitchFamily="34" charset="0"/>
              </a:rPr>
              <a:t>Collaboration with Communication Branch where advertisement for Smart ID Card </a:t>
            </a:r>
            <a:r>
              <a:rPr lang="en-ZA" sz="1600" dirty="0" smtClean="0">
                <a:latin typeface="Arial" panose="020B0604020202020204" pitchFamily="34" charset="0"/>
                <a:cs typeface="Arial" panose="020B0604020202020204" pitchFamily="34" charset="0"/>
              </a:rPr>
              <a:t>will be </a:t>
            </a:r>
            <a:r>
              <a:rPr lang="en-ZA" sz="1600" dirty="0">
                <a:latin typeface="Arial" panose="020B0604020202020204" pitchFamily="34" charset="0"/>
                <a:cs typeface="Arial" panose="020B0604020202020204" pitchFamily="34" charset="0"/>
              </a:rPr>
              <a:t>displayed at identified </a:t>
            </a:r>
            <a:r>
              <a:rPr lang="en-ZA" sz="1600" dirty="0" smtClean="0">
                <a:latin typeface="Arial" panose="020B0604020202020204" pitchFamily="34" charset="0"/>
                <a:cs typeface="Arial" panose="020B0604020202020204" pitchFamily="34" charset="0"/>
              </a:rPr>
              <a:t>Airports.</a:t>
            </a:r>
            <a:endParaRPr lang="en-ZA" sz="1600" dirty="0">
              <a:latin typeface="Arial" panose="020B0604020202020204" pitchFamily="34" charset="0"/>
              <a:cs typeface="Arial" panose="020B0604020202020204" pitchFamily="34" charset="0"/>
            </a:endParaRPr>
          </a:p>
          <a:p>
            <a:pPr defTabSz="914400">
              <a:spcBef>
                <a:spcPts val="0"/>
              </a:spcBef>
              <a:buSzTx/>
              <a:buFont typeface="Wingdings" pitchFamily="2" charset="2"/>
              <a:buChar char="q"/>
              <a:defRPr/>
            </a:pPr>
            <a:endParaRPr lang="en-ZA" sz="1600" dirty="0">
              <a:latin typeface="Arial" panose="020B0604020202020204" pitchFamily="34" charset="0"/>
              <a:cs typeface="Arial" panose="020B0604020202020204" pitchFamily="34" charset="0"/>
            </a:endParaRPr>
          </a:p>
          <a:p>
            <a:pPr defTabSz="914400">
              <a:spcBef>
                <a:spcPts val="0"/>
              </a:spcBef>
              <a:buSzTx/>
              <a:buFont typeface="Wingdings" pitchFamily="2" charset="2"/>
              <a:buChar char="q"/>
              <a:defRPr/>
            </a:pPr>
            <a:r>
              <a:rPr lang="en-ZA" sz="1600" dirty="0" err="1" smtClean="0">
                <a:latin typeface="Arial" panose="020B0604020202020204" pitchFamily="34" charset="0"/>
                <a:cs typeface="Arial" panose="020B0604020202020204" pitchFamily="34" charset="0"/>
              </a:rPr>
              <a:t>Continous</a:t>
            </a:r>
            <a:r>
              <a:rPr lang="en-ZA" sz="1600" dirty="0" smtClean="0">
                <a:latin typeface="Arial" panose="020B0604020202020204" pitchFamily="34" charset="0"/>
                <a:cs typeface="Arial" panose="020B0604020202020204" pitchFamily="34" charset="0"/>
              </a:rPr>
              <a:t> application of th</a:t>
            </a:r>
            <a:r>
              <a:rPr lang="en-ZA" sz="1600" dirty="0">
                <a:latin typeface="Arial" panose="020B0604020202020204" pitchFamily="34" charset="0"/>
                <a:cs typeface="Arial" panose="020B0604020202020204" pitchFamily="34" charset="0"/>
              </a:rPr>
              <a:t>e</a:t>
            </a:r>
            <a:r>
              <a:rPr lang="en-ZA" sz="1600" dirty="0" smtClean="0">
                <a:latin typeface="Arial" panose="020B0604020202020204" pitchFamily="34" charset="0"/>
                <a:cs typeface="Arial" panose="020B0604020202020204" pitchFamily="34" charset="0"/>
              </a:rPr>
              <a:t> </a:t>
            </a:r>
            <a:r>
              <a:rPr lang="en-ZA" sz="1600" dirty="0">
                <a:latin typeface="Arial" panose="020B0604020202020204" pitchFamily="34" charset="0"/>
                <a:cs typeface="Arial" panose="020B0604020202020204" pitchFamily="34" charset="0"/>
              </a:rPr>
              <a:t>War room </a:t>
            </a:r>
            <a:r>
              <a:rPr lang="en-ZA" sz="1600" dirty="0" smtClean="0">
                <a:latin typeface="Arial" panose="020B0604020202020204" pitchFamily="34" charset="0"/>
                <a:cs typeface="Arial" panose="020B0604020202020204" pitchFamily="34" charset="0"/>
              </a:rPr>
              <a:t>approach for the early detection of processing hiccups at </a:t>
            </a:r>
            <a:r>
              <a:rPr lang="en-ZA" sz="1600" dirty="0">
                <a:latin typeface="Arial" panose="020B0604020202020204" pitchFamily="34" charset="0"/>
                <a:cs typeface="Arial" panose="020B0604020202020204" pitchFamily="34" charset="0"/>
              </a:rPr>
              <a:t>various stages within the </a:t>
            </a:r>
            <a:r>
              <a:rPr lang="en-ZA" sz="1600" dirty="0" smtClean="0">
                <a:latin typeface="Arial" panose="020B0604020202020204" pitchFamily="34" charset="0"/>
                <a:cs typeface="Arial" panose="020B0604020202020204" pitchFamily="34" charset="0"/>
              </a:rPr>
              <a:t>system.</a:t>
            </a:r>
          </a:p>
          <a:p>
            <a:pPr marL="0" indent="0" defTabSz="914400">
              <a:spcBef>
                <a:spcPts val="0"/>
              </a:spcBef>
              <a:buSzTx/>
              <a:buNone/>
              <a:defRPr/>
            </a:pPr>
            <a:endParaRPr lang="en-ZA" sz="1600" dirty="0" smtClean="0">
              <a:latin typeface="Arial" panose="020B0604020202020204" pitchFamily="34" charset="0"/>
              <a:cs typeface="Arial" panose="020B0604020202020204" pitchFamily="34" charset="0"/>
            </a:endParaRPr>
          </a:p>
          <a:p>
            <a:pPr defTabSz="914400">
              <a:spcBef>
                <a:spcPts val="0"/>
              </a:spcBef>
              <a:buSzTx/>
              <a:buFont typeface="Wingdings" pitchFamily="2" charset="2"/>
              <a:buChar char="q"/>
              <a:defRPr/>
            </a:pPr>
            <a:r>
              <a:rPr lang="en-ZA" sz="1600" dirty="0" smtClean="0">
                <a:latin typeface="Arial" panose="020B0604020202020204" pitchFamily="34" charset="0"/>
                <a:cs typeface="Arial" panose="020B0604020202020204" pitchFamily="34" charset="0"/>
              </a:rPr>
              <a:t>Mobile units are piloted to strengthen the issuance of smart ID cards.</a:t>
            </a:r>
            <a:endParaRPr lang="en-ZA" sz="1600" dirty="0">
              <a:latin typeface="Arial" panose="020B0604020202020204" pitchFamily="34" charset="0"/>
              <a:cs typeface="Arial" panose="020B0604020202020204" pitchFamily="34" charset="0"/>
            </a:endParaRPr>
          </a:p>
          <a:p>
            <a:pPr marL="0" indent="0" defTabSz="914400">
              <a:spcBef>
                <a:spcPts val="0"/>
              </a:spcBef>
              <a:buSzTx/>
              <a:buNone/>
              <a:defRPr/>
            </a:pPr>
            <a:endParaRPr lang="en-ZA" sz="1600" dirty="0">
              <a:latin typeface="Arial" panose="020B0604020202020204" pitchFamily="34" charset="0"/>
              <a:cs typeface="Arial" panose="020B0604020202020204" pitchFamily="34" charset="0"/>
            </a:endParaRPr>
          </a:p>
          <a:p>
            <a:pPr marL="0" lvl="0" indent="0" defTabSz="914400">
              <a:spcBef>
                <a:spcPts val="0"/>
              </a:spcBef>
              <a:buSzTx/>
              <a:buNone/>
              <a:defRPr/>
            </a:pPr>
            <a:endParaRPr lang="en-ZA" sz="1600" b="1" kern="1200" dirty="0">
              <a:solidFill>
                <a:schemeClr val="tx1"/>
              </a:solidFill>
              <a:latin typeface="Arial" panose="020B0604020202020204" pitchFamily="34" charset="0"/>
              <a:cs typeface="Arial" panose="020B0604020202020204" pitchFamily="34" charset="0"/>
            </a:endParaRPr>
          </a:p>
          <a:p>
            <a:pPr marL="0" lvl="0" indent="0" defTabSz="914400">
              <a:spcBef>
                <a:spcPts val="0"/>
              </a:spcBef>
              <a:buSzTx/>
              <a:buNone/>
              <a:defRPr/>
            </a:pPr>
            <a:r>
              <a:rPr lang="en-ZA" b="1" kern="1200" dirty="0">
                <a:solidFill>
                  <a:schemeClr val="tx1"/>
                </a:solidFill>
                <a:latin typeface="Arial" charset="0"/>
              </a:rPr>
              <a:t>	</a:t>
            </a:r>
          </a:p>
          <a:p>
            <a:pPr marL="0" indent="0">
              <a:buNone/>
            </a:pPr>
            <a:endParaRPr lang="en-ZA" dirty="0"/>
          </a:p>
        </p:txBody>
      </p:sp>
      <p:sp>
        <p:nvSpPr>
          <p:cNvPr id="4" name="Rectangle 3"/>
          <p:cNvSpPr/>
          <p:nvPr/>
        </p:nvSpPr>
        <p:spPr>
          <a:xfrm>
            <a:off x="8532440" y="6381328"/>
            <a:ext cx="441146" cy="369332"/>
          </a:xfrm>
          <a:prstGeom prst="rect">
            <a:avLst/>
          </a:prstGeom>
        </p:spPr>
        <p:txBody>
          <a:bodyPr wrap="none">
            <a:spAutoFit/>
          </a:bodyPr>
          <a:lstStyle/>
          <a:p>
            <a:fld id="{86CB4B4D-7CA3-9044-876B-883B54F8677D}" type="slidenum">
              <a:rPr lang="en-ZA" b="1">
                <a:latin typeface="Arial" pitchFamily="34" charset="0"/>
                <a:cs typeface="Arial" pitchFamily="34" charset="0"/>
              </a:rPr>
              <a:pPr/>
              <a:t>42</a:t>
            </a:fld>
            <a:endParaRPr lang="en-ZA" b="1" dirty="0">
              <a:latin typeface="Arial" pitchFamily="34" charset="0"/>
              <a:cs typeface="Arial" pitchFamily="34" charset="0"/>
            </a:endParaRPr>
          </a:p>
        </p:txBody>
      </p:sp>
    </p:spTree>
    <p:extLst>
      <p:ext uri="{BB962C8B-B14F-4D97-AF65-F5344CB8AC3E}">
        <p14:creationId xmlns:p14="http://schemas.microsoft.com/office/powerpoint/2010/main" xmlns="" val="1254422860"/>
      </p:ext>
    </p:extLst>
  </p:cSld>
  <p:clrMapOvr>
    <a:masterClrMapping/>
  </p:clrMapOvr>
  <p:transition spd="med"/>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2400" b="1" dirty="0" smtClean="0">
                <a:latin typeface="Arial" panose="020B0604020202020204" pitchFamily="34" charset="0"/>
                <a:cs typeface="Arial" panose="020B0604020202020204" pitchFamily="34" charset="0"/>
              </a:rPr>
              <a:t>Strategies to ensure the achievement of the core targets of the Department: Civic Services and Immigration Services</a:t>
            </a:r>
            <a:endParaRPr lang="en-ZA" sz="2400" b="1"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411264" y="1412776"/>
            <a:ext cx="8553224" cy="4525963"/>
          </a:xfrm>
        </p:spPr>
        <p:txBody>
          <a:bodyPr>
            <a:normAutofit/>
          </a:bodyPr>
          <a:lstStyle/>
          <a:p>
            <a:pPr lvl="0">
              <a:buFont typeface="Wingdings" panose="05000000000000000000" pitchFamily="2" charset="2"/>
              <a:buChar char="q"/>
            </a:pPr>
            <a:r>
              <a:rPr lang="en-US" sz="1600" b="1" dirty="0">
                <a:solidFill>
                  <a:schemeClr val="tx1"/>
                </a:solidFill>
                <a:latin typeface="Arial" charset="0"/>
              </a:rPr>
              <a:t>Annual </a:t>
            </a:r>
            <a:r>
              <a:rPr lang="en-US" sz="1600" b="1" kern="1200" dirty="0">
                <a:solidFill>
                  <a:schemeClr val="tx1"/>
                </a:solidFill>
                <a:latin typeface="Arial" charset="0"/>
              </a:rPr>
              <a:t>Target :</a:t>
            </a:r>
            <a:r>
              <a:rPr lang="en-ZA" sz="1600" b="1" kern="1200" dirty="0">
                <a:solidFill>
                  <a:schemeClr val="tx1"/>
                </a:solidFill>
                <a:latin typeface="Arial" charset="0"/>
              </a:rPr>
              <a:t> Strategy for “Discontinuation of the Green Barcoded Identity Document” approved by Minister </a:t>
            </a:r>
          </a:p>
          <a:p>
            <a:pPr marL="171450" indent="-171450">
              <a:buFont typeface="Arial" pitchFamily="34" charset="0"/>
              <a:buChar char="•"/>
            </a:pPr>
            <a:r>
              <a:rPr lang="en-ZA" sz="1600" kern="1200" dirty="0" smtClean="0">
                <a:solidFill>
                  <a:schemeClr val="tx1"/>
                </a:solidFill>
                <a:latin typeface="Arial" charset="0"/>
              </a:rPr>
              <a:t>A slot has been secured to present the strategy to the JCPS </a:t>
            </a:r>
            <a:r>
              <a:rPr lang="en-ZA" sz="1600" kern="1200" dirty="0">
                <a:solidFill>
                  <a:schemeClr val="tx1"/>
                </a:solidFill>
                <a:latin typeface="Arial" charset="0"/>
              </a:rPr>
              <a:t>and </a:t>
            </a:r>
            <a:r>
              <a:rPr lang="en-ZA" sz="1600" kern="1200" dirty="0" smtClean="0">
                <a:solidFill>
                  <a:schemeClr val="tx1"/>
                </a:solidFill>
                <a:latin typeface="Arial" charset="0"/>
              </a:rPr>
              <a:t>G&amp;A clusters for consultation.</a:t>
            </a:r>
          </a:p>
          <a:p>
            <a:pPr marL="171450" indent="-171450">
              <a:buFont typeface="Arial" pitchFamily="34" charset="0"/>
              <a:buChar char="•"/>
            </a:pPr>
            <a:r>
              <a:rPr lang="en-ZA" sz="1600" kern="1200" dirty="0" smtClean="0">
                <a:solidFill>
                  <a:schemeClr val="tx1"/>
                </a:solidFill>
                <a:latin typeface="Arial" charset="0"/>
              </a:rPr>
              <a:t>Preparation </a:t>
            </a:r>
            <a:r>
              <a:rPr lang="en-ZA" sz="1600" kern="1200" dirty="0">
                <a:solidFill>
                  <a:schemeClr val="tx1"/>
                </a:solidFill>
                <a:latin typeface="Arial" charset="0"/>
              </a:rPr>
              <a:t>of submission to </a:t>
            </a:r>
            <a:r>
              <a:rPr lang="en-ZA" sz="1600" kern="1200" dirty="0" smtClean="0">
                <a:solidFill>
                  <a:schemeClr val="tx1"/>
                </a:solidFill>
                <a:latin typeface="Arial" charset="0"/>
              </a:rPr>
              <a:t>the Minister </a:t>
            </a:r>
            <a:r>
              <a:rPr lang="en-ZA" sz="1600" kern="1200" dirty="0">
                <a:solidFill>
                  <a:schemeClr val="tx1"/>
                </a:solidFill>
                <a:latin typeface="Arial" charset="0"/>
              </a:rPr>
              <a:t>for approval of the strategy</a:t>
            </a:r>
            <a:r>
              <a:rPr lang="en-ZA" sz="1600" kern="1200" dirty="0" smtClean="0">
                <a:solidFill>
                  <a:schemeClr val="tx1"/>
                </a:solidFill>
                <a:latin typeface="Arial" charset="0"/>
              </a:rPr>
              <a:t>.</a:t>
            </a:r>
          </a:p>
          <a:p>
            <a:pPr marL="0" indent="0">
              <a:buNone/>
            </a:pPr>
            <a:endParaRPr lang="en-ZA" sz="1600" kern="1200" dirty="0" smtClean="0">
              <a:solidFill>
                <a:schemeClr val="tx1"/>
              </a:solidFill>
              <a:latin typeface="Arial" charset="0"/>
            </a:endParaRPr>
          </a:p>
          <a:p>
            <a:pPr>
              <a:buFont typeface="Wingdings" panose="05000000000000000000" pitchFamily="2" charset="2"/>
              <a:buChar char="q"/>
            </a:pPr>
            <a:r>
              <a:rPr lang="en-US" sz="1600" b="1" kern="1200" dirty="0" smtClean="0">
                <a:solidFill>
                  <a:schemeClr val="tx1"/>
                </a:solidFill>
                <a:latin typeface="Arial" charset="0"/>
              </a:rPr>
              <a:t>Annual </a:t>
            </a:r>
            <a:r>
              <a:rPr lang="en-US" sz="1600" b="1" kern="1200" dirty="0">
                <a:solidFill>
                  <a:schemeClr val="tx1"/>
                </a:solidFill>
                <a:latin typeface="Arial" charset="0"/>
              </a:rPr>
              <a:t>Target :</a:t>
            </a:r>
            <a:r>
              <a:rPr lang="en-ZA" sz="1600" b="1" kern="1200" dirty="0">
                <a:solidFill>
                  <a:schemeClr val="tx1"/>
                </a:solidFill>
                <a:latin typeface="Arial" charset="0"/>
              </a:rPr>
              <a:t> 100 law enforcement operations / inspections conducted to ensure compliance with immigration and departmental legislation </a:t>
            </a:r>
          </a:p>
          <a:p>
            <a:pPr>
              <a:buFont typeface="Arial" panose="020B0604020202020204" pitchFamily="34" charset="0"/>
              <a:buChar char="•"/>
            </a:pPr>
            <a:r>
              <a:rPr lang="en-ZA" sz="1600" kern="1200" dirty="0" smtClean="0">
                <a:solidFill>
                  <a:schemeClr val="tx1"/>
                </a:solidFill>
                <a:latin typeface="Arial" charset="0"/>
              </a:rPr>
              <a:t>During quarter </a:t>
            </a:r>
            <a:r>
              <a:rPr lang="en-ZA" sz="1600" kern="1200" dirty="0">
                <a:solidFill>
                  <a:schemeClr val="tx1"/>
                </a:solidFill>
                <a:latin typeface="Arial" charset="0"/>
              </a:rPr>
              <a:t>4 </a:t>
            </a:r>
            <a:r>
              <a:rPr lang="en-ZA" sz="1600" kern="1200" dirty="0" smtClean="0">
                <a:solidFill>
                  <a:schemeClr val="tx1"/>
                </a:solidFill>
                <a:latin typeface="Arial" charset="0"/>
              </a:rPr>
              <a:t>, the Department will target specific </a:t>
            </a:r>
            <a:r>
              <a:rPr lang="en-ZA" sz="1600" kern="1200" dirty="0">
                <a:solidFill>
                  <a:schemeClr val="tx1"/>
                </a:solidFill>
                <a:latin typeface="Arial" charset="0"/>
              </a:rPr>
              <a:t>weeks for inspections and will be able to meet/exceed the target</a:t>
            </a:r>
            <a:r>
              <a:rPr lang="en-ZA" sz="1600" kern="1200" dirty="0" smtClean="0">
                <a:solidFill>
                  <a:schemeClr val="tx1"/>
                </a:solidFill>
                <a:latin typeface="Arial" charset="0"/>
              </a:rPr>
              <a:t>.</a:t>
            </a:r>
          </a:p>
          <a:p>
            <a:pPr marL="0" indent="0">
              <a:buNone/>
            </a:pPr>
            <a:endParaRPr lang="en-ZA" sz="1600" kern="1200" dirty="0">
              <a:solidFill>
                <a:schemeClr val="tx1"/>
              </a:solidFill>
              <a:latin typeface="Arial" charset="0"/>
            </a:endParaRPr>
          </a:p>
          <a:p>
            <a:pPr>
              <a:buFont typeface="Wingdings" panose="05000000000000000000" pitchFamily="2" charset="2"/>
              <a:buChar char="q"/>
            </a:pPr>
            <a:r>
              <a:rPr lang="en-US" sz="1600" b="1" kern="1200" dirty="0">
                <a:solidFill>
                  <a:schemeClr val="tx1"/>
                </a:solidFill>
                <a:latin typeface="Arial" charset="0"/>
              </a:rPr>
              <a:t>Annual Target :</a:t>
            </a:r>
            <a:r>
              <a:rPr lang="en-ZA" sz="1600" b="1" kern="1200" dirty="0">
                <a:solidFill>
                  <a:schemeClr val="tx1"/>
                </a:solidFill>
                <a:latin typeface="Arial" charset="0"/>
              </a:rPr>
              <a:t> Immigration and Refugees Bills approved by Minister for submission to Cabinet </a:t>
            </a:r>
          </a:p>
          <a:p>
            <a:pPr>
              <a:buFont typeface="Arial" panose="020B0604020202020204" pitchFamily="34" charset="0"/>
              <a:buChar char="•"/>
            </a:pPr>
            <a:r>
              <a:rPr lang="en-ZA" sz="1600" kern="1200" dirty="0" smtClean="0">
                <a:solidFill>
                  <a:schemeClr val="tx1"/>
                </a:solidFill>
                <a:latin typeface="Arial" charset="0"/>
              </a:rPr>
              <a:t>The drafting of new Bill has been completed and to be presented to Minister by March 2018.</a:t>
            </a:r>
            <a:endParaRPr lang="en-ZA" sz="1600" kern="1200" dirty="0">
              <a:solidFill>
                <a:schemeClr val="tx1"/>
              </a:solidFill>
              <a:latin typeface="Arial" charset="0"/>
            </a:endParaRPr>
          </a:p>
          <a:p>
            <a:pPr marL="0" indent="0">
              <a:buNone/>
            </a:pPr>
            <a:endParaRPr lang="en-ZA" sz="1600" kern="1200" dirty="0">
              <a:solidFill>
                <a:schemeClr val="tx1"/>
              </a:solidFill>
              <a:latin typeface="Arial" charset="0"/>
            </a:endParaRPr>
          </a:p>
          <a:p>
            <a:pPr marL="0" indent="0">
              <a:buNone/>
            </a:pPr>
            <a:endParaRPr lang="en-ZA" dirty="0" smtClean="0"/>
          </a:p>
        </p:txBody>
      </p:sp>
      <p:sp>
        <p:nvSpPr>
          <p:cNvPr id="4" name="Rectangle 3"/>
          <p:cNvSpPr/>
          <p:nvPr/>
        </p:nvSpPr>
        <p:spPr>
          <a:xfrm>
            <a:off x="8606972" y="6381328"/>
            <a:ext cx="441146" cy="369332"/>
          </a:xfrm>
          <a:prstGeom prst="rect">
            <a:avLst/>
          </a:prstGeom>
        </p:spPr>
        <p:txBody>
          <a:bodyPr wrap="none">
            <a:spAutoFit/>
          </a:bodyPr>
          <a:lstStyle/>
          <a:p>
            <a:fld id="{86CB4B4D-7CA3-9044-876B-883B54F8677D}" type="slidenum">
              <a:rPr lang="en-ZA" b="1">
                <a:latin typeface="Arial" pitchFamily="34" charset="0"/>
                <a:cs typeface="Arial" pitchFamily="34" charset="0"/>
              </a:rPr>
              <a:pPr/>
              <a:t>43</a:t>
            </a:fld>
            <a:endParaRPr lang="en-ZA" b="1" dirty="0">
              <a:latin typeface="Arial" pitchFamily="34" charset="0"/>
              <a:cs typeface="Arial" pitchFamily="34" charset="0"/>
            </a:endParaRPr>
          </a:p>
        </p:txBody>
      </p:sp>
    </p:spTree>
    <p:extLst>
      <p:ext uri="{BB962C8B-B14F-4D97-AF65-F5344CB8AC3E}">
        <p14:creationId xmlns:p14="http://schemas.microsoft.com/office/powerpoint/2010/main" xmlns="" val="2584919957"/>
      </p:ext>
    </p:extLst>
  </p:cSld>
  <p:clrMapOvr>
    <a:masterClrMapping/>
  </p:clrMapOvr>
  <p:transition spd="med"/>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ZA" sz="2400" b="1" dirty="0">
                <a:latin typeface="Arial" panose="020B0604020202020204" pitchFamily="34" charset="0"/>
                <a:cs typeface="Arial" panose="020B0604020202020204" pitchFamily="34" charset="0"/>
              </a:rPr>
              <a:t>Strategies to ensure the achievement of the core targets of the Department: Civic Services and Immigration Services</a:t>
            </a:r>
          </a:p>
        </p:txBody>
      </p:sp>
      <p:sp>
        <p:nvSpPr>
          <p:cNvPr id="3" name="Text Placeholder 2"/>
          <p:cNvSpPr>
            <a:spLocks noGrp="1"/>
          </p:cNvSpPr>
          <p:nvPr>
            <p:ph type="body" idx="1"/>
          </p:nvPr>
        </p:nvSpPr>
        <p:spPr>
          <a:xfrm>
            <a:off x="457199" y="1600200"/>
            <a:ext cx="8370345" cy="4525963"/>
          </a:xfrm>
        </p:spPr>
        <p:txBody>
          <a:bodyPr/>
          <a:lstStyle/>
          <a:p>
            <a:pPr>
              <a:buFont typeface="Wingdings" panose="05000000000000000000" pitchFamily="2" charset="2"/>
              <a:buChar char="q"/>
            </a:pPr>
            <a:r>
              <a:rPr lang="en-US" sz="1600" b="1" dirty="0">
                <a:solidFill>
                  <a:schemeClr val="tx1"/>
                </a:solidFill>
                <a:latin typeface="Arial" charset="0"/>
              </a:rPr>
              <a:t>Annual </a:t>
            </a:r>
            <a:r>
              <a:rPr lang="en-US" sz="1600" b="1" kern="1200" dirty="0">
                <a:solidFill>
                  <a:schemeClr val="tx1"/>
                </a:solidFill>
                <a:latin typeface="Arial" charset="0"/>
              </a:rPr>
              <a:t>Target :</a:t>
            </a:r>
            <a:r>
              <a:rPr lang="en-ZA" sz="1600" b="1" kern="1200" dirty="0">
                <a:solidFill>
                  <a:schemeClr val="tx1"/>
                </a:solidFill>
                <a:latin typeface="Arial" charset="0"/>
              </a:rPr>
              <a:t> Feasibility report submitted to National Treasury for TAI approval </a:t>
            </a:r>
          </a:p>
          <a:p>
            <a:pPr>
              <a:buFont typeface="Arial" panose="020B0604020202020204" pitchFamily="34" charset="0"/>
              <a:buChar char="•"/>
            </a:pPr>
            <a:r>
              <a:rPr lang="en-ZA" sz="1600" kern="1200" dirty="0" smtClean="0">
                <a:solidFill>
                  <a:schemeClr val="tx1"/>
                </a:solidFill>
                <a:latin typeface="Arial" charset="0"/>
              </a:rPr>
              <a:t>Service Provider has been appointed and the project deliverables will be closely monitored </a:t>
            </a:r>
            <a:r>
              <a:rPr lang="en-ZA" sz="1600" kern="1200" dirty="0">
                <a:solidFill>
                  <a:schemeClr val="tx1"/>
                </a:solidFill>
                <a:latin typeface="Arial" charset="0"/>
              </a:rPr>
              <a:t>over the remaining period. </a:t>
            </a:r>
            <a:endParaRPr lang="en-ZA" sz="1600" kern="1200" dirty="0" smtClean="0">
              <a:solidFill>
                <a:schemeClr val="tx1"/>
              </a:solidFill>
              <a:latin typeface="Arial" charset="0"/>
            </a:endParaRPr>
          </a:p>
          <a:p>
            <a:pPr marL="0" indent="0">
              <a:buFont typeface="Arial" pitchFamily="34" charset="0"/>
              <a:buNone/>
            </a:pPr>
            <a:endParaRPr lang="en-ZA" sz="1600" kern="1200" dirty="0" smtClean="0">
              <a:solidFill>
                <a:schemeClr val="tx1"/>
              </a:solidFill>
              <a:latin typeface="Arial" charset="0"/>
            </a:endParaRPr>
          </a:p>
          <a:p>
            <a:pPr lvl="0" defTabSz="914400">
              <a:spcBef>
                <a:spcPts val="0"/>
              </a:spcBef>
              <a:buSzTx/>
              <a:buFont typeface="Wingdings" panose="05000000000000000000" pitchFamily="2" charset="2"/>
              <a:buChar char="q"/>
            </a:pPr>
            <a:r>
              <a:rPr lang="en-US" sz="1600" b="1" kern="1200" dirty="0">
                <a:latin typeface="Arial" charset="0"/>
                <a:ea typeface="+mn-ea"/>
                <a:cs typeface="+mn-cs"/>
              </a:rPr>
              <a:t>Annual Target :Request for Qualification (</a:t>
            </a:r>
            <a:r>
              <a:rPr lang="en-US" sz="1600" b="1" kern="1200" dirty="0" err="1">
                <a:latin typeface="Arial" charset="0"/>
                <a:ea typeface="+mn-ea"/>
                <a:cs typeface="+mn-cs"/>
              </a:rPr>
              <a:t>RfQ</a:t>
            </a:r>
            <a:r>
              <a:rPr lang="en-US" sz="1600" b="1" kern="1200" dirty="0">
                <a:latin typeface="Arial" charset="0"/>
                <a:ea typeface="+mn-ea"/>
                <a:cs typeface="+mn-cs"/>
              </a:rPr>
              <a:t>) issued to the </a:t>
            </a:r>
            <a:r>
              <a:rPr lang="en-US" sz="1600" b="1" kern="1200" dirty="0" smtClean="0">
                <a:latin typeface="Arial" charset="0"/>
                <a:ea typeface="+mn-ea"/>
                <a:cs typeface="+mn-cs"/>
              </a:rPr>
              <a:t>market (BMA)</a:t>
            </a:r>
          </a:p>
          <a:p>
            <a:pPr lvl="0" defTabSz="914400">
              <a:spcBef>
                <a:spcPts val="0"/>
              </a:spcBef>
              <a:buSzTx/>
              <a:buFont typeface="Arial" panose="020B0604020202020204" pitchFamily="34" charset="0"/>
              <a:buChar char="•"/>
            </a:pPr>
            <a:r>
              <a:rPr lang="en-ZA" sz="1600" kern="1200" dirty="0" smtClean="0">
                <a:solidFill>
                  <a:schemeClr val="tx1"/>
                </a:solidFill>
                <a:latin typeface="Arial" charset="0"/>
              </a:rPr>
              <a:t>A request for approval for the RFQ has been submitted to National Treasury.</a:t>
            </a:r>
          </a:p>
          <a:p>
            <a:pPr marL="0" lvl="0" indent="0" defTabSz="914400">
              <a:spcBef>
                <a:spcPts val="0"/>
              </a:spcBef>
              <a:buSzTx/>
              <a:buNone/>
            </a:pPr>
            <a:endParaRPr lang="en-ZA" sz="1600" b="1" kern="1200" dirty="0">
              <a:solidFill>
                <a:schemeClr val="tx1"/>
              </a:solidFill>
              <a:latin typeface="Arial" charset="0"/>
              <a:ea typeface="+mn-ea"/>
              <a:cs typeface="+mn-cs"/>
            </a:endParaRPr>
          </a:p>
          <a:p>
            <a:pPr defTabSz="914400">
              <a:spcBef>
                <a:spcPts val="0"/>
              </a:spcBef>
              <a:buSzTx/>
              <a:buFont typeface="Wingdings" panose="05000000000000000000" pitchFamily="2" charset="2"/>
              <a:buChar char="q"/>
            </a:pPr>
            <a:r>
              <a:rPr lang="en-US" sz="1600" b="1" dirty="0">
                <a:solidFill>
                  <a:schemeClr val="tx1"/>
                </a:solidFill>
                <a:latin typeface="Arial" pitchFamily="34" charset="0"/>
                <a:cs typeface="Arial" pitchFamily="34" charset="0"/>
              </a:rPr>
              <a:t>Annual Target :</a:t>
            </a:r>
            <a:r>
              <a:rPr lang="en-ZA" sz="1600" b="1" dirty="0">
                <a:solidFill>
                  <a:schemeClr val="tx1"/>
                </a:solidFill>
                <a:latin typeface="Arial" pitchFamily="34" charset="0"/>
                <a:cs typeface="Arial" pitchFamily="34" charset="0"/>
              </a:rPr>
              <a:t> BMA Road Map approved by Minister </a:t>
            </a:r>
          </a:p>
          <a:p>
            <a:pPr defTabSz="914400">
              <a:spcBef>
                <a:spcPts val="0"/>
              </a:spcBef>
              <a:buSzTx/>
              <a:buFont typeface="Arial" panose="020B0604020202020204" pitchFamily="34" charset="0"/>
              <a:buChar char="•"/>
            </a:pPr>
            <a:r>
              <a:rPr lang="en-ZA" sz="1600" kern="1200" dirty="0" smtClean="0">
                <a:solidFill>
                  <a:schemeClr val="tx1"/>
                </a:solidFill>
                <a:latin typeface="Arial" charset="0"/>
              </a:rPr>
              <a:t>BMA </a:t>
            </a:r>
            <a:r>
              <a:rPr lang="en-ZA" sz="1600" kern="1200" dirty="0">
                <a:solidFill>
                  <a:schemeClr val="tx1"/>
                </a:solidFill>
                <a:latin typeface="Arial" charset="0"/>
              </a:rPr>
              <a:t>Road Map </a:t>
            </a:r>
            <a:r>
              <a:rPr lang="en-ZA" sz="1600" kern="1200" dirty="0" smtClean="0">
                <a:solidFill>
                  <a:schemeClr val="tx1"/>
                </a:solidFill>
                <a:latin typeface="Arial" charset="0"/>
              </a:rPr>
              <a:t>has been approved by the Minister. </a:t>
            </a:r>
            <a:endParaRPr lang="en-ZA" sz="1600" kern="1200" dirty="0">
              <a:solidFill>
                <a:schemeClr val="tx1"/>
              </a:solidFill>
              <a:latin typeface="Arial" charset="0"/>
            </a:endParaRPr>
          </a:p>
          <a:p>
            <a:pPr marL="0" lvl="0" indent="0" defTabSz="914400">
              <a:spcBef>
                <a:spcPts val="0"/>
              </a:spcBef>
              <a:buSzTx/>
              <a:buNone/>
            </a:pPr>
            <a:endParaRPr lang="en-ZA" sz="1400" b="1" kern="1200" dirty="0">
              <a:latin typeface="Arial" charset="0"/>
              <a:ea typeface="+mn-ea"/>
              <a:cs typeface="+mn-cs"/>
            </a:endParaRPr>
          </a:p>
          <a:p>
            <a:pPr marL="0" indent="0">
              <a:buFont typeface="Arial" pitchFamily="34" charset="0"/>
              <a:buNone/>
            </a:pPr>
            <a:endParaRPr lang="en-ZA" kern="1200" dirty="0" smtClean="0">
              <a:solidFill>
                <a:schemeClr val="tx1"/>
              </a:solidFill>
              <a:latin typeface="Arial" charset="0"/>
            </a:endParaRPr>
          </a:p>
          <a:p>
            <a:pPr marL="0" indent="0">
              <a:buFont typeface="Arial" pitchFamily="34" charset="0"/>
              <a:buNone/>
            </a:pPr>
            <a:endParaRPr lang="en-ZA" kern="1200" dirty="0">
              <a:solidFill>
                <a:schemeClr val="tx1"/>
              </a:solidFill>
              <a:latin typeface="Arial" charset="0"/>
            </a:endParaRPr>
          </a:p>
          <a:p>
            <a:pPr marL="0" indent="0">
              <a:buNone/>
            </a:pPr>
            <a:endParaRPr lang="en-ZA" dirty="0"/>
          </a:p>
        </p:txBody>
      </p:sp>
      <p:sp>
        <p:nvSpPr>
          <p:cNvPr id="4" name="Rectangle 3"/>
          <p:cNvSpPr/>
          <p:nvPr/>
        </p:nvSpPr>
        <p:spPr>
          <a:xfrm>
            <a:off x="8606972" y="6309320"/>
            <a:ext cx="441146" cy="369332"/>
          </a:xfrm>
          <a:prstGeom prst="rect">
            <a:avLst/>
          </a:prstGeom>
        </p:spPr>
        <p:txBody>
          <a:bodyPr wrap="none">
            <a:spAutoFit/>
          </a:bodyPr>
          <a:lstStyle/>
          <a:p>
            <a:fld id="{86CB4B4D-7CA3-9044-876B-883B54F8677D}" type="slidenum">
              <a:rPr lang="en-ZA" b="1">
                <a:latin typeface="Arial" pitchFamily="34" charset="0"/>
                <a:cs typeface="Arial" pitchFamily="34" charset="0"/>
              </a:rPr>
              <a:pPr/>
              <a:t>44</a:t>
            </a:fld>
            <a:endParaRPr lang="en-ZA" b="1" dirty="0">
              <a:latin typeface="Arial" pitchFamily="34" charset="0"/>
              <a:cs typeface="Arial" pitchFamily="34" charset="0"/>
            </a:endParaRPr>
          </a:p>
        </p:txBody>
      </p:sp>
    </p:spTree>
    <p:extLst>
      <p:ext uri="{BB962C8B-B14F-4D97-AF65-F5344CB8AC3E}">
        <p14:creationId xmlns:p14="http://schemas.microsoft.com/office/powerpoint/2010/main" xmlns="" val="3023119100"/>
      </p:ext>
    </p:extLst>
  </p:cSld>
  <p:clrMapOvr>
    <a:masterClrMapping/>
  </p:clrMapOvr>
  <p:transition spd="med"/>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400" b="1" dirty="0">
                <a:latin typeface="Arial" panose="020B0604020202020204" pitchFamily="34" charset="0"/>
                <a:cs typeface="Arial" panose="020B0604020202020204" pitchFamily="34" charset="0"/>
              </a:rPr>
              <a:t>Strategies to ensure the achievement of the </a:t>
            </a:r>
            <a:r>
              <a:rPr lang="en-ZA" sz="2400" b="1" dirty="0" smtClean="0">
                <a:latin typeface="Arial" panose="020B0604020202020204" pitchFamily="34" charset="0"/>
                <a:cs typeface="Arial" panose="020B0604020202020204" pitchFamily="34" charset="0"/>
              </a:rPr>
              <a:t>overall </a:t>
            </a:r>
            <a:r>
              <a:rPr lang="en-ZA" sz="2400" b="1" dirty="0">
                <a:latin typeface="Arial" panose="020B0604020202020204" pitchFamily="34" charset="0"/>
                <a:cs typeface="Arial" panose="020B0604020202020204" pitchFamily="34" charset="0"/>
              </a:rPr>
              <a:t>targets of the </a:t>
            </a:r>
            <a:r>
              <a:rPr lang="en-ZA" sz="2400" b="1" dirty="0" smtClean="0">
                <a:latin typeface="Arial" panose="020B0604020202020204" pitchFamily="34" charset="0"/>
                <a:cs typeface="Arial" panose="020B0604020202020204" pitchFamily="34" charset="0"/>
              </a:rPr>
              <a:t>Department</a:t>
            </a:r>
            <a:endParaRPr lang="en-ZA" sz="2400" b="1" dirty="0">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p:txBody>
          <a:bodyPr>
            <a:normAutofit/>
          </a:bodyPr>
          <a:lstStyle/>
          <a:p>
            <a:pPr>
              <a:buFont typeface="Wingdings" pitchFamily="2" charset="2"/>
              <a:buChar char="q"/>
            </a:pPr>
            <a:r>
              <a:rPr lang="en-ZA" sz="1800" dirty="0" smtClean="0">
                <a:latin typeface="Arial" panose="020B0604020202020204" pitchFamily="34" charset="0"/>
                <a:cs typeface="Arial" panose="020B0604020202020204" pitchFamily="34" charset="0"/>
              </a:rPr>
              <a:t>Constant monitoring of the targets at risk i.e. presentation of progress reports at all the EXCO meetings.</a:t>
            </a:r>
          </a:p>
          <a:p>
            <a:pPr>
              <a:buFont typeface="Wingdings" pitchFamily="2" charset="2"/>
              <a:buChar char="q"/>
            </a:pPr>
            <a:r>
              <a:rPr lang="en-ZA" sz="1800" dirty="0" smtClean="0">
                <a:latin typeface="Arial" panose="020B0604020202020204" pitchFamily="34" charset="0"/>
                <a:cs typeface="Arial" panose="020B0604020202020204" pitchFamily="34" charset="0"/>
              </a:rPr>
              <a:t>Close relationship and swift responses to the preliminary findings  raised by the Auditor General.</a:t>
            </a:r>
          </a:p>
          <a:p>
            <a:pPr>
              <a:buFont typeface="Wingdings" pitchFamily="2" charset="2"/>
              <a:buChar char="q"/>
            </a:pPr>
            <a:r>
              <a:rPr lang="en-ZA" sz="1800" dirty="0" smtClean="0">
                <a:latin typeface="Arial" panose="020B0604020202020204" pitchFamily="34" charset="0"/>
                <a:cs typeface="Arial" panose="020B0604020202020204" pitchFamily="34" charset="0"/>
              </a:rPr>
              <a:t>Filling of strategic posts in the Department.</a:t>
            </a:r>
            <a:endParaRPr lang="en-ZA" sz="1800" dirty="0">
              <a:latin typeface="Arial" panose="020B0604020202020204" pitchFamily="34" charset="0"/>
              <a:cs typeface="Arial" panose="020B0604020202020204" pitchFamily="34" charset="0"/>
            </a:endParaRPr>
          </a:p>
        </p:txBody>
      </p:sp>
      <p:sp>
        <p:nvSpPr>
          <p:cNvPr id="4" name="Rectangle 3"/>
          <p:cNvSpPr/>
          <p:nvPr/>
        </p:nvSpPr>
        <p:spPr>
          <a:xfrm>
            <a:off x="8669674" y="6309320"/>
            <a:ext cx="441146" cy="369332"/>
          </a:xfrm>
          <a:prstGeom prst="rect">
            <a:avLst/>
          </a:prstGeom>
        </p:spPr>
        <p:txBody>
          <a:bodyPr wrap="none">
            <a:spAutoFit/>
          </a:bodyPr>
          <a:lstStyle/>
          <a:p>
            <a:fld id="{86CB4B4D-7CA3-9044-876B-883B54F8677D}" type="slidenum">
              <a:rPr lang="en-ZA" b="1">
                <a:latin typeface="Arial" pitchFamily="34" charset="0"/>
                <a:cs typeface="Arial" pitchFamily="34" charset="0"/>
              </a:rPr>
              <a:pPr/>
              <a:t>45</a:t>
            </a:fld>
            <a:endParaRPr lang="en-ZA" b="1" dirty="0">
              <a:latin typeface="Arial" pitchFamily="34" charset="0"/>
              <a:cs typeface="Arial" pitchFamily="34" charset="0"/>
            </a:endParaRPr>
          </a:p>
        </p:txBody>
      </p:sp>
    </p:spTree>
    <p:extLst>
      <p:ext uri="{BB962C8B-B14F-4D97-AF65-F5344CB8AC3E}">
        <p14:creationId xmlns:p14="http://schemas.microsoft.com/office/powerpoint/2010/main" xmlns="" val="1149411031"/>
      </p:ext>
    </p:extLst>
  </p:cSld>
  <p:clrMapOvr>
    <a:masterClrMapping/>
  </p:clrMapOvr>
  <p:transition spd="med"/>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400" b="1" dirty="0" smtClean="0">
                <a:latin typeface="Arial" panose="020B0604020202020204" pitchFamily="34" charset="0"/>
                <a:cs typeface="Arial" panose="020B0604020202020204" pitchFamily="34" charset="0"/>
              </a:rPr>
              <a:t>DEPARTMENTAL PERFORMANCE AS AT 31 DECEMBER 2017</a:t>
            </a:r>
            <a:endParaRPr lang="en-ZA" sz="2400" b="1" dirty="0">
              <a:latin typeface="Arial" panose="020B0604020202020204" pitchFamily="34" charset="0"/>
              <a:cs typeface="Arial" panose="020B0604020202020204"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xmlns="" val="2565159042"/>
              </p:ext>
            </p:extLst>
          </p:nvPr>
        </p:nvGraphicFramePr>
        <p:xfrm>
          <a:off x="539552" y="1412776"/>
          <a:ext cx="8280920" cy="4320480"/>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1697601866"/>
      </p:ext>
    </p:extLst>
  </p:cSld>
  <p:clrMapOvr>
    <a:masterClrMapping/>
  </p:clrMapOvr>
  <p:transition spd="med"/>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924" y="-2588"/>
            <a:ext cx="8229600" cy="1143001"/>
          </a:xfrm>
        </p:spPr>
        <p:txBody>
          <a:bodyPr>
            <a:normAutofit/>
          </a:bodyPr>
          <a:lstStyle/>
          <a:p>
            <a:r>
              <a:rPr lang="en-ZA" sz="2400" b="1" dirty="0" smtClean="0">
                <a:solidFill>
                  <a:schemeClr val="accent3">
                    <a:lumMod val="75000"/>
                  </a:schemeClr>
                </a:solidFill>
                <a:latin typeface="Arial" panose="020B0604020202020204" pitchFamily="34" charset="0"/>
                <a:cs typeface="Arial" panose="020B0604020202020204" pitchFamily="34" charset="0"/>
              </a:rPr>
              <a:t>ANNUAL PERFORMANCE PROJECTION  </a:t>
            </a:r>
            <a:endParaRPr lang="en-ZA" sz="2400" b="1" dirty="0">
              <a:solidFill>
                <a:schemeClr val="accent3">
                  <a:lumMod val="75000"/>
                </a:schemeClr>
              </a:solidFill>
              <a:latin typeface="Arial" panose="020B0604020202020204" pitchFamily="34" charset="0"/>
              <a:cs typeface="Arial" panose="020B0604020202020204" pitchFamily="34" charset="0"/>
            </a:endParaRPr>
          </a:p>
        </p:txBody>
      </p:sp>
      <p:sp>
        <p:nvSpPr>
          <p:cNvPr id="3" name="Text Placeholder 2"/>
          <p:cNvSpPr>
            <a:spLocks noGrp="1"/>
          </p:cNvSpPr>
          <p:nvPr>
            <p:ph type="body" idx="1"/>
          </p:nvPr>
        </p:nvSpPr>
        <p:spPr>
          <a:xfrm>
            <a:off x="472122" y="1196752"/>
            <a:ext cx="8229600" cy="4525963"/>
          </a:xfrm>
        </p:spPr>
        <p:txBody>
          <a:bodyPr>
            <a:normAutofit/>
          </a:bodyPr>
          <a:lstStyle/>
          <a:p>
            <a:pPr marL="0" indent="0">
              <a:buNone/>
            </a:pPr>
            <a:r>
              <a:rPr lang="en-ZA" sz="1800" dirty="0" smtClean="0">
                <a:latin typeface="Arial" panose="020B0604020202020204" pitchFamily="34" charset="0"/>
                <a:cs typeface="Arial" panose="020B0604020202020204" pitchFamily="34" charset="0"/>
              </a:rPr>
              <a:t>.</a:t>
            </a:r>
            <a:endParaRPr lang="en-ZA" sz="1800" dirty="0">
              <a:latin typeface="Arial" panose="020B0604020202020204" pitchFamily="34" charset="0"/>
              <a:cs typeface="Arial" panose="020B0604020202020204" pitchFamily="34" charset="0"/>
            </a:endParaRPr>
          </a:p>
        </p:txBody>
      </p:sp>
      <p:sp>
        <p:nvSpPr>
          <p:cNvPr id="4" name="Rectangle 3"/>
          <p:cNvSpPr/>
          <p:nvPr/>
        </p:nvSpPr>
        <p:spPr>
          <a:xfrm>
            <a:off x="8669674" y="6309320"/>
            <a:ext cx="441146" cy="369332"/>
          </a:xfrm>
          <a:prstGeom prst="rect">
            <a:avLst/>
          </a:prstGeom>
        </p:spPr>
        <p:txBody>
          <a:bodyPr wrap="none">
            <a:spAutoFit/>
          </a:bodyPr>
          <a:lstStyle/>
          <a:p>
            <a:fld id="{86CB4B4D-7CA3-9044-876B-883B54F8677D}" type="slidenum">
              <a:rPr lang="en-ZA" b="1">
                <a:latin typeface="Arial" pitchFamily="34" charset="0"/>
                <a:cs typeface="Arial" pitchFamily="34" charset="0"/>
              </a:rPr>
              <a:pPr/>
              <a:t>47</a:t>
            </a:fld>
            <a:endParaRPr lang="en-ZA" b="1" dirty="0">
              <a:latin typeface="Arial" pitchFamily="34" charset="0"/>
              <a:cs typeface="Arial" pitchFamily="34" charset="0"/>
            </a:endParaRPr>
          </a:p>
        </p:txBody>
      </p:sp>
      <p:graphicFrame>
        <p:nvGraphicFramePr>
          <p:cNvPr id="5" name="Chart 4"/>
          <p:cNvGraphicFramePr>
            <a:graphicFrameLocks/>
          </p:cNvGraphicFramePr>
          <p:nvPr>
            <p:extLst>
              <p:ext uri="{D42A27DB-BD31-4B8C-83A1-F6EECF244321}">
                <p14:modId xmlns:p14="http://schemas.microsoft.com/office/powerpoint/2010/main" xmlns="" val="3421686936"/>
              </p:ext>
            </p:extLst>
          </p:nvPr>
        </p:nvGraphicFramePr>
        <p:xfrm>
          <a:off x="467543" y="692696"/>
          <a:ext cx="7960893" cy="3531840"/>
        </p:xfrm>
        <a:graphic>
          <a:graphicData uri="http://schemas.openxmlformats.org/drawingml/2006/chart">
            <c:chart xmlns:c="http://schemas.openxmlformats.org/drawingml/2006/chart" xmlns:r="http://schemas.openxmlformats.org/officeDocument/2006/relationships" r:id="rId2"/>
          </a:graphicData>
        </a:graphic>
      </p:graphicFrame>
      <p:sp>
        <p:nvSpPr>
          <p:cNvPr id="6" name="Title 1"/>
          <p:cNvSpPr txBox="1">
            <a:spLocks/>
          </p:cNvSpPr>
          <p:nvPr/>
        </p:nvSpPr>
        <p:spPr>
          <a:xfrm>
            <a:off x="198837" y="4437112"/>
            <a:ext cx="8229600" cy="114300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nchor="ctr">
            <a:noAutofit/>
          </a:bodyPr>
          <a:lstStyle>
            <a:lvl1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1pPr>
            <a:lvl2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2pPr>
            <a:lvl3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3pPr>
            <a:lvl4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4pPr>
            <a:lvl5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5pPr>
            <a:lvl6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6pPr>
            <a:lvl7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7pPr>
            <a:lvl8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8pPr>
            <a:lvl9pPr marL="0" marR="0" indent="0" algn="ctr" defTabSz="457200" rtl="0" latinLnBrk="0">
              <a:lnSpc>
                <a:spcPct val="100000"/>
              </a:lnSpc>
              <a:spcBef>
                <a:spcPts val="0"/>
              </a:spcBef>
              <a:spcAft>
                <a:spcPts val="0"/>
              </a:spcAft>
              <a:buClrTx/>
              <a:buSzTx/>
              <a:buFontTx/>
              <a:buNone/>
              <a:tabLst/>
              <a:defRPr sz="4400" b="0" i="0" u="none" strike="noStrike" cap="none" spc="0" baseline="0">
                <a:ln>
                  <a:noFill/>
                </a:ln>
                <a:solidFill>
                  <a:srgbClr val="000000"/>
                </a:solidFill>
                <a:uFillTx/>
                <a:latin typeface="+mj-lt"/>
                <a:ea typeface="+mj-ea"/>
                <a:cs typeface="+mj-cs"/>
                <a:sym typeface="Calibri"/>
              </a:defRPr>
            </a:lvl9pPr>
          </a:lstStyle>
          <a:p>
            <a:pPr algn="just">
              <a:lnSpc>
                <a:spcPct val="150000"/>
              </a:lnSpc>
            </a:pPr>
            <a:r>
              <a:rPr lang="en-US" sz="1600" b="1" u="sng" dirty="0" smtClean="0">
                <a:latin typeface="Arial" pitchFamily="34" charset="0"/>
                <a:cs typeface="Arial" pitchFamily="34" charset="0"/>
              </a:rPr>
              <a:t>2017/18 FYI: NOT ACHIEVED TARGETS</a:t>
            </a:r>
          </a:p>
          <a:p>
            <a:pPr marL="285750" indent="-285750" algn="just">
              <a:lnSpc>
                <a:spcPct val="150000"/>
              </a:lnSpc>
              <a:buFont typeface="Wingdings" pitchFamily="2" charset="2"/>
              <a:buChar char="q"/>
            </a:pPr>
            <a:r>
              <a:rPr lang="en-ZA" sz="1600" dirty="0" smtClean="0">
                <a:latin typeface="Arial"/>
                <a:ea typeface="Arial"/>
                <a:cs typeface="Arial"/>
                <a:sym typeface="Arial"/>
              </a:rPr>
              <a:t>EMCS </a:t>
            </a:r>
            <a:r>
              <a:rPr lang="en-ZA" sz="1600" dirty="0">
                <a:latin typeface="Arial"/>
                <a:ea typeface="Arial"/>
                <a:cs typeface="Arial"/>
                <a:sym typeface="Arial"/>
              </a:rPr>
              <a:t>(full biometric scope) piloted at one port of entry. 	</a:t>
            </a:r>
          </a:p>
          <a:p>
            <a:pPr marL="285750" indent="-285750" algn="just">
              <a:lnSpc>
                <a:spcPct val="150000"/>
              </a:lnSpc>
              <a:buFont typeface="Wingdings" pitchFamily="2" charset="2"/>
              <a:buChar char="q"/>
            </a:pPr>
            <a:r>
              <a:rPr lang="en-ZA" sz="1600" dirty="0">
                <a:latin typeface="Arial"/>
                <a:ea typeface="Arial"/>
                <a:cs typeface="Arial"/>
                <a:sym typeface="Arial"/>
              </a:rPr>
              <a:t>3 million  ID Smart cards issued to citizens 16 years and </a:t>
            </a:r>
            <a:r>
              <a:rPr lang="en-ZA" sz="1600" dirty="0" smtClean="0">
                <a:latin typeface="Arial"/>
                <a:ea typeface="Arial"/>
                <a:cs typeface="Arial"/>
                <a:sym typeface="Arial"/>
              </a:rPr>
              <a:t>above.</a:t>
            </a:r>
          </a:p>
          <a:p>
            <a:pPr marL="285750" indent="-285750" algn="just">
              <a:lnSpc>
                <a:spcPct val="150000"/>
              </a:lnSpc>
              <a:buFont typeface="Wingdings" pitchFamily="2" charset="2"/>
              <a:buChar char="q"/>
            </a:pPr>
            <a:r>
              <a:rPr lang="en-ZA" sz="1600" dirty="0">
                <a:latin typeface="Arial"/>
                <a:ea typeface="Arial"/>
                <a:cs typeface="Arial"/>
                <a:sym typeface="Arial"/>
              </a:rPr>
              <a:t>70% of reported  misconduct cases submitted to a presiding officer for </a:t>
            </a:r>
            <a:r>
              <a:rPr lang="en-ZA" sz="1600" dirty="0" smtClean="0">
                <a:latin typeface="Arial"/>
                <a:ea typeface="Arial"/>
                <a:cs typeface="Arial"/>
                <a:sym typeface="Arial"/>
              </a:rPr>
              <a:t>consideration.</a:t>
            </a:r>
            <a:endParaRPr lang="en-US" sz="1600" b="1" dirty="0">
              <a:latin typeface="Arial" pitchFamily="34" charset="0"/>
              <a:cs typeface="Arial" pitchFamily="34" charset="0"/>
            </a:endParaRPr>
          </a:p>
        </p:txBody>
      </p:sp>
    </p:spTree>
    <p:extLst>
      <p:ext uri="{BB962C8B-B14F-4D97-AF65-F5344CB8AC3E}">
        <p14:creationId xmlns:p14="http://schemas.microsoft.com/office/powerpoint/2010/main" xmlns="" val="109479959"/>
      </p:ext>
    </p:extLst>
  </p:cSld>
  <p:clrMapOvr>
    <a:masterClrMapping/>
  </p:clrMapOvr>
  <p:transition spd="med"/>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ZA" sz="2400" b="1" dirty="0" smtClean="0">
                <a:latin typeface="Arial" panose="020B0604020202020204" pitchFamily="34" charset="0"/>
                <a:cs typeface="Arial" panose="020B0604020202020204" pitchFamily="34" charset="0"/>
              </a:rPr>
              <a:t>DEPARTMENTAL PERFORMANCE: PROJECTION OF 2017/18 YEAR END</a:t>
            </a:r>
            <a:endParaRPr lang="en-ZA" sz="2400" b="1" dirty="0">
              <a:latin typeface="Arial" panose="020B0604020202020204" pitchFamily="34" charset="0"/>
              <a:cs typeface="Arial" panose="020B0604020202020204" pitchFamily="34" charset="0"/>
            </a:endParaRPr>
          </a:p>
        </p:txBody>
      </p:sp>
      <p:graphicFrame>
        <p:nvGraphicFramePr>
          <p:cNvPr id="4" name="Chart 3"/>
          <p:cNvGraphicFramePr>
            <a:graphicFrameLocks/>
          </p:cNvGraphicFramePr>
          <p:nvPr>
            <p:extLst>
              <p:ext uri="{D42A27DB-BD31-4B8C-83A1-F6EECF244321}">
                <p14:modId xmlns:p14="http://schemas.microsoft.com/office/powerpoint/2010/main" xmlns="" val="3301615723"/>
              </p:ext>
            </p:extLst>
          </p:nvPr>
        </p:nvGraphicFramePr>
        <p:xfrm>
          <a:off x="683568" y="1412776"/>
          <a:ext cx="8208912" cy="4392488"/>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xmlns="" val="556434179"/>
      </p:ext>
    </p:extLst>
  </p:cSld>
  <p:clrMapOvr>
    <a:masterClrMapping/>
  </p:clrMapOvr>
  <p:transition spd="med"/>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1" name="TextBox 3"/>
          <p:cNvSpPr txBox="1"/>
          <p:nvPr/>
        </p:nvSpPr>
        <p:spPr>
          <a:xfrm>
            <a:off x="311284" y="1529950"/>
            <a:ext cx="8832716" cy="37522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382" name="Rectangle 4"/>
          <p:cNvSpPr txBox="1"/>
          <p:nvPr/>
        </p:nvSpPr>
        <p:spPr>
          <a:xfrm>
            <a:off x="1163781" y="-161224"/>
            <a:ext cx="7370620" cy="841806"/>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2400" b="1">
                <a:solidFill>
                  <a:srgbClr val="632523"/>
                </a:solidFill>
                <a:latin typeface="+mj-lt"/>
                <a:ea typeface="+mj-ea"/>
                <a:cs typeface="+mj-cs"/>
                <a:sym typeface="Calibri"/>
              </a:defRPr>
            </a:pPr>
            <a:r>
              <a:t/>
            </a:r>
            <a:br/>
            <a:r>
              <a:rPr sz="2800">
                <a:solidFill>
                  <a:srgbClr val="FFFFFF"/>
                </a:solidFill>
                <a:latin typeface="Arial"/>
                <a:ea typeface="Arial"/>
                <a:cs typeface="Arial"/>
                <a:sym typeface="Arial"/>
              </a:rPr>
              <a:t>Budget vs Actual Expenditure </a:t>
            </a:r>
          </a:p>
        </p:txBody>
      </p:sp>
      <p:sp>
        <p:nvSpPr>
          <p:cNvPr id="383"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49</a:t>
            </a:fld>
            <a:endParaRPr/>
          </a:p>
        </p:txBody>
      </p:sp>
      <p:pic>
        <p:nvPicPr>
          <p:cNvPr id="384" name="Picture 8" descr="Picture 8">
            <a:hlinkClick r:id="rId2"/>
          </p:cNvPr>
          <p:cNvPicPr>
            <a:picLocks noChangeAspect="1"/>
          </p:cNvPicPr>
          <p:nvPr/>
        </p:nvPicPr>
        <p:blipFill>
          <a:blip r:embed="rId3" cstate="print">
            <a:extLst/>
          </a:blip>
          <a:stretch>
            <a:fillRect/>
          </a:stretch>
        </p:blipFill>
        <p:spPr>
          <a:xfrm>
            <a:off x="311284" y="1277815"/>
            <a:ext cx="3803516" cy="3827704"/>
          </a:xfrm>
          <a:prstGeom prst="rect">
            <a:avLst/>
          </a:prstGeom>
          <a:ln w="12700">
            <a:miter lim="400000"/>
          </a:ln>
        </p:spPr>
      </p:pic>
      <p:sp>
        <p:nvSpPr>
          <p:cNvPr id="385" name="Rectangle 1"/>
          <p:cNvSpPr txBox="1"/>
          <p:nvPr/>
        </p:nvSpPr>
        <p:spPr>
          <a:xfrm>
            <a:off x="4114800" y="3078126"/>
            <a:ext cx="4572000" cy="83099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b="1">
                <a:latin typeface="Arial"/>
                <a:ea typeface="Arial"/>
                <a:cs typeface="Arial"/>
                <a:sym typeface="Arial"/>
              </a:defRPr>
            </a:lvl1pPr>
          </a:lstStyle>
          <a:p>
            <a:r>
              <a:rPr sz="2400" dirty="0"/>
              <a:t>BUDGET VERSUS ACTUAL AS AT </a:t>
            </a:r>
            <a:r>
              <a:rPr sz="2400" dirty="0" smtClean="0"/>
              <a:t>3</a:t>
            </a:r>
            <a:r>
              <a:rPr lang="en-ZA" sz="2400" dirty="0" smtClean="0"/>
              <a:t>1 DECEMBER 2</a:t>
            </a:r>
            <a:r>
              <a:rPr sz="2400" dirty="0" smtClean="0"/>
              <a:t>017</a:t>
            </a:r>
            <a:endParaRPr sz="2400" dirty="0"/>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1" name="TextBox 3"/>
          <p:cNvSpPr txBox="1"/>
          <p:nvPr/>
        </p:nvSpPr>
        <p:spPr>
          <a:xfrm>
            <a:off x="311284" y="1529950"/>
            <a:ext cx="8832716" cy="37522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142" name="Rectangle 4"/>
          <p:cNvSpPr txBox="1"/>
          <p:nvPr/>
        </p:nvSpPr>
        <p:spPr>
          <a:xfrm>
            <a:off x="-5313" y="346776"/>
            <a:ext cx="9154626" cy="43706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800"/>
              </a:spcBef>
              <a:defRPr sz="2400" b="1">
                <a:solidFill>
                  <a:schemeClr val="accent3">
                    <a:satOff val="-6373"/>
                    <a:lumOff val="-10823"/>
                  </a:schemeClr>
                </a:solidFill>
                <a:latin typeface="Arial"/>
                <a:ea typeface="Arial"/>
                <a:cs typeface="Arial"/>
                <a:sym typeface="Arial"/>
              </a:defRPr>
            </a:lvl1pPr>
          </a:lstStyle>
          <a:p>
            <a:r>
              <a:rPr dirty="0"/>
              <a:t>DHA OUTCOMES AND STRATEGIC OBJECTIVES</a:t>
            </a:r>
          </a:p>
        </p:txBody>
      </p:sp>
      <p:sp>
        <p:nvSpPr>
          <p:cNvPr id="143" name="Slide Number Placeholder 6"/>
          <p:cNvSpPr txBox="1">
            <a:spLocks noGrp="1"/>
          </p:cNvSpPr>
          <p:nvPr>
            <p:ph type="sldNum" sz="quarter" idx="4294967295"/>
          </p:nvPr>
        </p:nvSpPr>
        <p:spPr>
          <a:xfrm>
            <a:off x="8455523" y="6363581"/>
            <a:ext cx="231275"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5</a:t>
            </a:fld>
            <a:endParaRPr/>
          </a:p>
        </p:txBody>
      </p:sp>
      <p:grpSp>
        <p:nvGrpSpPr>
          <p:cNvPr id="146" name="Round Diagonal Corner Rectangle 5"/>
          <p:cNvGrpSpPr/>
          <p:nvPr/>
        </p:nvGrpSpPr>
        <p:grpSpPr>
          <a:xfrm>
            <a:off x="311283" y="1183948"/>
            <a:ext cx="2722866" cy="4196604"/>
            <a:chOff x="0" y="0"/>
            <a:chExt cx="2722865" cy="4196602"/>
          </a:xfrm>
        </p:grpSpPr>
        <p:sp>
          <p:nvSpPr>
            <p:cNvPr id="144" name="Shape"/>
            <p:cNvSpPr/>
            <p:nvPr/>
          </p:nvSpPr>
          <p:spPr>
            <a:xfrm>
              <a:off x="0" y="0"/>
              <a:ext cx="2722865" cy="4196602"/>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21600" y="0"/>
                  </a:lnTo>
                  <a:lnTo>
                    <a:pt x="21600" y="19135"/>
                  </a:lnTo>
                  <a:cubicBezTo>
                    <a:pt x="21600" y="20496"/>
                    <a:pt x="19988" y="21600"/>
                    <a:pt x="18000" y="21600"/>
                  </a:cubicBezTo>
                  <a:lnTo>
                    <a:pt x="0" y="21600"/>
                  </a:lnTo>
                  <a:lnTo>
                    <a:pt x="0" y="2465"/>
                  </a:lnTo>
                  <a:cubicBezTo>
                    <a:pt x="0" y="1104"/>
                    <a:pt x="1612" y="0"/>
                    <a:pt x="3600" y="0"/>
                  </a:cubicBezTo>
                  <a:close/>
                </a:path>
              </a:pathLst>
            </a:custGeom>
            <a:solidFill>
              <a:srgbClr val="EBF1DE"/>
            </a:solidFill>
            <a:ln w="9525" cap="flat">
              <a:solidFill>
                <a:srgbClr val="4F6228"/>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pPr>
                <a:defRPr>
                  <a:solidFill>
                    <a:srgbClr val="FFFFFF"/>
                  </a:solidFill>
                  <a:latin typeface="+mj-lt"/>
                  <a:ea typeface="+mj-ea"/>
                  <a:cs typeface="+mj-cs"/>
                  <a:sym typeface="Calibri"/>
                </a:defRPr>
              </a:pPr>
              <a:endParaRPr/>
            </a:p>
          </p:txBody>
        </p:sp>
        <p:sp>
          <p:nvSpPr>
            <p:cNvPr id="145" name="Outcome 1:…"/>
            <p:cNvSpPr txBox="1"/>
            <p:nvPr/>
          </p:nvSpPr>
          <p:spPr>
            <a:xfrm>
              <a:off x="132919" y="598293"/>
              <a:ext cx="2457026" cy="2492985"/>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p>
              <a:pPr algn="ctr">
                <a:defRPr b="1" baseline="30000">
                  <a:latin typeface="Arial"/>
                  <a:ea typeface="Arial"/>
                  <a:cs typeface="Arial"/>
                  <a:sym typeface="Arial"/>
                </a:defRPr>
              </a:pPr>
              <a:r>
                <a:rPr dirty="0"/>
                <a:t>Outcome 1:  </a:t>
              </a:r>
              <a:endParaRPr dirty="0">
                <a:solidFill>
                  <a:srgbClr val="FFFFFF"/>
                </a:solidFill>
              </a:endParaRPr>
            </a:p>
            <a:p>
              <a:pPr>
                <a:defRPr baseline="30000">
                  <a:latin typeface="Arial"/>
                  <a:ea typeface="Arial"/>
                  <a:cs typeface="Arial"/>
                  <a:sym typeface="Arial"/>
                </a:defRPr>
              </a:pPr>
              <a:r>
                <a:rPr dirty="0"/>
                <a:t>Secured South African citizenship and identity</a:t>
              </a:r>
              <a:r>
                <a:rPr dirty="0">
                  <a:solidFill>
                    <a:srgbClr val="FFFFFF"/>
                  </a:solidFill>
                </a:rPr>
                <a:t>.</a:t>
              </a:r>
            </a:p>
            <a:p>
              <a:pPr>
                <a:defRPr b="1" baseline="30000">
                  <a:latin typeface="Arial"/>
                  <a:ea typeface="Arial"/>
                  <a:cs typeface="Arial"/>
                  <a:sym typeface="Arial"/>
                </a:defRPr>
              </a:pPr>
              <a:endParaRPr dirty="0">
                <a:solidFill>
                  <a:srgbClr val="FFFFFF"/>
                </a:solidFill>
              </a:endParaRPr>
            </a:p>
            <a:p>
              <a:pPr>
                <a:defRPr b="1" baseline="30000">
                  <a:latin typeface="Arial"/>
                  <a:ea typeface="Arial"/>
                  <a:cs typeface="Arial"/>
                  <a:sym typeface="Arial"/>
                </a:defRPr>
              </a:pPr>
              <a:r>
                <a:rPr dirty="0"/>
                <a:t>Strategic Objectives:</a:t>
              </a:r>
              <a:endParaRPr dirty="0">
                <a:solidFill>
                  <a:srgbClr val="FFFFFF"/>
                </a:solidFill>
              </a:endParaRPr>
            </a:p>
            <a:p>
              <a:pPr marL="127000" indent="-127000">
                <a:buSzPct val="100000"/>
                <a:buFont typeface="Arial"/>
                <a:buChar char="•"/>
                <a:defRPr baseline="30000">
                  <a:latin typeface="Arial"/>
                  <a:ea typeface="Arial"/>
                  <a:cs typeface="Arial"/>
                  <a:sym typeface="Arial"/>
                </a:defRPr>
              </a:pPr>
              <a:r>
                <a:rPr dirty="0"/>
                <a:t>All eligible citizens are issued with enabling documents relating to identity and status.</a:t>
              </a:r>
              <a:endParaRPr dirty="0">
                <a:solidFill>
                  <a:srgbClr val="FFFFFF"/>
                </a:solidFill>
              </a:endParaRPr>
            </a:p>
            <a:p>
              <a:pPr marL="127000" indent="-127000">
                <a:buSzPct val="100000"/>
                <a:buFont typeface="Arial"/>
                <a:buChar char="•"/>
                <a:defRPr baseline="30000">
                  <a:latin typeface="Arial"/>
                  <a:ea typeface="Arial"/>
                  <a:cs typeface="Arial"/>
                  <a:sym typeface="Arial"/>
                </a:defRPr>
              </a:pPr>
              <a:r>
                <a:rPr dirty="0"/>
                <a:t>An integrated and </a:t>
              </a:r>
              <a:r>
                <a:rPr dirty="0" err="1"/>
                <a:t>digitised</a:t>
              </a:r>
              <a:r>
                <a:rPr dirty="0"/>
                <a:t> National Identity System (NIS) that is secure and contains biometric details of every person recorded on the </a:t>
              </a:r>
              <a:r>
                <a:rPr dirty="0" smtClean="0"/>
                <a:t>system</a:t>
              </a:r>
              <a:r>
                <a:rPr lang="en-ZA" dirty="0" smtClean="0"/>
                <a:t>.</a:t>
              </a:r>
              <a:r>
                <a:rPr dirty="0" smtClean="0">
                  <a:solidFill>
                    <a:srgbClr val="FFFFFF"/>
                  </a:solidFill>
                  <a:latin typeface="+mj-lt"/>
                  <a:ea typeface="+mj-ea"/>
                  <a:cs typeface="+mj-cs"/>
                  <a:sym typeface="Calibri"/>
                </a:rPr>
                <a:t>.</a:t>
              </a:r>
              <a:endParaRPr dirty="0">
                <a:solidFill>
                  <a:srgbClr val="FFFFFF"/>
                </a:solidFill>
                <a:latin typeface="+mj-lt"/>
                <a:ea typeface="+mj-ea"/>
                <a:cs typeface="+mj-cs"/>
                <a:sym typeface="Calibri"/>
              </a:endParaRPr>
            </a:p>
          </p:txBody>
        </p:sp>
      </p:grpSp>
      <p:grpSp>
        <p:nvGrpSpPr>
          <p:cNvPr id="149" name="Round Diagonal Corner Rectangle 7"/>
          <p:cNvGrpSpPr/>
          <p:nvPr/>
        </p:nvGrpSpPr>
        <p:grpSpPr>
          <a:xfrm>
            <a:off x="3186544" y="1177902"/>
            <a:ext cx="2660076" cy="4248541"/>
            <a:chOff x="0" y="0"/>
            <a:chExt cx="2660074" cy="4248539"/>
          </a:xfrm>
        </p:grpSpPr>
        <p:sp>
          <p:nvSpPr>
            <p:cNvPr id="147" name="Shape"/>
            <p:cNvSpPr/>
            <p:nvPr/>
          </p:nvSpPr>
          <p:spPr>
            <a:xfrm>
              <a:off x="0" y="0"/>
              <a:ext cx="2660075" cy="4248540"/>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21600" y="0"/>
                  </a:lnTo>
                  <a:lnTo>
                    <a:pt x="21600" y="19192"/>
                  </a:lnTo>
                  <a:cubicBezTo>
                    <a:pt x="21600" y="20522"/>
                    <a:pt x="19988" y="21600"/>
                    <a:pt x="18000" y="21600"/>
                  </a:cubicBezTo>
                  <a:lnTo>
                    <a:pt x="0" y="21600"/>
                  </a:lnTo>
                  <a:lnTo>
                    <a:pt x="0" y="2408"/>
                  </a:lnTo>
                  <a:cubicBezTo>
                    <a:pt x="0" y="1078"/>
                    <a:pt x="1612" y="0"/>
                    <a:pt x="3600" y="0"/>
                  </a:cubicBezTo>
                  <a:close/>
                </a:path>
              </a:pathLst>
            </a:custGeom>
            <a:solidFill>
              <a:srgbClr val="D7E4BD"/>
            </a:solidFill>
            <a:ln w="9525" cap="flat">
              <a:solidFill>
                <a:srgbClr val="4F6228"/>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pPr>
                <a:defRPr>
                  <a:solidFill>
                    <a:srgbClr val="FFFFFF"/>
                  </a:solidFill>
                  <a:latin typeface="+mj-lt"/>
                  <a:ea typeface="+mj-ea"/>
                  <a:cs typeface="+mj-cs"/>
                  <a:sym typeface="Calibri"/>
                </a:defRPr>
              </a:pPr>
              <a:endParaRPr/>
            </a:p>
          </p:txBody>
        </p:sp>
        <p:sp>
          <p:nvSpPr>
            <p:cNvPr id="148" name="Outcome 2:…"/>
            <p:cNvSpPr txBox="1"/>
            <p:nvPr/>
          </p:nvSpPr>
          <p:spPr>
            <a:xfrm>
              <a:off x="129853" y="69755"/>
              <a:ext cx="2400367" cy="410903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p>
              <a:pPr algn="ctr">
                <a:defRPr b="1" baseline="30000">
                  <a:latin typeface="Arial"/>
                  <a:ea typeface="Arial"/>
                  <a:cs typeface="Arial"/>
                  <a:sym typeface="Arial"/>
                </a:defRPr>
              </a:pPr>
              <a:r>
                <a:rPr dirty="0"/>
                <a:t>Outcome 2:  </a:t>
              </a:r>
              <a:endParaRPr dirty="0">
                <a:solidFill>
                  <a:srgbClr val="FFFFFF"/>
                </a:solidFill>
              </a:endParaRPr>
            </a:p>
            <a:p>
              <a:pPr>
                <a:defRPr baseline="30000">
                  <a:latin typeface="Arial"/>
                  <a:ea typeface="Arial"/>
                  <a:cs typeface="Arial"/>
                  <a:sym typeface="Arial"/>
                </a:defRPr>
              </a:pPr>
              <a:r>
                <a:rPr dirty="0"/>
                <a:t>Secured and responsive immigration system.</a:t>
              </a:r>
              <a:endParaRPr dirty="0">
                <a:solidFill>
                  <a:srgbClr val="FFFFFF"/>
                </a:solidFill>
              </a:endParaRPr>
            </a:p>
            <a:p>
              <a:pPr>
                <a:defRPr b="1" baseline="30000">
                  <a:latin typeface="Arial"/>
                  <a:ea typeface="Arial"/>
                  <a:cs typeface="Arial"/>
                  <a:sym typeface="Arial"/>
                </a:defRPr>
              </a:pPr>
              <a:endParaRPr dirty="0">
                <a:solidFill>
                  <a:srgbClr val="FFFFFF"/>
                </a:solidFill>
              </a:endParaRPr>
            </a:p>
            <a:p>
              <a:pPr>
                <a:defRPr b="1" baseline="30000">
                  <a:latin typeface="Arial"/>
                  <a:ea typeface="Arial"/>
                  <a:cs typeface="Arial"/>
                  <a:sym typeface="Arial"/>
                </a:defRPr>
              </a:pPr>
              <a:r>
                <a:rPr dirty="0"/>
                <a:t>Strategic Objectives:</a:t>
              </a:r>
              <a:endParaRPr dirty="0">
                <a:solidFill>
                  <a:srgbClr val="FFFFFF"/>
                </a:solidFill>
              </a:endParaRPr>
            </a:p>
            <a:p>
              <a:pPr marL="127000" indent="-127000">
                <a:buSzPct val="100000"/>
                <a:buFont typeface="Arial"/>
                <a:buChar char="•"/>
                <a:defRPr baseline="30000">
                  <a:latin typeface="Arial"/>
                  <a:ea typeface="Arial"/>
                  <a:cs typeface="Arial"/>
                  <a:sym typeface="Arial"/>
                </a:defRPr>
              </a:pPr>
              <a:r>
                <a:rPr dirty="0"/>
                <a:t>Refugees and asylum seekers are managed and documented efficiently.</a:t>
              </a:r>
              <a:endParaRPr dirty="0">
                <a:solidFill>
                  <a:srgbClr val="FFFFFF"/>
                </a:solidFill>
              </a:endParaRPr>
            </a:p>
            <a:p>
              <a:pPr marL="127000" indent="-127000">
                <a:buSzPct val="100000"/>
                <a:buFont typeface="Arial"/>
                <a:buChar char="•"/>
                <a:defRPr baseline="30000">
                  <a:latin typeface="Arial"/>
                  <a:ea typeface="Arial"/>
                  <a:cs typeface="Arial"/>
                  <a:sym typeface="Arial"/>
                </a:defRPr>
              </a:pPr>
              <a:r>
                <a:rPr dirty="0"/>
                <a:t>Movement of persons in and out of the country regulated according to a risk based approach.</a:t>
              </a:r>
              <a:endParaRPr dirty="0">
                <a:solidFill>
                  <a:srgbClr val="FFFFFF"/>
                </a:solidFill>
              </a:endParaRPr>
            </a:p>
            <a:p>
              <a:pPr marL="127000" indent="-127000">
                <a:buSzPct val="100000"/>
                <a:buFont typeface="Arial"/>
                <a:buChar char="•"/>
                <a:defRPr baseline="30000">
                  <a:latin typeface="Arial"/>
                  <a:ea typeface="Arial"/>
                  <a:cs typeface="Arial"/>
                  <a:sym typeface="Arial"/>
                </a:defRPr>
              </a:pPr>
              <a:r>
                <a:rPr dirty="0"/>
                <a:t>Enabling documents issued to foreigners efficiently and </a:t>
              </a:r>
              <a:r>
                <a:rPr sz="2000" dirty="0"/>
                <a:t>securely.</a:t>
              </a:r>
            </a:p>
          </p:txBody>
        </p:sp>
      </p:grpSp>
      <p:grpSp>
        <p:nvGrpSpPr>
          <p:cNvPr id="152" name="Round Diagonal Corner Rectangle 8"/>
          <p:cNvGrpSpPr/>
          <p:nvPr/>
        </p:nvGrpSpPr>
        <p:grpSpPr>
          <a:xfrm>
            <a:off x="5999017" y="1126136"/>
            <a:ext cx="2812475" cy="4389227"/>
            <a:chOff x="0" y="0"/>
            <a:chExt cx="2812473" cy="4389226"/>
          </a:xfrm>
        </p:grpSpPr>
        <p:sp>
          <p:nvSpPr>
            <p:cNvPr id="150" name="Shape"/>
            <p:cNvSpPr/>
            <p:nvPr/>
          </p:nvSpPr>
          <p:spPr>
            <a:xfrm>
              <a:off x="0" y="0"/>
              <a:ext cx="2812474" cy="4262917"/>
            </a:xfrm>
            <a:custGeom>
              <a:avLst/>
              <a:gdLst/>
              <a:ahLst/>
              <a:cxnLst>
                <a:cxn ang="0">
                  <a:pos x="wd2" y="hd2"/>
                </a:cxn>
                <a:cxn ang="5400000">
                  <a:pos x="wd2" y="hd2"/>
                </a:cxn>
                <a:cxn ang="10800000">
                  <a:pos x="wd2" y="hd2"/>
                </a:cxn>
                <a:cxn ang="16200000">
                  <a:pos x="wd2" y="hd2"/>
                </a:cxn>
              </a:cxnLst>
              <a:rect l="0" t="0" r="r" b="b"/>
              <a:pathLst>
                <a:path w="21600" h="21600" extrusionOk="0">
                  <a:moveTo>
                    <a:pt x="3600" y="0"/>
                  </a:moveTo>
                  <a:lnTo>
                    <a:pt x="21600" y="0"/>
                  </a:lnTo>
                  <a:lnTo>
                    <a:pt x="21600" y="19054"/>
                  </a:lnTo>
                  <a:cubicBezTo>
                    <a:pt x="21600" y="20460"/>
                    <a:pt x="19988" y="21600"/>
                    <a:pt x="18000" y="21600"/>
                  </a:cubicBezTo>
                  <a:lnTo>
                    <a:pt x="0" y="21600"/>
                  </a:lnTo>
                  <a:lnTo>
                    <a:pt x="0" y="2546"/>
                  </a:lnTo>
                  <a:cubicBezTo>
                    <a:pt x="0" y="1140"/>
                    <a:pt x="1612" y="0"/>
                    <a:pt x="3600" y="0"/>
                  </a:cubicBezTo>
                  <a:close/>
                </a:path>
              </a:pathLst>
            </a:custGeom>
            <a:solidFill>
              <a:srgbClr val="C3D69B"/>
            </a:solidFill>
            <a:ln w="9525" cap="flat">
              <a:solidFill>
                <a:srgbClr val="4F6228"/>
              </a:solidFill>
              <a:prstDash val="solid"/>
              <a:round/>
            </a:ln>
            <a:effectLst>
              <a:outerShdw blurRad="38100" dist="23000" dir="5400000" rotWithShape="0">
                <a:srgbClr val="000000">
                  <a:alpha val="35000"/>
                </a:srgbClr>
              </a:outerShdw>
            </a:effectLst>
          </p:spPr>
          <p:txBody>
            <a:bodyPr wrap="square" lIns="45718" tIns="45718" rIns="45718" bIns="45718" numCol="1" anchor="ctr">
              <a:noAutofit/>
            </a:bodyPr>
            <a:lstStyle/>
            <a:p>
              <a:pPr>
                <a:defRPr baseline="30000">
                  <a:solidFill>
                    <a:srgbClr val="FFFFFF"/>
                  </a:solidFill>
                  <a:latin typeface="Arial"/>
                  <a:ea typeface="Arial"/>
                  <a:cs typeface="Arial"/>
                  <a:sym typeface="Arial"/>
                </a:defRPr>
              </a:pPr>
              <a:endParaRPr/>
            </a:p>
          </p:txBody>
        </p:sp>
        <p:sp>
          <p:nvSpPr>
            <p:cNvPr id="151" name="Outcome 3:…"/>
            <p:cNvSpPr txBox="1"/>
            <p:nvPr/>
          </p:nvSpPr>
          <p:spPr>
            <a:xfrm>
              <a:off x="137294" y="56510"/>
              <a:ext cx="2537886" cy="4332717"/>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45718" tIns="45718" rIns="45718" bIns="45718" numCol="1" anchor="ctr">
              <a:spAutoFit/>
            </a:bodyPr>
            <a:lstStyle/>
            <a:p>
              <a:pPr algn="ctr">
                <a:defRPr b="1" baseline="30000">
                  <a:latin typeface="Arial"/>
                  <a:ea typeface="Arial"/>
                  <a:cs typeface="Arial"/>
                  <a:sym typeface="Arial"/>
                </a:defRPr>
              </a:pPr>
              <a:r>
                <a:rPr dirty="0"/>
                <a:t>Outcome 3:  </a:t>
              </a:r>
              <a:endParaRPr dirty="0">
                <a:solidFill>
                  <a:srgbClr val="FFFFFF"/>
                </a:solidFill>
              </a:endParaRPr>
            </a:p>
            <a:p>
              <a:pPr>
                <a:defRPr baseline="30000">
                  <a:latin typeface="Arial"/>
                  <a:ea typeface="Arial"/>
                  <a:cs typeface="Arial"/>
                  <a:sym typeface="Arial"/>
                </a:defRPr>
              </a:pPr>
              <a:r>
                <a:rPr dirty="0"/>
                <a:t>Services to citizens and other clients that are accessible and efficient.</a:t>
              </a:r>
              <a:endParaRPr b="1" dirty="0"/>
            </a:p>
            <a:p>
              <a:pPr>
                <a:defRPr b="1" baseline="30000">
                  <a:latin typeface="Arial"/>
                  <a:ea typeface="Arial"/>
                  <a:cs typeface="Arial"/>
                  <a:sym typeface="Arial"/>
                </a:defRPr>
              </a:pPr>
              <a:r>
                <a:rPr dirty="0"/>
                <a:t>Strategic Objectives:</a:t>
              </a:r>
              <a:endParaRPr dirty="0">
                <a:solidFill>
                  <a:srgbClr val="FFFFFF"/>
                </a:solidFill>
              </a:endParaRPr>
            </a:p>
            <a:p>
              <a:pPr marL="127000" indent="-127000">
                <a:lnSpc>
                  <a:spcPct val="90000"/>
                </a:lnSpc>
                <a:buSzPct val="100000"/>
                <a:buFont typeface="Arial"/>
                <a:buChar char="•"/>
                <a:defRPr baseline="30000">
                  <a:latin typeface="Arial"/>
                  <a:ea typeface="Arial"/>
                  <a:cs typeface="Arial"/>
                  <a:sym typeface="Arial"/>
                </a:defRPr>
              </a:pPr>
              <a:r>
                <a:rPr dirty="0"/>
                <a:t>Secure, effective, efficient and accessible service delivery to citizens and immigrants.</a:t>
              </a:r>
              <a:endParaRPr dirty="0">
                <a:solidFill>
                  <a:srgbClr val="FFFFFF"/>
                </a:solidFill>
              </a:endParaRPr>
            </a:p>
            <a:p>
              <a:pPr marL="127000" indent="-127000">
                <a:lnSpc>
                  <a:spcPct val="90000"/>
                </a:lnSpc>
                <a:buSzPct val="100000"/>
                <a:buFont typeface="Arial"/>
                <a:buChar char="•"/>
                <a:defRPr baseline="30000">
                  <a:latin typeface="Arial"/>
                  <a:ea typeface="Arial"/>
                  <a:cs typeface="Arial"/>
                  <a:sym typeface="Arial"/>
                </a:defRPr>
              </a:pPr>
              <a:r>
                <a:rPr dirty="0"/>
                <a:t>Good governance and administration.</a:t>
              </a:r>
              <a:endParaRPr dirty="0">
                <a:solidFill>
                  <a:srgbClr val="FFFFFF"/>
                </a:solidFill>
              </a:endParaRPr>
            </a:p>
            <a:p>
              <a:pPr marL="127000" indent="-127000">
                <a:lnSpc>
                  <a:spcPct val="90000"/>
                </a:lnSpc>
                <a:buSzPct val="100000"/>
                <a:buFont typeface="Arial"/>
                <a:buChar char="•"/>
                <a:defRPr baseline="30000">
                  <a:latin typeface="Arial"/>
                  <a:ea typeface="Arial"/>
                  <a:cs typeface="Arial"/>
                  <a:sym typeface="Arial"/>
                </a:defRPr>
              </a:pPr>
              <a:r>
                <a:rPr dirty="0"/>
                <a:t>Ethical conduct and zero tolerance approach to crime, fraud and corruption.</a:t>
              </a:r>
              <a:endParaRPr dirty="0">
                <a:solidFill>
                  <a:srgbClr val="FFFFFF"/>
                </a:solidFill>
              </a:endParaRPr>
            </a:p>
            <a:p>
              <a:pPr marL="127000" indent="-127000">
                <a:lnSpc>
                  <a:spcPct val="90000"/>
                </a:lnSpc>
                <a:buSzPct val="100000"/>
                <a:buFont typeface="Arial"/>
                <a:buChar char="•"/>
                <a:defRPr baseline="30000">
                  <a:latin typeface="Arial"/>
                  <a:ea typeface="Arial"/>
                  <a:cs typeface="Arial"/>
                  <a:sym typeface="Arial"/>
                </a:defRPr>
              </a:pPr>
              <a:r>
                <a:rPr dirty="0"/>
                <a:t>Collaboration with stakeholders in support of enhanced service delivery and core business objectives.</a:t>
              </a:r>
              <a:r>
                <a:rPr dirty="0">
                  <a:solidFill>
                    <a:srgbClr val="FFFFFF"/>
                  </a:solidFill>
                </a:rPr>
                <a:t>.</a:t>
              </a:r>
            </a:p>
          </p:txBody>
        </p:sp>
      </p:grpSp>
    </p:spTree>
  </p:cSld>
  <p:clrMapOvr>
    <a:masterClrMapping/>
  </p:clrMapOvr>
  <p:transition spd="med"/>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extBox 3"/>
          <p:cNvSpPr txBox="1"/>
          <p:nvPr/>
        </p:nvSpPr>
        <p:spPr>
          <a:xfrm>
            <a:off x="311284" y="1529947"/>
            <a:ext cx="8832716" cy="37523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388" name="Rectangle 4"/>
          <p:cNvSpPr txBox="1"/>
          <p:nvPr/>
        </p:nvSpPr>
        <p:spPr>
          <a:xfrm>
            <a:off x="539552" y="296973"/>
            <a:ext cx="7370620" cy="46166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r>
              <a:rPr lang="en-ZA" sz="2400" b="1" dirty="0">
                <a:solidFill>
                  <a:schemeClr val="accent3">
                    <a:lumMod val="75000"/>
                  </a:schemeClr>
                </a:solidFill>
                <a:latin typeface="Arial" pitchFamily="34" charset="0"/>
                <a:cs typeface="Arial" pitchFamily="34" charset="0"/>
              </a:rPr>
              <a:t>TABLE OF CONTENTS</a:t>
            </a:r>
          </a:p>
        </p:txBody>
      </p:sp>
      <p:sp>
        <p:nvSpPr>
          <p:cNvPr id="389"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50</a:t>
            </a:fld>
            <a:endParaRPr/>
          </a:p>
        </p:txBody>
      </p:sp>
      <p:sp>
        <p:nvSpPr>
          <p:cNvPr id="2" name="Rectangle 1"/>
          <p:cNvSpPr/>
          <p:nvPr/>
        </p:nvSpPr>
        <p:spPr>
          <a:xfrm>
            <a:off x="809327" y="1651591"/>
            <a:ext cx="7706817" cy="3000821"/>
          </a:xfrm>
          <a:prstGeom prst="rect">
            <a:avLst/>
          </a:prstGeom>
        </p:spPr>
        <p:txBody>
          <a:bodyPr wrap="square">
            <a:spAutoFit/>
          </a:bodyPr>
          <a:lstStyle/>
          <a:p>
            <a:pPr marL="457200" lvl="0" indent="-457200">
              <a:lnSpc>
                <a:spcPct val="150000"/>
              </a:lnSpc>
              <a:spcBef>
                <a:spcPct val="20000"/>
              </a:spcBef>
              <a:buFont typeface="+mj-lt"/>
              <a:buAutoNum type="arabicPeriod"/>
            </a:pPr>
            <a:r>
              <a:rPr lang="en-US" sz="2400" dirty="0">
                <a:latin typeface="Arial" pitchFamily="34" charset="0"/>
                <a:cs typeface="Arial" pitchFamily="34" charset="0"/>
              </a:rPr>
              <a:t>Expenditure as at 31 December 2017</a:t>
            </a:r>
          </a:p>
          <a:p>
            <a:pPr marL="742950" lvl="1" indent="-285750">
              <a:lnSpc>
                <a:spcPct val="150000"/>
              </a:lnSpc>
              <a:spcBef>
                <a:spcPct val="20000"/>
              </a:spcBef>
              <a:buFont typeface="Wingdings" pitchFamily="2" charset="2"/>
              <a:buChar char="q"/>
            </a:pPr>
            <a:r>
              <a:rPr lang="en-US" dirty="0">
                <a:latin typeface="Arial" pitchFamily="34" charset="0"/>
                <a:cs typeface="Arial" pitchFamily="34" charset="0"/>
              </a:rPr>
              <a:t>Per </a:t>
            </a:r>
            <a:r>
              <a:rPr lang="en-US" dirty="0" err="1">
                <a:latin typeface="Arial" pitchFamily="34" charset="0"/>
                <a:cs typeface="Arial" pitchFamily="34" charset="0"/>
              </a:rPr>
              <a:t>Programme</a:t>
            </a:r>
            <a:endParaRPr lang="en-US" dirty="0">
              <a:latin typeface="Arial" pitchFamily="34" charset="0"/>
              <a:cs typeface="Arial" pitchFamily="34" charset="0"/>
            </a:endParaRPr>
          </a:p>
          <a:p>
            <a:pPr marL="742950" lvl="1" indent="-285750">
              <a:lnSpc>
                <a:spcPct val="150000"/>
              </a:lnSpc>
              <a:spcBef>
                <a:spcPct val="20000"/>
              </a:spcBef>
              <a:buFont typeface="Wingdings" pitchFamily="2" charset="2"/>
              <a:buChar char="q"/>
            </a:pPr>
            <a:r>
              <a:rPr lang="en-US" dirty="0">
                <a:latin typeface="Arial" pitchFamily="34" charset="0"/>
                <a:cs typeface="Arial" pitchFamily="34" charset="0"/>
              </a:rPr>
              <a:t> Per Economic classification</a:t>
            </a:r>
          </a:p>
          <a:p>
            <a:pPr marL="742950" lvl="1" indent="-285750">
              <a:lnSpc>
                <a:spcPct val="150000"/>
              </a:lnSpc>
              <a:spcBef>
                <a:spcPct val="20000"/>
              </a:spcBef>
              <a:buFont typeface="Wingdings" pitchFamily="2" charset="2"/>
              <a:buChar char="q"/>
            </a:pPr>
            <a:r>
              <a:rPr lang="en-US" dirty="0">
                <a:latin typeface="Arial" pitchFamily="34" charset="0"/>
                <a:cs typeface="Arial" pitchFamily="34" charset="0"/>
              </a:rPr>
              <a:t>Per Branch</a:t>
            </a:r>
          </a:p>
          <a:p>
            <a:pPr marL="742950" lvl="1" indent="-285750">
              <a:lnSpc>
                <a:spcPct val="150000"/>
              </a:lnSpc>
              <a:spcBef>
                <a:spcPct val="20000"/>
              </a:spcBef>
              <a:buFont typeface="Wingdings" pitchFamily="2" charset="2"/>
              <a:buChar char="q"/>
            </a:pPr>
            <a:r>
              <a:rPr lang="en-US" dirty="0">
                <a:latin typeface="Arial" pitchFamily="34" charset="0"/>
                <a:cs typeface="Arial" pitchFamily="34" charset="0"/>
              </a:rPr>
              <a:t>Self Financing</a:t>
            </a:r>
          </a:p>
          <a:p>
            <a:pPr marL="742950" lvl="1" indent="-285750">
              <a:lnSpc>
                <a:spcPct val="150000"/>
              </a:lnSpc>
              <a:spcBef>
                <a:spcPct val="20000"/>
              </a:spcBef>
              <a:buFont typeface="Wingdings" pitchFamily="2" charset="2"/>
              <a:buChar char="q"/>
            </a:pPr>
            <a:r>
              <a:rPr lang="en-US" dirty="0">
                <a:latin typeface="Arial" pitchFamily="34" charset="0"/>
                <a:cs typeface="Arial" pitchFamily="34" charset="0"/>
              </a:rPr>
              <a:t>Revenue</a:t>
            </a:r>
          </a:p>
        </p:txBody>
      </p:sp>
    </p:spTree>
  </p:cSld>
  <p:clrMapOvr>
    <a:masterClrMapping/>
  </p:clrMapOvr>
  <p:transition spd="med"/>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1" name="TextBox 3"/>
          <p:cNvSpPr txBox="1"/>
          <p:nvPr/>
        </p:nvSpPr>
        <p:spPr>
          <a:xfrm>
            <a:off x="311284" y="1529950"/>
            <a:ext cx="8832716" cy="37522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392" name="Rectangle 4"/>
          <p:cNvSpPr txBox="1"/>
          <p:nvPr/>
        </p:nvSpPr>
        <p:spPr>
          <a:xfrm>
            <a:off x="1163781" y="-191073"/>
            <a:ext cx="7370620" cy="830993"/>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defRPr sz="2400" b="1">
                <a:solidFill>
                  <a:srgbClr val="632523"/>
                </a:solidFill>
                <a:latin typeface="+mj-lt"/>
                <a:ea typeface="+mj-ea"/>
                <a:cs typeface="+mj-cs"/>
                <a:sym typeface="Calibri"/>
              </a:defRPr>
            </a:pPr>
            <a:r>
              <a:rPr sz="2400" b="1" dirty="0" smtClean="0">
                <a:solidFill>
                  <a:schemeClr val="accent3">
                    <a:satOff val="-6373"/>
                    <a:lumOff val="-10823"/>
                  </a:schemeClr>
                </a:solidFill>
                <a:latin typeface="Arial"/>
                <a:ea typeface="Arial"/>
                <a:cs typeface="Arial"/>
              </a:rPr>
              <a:t/>
            </a:r>
            <a:br>
              <a:rPr sz="2400" b="1" dirty="0" smtClean="0">
                <a:solidFill>
                  <a:schemeClr val="accent3">
                    <a:satOff val="-6373"/>
                    <a:lumOff val="-10823"/>
                  </a:schemeClr>
                </a:solidFill>
                <a:latin typeface="Arial"/>
                <a:ea typeface="Arial"/>
                <a:cs typeface="Arial"/>
              </a:rPr>
            </a:br>
            <a:r>
              <a:rPr sz="2400" b="1" dirty="0" smtClean="0">
                <a:solidFill>
                  <a:schemeClr val="accent3">
                    <a:satOff val="-6373"/>
                    <a:lumOff val="-10823"/>
                  </a:schemeClr>
                </a:solidFill>
                <a:latin typeface="Arial"/>
                <a:ea typeface="Arial"/>
                <a:cs typeface="Arial"/>
                <a:sym typeface="Arial"/>
              </a:rPr>
              <a:t>EXPENDITURE AS AT 3</a:t>
            </a:r>
            <a:r>
              <a:rPr lang="en-ZA" sz="2400" b="1" dirty="0" smtClean="0">
                <a:solidFill>
                  <a:schemeClr val="accent3">
                    <a:satOff val="-6373"/>
                    <a:lumOff val="-10823"/>
                  </a:schemeClr>
                </a:solidFill>
                <a:latin typeface="Arial"/>
                <a:ea typeface="Arial"/>
                <a:cs typeface="Arial"/>
                <a:sym typeface="Arial"/>
              </a:rPr>
              <a:t>1 DECEMBER 2017</a:t>
            </a:r>
            <a:r>
              <a:rPr sz="2400" b="1" dirty="0" smtClean="0">
                <a:solidFill>
                  <a:schemeClr val="accent3">
                    <a:satOff val="-6373"/>
                    <a:lumOff val="-10823"/>
                  </a:schemeClr>
                </a:solidFill>
                <a:latin typeface="Arial"/>
                <a:ea typeface="Arial"/>
                <a:cs typeface="Arial"/>
                <a:sym typeface="Arial"/>
              </a:rPr>
              <a:t> </a:t>
            </a:r>
            <a:r>
              <a:rPr dirty="0" smtClean="0">
                <a:solidFill>
                  <a:srgbClr val="FFFFFF"/>
                </a:solidFill>
                <a:latin typeface="Arial"/>
                <a:ea typeface="Arial"/>
                <a:cs typeface="Arial"/>
                <a:sym typeface="Arial"/>
              </a:rPr>
              <a:t>2017</a:t>
            </a:r>
            <a:endParaRPr dirty="0">
              <a:solidFill>
                <a:srgbClr val="FFFFFF"/>
              </a:solidFill>
              <a:latin typeface="Arial"/>
              <a:ea typeface="Arial"/>
              <a:cs typeface="Arial"/>
              <a:sym typeface="Arial"/>
            </a:endParaRPr>
          </a:p>
        </p:txBody>
      </p:sp>
      <p:sp>
        <p:nvSpPr>
          <p:cNvPr id="393"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51</a:t>
            </a:fld>
            <a:endParaRPr/>
          </a:p>
        </p:txBody>
      </p:sp>
      <p:graphicFrame>
        <p:nvGraphicFramePr>
          <p:cNvPr id="5" name="Table 4"/>
          <p:cNvGraphicFramePr>
            <a:graphicFrameLocks noGrp="1"/>
          </p:cNvGraphicFramePr>
          <p:nvPr>
            <p:extLst>
              <p:ext uri="{D42A27DB-BD31-4B8C-83A1-F6EECF244321}">
                <p14:modId xmlns:p14="http://schemas.microsoft.com/office/powerpoint/2010/main" xmlns="" val="1666574937"/>
              </p:ext>
            </p:extLst>
          </p:nvPr>
        </p:nvGraphicFramePr>
        <p:xfrm>
          <a:off x="311284" y="631443"/>
          <a:ext cx="8603672" cy="5078587"/>
        </p:xfrm>
        <a:graphic>
          <a:graphicData uri="http://schemas.openxmlformats.org/drawingml/2006/table">
            <a:tbl>
              <a:tblPr/>
              <a:tblGrid>
                <a:gridCol w="2964572"/>
                <a:gridCol w="1465944"/>
                <a:gridCol w="1753438"/>
                <a:gridCol w="1209859"/>
                <a:gridCol w="1209859"/>
              </a:tblGrid>
              <a:tr h="240728">
                <a:tc>
                  <a:txBody>
                    <a:bodyPr/>
                    <a:lstStyle/>
                    <a:p>
                      <a:pPr algn="l" fontAlgn="b"/>
                      <a:r>
                        <a:rPr lang="en-US" sz="1100" b="1" i="0" u="none" strike="noStrike" dirty="0">
                          <a:solidFill>
                            <a:srgbClr val="000000"/>
                          </a:solidFill>
                          <a:effectLst/>
                          <a:latin typeface="Arial"/>
                        </a:rPr>
                        <a:t>PER PROGRAMME</a:t>
                      </a:r>
                    </a:p>
                  </a:txBody>
                  <a:tcPr marL="3725" marR="3725" marT="37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3">
                        <a:lumMod val="40000"/>
                        <a:lumOff val="60000"/>
                      </a:schemeClr>
                    </a:solidFill>
                  </a:tcPr>
                </a:tc>
                <a:tc>
                  <a:txBody>
                    <a:bodyPr/>
                    <a:lstStyle/>
                    <a:p>
                      <a:pPr algn="ctr" fontAlgn="b"/>
                      <a:r>
                        <a:rPr lang="en-US" sz="1100" b="1" i="0" u="none" strike="noStrike">
                          <a:solidFill>
                            <a:srgbClr val="000000"/>
                          </a:solidFill>
                          <a:effectLst/>
                          <a:latin typeface="Arial"/>
                        </a:rPr>
                        <a:t> CURRENT BUDGET </a:t>
                      </a:r>
                    </a:p>
                  </a:txBody>
                  <a:tcPr marL="3725" marR="3725" marT="3725" marB="0" anchor="b">
                    <a:lnL>
                      <a:noFill/>
                    </a:lnL>
                    <a:lnR>
                      <a:noFill/>
                    </a:lnR>
                    <a:lnT w="12700" cap="flat" cmpd="sng" algn="ctr">
                      <a:solidFill>
                        <a:schemeClr val="tx1"/>
                      </a:solidFill>
                      <a:prstDash val="solid"/>
                      <a:round/>
                      <a:headEnd type="none" w="med" len="med"/>
                      <a:tailEnd type="none" w="med" len="med"/>
                    </a:lnT>
                    <a:lnB>
                      <a:noFill/>
                    </a:lnB>
                    <a:solidFill>
                      <a:schemeClr val="accent3">
                        <a:lumMod val="40000"/>
                        <a:lumOff val="60000"/>
                      </a:schemeClr>
                    </a:solidFill>
                  </a:tcPr>
                </a:tc>
                <a:tc>
                  <a:txBody>
                    <a:bodyPr/>
                    <a:lstStyle/>
                    <a:p>
                      <a:pPr algn="ctr" fontAlgn="b"/>
                      <a:r>
                        <a:rPr lang="en-US" sz="1100" b="1" i="0" u="none" strike="noStrike">
                          <a:solidFill>
                            <a:srgbClr val="000000"/>
                          </a:solidFill>
                          <a:effectLst/>
                          <a:latin typeface="Arial"/>
                        </a:rPr>
                        <a:t> EXPENDITURE </a:t>
                      </a:r>
                    </a:p>
                  </a:txBody>
                  <a:tcPr marL="3725" marR="3725" marT="3725" marB="0" anchor="b">
                    <a:lnL>
                      <a:noFill/>
                    </a:lnL>
                    <a:lnR>
                      <a:noFill/>
                    </a:lnR>
                    <a:lnT w="12700" cap="flat" cmpd="sng" algn="ctr">
                      <a:solidFill>
                        <a:schemeClr val="tx1"/>
                      </a:solidFill>
                      <a:prstDash val="solid"/>
                      <a:round/>
                      <a:headEnd type="none" w="med" len="med"/>
                      <a:tailEnd type="none" w="med" len="med"/>
                    </a:lnT>
                    <a:lnB>
                      <a:noFill/>
                    </a:lnB>
                    <a:solidFill>
                      <a:schemeClr val="accent3">
                        <a:lumMod val="40000"/>
                        <a:lumOff val="60000"/>
                      </a:schemeClr>
                    </a:solidFill>
                  </a:tcPr>
                </a:tc>
                <a:tc>
                  <a:txBody>
                    <a:bodyPr/>
                    <a:lstStyle/>
                    <a:p>
                      <a:pPr algn="ctr" fontAlgn="b"/>
                      <a:r>
                        <a:rPr lang="en-US" sz="1100" b="1" i="0" u="none" strike="noStrike">
                          <a:solidFill>
                            <a:srgbClr val="000000"/>
                          </a:solidFill>
                          <a:effectLst/>
                          <a:latin typeface="Arial"/>
                        </a:rPr>
                        <a:t> AVAILABLE </a:t>
                      </a:r>
                    </a:p>
                  </a:txBody>
                  <a:tcPr marL="3725" marR="3725" marT="3725" marB="0" anchor="b">
                    <a:lnL>
                      <a:noFill/>
                    </a:lnL>
                    <a:lnR>
                      <a:noFill/>
                    </a:lnR>
                    <a:lnT w="12700" cap="flat" cmpd="sng" algn="ctr">
                      <a:solidFill>
                        <a:schemeClr val="tx1"/>
                      </a:solidFill>
                      <a:prstDash val="solid"/>
                      <a:round/>
                      <a:headEnd type="none" w="med" len="med"/>
                      <a:tailEnd type="none" w="med" len="med"/>
                    </a:lnT>
                    <a:lnB>
                      <a:noFill/>
                    </a:lnB>
                    <a:solidFill>
                      <a:schemeClr val="accent3">
                        <a:lumMod val="40000"/>
                        <a:lumOff val="60000"/>
                      </a:schemeClr>
                    </a:solidFill>
                  </a:tcPr>
                </a:tc>
                <a:tc>
                  <a:txBody>
                    <a:bodyPr/>
                    <a:lstStyle/>
                    <a:p>
                      <a:pPr algn="ctr" fontAlgn="b"/>
                      <a:r>
                        <a:rPr lang="en-US" sz="1100" b="1" i="0" u="none" strike="noStrike">
                          <a:solidFill>
                            <a:srgbClr val="000000"/>
                          </a:solidFill>
                          <a:effectLst/>
                          <a:latin typeface="Arial"/>
                        </a:rPr>
                        <a:t> % SPENT </a:t>
                      </a:r>
                    </a:p>
                  </a:txBody>
                  <a:tcPr marL="3725" marR="3725" marT="37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3">
                        <a:lumMod val="40000"/>
                        <a:lumOff val="60000"/>
                      </a:schemeClr>
                    </a:solidFill>
                  </a:tcPr>
                </a:tc>
              </a:tr>
              <a:tr h="201900">
                <a:tc>
                  <a:txBody>
                    <a:bodyPr/>
                    <a:lstStyle/>
                    <a:p>
                      <a:pPr algn="l" fontAlgn="b"/>
                      <a:endParaRPr lang="en-US" sz="1100" b="1" i="0" u="none" strike="noStrike" dirty="0">
                        <a:solidFill>
                          <a:srgbClr val="000000"/>
                        </a:solidFill>
                        <a:effectLst/>
                        <a:latin typeface="Arial"/>
                      </a:endParaRPr>
                    </a:p>
                  </a:txBody>
                  <a:tcPr marL="3725" marR="3725" marT="3725" marB="0" anchor="b">
                    <a:lnL w="12700" cap="flat" cmpd="sng" algn="ctr">
                      <a:solidFill>
                        <a:schemeClr val="tx1"/>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ctr" fontAlgn="b"/>
                      <a:r>
                        <a:rPr lang="en-US" sz="1100" b="1" i="0" u="none" strike="noStrike" dirty="0">
                          <a:solidFill>
                            <a:srgbClr val="000000"/>
                          </a:solidFill>
                          <a:effectLst/>
                          <a:latin typeface="Arial"/>
                        </a:rPr>
                        <a:t> R'000 </a:t>
                      </a:r>
                    </a:p>
                  </a:txBody>
                  <a:tcPr marL="3725" marR="3725" marT="3725"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100" b="1" i="0" u="none" strike="noStrike">
                          <a:solidFill>
                            <a:srgbClr val="000000"/>
                          </a:solidFill>
                          <a:effectLst/>
                          <a:latin typeface="Arial"/>
                        </a:rPr>
                        <a:t> R'000 </a:t>
                      </a:r>
                    </a:p>
                  </a:txBody>
                  <a:tcPr marL="3725" marR="3725" marT="3725"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100" b="1" i="0" u="none" strike="noStrike">
                          <a:solidFill>
                            <a:srgbClr val="000000"/>
                          </a:solidFill>
                          <a:effectLst/>
                          <a:latin typeface="Arial"/>
                        </a:rPr>
                        <a:t> R'000 </a:t>
                      </a:r>
                    </a:p>
                  </a:txBody>
                  <a:tcPr marL="3725" marR="3725" marT="3725"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100" b="1" i="0" u="none" strike="noStrike">
                          <a:solidFill>
                            <a:srgbClr val="000000"/>
                          </a:solidFill>
                          <a:effectLst/>
                          <a:latin typeface="Arial"/>
                        </a:rPr>
                        <a:t> % </a:t>
                      </a:r>
                    </a:p>
                  </a:txBody>
                  <a:tcPr marL="3725" marR="3725" marT="3725"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r>
              <a:tr h="240728">
                <a:tc>
                  <a:txBody>
                    <a:bodyPr/>
                    <a:lstStyle/>
                    <a:p>
                      <a:pPr algn="l" fontAlgn="b"/>
                      <a:r>
                        <a:rPr lang="en-US" sz="1100" b="0" i="0" u="none" strike="noStrike">
                          <a:solidFill>
                            <a:srgbClr val="000000"/>
                          </a:solidFill>
                          <a:effectLst/>
                          <a:latin typeface="Arial"/>
                        </a:rPr>
                        <a:t>ADMINISTRATION</a:t>
                      </a:r>
                    </a:p>
                  </a:txBody>
                  <a:tcPr marL="3725" marR="3725" marT="37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b"/>
                      <a:r>
                        <a:rPr lang="en-US" sz="1100" b="0" i="0" u="none" strike="noStrike" dirty="0">
                          <a:solidFill>
                            <a:srgbClr val="000000"/>
                          </a:solidFill>
                          <a:effectLst/>
                          <a:latin typeface="Arial"/>
                        </a:rPr>
                        <a:t>                  2,587,891 </a:t>
                      </a:r>
                    </a:p>
                  </a:txBody>
                  <a:tcPr marL="3725" marR="3725" marT="37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l" fontAlgn="b"/>
                      <a:r>
                        <a:rPr lang="en-US" sz="1100" b="0" i="0" u="none" strike="noStrike" dirty="0">
                          <a:solidFill>
                            <a:srgbClr val="000000"/>
                          </a:solidFill>
                          <a:effectLst/>
                          <a:latin typeface="Arial"/>
                        </a:rPr>
                        <a:t>                         1,499,045 </a:t>
                      </a:r>
                    </a:p>
                  </a:txBody>
                  <a:tcPr marL="3725" marR="3725" marT="3725"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l" fontAlgn="b"/>
                      <a:r>
                        <a:rPr lang="en-US" sz="1100" b="0" i="0" u="none" strike="noStrike">
                          <a:solidFill>
                            <a:srgbClr val="000000"/>
                          </a:solidFill>
                          <a:effectLst/>
                          <a:latin typeface="Arial"/>
                        </a:rPr>
                        <a:t>               1,088,846 </a:t>
                      </a:r>
                    </a:p>
                  </a:txBody>
                  <a:tcPr marL="3725" marR="3725" marT="3725"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100" b="0" i="0" u="none" strike="noStrike">
                          <a:solidFill>
                            <a:srgbClr val="000000"/>
                          </a:solidFill>
                          <a:effectLst/>
                          <a:latin typeface="Arial"/>
                        </a:rPr>
                        <a:t>57.9%</a:t>
                      </a:r>
                    </a:p>
                  </a:txBody>
                  <a:tcPr marL="3725" marR="3725" marT="3725"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r>
              <a:tr h="240728">
                <a:tc>
                  <a:txBody>
                    <a:bodyPr/>
                    <a:lstStyle/>
                    <a:p>
                      <a:pPr algn="l" fontAlgn="b"/>
                      <a:r>
                        <a:rPr lang="en-US" sz="1100" b="0" i="0" u="none" strike="noStrike">
                          <a:solidFill>
                            <a:srgbClr val="000000"/>
                          </a:solidFill>
                          <a:effectLst/>
                          <a:latin typeface="Arial"/>
                        </a:rPr>
                        <a:t>CITIZEN AFFAIRS</a:t>
                      </a:r>
                    </a:p>
                  </a:txBody>
                  <a:tcPr marL="3725" marR="3725" marT="37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b"/>
                      <a:r>
                        <a:rPr lang="en-US" sz="1100" b="0" i="0" u="none" strike="noStrike" dirty="0">
                          <a:solidFill>
                            <a:srgbClr val="000000"/>
                          </a:solidFill>
                          <a:effectLst/>
                          <a:latin typeface="Arial"/>
                        </a:rPr>
                        <a:t>                  4,598,886 </a:t>
                      </a:r>
                    </a:p>
                  </a:txBody>
                  <a:tcPr marL="3725" marR="3725" marT="3725" marB="0" anchor="b">
                    <a:lnL w="63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l" fontAlgn="b"/>
                      <a:r>
                        <a:rPr lang="en-US" sz="1100" b="0" i="0" u="none" strike="noStrike" dirty="0">
                          <a:solidFill>
                            <a:srgbClr val="000000"/>
                          </a:solidFill>
                          <a:effectLst/>
                          <a:latin typeface="Arial"/>
                        </a:rPr>
                        <a:t>                         3,587,933 </a:t>
                      </a:r>
                    </a:p>
                  </a:txBody>
                  <a:tcPr marL="3725" marR="3725" marT="3725" marB="0" anchor="b">
                    <a:lnL>
                      <a:noFill/>
                    </a:lnL>
                    <a:lnR>
                      <a:noFill/>
                    </a:lnR>
                    <a:lnT>
                      <a:noFill/>
                    </a:lnT>
                    <a:lnB>
                      <a:noFill/>
                    </a:lnB>
                    <a:solidFill>
                      <a:schemeClr val="accent3">
                        <a:lumMod val="40000"/>
                        <a:lumOff val="60000"/>
                      </a:schemeClr>
                    </a:solidFill>
                  </a:tcPr>
                </a:tc>
                <a:tc>
                  <a:txBody>
                    <a:bodyPr/>
                    <a:lstStyle/>
                    <a:p>
                      <a:pPr algn="l" fontAlgn="b"/>
                      <a:r>
                        <a:rPr lang="en-US" sz="1100" b="0" i="0" u="none" strike="noStrike">
                          <a:solidFill>
                            <a:srgbClr val="000000"/>
                          </a:solidFill>
                          <a:effectLst/>
                          <a:latin typeface="Arial"/>
                        </a:rPr>
                        <a:t>               1,010,953 </a:t>
                      </a:r>
                    </a:p>
                  </a:txBody>
                  <a:tcPr marL="3725" marR="3725" marT="3725" marB="0" anchor="b">
                    <a:lnL>
                      <a:noFill/>
                    </a:lnL>
                    <a:lnR>
                      <a:noFill/>
                    </a:lnR>
                    <a:lnT>
                      <a:noFill/>
                    </a:lnT>
                    <a:lnB>
                      <a:noFill/>
                    </a:lnB>
                    <a:solidFill>
                      <a:schemeClr val="accent3">
                        <a:lumMod val="40000"/>
                        <a:lumOff val="60000"/>
                      </a:schemeClr>
                    </a:solidFill>
                  </a:tcPr>
                </a:tc>
                <a:tc>
                  <a:txBody>
                    <a:bodyPr/>
                    <a:lstStyle/>
                    <a:p>
                      <a:pPr algn="r" fontAlgn="b"/>
                      <a:r>
                        <a:rPr lang="en-US" sz="1100" b="0" i="0" u="none" strike="noStrike">
                          <a:solidFill>
                            <a:srgbClr val="000000"/>
                          </a:solidFill>
                          <a:effectLst/>
                          <a:latin typeface="Arial"/>
                        </a:rPr>
                        <a:t>78.0%</a:t>
                      </a:r>
                    </a:p>
                  </a:txBody>
                  <a:tcPr marL="3725" marR="3725" marT="3725" marB="0" anchor="b">
                    <a:lnL>
                      <a:noFill/>
                    </a:lnL>
                    <a:lnR w="12700" cap="flat" cmpd="sng" algn="ctr">
                      <a:solidFill>
                        <a:schemeClr val="tx1"/>
                      </a:solidFill>
                      <a:prstDash val="solid"/>
                      <a:round/>
                      <a:headEnd type="none" w="med" len="med"/>
                      <a:tailEnd type="none" w="med" len="med"/>
                    </a:lnR>
                    <a:lnT>
                      <a:noFill/>
                    </a:lnT>
                    <a:lnB>
                      <a:noFill/>
                    </a:lnB>
                    <a:solidFill>
                      <a:schemeClr val="accent3">
                        <a:lumMod val="40000"/>
                        <a:lumOff val="60000"/>
                      </a:schemeClr>
                    </a:solidFill>
                  </a:tcPr>
                </a:tc>
              </a:tr>
              <a:tr h="240728">
                <a:tc>
                  <a:txBody>
                    <a:bodyPr/>
                    <a:lstStyle/>
                    <a:p>
                      <a:pPr algn="l" fontAlgn="b"/>
                      <a:r>
                        <a:rPr lang="en-US" sz="1100" b="0" i="0" u="none" strike="noStrike">
                          <a:solidFill>
                            <a:srgbClr val="000000"/>
                          </a:solidFill>
                          <a:effectLst/>
                          <a:latin typeface="Arial"/>
                        </a:rPr>
                        <a:t>IMMIGRATION AFFAIRS</a:t>
                      </a:r>
                    </a:p>
                  </a:txBody>
                  <a:tcPr marL="3725" marR="3725" marT="37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b"/>
                      <a:r>
                        <a:rPr lang="en-US" sz="1100" b="0" i="0" u="none" strike="noStrike">
                          <a:solidFill>
                            <a:srgbClr val="000000"/>
                          </a:solidFill>
                          <a:effectLst/>
                          <a:latin typeface="Arial"/>
                        </a:rPr>
                        <a:t>                  1,215,562 </a:t>
                      </a:r>
                    </a:p>
                  </a:txBody>
                  <a:tcPr marL="3725" marR="3725" marT="3725" marB="0" anchor="b">
                    <a:lnL w="63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l" fontAlgn="b"/>
                      <a:r>
                        <a:rPr lang="en-US" sz="1100" b="0" i="0" u="none" strike="noStrike" dirty="0">
                          <a:solidFill>
                            <a:srgbClr val="000000"/>
                          </a:solidFill>
                          <a:effectLst/>
                          <a:latin typeface="Arial"/>
                        </a:rPr>
                        <a:t>                            847,539 </a:t>
                      </a:r>
                    </a:p>
                  </a:txBody>
                  <a:tcPr marL="3725" marR="3725" marT="3725" marB="0" anchor="b">
                    <a:lnL>
                      <a:noFill/>
                    </a:lnL>
                    <a:lnR>
                      <a:noFill/>
                    </a:lnR>
                    <a:lnT>
                      <a:noFill/>
                    </a:lnT>
                    <a:lnB>
                      <a:noFill/>
                    </a:lnB>
                    <a:solidFill>
                      <a:schemeClr val="accent3">
                        <a:lumMod val="40000"/>
                        <a:lumOff val="60000"/>
                      </a:schemeClr>
                    </a:solidFill>
                  </a:tcPr>
                </a:tc>
                <a:tc>
                  <a:txBody>
                    <a:bodyPr/>
                    <a:lstStyle/>
                    <a:p>
                      <a:pPr algn="l" fontAlgn="b"/>
                      <a:r>
                        <a:rPr lang="en-US" sz="1100" b="0" i="0" u="none" strike="noStrike" dirty="0">
                          <a:solidFill>
                            <a:srgbClr val="000000"/>
                          </a:solidFill>
                          <a:effectLst/>
                          <a:latin typeface="Arial"/>
                        </a:rPr>
                        <a:t>                  368,023 </a:t>
                      </a:r>
                    </a:p>
                  </a:txBody>
                  <a:tcPr marL="3725" marR="3725" marT="3725" marB="0" anchor="b">
                    <a:lnL>
                      <a:noFill/>
                    </a:lnL>
                    <a:lnR>
                      <a:noFill/>
                    </a:lnR>
                    <a:lnT>
                      <a:noFill/>
                    </a:lnT>
                    <a:lnB>
                      <a:noFill/>
                    </a:lnB>
                    <a:solidFill>
                      <a:schemeClr val="accent3">
                        <a:lumMod val="40000"/>
                        <a:lumOff val="60000"/>
                      </a:schemeClr>
                    </a:solidFill>
                  </a:tcPr>
                </a:tc>
                <a:tc>
                  <a:txBody>
                    <a:bodyPr/>
                    <a:lstStyle/>
                    <a:p>
                      <a:pPr algn="r" fontAlgn="b"/>
                      <a:r>
                        <a:rPr lang="en-US" sz="1100" b="0" i="0" u="none" strike="noStrike">
                          <a:solidFill>
                            <a:srgbClr val="000000"/>
                          </a:solidFill>
                          <a:effectLst/>
                          <a:latin typeface="Arial"/>
                        </a:rPr>
                        <a:t>69.7%</a:t>
                      </a:r>
                    </a:p>
                  </a:txBody>
                  <a:tcPr marL="3725" marR="3725" marT="3725" marB="0" anchor="b">
                    <a:lnL>
                      <a:noFill/>
                    </a:lnL>
                    <a:lnR w="12700" cap="flat" cmpd="sng" algn="ctr">
                      <a:solidFill>
                        <a:schemeClr val="tx1"/>
                      </a:solidFill>
                      <a:prstDash val="solid"/>
                      <a:round/>
                      <a:headEnd type="none" w="med" len="med"/>
                      <a:tailEnd type="none" w="med" len="med"/>
                    </a:lnR>
                    <a:lnT>
                      <a:noFill/>
                    </a:lnT>
                    <a:lnB>
                      <a:noFill/>
                    </a:lnB>
                    <a:solidFill>
                      <a:schemeClr val="accent3">
                        <a:lumMod val="40000"/>
                        <a:lumOff val="60000"/>
                      </a:schemeClr>
                    </a:solidFill>
                  </a:tcPr>
                </a:tc>
              </a:tr>
              <a:tr h="194135">
                <a:tc>
                  <a:txBody>
                    <a:bodyPr/>
                    <a:lstStyle/>
                    <a:p>
                      <a:pPr algn="l" fontAlgn="b"/>
                      <a:r>
                        <a:rPr lang="en-US" sz="1100" b="0" i="0" u="none" strike="noStrike">
                          <a:solidFill>
                            <a:srgbClr val="000000"/>
                          </a:solidFill>
                          <a:effectLst/>
                          <a:latin typeface="Arial"/>
                        </a:rPr>
                        <a:t>PROVINCES</a:t>
                      </a:r>
                    </a:p>
                  </a:txBody>
                  <a:tcPr marL="3725" marR="3725" marT="37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b"/>
                      <a:r>
                        <a:rPr lang="en-US" sz="1100" b="0" i="0" u="none" strike="noStrike">
                          <a:solidFill>
                            <a:srgbClr val="000000"/>
                          </a:solidFill>
                          <a:effectLst/>
                          <a:latin typeface="Arial"/>
                        </a:rPr>
                        <a:t> </a:t>
                      </a:r>
                    </a:p>
                  </a:txBody>
                  <a:tcPr marL="3725" marR="3725" marT="37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r>
                        <a:rPr lang="en-US" sz="1100" b="0" i="0" u="none" strike="noStrike">
                          <a:solidFill>
                            <a:srgbClr val="000000"/>
                          </a:solidFill>
                          <a:effectLst/>
                          <a:latin typeface="Arial"/>
                        </a:rPr>
                        <a:t> </a:t>
                      </a:r>
                    </a:p>
                  </a:txBody>
                  <a:tcPr marL="3725" marR="3725" marT="3725"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r>
                        <a:rPr lang="en-US" sz="1100" b="0" i="0" u="none" strike="noStrike" dirty="0">
                          <a:solidFill>
                            <a:srgbClr val="000000"/>
                          </a:solidFill>
                          <a:effectLst/>
                          <a:latin typeface="Arial"/>
                        </a:rPr>
                        <a:t> </a:t>
                      </a:r>
                    </a:p>
                  </a:txBody>
                  <a:tcPr marL="3725" marR="3725" marT="3725"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100" b="0" i="0" u="none" strike="noStrike">
                          <a:solidFill>
                            <a:srgbClr val="000000"/>
                          </a:solidFill>
                          <a:effectLst/>
                          <a:latin typeface="Arial"/>
                        </a:rPr>
                        <a:t>0.0%</a:t>
                      </a:r>
                    </a:p>
                  </a:txBody>
                  <a:tcPr marL="3725" marR="3725" marT="3725"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r>
              <a:tr h="240728">
                <a:tc>
                  <a:txBody>
                    <a:bodyPr/>
                    <a:lstStyle/>
                    <a:p>
                      <a:pPr algn="l" fontAlgn="b"/>
                      <a:r>
                        <a:rPr lang="en-US" sz="1100" b="1" i="0" u="none" strike="noStrike">
                          <a:solidFill>
                            <a:srgbClr val="000000"/>
                          </a:solidFill>
                          <a:effectLst/>
                          <a:latin typeface="Arial"/>
                        </a:rPr>
                        <a:t>TOTAL</a:t>
                      </a:r>
                    </a:p>
                  </a:txBody>
                  <a:tcPr marL="3725" marR="3725" marT="3725" marB="0" anchor="b">
                    <a:lnL w="12700" cap="flat" cmpd="sng" algn="ctr">
                      <a:solidFill>
                        <a:schemeClr val="tx1"/>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l" fontAlgn="b"/>
                      <a:r>
                        <a:rPr lang="en-US" sz="1100" b="1" i="0" u="none" strike="noStrike">
                          <a:solidFill>
                            <a:srgbClr val="000000"/>
                          </a:solidFill>
                          <a:effectLst/>
                          <a:latin typeface="Arial"/>
                        </a:rPr>
                        <a:t>                  8,402,339 </a:t>
                      </a:r>
                    </a:p>
                  </a:txBody>
                  <a:tcPr marL="3725" marR="3725" marT="3725"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l" fontAlgn="b"/>
                      <a:r>
                        <a:rPr lang="en-US" sz="1100" b="1" i="0" u="none" strike="noStrike">
                          <a:solidFill>
                            <a:srgbClr val="000000"/>
                          </a:solidFill>
                          <a:effectLst/>
                          <a:latin typeface="Arial"/>
                        </a:rPr>
                        <a:t>                         5,934,517 </a:t>
                      </a:r>
                    </a:p>
                  </a:txBody>
                  <a:tcPr marL="3725" marR="3725" marT="3725"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l" fontAlgn="b"/>
                      <a:r>
                        <a:rPr lang="en-US" sz="1100" b="1" i="0" u="none" strike="noStrike" dirty="0">
                          <a:solidFill>
                            <a:srgbClr val="000000"/>
                          </a:solidFill>
                          <a:effectLst/>
                          <a:latin typeface="Arial"/>
                        </a:rPr>
                        <a:t>               2,467,822 </a:t>
                      </a:r>
                    </a:p>
                  </a:txBody>
                  <a:tcPr marL="3725" marR="3725" marT="3725"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100" b="1" i="0" u="none" strike="noStrike">
                          <a:solidFill>
                            <a:srgbClr val="000000"/>
                          </a:solidFill>
                          <a:effectLst/>
                          <a:latin typeface="Arial"/>
                        </a:rPr>
                        <a:t>70.6%</a:t>
                      </a:r>
                    </a:p>
                  </a:txBody>
                  <a:tcPr marL="3725" marR="3725" marT="3725"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r>
              <a:tr h="217432">
                <a:tc>
                  <a:txBody>
                    <a:bodyPr/>
                    <a:lstStyle/>
                    <a:p>
                      <a:pPr algn="l" fontAlgn="b"/>
                      <a:endParaRPr lang="en-US" sz="1100" b="0" i="0" u="none" strike="noStrike">
                        <a:solidFill>
                          <a:srgbClr val="000000"/>
                        </a:solidFill>
                        <a:effectLst/>
                        <a:latin typeface="Arial"/>
                      </a:endParaRPr>
                    </a:p>
                  </a:txBody>
                  <a:tcPr marL="3725" marR="3725" marT="3725" marB="0" anchor="b">
                    <a:lnL w="12700" cap="flat" cmpd="sng" algn="ctr">
                      <a:solidFill>
                        <a:schemeClr val="tx1"/>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l" fontAlgn="b"/>
                      <a:endParaRPr lang="en-US" sz="1100" b="0" i="0" u="none" strike="noStrike">
                        <a:solidFill>
                          <a:srgbClr val="000000"/>
                        </a:solidFill>
                        <a:effectLst/>
                        <a:latin typeface="Arial"/>
                      </a:endParaRPr>
                    </a:p>
                  </a:txBody>
                  <a:tcPr marL="3725" marR="3725" marT="3725" marB="0" anchor="b">
                    <a:lnL>
                      <a:noFill/>
                    </a:lnL>
                    <a:lnR>
                      <a:noFill/>
                    </a:lnR>
                    <a:lnT>
                      <a:noFill/>
                    </a:lnT>
                    <a:lnB>
                      <a:noFill/>
                    </a:lnB>
                    <a:solidFill>
                      <a:schemeClr val="accent3">
                        <a:lumMod val="40000"/>
                        <a:lumOff val="60000"/>
                      </a:schemeClr>
                    </a:solidFill>
                  </a:tcPr>
                </a:tc>
                <a:tc>
                  <a:txBody>
                    <a:bodyPr/>
                    <a:lstStyle/>
                    <a:p>
                      <a:pPr algn="l" fontAlgn="b"/>
                      <a:endParaRPr lang="en-US" sz="1100" b="0" i="0" u="none" strike="noStrike">
                        <a:solidFill>
                          <a:srgbClr val="000000"/>
                        </a:solidFill>
                        <a:effectLst/>
                        <a:latin typeface="Arial"/>
                      </a:endParaRPr>
                    </a:p>
                  </a:txBody>
                  <a:tcPr marL="3725" marR="3725" marT="3725" marB="0" anchor="b">
                    <a:lnL>
                      <a:noFill/>
                    </a:lnL>
                    <a:lnR>
                      <a:noFill/>
                    </a:lnR>
                    <a:lnT>
                      <a:noFill/>
                    </a:lnT>
                    <a:lnB>
                      <a:noFill/>
                    </a:lnB>
                    <a:solidFill>
                      <a:schemeClr val="accent3">
                        <a:lumMod val="40000"/>
                        <a:lumOff val="60000"/>
                      </a:schemeClr>
                    </a:solidFill>
                  </a:tcPr>
                </a:tc>
                <a:tc>
                  <a:txBody>
                    <a:bodyPr/>
                    <a:lstStyle/>
                    <a:p>
                      <a:pPr algn="l" fontAlgn="b"/>
                      <a:endParaRPr lang="en-US" sz="1100" b="0" i="0" u="none" strike="noStrike" dirty="0">
                        <a:solidFill>
                          <a:srgbClr val="000000"/>
                        </a:solidFill>
                        <a:effectLst/>
                        <a:latin typeface="Arial"/>
                      </a:endParaRPr>
                    </a:p>
                  </a:txBody>
                  <a:tcPr marL="3725" marR="3725" marT="3725" marB="0" anchor="b">
                    <a:lnL>
                      <a:noFill/>
                    </a:lnL>
                    <a:lnR>
                      <a:noFill/>
                    </a:lnR>
                    <a:lnT>
                      <a:noFill/>
                    </a:lnT>
                    <a:lnB>
                      <a:noFill/>
                    </a:lnB>
                    <a:solidFill>
                      <a:schemeClr val="accent3">
                        <a:lumMod val="40000"/>
                        <a:lumOff val="60000"/>
                      </a:schemeClr>
                    </a:solidFill>
                  </a:tcPr>
                </a:tc>
                <a:tc>
                  <a:txBody>
                    <a:bodyPr/>
                    <a:lstStyle/>
                    <a:p>
                      <a:pPr algn="l" fontAlgn="b"/>
                      <a:endParaRPr lang="en-US" sz="1100" b="0" i="0" u="none" strike="noStrike" dirty="0">
                        <a:solidFill>
                          <a:srgbClr val="000000"/>
                        </a:solidFill>
                        <a:effectLst/>
                        <a:latin typeface="Arial"/>
                      </a:endParaRPr>
                    </a:p>
                  </a:txBody>
                  <a:tcPr marL="3725" marR="3725" marT="3725" marB="0" anchor="b">
                    <a:lnL>
                      <a:noFill/>
                    </a:lnL>
                    <a:lnR w="12700" cap="flat" cmpd="sng" algn="ctr">
                      <a:solidFill>
                        <a:schemeClr val="tx1"/>
                      </a:solidFill>
                      <a:prstDash val="solid"/>
                      <a:round/>
                      <a:headEnd type="none" w="med" len="med"/>
                      <a:tailEnd type="none" w="med" len="med"/>
                    </a:lnR>
                    <a:lnT>
                      <a:noFill/>
                    </a:lnT>
                    <a:lnB>
                      <a:noFill/>
                    </a:lnB>
                    <a:solidFill>
                      <a:schemeClr val="accent3">
                        <a:lumMod val="40000"/>
                        <a:lumOff val="60000"/>
                      </a:schemeClr>
                    </a:solidFill>
                  </a:tcPr>
                </a:tc>
              </a:tr>
              <a:tr h="217432">
                <a:tc>
                  <a:txBody>
                    <a:bodyPr/>
                    <a:lstStyle/>
                    <a:p>
                      <a:pPr algn="l" fontAlgn="b"/>
                      <a:r>
                        <a:rPr lang="en-US" sz="1100" b="1" i="0" u="none" strike="noStrike">
                          <a:solidFill>
                            <a:srgbClr val="000000"/>
                          </a:solidFill>
                          <a:effectLst/>
                          <a:latin typeface="Arial"/>
                        </a:rPr>
                        <a:t>EARMARKED FUNDS</a:t>
                      </a:r>
                    </a:p>
                  </a:txBody>
                  <a:tcPr marL="3725" marR="3725" marT="3725" marB="0" anchor="b">
                    <a:lnL w="12700" cap="flat" cmpd="sng" algn="ctr">
                      <a:solidFill>
                        <a:schemeClr val="tx1"/>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ctr" fontAlgn="b"/>
                      <a:endParaRPr lang="en-US" sz="1100" b="1" i="0" u="none" strike="noStrike" dirty="0">
                        <a:solidFill>
                          <a:srgbClr val="000000"/>
                        </a:solidFill>
                        <a:effectLst/>
                        <a:latin typeface="Arial"/>
                      </a:endParaRPr>
                    </a:p>
                  </a:txBody>
                  <a:tcPr marL="3725" marR="3725" marT="3725" marB="0" anchor="b">
                    <a:lnL>
                      <a:noFill/>
                    </a:lnL>
                    <a:lnR>
                      <a:noFill/>
                    </a:lnR>
                    <a:lnT>
                      <a:noFill/>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endParaRPr lang="en-US" sz="1100" b="1" i="0" u="none" strike="noStrike" dirty="0">
                        <a:solidFill>
                          <a:srgbClr val="000000"/>
                        </a:solidFill>
                        <a:effectLst/>
                        <a:latin typeface="Arial"/>
                      </a:endParaRPr>
                    </a:p>
                  </a:txBody>
                  <a:tcPr marL="3725" marR="3725" marT="3725" marB="0" anchor="b">
                    <a:lnL>
                      <a:noFill/>
                    </a:lnL>
                    <a:lnR>
                      <a:noFill/>
                    </a:lnR>
                    <a:lnT>
                      <a:noFill/>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endParaRPr lang="en-US" sz="1100" b="1" i="0" u="none" strike="noStrike" dirty="0">
                        <a:solidFill>
                          <a:srgbClr val="000000"/>
                        </a:solidFill>
                        <a:effectLst/>
                        <a:latin typeface="Arial"/>
                      </a:endParaRPr>
                    </a:p>
                  </a:txBody>
                  <a:tcPr marL="3725" marR="3725" marT="3725" marB="0" anchor="b">
                    <a:lnL>
                      <a:noFill/>
                    </a:lnL>
                    <a:lnR>
                      <a:noFill/>
                    </a:lnR>
                    <a:lnT>
                      <a:noFill/>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endParaRPr lang="en-US" sz="1100" b="1" i="0" u="none" strike="noStrike" dirty="0">
                        <a:solidFill>
                          <a:srgbClr val="000000"/>
                        </a:solidFill>
                        <a:effectLst/>
                        <a:latin typeface="Arial"/>
                      </a:endParaRPr>
                    </a:p>
                  </a:txBody>
                  <a:tcPr marL="3725" marR="3725" marT="37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217432">
                <a:tc>
                  <a:txBody>
                    <a:bodyPr/>
                    <a:lstStyle/>
                    <a:p>
                      <a:pPr algn="l" fontAlgn="b"/>
                      <a:r>
                        <a:rPr lang="en-US" sz="1100" b="0" i="0" u="none" strike="noStrike" dirty="0">
                          <a:solidFill>
                            <a:srgbClr val="000000"/>
                          </a:solidFill>
                          <a:effectLst/>
                          <a:latin typeface="Arial"/>
                        </a:rPr>
                        <a:t>ELECTORAL COMMISSION</a:t>
                      </a:r>
                    </a:p>
                  </a:txBody>
                  <a:tcPr marL="3725" marR="3725" marT="37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b"/>
                      <a:r>
                        <a:rPr lang="en-US" sz="1100" b="0" i="0" u="none" strike="noStrike" dirty="0">
                          <a:solidFill>
                            <a:srgbClr val="000000"/>
                          </a:solidFill>
                          <a:effectLst/>
                          <a:latin typeface="Arial"/>
                        </a:rPr>
                        <a:t>                  1,299,912 </a:t>
                      </a:r>
                    </a:p>
                  </a:txBody>
                  <a:tcPr marL="3725" marR="3725" marT="37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3">
                        <a:lumMod val="40000"/>
                        <a:lumOff val="60000"/>
                      </a:schemeClr>
                    </a:solidFill>
                  </a:tcPr>
                </a:tc>
                <a:tc>
                  <a:txBody>
                    <a:bodyPr/>
                    <a:lstStyle/>
                    <a:p>
                      <a:pPr algn="l" fontAlgn="b"/>
                      <a:r>
                        <a:rPr lang="en-US" sz="1100" b="0" i="0" u="none" strike="noStrike" dirty="0">
                          <a:solidFill>
                            <a:srgbClr val="000000"/>
                          </a:solidFill>
                          <a:effectLst/>
                          <a:latin typeface="Arial"/>
                        </a:rPr>
                        <a:t>                         1,040,125 </a:t>
                      </a:r>
                    </a:p>
                  </a:txBody>
                  <a:tcPr marL="3725" marR="3725" marT="3725" marB="0" anchor="b">
                    <a:lnL>
                      <a:noFill/>
                    </a:lnL>
                    <a:lnR>
                      <a:noFill/>
                    </a:lnR>
                    <a:lnT w="12700" cap="flat" cmpd="sng" algn="ctr">
                      <a:solidFill>
                        <a:schemeClr val="tx1"/>
                      </a:solidFill>
                      <a:prstDash val="solid"/>
                      <a:round/>
                      <a:headEnd type="none" w="med" len="med"/>
                      <a:tailEnd type="none" w="med" len="med"/>
                    </a:lnT>
                    <a:lnB>
                      <a:noFill/>
                    </a:lnB>
                    <a:solidFill>
                      <a:schemeClr val="accent3">
                        <a:lumMod val="40000"/>
                        <a:lumOff val="60000"/>
                      </a:schemeClr>
                    </a:solidFill>
                  </a:tcPr>
                </a:tc>
                <a:tc>
                  <a:txBody>
                    <a:bodyPr/>
                    <a:lstStyle/>
                    <a:p>
                      <a:pPr algn="l" fontAlgn="b"/>
                      <a:r>
                        <a:rPr lang="en-US" sz="1100" b="0" i="0" u="none" strike="noStrike" dirty="0">
                          <a:solidFill>
                            <a:srgbClr val="000000"/>
                          </a:solidFill>
                          <a:effectLst/>
                          <a:latin typeface="Arial"/>
                        </a:rPr>
                        <a:t>                  259,787 </a:t>
                      </a:r>
                    </a:p>
                  </a:txBody>
                  <a:tcPr marL="3725" marR="3725" marT="3725" marB="0" anchor="b">
                    <a:lnL>
                      <a:noFill/>
                    </a:lnL>
                    <a:lnR>
                      <a:noFill/>
                    </a:lnR>
                    <a:lnT w="12700" cap="flat" cmpd="sng" algn="ctr">
                      <a:solidFill>
                        <a:schemeClr val="tx1"/>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100" b="0" i="0" u="none" strike="noStrike" dirty="0">
                          <a:solidFill>
                            <a:srgbClr val="000000"/>
                          </a:solidFill>
                          <a:effectLst/>
                          <a:latin typeface="Arial"/>
                        </a:rPr>
                        <a:t>80.0%</a:t>
                      </a:r>
                    </a:p>
                  </a:txBody>
                  <a:tcPr marL="3725" marR="3725" marT="37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3">
                        <a:lumMod val="40000"/>
                        <a:lumOff val="60000"/>
                      </a:schemeClr>
                    </a:solidFill>
                  </a:tcPr>
                </a:tc>
              </a:tr>
              <a:tr h="217432">
                <a:tc>
                  <a:txBody>
                    <a:bodyPr/>
                    <a:lstStyle/>
                    <a:p>
                      <a:pPr algn="l" fontAlgn="b"/>
                      <a:r>
                        <a:rPr lang="en-US" sz="1100" b="0" i="0" u="none" strike="noStrike" dirty="0">
                          <a:solidFill>
                            <a:srgbClr val="000000"/>
                          </a:solidFill>
                          <a:effectLst/>
                          <a:latin typeface="Arial"/>
                        </a:rPr>
                        <a:t>REPRESENTED POLITICAL PARTIES FUND</a:t>
                      </a:r>
                    </a:p>
                  </a:txBody>
                  <a:tcPr marL="3725" marR="3725" marT="37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b"/>
                      <a:r>
                        <a:rPr lang="en-US" sz="1100" b="0" i="0" u="none" strike="noStrike">
                          <a:solidFill>
                            <a:srgbClr val="000000"/>
                          </a:solidFill>
                          <a:effectLst/>
                          <a:latin typeface="Arial"/>
                        </a:rPr>
                        <a:t>                     141,204 </a:t>
                      </a:r>
                    </a:p>
                  </a:txBody>
                  <a:tcPr marL="3725" marR="3725" marT="3725"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r>
                        <a:rPr lang="en-US" sz="1100" b="0" i="0" u="none" strike="noStrike">
                          <a:solidFill>
                            <a:srgbClr val="000000"/>
                          </a:solidFill>
                          <a:effectLst/>
                          <a:latin typeface="Arial"/>
                        </a:rPr>
                        <a:t>                            105,903 </a:t>
                      </a:r>
                    </a:p>
                  </a:txBody>
                  <a:tcPr marL="3725" marR="3725" marT="3725" marB="0" anchor="b">
                    <a:lnL>
                      <a:noFill/>
                    </a:lnL>
                    <a:lnR>
                      <a:noFill/>
                    </a:lnR>
                    <a:lnT>
                      <a:noFill/>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r>
                        <a:rPr lang="en-US" sz="1100" b="0" i="0" u="none" strike="noStrike">
                          <a:solidFill>
                            <a:srgbClr val="000000"/>
                          </a:solidFill>
                          <a:effectLst/>
                          <a:latin typeface="Arial"/>
                        </a:rPr>
                        <a:t>                    35,301 </a:t>
                      </a:r>
                    </a:p>
                  </a:txBody>
                  <a:tcPr marL="3725" marR="3725" marT="3725" marB="0" anchor="b">
                    <a:lnL>
                      <a:noFill/>
                    </a:lnL>
                    <a:lnR>
                      <a:noFill/>
                    </a:lnR>
                    <a:lnT>
                      <a:noFill/>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sz="1100" b="0" i="0" u="none" strike="noStrike" dirty="0">
                          <a:solidFill>
                            <a:srgbClr val="000000"/>
                          </a:solidFill>
                          <a:effectLst/>
                          <a:latin typeface="Arial"/>
                        </a:rPr>
                        <a:t>75.0%</a:t>
                      </a:r>
                    </a:p>
                  </a:txBody>
                  <a:tcPr marL="3725" marR="3725" marT="37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217432">
                <a:tc>
                  <a:txBody>
                    <a:bodyPr/>
                    <a:lstStyle/>
                    <a:p>
                      <a:pPr algn="l" fontAlgn="b"/>
                      <a:r>
                        <a:rPr lang="en-US" sz="1100" b="1" i="0" u="none" strike="noStrike">
                          <a:solidFill>
                            <a:srgbClr val="000000"/>
                          </a:solidFill>
                          <a:effectLst/>
                          <a:latin typeface="Arial"/>
                        </a:rPr>
                        <a:t>TOTAL </a:t>
                      </a:r>
                    </a:p>
                  </a:txBody>
                  <a:tcPr marL="3725" marR="3725" marT="3725" marB="0" anchor="b">
                    <a:lnL w="12700" cap="flat" cmpd="sng" algn="ctr">
                      <a:solidFill>
                        <a:schemeClr val="tx1"/>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l" fontAlgn="b"/>
                      <a:r>
                        <a:rPr lang="en-US" sz="1100" b="1" i="0" u="none" strike="noStrike">
                          <a:solidFill>
                            <a:srgbClr val="000000"/>
                          </a:solidFill>
                          <a:effectLst/>
                          <a:latin typeface="Arial"/>
                        </a:rPr>
                        <a:t>                  1,441,116 </a:t>
                      </a:r>
                    </a:p>
                  </a:txBody>
                  <a:tcPr marL="3725" marR="3725" marT="3725" marB="0" anchor="b">
                    <a:lnL>
                      <a:noFill/>
                    </a:lnL>
                    <a:lnR>
                      <a:noFill/>
                    </a:lnR>
                    <a:lnT w="12700" cap="flat" cmpd="sng" algn="ctr">
                      <a:solidFill>
                        <a:schemeClr val="tx1"/>
                      </a:solidFill>
                      <a:prstDash val="solid"/>
                      <a:round/>
                      <a:headEnd type="none" w="med" len="med"/>
                      <a:tailEnd type="none" w="med" len="med"/>
                    </a:lnT>
                    <a:lnB>
                      <a:noFill/>
                    </a:lnB>
                    <a:solidFill>
                      <a:schemeClr val="accent3">
                        <a:lumMod val="40000"/>
                        <a:lumOff val="60000"/>
                      </a:schemeClr>
                    </a:solidFill>
                  </a:tcPr>
                </a:tc>
                <a:tc>
                  <a:txBody>
                    <a:bodyPr/>
                    <a:lstStyle/>
                    <a:p>
                      <a:pPr algn="l" fontAlgn="b"/>
                      <a:r>
                        <a:rPr lang="en-US" sz="1100" b="1" i="0" u="none" strike="noStrike">
                          <a:solidFill>
                            <a:srgbClr val="000000"/>
                          </a:solidFill>
                          <a:effectLst/>
                          <a:latin typeface="Arial"/>
                        </a:rPr>
                        <a:t>                         1,146,028 </a:t>
                      </a:r>
                    </a:p>
                  </a:txBody>
                  <a:tcPr marL="3725" marR="3725" marT="3725" marB="0" anchor="b">
                    <a:lnL>
                      <a:noFill/>
                    </a:lnL>
                    <a:lnR>
                      <a:noFill/>
                    </a:lnR>
                    <a:lnT w="12700" cap="flat" cmpd="sng" algn="ctr">
                      <a:solidFill>
                        <a:schemeClr val="tx1"/>
                      </a:solidFill>
                      <a:prstDash val="solid"/>
                      <a:round/>
                      <a:headEnd type="none" w="med" len="med"/>
                      <a:tailEnd type="none" w="med" len="med"/>
                    </a:lnT>
                    <a:lnB>
                      <a:noFill/>
                    </a:lnB>
                    <a:solidFill>
                      <a:schemeClr val="accent3">
                        <a:lumMod val="40000"/>
                        <a:lumOff val="60000"/>
                      </a:schemeClr>
                    </a:solidFill>
                  </a:tcPr>
                </a:tc>
                <a:tc>
                  <a:txBody>
                    <a:bodyPr/>
                    <a:lstStyle/>
                    <a:p>
                      <a:pPr algn="l" fontAlgn="b"/>
                      <a:r>
                        <a:rPr lang="en-US" sz="1100" b="1" i="0" u="none" strike="noStrike">
                          <a:solidFill>
                            <a:srgbClr val="000000"/>
                          </a:solidFill>
                          <a:effectLst/>
                          <a:latin typeface="Arial"/>
                        </a:rPr>
                        <a:t>                  295,088 </a:t>
                      </a:r>
                    </a:p>
                  </a:txBody>
                  <a:tcPr marL="3725" marR="3725" marT="3725" marB="0" anchor="b">
                    <a:lnL>
                      <a:noFill/>
                    </a:lnL>
                    <a:lnR>
                      <a:noFill/>
                    </a:lnR>
                    <a:lnT w="12700" cap="flat" cmpd="sng" algn="ctr">
                      <a:solidFill>
                        <a:schemeClr val="tx1"/>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100" b="1" i="0" u="none" strike="noStrike" dirty="0">
                          <a:solidFill>
                            <a:srgbClr val="000000"/>
                          </a:solidFill>
                          <a:effectLst/>
                          <a:latin typeface="Arial"/>
                        </a:rPr>
                        <a:t>79.5%</a:t>
                      </a:r>
                    </a:p>
                  </a:txBody>
                  <a:tcPr marL="3725" marR="3725" marT="37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3">
                        <a:lumMod val="40000"/>
                        <a:lumOff val="60000"/>
                      </a:schemeClr>
                    </a:solidFill>
                  </a:tcPr>
                </a:tc>
              </a:tr>
              <a:tr h="217432">
                <a:tc>
                  <a:txBody>
                    <a:bodyPr/>
                    <a:lstStyle/>
                    <a:p>
                      <a:pPr algn="l" fontAlgn="b"/>
                      <a:endParaRPr lang="en-US" sz="1100" b="0" i="0" u="none" strike="noStrike">
                        <a:solidFill>
                          <a:srgbClr val="000000"/>
                        </a:solidFill>
                        <a:effectLst/>
                        <a:latin typeface="Arial"/>
                      </a:endParaRPr>
                    </a:p>
                  </a:txBody>
                  <a:tcPr marL="3725" marR="3725" marT="3725" marB="0" anchor="b">
                    <a:lnL w="12700" cap="flat" cmpd="sng" algn="ctr">
                      <a:solidFill>
                        <a:schemeClr val="tx1"/>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l" fontAlgn="b"/>
                      <a:endParaRPr lang="en-US" sz="1100" b="0" i="0" u="none" strike="noStrike">
                        <a:solidFill>
                          <a:srgbClr val="000000"/>
                        </a:solidFill>
                        <a:effectLst/>
                        <a:latin typeface="Arial"/>
                      </a:endParaRPr>
                    </a:p>
                  </a:txBody>
                  <a:tcPr marL="3725" marR="3725" marT="3725"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endParaRPr lang="en-US" sz="1100" b="0" i="0" u="none" strike="noStrike">
                        <a:solidFill>
                          <a:srgbClr val="000000"/>
                        </a:solidFill>
                        <a:effectLst/>
                        <a:latin typeface="Arial"/>
                      </a:endParaRPr>
                    </a:p>
                  </a:txBody>
                  <a:tcPr marL="3725" marR="3725" marT="3725"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endParaRPr lang="en-US" sz="1100" b="0" i="0" u="none" strike="noStrike">
                        <a:solidFill>
                          <a:srgbClr val="000000"/>
                        </a:solidFill>
                        <a:effectLst/>
                        <a:latin typeface="Arial"/>
                      </a:endParaRPr>
                    </a:p>
                  </a:txBody>
                  <a:tcPr marL="3725" marR="3725" marT="3725"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endParaRPr lang="en-US" sz="1100" b="0" i="0" u="none" strike="noStrike" dirty="0">
                        <a:solidFill>
                          <a:srgbClr val="000000"/>
                        </a:solidFill>
                        <a:effectLst/>
                        <a:latin typeface="Arial"/>
                      </a:endParaRPr>
                    </a:p>
                  </a:txBody>
                  <a:tcPr marL="3725" marR="3725" marT="3725" marB="0" anchor="b">
                    <a:lnL>
                      <a:noFill/>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r>
              <a:tr h="217432">
                <a:tc>
                  <a:txBody>
                    <a:bodyPr/>
                    <a:lstStyle/>
                    <a:p>
                      <a:pPr algn="l" fontAlgn="b"/>
                      <a:r>
                        <a:rPr lang="en-US" sz="1100" b="0" i="0" u="none" strike="noStrike">
                          <a:solidFill>
                            <a:srgbClr val="000000"/>
                          </a:solidFill>
                          <a:effectLst/>
                          <a:latin typeface="Arial"/>
                        </a:rPr>
                        <a:t>WHO AM I ON LINE (WAIO)</a:t>
                      </a:r>
                    </a:p>
                  </a:txBody>
                  <a:tcPr marL="3725" marR="3725" marT="37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b"/>
                      <a:r>
                        <a:rPr lang="en-US" sz="1100" b="0" i="0" u="none" strike="noStrike">
                          <a:solidFill>
                            <a:srgbClr val="000000"/>
                          </a:solidFill>
                          <a:effectLst/>
                          <a:latin typeface="Arial"/>
                        </a:rPr>
                        <a:t>                     518,915 </a:t>
                      </a:r>
                    </a:p>
                  </a:txBody>
                  <a:tcPr marL="3725" marR="3725" marT="37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r>
                        <a:rPr lang="en-US" sz="1100" b="0" i="0" u="none" strike="noStrike">
                          <a:solidFill>
                            <a:srgbClr val="000000"/>
                          </a:solidFill>
                          <a:effectLst/>
                          <a:latin typeface="Arial"/>
                        </a:rPr>
                        <a:t>                            313,124 </a:t>
                      </a:r>
                    </a:p>
                  </a:txBody>
                  <a:tcPr marL="3725" marR="3725" marT="37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r>
                        <a:rPr lang="en-US" sz="1100" b="0" i="0" u="none" strike="noStrike">
                          <a:solidFill>
                            <a:srgbClr val="000000"/>
                          </a:solidFill>
                          <a:effectLst/>
                          <a:latin typeface="Arial"/>
                        </a:rPr>
                        <a:t>                  205,791 </a:t>
                      </a:r>
                    </a:p>
                  </a:txBody>
                  <a:tcPr marL="3725" marR="3725" marT="37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100" b="0" i="0" u="none" strike="noStrike" dirty="0">
                          <a:solidFill>
                            <a:srgbClr val="000000"/>
                          </a:solidFill>
                          <a:effectLst/>
                          <a:latin typeface="Arial"/>
                        </a:rPr>
                        <a:t>60.3%</a:t>
                      </a:r>
                    </a:p>
                  </a:txBody>
                  <a:tcPr marL="3725" marR="3725" marT="3725"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r>
              <a:tr h="217432">
                <a:tc>
                  <a:txBody>
                    <a:bodyPr/>
                    <a:lstStyle/>
                    <a:p>
                      <a:pPr algn="l" fontAlgn="b"/>
                      <a:endParaRPr lang="en-US" sz="1100" b="0" i="0" u="none" strike="noStrike">
                        <a:solidFill>
                          <a:srgbClr val="000000"/>
                        </a:solidFill>
                        <a:effectLst/>
                        <a:latin typeface="Arial"/>
                      </a:endParaRPr>
                    </a:p>
                  </a:txBody>
                  <a:tcPr marL="3725" marR="3725" marT="3725" marB="0" anchor="b">
                    <a:lnL w="12700" cap="flat" cmpd="sng" algn="ctr">
                      <a:solidFill>
                        <a:schemeClr val="tx1"/>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l" fontAlgn="b"/>
                      <a:endParaRPr lang="en-US" sz="1100" b="0" i="0" u="none" strike="noStrike">
                        <a:solidFill>
                          <a:srgbClr val="000000"/>
                        </a:solidFill>
                        <a:effectLst/>
                        <a:latin typeface="Arial"/>
                      </a:endParaRPr>
                    </a:p>
                  </a:txBody>
                  <a:tcPr marL="3725" marR="3725" marT="37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endParaRPr lang="en-US" sz="1100" b="0" i="0" u="none" strike="noStrike">
                        <a:solidFill>
                          <a:srgbClr val="000000"/>
                        </a:solidFill>
                        <a:effectLst/>
                        <a:latin typeface="Arial"/>
                      </a:endParaRPr>
                    </a:p>
                  </a:txBody>
                  <a:tcPr marL="3725" marR="3725" marT="37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endParaRPr lang="en-US" sz="1100" b="0" i="0" u="none" strike="noStrike">
                        <a:solidFill>
                          <a:srgbClr val="000000"/>
                        </a:solidFill>
                        <a:effectLst/>
                        <a:latin typeface="Arial"/>
                      </a:endParaRPr>
                    </a:p>
                  </a:txBody>
                  <a:tcPr marL="3725" marR="3725" marT="37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endParaRPr lang="en-US" sz="1100" b="0" i="0" u="none" strike="noStrike" dirty="0">
                        <a:solidFill>
                          <a:srgbClr val="000000"/>
                        </a:solidFill>
                        <a:effectLst/>
                        <a:latin typeface="Arial"/>
                      </a:endParaRPr>
                    </a:p>
                  </a:txBody>
                  <a:tcPr marL="3725" marR="3725" marT="3725"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r>
              <a:tr h="217432">
                <a:tc>
                  <a:txBody>
                    <a:bodyPr/>
                    <a:lstStyle/>
                    <a:p>
                      <a:pPr algn="l" fontAlgn="b"/>
                      <a:r>
                        <a:rPr lang="en-US" sz="1100" b="1" i="0" u="none" strike="noStrike">
                          <a:solidFill>
                            <a:srgbClr val="000000"/>
                          </a:solidFill>
                          <a:effectLst/>
                          <a:latin typeface="Arial"/>
                        </a:rPr>
                        <a:t>DHA VOTE ONLY</a:t>
                      </a:r>
                    </a:p>
                  </a:txBody>
                  <a:tcPr marL="3725" marR="3725" marT="3725" marB="0" anchor="b">
                    <a:lnL w="12700" cap="flat" cmpd="sng" algn="ctr">
                      <a:solidFill>
                        <a:schemeClr val="tx1"/>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b"/>
                      <a:r>
                        <a:rPr lang="en-US" sz="1100" b="1" i="0" u="none" strike="noStrike">
                          <a:solidFill>
                            <a:srgbClr val="000000"/>
                          </a:solidFill>
                          <a:effectLst/>
                          <a:latin typeface="Arial"/>
                        </a:rPr>
                        <a:t>                  5,371,508 </a:t>
                      </a:r>
                    </a:p>
                  </a:txBody>
                  <a:tcPr marL="3725" marR="3725" marT="37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r>
                        <a:rPr lang="en-US" sz="1100" b="1" i="0" u="none" strike="noStrike">
                          <a:solidFill>
                            <a:srgbClr val="000000"/>
                          </a:solidFill>
                          <a:effectLst/>
                          <a:latin typeface="Arial"/>
                        </a:rPr>
                        <a:t>                         3,653,394 </a:t>
                      </a:r>
                    </a:p>
                  </a:txBody>
                  <a:tcPr marL="3725" marR="3725" marT="37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l" fontAlgn="b"/>
                      <a:r>
                        <a:rPr lang="en-US" sz="1100" b="1" i="0" u="none" strike="noStrike">
                          <a:solidFill>
                            <a:srgbClr val="000000"/>
                          </a:solidFill>
                          <a:effectLst/>
                          <a:latin typeface="Arial"/>
                        </a:rPr>
                        <a:t>               1,966,943 </a:t>
                      </a:r>
                    </a:p>
                  </a:txBody>
                  <a:tcPr marL="3725" marR="3725" marT="37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100" b="1" i="0" u="none" strike="noStrike">
                          <a:solidFill>
                            <a:srgbClr val="000000"/>
                          </a:solidFill>
                          <a:effectLst/>
                          <a:latin typeface="Arial"/>
                        </a:rPr>
                        <a:t>68.0%</a:t>
                      </a:r>
                    </a:p>
                  </a:txBody>
                  <a:tcPr marL="3725" marR="3725" marT="3725"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3">
                        <a:lumMod val="40000"/>
                        <a:lumOff val="60000"/>
                      </a:schemeClr>
                    </a:solidFill>
                  </a:tcPr>
                </a:tc>
              </a:tr>
              <a:tr h="217432">
                <a:tc>
                  <a:txBody>
                    <a:bodyPr/>
                    <a:lstStyle/>
                    <a:p>
                      <a:pPr algn="l" fontAlgn="b"/>
                      <a:endParaRPr lang="en-US" sz="1100" b="0" i="0" u="none" strike="noStrike">
                        <a:solidFill>
                          <a:srgbClr val="000000"/>
                        </a:solidFill>
                        <a:effectLst/>
                        <a:latin typeface="Arial"/>
                      </a:endParaRPr>
                    </a:p>
                  </a:txBody>
                  <a:tcPr marL="3725" marR="3725" marT="3725" marB="0" anchor="b">
                    <a:lnL w="12700" cap="flat" cmpd="sng" algn="ctr">
                      <a:solidFill>
                        <a:schemeClr val="tx1"/>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l" fontAlgn="b"/>
                      <a:endParaRPr lang="en-US" sz="1100" b="0" i="0" u="none" strike="noStrike">
                        <a:solidFill>
                          <a:srgbClr val="000000"/>
                        </a:solidFill>
                        <a:effectLst/>
                        <a:latin typeface="Arial"/>
                      </a:endParaRPr>
                    </a:p>
                  </a:txBody>
                  <a:tcPr marL="3725" marR="3725" marT="3725"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l" fontAlgn="b"/>
                      <a:endParaRPr lang="en-US" sz="1100" b="0" i="0" u="none" strike="noStrike" dirty="0">
                        <a:solidFill>
                          <a:srgbClr val="000000"/>
                        </a:solidFill>
                        <a:effectLst/>
                        <a:latin typeface="Arial"/>
                      </a:endParaRPr>
                    </a:p>
                  </a:txBody>
                  <a:tcPr marL="3725" marR="3725" marT="3725"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l" fontAlgn="b"/>
                      <a:endParaRPr lang="en-US" sz="1100" b="0" i="0" u="none" strike="noStrike">
                        <a:solidFill>
                          <a:srgbClr val="000000"/>
                        </a:solidFill>
                        <a:effectLst/>
                        <a:latin typeface="Arial"/>
                      </a:endParaRPr>
                    </a:p>
                  </a:txBody>
                  <a:tcPr marL="3725" marR="3725" marT="3725"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l" fontAlgn="b"/>
                      <a:endParaRPr lang="en-US" sz="1100" b="0" i="0" u="none" strike="noStrike" dirty="0">
                        <a:solidFill>
                          <a:srgbClr val="000000"/>
                        </a:solidFill>
                        <a:effectLst/>
                        <a:latin typeface="Arial"/>
                      </a:endParaRPr>
                    </a:p>
                  </a:txBody>
                  <a:tcPr marL="3725" marR="3725" marT="3725"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r>
              <a:tr h="217432">
                <a:tc>
                  <a:txBody>
                    <a:bodyPr/>
                    <a:lstStyle/>
                    <a:p>
                      <a:pPr algn="l" fontAlgn="b"/>
                      <a:r>
                        <a:rPr lang="en-US" sz="1100" b="1" i="0" u="none" strike="noStrike">
                          <a:solidFill>
                            <a:srgbClr val="000000"/>
                          </a:solidFill>
                          <a:effectLst/>
                          <a:latin typeface="Arial"/>
                        </a:rPr>
                        <a:t>SELF FINANCING</a:t>
                      </a:r>
                    </a:p>
                  </a:txBody>
                  <a:tcPr marL="3725" marR="3725" marT="3725" marB="0" anchor="b">
                    <a:lnL w="12700" cap="flat" cmpd="sng" algn="ctr">
                      <a:solidFill>
                        <a:schemeClr val="tx1"/>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ctr" fontAlgn="b"/>
                      <a:endParaRPr lang="en-US" sz="1100" b="1" i="0" u="none" strike="noStrike" dirty="0">
                        <a:solidFill>
                          <a:srgbClr val="000000"/>
                        </a:solidFill>
                        <a:effectLst/>
                        <a:latin typeface="Arial"/>
                      </a:endParaRPr>
                    </a:p>
                  </a:txBody>
                  <a:tcPr marL="3725" marR="3725" marT="3725" marB="0" anchor="b">
                    <a:lnL>
                      <a:noFill/>
                    </a:lnL>
                    <a:lnR>
                      <a:noFill/>
                    </a:lnR>
                    <a:lnT>
                      <a:noFill/>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endParaRPr lang="en-US" sz="1100" b="1" i="0" u="none" strike="noStrike" dirty="0">
                        <a:solidFill>
                          <a:srgbClr val="000000"/>
                        </a:solidFill>
                        <a:effectLst/>
                        <a:latin typeface="Arial"/>
                      </a:endParaRPr>
                    </a:p>
                  </a:txBody>
                  <a:tcPr marL="3725" marR="3725" marT="3725" marB="0" anchor="b">
                    <a:lnL>
                      <a:noFill/>
                    </a:lnL>
                    <a:lnR>
                      <a:noFill/>
                    </a:lnR>
                    <a:lnT>
                      <a:noFill/>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endParaRPr lang="en-US" sz="1100" b="1" i="0" u="none" strike="noStrike" dirty="0">
                        <a:solidFill>
                          <a:srgbClr val="000000"/>
                        </a:solidFill>
                        <a:effectLst/>
                        <a:latin typeface="Arial"/>
                      </a:endParaRPr>
                    </a:p>
                  </a:txBody>
                  <a:tcPr marL="3725" marR="3725" marT="3725" marB="0" anchor="b">
                    <a:lnL>
                      <a:noFill/>
                    </a:lnL>
                    <a:lnR>
                      <a:noFill/>
                    </a:lnR>
                    <a:lnT>
                      <a:noFill/>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ctr" fontAlgn="b"/>
                      <a:endParaRPr lang="en-US" sz="1100" b="1" i="0" u="none" strike="noStrike" dirty="0">
                        <a:solidFill>
                          <a:srgbClr val="000000"/>
                        </a:solidFill>
                        <a:effectLst/>
                        <a:latin typeface="Arial"/>
                      </a:endParaRPr>
                    </a:p>
                  </a:txBody>
                  <a:tcPr marL="3725" marR="3725" marT="37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217432">
                <a:tc>
                  <a:txBody>
                    <a:bodyPr/>
                    <a:lstStyle/>
                    <a:p>
                      <a:pPr algn="l" fontAlgn="b"/>
                      <a:r>
                        <a:rPr lang="en-US" sz="1100" b="0" i="0" u="none" strike="noStrike" dirty="0">
                          <a:solidFill>
                            <a:srgbClr val="000000"/>
                          </a:solidFill>
                          <a:effectLst/>
                          <a:latin typeface="Arial"/>
                        </a:rPr>
                        <a:t>COUNT CORRUP SELF FINANCING </a:t>
                      </a:r>
                    </a:p>
                  </a:txBody>
                  <a:tcPr marL="3725" marR="3725" marT="37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b"/>
                      <a:r>
                        <a:rPr lang="en-US" sz="1100" b="0" i="0" u="none" strike="noStrike" dirty="0">
                          <a:solidFill>
                            <a:srgbClr val="000000"/>
                          </a:solidFill>
                          <a:effectLst/>
                          <a:latin typeface="Arial"/>
                        </a:rPr>
                        <a:t>                       16,500 </a:t>
                      </a:r>
                    </a:p>
                  </a:txBody>
                  <a:tcPr marL="3725" marR="3725" marT="37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a:noFill/>
                    </a:lnB>
                    <a:solidFill>
                      <a:schemeClr val="accent3">
                        <a:lumMod val="40000"/>
                        <a:lumOff val="60000"/>
                      </a:schemeClr>
                    </a:solidFill>
                  </a:tcPr>
                </a:tc>
                <a:tc>
                  <a:txBody>
                    <a:bodyPr/>
                    <a:lstStyle/>
                    <a:p>
                      <a:pPr algn="l" fontAlgn="b"/>
                      <a:r>
                        <a:rPr lang="en-US" sz="1100" b="0" i="0" u="none" strike="noStrike">
                          <a:solidFill>
                            <a:srgbClr val="000000"/>
                          </a:solidFill>
                          <a:effectLst/>
                          <a:latin typeface="Arial"/>
                        </a:rPr>
                        <a:t>                               4,603 </a:t>
                      </a:r>
                    </a:p>
                  </a:txBody>
                  <a:tcPr marL="3725" marR="3725" marT="3725" marB="0" anchor="b">
                    <a:lnL>
                      <a:noFill/>
                    </a:lnL>
                    <a:lnR>
                      <a:noFill/>
                    </a:lnR>
                    <a:lnT w="12700" cap="flat" cmpd="sng" algn="ctr">
                      <a:solidFill>
                        <a:schemeClr val="tx1"/>
                      </a:solidFill>
                      <a:prstDash val="solid"/>
                      <a:round/>
                      <a:headEnd type="none" w="med" len="med"/>
                      <a:tailEnd type="none" w="med" len="med"/>
                    </a:lnT>
                    <a:lnB>
                      <a:noFill/>
                    </a:lnB>
                    <a:solidFill>
                      <a:schemeClr val="accent3">
                        <a:lumMod val="40000"/>
                        <a:lumOff val="60000"/>
                      </a:schemeClr>
                    </a:solidFill>
                  </a:tcPr>
                </a:tc>
                <a:tc>
                  <a:txBody>
                    <a:bodyPr/>
                    <a:lstStyle/>
                    <a:p>
                      <a:pPr algn="l" fontAlgn="b"/>
                      <a:r>
                        <a:rPr lang="en-US" sz="1100" b="0" i="0" u="none" strike="noStrike">
                          <a:solidFill>
                            <a:srgbClr val="000000"/>
                          </a:solidFill>
                          <a:effectLst/>
                          <a:latin typeface="Arial"/>
                        </a:rPr>
                        <a:t>                    11,897 </a:t>
                      </a:r>
                    </a:p>
                  </a:txBody>
                  <a:tcPr marL="3725" marR="3725" marT="3725" marB="0" anchor="b">
                    <a:lnL>
                      <a:noFill/>
                    </a:lnL>
                    <a:lnR>
                      <a:noFill/>
                    </a:lnR>
                    <a:lnT w="12700" cap="flat" cmpd="sng" algn="ctr">
                      <a:solidFill>
                        <a:schemeClr val="tx1"/>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100" b="0" i="0" u="none" strike="noStrike" dirty="0">
                          <a:solidFill>
                            <a:srgbClr val="000000"/>
                          </a:solidFill>
                          <a:effectLst/>
                          <a:latin typeface="Arial"/>
                        </a:rPr>
                        <a:t>27.9%</a:t>
                      </a:r>
                    </a:p>
                  </a:txBody>
                  <a:tcPr marL="3725" marR="3725" marT="37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a:noFill/>
                    </a:lnB>
                    <a:solidFill>
                      <a:schemeClr val="accent3">
                        <a:lumMod val="40000"/>
                        <a:lumOff val="60000"/>
                      </a:schemeClr>
                    </a:solidFill>
                  </a:tcPr>
                </a:tc>
              </a:tr>
              <a:tr h="217432">
                <a:tc>
                  <a:txBody>
                    <a:bodyPr/>
                    <a:lstStyle/>
                    <a:p>
                      <a:pPr algn="l" fontAlgn="b"/>
                      <a:r>
                        <a:rPr lang="en-US" sz="1100" b="0" i="0" u="none" strike="noStrike">
                          <a:solidFill>
                            <a:srgbClr val="000000"/>
                          </a:solidFill>
                          <a:effectLst/>
                          <a:latin typeface="Arial"/>
                        </a:rPr>
                        <a:t>PROPERTY SELF FINANCING</a:t>
                      </a:r>
                    </a:p>
                  </a:txBody>
                  <a:tcPr marL="3725" marR="3725" marT="37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b"/>
                      <a:r>
                        <a:rPr lang="en-US" sz="1100" b="0" i="0" u="none" strike="noStrike" dirty="0">
                          <a:solidFill>
                            <a:srgbClr val="000000"/>
                          </a:solidFill>
                          <a:effectLst/>
                          <a:latin typeface="Arial"/>
                        </a:rPr>
                        <a:t>                     108,900 </a:t>
                      </a:r>
                    </a:p>
                  </a:txBody>
                  <a:tcPr marL="3725" marR="3725" marT="3725" marB="0" anchor="b">
                    <a:lnL w="12700" cap="flat" cmpd="sng" algn="ctr">
                      <a:solidFill>
                        <a:schemeClr val="tx1"/>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l" fontAlgn="b"/>
                      <a:r>
                        <a:rPr lang="en-US" sz="1100" b="0" i="0" u="none" strike="noStrike" dirty="0">
                          <a:solidFill>
                            <a:srgbClr val="000000"/>
                          </a:solidFill>
                          <a:effectLst/>
                          <a:latin typeface="Arial"/>
                        </a:rPr>
                        <a:t>                              66,803 </a:t>
                      </a:r>
                    </a:p>
                  </a:txBody>
                  <a:tcPr marL="3725" marR="3725" marT="3725" marB="0" anchor="b">
                    <a:lnL>
                      <a:noFill/>
                    </a:lnL>
                    <a:lnR>
                      <a:noFill/>
                    </a:lnR>
                    <a:lnT>
                      <a:noFill/>
                    </a:lnT>
                    <a:lnB>
                      <a:noFill/>
                    </a:lnB>
                    <a:solidFill>
                      <a:schemeClr val="accent3">
                        <a:lumMod val="40000"/>
                        <a:lumOff val="60000"/>
                      </a:schemeClr>
                    </a:solidFill>
                  </a:tcPr>
                </a:tc>
                <a:tc>
                  <a:txBody>
                    <a:bodyPr/>
                    <a:lstStyle/>
                    <a:p>
                      <a:pPr algn="l" fontAlgn="b"/>
                      <a:r>
                        <a:rPr lang="en-US" sz="1100" b="0" i="0" u="none" strike="noStrike">
                          <a:solidFill>
                            <a:srgbClr val="000000"/>
                          </a:solidFill>
                          <a:effectLst/>
                          <a:latin typeface="Arial"/>
                        </a:rPr>
                        <a:t>                    42,097 </a:t>
                      </a:r>
                    </a:p>
                  </a:txBody>
                  <a:tcPr marL="3725" marR="3725" marT="3725" marB="0" anchor="b">
                    <a:lnL>
                      <a:noFill/>
                    </a:lnL>
                    <a:lnR>
                      <a:noFill/>
                    </a:lnR>
                    <a:lnT>
                      <a:noFill/>
                    </a:lnT>
                    <a:lnB>
                      <a:noFill/>
                    </a:lnB>
                    <a:solidFill>
                      <a:schemeClr val="accent3">
                        <a:lumMod val="40000"/>
                        <a:lumOff val="60000"/>
                      </a:schemeClr>
                    </a:solidFill>
                  </a:tcPr>
                </a:tc>
                <a:tc>
                  <a:txBody>
                    <a:bodyPr/>
                    <a:lstStyle/>
                    <a:p>
                      <a:pPr algn="r" fontAlgn="b"/>
                      <a:r>
                        <a:rPr lang="en-US" sz="1100" b="0" i="0" u="none" strike="noStrike" dirty="0">
                          <a:solidFill>
                            <a:srgbClr val="000000"/>
                          </a:solidFill>
                          <a:effectLst/>
                          <a:latin typeface="Arial"/>
                        </a:rPr>
                        <a:t>61.3%</a:t>
                      </a:r>
                    </a:p>
                  </a:txBody>
                  <a:tcPr marL="3725" marR="3725" marT="3725" marB="0" anchor="b">
                    <a:lnL>
                      <a:noFill/>
                    </a:lnL>
                    <a:lnR w="12700" cap="flat" cmpd="sng" algn="ctr">
                      <a:solidFill>
                        <a:schemeClr val="tx1"/>
                      </a:solidFill>
                      <a:prstDash val="solid"/>
                      <a:round/>
                      <a:headEnd type="none" w="med" len="med"/>
                      <a:tailEnd type="none" w="med" len="med"/>
                    </a:lnR>
                    <a:lnT>
                      <a:noFill/>
                    </a:lnT>
                    <a:lnB>
                      <a:noFill/>
                    </a:lnB>
                    <a:solidFill>
                      <a:schemeClr val="accent3">
                        <a:lumMod val="40000"/>
                        <a:lumOff val="60000"/>
                      </a:schemeClr>
                    </a:solidFill>
                  </a:tcPr>
                </a:tc>
              </a:tr>
              <a:tr h="217432">
                <a:tc>
                  <a:txBody>
                    <a:bodyPr/>
                    <a:lstStyle/>
                    <a:p>
                      <a:pPr algn="l" fontAlgn="b"/>
                      <a:r>
                        <a:rPr lang="en-US" sz="1100" b="0" i="0" u="none" strike="noStrike">
                          <a:solidFill>
                            <a:srgbClr val="000000"/>
                          </a:solidFill>
                          <a:effectLst/>
                          <a:latin typeface="Arial"/>
                        </a:rPr>
                        <a:t>SELF FINANCING </a:t>
                      </a:r>
                    </a:p>
                  </a:txBody>
                  <a:tcPr marL="3725" marR="3725" marT="37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b"/>
                      <a:r>
                        <a:rPr lang="en-US" sz="1100" b="0" i="0" u="none" strike="noStrike">
                          <a:solidFill>
                            <a:srgbClr val="000000"/>
                          </a:solidFill>
                          <a:effectLst/>
                          <a:latin typeface="Arial"/>
                        </a:rPr>
                        <a:t>                     879,400 </a:t>
                      </a:r>
                    </a:p>
                  </a:txBody>
                  <a:tcPr marL="3725" marR="3725" marT="3725" marB="0" anchor="b">
                    <a:lnL w="12700" cap="flat" cmpd="sng" algn="ctr">
                      <a:solidFill>
                        <a:schemeClr val="tx1"/>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l" fontAlgn="b"/>
                      <a:r>
                        <a:rPr lang="en-US" sz="1100" b="0" i="0" u="none" strike="noStrike" dirty="0">
                          <a:solidFill>
                            <a:srgbClr val="000000"/>
                          </a:solidFill>
                          <a:effectLst/>
                          <a:latin typeface="Arial"/>
                        </a:rPr>
                        <a:t>                            750,059 </a:t>
                      </a:r>
                    </a:p>
                  </a:txBody>
                  <a:tcPr marL="3725" marR="3725" marT="3725" marB="0" anchor="b">
                    <a:lnL>
                      <a:noFill/>
                    </a:lnL>
                    <a:lnR>
                      <a:noFill/>
                    </a:lnR>
                    <a:lnT>
                      <a:noFill/>
                    </a:lnT>
                    <a:lnB>
                      <a:noFill/>
                    </a:lnB>
                    <a:solidFill>
                      <a:schemeClr val="accent3">
                        <a:lumMod val="40000"/>
                        <a:lumOff val="60000"/>
                      </a:schemeClr>
                    </a:solidFill>
                  </a:tcPr>
                </a:tc>
                <a:tc>
                  <a:txBody>
                    <a:bodyPr/>
                    <a:lstStyle/>
                    <a:p>
                      <a:pPr algn="l" fontAlgn="b"/>
                      <a:r>
                        <a:rPr lang="en-US" sz="1100" b="0" i="0" u="none" strike="noStrike">
                          <a:solidFill>
                            <a:srgbClr val="000000"/>
                          </a:solidFill>
                          <a:effectLst/>
                          <a:latin typeface="Arial"/>
                        </a:rPr>
                        <a:t>                  129,341 </a:t>
                      </a:r>
                    </a:p>
                  </a:txBody>
                  <a:tcPr marL="3725" marR="3725" marT="3725" marB="0" anchor="b">
                    <a:lnL>
                      <a:noFill/>
                    </a:lnL>
                    <a:lnR>
                      <a:noFill/>
                    </a:lnR>
                    <a:lnT>
                      <a:noFill/>
                    </a:lnT>
                    <a:lnB>
                      <a:noFill/>
                    </a:lnB>
                    <a:solidFill>
                      <a:schemeClr val="accent3">
                        <a:lumMod val="40000"/>
                        <a:lumOff val="60000"/>
                      </a:schemeClr>
                    </a:solidFill>
                  </a:tcPr>
                </a:tc>
                <a:tc>
                  <a:txBody>
                    <a:bodyPr/>
                    <a:lstStyle/>
                    <a:p>
                      <a:pPr algn="r" fontAlgn="b"/>
                      <a:r>
                        <a:rPr lang="en-US" sz="1100" b="0" i="0" u="none" strike="noStrike" dirty="0">
                          <a:solidFill>
                            <a:srgbClr val="000000"/>
                          </a:solidFill>
                          <a:effectLst/>
                          <a:latin typeface="Arial"/>
                        </a:rPr>
                        <a:t>85.3%</a:t>
                      </a:r>
                    </a:p>
                  </a:txBody>
                  <a:tcPr marL="3725" marR="3725" marT="3725" marB="0" anchor="b">
                    <a:lnL>
                      <a:noFill/>
                    </a:lnL>
                    <a:lnR w="12700" cap="flat" cmpd="sng" algn="ctr">
                      <a:solidFill>
                        <a:schemeClr val="tx1"/>
                      </a:solidFill>
                      <a:prstDash val="solid"/>
                      <a:round/>
                      <a:headEnd type="none" w="med" len="med"/>
                      <a:tailEnd type="none" w="med" len="med"/>
                    </a:lnR>
                    <a:lnT>
                      <a:noFill/>
                    </a:lnT>
                    <a:lnB>
                      <a:noFill/>
                    </a:lnB>
                    <a:solidFill>
                      <a:schemeClr val="accent3">
                        <a:lumMod val="40000"/>
                        <a:lumOff val="60000"/>
                      </a:schemeClr>
                    </a:solidFill>
                  </a:tcPr>
                </a:tc>
              </a:tr>
              <a:tr h="217432">
                <a:tc>
                  <a:txBody>
                    <a:bodyPr/>
                    <a:lstStyle/>
                    <a:p>
                      <a:pPr algn="l" fontAlgn="b"/>
                      <a:r>
                        <a:rPr lang="en-US" sz="1100" b="0" i="0" u="none" strike="noStrike">
                          <a:solidFill>
                            <a:srgbClr val="000000"/>
                          </a:solidFill>
                          <a:effectLst/>
                          <a:latin typeface="Arial"/>
                        </a:rPr>
                        <a:t>WAIO SELF FINANCING</a:t>
                      </a:r>
                    </a:p>
                  </a:txBody>
                  <a:tcPr marL="3725" marR="3725" marT="37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l" fontAlgn="b"/>
                      <a:r>
                        <a:rPr lang="en-US" sz="1100" b="0" i="0" u="none" strike="noStrike">
                          <a:solidFill>
                            <a:srgbClr val="000000"/>
                          </a:solidFill>
                          <a:effectLst/>
                          <a:latin typeface="Arial"/>
                        </a:rPr>
                        <a:t>                       66,000 </a:t>
                      </a:r>
                    </a:p>
                  </a:txBody>
                  <a:tcPr marL="3725" marR="3725" marT="3725"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r>
                        <a:rPr lang="en-US" sz="1100" b="0" i="0" u="none" strike="noStrike">
                          <a:solidFill>
                            <a:srgbClr val="000000"/>
                          </a:solidFill>
                          <a:effectLst/>
                          <a:latin typeface="Arial"/>
                        </a:rPr>
                        <a:t>                                  506 </a:t>
                      </a:r>
                    </a:p>
                  </a:txBody>
                  <a:tcPr marL="3725" marR="3725" marT="3725" marB="0" anchor="b">
                    <a:lnL>
                      <a:noFill/>
                    </a:lnL>
                    <a:lnR>
                      <a:noFill/>
                    </a:lnR>
                    <a:lnT>
                      <a:noFill/>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r>
                        <a:rPr lang="en-US" sz="1100" b="0" i="0" u="none" strike="noStrike" dirty="0">
                          <a:solidFill>
                            <a:srgbClr val="000000"/>
                          </a:solidFill>
                          <a:effectLst/>
                          <a:latin typeface="Arial"/>
                        </a:rPr>
                        <a:t>                    65,494 </a:t>
                      </a:r>
                    </a:p>
                  </a:txBody>
                  <a:tcPr marL="3725" marR="3725" marT="3725" marB="0" anchor="b">
                    <a:lnL>
                      <a:noFill/>
                    </a:lnL>
                    <a:lnR>
                      <a:noFill/>
                    </a:lnR>
                    <a:lnT>
                      <a:noFill/>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sz="1100" b="0" i="0" u="none" strike="noStrike" dirty="0">
                          <a:solidFill>
                            <a:srgbClr val="000000"/>
                          </a:solidFill>
                          <a:effectLst/>
                          <a:latin typeface="Arial"/>
                        </a:rPr>
                        <a:t>0.8%</a:t>
                      </a:r>
                    </a:p>
                  </a:txBody>
                  <a:tcPr marL="3725" marR="3725" marT="37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217432">
                <a:tc>
                  <a:txBody>
                    <a:bodyPr/>
                    <a:lstStyle/>
                    <a:p>
                      <a:pPr algn="l" fontAlgn="b"/>
                      <a:r>
                        <a:rPr lang="en-US" sz="1100" b="1" i="0" u="none" strike="noStrike">
                          <a:solidFill>
                            <a:srgbClr val="000000"/>
                          </a:solidFill>
                          <a:effectLst/>
                          <a:latin typeface="Arial"/>
                        </a:rPr>
                        <a:t>GRAND TOTAL</a:t>
                      </a:r>
                    </a:p>
                  </a:txBody>
                  <a:tcPr marL="3725" marR="3725" marT="3725"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r>
                        <a:rPr lang="en-US" sz="1100" b="1" i="0" u="none" strike="noStrike" dirty="0">
                          <a:solidFill>
                            <a:srgbClr val="000000"/>
                          </a:solidFill>
                          <a:effectLst/>
                          <a:latin typeface="Arial"/>
                        </a:rPr>
                        <a:t>                  1,070,800 </a:t>
                      </a:r>
                    </a:p>
                  </a:txBody>
                  <a:tcPr marL="3725" marR="3725" marT="37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r>
                        <a:rPr lang="en-US" sz="1100" b="1" i="0" u="none" strike="noStrike">
                          <a:solidFill>
                            <a:srgbClr val="000000"/>
                          </a:solidFill>
                          <a:effectLst/>
                          <a:latin typeface="Arial"/>
                        </a:rPr>
                        <a:t>                            821,971 </a:t>
                      </a:r>
                    </a:p>
                  </a:txBody>
                  <a:tcPr marL="3725" marR="3725" marT="37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l" fontAlgn="b"/>
                      <a:r>
                        <a:rPr lang="en-US" sz="1100" b="1" i="0" u="none" strike="noStrike" dirty="0">
                          <a:solidFill>
                            <a:srgbClr val="000000"/>
                          </a:solidFill>
                          <a:effectLst/>
                          <a:latin typeface="Arial"/>
                        </a:rPr>
                        <a:t>                  248,829 </a:t>
                      </a:r>
                    </a:p>
                  </a:txBody>
                  <a:tcPr marL="3725" marR="3725" marT="372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sz="1100" b="1" i="0" u="none" strike="noStrike" dirty="0">
                          <a:solidFill>
                            <a:srgbClr val="000000"/>
                          </a:solidFill>
                          <a:effectLst/>
                          <a:latin typeface="Arial"/>
                        </a:rPr>
                        <a:t>76.8%</a:t>
                      </a:r>
                    </a:p>
                  </a:txBody>
                  <a:tcPr marL="3725" marR="3725" marT="37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Tree>
  </p:cSld>
  <p:clrMapOvr>
    <a:masterClrMapping/>
  </p:clrMapOvr>
  <p:transition spd="med"/>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extBox 3"/>
          <p:cNvSpPr txBox="1"/>
          <p:nvPr/>
        </p:nvSpPr>
        <p:spPr>
          <a:xfrm>
            <a:off x="311284" y="1529947"/>
            <a:ext cx="8832716" cy="37523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388" name="Rectangle 4"/>
          <p:cNvSpPr txBox="1"/>
          <p:nvPr/>
        </p:nvSpPr>
        <p:spPr>
          <a:xfrm>
            <a:off x="196574" y="0"/>
            <a:ext cx="8928992" cy="830993"/>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r>
              <a:rPr lang="en-US" sz="2400" b="1" dirty="0" smtClean="0">
                <a:solidFill>
                  <a:schemeClr val="accent3">
                    <a:lumMod val="75000"/>
                  </a:schemeClr>
                </a:solidFill>
                <a:latin typeface="Arial" pitchFamily="34" charset="0"/>
                <a:cs typeface="Arial" pitchFamily="34" charset="0"/>
              </a:rPr>
              <a:t>EXPENDITURE </a:t>
            </a:r>
            <a:r>
              <a:rPr lang="en-US" sz="2400" b="1" dirty="0">
                <a:solidFill>
                  <a:schemeClr val="accent3">
                    <a:lumMod val="75000"/>
                  </a:schemeClr>
                </a:solidFill>
                <a:latin typeface="Arial" pitchFamily="34" charset="0"/>
                <a:cs typeface="Arial" pitchFamily="34" charset="0"/>
              </a:rPr>
              <a:t>AS AT 31/12/2017 – PER ECONOMIC CLASSIFICATION</a:t>
            </a:r>
            <a:endParaRPr lang="en-US" sz="2400" dirty="0">
              <a:solidFill>
                <a:schemeClr val="accent3">
                  <a:lumMod val="75000"/>
                </a:schemeClr>
              </a:solidFill>
              <a:latin typeface="Arial" pitchFamily="34" charset="0"/>
              <a:cs typeface="Arial" pitchFamily="34" charset="0"/>
            </a:endParaRPr>
          </a:p>
        </p:txBody>
      </p:sp>
      <p:sp>
        <p:nvSpPr>
          <p:cNvPr id="389"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52</a:t>
            </a:fld>
            <a:endParaRPr/>
          </a:p>
        </p:txBody>
      </p:sp>
      <p:graphicFrame>
        <p:nvGraphicFramePr>
          <p:cNvPr id="3" name="Table 2"/>
          <p:cNvGraphicFramePr>
            <a:graphicFrameLocks noGrp="1"/>
          </p:cNvGraphicFramePr>
          <p:nvPr>
            <p:extLst>
              <p:ext uri="{D42A27DB-BD31-4B8C-83A1-F6EECF244321}">
                <p14:modId xmlns:p14="http://schemas.microsoft.com/office/powerpoint/2010/main" xmlns="" val="3692341611"/>
              </p:ext>
            </p:extLst>
          </p:nvPr>
        </p:nvGraphicFramePr>
        <p:xfrm>
          <a:off x="107503" y="764704"/>
          <a:ext cx="9001001" cy="4998982"/>
        </p:xfrm>
        <a:graphic>
          <a:graphicData uri="http://schemas.openxmlformats.org/drawingml/2006/table">
            <a:tbl>
              <a:tblPr/>
              <a:tblGrid>
                <a:gridCol w="3241046"/>
                <a:gridCol w="1575928"/>
                <a:gridCol w="1627598"/>
                <a:gridCol w="1240075"/>
                <a:gridCol w="1316354"/>
              </a:tblGrid>
              <a:tr h="425491">
                <a:tc>
                  <a:txBody>
                    <a:bodyPr/>
                    <a:lstStyle/>
                    <a:p>
                      <a:pPr algn="l" fontAlgn="b"/>
                      <a:r>
                        <a:rPr lang="en-US" sz="1200" b="1" i="0" u="none" strike="noStrike" dirty="0">
                          <a:solidFill>
                            <a:srgbClr val="000000"/>
                          </a:solidFill>
                          <a:effectLst/>
                          <a:latin typeface="Arial"/>
                        </a:rPr>
                        <a:t>PER ECONOMIC CLASSIFICATION</a:t>
                      </a:r>
                    </a:p>
                  </a:txBody>
                  <a:tcPr marL="9345" marR="9345" marT="9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ctr" fontAlgn="b"/>
                      <a:r>
                        <a:rPr lang="en-US" sz="1200" b="1" i="0" u="none" strike="noStrike" dirty="0">
                          <a:solidFill>
                            <a:srgbClr val="000000"/>
                          </a:solidFill>
                          <a:effectLst/>
                          <a:latin typeface="Arial"/>
                        </a:rPr>
                        <a:t> CURRENT BUDGET </a:t>
                      </a:r>
                    </a:p>
                  </a:txBody>
                  <a:tcPr marL="9345" marR="9345" marT="93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ctr" fontAlgn="b"/>
                      <a:r>
                        <a:rPr lang="en-US" sz="1200" b="1" i="0" u="none" strike="noStrike" dirty="0">
                          <a:solidFill>
                            <a:srgbClr val="000000"/>
                          </a:solidFill>
                          <a:effectLst/>
                          <a:latin typeface="Arial"/>
                        </a:rPr>
                        <a:t> EXPENDITURE </a:t>
                      </a:r>
                    </a:p>
                  </a:txBody>
                  <a:tcPr marL="9345" marR="9345" marT="9345"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ctr" fontAlgn="b"/>
                      <a:r>
                        <a:rPr lang="en-US" sz="1200" b="1" i="0" u="none" strike="noStrike">
                          <a:solidFill>
                            <a:srgbClr val="000000"/>
                          </a:solidFill>
                          <a:effectLst/>
                          <a:latin typeface="Arial"/>
                        </a:rPr>
                        <a:t> AVAILABLE </a:t>
                      </a:r>
                    </a:p>
                  </a:txBody>
                  <a:tcPr marL="9345" marR="9345" marT="9345"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ctr" fontAlgn="b"/>
                      <a:r>
                        <a:rPr lang="en-US" sz="1200" b="1" i="0" u="none" strike="noStrike">
                          <a:solidFill>
                            <a:srgbClr val="000000"/>
                          </a:solidFill>
                          <a:effectLst/>
                          <a:latin typeface="Arial"/>
                        </a:rPr>
                        <a:t> % SPENT </a:t>
                      </a:r>
                    </a:p>
                  </a:txBody>
                  <a:tcPr marL="9345" marR="9345" marT="93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r>
              <a:tr h="366597">
                <a:tc>
                  <a:txBody>
                    <a:bodyPr/>
                    <a:lstStyle/>
                    <a:p>
                      <a:pPr algn="l" fontAlgn="b"/>
                      <a:r>
                        <a:rPr lang="en-US" sz="1200" b="1" i="0" u="none" strike="noStrike" dirty="0">
                          <a:solidFill>
                            <a:srgbClr val="000000"/>
                          </a:solidFill>
                          <a:effectLst/>
                          <a:latin typeface="Arial"/>
                        </a:rPr>
                        <a:t> </a:t>
                      </a:r>
                    </a:p>
                  </a:txBody>
                  <a:tcPr marL="9345" marR="9345" marT="9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ctr" fontAlgn="b"/>
                      <a:r>
                        <a:rPr lang="en-US" sz="1200" b="1" i="0" u="none" strike="noStrike" dirty="0">
                          <a:solidFill>
                            <a:srgbClr val="000000"/>
                          </a:solidFill>
                          <a:effectLst/>
                          <a:latin typeface="Arial"/>
                        </a:rPr>
                        <a:t> R'000 </a:t>
                      </a:r>
                    </a:p>
                  </a:txBody>
                  <a:tcPr marL="9345" marR="9345" marT="934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200" b="1" i="0" u="none" strike="noStrike" dirty="0">
                          <a:solidFill>
                            <a:srgbClr val="000000"/>
                          </a:solidFill>
                          <a:effectLst/>
                          <a:latin typeface="Arial"/>
                        </a:rPr>
                        <a:t> R'000 </a:t>
                      </a:r>
                    </a:p>
                  </a:txBody>
                  <a:tcPr marL="9345" marR="9345" marT="9345"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200" b="1" i="0" u="none" strike="noStrike" dirty="0">
                          <a:solidFill>
                            <a:srgbClr val="000000"/>
                          </a:solidFill>
                          <a:effectLst/>
                          <a:latin typeface="Arial"/>
                        </a:rPr>
                        <a:t> R'000 </a:t>
                      </a:r>
                    </a:p>
                  </a:txBody>
                  <a:tcPr marL="9345" marR="9345" marT="9345" marB="0" anchor="b">
                    <a:lnL>
                      <a:noFill/>
                    </a:lnL>
                    <a:lnR>
                      <a:noFill/>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ctr" fontAlgn="b"/>
                      <a:r>
                        <a:rPr lang="en-US" sz="1200" b="1" i="0" u="none" strike="noStrike">
                          <a:solidFill>
                            <a:srgbClr val="000000"/>
                          </a:solidFill>
                          <a:effectLst/>
                          <a:latin typeface="Arial"/>
                        </a:rPr>
                        <a:t> % </a:t>
                      </a:r>
                    </a:p>
                  </a:txBody>
                  <a:tcPr marL="9345" marR="9345" marT="9345" marB="0" anchor="b">
                    <a:lnL>
                      <a:noFill/>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r>
              <a:tr h="460648">
                <a:tc>
                  <a:txBody>
                    <a:bodyPr/>
                    <a:lstStyle/>
                    <a:p>
                      <a:pPr algn="l" fontAlgn="b"/>
                      <a:r>
                        <a:rPr lang="en-US" sz="1200" b="0" i="0" u="none" strike="noStrike" dirty="0">
                          <a:solidFill>
                            <a:srgbClr val="000000"/>
                          </a:solidFill>
                          <a:effectLst/>
                          <a:latin typeface="Arial"/>
                        </a:rPr>
                        <a:t>COMPENSATION OF EMPLOYEES</a:t>
                      </a:r>
                    </a:p>
                  </a:txBody>
                  <a:tcPr marL="9345" marR="9345" marT="9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r" fontAlgn="b"/>
                      <a:r>
                        <a:rPr lang="en-US" sz="1200" b="0" i="0" u="none" strike="noStrike" dirty="0">
                          <a:solidFill>
                            <a:srgbClr val="000000"/>
                          </a:solidFill>
                          <a:effectLst/>
                          <a:latin typeface="Arial"/>
                        </a:rPr>
                        <a:t>                        3,198,176 </a:t>
                      </a:r>
                    </a:p>
                  </a:txBody>
                  <a:tcPr marL="9345" marR="9345" marT="934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200" b="0" i="0" u="none" strike="noStrike" dirty="0">
                          <a:solidFill>
                            <a:srgbClr val="000000"/>
                          </a:solidFill>
                          <a:effectLst/>
                          <a:latin typeface="Arial"/>
                        </a:rPr>
                        <a:t>                         2,376,574 </a:t>
                      </a:r>
                    </a:p>
                  </a:txBody>
                  <a:tcPr marL="9345" marR="9345" marT="9345"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200" b="0" i="0" u="none" strike="noStrike" dirty="0">
                          <a:solidFill>
                            <a:srgbClr val="000000"/>
                          </a:solidFill>
                          <a:effectLst/>
                          <a:latin typeface="Arial"/>
                        </a:rPr>
                        <a:t>                  821,602 </a:t>
                      </a:r>
                    </a:p>
                  </a:txBody>
                  <a:tcPr marL="9345" marR="9345" marT="9345" marB="0" anchor="b">
                    <a:lnL>
                      <a:noFill/>
                    </a:lnL>
                    <a:lnR>
                      <a:noFill/>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c>
                  <a:txBody>
                    <a:bodyPr/>
                    <a:lstStyle/>
                    <a:p>
                      <a:pPr algn="r" fontAlgn="b"/>
                      <a:r>
                        <a:rPr lang="en-US" sz="1200" b="0" i="0" u="none" strike="noStrike" dirty="0">
                          <a:solidFill>
                            <a:srgbClr val="000000"/>
                          </a:solidFill>
                          <a:effectLst/>
                          <a:latin typeface="Arial"/>
                        </a:rPr>
                        <a:t>74.3%</a:t>
                      </a:r>
                    </a:p>
                  </a:txBody>
                  <a:tcPr marL="9345" marR="9345" marT="9345" marB="0" anchor="b">
                    <a:lnL>
                      <a:noFill/>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solidFill>
                      <a:schemeClr val="accent3">
                        <a:lumMod val="40000"/>
                        <a:lumOff val="60000"/>
                      </a:schemeClr>
                    </a:solidFill>
                  </a:tcPr>
                </a:tc>
              </a:tr>
              <a:tr h="460648">
                <a:tc>
                  <a:txBody>
                    <a:bodyPr/>
                    <a:lstStyle/>
                    <a:p>
                      <a:pPr algn="l" fontAlgn="b"/>
                      <a:r>
                        <a:rPr lang="en-US" sz="1200" b="0" i="0" u="none" strike="noStrike" dirty="0">
                          <a:solidFill>
                            <a:srgbClr val="000000"/>
                          </a:solidFill>
                          <a:effectLst/>
                          <a:latin typeface="Arial"/>
                        </a:rPr>
                        <a:t>DEPARTMENTAL AGENCIES &amp; ACCOUNTS</a:t>
                      </a:r>
                    </a:p>
                  </a:txBody>
                  <a:tcPr marL="9345" marR="9345" marT="9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r" fontAlgn="b"/>
                      <a:r>
                        <a:rPr lang="en-US" sz="1200" b="0" i="0" u="none" strike="noStrike" dirty="0">
                          <a:solidFill>
                            <a:srgbClr val="000000"/>
                          </a:solidFill>
                          <a:effectLst/>
                          <a:latin typeface="Arial"/>
                        </a:rPr>
                        <a:t>                        1,441,140 </a:t>
                      </a:r>
                    </a:p>
                  </a:txBody>
                  <a:tcPr marL="9345" marR="9345" marT="9345" marB="0" anchor="b">
                    <a:lnL w="63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r" fontAlgn="b"/>
                      <a:r>
                        <a:rPr lang="en-US" sz="1200" b="0" i="0" u="none" strike="noStrike" dirty="0">
                          <a:solidFill>
                            <a:srgbClr val="000000"/>
                          </a:solidFill>
                          <a:effectLst/>
                          <a:latin typeface="Arial"/>
                        </a:rPr>
                        <a:t>                         1,146,034 </a:t>
                      </a:r>
                    </a:p>
                  </a:txBody>
                  <a:tcPr marL="9345" marR="9345" marT="9345" marB="0" anchor="b">
                    <a:lnL>
                      <a:noFill/>
                    </a:lnL>
                    <a:lnR>
                      <a:noFill/>
                    </a:lnR>
                    <a:lnT>
                      <a:noFill/>
                    </a:lnT>
                    <a:lnB>
                      <a:noFill/>
                    </a:lnB>
                    <a:solidFill>
                      <a:schemeClr val="accent3">
                        <a:lumMod val="40000"/>
                        <a:lumOff val="60000"/>
                      </a:schemeClr>
                    </a:solidFill>
                  </a:tcPr>
                </a:tc>
                <a:tc>
                  <a:txBody>
                    <a:bodyPr/>
                    <a:lstStyle/>
                    <a:p>
                      <a:pPr algn="r" fontAlgn="b"/>
                      <a:r>
                        <a:rPr lang="en-US" sz="1200" b="0" i="0" u="none" strike="noStrike" dirty="0">
                          <a:solidFill>
                            <a:srgbClr val="000000"/>
                          </a:solidFill>
                          <a:effectLst/>
                          <a:latin typeface="Arial"/>
                        </a:rPr>
                        <a:t>                  295,106 </a:t>
                      </a:r>
                    </a:p>
                  </a:txBody>
                  <a:tcPr marL="9345" marR="9345" marT="9345" marB="0" anchor="b">
                    <a:lnL>
                      <a:noFill/>
                    </a:lnL>
                    <a:lnR>
                      <a:noFill/>
                    </a:lnR>
                    <a:lnT>
                      <a:noFill/>
                    </a:lnT>
                    <a:lnB>
                      <a:noFill/>
                    </a:lnB>
                    <a:solidFill>
                      <a:schemeClr val="accent3">
                        <a:lumMod val="40000"/>
                        <a:lumOff val="60000"/>
                      </a:schemeClr>
                    </a:solidFill>
                  </a:tcPr>
                </a:tc>
                <a:tc>
                  <a:txBody>
                    <a:bodyPr/>
                    <a:lstStyle/>
                    <a:p>
                      <a:pPr algn="r" fontAlgn="b"/>
                      <a:r>
                        <a:rPr lang="en-US" sz="1200" b="0" i="0" u="none" strike="noStrike" dirty="0">
                          <a:solidFill>
                            <a:srgbClr val="000000"/>
                          </a:solidFill>
                          <a:effectLst/>
                          <a:latin typeface="Arial"/>
                        </a:rPr>
                        <a:t>79.5%</a:t>
                      </a:r>
                    </a:p>
                  </a:txBody>
                  <a:tcPr marL="9345" marR="9345" marT="9345" marB="0" anchor="b">
                    <a:lnL>
                      <a:noFill/>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r>
              <a:tr h="460648">
                <a:tc>
                  <a:txBody>
                    <a:bodyPr/>
                    <a:lstStyle/>
                    <a:p>
                      <a:pPr algn="l" fontAlgn="b"/>
                      <a:r>
                        <a:rPr lang="en-US" sz="1200" b="0" i="0" u="none" strike="noStrike">
                          <a:solidFill>
                            <a:srgbClr val="000000"/>
                          </a:solidFill>
                          <a:effectLst/>
                          <a:latin typeface="Arial"/>
                        </a:rPr>
                        <a:t>GOODS AND SERVICES</a:t>
                      </a:r>
                    </a:p>
                  </a:txBody>
                  <a:tcPr marL="9345" marR="9345" marT="9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r" fontAlgn="b"/>
                      <a:r>
                        <a:rPr lang="en-US" sz="1200" b="0" i="0" u="none" strike="noStrike" dirty="0">
                          <a:solidFill>
                            <a:srgbClr val="000000"/>
                          </a:solidFill>
                          <a:effectLst/>
                          <a:latin typeface="Arial"/>
                        </a:rPr>
                        <a:t>                        3,540,543 </a:t>
                      </a:r>
                    </a:p>
                  </a:txBody>
                  <a:tcPr marL="9345" marR="9345" marT="9345" marB="0" anchor="b">
                    <a:lnL w="63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r" fontAlgn="b"/>
                      <a:r>
                        <a:rPr lang="en-US" sz="1200" b="0" i="0" u="none" strike="noStrike" dirty="0">
                          <a:solidFill>
                            <a:srgbClr val="000000"/>
                          </a:solidFill>
                          <a:effectLst/>
                          <a:latin typeface="Arial"/>
                        </a:rPr>
                        <a:t>                         2,296,848 </a:t>
                      </a:r>
                    </a:p>
                  </a:txBody>
                  <a:tcPr marL="9345" marR="9345" marT="9345" marB="0" anchor="b">
                    <a:lnL>
                      <a:noFill/>
                    </a:lnL>
                    <a:lnR>
                      <a:noFill/>
                    </a:lnR>
                    <a:lnT>
                      <a:noFill/>
                    </a:lnT>
                    <a:lnB>
                      <a:noFill/>
                    </a:lnB>
                    <a:solidFill>
                      <a:schemeClr val="accent3">
                        <a:lumMod val="40000"/>
                        <a:lumOff val="60000"/>
                      </a:schemeClr>
                    </a:solidFill>
                  </a:tcPr>
                </a:tc>
                <a:tc>
                  <a:txBody>
                    <a:bodyPr/>
                    <a:lstStyle/>
                    <a:p>
                      <a:pPr algn="r" fontAlgn="b"/>
                      <a:r>
                        <a:rPr lang="en-US" sz="1200" b="0" i="0" u="none" strike="noStrike" dirty="0">
                          <a:solidFill>
                            <a:srgbClr val="000000"/>
                          </a:solidFill>
                          <a:effectLst/>
                          <a:latin typeface="Arial"/>
                        </a:rPr>
                        <a:t>               1,163,969 </a:t>
                      </a:r>
                    </a:p>
                  </a:txBody>
                  <a:tcPr marL="9345" marR="9345" marT="9345" marB="0" anchor="b">
                    <a:lnL>
                      <a:noFill/>
                    </a:lnL>
                    <a:lnR>
                      <a:noFill/>
                    </a:lnR>
                    <a:lnT>
                      <a:noFill/>
                    </a:lnT>
                    <a:lnB>
                      <a:noFill/>
                    </a:lnB>
                    <a:solidFill>
                      <a:schemeClr val="accent3">
                        <a:lumMod val="40000"/>
                        <a:lumOff val="60000"/>
                      </a:schemeClr>
                    </a:solidFill>
                  </a:tcPr>
                </a:tc>
                <a:tc>
                  <a:txBody>
                    <a:bodyPr/>
                    <a:lstStyle/>
                    <a:p>
                      <a:pPr algn="r" fontAlgn="b"/>
                      <a:r>
                        <a:rPr lang="en-US" sz="1200" b="0" i="0" u="none" strike="noStrike" dirty="0">
                          <a:solidFill>
                            <a:srgbClr val="000000"/>
                          </a:solidFill>
                          <a:effectLst/>
                          <a:latin typeface="Arial"/>
                        </a:rPr>
                        <a:t>67.1%</a:t>
                      </a:r>
                    </a:p>
                  </a:txBody>
                  <a:tcPr marL="9345" marR="9345" marT="9345" marB="0" anchor="b">
                    <a:lnL>
                      <a:noFill/>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r>
              <a:tr h="460648">
                <a:tc>
                  <a:txBody>
                    <a:bodyPr/>
                    <a:lstStyle/>
                    <a:p>
                      <a:pPr algn="l" fontAlgn="b"/>
                      <a:r>
                        <a:rPr lang="en-US" sz="1200" b="0" i="0" u="none" strike="noStrike">
                          <a:solidFill>
                            <a:srgbClr val="000000"/>
                          </a:solidFill>
                          <a:effectLst/>
                          <a:latin typeface="Arial"/>
                        </a:rPr>
                        <a:t>HOUSEHOLDS (HH)</a:t>
                      </a:r>
                    </a:p>
                  </a:txBody>
                  <a:tcPr marL="9345" marR="9345" marT="9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r" fontAlgn="b"/>
                      <a:r>
                        <a:rPr lang="en-US" sz="1200" b="0" i="0" u="none" strike="noStrike">
                          <a:solidFill>
                            <a:srgbClr val="000000"/>
                          </a:solidFill>
                          <a:effectLst/>
                          <a:latin typeface="Arial"/>
                        </a:rPr>
                        <a:t>                              4,643 </a:t>
                      </a:r>
                    </a:p>
                  </a:txBody>
                  <a:tcPr marL="9345" marR="9345" marT="9345" marB="0" anchor="b">
                    <a:lnL w="63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r" fontAlgn="b"/>
                      <a:r>
                        <a:rPr lang="en-US" sz="1200" b="0" i="0" u="none" strike="noStrike" dirty="0">
                          <a:solidFill>
                            <a:srgbClr val="000000"/>
                          </a:solidFill>
                          <a:effectLst/>
                          <a:latin typeface="Arial"/>
                        </a:rPr>
                        <a:t>                              12,193 </a:t>
                      </a:r>
                    </a:p>
                  </a:txBody>
                  <a:tcPr marL="9345" marR="9345" marT="9345" marB="0" anchor="b">
                    <a:lnL>
                      <a:noFill/>
                    </a:lnL>
                    <a:lnR>
                      <a:noFill/>
                    </a:lnR>
                    <a:lnT>
                      <a:noFill/>
                    </a:lnT>
                    <a:lnB>
                      <a:noFill/>
                    </a:lnB>
                    <a:solidFill>
                      <a:schemeClr val="accent3">
                        <a:lumMod val="40000"/>
                        <a:lumOff val="60000"/>
                      </a:schemeClr>
                    </a:solidFill>
                  </a:tcPr>
                </a:tc>
                <a:tc>
                  <a:txBody>
                    <a:bodyPr/>
                    <a:lstStyle/>
                    <a:p>
                      <a:pPr algn="r" fontAlgn="b"/>
                      <a:r>
                        <a:rPr lang="en-US" sz="1200" b="0" i="0" u="none" strike="noStrike" dirty="0">
                          <a:solidFill>
                            <a:srgbClr val="000000"/>
                          </a:solidFill>
                          <a:effectLst/>
                          <a:latin typeface="Arial"/>
                        </a:rPr>
                        <a:t>                    (7,550)</a:t>
                      </a:r>
                    </a:p>
                  </a:txBody>
                  <a:tcPr marL="9345" marR="9345" marT="9345" marB="0" anchor="b">
                    <a:lnL>
                      <a:noFill/>
                    </a:lnL>
                    <a:lnR>
                      <a:noFill/>
                    </a:lnR>
                    <a:lnT>
                      <a:noFill/>
                    </a:lnT>
                    <a:lnB>
                      <a:noFill/>
                    </a:lnB>
                    <a:solidFill>
                      <a:schemeClr val="accent3">
                        <a:lumMod val="40000"/>
                        <a:lumOff val="60000"/>
                      </a:schemeClr>
                    </a:solidFill>
                  </a:tcPr>
                </a:tc>
                <a:tc>
                  <a:txBody>
                    <a:bodyPr/>
                    <a:lstStyle/>
                    <a:p>
                      <a:pPr algn="r" fontAlgn="b"/>
                      <a:r>
                        <a:rPr lang="en-US" sz="1200" b="0" i="0" u="none" strike="noStrike" dirty="0">
                          <a:solidFill>
                            <a:srgbClr val="000000"/>
                          </a:solidFill>
                          <a:effectLst/>
                          <a:latin typeface="Arial"/>
                        </a:rPr>
                        <a:t>262.6%</a:t>
                      </a:r>
                    </a:p>
                  </a:txBody>
                  <a:tcPr marL="9345" marR="9345" marT="9345" marB="0" anchor="b">
                    <a:lnL>
                      <a:noFill/>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r>
              <a:tr h="460648">
                <a:tc>
                  <a:txBody>
                    <a:bodyPr/>
                    <a:lstStyle/>
                    <a:p>
                      <a:pPr algn="l" fontAlgn="b"/>
                      <a:r>
                        <a:rPr lang="en-US" sz="1200" b="0" i="0" u="none" strike="noStrike" dirty="0">
                          <a:solidFill>
                            <a:srgbClr val="000000"/>
                          </a:solidFill>
                          <a:effectLst/>
                          <a:latin typeface="Arial"/>
                        </a:rPr>
                        <a:t>MACHINERY AND EQUIPMENT</a:t>
                      </a:r>
                    </a:p>
                  </a:txBody>
                  <a:tcPr marL="9345" marR="9345" marT="9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r" fontAlgn="b"/>
                      <a:r>
                        <a:rPr lang="en-US" sz="1200" b="0" i="0" u="none" strike="noStrike">
                          <a:solidFill>
                            <a:srgbClr val="000000"/>
                          </a:solidFill>
                          <a:effectLst/>
                          <a:latin typeface="Arial"/>
                        </a:rPr>
                        <a:t>                          180,730 </a:t>
                      </a:r>
                    </a:p>
                  </a:txBody>
                  <a:tcPr marL="9345" marR="9345" marT="9345" marB="0" anchor="b">
                    <a:lnL w="63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r" fontAlgn="b"/>
                      <a:r>
                        <a:rPr lang="en-US" sz="1200" b="0" i="0" u="none" strike="noStrike" dirty="0">
                          <a:solidFill>
                            <a:srgbClr val="000000"/>
                          </a:solidFill>
                          <a:effectLst/>
                          <a:latin typeface="Arial"/>
                        </a:rPr>
                        <a:t>                              71,356 </a:t>
                      </a:r>
                    </a:p>
                  </a:txBody>
                  <a:tcPr marL="9345" marR="9345" marT="9345" marB="0" anchor="b">
                    <a:lnL>
                      <a:noFill/>
                    </a:lnL>
                    <a:lnR>
                      <a:noFill/>
                    </a:lnR>
                    <a:lnT>
                      <a:noFill/>
                    </a:lnT>
                    <a:lnB>
                      <a:noFill/>
                    </a:lnB>
                    <a:solidFill>
                      <a:schemeClr val="accent3">
                        <a:lumMod val="40000"/>
                        <a:lumOff val="60000"/>
                      </a:schemeClr>
                    </a:solidFill>
                  </a:tcPr>
                </a:tc>
                <a:tc>
                  <a:txBody>
                    <a:bodyPr/>
                    <a:lstStyle/>
                    <a:p>
                      <a:pPr algn="r" fontAlgn="b"/>
                      <a:r>
                        <a:rPr lang="en-US" sz="1200" b="0" i="0" u="none" strike="noStrike" dirty="0">
                          <a:solidFill>
                            <a:srgbClr val="000000"/>
                          </a:solidFill>
                          <a:effectLst/>
                          <a:latin typeface="Arial"/>
                        </a:rPr>
                        <a:t>                  109,374 </a:t>
                      </a:r>
                    </a:p>
                  </a:txBody>
                  <a:tcPr marL="9345" marR="9345" marT="9345" marB="0" anchor="b">
                    <a:lnL>
                      <a:noFill/>
                    </a:lnL>
                    <a:lnR>
                      <a:noFill/>
                    </a:lnR>
                    <a:lnT>
                      <a:noFill/>
                    </a:lnT>
                    <a:lnB>
                      <a:noFill/>
                    </a:lnB>
                    <a:solidFill>
                      <a:schemeClr val="accent3">
                        <a:lumMod val="40000"/>
                        <a:lumOff val="60000"/>
                      </a:schemeClr>
                    </a:solidFill>
                  </a:tcPr>
                </a:tc>
                <a:tc>
                  <a:txBody>
                    <a:bodyPr/>
                    <a:lstStyle/>
                    <a:p>
                      <a:pPr algn="r" fontAlgn="b"/>
                      <a:r>
                        <a:rPr lang="en-US" sz="1200" b="0" i="0" u="none" strike="noStrike" dirty="0">
                          <a:solidFill>
                            <a:srgbClr val="000000"/>
                          </a:solidFill>
                          <a:effectLst/>
                          <a:latin typeface="Arial"/>
                        </a:rPr>
                        <a:t>39.5%</a:t>
                      </a:r>
                    </a:p>
                  </a:txBody>
                  <a:tcPr marL="9345" marR="9345" marT="9345" marB="0" anchor="b">
                    <a:lnL>
                      <a:noFill/>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r>
              <a:tr h="460648">
                <a:tc>
                  <a:txBody>
                    <a:bodyPr/>
                    <a:lstStyle/>
                    <a:p>
                      <a:pPr algn="l" fontAlgn="b"/>
                      <a:r>
                        <a:rPr lang="en-US" sz="1200" b="0" i="0" u="none" strike="noStrike">
                          <a:solidFill>
                            <a:srgbClr val="000000"/>
                          </a:solidFill>
                          <a:effectLst/>
                          <a:latin typeface="Arial"/>
                        </a:rPr>
                        <a:t>PROVINCIAL AND LOCAL GOVERNMENTS</a:t>
                      </a:r>
                    </a:p>
                  </a:txBody>
                  <a:tcPr marL="9345" marR="9345" marT="9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r" fontAlgn="b"/>
                      <a:r>
                        <a:rPr lang="en-US" sz="1200" b="0" i="0" u="none" strike="noStrike">
                          <a:solidFill>
                            <a:srgbClr val="000000"/>
                          </a:solidFill>
                          <a:effectLst/>
                          <a:latin typeface="Arial"/>
                        </a:rPr>
                        <a:t>                              1,848 </a:t>
                      </a:r>
                    </a:p>
                  </a:txBody>
                  <a:tcPr marL="9345" marR="9345" marT="9345" marB="0" anchor="b">
                    <a:lnL w="63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r" fontAlgn="b"/>
                      <a:r>
                        <a:rPr lang="en-US" sz="1200" b="0" i="0" u="none" strike="noStrike" dirty="0">
                          <a:solidFill>
                            <a:srgbClr val="000000"/>
                          </a:solidFill>
                          <a:effectLst/>
                          <a:latin typeface="Arial"/>
                        </a:rPr>
                        <a:t>                                  806 </a:t>
                      </a:r>
                    </a:p>
                  </a:txBody>
                  <a:tcPr marL="9345" marR="9345" marT="9345" marB="0" anchor="b">
                    <a:lnL>
                      <a:noFill/>
                    </a:lnL>
                    <a:lnR>
                      <a:noFill/>
                    </a:lnR>
                    <a:lnT>
                      <a:noFill/>
                    </a:lnT>
                    <a:lnB>
                      <a:noFill/>
                    </a:lnB>
                    <a:solidFill>
                      <a:schemeClr val="accent3">
                        <a:lumMod val="40000"/>
                        <a:lumOff val="60000"/>
                      </a:schemeClr>
                    </a:solidFill>
                  </a:tcPr>
                </a:tc>
                <a:tc>
                  <a:txBody>
                    <a:bodyPr/>
                    <a:lstStyle/>
                    <a:p>
                      <a:pPr algn="r" fontAlgn="b"/>
                      <a:r>
                        <a:rPr lang="en-US" sz="1200" b="0" i="0" u="none" strike="noStrike" dirty="0">
                          <a:solidFill>
                            <a:srgbClr val="000000"/>
                          </a:solidFill>
                          <a:effectLst/>
                          <a:latin typeface="Arial"/>
                        </a:rPr>
                        <a:t>                     1,042 </a:t>
                      </a:r>
                    </a:p>
                  </a:txBody>
                  <a:tcPr marL="9345" marR="9345" marT="9345" marB="0" anchor="b">
                    <a:lnL>
                      <a:noFill/>
                    </a:lnL>
                    <a:lnR>
                      <a:noFill/>
                    </a:lnR>
                    <a:lnT>
                      <a:noFill/>
                    </a:lnT>
                    <a:lnB>
                      <a:noFill/>
                    </a:lnB>
                    <a:solidFill>
                      <a:schemeClr val="accent3">
                        <a:lumMod val="40000"/>
                        <a:lumOff val="60000"/>
                      </a:schemeClr>
                    </a:solidFill>
                  </a:tcPr>
                </a:tc>
                <a:tc>
                  <a:txBody>
                    <a:bodyPr/>
                    <a:lstStyle/>
                    <a:p>
                      <a:pPr algn="r" fontAlgn="b"/>
                      <a:r>
                        <a:rPr lang="en-US" sz="1200" b="0" i="0" u="none" strike="noStrike" dirty="0">
                          <a:solidFill>
                            <a:srgbClr val="000000"/>
                          </a:solidFill>
                          <a:effectLst/>
                          <a:latin typeface="Arial"/>
                        </a:rPr>
                        <a:t>43.6%</a:t>
                      </a:r>
                    </a:p>
                  </a:txBody>
                  <a:tcPr marL="9345" marR="9345" marT="9345" marB="0" anchor="b">
                    <a:lnL>
                      <a:noFill/>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r>
              <a:tr h="460648">
                <a:tc>
                  <a:txBody>
                    <a:bodyPr/>
                    <a:lstStyle/>
                    <a:p>
                      <a:pPr algn="l" fontAlgn="b"/>
                      <a:r>
                        <a:rPr lang="en-US" sz="1200" b="0" i="0" u="none" strike="noStrike">
                          <a:solidFill>
                            <a:srgbClr val="000000"/>
                          </a:solidFill>
                          <a:effectLst/>
                          <a:latin typeface="Arial"/>
                        </a:rPr>
                        <a:t>BUILDINGS AND OTHER FIX STRUCTURES</a:t>
                      </a:r>
                    </a:p>
                  </a:txBody>
                  <a:tcPr marL="9345" marR="9345" marT="9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r" fontAlgn="b"/>
                      <a:r>
                        <a:rPr lang="en-US" sz="1200" b="0" i="0" u="none" strike="noStrike" dirty="0">
                          <a:solidFill>
                            <a:srgbClr val="000000"/>
                          </a:solidFill>
                          <a:effectLst/>
                          <a:latin typeface="Arial"/>
                        </a:rPr>
                        <a:t>                              2,258 </a:t>
                      </a:r>
                    </a:p>
                  </a:txBody>
                  <a:tcPr marL="9345" marR="9345" marT="9345" marB="0" anchor="b">
                    <a:lnL w="6350" cap="flat" cmpd="sng" algn="ctr">
                      <a:solidFill>
                        <a:srgbClr val="000000"/>
                      </a:solidFill>
                      <a:prstDash val="solid"/>
                      <a:round/>
                      <a:headEnd type="none" w="med" len="med"/>
                      <a:tailEnd type="none" w="med" len="med"/>
                    </a:lnL>
                    <a:lnR>
                      <a:noFill/>
                    </a:lnR>
                    <a:lnT>
                      <a:noFill/>
                    </a:lnT>
                    <a:lnB>
                      <a:noFill/>
                    </a:lnB>
                    <a:solidFill>
                      <a:schemeClr val="accent3">
                        <a:lumMod val="40000"/>
                        <a:lumOff val="60000"/>
                      </a:schemeClr>
                    </a:solidFill>
                  </a:tcPr>
                </a:tc>
                <a:tc>
                  <a:txBody>
                    <a:bodyPr/>
                    <a:lstStyle/>
                    <a:p>
                      <a:pPr algn="r" fontAlgn="b"/>
                      <a:r>
                        <a:rPr lang="en-US" sz="1200" b="0" i="0" u="none" strike="noStrike">
                          <a:solidFill>
                            <a:srgbClr val="000000"/>
                          </a:solidFill>
                          <a:effectLst/>
                          <a:latin typeface="Arial"/>
                        </a:rPr>
                        <a:t>                               1,939 </a:t>
                      </a:r>
                    </a:p>
                  </a:txBody>
                  <a:tcPr marL="9345" marR="9345" marT="9345" marB="0" anchor="b">
                    <a:lnL>
                      <a:noFill/>
                    </a:lnL>
                    <a:lnR>
                      <a:noFill/>
                    </a:lnR>
                    <a:lnT>
                      <a:noFill/>
                    </a:lnT>
                    <a:lnB>
                      <a:noFill/>
                    </a:lnB>
                    <a:solidFill>
                      <a:schemeClr val="accent3">
                        <a:lumMod val="40000"/>
                        <a:lumOff val="60000"/>
                      </a:schemeClr>
                    </a:solidFill>
                  </a:tcPr>
                </a:tc>
                <a:tc>
                  <a:txBody>
                    <a:bodyPr/>
                    <a:lstStyle/>
                    <a:p>
                      <a:pPr algn="r" fontAlgn="b"/>
                      <a:r>
                        <a:rPr lang="en-US" sz="1200" b="0" i="0" u="none" strike="noStrike" dirty="0">
                          <a:solidFill>
                            <a:srgbClr val="000000"/>
                          </a:solidFill>
                          <a:effectLst/>
                          <a:latin typeface="Arial"/>
                        </a:rPr>
                        <a:t>                        319 </a:t>
                      </a:r>
                    </a:p>
                  </a:txBody>
                  <a:tcPr marL="9345" marR="9345" marT="9345" marB="0" anchor="b">
                    <a:lnL>
                      <a:noFill/>
                    </a:lnL>
                    <a:lnR>
                      <a:noFill/>
                    </a:lnR>
                    <a:lnT>
                      <a:noFill/>
                    </a:lnT>
                    <a:lnB>
                      <a:noFill/>
                    </a:lnB>
                    <a:solidFill>
                      <a:schemeClr val="accent3">
                        <a:lumMod val="40000"/>
                        <a:lumOff val="60000"/>
                      </a:schemeClr>
                    </a:solidFill>
                  </a:tcPr>
                </a:tc>
                <a:tc>
                  <a:txBody>
                    <a:bodyPr/>
                    <a:lstStyle/>
                    <a:p>
                      <a:pPr algn="r" fontAlgn="b"/>
                      <a:r>
                        <a:rPr lang="en-US" sz="1200" b="0" i="0" u="none" strike="noStrike" dirty="0">
                          <a:solidFill>
                            <a:srgbClr val="000000"/>
                          </a:solidFill>
                          <a:effectLst/>
                          <a:latin typeface="Arial"/>
                        </a:rPr>
                        <a:t>85.9%</a:t>
                      </a:r>
                    </a:p>
                  </a:txBody>
                  <a:tcPr marL="9345" marR="9345" marT="9345" marB="0" anchor="b">
                    <a:lnL>
                      <a:noFill/>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r>
              <a:tr h="460648">
                <a:tc>
                  <a:txBody>
                    <a:bodyPr/>
                    <a:lstStyle/>
                    <a:p>
                      <a:pPr algn="l" fontAlgn="b"/>
                      <a:r>
                        <a:rPr lang="en-US" sz="1200" b="0" i="0" u="none" strike="noStrike">
                          <a:solidFill>
                            <a:srgbClr val="000000"/>
                          </a:solidFill>
                          <a:effectLst/>
                          <a:latin typeface="Arial"/>
                        </a:rPr>
                        <a:t>SOFTWARE &amp; INTANGIBLE ASSETS</a:t>
                      </a:r>
                    </a:p>
                  </a:txBody>
                  <a:tcPr marL="9345" marR="9345" marT="934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solidFill>
                      <a:schemeClr val="accent3">
                        <a:lumMod val="40000"/>
                        <a:lumOff val="60000"/>
                      </a:schemeClr>
                    </a:solidFill>
                  </a:tcPr>
                </a:tc>
                <a:tc>
                  <a:txBody>
                    <a:bodyPr/>
                    <a:lstStyle/>
                    <a:p>
                      <a:pPr algn="r" fontAlgn="b"/>
                      <a:r>
                        <a:rPr lang="en-US" sz="1200" b="0" i="0" u="none" strike="noStrike">
                          <a:solidFill>
                            <a:srgbClr val="000000"/>
                          </a:solidFill>
                          <a:effectLst/>
                          <a:latin typeface="Arial"/>
                        </a:rPr>
                        <a:t>                            33,001 </a:t>
                      </a:r>
                    </a:p>
                  </a:txBody>
                  <a:tcPr marL="9345" marR="9345" marT="9345" marB="0" anchor="b">
                    <a:lnL w="6350" cap="flat" cmpd="sng" algn="ctr">
                      <a:solidFill>
                        <a:srgbClr val="000000"/>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sz="1200" b="0" i="0" u="none" strike="noStrike">
                          <a:solidFill>
                            <a:srgbClr val="000000"/>
                          </a:solidFill>
                          <a:effectLst/>
                          <a:latin typeface="Arial"/>
                        </a:rPr>
                        <a:t>                              28,767 </a:t>
                      </a:r>
                    </a:p>
                  </a:txBody>
                  <a:tcPr marL="9345" marR="9345" marT="9345" marB="0" anchor="b">
                    <a:lnL>
                      <a:noFill/>
                    </a:lnL>
                    <a:lnR>
                      <a:noFill/>
                    </a:lnR>
                    <a:lnT>
                      <a:noFill/>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sz="1200" b="0" i="0" u="none" strike="noStrike" dirty="0">
                          <a:solidFill>
                            <a:srgbClr val="000000"/>
                          </a:solidFill>
                          <a:effectLst/>
                          <a:latin typeface="Arial"/>
                        </a:rPr>
                        <a:t>                     4,234 </a:t>
                      </a:r>
                    </a:p>
                  </a:txBody>
                  <a:tcPr marL="9345" marR="9345" marT="9345" marB="0" anchor="b">
                    <a:lnL>
                      <a:noFill/>
                    </a:lnL>
                    <a:lnR>
                      <a:noFill/>
                    </a:lnR>
                    <a:lnT>
                      <a:noFill/>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sz="1200" b="0" i="0" u="none" strike="noStrike" dirty="0">
                          <a:solidFill>
                            <a:srgbClr val="000000"/>
                          </a:solidFill>
                          <a:effectLst/>
                          <a:latin typeface="Arial"/>
                        </a:rPr>
                        <a:t>87.2%</a:t>
                      </a:r>
                    </a:p>
                  </a:txBody>
                  <a:tcPr marL="9345" marR="9345" marT="9345" marB="0" anchor="b">
                    <a:lnL>
                      <a:noFill/>
                    </a:lnL>
                    <a:lnR w="6350" cap="flat" cmpd="sng" algn="ctr">
                      <a:solidFill>
                        <a:srgbClr val="000000"/>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solidFill>
                      <a:schemeClr val="accent3">
                        <a:lumMod val="40000"/>
                        <a:lumOff val="60000"/>
                      </a:schemeClr>
                    </a:solidFill>
                  </a:tcPr>
                </a:tc>
              </a:tr>
              <a:tr h="521710">
                <a:tc>
                  <a:txBody>
                    <a:bodyPr/>
                    <a:lstStyle/>
                    <a:p>
                      <a:pPr algn="l" fontAlgn="b"/>
                      <a:r>
                        <a:rPr lang="en-US" sz="1200" b="1" i="0" u="none" strike="noStrike" dirty="0">
                          <a:solidFill>
                            <a:srgbClr val="000000"/>
                          </a:solidFill>
                          <a:effectLst/>
                          <a:latin typeface="Arial"/>
                        </a:rPr>
                        <a:t>TOTAL</a:t>
                      </a:r>
                    </a:p>
                  </a:txBody>
                  <a:tcPr marL="9345" marR="9345" marT="9345" marB="0" anchor="b">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solidFill>
                      <a:schemeClr val="accent3">
                        <a:lumMod val="40000"/>
                        <a:lumOff val="60000"/>
                      </a:schemeClr>
                    </a:solidFill>
                  </a:tcPr>
                </a:tc>
                <a:tc>
                  <a:txBody>
                    <a:bodyPr/>
                    <a:lstStyle/>
                    <a:p>
                      <a:pPr algn="r" fontAlgn="b"/>
                      <a:r>
                        <a:rPr lang="en-US" sz="1200" b="1" i="0" u="none" strike="noStrike" dirty="0">
                          <a:solidFill>
                            <a:srgbClr val="000000"/>
                          </a:solidFill>
                          <a:effectLst/>
                          <a:latin typeface="Arial"/>
                        </a:rPr>
                        <a:t>                        8,402,339 </a:t>
                      </a:r>
                    </a:p>
                  </a:txBody>
                  <a:tcPr marL="9345" marR="9345" marT="934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sz="1200" b="1" i="0" u="none" strike="noStrike" dirty="0">
                          <a:solidFill>
                            <a:srgbClr val="000000"/>
                          </a:solidFill>
                          <a:effectLst/>
                          <a:latin typeface="Arial"/>
                        </a:rPr>
                        <a:t>                         5,934,517 </a:t>
                      </a:r>
                    </a:p>
                  </a:txBody>
                  <a:tcPr marL="9345" marR="9345" marT="934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sz="1200" b="1" i="0" u="none" strike="noStrike" dirty="0">
                          <a:solidFill>
                            <a:srgbClr val="000000"/>
                          </a:solidFill>
                          <a:effectLst/>
                          <a:latin typeface="Arial"/>
                        </a:rPr>
                        <a:t>               2,388,096 </a:t>
                      </a:r>
                    </a:p>
                  </a:txBody>
                  <a:tcPr marL="9345" marR="9345" marT="9345" marB="0" anchor="b">
                    <a:lnL>
                      <a:noFill/>
                    </a:lnL>
                    <a:lnR>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c>
                  <a:txBody>
                    <a:bodyPr/>
                    <a:lstStyle/>
                    <a:p>
                      <a:pPr algn="r" fontAlgn="b"/>
                      <a:r>
                        <a:rPr lang="en-US" sz="1200" b="1" i="0" u="none" strike="noStrike" dirty="0">
                          <a:solidFill>
                            <a:srgbClr val="000000"/>
                          </a:solidFill>
                          <a:effectLst/>
                          <a:latin typeface="Arial"/>
                        </a:rPr>
                        <a:t>70.6%</a:t>
                      </a:r>
                    </a:p>
                  </a:txBody>
                  <a:tcPr marL="9345" marR="9345" marT="934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40000"/>
                        <a:lumOff val="60000"/>
                      </a:schemeClr>
                    </a:solidFill>
                  </a:tcPr>
                </a:tc>
              </a:tr>
            </a:tbl>
          </a:graphicData>
        </a:graphic>
      </p:graphicFrame>
    </p:spTree>
    <p:extLst>
      <p:ext uri="{BB962C8B-B14F-4D97-AF65-F5344CB8AC3E}">
        <p14:creationId xmlns:p14="http://schemas.microsoft.com/office/powerpoint/2010/main" xmlns="" val="2044268401"/>
      </p:ext>
    </p:extLst>
  </p:cSld>
  <p:clrMapOvr>
    <a:masterClrMapping/>
  </p:clrMapOvr>
  <p:transition spd="med"/>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extBox 3"/>
          <p:cNvSpPr txBox="1"/>
          <p:nvPr/>
        </p:nvSpPr>
        <p:spPr>
          <a:xfrm>
            <a:off x="311284" y="1529947"/>
            <a:ext cx="8832716" cy="37523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388" name="Rectangle 4"/>
          <p:cNvSpPr txBox="1"/>
          <p:nvPr/>
        </p:nvSpPr>
        <p:spPr>
          <a:xfrm>
            <a:off x="0" y="0"/>
            <a:ext cx="9144000" cy="46166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a:r>
              <a:rPr lang="en-US" sz="2400" b="1" dirty="0" smtClean="0">
                <a:solidFill>
                  <a:schemeClr val="accent3">
                    <a:lumMod val="75000"/>
                  </a:schemeClr>
                </a:solidFill>
                <a:latin typeface="Arial"/>
              </a:rPr>
              <a:t>EXPENDITURE </a:t>
            </a:r>
            <a:r>
              <a:rPr lang="en-US" sz="2400" b="1" dirty="0">
                <a:solidFill>
                  <a:schemeClr val="accent3">
                    <a:lumMod val="75000"/>
                  </a:schemeClr>
                </a:solidFill>
                <a:latin typeface="Arial"/>
              </a:rPr>
              <a:t>AS AT 31/12/2017 – PER PROGRAMME</a:t>
            </a:r>
            <a:endParaRPr lang="en-US" altLang="en-US" sz="2400" b="1" dirty="0">
              <a:solidFill>
                <a:schemeClr val="accent3">
                  <a:lumMod val="75000"/>
                </a:schemeClr>
              </a:solidFill>
              <a:latin typeface="Arial" pitchFamily="34" charset="0"/>
              <a:cs typeface="Arial" pitchFamily="34" charset="0"/>
            </a:endParaRPr>
          </a:p>
        </p:txBody>
      </p:sp>
      <p:sp>
        <p:nvSpPr>
          <p:cNvPr id="389"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53</a:t>
            </a:fld>
            <a:endParaRPr/>
          </a:p>
        </p:txBody>
      </p:sp>
      <p:sp>
        <p:nvSpPr>
          <p:cNvPr id="2" name="Rectangle 1"/>
          <p:cNvSpPr/>
          <p:nvPr/>
        </p:nvSpPr>
        <p:spPr>
          <a:xfrm>
            <a:off x="827583" y="1651591"/>
            <a:ext cx="7706817" cy="456535"/>
          </a:xfrm>
          <a:prstGeom prst="rect">
            <a:avLst/>
          </a:prstGeom>
        </p:spPr>
        <p:txBody>
          <a:bodyPr wrap="square">
            <a:spAutoFit/>
          </a:bodyPr>
          <a:lstStyle/>
          <a:p>
            <a:pPr marL="457200" lvl="0" indent="-457200">
              <a:lnSpc>
                <a:spcPct val="150000"/>
              </a:lnSpc>
              <a:spcBef>
                <a:spcPct val="20000"/>
              </a:spcBef>
              <a:buFont typeface="+mj-lt"/>
              <a:buAutoNum type="arabicPeriod"/>
            </a:pPr>
            <a:endParaRPr lang="en-US" dirty="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4164665041"/>
              </p:ext>
            </p:extLst>
          </p:nvPr>
        </p:nvGraphicFramePr>
        <p:xfrm>
          <a:off x="35497" y="453753"/>
          <a:ext cx="9073008" cy="5495527"/>
        </p:xfrm>
        <a:graphic>
          <a:graphicData uri="http://schemas.openxmlformats.org/drawingml/2006/table">
            <a:tbl>
              <a:tblPr>
                <a:tableStyleId>{5C22544A-7EE6-4342-B048-85BDC9FD1C3A}</a:tableStyleId>
              </a:tblPr>
              <a:tblGrid>
                <a:gridCol w="2923980"/>
                <a:gridCol w="1651104"/>
                <a:gridCol w="1643032"/>
                <a:gridCol w="1610815"/>
                <a:gridCol w="1244077"/>
              </a:tblGrid>
              <a:tr h="220718">
                <a:tc>
                  <a:txBody>
                    <a:bodyPr/>
                    <a:lstStyle/>
                    <a:p>
                      <a:pPr algn="l" fontAlgn="b"/>
                      <a:r>
                        <a:rPr lang="en-US" sz="900" u="none" strike="noStrike" dirty="0">
                          <a:effectLst/>
                        </a:rPr>
                        <a:t>PER SUB PROGRAMME</a:t>
                      </a:r>
                      <a:endParaRPr lang="en-US" sz="900" b="1" i="0" u="none" strike="noStrike" dirty="0">
                        <a:solidFill>
                          <a:srgbClr val="000000"/>
                        </a:solidFill>
                        <a:effectLst/>
                        <a:latin typeface="Arial"/>
                      </a:endParaRP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900" b="1" u="none" strike="noStrike" dirty="0">
                          <a:effectLst/>
                        </a:rPr>
                        <a:t> CURRENT BUDGET </a:t>
                      </a:r>
                      <a:endParaRPr lang="en-US" sz="900" b="1" i="0" u="none" strike="noStrike" dirty="0">
                        <a:solidFill>
                          <a:srgbClr val="000000"/>
                        </a:solidFill>
                        <a:effectLst/>
                        <a:latin typeface="Arial"/>
                      </a:endParaRP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900" b="1" u="none" strike="noStrike" dirty="0">
                          <a:effectLst/>
                        </a:rPr>
                        <a:t> EXPENDITURE </a:t>
                      </a:r>
                      <a:endParaRPr lang="en-US" sz="900" b="1" i="0" u="none" strike="noStrike" dirty="0">
                        <a:solidFill>
                          <a:srgbClr val="000000"/>
                        </a:solidFill>
                        <a:effectLst/>
                        <a:latin typeface="Arial"/>
                      </a:endParaRP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900" b="1" u="none" strike="noStrike" dirty="0">
                          <a:effectLst/>
                        </a:rPr>
                        <a:t> AVAILABLE </a:t>
                      </a:r>
                      <a:endParaRPr lang="en-US" sz="900" b="1" i="0" u="none" strike="noStrike" dirty="0">
                        <a:solidFill>
                          <a:srgbClr val="000000"/>
                        </a:solidFill>
                        <a:effectLst/>
                        <a:latin typeface="Arial"/>
                      </a:endParaRP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900" b="1" u="none" strike="noStrike">
                          <a:effectLst/>
                        </a:rPr>
                        <a:t>% SPENT</a:t>
                      </a:r>
                      <a:endParaRPr lang="en-US" sz="900" b="1" i="0" u="none" strike="noStrike">
                        <a:solidFill>
                          <a:srgbClr val="000000"/>
                        </a:solidFill>
                        <a:effectLst/>
                        <a:latin typeface="Arial"/>
                      </a:endParaRP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20718">
                <a:tc>
                  <a:txBody>
                    <a:bodyPr/>
                    <a:lstStyle/>
                    <a:p>
                      <a:pPr algn="l" fontAlgn="b"/>
                      <a:r>
                        <a:rPr lang="en-US" sz="900" u="none" strike="noStrike" dirty="0">
                          <a:effectLst/>
                        </a:rPr>
                        <a:t> </a:t>
                      </a:r>
                      <a:endParaRPr lang="en-US" sz="900" b="1" i="0" u="none" strike="noStrike" dirty="0">
                        <a:solidFill>
                          <a:srgbClr val="000000"/>
                        </a:solidFill>
                        <a:effectLst/>
                        <a:latin typeface="Arial"/>
                      </a:endParaRP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900" b="1" u="none" strike="noStrike" dirty="0">
                          <a:effectLst/>
                          <a:latin typeface="Arial" pitchFamily="34" charset="0"/>
                          <a:cs typeface="Arial" pitchFamily="34" charset="0"/>
                        </a:rPr>
                        <a:t> R'000 </a:t>
                      </a:r>
                      <a:endParaRPr lang="en-US" sz="900" b="1" i="0" u="none" strike="noStrike" dirty="0">
                        <a:solidFill>
                          <a:srgbClr val="000000"/>
                        </a:solidFill>
                        <a:effectLst/>
                        <a:latin typeface="Arial" pitchFamily="34" charset="0"/>
                        <a:cs typeface="Arial" pitchFamily="34" charset="0"/>
                      </a:endParaRP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900" b="1" u="none" strike="noStrike" dirty="0">
                          <a:effectLst/>
                          <a:latin typeface="Arial" pitchFamily="34" charset="0"/>
                          <a:cs typeface="Arial" pitchFamily="34" charset="0"/>
                        </a:rPr>
                        <a:t> R'000 </a:t>
                      </a:r>
                      <a:endParaRPr lang="en-US" sz="900" b="1" i="0" u="none" strike="noStrike" dirty="0">
                        <a:solidFill>
                          <a:srgbClr val="000000"/>
                        </a:solidFill>
                        <a:effectLst/>
                        <a:latin typeface="Arial" pitchFamily="34" charset="0"/>
                        <a:cs typeface="Arial" pitchFamily="34" charset="0"/>
                      </a:endParaRP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900" b="1" u="none" strike="noStrike" dirty="0">
                          <a:effectLst/>
                          <a:latin typeface="Arial" pitchFamily="34" charset="0"/>
                          <a:cs typeface="Arial" pitchFamily="34" charset="0"/>
                        </a:rPr>
                        <a:t> R'000 </a:t>
                      </a:r>
                      <a:endParaRPr lang="en-US" sz="900" b="1" i="0" u="none" strike="noStrike" dirty="0">
                        <a:solidFill>
                          <a:srgbClr val="000000"/>
                        </a:solidFill>
                        <a:effectLst/>
                        <a:latin typeface="Arial" pitchFamily="34" charset="0"/>
                        <a:cs typeface="Arial" pitchFamily="34" charset="0"/>
                      </a:endParaRP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900" b="1" u="none" strike="noStrike" dirty="0">
                          <a:effectLst/>
                          <a:latin typeface="Arial" pitchFamily="34" charset="0"/>
                          <a:cs typeface="Arial" pitchFamily="34" charset="0"/>
                        </a:rPr>
                        <a:t>%</a:t>
                      </a:r>
                      <a:endParaRPr lang="en-US" sz="900" b="1" i="0" u="none" strike="noStrike" dirty="0">
                        <a:solidFill>
                          <a:srgbClr val="000000"/>
                        </a:solidFill>
                        <a:effectLst/>
                        <a:latin typeface="Arial" pitchFamily="34" charset="0"/>
                        <a:cs typeface="Arial" pitchFamily="34" charset="0"/>
                      </a:endParaRP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20718">
                <a:tc>
                  <a:txBody>
                    <a:bodyPr/>
                    <a:lstStyle/>
                    <a:p>
                      <a:pPr algn="l" fontAlgn="b"/>
                      <a:r>
                        <a:rPr lang="en-US" sz="900" b="1" u="none" strike="noStrike" dirty="0">
                          <a:effectLst/>
                        </a:rPr>
                        <a:t>ADMINISTRATION</a:t>
                      </a:r>
                      <a:endParaRPr lang="en-US" sz="900" b="1" i="0" u="none" strike="noStrike" dirty="0">
                        <a:solidFill>
                          <a:srgbClr val="000000"/>
                        </a:solidFill>
                        <a:effectLst/>
                        <a:latin typeface="Arial"/>
                      </a:endParaRP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2,587,891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1,499,045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1,088,846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900" b="1" u="none" strike="noStrike" dirty="0">
                          <a:effectLst/>
                          <a:latin typeface="Arial" pitchFamily="34" charset="0"/>
                          <a:cs typeface="Arial" pitchFamily="34" charset="0"/>
                        </a:rPr>
                        <a:t>57.9%</a:t>
                      </a:r>
                      <a:endParaRPr lang="en-US" sz="900" b="1" i="0" u="none" strike="noStrike" dirty="0">
                        <a:solidFill>
                          <a:srgbClr val="000000"/>
                        </a:solidFill>
                        <a:effectLst/>
                        <a:latin typeface="Arial" pitchFamily="34" charset="0"/>
                        <a:cs typeface="Arial" pitchFamily="34" charset="0"/>
                      </a:endParaRP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20718">
                <a:tc>
                  <a:txBody>
                    <a:bodyPr/>
                    <a:lstStyle/>
                    <a:p>
                      <a:pPr algn="l" fontAlgn="b"/>
                      <a:r>
                        <a:rPr lang="en-US" sz="900" b="1" u="none" strike="noStrike" dirty="0">
                          <a:effectLst/>
                        </a:rPr>
                        <a:t>CORPORATE SERVICES</a:t>
                      </a:r>
                      <a:endParaRPr lang="en-US" sz="900" b="1" i="0" u="none" strike="noStrike" dirty="0">
                        <a:solidFill>
                          <a:srgbClr val="000000"/>
                        </a:solidFill>
                        <a:effectLst/>
                        <a:latin typeface="Arial"/>
                      </a:endParaRP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782,362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473,919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308,443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900" b="1" u="none" strike="noStrike" dirty="0">
                          <a:effectLst/>
                          <a:latin typeface="Arial" pitchFamily="34" charset="0"/>
                          <a:cs typeface="Arial" pitchFamily="34" charset="0"/>
                        </a:rPr>
                        <a:t>60.6%</a:t>
                      </a:r>
                      <a:endParaRPr lang="en-US" sz="900" b="1" i="0" u="none" strike="noStrike" dirty="0">
                        <a:solidFill>
                          <a:srgbClr val="000000"/>
                        </a:solidFill>
                        <a:effectLst/>
                        <a:latin typeface="Arial" pitchFamily="34" charset="0"/>
                        <a:cs typeface="Arial" pitchFamily="34" charset="0"/>
                      </a:endParaRP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20718">
                <a:tc>
                  <a:txBody>
                    <a:bodyPr/>
                    <a:lstStyle/>
                    <a:p>
                      <a:pPr algn="l" fontAlgn="b"/>
                      <a:r>
                        <a:rPr lang="en-US" sz="900" u="none" strike="noStrike">
                          <a:effectLst/>
                        </a:rPr>
                        <a:t>COMMUNICATION </a:t>
                      </a:r>
                      <a:endParaRPr lang="en-US" sz="900" b="0" i="0" u="none" strike="noStrike">
                        <a:solidFill>
                          <a:srgbClr val="000000"/>
                        </a:solidFill>
                        <a:effectLst/>
                        <a:latin typeface="Arial"/>
                      </a:endParaRPr>
                    </a:p>
                  </a:txBody>
                  <a:tcPr marL="76322"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41,780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28,987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12,793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900" u="none" strike="noStrike" dirty="0">
                          <a:effectLst/>
                          <a:latin typeface="Arial" pitchFamily="34" charset="0"/>
                          <a:cs typeface="Arial" pitchFamily="34" charset="0"/>
                        </a:rPr>
                        <a:t>69.4%</a:t>
                      </a:r>
                      <a:endParaRPr lang="en-US" sz="900" b="0" i="0" u="none" strike="noStrike" dirty="0">
                        <a:solidFill>
                          <a:srgbClr val="000000"/>
                        </a:solidFill>
                        <a:effectLst/>
                        <a:latin typeface="Arial" pitchFamily="34" charset="0"/>
                        <a:cs typeface="Arial" pitchFamily="34" charset="0"/>
                      </a:endParaRP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r>
              <a:tr h="220718">
                <a:tc>
                  <a:txBody>
                    <a:bodyPr/>
                    <a:lstStyle/>
                    <a:p>
                      <a:pPr algn="l" fontAlgn="b"/>
                      <a:r>
                        <a:rPr lang="en-US" sz="900" u="none" strike="noStrike">
                          <a:effectLst/>
                        </a:rPr>
                        <a:t>COUNTER CORR &amp; SEC SERV </a:t>
                      </a:r>
                      <a:endParaRPr lang="en-US" sz="900" b="0" i="0" u="none" strike="noStrike">
                        <a:solidFill>
                          <a:srgbClr val="000000"/>
                        </a:solidFill>
                        <a:effectLst/>
                        <a:latin typeface="Arial"/>
                      </a:endParaRPr>
                    </a:p>
                  </a:txBody>
                  <a:tcPr marL="76322"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161,359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117,097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44,262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900" u="none" strike="noStrike" dirty="0">
                          <a:effectLst/>
                          <a:latin typeface="Arial" pitchFamily="34" charset="0"/>
                          <a:cs typeface="Arial" pitchFamily="34" charset="0"/>
                        </a:rPr>
                        <a:t>72.6%</a:t>
                      </a:r>
                      <a:endParaRPr lang="en-US" sz="900" b="0" i="0" u="none" strike="noStrike" dirty="0">
                        <a:solidFill>
                          <a:srgbClr val="000000"/>
                        </a:solidFill>
                        <a:effectLst/>
                        <a:latin typeface="Arial" pitchFamily="34" charset="0"/>
                        <a:cs typeface="Arial" pitchFamily="34" charset="0"/>
                      </a:endParaRP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r h="220718">
                <a:tc>
                  <a:txBody>
                    <a:bodyPr/>
                    <a:lstStyle/>
                    <a:p>
                      <a:pPr algn="l" fontAlgn="b"/>
                      <a:r>
                        <a:rPr lang="en-US" sz="900" u="none" strike="noStrike">
                          <a:effectLst/>
                        </a:rPr>
                        <a:t>COUNTER CORR &amp; SEC SERV SELF FIN</a:t>
                      </a:r>
                      <a:endParaRPr lang="en-US" sz="900" b="0" i="0" u="none" strike="noStrike">
                        <a:solidFill>
                          <a:srgbClr val="000000"/>
                        </a:solidFill>
                        <a:effectLst/>
                        <a:latin typeface="Arial"/>
                      </a:endParaRPr>
                    </a:p>
                  </a:txBody>
                  <a:tcPr marL="76322"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16,500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4,603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11,897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900" u="none" strike="noStrike" dirty="0">
                          <a:effectLst/>
                          <a:latin typeface="Arial" pitchFamily="34" charset="0"/>
                          <a:cs typeface="Arial" pitchFamily="34" charset="0"/>
                        </a:rPr>
                        <a:t>27.9%</a:t>
                      </a:r>
                      <a:endParaRPr lang="en-US" sz="900" b="0" i="0" u="none" strike="noStrike" dirty="0">
                        <a:solidFill>
                          <a:srgbClr val="000000"/>
                        </a:solidFill>
                        <a:effectLst/>
                        <a:latin typeface="Arial" pitchFamily="34" charset="0"/>
                        <a:cs typeface="Arial" pitchFamily="34" charset="0"/>
                      </a:endParaRP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r h="190732">
                <a:tc>
                  <a:txBody>
                    <a:bodyPr/>
                    <a:lstStyle/>
                    <a:p>
                      <a:pPr algn="l" fontAlgn="b"/>
                      <a:r>
                        <a:rPr lang="en-US" sz="900" u="none" strike="noStrike">
                          <a:effectLst/>
                        </a:rPr>
                        <a:t>FINANCIAL SERVICES </a:t>
                      </a:r>
                      <a:endParaRPr lang="en-US" sz="900" b="0" i="0" u="none" strike="noStrike">
                        <a:solidFill>
                          <a:srgbClr val="000000"/>
                        </a:solidFill>
                        <a:effectLst/>
                        <a:latin typeface="Arial"/>
                      </a:endParaRPr>
                    </a:p>
                  </a:txBody>
                  <a:tcPr marL="76322"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320,921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157,235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163,686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900" u="none" strike="noStrike" dirty="0">
                          <a:effectLst/>
                          <a:latin typeface="Arial" pitchFamily="34" charset="0"/>
                          <a:cs typeface="Arial" pitchFamily="34" charset="0"/>
                        </a:rPr>
                        <a:t>49.0%</a:t>
                      </a:r>
                      <a:endParaRPr lang="en-US" sz="900" b="0" i="0" u="none" strike="noStrike" dirty="0">
                        <a:solidFill>
                          <a:srgbClr val="000000"/>
                        </a:solidFill>
                        <a:effectLst/>
                        <a:latin typeface="Arial" pitchFamily="34" charset="0"/>
                        <a:cs typeface="Arial" pitchFamily="34" charset="0"/>
                      </a:endParaRP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r h="220718">
                <a:tc>
                  <a:txBody>
                    <a:bodyPr/>
                    <a:lstStyle/>
                    <a:p>
                      <a:pPr algn="l" fontAlgn="b"/>
                      <a:r>
                        <a:rPr lang="en-US" sz="900" u="none" strike="noStrike">
                          <a:effectLst/>
                        </a:rPr>
                        <a:t>PROPERTY SELF FINANCING</a:t>
                      </a:r>
                      <a:endParaRPr lang="en-US" sz="900" b="0" i="0" u="none" strike="noStrike">
                        <a:solidFill>
                          <a:srgbClr val="000000"/>
                        </a:solidFill>
                        <a:effectLst/>
                        <a:latin typeface="Arial"/>
                      </a:endParaRPr>
                    </a:p>
                  </a:txBody>
                  <a:tcPr marL="76322"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a:ln>
                            <a:noFill/>
                          </a:ln>
                          <a:solidFill>
                            <a:schemeClr val="dk1"/>
                          </a:solidFill>
                          <a:effectLst/>
                          <a:uFillTx/>
                          <a:latin typeface="Arial" pitchFamily="34" charset="0"/>
                          <a:ea typeface="+mn-ea"/>
                          <a:cs typeface="Arial" pitchFamily="34" charset="0"/>
                          <a:sym typeface="Calibri"/>
                        </a:rPr>
                        <a:t>                                     108,900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66,803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42,097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900" u="none" strike="noStrike" dirty="0">
                          <a:effectLst/>
                          <a:latin typeface="Arial" pitchFamily="34" charset="0"/>
                          <a:cs typeface="Arial" pitchFamily="34" charset="0"/>
                        </a:rPr>
                        <a:t>61.3%</a:t>
                      </a:r>
                      <a:endParaRPr lang="en-US" sz="900" b="0" i="0" u="none" strike="noStrike" dirty="0">
                        <a:solidFill>
                          <a:srgbClr val="000000"/>
                        </a:solidFill>
                        <a:effectLst/>
                        <a:latin typeface="Arial" pitchFamily="34" charset="0"/>
                        <a:cs typeface="Arial" pitchFamily="34" charset="0"/>
                      </a:endParaRP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r h="220718">
                <a:tc>
                  <a:txBody>
                    <a:bodyPr/>
                    <a:lstStyle/>
                    <a:p>
                      <a:pPr algn="l" fontAlgn="b"/>
                      <a:r>
                        <a:rPr lang="en-US" sz="900" u="none" strike="noStrike">
                          <a:effectLst/>
                        </a:rPr>
                        <a:t>HUMAN RES &amp; DEVELOPMENT </a:t>
                      </a:r>
                      <a:endParaRPr lang="en-US" sz="900" b="0" i="0" u="none" strike="noStrike">
                        <a:solidFill>
                          <a:srgbClr val="000000"/>
                        </a:solidFill>
                        <a:effectLst/>
                        <a:latin typeface="Arial"/>
                      </a:endParaRPr>
                    </a:p>
                  </a:txBody>
                  <a:tcPr marL="76322"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132,902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99,194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33,708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900" u="none" strike="noStrike" dirty="0">
                          <a:effectLst/>
                          <a:latin typeface="Arial" pitchFamily="34" charset="0"/>
                          <a:cs typeface="Arial" pitchFamily="34" charset="0"/>
                        </a:rPr>
                        <a:t>74.6%</a:t>
                      </a:r>
                      <a:endParaRPr lang="en-US" sz="900" b="0" i="0" u="none" strike="noStrike" dirty="0">
                        <a:solidFill>
                          <a:srgbClr val="000000"/>
                        </a:solidFill>
                        <a:effectLst/>
                        <a:latin typeface="Arial" pitchFamily="34" charset="0"/>
                        <a:cs typeface="Arial" pitchFamily="34" charset="0"/>
                      </a:endParaRP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20718">
                <a:tc>
                  <a:txBody>
                    <a:bodyPr/>
                    <a:lstStyle/>
                    <a:p>
                      <a:pPr algn="l" fontAlgn="b"/>
                      <a:r>
                        <a:rPr lang="en-US" sz="900" b="1" u="none" strike="noStrike" dirty="0">
                          <a:effectLst/>
                        </a:rPr>
                        <a:t>MANAGEMENT SUPPORT SERVICES</a:t>
                      </a:r>
                      <a:endParaRPr lang="en-US" sz="900" b="1" i="0" u="none" strike="noStrike" dirty="0">
                        <a:solidFill>
                          <a:srgbClr val="000000"/>
                        </a:solidFill>
                        <a:effectLst/>
                        <a:latin typeface="Arial"/>
                      </a:endParaRP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225,764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152,827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72,937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900" b="1" u="none" strike="noStrike" dirty="0">
                          <a:effectLst/>
                          <a:latin typeface="Arial" pitchFamily="34" charset="0"/>
                          <a:cs typeface="Arial" pitchFamily="34" charset="0"/>
                        </a:rPr>
                        <a:t>67.7%</a:t>
                      </a:r>
                      <a:endParaRPr lang="en-US" sz="900" b="1" i="0" u="none" strike="noStrike" dirty="0">
                        <a:solidFill>
                          <a:srgbClr val="000000"/>
                        </a:solidFill>
                        <a:effectLst/>
                        <a:latin typeface="Arial" pitchFamily="34" charset="0"/>
                        <a:cs typeface="Arial" pitchFamily="34" charset="0"/>
                      </a:endParaRP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20718">
                <a:tc>
                  <a:txBody>
                    <a:bodyPr/>
                    <a:lstStyle/>
                    <a:p>
                      <a:pPr algn="l" fontAlgn="b"/>
                      <a:r>
                        <a:rPr lang="en-US" sz="900" u="none" strike="noStrike">
                          <a:effectLst/>
                        </a:rPr>
                        <a:t>BORDER MAN AGENCY </a:t>
                      </a:r>
                      <a:endParaRPr lang="en-US" sz="900" b="0" i="0" u="none" strike="noStrike">
                        <a:solidFill>
                          <a:srgbClr val="000000"/>
                        </a:solidFill>
                        <a:effectLst/>
                        <a:latin typeface="Arial"/>
                      </a:endParaRPr>
                    </a:p>
                  </a:txBody>
                  <a:tcPr marL="76322"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21,925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8,876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13,049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900" u="none" strike="noStrike" dirty="0">
                          <a:effectLst/>
                          <a:latin typeface="Arial" pitchFamily="34" charset="0"/>
                          <a:cs typeface="Arial" pitchFamily="34" charset="0"/>
                        </a:rPr>
                        <a:t>40.5%</a:t>
                      </a:r>
                      <a:endParaRPr lang="en-US" sz="900" b="0" i="0" u="none" strike="noStrike" dirty="0">
                        <a:solidFill>
                          <a:srgbClr val="000000"/>
                        </a:solidFill>
                        <a:effectLst/>
                        <a:latin typeface="Arial" pitchFamily="34" charset="0"/>
                        <a:cs typeface="Arial" pitchFamily="34" charset="0"/>
                      </a:endParaRP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r>
              <a:tr h="220718">
                <a:tc>
                  <a:txBody>
                    <a:bodyPr/>
                    <a:lstStyle/>
                    <a:p>
                      <a:pPr algn="l" fontAlgn="b"/>
                      <a:r>
                        <a:rPr lang="en-US" sz="900" u="none" strike="noStrike">
                          <a:effectLst/>
                        </a:rPr>
                        <a:t>DIRECTOR-GENERAL </a:t>
                      </a:r>
                      <a:endParaRPr lang="en-US" sz="900" b="0" i="0" u="none" strike="noStrike">
                        <a:solidFill>
                          <a:srgbClr val="000000"/>
                        </a:solidFill>
                        <a:effectLst/>
                        <a:latin typeface="Arial"/>
                      </a:endParaRPr>
                    </a:p>
                  </a:txBody>
                  <a:tcPr marL="76322"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23,230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12,042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11,188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900" u="none" strike="noStrike" dirty="0">
                          <a:effectLst/>
                          <a:latin typeface="Arial" pitchFamily="34" charset="0"/>
                          <a:cs typeface="Arial" pitchFamily="34" charset="0"/>
                        </a:rPr>
                        <a:t>51.8%</a:t>
                      </a:r>
                      <a:endParaRPr lang="en-US" sz="900" b="0" i="0" u="none" strike="noStrike" dirty="0">
                        <a:solidFill>
                          <a:srgbClr val="000000"/>
                        </a:solidFill>
                        <a:effectLst/>
                        <a:latin typeface="Arial" pitchFamily="34" charset="0"/>
                        <a:cs typeface="Arial" pitchFamily="34" charset="0"/>
                      </a:endParaRP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r h="220718">
                <a:tc>
                  <a:txBody>
                    <a:bodyPr/>
                    <a:lstStyle/>
                    <a:p>
                      <a:pPr algn="l" fontAlgn="b"/>
                      <a:r>
                        <a:rPr lang="en-US" sz="900" u="none" strike="noStrike">
                          <a:effectLst/>
                        </a:rPr>
                        <a:t>INSTITUTIONAL PLAN &amp; SUP </a:t>
                      </a:r>
                      <a:endParaRPr lang="en-US" sz="900" b="0" i="0" u="none" strike="noStrike">
                        <a:solidFill>
                          <a:srgbClr val="000000"/>
                        </a:solidFill>
                        <a:effectLst/>
                        <a:latin typeface="Arial"/>
                      </a:endParaRPr>
                    </a:p>
                  </a:txBody>
                  <a:tcPr marL="76322"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180,609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a:ln>
                            <a:noFill/>
                          </a:ln>
                          <a:solidFill>
                            <a:schemeClr val="dk1"/>
                          </a:solidFill>
                          <a:effectLst/>
                          <a:uFillTx/>
                          <a:latin typeface="Arial" pitchFamily="34" charset="0"/>
                          <a:ea typeface="+mn-ea"/>
                          <a:cs typeface="Arial" pitchFamily="34" charset="0"/>
                          <a:sym typeface="Calibri"/>
                        </a:rPr>
                        <a:t>                                    131,909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48,700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900" u="none" strike="noStrike" dirty="0">
                          <a:effectLst/>
                          <a:latin typeface="Arial" pitchFamily="34" charset="0"/>
                          <a:cs typeface="Arial" pitchFamily="34" charset="0"/>
                        </a:rPr>
                        <a:t>73.0%</a:t>
                      </a:r>
                      <a:endParaRPr lang="en-US" sz="900" b="0" i="0" u="none" strike="noStrike" dirty="0">
                        <a:solidFill>
                          <a:srgbClr val="000000"/>
                        </a:solidFill>
                        <a:effectLst/>
                        <a:latin typeface="Arial" pitchFamily="34" charset="0"/>
                        <a:cs typeface="Arial" pitchFamily="34" charset="0"/>
                      </a:endParaRP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20718">
                <a:tc>
                  <a:txBody>
                    <a:bodyPr/>
                    <a:lstStyle/>
                    <a:p>
                      <a:pPr algn="l" fontAlgn="b"/>
                      <a:r>
                        <a:rPr lang="en-US" sz="900" b="1" u="none" strike="noStrike" dirty="0">
                          <a:effectLst/>
                        </a:rPr>
                        <a:t>MINISTRY</a:t>
                      </a:r>
                      <a:endParaRPr lang="en-US" sz="900" b="1" i="0" u="none" strike="noStrike" dirty="0">
                        <a:solidFill>
                          <a:srgbClr val="000000"/>
                        </a:solidFill>
                        <a:effectLst/>
                        <a:latin typeface="Arial"/>
                      </a:endParaRP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38,371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21,588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16,783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900" b="1" u="none" strike="noStrike" dirty="0">
                          <a:effectLst/>
                          <a:latin typeface="Arial" pitchFamily="34" charset="0"/>
                          <a:cs typeface="Arial" pitchFamily="34" charset="0"/>
                        </a:rPr>
                        <a:t>56.3%</a:t>
                      </a:r>
                      <a:endParaRPr lang="en-US" sz="900" b="1" i="0" u="none" strike="noStrike" dirty="0">
                        <a:solidFill>
                          <a:srgbClr val="000000"/>
                        </a:solidFill>
                        <a:effectLst/>
                        <a:latin typeface="Arial" pitchFamily="34" charset="0"/>
                        <a:cs typeface="Arial" pitchFamily="34" charset="0"/>
                      </a:endParaRP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20718">
                <a:tc>
                  <a:txBody>
                    <a:bodyPr/>
                    <a:lstStyle/>
                    <a:p>
                      <a:pPr algn="l" fontAlgn="b"/>
                      <a:r>
                        <a:rPr lang="en-US" sz="900" u="none" strike="noStrike">
                          <a:effectLst/>
                        </a:rPr>
                        <a:t>DEPUTY MINISTER </a:t>
                      </a:r>
                      <a:endParaRPr lang="en-US" sz="900" b="0" i="0" u="none" strike="noStrike">
                        <a:solidFill>
                          <a:srgbClr val="000000"/>
                        </a:solidFill>
                        <a:effectLst/>
                        <a:latin typeface="Arial"/>
                      </a:endParaRPr>
                    </a:p>
                  </a:txBody>
                  <a:tcPr marL="76322"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12,151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7,584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4,567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900" u="none" strike="noStrike" dirty="0">
                          <a:effectLst/>
                          <a:latin typeface="Arial" pitchFamily="34" charset="0"/>
                          <a:cs typeface="Arial" pitchFamily="34" charset="0"/>
                        </a:rPr>
                        <a:t>62.4%</a:t>
                      </a:r>
                      <a:endParaRPr lang="en-US" sz="900" b="0" i="0" u="none" strike="noStrike" dirty="0">
                        <a:solidFill>
                          <a:srgbClr val="000000"/>
                        </a:solidFill>
                        <a:effectLst/>
                        <a:latin typeface="Arial" pitchFamily="34" charset="0"/>
                        <a:cs typeface="Arial" pitchFamily="34" charset="0"/>
                      </a:endParaRP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r>
              <a:tr h="220718">
                <a:tc>
                  <a:txBody>
                    <a:bodyPr/>
                    <a:lstStyle/>
                    <a:p>
                      <a:pPr algn="l" fontAlgn="b"/>
                      <a:r>
                        <a:rPr lang="en-US" sz="900" u="none" strike="noStrike">
                          <a:effectLst/>
                        </a:rPr>
                        <a:t>MINISTER </a:t>
                      </a:r>
                      <a:endParaRPr lang="en-US" sz="900" b="0" i="0" u="none" strike="noStrike">
                        <a:solidFill>
                          <a:srgbClr val="000000"/>
                        </a:solidFill>
                        <a:effectLst/>
                        <a:latin typeface="Arial"/>
                      </a:endParaRPr>
                    </a:p>
                  </a:txBody>
                  <a:tcPr marL="76322"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26,220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14,004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12,216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900" u="none" strike="noStrike" dirty="0">
                          <a:effectLst/>
                          <a:latin typeface="Arial" pitchFamily="34" charset="0"/>
                          <a:cs typeface="Arial" pitchFamily="34" charset="0"/>
                        </a:rPr>
                        <a:t>53.4%</a:t>
                      </a:r>
                      <a:endParaRPr lang="en-US" sz="900" b="0" i="0" u="none" strike="noStrike" dirty="0">
                        <a:solidFill>
                          <a:srgbClr val="000000"/>
                        </a:solidFill>
                        <a:effectLst/>
                        <a:latin typeface="Arial" pitchFamily="34" charset="0"/>
                        <a:cs typeface="Arial" pitchFamily="34" charset="0"/>
                      </a:endParaRP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20718">
                <a:tc>
                  <a:txBody>
                    <a:bodyPr/>
                    <a:lstStyle/>
                    <a:p>
                      <a:pPr algn="l" fontAlgn="b"/>
                      <a:r>
                        <a:rPr lang="en-US" sz="900" b="1" u="none" strike="noStrike" dirty="0">
                          <a:effectLst/>
                        </a:rPr>
                        <a:t>OFFICE ACCOMMODATION</a:t>
                      </a:r>
                      <a:endParaRPr lang="en-US" sz="900" b="1" i="0" u="none" strike="noStrike" dirty="0">
                        <a:solidFill>
                          <a:srgbClr val="000000"/>
                        </a:solidFill>
                        <a:effectLst/>
                        <a:latin typeface="Arial"/>
                      </a:endParaRP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389,371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352,884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36,487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900" b="1" u="none" strike="noStrike" dirty="0">
                          <a:effectLst/>
                          <a:latin typeface="Arial" pitchFamily="34" charset="0"/>
                          <a:cs typeface="Arial" pitchFamily="34" charset="0"/>
                        </a:rPr>
                        <a:t>90.6%</a:t>
                      </a:r>
                      <a:endParaRPr lang="en-US" sz="900" b="1" i="0" u="none" strike="noStrike" dirty="0">
                        <a:solidFill>
                          <a:srgbClr val="000000"/>
                        </a:solidFill>
                        <a:effectLst/>
                        <a:latin typeface="Arial" pitchFamily="34" charset="0"/>
                        <a:cs typeface="Arial" pitchFamily="34" charset="0"/>
                      </a:endParaRP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20718">
                <a:tc>
                  <a:txBody>
                    <a:bodyPr/>
                    <a:lstStyle/>
                    <a:p>
                      <a:pPr algn="l" fontAlgn="b"/>
                      <a:r>
                        <a:rPr lang="en-US" sz="900" u="none" strike="noStrike">
                          <a:effectLst/>
                        </a:rPr>
                        <a:t>DHA OFFICES </a:t>
                      </a:r>
                      <a:endParaRPr lang="en-US" sz="900" b="0" i="0" u="none" strike="noStrike">
                        <a:solidFill>
                          <a:srgbClr val="000000"/>
                        </a:solidFill>
                        <a:effectLst/>
                        <a:latin typeface="Arial"/>
                      </a:endParaRPr>
                    </a:p>
                  </a:txBody>
                  <a:tcPr marL="76322"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97,294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138,723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-41,429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900" u="none" strike="noStrike" dirty="0">
                          <a:effectLst/>
                          <a:latin typeface="Arial" pitchFamily="34" charset="0"/>
                          <a:cs typeface="Arial" pitchFamily="34" charset="0"/>
                        </a:rPr>
                        <a:t>142.6%</a:t>
                      </a:r>
                      <a:endParaRPr lang="en-US" sz="900" b="0" i="0" u="none" strike="noStrike" dirty="0">
                        <a:solidFill>
                          <a:srgbClr val="000000"/>
                        </a:solidFill>
                        <a:effectLst/>
                        <a:latin typeface="Arial" pitchFamily="34" charset="0"/>
                        <a:cs typeface="Arial" pitchFamily="34" charset="0"/>
                      </a:endParaRP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r>
              <a:tr h="220718">
                <a:tc>
                  <a:txBody>
                    <a:bodyPr/>
                    <a:lstStyle/>
                    <a:p>
                      <a:pPr algn="l" fontAlgn="b"/>
                      <a:r>
                        <a:rPr lang="en-US" sz="900" u="none" strike="noStrike">
                          <a:effectLst/>
                        </a:rPr>
                        <a:t>PRIVATE LEASES </a:t>
                      </a:r>
                      <a:endParaRPr lang="en-US" sz="900" b="0" i="0" u="none" strike="noStrike">
                        <a:solidFill>
                          <a:srgbClr val="000000"/>
                        </a:solidFill>
                        <a:effectLst/>
                        <a:latin typeface="Arial"/>
                      </a:endParaRPr>
                    </a:p>
                  </a:txBody>
                  <a:tcPr marL="76322"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241,962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186,329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55,633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900" u="none" strike="noStrike" dirty="0">
                          <a:effectLst/>
                          <a:latin typeface="Arial" pitchFamily="34" charset="0"/>
                          <a:cs typeface="Arial" pitchFamily="34" charset="0"/>
                        </a:rPr>
                        <a:t>77.0%</a:t>
                      </a:r>
                      <a:endParaRPr lang="en-US" sz="900" b="0" i="0" u="none" strike="noStrike" dirty="0">
                        <a:solidFill>
                          <a:srgbClr val="000000"/>
                        </a:solidFill>
                        <a:effectLst/>
                        <a:latin typeface="Arial" pitchFamily="34" charset="0"/>
                        <a:cs typeface="Arial" pitchFamily="34" charset="0"/>
                      </a:endParaRP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r h="220718">
                <a:tc>
                  <a:txBody>
                    <a:bodyPr/>
                    <a:lstStyle/>
                    <a:p>
                      <a:pPr algn="l" fontAlgn="b"/>
                      <a:r>
                        <a:rPr lang="en-US" sz="900" u="none" strike="noStrike">
                          <a:effectLst/>
                        </a:rPr>
                        <a:t>STATE OWNED LEASES </a:t>
                      </a:r>
                      <a:endParaRPr lang="en-US" sz="900" b="0" i="0" u="none" strike="noStrike">
                        <a:solidFill>
                          <a:srgbClr val="000000"/>
                        </a:solidFill>
                        <a:effectLst/>
                        <a:latin typeface="Arial"/>
                      </a:endParaRPr>
                    </a:p>
                  </a:txBody>
                  <a:tcPr marL="76322"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50,115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27,832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22,283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900" u="none" strike="noStrike" dirty="0">
                          <a:effectLst/>
                          <a:latin typeface="Arial" pitchFamily="34" charset="0"/>
                          <a:cs typeface="Arial" pitchFamily="34" charset="0"/>
                        </a:rPr>
                        <a:t>55.5%</a:t>
                      </a:r>
                      <a:endParaRPr lang="en-US" sz="900" b="0" i="0" u="none" strike="noStrike" dirty="0">
                        <a:solidFill>
                          <a:srgbClr val="000000"/>
                        </a:solidFill>
                        <a:effectLst/>
                        <a:latin typeface="Arial" pitchFamily="34" charset="0"/>
                        <a:cs typeface="Arial" pitchFamily="34" charset="0"/>
                      </a:endParaRP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20718">
                <a:tc>
                  <a:txBody>
                    <a:bodyPr/>
                    <a:lstStyle/>
                    <a:p>
                      <a:pPr algn="l" fontAlgn="b"/>
                      <a:r>
                        <a:rPr lang="en-US" sz="900" b="1" u="none" strike="noStrike" dirty="0">
                          <a:effectLst/>
                        </a:rPr>
                        <a:t>TRANSVERSAL INFOR TECH MAN</a:t>
                      </a:r>
                      <a:endParaRPr lang="en-US" sz="900" b="1" i="0" u="none" strike="noStrike" dirty="0">
                        <a:solidFill>
                          <a:srgbClr val="000000"/>
                        </a:solidFill>
                        <a:effectLst/>
                        <a:latin typeface="Arial"/>
                      </a:endParaRP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1,152,023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497,827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654,196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900" b="1" u="none" strike="noStrike" dirty="0">
                          <a:effectLst/>
                          <a:latin typeface="Arial" pitchFamily="34" charset="0"/>
                          <a:cs typeface="Arial" pitchFamily="34" charset="0"/>
                        </a:rPr>
                        <a:t>43.2%</a:t>
                      </a:r>
                      <a:endParaRPr lang="en-US" sz="900" b="1" i="0" u="none" strike="noStrike" dirty="0">
                        <a:solidFill>
                          <a:srgbClr val="000000"/>
                        </a:solidFill>
                        <a:effectLst/>
                        <a:latin typeface="Arial" pitchFamily="34" charset="0"/>
                        <a:cs typeface="Arial" pitchFamily="34" charset="0"/>
                      </a:endParaRP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20718">
                <a:tc>
                  <a:txBody>
                    <a:bodyPr/>
                    <a:lstStyle/>
                    <a:p>
                      <a:pPr algn="l" fontAlgn="b"/>
                      <a:r>
                        <a:rPr lang="en-US" sz="900" u="none" strike="noStrike">
                          <a:effectLst/>
                        </a:rPr>
                        <a:t>IS OPERATIONAL </a:t>
                      </a:r>
                      <a:endParaRPr lang="en-US" sz="900" b="0" i="0" u="none" strike="noStrike">
                        <a:solidFill>
                          <a:srgbClr val="000000"/>
                        </a:solidFill>
                        <a:effectLst/>
                        <a:latin typeface="Arial"/>
                      </a:endParaRPr>
                    </a:p>
                  </a:txBody>
                  <a:tcPr marL="76322"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567,108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184,197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382,911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900" u="none" strike="noStrike" dirty="0">
                          <a:effectLst/>
                          <a:latin typeface="Arial" pitchFamily="34" charset="0"/>
                          <a:cs typeface="Arial" pitchFamily="34" charset="0"/>
                        </a:rPr>
                        <a:t>32.5%</a:t>
                      </a:r>
                      <a:endParaRPr lang="en-US" sz="900" b="0" i="0" u="none" strike="noStrike" dirty="0">
                        <a:solidFill>
                          <a:srgbClr val="000000"/>
                        </a:solidFill>
                        <a:effectLst/>
                        <a:latin typeface="Arial" pitchFamily="34" charset="0"/>
                        <a:cs typeface="Arial" pitchFamily="34" charset="0"/>
                      </a:endParaRP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mpd="sng">
                      <a:noFill/>
                    </a:lnB>
                    <a:lnTlToBr w="12700" cmpd="sng">
                      <a:noFill/>
                      <a:prstDash val="solid"/>
                    </a:lnTlToBr>
                    <a:lnBlToTr w="12700" cmpd="sng">
                      <a:noFill/>
                      <a:prstDash val="solid"/>
                    </a:lnBlToTr>
                    <a:solidFill>
                      <a:schemeClr val="accent3">
                        <a:lumMod val="20000"/>
                        <a:lumOff val="80000"/>
                      </a:schemeClr>
                    </a:solidFill>
                  </a:tcPr>
                </a:tc>
              </a:tr>
              <a:tr h="220718">
                <a:tc>
                  <a:txBody>
                    <a:bodyPr/>
                    <a:lstStyle/>
                    <a:p>
                      <a:pPr algn="l" fontAlgn="b"/>
                      <a:r>
                        <a:rPr lang="en-US" sz="900" u="none" strike="noStrike">
                          <a:effectLst/>
                        </a:rPr>
                        <a:t>WAIO SELF FINANCING</a:t>
                      </a:r>
                      <a:endParaRPr lang="en-US" sz="900" b="0" i="0" u="none" strike="noStrike">
                        <a:solidFill>
                          <a:srgbClr val="000000"/>
                        </a:solidFill>
                        <a:effectLst/>
                        <a:latin typeface="Arial"/>
                      </a:endParaRPr>
                    </a:p>
                  </a:txBody>
                  <a:tcPr marL="76322"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66,000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506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65,494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900" u="none" strike="noStrike" dirty="0">
                          <a:effectLst/>
                          <a:latin typeface="Arial" pitchFamily="34" charset="0"/>
                          <a:cs typeface="Arial" pitchFamily="34" charset="0"/>
                        </a:rPr>
                        <a:t>0.8%</a:t>
                      </a:r>
                      <a:endParaRPr lang="en-US" sz="900" b="0" i="0" u="none" strike="noStrike" dirty="0">
                        <a:solidFill>
                          <a:srgbClr val="000000"/>
                        </a:solidFill>
                        <a:effectLst/>
                        <a:latin typeface="Arial" pitchFamily="34" charset="0"/>
                        <a:cs typeface="Arial" pitchFamily="34" charset="0"/>
                      </a:endParaRP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accent3">
                        <a:lumMod val="20000"/>
                        <a:lumOff val="80000"/>
                      </a:schemeClr>
                    </a:solidFill>
                  </a:tcPr>
                </a:tc>
              </a:tr>
              <a:tr h="228281">
                <a:tc>
                  <a:txBody>
                    <a:bodyPr/>
                    <a:lstStyle/>
                    <a:p>
                      <a:pPr algn="l" fontAlgn="b"/>
                      <a:r>
                        <a:rPr lang="en-US" sz="900" u="none" strike="noStrike">
                          <a:effectLst/>
                        </a:rPr>
                        <a:t>TRANSVERSAL IT PROJECTS </a:t>
                      </a:r>
                      <a:endParaRPr lang="en-US" sz="900" b="0" i="0" u="none" strike="noStrike">
                        <a:solidFill>
                          <a:srgbClr val="000000"/>
                        </a:solidFill>
                        <a:effectLst/>
                        <a:latin typeface="Arial"/>
                      </a:endParaRPr>
                    </a:p>
                  </a:txBody>
                  <a:tcPr marL="76322"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518,915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313,124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l" fontAlgn="b"/>
                      <a:r>
                        <a:rPr lang="en-US" sz="900" b="0" i="0" u="none" strike="noStrike" cap="none" spc="0" baseline="0" dirty="0">
                          <a:ln>
                            <a:noFill/>
                          </a:ln>
                          <a:solidFill>
                            <a:schemeClr val="dk1"/>
                          </a:solidFill>
                          <a:effectLst/>
                          <a:uFillTx/>
                          <a:latin typeface="Arial" pitchFamily="34" charset="0"/>
                          <a:ea typeface="+mn-ea"/>
                          <a:cs typeface="Arial" pitchFamily="34" charset="0"/>
                          <a:sym typeface="Calibri"/>
                        </a:rPr>
                        <a:t>                                  205,791 </a:t>
                      </a: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900" u="none" strike="noStrike" dirty="0">
                          <a:effectLst/>
                          <a:latin typeface="Arial" pitchFamily="34" charset="0"/>
                          <a:cs typeface="Arial" pitchFamily="34" charset="0"/>
                        </a:rPr>
                        <a:t>60.3%</a:t>
                      </a:r>
                      <a:endParaRPr lang="en-US" sz="900" b="0" i="0" u="none" strike="noStrike" dirty="0">
                        <a:solidFill>
                          <a:srgbClr val="000000"/>
                        </a:solidFill>
                        <a:effectLst/>
                        <a:latin typeface="Arial" pitchFamily="34" charset="0"/>
                        <a:cs typeface="Arial" pitchFamily="34" charset="0"/>
                      </a:endParaRPr>
                    </a:p>
                  </a:txBody>
                  <a:tcPr marL="3180" marR="3180" marT="3180"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bl>
          </a:graphicData>
        </a:graphic>
      </p:graphicFrame>
    </p:spTree>
    <p:extLst>
      <p:ext uri="{BB962C8B-B14F-4D97-AF65-F5344CB8AC3E}">
        <p14:creationId xmlns:p14="http://schemas.microsoft.com/office/powerpoint/2010/main" xmlns="" val="3036027522"/>
      </p:ext>
    </p:extLst>
  </p:cSld>
  <p:clrMapOvr>
    <a:masterClrMapping/>
  </p:clrMapOvr>
  <p:transition spd="med"/>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extBox 3"/>
          <p:cNvSpPr txBox="1"/>
          <p:nvPr/>
        </p:nvSpPr>
        <p:spPr>
          <a:xfrm>
            <a:off x="311284" y="1529947"/>
            <a:ext cx="8832716" cy="37523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388" name="Rectangle 4"/>
          <p:cNvSpPr txBox="1"/>
          <p:nvPr/>
        </p:nvSpPr>
        <p:spPr>
          <a:xfrm>
            <a:off x="0" y="-243408"/>
            <a:ext cx="9036496" cy="830993"/>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a:r>
              <a:rPr lang="en-ZA" sz="2400" b="1" dirty="0">
                <a:solidFill>
                  <a:schemeClr val="bg1"/>
                </a:solidFill>
              </a:rPr>
              <a:t/>
            </a:r>
            <a:br>
              <a:rPr lang="en-ZA" sz="2400" b="1" dirty="0">
                <a:solidFill>
                  <a:schemeClr val="bg1"/>
                </a:solidFill>
              </a:rPr>
            </a:br>
            <a:r>
              <a:rPr lang="en-US" sz="2400" b="1" dirty="0">
                <a:solidFill>
                  <a:schemeClr val="accent3">
                    <a:lumMod val="75000"/>
                  </a:schemeClr>
                </a:solidFill>
                <a:latin typeface="Arial"/>
              </a:rPr>
              <a:t>EXPENDITURE AS AT 31/12/2017 -  PER PROGRAMME</a:t>
            </a:r>
            <a:endParaRPr lang="en-US" altLang="en-US" sz="2400" b="1" dirty="0">
              <a:solidFill>
                <a:schemeClr val="accent3">
                  <a:lumMod val="75000"/>
                </a:schemeClr>
              </a:solidFill>
              <a:latin typeface="Arial" pitchFamily="34" charset="0"/>
              <a:cs typeface="Arial" pitchFamily="34" charset="0"/>
            </a:endParaRPr>
          </a:p>
        </p:txBody>
      </p:sp>
      <p:sp>
        <p:nvSpPr>
          <p:cNvPr id="389"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54</a:t>
            </a:fld>
            <a:endParaRPr/>
          </a:p>
        </p:txBody>
      </p:sp>
      <p:sp>
        <p:nvSpPr>
          <p:cNvPr id="2" name="Rectangle 1"/>
          <p:cNvSpPr/>
          <p:nvPr/>
        </p:nvSpPr>
        <p:spPr>
          <a:xfrm>
            <a:off x="827583" y="1651591"/>
            <a:ext cx="7706817" cy="456535"/>
          </a:xfrm>
          <a:prstGeom prst="rect">
            <a:avLst/>
          </a:prstGeom>
        </p:spPr>
        <p:txBody>
          <a:bodyPr wrap="square">
            <a:spAutoFit/>
          </a:bodyPr>
          <a:lstStyle/>
          <a:p>
            <a:pPr lvl="0">
              <a:lnSpc>
                <a:spcPct val="150000"/>
              </a:lnSpc>
              <a:spcBef>
                <a:spcPct val="20000"/>
              </a:spcBef>
            </a:pPr>
            <a:endParaRPr lang="en-US" dirty="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2485060149"/>
              </p:ext>
            </p:extLst>
          </p:nvPr>
        </p:nvGraphicFramePr>
        <p:xfrm>
          <a:off x="108992" y="565823"/>
          <a:ext cx="8999512" cy="5345940"/>
        </p:xfrm>
        <a:graphic>
          <a:graphicData uri="http://schemas.openxmlformats.org/drawingml/2006/table">
            <a:tbl>
              <a:tblPr/>
              <a:tblGrid>
                <a:gridCol w="3092011"/>
                <a:gridCol w="1434560"/>
                <a:gridCol w="1529146"/>
                <a:gridCol w="1339974"/>
                <a:gridCol w="1603821"/>
              </a:tblGrid>
              <a:tr h="309959">
                <a:tc>
                  <a:txBody>
                    <a:bodyPr/>
                    <a:lstStyle/>
                    <a:p>
                      <a:pPr algn="l" fontAlgn="ctr"/>
                      <a:r>
                        <a:rPr lang="en-US" sz="1000" b="0" i="0" u="none" strike="noStrike" dirty="0">
                          <a:solidFill>
                            <a:srgbClr val="000000"/>
                          </a:solidFill>
                          <a:effectLst/>
                          <a:latin typeface="Arial"/>
                        </a:rPr>
                        <a:t>PER SUB PROGRAMME</a:t>
                      </a:r>
                    </a:p>
                  </a:txBody>
                  <a:tcPr marL="7015" marR="7015" marT="7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000" b="0" i="0" u="none" strike="noStrike" dirty="0">
                          <a:solidFill>
                            <a:srgbClr val="000000"/>
                          </a:solidFill>
                          <a:effectLst/>
                          <a:latin typeface="Arial"/>
                        </a:rPr>
                        <a:t> BUDGET </a:t>
                      </a:r>
                    </a:p>
                  </a:txBody>
                  <a:tcPr marL="7015" marR="7015" marT="70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000" b="0" i="0" u="none" strike="noStrike">
                          <a:solidFill>
                            <a:srgbClr val="000000"/>
                          </a:solidFill>
                          <a:effectLst/>
                          <a:latin typeface="Arial"/>
                        </a:rPr>
                        <a:t> EXPENDITURE </a:t>
                      </a:r>
                    </a:p>
                  </a:txBody>
                  <a:tcPr marL="7015" marR="7015" marT="70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000" b="0" i="0" u="none" strike="noStrike">
                          <a:solidFill>
                            <a:srgbClr val="000000"/>
                          </a:solidFill>
                          <a:effectLst/>
                          <a:latin typeface="Arial"/>
                        </a:rPr>
                        <a:t> AVAILABLE BUDGET </a:t>
                      </a:r>
                    </a:p>
                  </a:txBody>
                  <a:tcPr marL="7015" marR="7015" marT="70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000" b="0" i="0" u="none" strike="noStrike">
                          <a:solidFill>
                            <a:srgbClr val="000000"/>
                          </a:solidFill>
                          <a:effectLst/>
                          <a:latin typeface="Arial"/>
                        </a:rPr>
                        <a:t>% SPENT</a:t>
                      </a:r>
                    </a:p>
                  </a:txBody>
                  <a:tcPr marL="7015" marR="7015" marT="70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06353">
                <a:tc>
                  <a:txBody>
                    <a:bodyPr/>
                    <a:lstStyle/>
                    <a:p>
                      <a:pPr algn="l" fontAlgn="ctr"/>
                      <a:r>
                        <a:rPr lang="en-US" sz="1000" b="0" i="0" u="none" strike="noStrike" dirty="0">
                          <a:solidFill>
                            <a:srgbClr val="000000"/>
                          </a:solidFill>
                          <a:effectLst/>
                          <a:latin typeface="Arial"/>
                        </a:rPr>
                        <a:t> </a:t>
                      </a:r>
                    </a:p>
                  </a:txBody>
                  <a:tcPr marL="7015" marR="7015" marT="701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000" b="0" i="0" u="none" strike="noStrike" dirty="0">
                          <a:solidFill>
                            <a:srgbClr val="000000"/>
                          </a:solidFill>
                          <a:effectLst/>
                          <a:latin typeface="Arial"/>
                        </a:rPr>
                        <a:t> R'000 </a:t>
                      </a:r>
                    </a:p>
                  </a:txBody>
                  <a:tcPr marL="7015" marR="7015" marT="70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000" b="0" i="0" u="none" strike="noStrike" dirty="0">
                          <a:solidFill>
                            <a:srgbClr val="000000"/>
                          </a:solidFill>
                          <a:effectLst/>
                          <a:latin typeface="Arial"/>
                        </a:rPr>
                        <a:t> R'000 </a:t>
                      </a:r>
                    </a:p>
                  </a:txBody>
                  <a:tcPr marL="7015" marR="7015" marT="70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000" b="0" i="0" u="none" strike="noStrike" dirty="0">
                          <a:solidFill>
                            <a:srgbClr val="000000"/>
                          </a:solidFill>
                          <a:effectLst/>
                          <a:latin typeface="Arial"/>
                        </a:rPr>
                        <a:t> R'000 </a:t>
                      </a:r>
                    </a:p>
                  </a:txBody>
                  <a:tcPr marL="7015" marR="7015" marT="70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000" b="0" i="0" u="none" strike="noStrike" dirty="0">
                          <a:solidFill>
                            <a:srgbClr val="000000"/>
                          </a:solidFill>
                          <a:effectLst/>
                          <a:latin typeface="Arial"/>
                        </a:rPr>
                        <a:t>%</a:t>
                      </a:r>
                    </a:p>
                  </a:txBody>
                  <a:tcPr marL="7015" marR="7015" marT="701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64614">
                <a:tc>
                  <a:txBody>
                    <a:bodyPr/>
                    <a:lstStyle/>
                    <a:p>
                      <a:pPr algn="l" fontAlgn="b"/>
                      <a:r>
                        <a:rPr lang="en-US" sz="1100" b="0" i="0" u="none" strike="noStrike" dirty="0">
                          <a:solidFill>
                            <a:srgbClr val="000000"/>
                          </a:solidFill>
                          <a:effectLst/>
                          <a:latin typeface="Arial"/>
                        </a:rPr>
                        <a:t>CITIZEN AFFAIRS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Arial"/>
                        </a:rPr>
                        <a:t>                                  4,598,886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Arial"/>
                        </a:rPr>
                        <a:t>                                 3,587,933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Arial"/>
                        </a:rPr>
                        <a:t>                               1,010,953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Arial"/>
                        </a:rPr>
                        <a:t>78.0%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66173">
                <a:tc>
                  <a:txBody>
                    <a:bodyPr/>
                    <a:lstStyle/>
                    <a:p>
                      <a:pPr algn="l" fontAlgn="b"/>
                      <a:r>
                        <a:rPr lang="en-US" sz="1100" b="0" i="0" u="none" strike="noStrike" dirty="0">
                          <a:solidFill>
                            <a:srgbClr val="000000"/>
                          </a:solidFill>
                          <a:effectLst/>
                          <a:latin typeface="Arial"/>
                        </a:rPr>
                        <a:t>CITIZENS AFFAIRS MANAGEMENT</a:t>
                      </a:r>
                    </a:p>
                  </a:txBody>
                  <a:tcPr marL="11430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a:solidFill>
                            <a:srgbClr val="000000"/>
                          </a:solidFill>
                          <a:effectLst/>
                          <a:latin typeface="Arial"/>
                        </a:rPr>
                        <a:t>                                       42,400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a:solidFill>
                            <a:srgbClr val="000000"/>
                          </a:solidFill>
                          <a:effectLst/>
                          <a:latin typeface="Arial"/>
                        </a:rPr>
                        <a:t>                                      15,341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a:solidFill>
                            <a:srgbClr val="000000"/>
                          </a:solidFill>
                          <a:effectLst/>
                          <a:latin typeface="Arial"/>
                        </a:rPr>
                        <a:t>                                    27,059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Arial"/>
                        </a:rPr>
                        <a:t>36.2%</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53877">
                <a:tc>
                  <a:txBody>
                    <a:bodyPr/>
                    <a:lstStyle/>
                    <a:p>
                      <a:pPr algn="l" fontAlgn="b"/>
                      <a:r>
                        <a:rPr lang="en-US" sz="1100" b="0" i="0" u="none" strike="noStrike">
                          <a:solidFill>
                            <a:srgbClr val="000000"/>
                          </a:solidFill>
                          <a:effectLst/>
                          <a:latin typeface="Arial"/>
                        </a:rPr>
                        <a:t>ELECTORAL COMMISSION</a:t>
                      </a:r>
                    </a:p>
                  </a:txBody>
                  <a:tcPr marL="11430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a:solidFill>
                            <a:srgbClr val="000000"/>
                          </a:solidFill>
                          <a:effectLst/>
                          <a:latin typeface="Arial"/>
                        </a:rPr>
                        <a:t>                                  1,299,912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a:solidFill>
                            <a:srgbClr val="000000"/>
                          </a:solidFill>
                          <a:effectLst/>
                          <a:latin typeface="Arial"/>
                        </a:rPr>
                        <a:t>                                 1,040,125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a:solidFill>
                            <a:srgbClr val="000000"/>
                          </a:solidFill>
                          <a:effectLst/>
                          <a:latin typeface="Arial"/>
                        </a:rPr>
                        <a:t>                                  259,787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Arial"/>
                        </a:rPr>
                        <a:t>80.0%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55435">
                <a:tc>
                  <a:txBody>
                    <a:bodyPr/>
                    <a:lstStyle/>
                    <a:p>
                      <a:pPr algn="l" fontAlgn="b"/>
                      <a:r>
                        <a:rPr lang="en-US" sz="1100" b="0" i="0" u="none" strike="noStrike" dirty="0">
                          <a:solidFill>
                            <a:srgbClr val="000000"/>
                          </a:solidFill>
                          <a:effectLst/>
                          <a:latin typeface="Arial"/>
                        </a:rPr>
                        <a:t>REPRESENTED POLITICAL PARTIES FUND</a:t>
                      </a:r>
                    </a:p>
                  </a:txBody>
                  <a:tcPr marL="11430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a:solidFill>
                            <a:srgbClr val="000000"/>
                          </a:solidFill>
                          <a:effectLst/>
                          <a:latin typeface="Arial"/>
                        </a:rPr>
                        <a:t>                                     141,204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a:solidFill>
                            <a:srgbClr val="000000"/>
                          </a:solidFill>
                          <a:effectLst/>
                          <a:latin typeface="Arial"/>
                        </a:rPr>
                        <a:t>                                    105,903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a:solidFill>
                            <a:srgbClr val="000000"/>
                          </a:solidFill>
                          <a:effectLst/>
                          <a:latin typeface="Arial"/>
                        </a:rPr>
                        <a:t>                                    35,301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Arial"/>
                        </a:rPr>
                        <a:t>75.0%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01576">
                <a:tc>
                  <a:txBody>
                    <a:bodyPr/>
                    <a:lstStyle/>
                    <a:p>
                      <a:pPr algn="l" fontAlgn="b"/>
                      <a:r>
                        <a:rPr lang="en-US" sz="1100" b="0" i="0" u="none" strike="noStrike">
                          <a:solidFill>
                            <a:srgbClr val="000000"/>
                          </a:solidFill>
                          <a:effectLst/>
                          <a:latin typeface="Arial"/>
                        </a:rPr>
                        <a:t>IDENTIFICATION SERVICES</a:t>
                      </a:r>
                    </a:p>
                  </a:txBody>
                  <a:tcPr marL="11430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a:solidFill>
                            <a:srgbClr val="000000"/>
                          </a:solidFill>
                          <a:effectLst/>
                          <a:latin typeface="Arial"/>
                        </a:rPr>
                        <a:t>                                     251,043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a:solidFill>
                            <a:srgbClr val="000000"/>
                          </a:solidFill>
                          <a:effectLst/>
                          <a:latin typeface="Arial"/>
                        </a:rPr>
                        <a:t>                                    207,786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a:solidFill>
                            <a:srgbClr val="000000"/>
                          </a:solidFill>
                          <a:effectLst/>
                          <a:latin typeface="Arial"/>
                        </a:rPr>
                        <a:t>                                    43,257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Arial"/>
                        </a:rPr>
                        <a:t>82.8%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86262">
                <a:tc>
                  <a:txBody>
                    <a:bodyPr/>
                    <a:lstStyle/>
                    <a:p>
                      <a:pPr algn="l" fontAlgn="b"/>
                      <a:r>
                        <a:rPr lang="en-US" sz="1100" b="0" i="0" u="none" strike="noStrike" dirty="0">
                          <a:solidFill>
                            <a:srgbClr val="000000"/>
                          </a:solidFill>
                          <a:effectLst/>
                          <a:latin typeface="Arial"/>
                        </a:rPr>
                        <a:t>STATUS SERVICES</a:t>
                      </a:r>
                    </a:p>
                  </a:txBody>
                  <a:tcPr marL="11430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100" b="0" i="0" u="none" strike="noStrike">
                          <a:solidFill>
                            <a:srgbClr val="000000"/>
                          </a:solidFill>
                          <a:effectLst/>
                          <a:latin typeface="Arial"/>
                        </a:rPr>
                        <a:t>                                       86,429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100" b="0" i="0" u="none" strike="noStrike">
                          <a:solidFill>
                            <a:srgbClr val="000000"/>
                          </a:solidFill>
                          <a:effectLst/>
                          <a:latin typeface="Arial"/>
                        </a:rPr>
                        <a:t>                                      57,845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100" b="0" i="0" u="none" strike="noStrike">
                          <a:solidFill>
                            <a:srgbClr val="000000"/>
                          </a:solidFill>
                          <a:effectLst/>
                          <a:latin typeface="Arial"/>
                        </a:rPr>
                        <a:t>                                    28,584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Arial"/>
                        </a:rPr>
                        <a:t>66.9%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87820">
                <a:tc>
                  <a:txBody>
                    <a:bodyPr/>
                    <a:lstStyle/>
                    <a:p>
                      <a:pPr algn="l" fontAlgn="b"/>
                      <a:r>
                        <a:rPr lang="en-US" sz="1100" b="0" i="0" u="none" strike="noStrike" dirty="0">
                          <a:solidFill>
                            <a:srgbClr val="000000"/>
                          </a:solidFill>
                          <a:effectLst/>
                          <a:latin typeface="Arial"/>
                        </a:rPr>
                        <a:t>SELF FINANCING</a:t>
                      </a:r>
                    </a:p>
                  </a:txBody>
                  <a:tcPr marL="11430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100" b="0" i="0" u="none" strike="noStrike">
                          <a:solidFill>
                            <a:srgbClr val="000000"/>
                          </a:solidFill>
                          <a:effectLst/>
                          <a:latin typeface="Arial"/>
                        </a:rPr>
                        <a:t>                                     879,400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100" b="0" i="0" u="none" strike="noStrike">
                          <a:solidFill>
                            <a:srgbClr val="000000"/>
                          </a:solidFill>
                          <a:effectLst/>
                          <a:latin typeface="Arial"/>
                        </a:rPr>
                        <a:t>                                    750,059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100" b="0" i="0" u="none" strike="noStrike">
                          <a:solidFill>
                            <a:srgbClr val="000000"/>
                          </a:solidFill>
                          <a:effectLst/>
                          <a:latin typeface="Arial"/>
                        </a:rPr>
                        <a:t>                                  129,341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Arial"/>
                        </a:rPr>
                        <a:t>85.3%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47815">
                <a:tc>
                  <a:txBody>
                    <a:bodyPr/>
                    <a:lstStyle/>
                    <a:p>
                      <a:pPr algn="l" fontAlgn="b"/>
                      <a:r>
                        <a:rPr lang="en-US" sz="1100" b="0" i="0" u="none" strike="noStrike" dirty="0">
                          <a:solidFill>
                            <a:srgbClr val="000000"/>
                          </a:solidFill>
                          <a:effectLst/>
                          <a:latin typeface="Arial"/>
                        </a:rPr>
                        <a:t>PROVINCES</a:t>
                      </a:r>
                    </a:p>
                  </a:txBody>
                  <a:tcPr marL="11430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Arial"/>
                        </a:rPr>
                        <a:t>                                  1,898,498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Arial"/>
                        </a:rPr>
                        <a:t>                                 1,410,874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Arial"/>
                        </a:rPr>
                        <a:t>                                  487,624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Arial"/>
                        </a:rPr>
                        <a:t>74.3%</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77083">
                <a:tc>
                  <a:txBody>
                    <a:bodyPr/>
                    <a:lstStyle/>
                    <a:p>
                      <a:pPr algn="l" fontAlgn="b"/>
                      <a:r>
                        <a:rPr lang="en-US" sz="1000" b="0" i="0" u="none" strike="noStrike" dirty="0" smtClean="0">
                          <a:solidFill>
                            <a:srgbClr val="000000"/>
                          </a:solidFill>
                          <a:effectLst/>
                          <a:latin typeface="Arial"/>
                        </a:rPr>
                        <a:t> IMMIGRATION </a:t>
                      </a:r>
                      <a:r>
                        <a:rPr lang="en-US" sz="1000" b="0" i="0" u="none" strike="noStrike" dirty="0">
                          <a:solidFill>
                            <a:srgbClr val="000000"/>
                          </a:solidFill>
                          <a:effectLst/>
                          <a:latin typeface="Arial"/>
                        </a:rPr>
                        <a:t>AFFAIRS</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Arial"/>
                        </a:rPr>
                        <a:t>                                  1,215,562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a:solidFill>
                            <a:srgbClr val="000000"/>
                          </a:solidFill>
                          <a:effectLst/>
                          <a:latin typeface="Arial"/>
                        </a:rPr>
                        <a:t>                                    847,539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a:solidFill>
                            <a:srgbClr val="000000"/>
                          </a:solidFill>
                          <a:effectLst/>
                          <a:latin typeface="Arial"/>
                        </a:rPr>
                        <a:t>                                  368,023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Arial"/>
                        </a:rPr>
                        <a:t>69.7%</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34884">
                <a:tc>
                  <a:txBody>
                    <a:bodyPr/>
                    <a:lstStyle/>
                    <a:p>
                      <a:pPr algn="l" fontAlgn="b"/>
                      <a:r>
                        <a:rPr lang="en-US" sz="1000" b="0" i="0" u="none" strike="noStrike" dirty="0">
                          <a:solidFill>
                            <a:srgbClr val="000000"/>
                          </a:solidFill>
                          <a:effectLst/>
                          <a:latin typeface="Arial"/>
                        </a:rPr>
                        <a:t>ADMISSION SERVICES</a:t>
                      </a:r>
                    </a:p>
                  </a:txBody>
                  <a:tcPr marL="11430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Arial"/>
                        </a:rPr>
                        <a:t>                                    </a:t>
                      </a:r>
                      <a:r>
                        <a:rPr lang="en-US" sz="1100" b="0" i="0" u="none" strike="noStrike" dirty="0" smtClean="0">
                          <a:solidFill>
                            <a:srgbClr val="000000"/>
                          </a:solidFill>
                          <a:effectLst/>
                          <a:latin typeface="Arial"/>
                        </a:rPr>
                        <a:t>720,245 </a:t>
                      </a:r>
                      <a:endParaRPr lang="en-US" sz="1100" b="0" i="0" u="none" strike="noStrike" dirty="0">
                        <a:solidFill>
                          <a:srgbClr val="000000"/>
                        </a:solidFill>
                        <a:effectLst/>
                        <a:latin typeface="Arial"/>
                      </a:endParaRP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100" b="0" i="0" u="none" strike="noStrike">
                          <a:solidFill>
                            <a:srgbClr val="000000"/>
                          </a:solidFill>
                          <a:effectLst/>
                          <a:latin typeface="Arial"/>
                        </a:rPr>
                        <a:t>                                    547,092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100" b="0" i="0" u="none" strike="noStrike">
                          <a:solidFill>
                            <a:srgbClr val="000000"/>
                          </a:solidFill>
                          <a:effectLst/>
                          <a:latin typeface="Arial"/>
                        </a:rPr>
                        <a:t>                                  173,153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Arial"/>
                        </a:rPr>
                        <a:t>76.0%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r>
              <a:tr h="236443">
                <a:tc>
                  <a:txBody>
                    <a:bodyPr/>
                    <a:lstStyle/>
                    <a:p>
                      <a:pPr algn="l" fontAlgn="b"/>
                      <a:r>
                        <a:rPr lang="en-US" sz="1000" b="0" i="0" u="none" strike="noStrike" dirty="0">
                          <a:solidFill>
                            <a:srgbClr val="000000"/>
                          </a:solidFill>
                          <a:effectLst/>
                          <a:latin typeface="Arial"/>
                        </a:rPr>
                        <a:t>ASYLUM SEEKERS</a:t>
                      </a:r>
                    </a:p>
                  </a:txBody>
                  <a:tcPr marL="11430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a:solidFill>
                            <a:srgbClr val="000000"/>
                          </a:solidFill>
                          <a:effectLst/>
                          <a:latin typeface="Arial"/>
                        </a:rPr>
                        <a:t>                                     166,193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a:solidFill>
                            <a:srgbClr val="000000"/>
                          </a:solidFill>
                          <a:effectLst/>
                          <a:latin typeface="Arial"/>
                        </a:rPr>
                        <a:t>                                    127,559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a:solidFill>
                            <a:srgbClr val="000000"/>
                          </a:solidFill>
                          <a:effectLst/>
                          <a:latin typeface="Arial"/>
                        </a:rPr>
                        <a:t>                                    38,634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Arial"/>
                        </a:rPr>
                        <a:t>76.8%</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226341">
                <a:tc>
                  <a:txBody>
                    <a:bodyPr/>
                    <a:lstStyle/>
                    <a:p>
                      <a:pPr algn="l" fontAlgn="b"/>
                      <a:r>
                        <a:rPr lang="en-US" sz="1000" b="0" i="0" u="none" strike="noStrike">
                          <a:solidFill>
                            <a:srgbClr val="000000"/>
                          </a:solidFill>
                          <a:effectLst/>
                          <a:latin typeface="Arial"/>
                        </a:rPr>
                        <a:t>IMMIGRATION AFFAIRS MANAGEME</a:t>
                      </a:r>
                    </a:p>
                  </a:txBody>
                  <a:tcPr marL="11430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a:solidFill>
                            <a:srgbClr val="000000"/>
                          </a:solidFill>
                          <a:effectLst/>
                          <a:latin typeface="Arial"/>
                        </a:rPr>
                        <a:t>                                       94,232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a:solidFill>
                            <a:srgbClr val="000000"/>
                          </a:solidFill>
                          <a:effectLst/>
                          <a:latin typeface="Arial"/>
                        </a:rPr>
                        <a:t>                                        3,667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a:solidFill>
                            <a:srgbClr val="000000"/>
                          </a:solidFill>
                          <a:effectLst/>
                          <a:latin typeface="Arial"/>
                        </a:rPr>
                        <a:t>                                    90,565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Arial"/>
                        </a:rPr>
                        <a:t>3.9%</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144772">
                <a:tc>
                  <a:txBody>
                    <a:bodyPr/>
                    <a:lstStyle/>
                    <a:p>
                      <a:pPr algn="l" fontAlgn="b"/>
                      <a:r>
                        <a:rPr lang="en-US" sz="1000" b="0" i="0" u="none" strike="noStrike" dirty="0">
                          <a:solidFill>
                            <a:srgbClr val="000000"/>
                          </a:solidFill>
                          <a:effectLst/>
                          <a:latin typeface="Arial"/>
                        </a:rPr>
                        <a:t>IMMIGRATION SERVICES</a:t>
                      </a:r>
                    </a:p>
                  </a:txBody>
                  <a:tcPr marL="114300"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a:solidFill>
                            <a:srgbClr val="000000"/>
                          </a:solidFill>
                          <a:effectLst/>
                          <a:latin typeface="Arial"/>
                        </a:rPr>
                        <a:t>                                     234,892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a:solidFill>
                            <a:srgbClr val="000000"/>
                          </a:solidFill>
                          <a:effectLst/>
                          <a:latin typeface="Arial"/>
                        </a:rPr>
                        <a:t>                                    169,221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a:solidFill>
                            <a:srgbClr val="000000"/>
                          </a:solidFill>
                          <a:effectLst/>
                          <a:latin typeface="Arial"/>
                        </a:rPr>
                        <a:t>                                    65,671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Arial"/>
                        </a:rPr>
                        <a:t>72.0%</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r h="347163">
                <a:tc>
                  <a:txBody>
                    <a:bodyPr/>
                    <a:lstStyle/>
                    <a:p>
                      <a:pPr algn="l" fontAlgn="b"/>
                      <a:r>
                        <a:rPr lang="en-US" sz="1000" b="0" i="0" u="none" strike="noStrike" dirty="0">
                          <a:solidFill>
                            <a:srgbClr val="000000"/>
                          </a:solidFill>
                          <a:effectLst/>
                          <a:latin typeface="Arial"/>
                        </a:rPr>
                        <a:t>GRAND TOTAL</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a:solidFill>
                            <a:srgbClr val="000000"/>
                          </a:solidFill>
                          <a:effectLst/>
                          <a:latin typeface="Arial"/>
                        </a:rPr>
                        <a:t>                                  8,402,339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a:solidFill>
                            <a:srgbClr val="000000"/>
                          </a:solidFill>
                          <a:effectLst/>
                          <a:latin typeface="Arial"/>
                        </a:rPr>
                        <a:t>                                 5,934,517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a:solidFill>
                            <a:srgbClr val="000000"/>
                          </a:solidFill>
                          <a:effectLst/>
                          <a:latin typeface="Arial"/>
                        </a:rPr>
                        <a:t>                               2,467,822 </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algn="ctr" fontAlgn="b"/>
                      <a:r>
                        <a:rPr lang="en-US" sz="1100" b="0" i="0" u="none" strike="noStrike" dirty="0">
                          <a:solidFill>
                            <a:srgbClr val="000000"/>
                          </a:solidFill>
                          <a:effectLst/>
                          <a:latin typeface="Arial"/>
                        </a:rPr>
                        <a:t>70.6%</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r>
            </a:tbl>
          </a:graphicData>
        </a:graphic>
      </p:graphicFrame>
    </p:spTree>
    <p:extLst>
      <p:ext uri="{BB962C8B-B14F-4D97-AF65-F5344CB8AC3E}">
        <p14:creationId xmlns:p14="http://schemas.microsoft.com/office/powerpoint/2010/main" xmlns="" val="1044324289"/>
      </p:ext>
    </p:extLst>
  </p:cSld>
  <p:clrMapOvr>
    <a:masterClrMapping/>
  </p:clrMapOvr>
  <p:transition spd="med"/>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extBox 3"/>
          <p:cNvSpPr txBox="1"/>
          <p:nvPr/>
        </p:nvSpPr>
        <p:spPr>
          <a:xfrm>
            <a:off x="311284" y="1529947"/>
            <a:ext cx="8832716" cy="37523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388" name="Rectangle 4"/>
          <p:cNvSpPr txBox="1"/>
          <p:nvPr/>
        </p:nvSpPr>
        <p:spPr>
          <a:xfrm>
            <a:off x="14924" y="66142"/>
            <a:ext cx="9144000" cy="46166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a:r>
              <a:rPr lang="en-US" sz="2400" b="1" dirty="0">
                <a:solidFill>
                  <a:schemeClr val="accent3">
                    <a:lumMod val="75000"/>
                  </a:schemeClr>
                </a:solidFill>
                <a:latin typeface="Arial"/>
              </a:rPr>
              <a:t>EXPENDITURE AS AT 31/12/2017 – PER PROGRAMME</a:t>
            </a:r>
            <a:endParaRPr lang="en-ZA" sz="2400" b="1" dirty="0">
              <a:solidFill>
                <a:schemeClr val="accent3">
                  <a:lumMod val="75000"/>
                </a:schemeClr>
              </a:solidFill>
              <a:latin typeface="Arial" pitchFamily="34" charset="0"/>
              <a:cs typeface="Arial" pitchFamily="34" charset="0"/>
            </a:endParaRPr>
          </a:p>
        </p:txBody>
      </p:sp>
      <p:sp>
        <p:nvSpPr>
          <p:cNvPr id="389"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55</a:t>
            </a:fld>
            <a:endParaRPr/>
          </a:p>
        </p:txBody>
      </p:sp>
      <p:graphicFrame>
        <p:nvGraphicFramePr>
          <p:cNvPr id="3" name="Table 2"/>
          <p:cNvGraphicFramePr>
            <a:graphicFrameLocks noGrp="1"/>
          </p:cNvGraphicFramePr>
          <p:nvPr>
            <p:extLst>
              <p:ext uri="{D42A27DB-BD31-4B8C-83A1-F6EECF244321}">
                <p14:modId xmlns:p14="http://schemas.microsoft.com/office/powerpoint/2010/main" xmlns="" val="2030564388"/>
              </p:ext>
            </p:extLst>
          </p:nvPr>
        </p:nvGraphicFramePr>
        <p:xfrm>
          <a:off x="179512" y="527803"/>
          <a:ext cx="8856985" cy="4351885"/>
        </p:xfrm>
        <a:graphic>
          <a:graphicData uri="http://schemas.openxmlformats.org/drawingml/2006/table">
            <a:tbl>
              <a:tblPr/>
              <a:tblGrid>
                <a:gridCol w="2704150"/>
                <a:gridCol w="1763057"/>
                <a:gridCol w="1655846"/>
                <a:gridCol w="1420573"/>
                <a:gridCol w="1313359"/>
              </a:tblGrid>
              <a:tr h="446370">
                <a:tc>
                  <a:txBody>
                    <a:bodyPr/>
                    <a:lstStyle/>
                    <a:p>
                      <a:pPr algn="l" fontAlgn="b"/>
                      <a:r>
                        <a:rPr lang="en-US" sz="1200" b="1" i="0" u="none" strike="noStrike" dirty="0">
                          <a:solidFill>
                            <a:srgbClr val="000000"/>
                          </a:solidFill>
                          <a:effectLst/>
                          <a:latin typeface="Arial"/>
                        </a:rPr>
                        <a:t>PER SUB PROGRAMME</a:t>
                      </a:r>
                    </a:p>
                  </a:txBody>
                  <a:tcPr marL="9525" marR="9525" marT="9525"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Arial"/>
                        </a:rPr>
                        <a:t> CURRENT BUDGET </a:t>
                      </a:r>
                    </a:p>
                  </a:txBody>
                  <a:tcPr marL="9525" marR="9525" marT="9525" marB="0" anchor="b">
                    <a:lnL w="12700" cap="flat" cmpd="sng" algn="ctr">
                      <a:solidFill>
                        <a:schemeClr val="tx1"/>
                      </a:solidFill>
                      <a:prstDash val="solid"/>
                      <a:round/>
                      <a:headEnd type="none" w="med" len="med"/>
                      <a:tailEnd type="none" w="med" len="med"/>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Arial"/>
                        </a:rPr>
                        <a:t> EXPENDITURE </a:t>
                      </a:r>
                    </a:p>
                  </a:txBody>
                  <a:tcPr marL="9525" marR="9525" marT="952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Arial"/>
                        </a:rPr>
                        <a:t> AVAILABLE </a:t>
                      </a:r>
                    </a:p>
                  </a:txBody>
                  <a:tcPr marL="9525" marR="9525" marT="9525" marB="0" anchor="b">
                    <a:lnL>
                      <a:noFill/>
                    </a:lnL>
                    <a:lnR>
                      <a:noFill/>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200" b="1" i="0" u="none" strike="noStrike" dirty="0">
                          <a:solidFill>
                            <a:srgbClr val="000000"/>
                          </a:solidFill>
                          <a:effectLst/>
                          <a:latin typeface="Arial"/>
                        </a:rPr>
                        <a:t>% SPENT</a:t>
                      </a:r>
                    </a:p>
                  </a:txBody>
                  <a:tcPr marL="9525" marR="9525" marT="9525" marB="0" anchor="b">
                    <a:lnL>
                      <a:noFill/>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72554">
                <a:tc>
                  <a:txBody>
                    <a:bodyPr/>
                    <a:lstStyle/>
                    <a:p>
                      <a:pPr algn="l" fontAlgn="b"/>
                      <a:r>
                        <a:rPr lang="en-US" sz="1400" b="1" i="0" u="none" strike="noStrike" dirty="0">
                          <a:solidFill>
                            <a:srgbClr val="000000"/>
                          </a:solidFill>
                          <a:effectLst/>
                          <a:latin typeface="Arial"/>
                        </a:rPr>
                        <a:t>PROVINCES</a:t>
                      </a:r>
                    </a:p>
                  </a:txBody>
                  <a:tcPr marL="96174" marR="8014" marT="80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000000"/>
                          </a:solidFill>
                          <a:effectLst/>
                          <a:latin typeface="Arial"/>
                        </a:rPr>
                        <a:t>                                  1,898,498 </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000000"/>
                          </a:solidFill>
                          <a:effectLst/>
                          <a:latin typeface="Arial"/>
                        </a:rPr>
                        <a:t>                                 1,410,874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dirty="0">
                          <a:solidFill>
                            <a:srgbClr val="000000"/>
                          </a:solidFill>
                          <a:effectLst/>
                          <a:latin typeface="Arial"/>
                        </a:rPr>
                        <a:t>                                  487,624 </a:t>
                      </a:r>
                    </a:p>
                  </a:txBody>
                  <a:tcPr marL="9525" marR="9525" marT="9525" marB="0" anchor="b">
                    <a:lnL>
                      <a:noFill/>
                    </a:lnL>
                    <a:lnR>
                      <a:noFill/>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200" b="1" i="0" u="none" strike="noStrike">
                          <a:solidFill>
                            <a:srgbClr val="000000"/>
                          </a:solidFill>
                          <a:effectLst/>
                          <a:latin typeface="Arial"/>
                        </a:rPr>
                        <a:t>74.3%</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90330">
                <a:tc>
                  <a:txBody>
                    <a:bodyPr/>
                    <a:lstStyle/>
                    <a:p>
                      <a:pPr algn="l" fontAlgn="b"/>
                      <a:r>
                        <a:rPr lang="en-US" sz="1400" b="0" i="0" u="none" strike="noStrike" dirty="0">
                          <a:solidFill>
                            <a:srgbClr val="000000"/>
                          </a:solidFill>
                          <a:effectLst/>
                          <a:latin typeface="Arial"/>
                        </a:rPr>
                        <a:t>EASTERN CAPE </a:t>
                      </a:r>
                    </a:p>
                  </a:txBody>
                  <a:tcPr marL="96174" marR="8014" marT="80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Arial"/>
                        </a:rPr>
                        <a:t>                                     257,386 </a:t>
                      </a:r>
                    </a:p>
                  </a:txBody>
                  <a:tcPr marL="9525" marR="9525" marT="9525" marB="0" anchor="b">
                    <a:lnL w="12700" cap="flat" cmpd="sng" algn="ctr">
                      <a:solidFill>
                        <a:schemeClr val="tx1"/>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Arial"/>
                        </a:rPr>
                        <a:t>                                    184,496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dirty="0">
                          <a:solidFill>
                            <a:srgbClr val="000000"/>
                          </a:solidFill>
                          <a:effectLst/>
                          <a:latin typeface="Arial"/>
                        </a:rPr>
                        <a:t>                                    72,890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200" b="0" i="0" u="none" strike="noStrike">
                          <a:solidFill>
                            <a:srgbClr val="000000"/>
                          </a:solidFill>
                          <a:effectLst/>
                          <a:latin typeface="Arial"/>
                        </a:rPr>
                        <a:t>71.7%</a:t>
                      </a:r>
                    </a:p>
                  </a:txBody>
                  <a:tcPr marL="9525" marR="9525" marT="9525" marB="0" anchor="b">
                    <a:lnL>
                      <a:noFill/>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46364">
                <a:tc>
                  <a:txBody>
                    <a:bodyPr/>
                    <a:lstStyle/>
                    <a:p>
                      <a:pPr algn="l" fontAlgn="b"/>
                      <a:r>
                        <a:rPr lang="en-US" sz="1400" b="0" i="0" u="none" strike="noStrike" dirty="0">
                          <a:solidFill>
                            <a:srgbClr val="000000"/>
                          </a:solidFill>
                          <a:effectLst/>
                          <a:latin typeface="Arial"/>
                        </a:rPr>
                        <a:t>FREE STATE </a:t>
                      </a:r>
                    </a:p>
                  </a:txBody>
                  <a:tcPr marL="96174" marR="8014" marT="80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1200" b="0" i="0" u="none" strike="noStrike">
                          <a:solidFill>
                            <a:srgbClr val="000000"/>
                          </a:solidFill>
                          <a:effectLst/>
                          <a:latin typeface="Arial"/>
                        </a:rPr>
                        <a:t>                                     136,302 </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Arial"/>
                        </a:rPr>
                        <a:t>                                    101,325 </a:t>
                      </a:r>
                    </a:p>
                  </a:txBody>
                  <a:tcPr marL="9525" marR="9525" marT="9525" marB="0" anchor="b">
                    <a:lnL>
                      <a:noFill/>
                    </a:lnL>
                    <a:lnR>
                      <a:noFill/>
                    </a:lnR>
                    <a:lnT>
                      <a:noFill/>
                    </a:lnT>
                    <a:lnB>
                      <a:noFill/>
                    </a:lnB>
                  </a:tcPr>
                </a:tc>
                <a:tc>
                  <a:txBody>
                    <a:bodyPr/>
                    <a:lstStyle/>
                    <a:p>
                      <a:pPr algn="r" fontAlgn="b"/>
                      <a:r>
                        <a:rPr lang="en-US" sz="1200" b="0" i="0" u="none" strike="noStrike" dirty="0">
                          <a:solidFill>
                            <a:srgbClr val="000000"/>
                          </a:solidFill>
                          <a:effectLst/>
                          <a:latin typeface="Arial"/>
                        </a:rPr>
                        <a:t>                                    34,977 </a:t>
                      </a:r>
                    </a:p>
                  </a:txBody>
                  <a:tcPr marL="9525" marR="9525" marT="9525" marB="0" anchor="b">
                    <a:lnL>
                      <a:noFill/>
                    </a:lnL>
                    <a:lnR>
                      <a:noFill/>
                    </a:lnR>
                    <a:lnT>
                      <a:noFill/>
                    </a:lnT>
                    <a:lnB>
                      <a:noFill/>
                    </a:lnB>
                  </a:tcPr>
                </a:tc>
                <a:tc>
                  <a:txBody>
                    <a:bodyPr/>
                    <a:lstStyle/>
                    <a:p>
                      <a:pPr algn="r" fontAlgn="b"/>
                      <a:r>
                        <a:rPr lang="en-US" sz="1200" b="0" i="0" u="none" strike="noStrike" dirty="0">
                          <a:solidFill>
                            <a:srgbClr val="000000"/>
                          </a:solidFill>
                          <a:effectLst/>
                          <a:latin typeface="Arial"/>
                        </a:rPr>
                        <a:t>74.3%</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r>
              <a:tr h="415636">
                <a:tc>
                  <a:txBody>
                    <a:bodyPr/>
                    <a:lstStyle/>
                    <a:p>
                      <a:pPr algn="l" fontAlgn="b"/>
                      <a:r>
                        <a:rPr lang="en-US" sz="1400" b="0" i="0" u="none" strike="noStrike" dirty="0">
                          <a:solidFill>
                            <a:srgbClr val="000000"/>
                          </a:solidFill>
                          <a:effectLst/>
                          <a:latin typeface="Arial"/>
                        </a:rPr>
                        <a:t>GAUTENG </a:t>
                      </a:r>
                    </a:p>
                  </a:txBody>
                  <a:tcPr marL="96174" marR="8014" marT="80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1200" b="0" i="0" u="none" strike="noStrike">
                          <a:solidFill>
                            <a:srgbClr val="000000"/>
                          </a:solidFill>
                          <a:effectLst/>
                          <a:latin typeface="Arial"/>
                        </a:rPr>
                        <a:t>                                     423,319 </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Arial"/>
                        </a:rPr>
                        <a:t>                                    317,315 </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Arial"/>
                        </a:rPr>
                        <a:t>                                  106,004 </a:t>
                      </a:r>
                    </a:p>
                  </a:txBody>
                  <a:tcPr marL="9525" marR="9525" marT="9525" marB="0" anchor="b">
                    <a:lnL>
                      <a:noFill/>
                    </a:lnL>
                    <a:lnR>
                      <a:noFill/>
                    </a:lnR>
                    <a:lnT>
                      <a:noFill/>
                    </a:lnT>
                    <a:lnB>
                      <a:noFill/>
                    </a:lnB>
                  </a:tcPr>
                </a:tc>
                <a:tc>
                  <a:txBody>
                    <a:bodyPr/>
                    <a:lstStyle/>
                    <a:p>
                      <a:pPr algn="r" fontAlgn="b"/>
                      <a:r>
                        <a:rPr lang="en-US" sz="1200" b="0" i="0" u="none" strike="noStrike" dirty="0">
                          <a:solidFill>
                            <a:srgbClr val="000000"/>
                          </a:solidFill>
                          <a:effectLst/>
                          <a:latin typeface="Arial"/>
                        </a:rPr>
                        <a:t>75.0%</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r>
              <a:tr h="318655">
                <a:tc>
                  <a:txBody>
                    <a:bodyPr/>
                    <a:lstStyle/>
                    <a:p>
                      <a:pPr algn="l" fontAlgn="b"/>
                      <a:r>
                        <a:rPr lang="en-US" sz="1400" b="0" i="0" u="none" strike="noStrike" dirty="0">
                          <a:solidFill>
                            <a:srgbClr val="000000"/>
                          </a:solidFill>
                          <a:effectLst/>
                          <a:latin typeface="Arial"/>
                        </a:rPr>
                        <a:t>KWAZULU-NATAL </a:t>
                      </a:r>
                    </a:p>
                  </a:txBody>
                  <a:tcPr marL="96174" marR="8014" marT="80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1200" b="0" i="0" u="none" strike="noStrike">
                          <a:solidFill>
                            <a:srgbClr val="000000"/>
                          </a:solidFill>
                          <a:effectLst/>
                          <a:latin typeface="Arial"/>
                        </a:rPr>
                        <a:t>                                     237,516 </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Arial"/>
                        </a:rPr>
                        <a:t>                                    177,040 </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Arial"/>
                        </a:rPr>
                        <a:t>                                    60,476 </a:t>
                      </a:r>
                    </a:p>
                  </a:txBody>
                  <a:tcPr marL="9525" marR="9525" marT="9525" marB="0" anchor="b">
                    <a:lnL>
                      <a:noFill/>
                    </a:lnL>
                    <a:lnR>
                      <a:noFill/>
                    </a:lnR>
                    <a:lnT>
                      <a:noFill/>
                    </a:lnT>
                    <a:lnB>
                      <a:noFill/>
                    </a:lnB>
                  </a:tcPr>
                </a:tc>
                <a:tc>
                  <a:txBody>
                    <a:bodyPr/>
                    <a:lstStyle/>
                    <a:p>
                      <a:pPr algn="r" fontAlgn="b"/>
                      <a:r>
                        <a:rPr lang="en-US" sz="1200" b="0" i="0" u="none" strike="noStrike" dirty="0">
                          <a:solidFill>
                            <a:srgbClr val="000000"/>
                          </a:solidFill>
                          <a:effectLst/>
                          <a:latin typeface="Arial"/>
                        </a:rPr>
                        <a:t>74.5%</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r>
              <a:tr h="264795">
                <a:tc>
                  <a:txBody>
                    <a:bodyPr/>
                    <a:lstStyle/>
                    <a:p>
                      <a:pPr algn="l" fontAlgn="b"/>
                      <a:r>
                        <a:rPr lang="en-US" sz="1400" b="0" i="0" u="none" strike="noStrike" dirty="0">
                          <a:solidFill>
                            <a:srgbClr val="000000"/>
                          </a:solidFill>
                          <a:effectLst/>
                          <a:latin typeface="Arial"/>
                        </a:rPr>
                        <a:t>LIMPOPO </a:t>
                      </a:r>
                    </a:p>
                  </a:txBody>
                  <a:tcPr marL="96174" marR="8014" marT="80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1200" b="0" i="0" u="none" strike="noStrike">
                          <a:solidFill>
                            <a:srgbClr val="000000"/>
                          </a:solidFill>
                          <a:effectLst/>
                          <a:latin typeface="Arial"/>
                        </a:rPr>
                        <a:t>                                     231,419 </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1200" b="0" i="0" u="none" strike="noStrike" dirty="0">
                          <a:solidFill>
                            <a:srgbClr val="000000"/>
                          </a:solidFill>
                          <a:effectLst/>
                          <a:latin typeface="Arial"/>
                        </a:rPr>
                        <a:t>                                    175,256 </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Arial"/>
                        </a:rPr>
                        <a:t>                                    56,163 </a:t>
                      </a:r>
                    </a:p>
                  </a:txBody>
                  <a:tcPr marL="9525" marR="9525" marT="9525" marB="0" anchor="b">
                    <a:lnL>
                      <a:noFill/>
                    </a:lnL>
                    <a:lnR>
                      <a:noFill/>
                    </a:lnR>
                    <a:lnT>
                      <a:noFill/>
                    </a:lnT>
                    <a:lnB>
                      <a:noFill/>
                    </a:lnB>
                  </a:tcPr>
                </a:tc>
                <a:tc>
                  <a:txBody>
                    <a:bodyPr/>
                    <a:lstStyle/>
                    <a:p>
                      <a:pPr algn="r" fontAlgn="b"/>
                      <a:r>
                        <a:rPr lang="en-US" sz="1200" b="0" i="0" u="none" strike="noStrike" dirty="0">
                          <a:solidFill>
                            <a:srgbClr val="000000"/>
                          </a:solidFill>
                          <a:effectLst/>
                          <a:latin typeface="Arial"/>
                        </a:rPr>
                        <a:t>75.7%</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r>
              <a:tr h="294063">
                <a:tc>
                  <a:txBody>
                    <a:bodyPr/>
                    <a:lstStyle/>
                    <a:p>
                      <a:pPr algn="l" fontAlgn="b"/>
                      <a:r>
                        <a:rPr lang="en-US" sz="1400" b="0" i="0" u="none" strike="noStrike" dirty="0">
                          <a:solidFill>
                            <a:srgbClr val="000000"/>
                          </a:solidFill>
                          <a:effectLst/>
                          <a:latin typeface="Arial"/>
                        </a:rPr>
                        <a:t>MPUMALANGA </a:t>
                      </a:r>
                    </a:p>
                  </a:txBody>
                  <a:tcPr marL="96174" marR="8014" marT="80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1200" b="0" i="0" u="none" strike="noStrike">
                          <a:solidFill>
                            <a:srgbClr val="000000"/>
                          </a:solidFill>
                          <a:effectLst/>
                          <a:latin typeface="Arial"/>
                        </a:rPr>
                        <a:t>                                     160,427 </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Arial"/>
                        </a:rPr>
                        <a:t>                                    120,629 </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Arial"/>
                        </a:rPr>
                        <a:t>                                    39,798 </a:t>
                      </a:r>
                    </a:p>
                  </a:txBody>
                  <a:tcPr marL="9525" marR="9525" marT="9525" marB="0" anchor="b">
                    <a:lnL>
                      <a:noFill/>
                    </a:lnL>
                    <a:lnR>
                      <a:noFill/>
                    </a:lnR>
                    <a:lnT>
                      <a:noFill/>
                    </a:lnT>
                    <a:lnB>
                      <a:noFill/>
                    </a:lnB>
                  </a:tcPr>
                </a:tc>
                <a:tc>
                  <a:txBody>
                    <a:bodyPr/>
                    <a:lstStyle/>
                    <a:p>
                      <a:pPr algn="r" fontAlgn="b"/>
                      <a:r>
                        <a:rPr lang="en-US" sz="1200" b="0" i="0" u="none" strike="noStrike" dirty="0">
                          <a:solidFill>
                            <a:srgbClr val="000000"/>
                          </a:solidFill>
                          <a:effectLst/>
                          <a:latin typeface="Arial"/>
                        </a:rPr>
                        <a:t>75.2%</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r>
              <a:tr h="281767">
                <a:tc>
                  <a:txBody>
                    <a:bodyPr/>
                    <a:lstStyle/>
                    <a:p>
                      <a:pPr algn="l" fontAlgn="b"/>
                      <a:r>
                        <a:rPr lang="en-US" sz="1400" b="0" i="0" u="none" strike="noStrike" dirty="0">
                          <a:solidFill>
                            <a:srgbClr val="000000"/>
                          </a:solidFill>
                          <a:effectLst/>
                          <a:latin typeface="Arial"/>
                        </a:rPr>
                        <a:t>NORTH WEST </a:t>
                      </a:r>
                    </a:p>
                  </a:txBody>
                  <a:tcPr marL="96174" marR="8014" marT="80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1200" b="0" i="0" u="none" strike="noStrike">
                          <a:solidFill>
                            <a:srgbClr val="000000"/>
                          </a:solidFill>
                          <a:effectLst/>
                          <a:latin typeface="Arial"/>
                        </a:rPr>
                        <a:t>                                     163,009 </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Arial"/>
                        </a:rPr>
                        <a:t>                                    124,768 </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Arial"/>
                        </a:rPr>
                        <a:t>                                    38,241 </a:t>
                      </a:r>
                    </a:p>
                  </a:txBody>
                  <a:tcPr marL="9525" marR="9525" marT="9525" marB="0" anchor="b">
                    <a:lnL>
                      <a:noFill/>
                    </a:lnL>
                    <a:lnR>
                      <a:noFill/>
                    </a:lnR>
                    <a:lnT>
                      <a:noFill/>
                    </a:lnT>
                    <a:lnB>
                      <a:noFill/>
                    </a:lnB>
                  </a:tcPr>
                </a:tc>
                <a:tc>
                  <a:txBody>
                    <a:bodyPr/>
                    <a:lstStyle/>
                    <a:p>
                      <a:pPr algn="r" fontAlgn="b"/>
                      <a:r>
                        <a:rPr lang="en-US" sz="1200" b="0" i="0" u="none" strike="noStrike" dirty="0">
                          <a:solidFill>
                            <a:srgbClr val="000000"/>
                          </a:solidFill>
                          <a:effectLst/>
                          <a:latin typeface="Arial"/>
                        </a:rPr>
                        <a:t>76.5%</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r>
              <a:tr h="297180">
                <a:tc>
                  <a:txBody>
                    <a:bodyPr/>
                    <a:lstStyle/>
                    <a:p>
                      <a:pPr algn="l" fontAlgn="b"/>
                      <a:r>
                        <a:rPr lang="en-US" sz="1400" b="0" i="0" u="none" strike="noStrike" dirty="0">
                          <a:solidFill>
                            <a:srgbClr val="000000"/>
                          </a:solidFill>
                          <a:effectLst/>
                          <a:latin typeface="Arial"/>
                        </a:rPr>
                        <a:t>NORTHERN CAPE </a:t>
                      </a:r>
                    </a:p>
                  </a:txBody>
                  <a:tcPr marL="96174" marR="8014" marT="80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a:noFill/>
                    </a:lnB>
                  </a:tcPr>
                </a:tc>
                <a:tc>
                  <a:txBody>
                    <a:bodyPr/>
                    <a:lstStyle/>
                    <a:p>
                      <a:pPr algn="r" fontAlgn="b"/>
                      <a:r>
                        <a:rPr lang="en-US" sz="1200" b="0" i="0" u="none" strike="noStrike">
                          <a:solidFill>
                            <a:srgbClr val="000000"/>
                          </a:solidFill>
                          <a:effectLst/>
                          <a:latin typeface="Arial"/>
                        </a:rPr>
                        <a:t>                                     105,136 </a:t>
                      </a:r>
                    </a:p>
                  </a:txBody>
                  <a:tcPr marL="9525" marR="9525" marT="9525" marB="0" anchor="b">
                    <a:lnL w="12700" cap="flat" cmpd="sng" algn="ctr">
                      <a:solidFill>
                        <a:schemeClr val="tx1"/>
                      </a:solidFill>
                      <a:prstDash val="solid"/>
                      <a:round/>
                      <a:headEnd type="none" w="med" len="med"/>
                      <a:tailEnd type="none" w="med" len="med"/>
                    </a:lnL>
                    <a:lnR>
                      <a:noFill/>
                    </a:lnR>
                    <a:lnT>
                      <a:noFill/>
                    </a:lnT>
                    <a:lnB>
                      <a:noFill/>
                    </a:lnB>
                  </a:tcPr>
                </a:tc>
                <a:tc>
                  <a:txBody>
                    <a:bodyPr/>
                    <a:lstStyle/>
                    <a:p>
                      <a:pPr algn="r" fontAlgn="b"/>
                      <a:r>
                        <a:rPr lang="en-US" sz="1200" b="0" i="0" u="none" strike="noStrike">
                          <a:solidFill>
                            <a:srgbClr val="000000"/>
                          </a:solidFill>
                          <a:effectLst/>
                          <a:latin typeface="Arial"/>
                        </a:rPr>
                        <a:t>                                      74,814 </a:t>
                      </a:r>
                    </a:p>
                  </a:txBody>
                  <a:tcPr marL="9525" marR="9525" marT="9525" marB="0" anchor="b">
                    <a:lnL>
                      <a:noFill/>
                    </a:lnL>
                    <a:lnR>
                      <a:noFill/>
                    </a:lnR>
                    <a:lnT>
                      <a:noFill/>
                    </a:lnT>
                    <a:lnB>
                      <a:noFill/>
                    </a:lnB>
                  </a:tcPr>
                </a:tc>
                <a:tc>
                  <a:txBody>
                    <a:bodyPr/>
                    <a:lstStyle/>
                    <a:p>
                      <a:pPr algn="r" fontAlgn="b"/>
                      <a:r>
                        <a:rPr lang="en-US" sz="1200" b="0" i="0" u="none" strike="noStrike">
                          <a:solidFill>
                            <a:srgbClr val="000000"/>
                          </a:solidFill>
                          <a:effectLst/>
                          <a:latin typeface="Arial"/>
                        </a:rPr>
                        <a:t>                                    30,322 </a:t>
                      </a:r>
                    </a:p>
                  </a:txBody>
                  <a:tcPr marL="9525" marR="9525" marT="9525" marB="0" anchor="b">
                    <a:lnL>
                      <a:noFill/>
                    </a:lnL>
                    <a:lnR>
                      <a:noFill/>
                    </a:lnR>
                    <a:lnT>
                      <a:noFill/>
                    </a:lnT>
                    <a:lnB>
                      <a:noFill/>
                    </a:lnB>
                  </a:tcPr>
                </a:tc>
                <a:tc>
                  <a:txBody>
                    <a:bodyPr/>
                    <a:lstStyle/>
                    <a:p>
                      <a:pPr algn="r" fontAlgn="b"/>
                      <a:r>
                        <a:rPr lang="en-US" sz="1200" b="0" i="0" u="none" strike="noStrike" dirty="0">
                          <a:solidFill>
                            <a:srgbClr val="000000"/>
                          </a:solidFill>
                          <a:effectLst/>
                          <a:latin typeface="Arial"/>
                        </a:rPr>
                        <a:t>71.2%</a:t>
                      </a:r>
                    </a:p>
                  </a:txBody>
                  <a:tcPr marL="9525" marR="9525" marT="9525" marB="0" anchor="b">
                    <a:lnL>
                      <a:noFill/>
                    </a:lnL>
                    <a:lnR w="12700" cap="flat" cmpd="sng" algn="ctr">
                      <a:solidFill>
                        <a:schemeClr val="tx1"/>
                      </a:solidFill>
                      <a:prstDash val="solid"/>
                      <a:round/>
                      <a:headEnd type="none" w="med" len="med"/>
                      <a:tailEnd type="none" w="med" len="med"/>
                    </a:lnR>
                    <a:lnT>
                      <a:noFill/>
                    </a:lnT>
                    <a:lnB>
                      <a:noFill/>
                    </a:lnB>
                  </a:tcPr>
                </a:tc>
              </a:tr>
              <a:tr h="368012">
                <a:tc>
                  <a:txBody>
                    <a:bodyPr/>
                    <a:lstStyle/>
                    <a:p>
                      <a:pPr algn="l" fontAlgn="b"/>
                      <a:r>
                        <a:rPr lang="en-US" sz="1400" b="0" i="0" u="none" strike="noStrike" dirty="0">
                          <a:solidFill>
                            <a:srgbClr val="000000"/>
                          </a:solidFill>
                          <a:effectLst/>
                          <a:latin typeface="Arial"/>
                        </a:rPr>
                        <a:t>WESTERN CAPE </a:t>
                      </a:r>
                    </a:p>
                  </a:txBody>
                  <a:tcPr marL="96174" marR="8014" marT="8014" marB="0" anchor="b">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                                     183,984 </a:t>
                      </a:r>
                    </a:p>
                  </a:txBody>
                  <a:tcPr marL="9525" marR="9525" marT="9525" marB="0" anchor="b">
                    <a:lnL w="12700" cap="flat" cmpd="sng" algn="ctr">
                      <a:solidFill>
                        <a:schemeClr val="tx1"/>
                      </a:solidFill>
                      <a:prstDash val="solid"/>
                      <a:round/>
                      <a:headEnd type="none" w="med" len="med"/>
                      <a:tailEnd type="none" w="med" len="med"/>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                                    135,231 </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200" b="0" i="0" u="none" strike="noStrike">
                          <a:solidFill>
                            <a:srgbClr val="000000"/>
                          </a:solidFill>
                          <a:effectLst/>
                          <a:latin typeface="Arial"/>
                        </a:rPr>
                        <a:t>                                    48,753 </a:t>
                      </a:r>
                    </a:p>
                  </a:txBody>
                  <a:tcPr marL="9525" marR="9525" marT="9525" marB="0" anchor="b">
                    <a:lnL>
                      <a:noFill/>
                    </a:lnL>
                    <a:lnR>
                      <a:noFill/>
                    </a:lnR>
                    <a:lnT>
                      <a:noFill/>
                    </a:lnT>
                    <a:lnB w="12700" cap="flat" cmpd="sng" algn="ctr">
                      <a:solidFill>
                        <a:schemeClr val="tx1"/>
                      </a:solidFill>
                      <a:prstDash val="solid"/>
                      <a:round/>
                      <a:headEnd type="none" w="med" len="med"/>
                      <a:tailEnd type="none" w="med" len="med"/>
                    </a:lnB>
                  </a:tcPr>
                </a:tc>
                <a:tc>
                  <a:txBody>
                    <a:bodyPr/>
                    <a:lstStyle/>
                    <a:p>
                      <a:pPr algn="r" fontAlgn="b"/>
                      <a:r>
                        <a:rPr lang="en-US" sz="1200" b="0" i="0" u="none" strike="noStrike" dirty="0">
                          <a:solidFill>
                            <a:srgbClr val="000000"/>
                          </a:solidFill>
                          <a:effectLst/>
                          <a:latin typeface="Arial"/>
                        </a:rPr>
                        <a:t>73.5%</a:t>
                      </a:r>
                    </a:p>
                  </a:txBody>
                  <a:tcPr marL="9525" marR="9525" marT="9525" marB="0" anchor="b">
                    <a:lnL>
                      <a:noFill/>
                    </a:lnL>
                    <a:lnR w="12700" cap="flat" cmpd="sng" algn="ctr">
                      <a:solidFill>
                        <a:schemeClr val="tx1"/>
                      </a:solidFill>
                      <a:prstDash val="solid"/>
                      <a:round/>
                      <a:headEnd type="none" w="med" len="med"/>
                      <a:tailEnd type="none" w="med" len="med"/>
                    </a:lnR>
                    <a:lnT>
                      <a:noFill/>
                    </a:lnT>
                    <a:lnB w="12700" cap="flat" cmpd="sng" algn="ctr">
                      <a:solidFill>
                        <a:schemeClr val="tx1"/>
                      </a:solidFill>
                      <a:prstDash val="solid"/>
                      <a:round/>
                      <a:headEnd type="none" w="med" len="med"/>
                      <a:tailEnd type="none" w="med" len="med"/>
                    </a:lnB>
                  </a:tcPr>
                </a:tc>
              </a:tr>
            </a:tbl>
          </a:graphicData>
        </a:graphic>
      </p:graphicFrame>
      <p:sp>
        <p:nvSpPr>
          <p:cNvPr id="4" name="Rectangle 3"/>
          <p:cNvSpPr/>
          <p:nvPr/>
        </p:nvSpPr>
        <p:spPr>
          <a:xfrm>
            <a:off x="120440" y="4869160"/>
            <a:ext cx="7835936" cy="646331"/>
          </a:xfrm>
          <a:prstGeom prst="rect">
            <a:avLst/>
          </a:prstGeom>
        </p:spPr>
        <p:txBody>
          <a:bodyPr wrap="square">
            <a:spAutoFit/>
          </a:bodyPr>
          <a:lstStyle/>
          <a:p>
            <a:r>
              <a:rPr lang="en-US" b="1" dirty="0">
                <a:latin typeface="Arial" pitchFamily="34" charset="0"/>
                <a:cs typeface="Arial" pitchFamily="34" charset="0"/>
              </a:rPr>
              <a:t>Note: </a:t>
            </a:r>
          </a:p>
          <a:p>
            <a:r>
              <a:rPr lang="en-US" dirty="0">
                <a:latin typeface="Arial" pitchFamily="34" charset="0"/>
                <a:cs typeface="Arial" pitchFamily="34" charset="0"/>
              </a:rPr>
              <a:t>Spending for Provinces is within the 2% threshold. </a:t>
            </a:r>
          </a:p>
        </p:txBody>
      </p:sp>
    </p:spTree>
    <p:extLst>
      <p:ext uri="{BB962C8B-B14F-4D97-AF65-F5344CB8AC3E}">
        <p14:creationId xmlns:p14="http://schemas.microsoft.com/office/powerpoint/2010/main" xmlns="" val="3882796242"/>
      </p:ext>
    </p:extLst>
  </p:cSld>
  <p:clrMapOvr>
    <a:masterClrMapping/>
  </p:clrMapOvr>
  <p:transition spd="med"/>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extBox 3"/>
          <p:cNvSpPr txBox="1"/>
          <p:nvPr/>
        </p:nvSpPr>
        <p:spPr>
          <a:xfrm>
            <a:off x="311284" y="1529947"/>
            <a:ext cx="8832716" cy="37523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388" name="Rectangle 4"/>
          <p:cNvSpPr txBox="1"/>
          <p:nvPr/>
        </p:nvSpPr>
        <p:spPr>
          <a:xfrm>
            <a:off x="27709" y="86024"/>
            <a:ext cx="7910172" cy="461661"/>
          </a:xfrm>
          <a:prstGeom prst="rect">
            <a:avLst/>
          </a:prstGeom>
          <a:ln w="12700">
            <a:miter lim="400000"/>
          </a:ln>
          <a:extLst>
            <a:ext uri="{C572A759-6A51-4108-AA02-DFA0A04FC94B}">
              <ma14:wrappingTextBoxFlag xmlns="" xmlns:ma14="http://schemas.microsoft.com/office/mac/drawingml/2011/main" val="1"/>
            </a:ext>
          </a:extLst>
        </p:spPr>
        <p:txBody>
          <a:bodyPr wrap="square" lIns="45718" tIns="45718" rIns="45718" bIns="45718">
            <a:spAutoFit/>
          </a:bodyPr>
          <a:lstStyle/>
          <a:p>
            <a:pPr algn="ctr"/>
            <a:r>
              <a:rPr lang="en-US" sz="2400" b="1" dirty="0">
                <a:solidFill>
                  <a:schemeClr val="accent3">
                    <a:lumMod val="75000"/>
                  </a:schemeClr>
                </a:solidFill>
                <a:latin typeface="Arial" charset="0"/>
                <a:cs typeface="Arial" charset="0"/>
              </a:rPr>
              <a:t>SELF FINANCING EXPENDITURE AS AT 31/12/2017</a:t>
            </a:r>
            <a:endParaRPr lang="en-ZA" sz="2400" b="1" dirty="0">
              <a:solidFill>
                <a:schemeClr val="accent3">
                  <a:lumMod val="75000"/>
                </a:schemeClr>
              </a:solidFill>
              <a:latin typeface="Arial" pitchFamily="34" charset="0"/>
              <a:cs typeface="Arial" pitchFamily="34" charset="0"/>
            </a:endParaRPr>
          </a:p>
        </p:txBody>
      </p:sp>
      <p:sp>
        <p:nvSpPr>
          <p:cNvPr id="389"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56</a:t>
            </a:fld>
            <a:endParaRPr/>
          </a:p>
        </p:txBody>
      </p:sp>
      <p:graphicFrame>
        <p:nvGraphicFramePr>
          <p:cNvPr id="3" name="Table 2"/>
          <p:cNvGraphicFramePr>
            <a:graphicFrameLocks noGrp="1"/>
          </p:cNvGraphicFramePr>
          <p:nvPr>
            <p:extLst>
              <p:ext uri="{D42A27DB-BD31-4B8C-83A1-F6EECF244321}">
                <p14:modId xmlns:p14="http://schemas.microsoft.com/office/powerpoint/2010/main" xmlns="" val="3471671477"/>
              </p:ext>
            </p:extLst>
          </p:nvPr>
        </p:nvGraphicFramePr>
        <p:xfrm>
          <a:off x="179512" y="547685"/>
          <a:ext cx="8856983" cy="3925613"/>
        </p:xfrm>
        <a:graphic>
          <a:graphicData uri="http://schemas.openxmlformats.org/drawingml/2006/table">
            <a:tbl>
              <a:tblPr/>
              <a:tblGrid>
                <a:gridCol w="3377538"/>
                <a:gridCol w="1369862"/>
                <a:gridCol w="1628325"/>
                <a:gridCol w="1240629"/>
                <a:gridCol w="1240629"/>
              </a:tblGrid>
              <a:tr h="611293">
                <a:tc>
                  <a:txBody>
                    <a:bodyPr/>
                    <a:lstStyle/>
                    <a:p>
                      <a:pPr algn="l" fontAlgn="b"/>
                      <a:r>
                        <a:rPr lang="en-US" sz="1400" b="1" i="0" u="none" strike="noStrike" dirty="0">
                          <a:solidFill>
                            <a:srgbClr val="000000"/>
                          </a:solidFill>
                          <a:effectLst/>
                          <a:latin typeface="Arial"/>
                        </a:rPr>
                        <a:t>SELF FINANCING</a:t>
                      </a:r>
                    </a:p>
                  </a:txBody>
                  <a:tcPr marL="9525" marR="9525" marT="9525" marB="0" anchor="b">
                    <a:lnL w="12700" cap="flat" cmpd="sng" algn="ctr">
                      <a:solidFill>
                        <a:srgbClr val="000000"/>
                      </a:solidFill>
                      <a:prstDash val="solid"/>
                      <a:round/>
                      <a:headEnd type="none" w="med" len="med"/>
                      <a:tailEnd type="none" w="med" len="med"/>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dirty="0">
                          <a:solidFill>
                            <a:srgbClr val="000000"/>
                          </a:solidFill>
                          <a:effectLst/>
                          <a:latin typeface="Arial"/>
                        </a:rPr>
                        <a:t> CURRENT BUDGET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solidFill>
                            <a:srgbClr val="000000"/>
                          </a:solidFill>
                          <a:effectLst/>
                          <a:latin typeface="Arial"/>
                        </a:rPr>
                        <a:t> EXPENDITURE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a:solidFill>
                            <a:srgbClr val="000000"/>
                          </a:solidFill>
                          <a:effectLst/>
                          <a:latin typeface="Arial"/>
                        </a:rPr>
                        <a:t> AVAILABLE </a:t>
                      </a:r>
                    </a:p>
                  </a:txBody>
                  <a:tcPr marL="9525" marR="9525" marT="9525" marB="0" anchor="b">
                    <a:lnL>
                      <a:noFill/>
                    </a:lnL>
                    <a:lnR>
                      <a:noFill/>
                    </a:lnR>
                    <a:lnT w="12700" cap="flat" cmpd="sng" algn="ctr">
                      <a:solidFill>
                        <a:srgbClr val="000000"/>
                      </a:solidFill>
                      <a:prstDash val="solid"/>
                      <a:round/>
                      <a:headEnd type="none" w="med" len="med"/>
                      <a:tailEnd type="none" w="med" len="med"/>
                    </a:lnT>
                    <a:lnB>
                      <a:noFill/>
                    </a:lnB>
                  </a:tcPr>
                </a:tc>
                <a:tc>
                  <a:txBody>
                    <a:bodyPr/>
                    <a:lstStyle/>
                    <a:p>
                      <a:pPr algn="ctr" fontAlgn="b"/>
                      <a:r>
                        <a:rPr lang="en-US" sz="1400" b="1" i="0" u="none" strike="noStrike" dirty="0">
                          <a:solidFill>
                            <a:srgbClr val="000000"/>
                          </a:solidFill>
                          <a:effectLst/>
                          <a:latin typeface="Arial"/>
                        </a:rPr>
                        <a:t> % SPENT </a:t>
                      </a:r>
                    </a:p>
                  </a:txBody>
                  <a:tcPr marL="9525" marR="9525" marT="9525" marB="0" anchor="b">
                    <a:lnL>
                      <a:noFill/>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r>
              <a:tr h="334638">
                <a:tc>
                  <a:txBody>
                    <a:bodyPr/>
                    <a:lstStyle/>
                    <a:p>
                      <a:pPr algn="l" fontAlgn="b"/>
                      <a:r>
                        <a:rPr lang="en-US" sz="1400" b="1" i="0" u="none" strike="noStrike" dirty="0">
                          <a:solidFill>
                            <a:srgbClr val="000000"/>
                          </a:solidFill>
                          <a:effectLst/>
                          <a:latin typeface="Arial"/>
                        </a:rPr>
                        <a:t> </a:t>
                      </a:r>
                    </a:p>
                  </a:txBody>
                  <a:tcPr marL="9525" marR="9525" marT="9525" marB="0" anchor="b">
                    <a:lnL w="12700" cap="flat" cmpd="sng" algn="ctr">
                      <a:solidFill>
                        <a:srgbClr val="000000"/>
                      </a:solidFill>
                      <a:prstDash val="solid"/>
                      <a:round/>
                      <a:headEnd type="none" w="med" len="med"/>
                      <a:tailEnd type="none" w="med" len="med"/>
                    </a:lnL>
                    <a:lnR>
                      <a:noFill/>
                    </a:lnR>
                    <a:lnT>
                      <a:noFill/>
                    </a:lnT>
                    <a:lnB>
                      <a:noFill/>
                    </a:lnB>
                  </a:tcPr>
                </a:tc>
                <a:tc>
                  <a:txBody>
                    <a:bodyPr/>
                    <a:lstStyle/>
                    <a:p>
                      <a:pPr algn="ctr" fontAlgn="b"/>
                      <a:r>
                        <a:rPr lang="en-US" sz="1400" b="1" i="0" u="none" strike="noStrike" dirty="0">
                          <a:solidFill>
                            <a:srgbClr val="000000"/>
                          </a:solidFill>
                          <a:effectLst/>
                          <a:latin typeface="Arial"/>
                        </a:rPr>
                        <a:t> R'000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Arial"/>
                        </a:rPr>
                        <a:t> R'000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a:rPr>
                        <a:t> R'000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a:rPr>
                        <a:t> % </a:t>
                      </a:r>
                    </a:p>
                  </a:txBody>
                  <a:tcPr marL="9525" marR="9525" marT="9525"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611293">
                <a:tc>
                  <a:txBody>
                    <a:bodyPr/>
                    <a:lstStyle/>
                    <a:p>
                      <a:pPr algn="l" fontAlgn="b"/>
                      <a:r>
                        <a:rPr lang="en-US" sz="1400" b="0" i="0" u="none" strike="noStrike" dirty="0">
                          <a:solidFill>
                            <a:srgbClr val="000000"/>
                          </a:solidFill>
                          <a:effectLst/>
                          <a:latin typeface="Arial"/>
                        </a:rPr>
                        <a:t>COUNT CORRUP SELF FINANCING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Arial"/>
                        </a:rPr>
                        <a:t>                            16,500 </a:t>
                      </a:r>
                    </a:p>
                  </a:txBody>
                  <a:tcPr marL="9525" marR="9525" marT="9525" marB="0" anchor="b">
                    <a:lnL w="6350" cap="flat" cmpd="sng" algn="ctr">
                      <a:solidFill>
                        <a:srgbClr val="000000"/>
                      </a:solidFill>
                      <a:prstDash val="solid"/>
                      <a:round/>
                      <a:headEnd type="none" w="med" len="med"/>
                      <a:tailEnd type="none" w="med" len="med"/>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solidFill>
                            <a:srgbClr val="000000"/>
                          </a:solidFill>
                          <a:effectLst/>
                          <a:latin typeface="Arial"/>
                        </a:rPr>
                        <a:t>                               4,603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solidFill>
                            <a:srgbClr val="000000"/>
                          </a:solidFill>
                          <a:effectLst/>
                          <a:latin typeface="Arial"/>
                        </a:rPr>
                        <a:t>                    11,897 </a:t>
                      </a:r>
                    </a:p>
                  </a:txBody>
                  <a:tcPr marL="9525" marR="9525" marT="9525" marB="0" anchor="b">
                    <a:lnL>
                      <a:noFill/>
                    </a:lnL>
                    <a:lnR>
                      <a:noFill/>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a:solidFill>
                            <a:srgbClr val="000000"/>
                          </a:solidFill>
                          <a:effectLst/>
                          <a:latin typeface="Arial"/>
                        </a:rPr>
                        <a:t>27.9%</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611293">
                <a:tc>
                  <a:txBody>
                    <a:bodyPr/>
                    <a:lstStyle/>
                    <a:p>
                      <a:pPr algn="l" fontAlgn="b"/>
                      <a:r>
                        <a:rPr lang="en-US" sz="1400" b="0" i="0" u="none" strike="noStrike">
                          <a:solidFill>
                            <a:srgbClr val="000000"/>
                          </a:solidFill>
                          <a:effectLst/>
                          <a:latin typeface="Arial"/>
                        </a:rPr>
                        <a:t>PROPERTY SELF FINANCING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Arial"/>
                        </a:rPr>
                        <a:t>                          108,900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dirty="0">
                          <a:solidFill>
                            <a:srgbClr val="000000"/>
                          </a:solidFill>
                          <a:effectLst/>
                          <a:latin typeface="Arial"/>
                        </a:rPr>
                        <a:t>                              66,803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Arial"/>
                        </a:rPr>
                        <a:t>                    42,097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Arial"/>
                        </a:rPr>
                        <a:t>61.3%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611293">
                <a:tc>
                  <a:txBody>
                    <a:bodyPr/>
                    <a:lstStyle/>
                    <a:p>
                      <a:pPr algn="l" fontAlgn="b"/>
                      <a:r>
                        <a:rPr lang="en-US" sz="1400" b="0" i="0" u="none" strike="noStrike" dirty="0">
                          <a:solidFill>
                            <a:srgbClr val="000000"/>
                          </a:solidFill>
                          <a:effectLst/>
                          <a:latin typeface="Arial"/>
                        </a:rPr>
                        <a:t>SELF FINANCING </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Arial"/>
                        </a:rPr>
                        <a:t>                          879,400 </a:t>
                      </a:r>
                    </a:p>
                  </a:txBody>
                  <a:tcPr marL="9525" marR="9525" marT="9525" marB="0" anchor="b">
                    <a:lnL w="6350" cap="flat" cmpd="sng" algn="ctr">
                      <a:solidFill>
                        <a:srgbClr val="000000"/>
                      </a:solidFill>
                      <a:prstDash val="solid"/>
                      <a:round/>
                      <a:headEnd type="none" w="med" len="med"/>
                      <a:tailEnd type="none" w="med" len="med"/>
                    </a:lnL>
                    <a:lnR>
                      <a:noFill/>
                    </a:lnR>
                    <a:lnT>
                      <a:noFill/>
                    </a:lnT>
                    <a:lnB>
                      <a:noFill/>
                    </a:lnB>
                  </a:tcPr>
                </a:tc>
                <a:tc>
                  <a:txBody>
                    <a:bodyPr/>
                    <a:lstStyle/>
                    <a:p>
                      <a:pPr algn="r" fontAlgn="b"/>
                      <a:r>
                        <a:rPr lang="en-US" sz="1400" b="0" i="0" u="none" strike="noStrike">
                          <a:solidFill>
                            <a:srgbClr val="000000"/>
                          </a:solidFill>
                          <a:effectLst/>
                          <a:latin typeface="Arial"/>
                        </a:rPr>
                        <a:t>                            750,059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Arial"/>
                        </a:rPr>
                        <a:t>                  129,341 </a:t>
                      </a:r>
                    </a:p>
                  </a:txBody>
                  <a:tcPr marL="9525" marR="9525" marT="9525" marB="0" anchor="b">
                    <a:lnL>
                      <a:noFill/>
                    </a:lnL>
                    <a:lnR>
                      <a:noFill/>
                    </a:lnR>
                    <a:lnT>
                      <a:noFill/>
                    </a:lnT>
                    <a:lnB>
                      <a:noFill/>
                    </a:lnB>
                  </a:tcPr>
                </a:tc>
                <a:tc>
                  <a:txBody>
                    <a:bodyPr/>
                    <a:lstStyle/>
                    <a:p>
                      <a:pPr algn="r" fontAlgn="b"/>
                      <a:r>
                        <a:rPr lang="en-US" sz="1400" b="0" i="0" u="none" strike="noStrike" dirty="0">
                          <a:solidFill>
                            <a:srgbClr val="000000"/>
                          </a:solidFill>
                          <a:effectLst/>
                          <a:latin typeface="Arial"/>
                        </a:rPr>
                        <a:t>85.3%</a:t>
                      </a:r>
                    </a:p>
                  </a:txBody>
                  <a:tcPr marL="9525" marR="9525" marT="9525" marB="0" anchor="b">
                    <a:lnL>
                      <a:noFill/>
                    </a:lnL>
                    <a:lnR w="12700" cap="flat" cmpd="sng" algn="ctr">
                      <a:solidFill>
                        <a:srgbClr val="000000"/>
                      </a:solidFill>
                      <a:prstDash val="solid"/>
                      <a:round/>
                      <a:headEnd type="none" w="med" len="med"/>
                      <a:tailEnd type="none" w="med" len="med"/>
                    </a:lnR>
                    <a:lnT>
                      <a:noFill/>
                    </a:lnT>
                    <a:lnB>
                      <a:noFill/>
                    </a:lnB>
                  </a:tcPr>
                </a:tc>
              </a:tr>
              <a:tr h="611293">
                <a:tc>
                  <a:txBody>
                    <a:bodyPr/>
                    <a:lstStyle/>
                    <a:p>
                      <a:pPr algn="l" fontAlgn="b"/>
                      <a:r>
                        <a:rPr lang="en-US" sz="1400" b="0" i="0" u="none" strike="noStrike" dirty="0">
                          <a:solidFill>
                            <a:srgbClr val="000000"/>
                          </a:solidFill>
                          <a:effectLst/>
                          <a:latin typeface="Arial"/>
                        </a:rPr>
                        <a:t>WAIO SELF FINANCING</a:t>
                      </a:r>
                    </a:p>
                  </a:txBody>
                  <a:tcPr marL="9525" marR="9525" marT="9525" marB="0" anchor="b">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a:solidFill>
                            <a:srgbClr val="000000"/>
                          </a:solidFill>
                          <a:effectLst/>
                          <a:latin typeface="Arial"/>
                        </a:rPr>
                        <a:t>                            66,000 </a:t>
                      </a:r>
                    </a:p>
                  </a:txBody>
                  <a:tcPr marL="9525" marR="9525" marT="9525" marB="0" anchor="b">
                    <a:lnL w="6350" cap="flat" cmpd="sng" algn="ctr">
                      <a:solidFill>
                        <a:srgbClr val="000000"/>
                      </a:solidFill>
                      <a:prstDash val="solid"/>
                      <a:round/>
                      <a:headEnd type="none" w="med" len="med"/>
                      <a:tailEnd type="none" w="med" len="med"/>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Arial"/>
                        </a:rPr>
                        <a:t>                                  506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a:solidFill>
                            <a:srgbClr val="000000"/>
                          </a:solidFill>
                          <a:effectLst/>
                          <a:latin typeface="Arial"/>
                        </a:rPr>
                        <a:t>                    65,494 </a:t>
                      </a:r>
                    </a:p>
                  </a:txBody>
                  <a:tcPr marL="9525" marR="9525" marT="9525" marB="0" anchor="b">
                    <a:lnL>
                      <a:noFill/>
                    </a:lnL>
                    <a:lnR>
                      <a:noFill/>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Arial"/>
                        </a:rPr>
                        <a:t>0.8%</a:t>
                      </a:r>
                    </a:p>
                  </a:txBody>
                  <a:tcPr marL="9525" marR="9525" marT="9525" marB="0" anchor="b">
                    <a:lnL>
                      <a:noFill/>
                    </a:lnL>
                    <a:lnR w="1270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534510">
                <a:tc>
                  <a:txBody>
                    <a:bodyPr/>
                    <a:lstStyle/>
                    <a:p>
                      <a:pPr algn="l" fontAlgn="b"/>
                      <a:r>
                        <a:rPr lang="en-US" sz="1400" b="1" i="0" u="none" strike="noStrike" dirty="0">
                          <a:solidFill>
                            <a:srgbClr val="000000"/>
                          </a:solidFill>
                          <a:effectLst/>
                          <a:latin typeface="Arial"/>
                        </a:rPr>
                        <a:t>GRAND TOTAL</a:t>
                      </a:r>
                    </a:p>
                  </a:txBody>
                  <a:tcPr marL="9525" marR="9525" marT="9525" marB="0" anchor="b">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a:rPr>
                        <a:t>                        1,070,800 </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Arial"/>
                        </a:rPr>
                        <a:t>                            821,971 </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a:rPr>
                        <a:t>                  248,829 </a:t>
                      </a:r>
                    </a:p>
                  </a:txBody>
                  <a:tcPr marL="9525" marR="9525" marT="9525" marB="0" anchor="b">
                    <a:lnL>
                      <a:noFill/>
                    </a:lnL>
                    <a:lnR>
                      <a:noFill/>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Arial"/>
                        </a:rPr>
                        <a:t>76.8%</a:t>
                      </a:r>
                    </a:p>
                  </a:txBody>
                  <a:tcPr marL="9525" marR="9525" marT="9525" marB="0" anchor="b">
                    <a:lnL>
                      <a:noFill/>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4" name="Rectangle 3"/>
          <p:cNvSpPr/>
          <p:nvPr/>
        </p:nvSpPr>
        <p:spPr>
          <a:xfrm>
            <a:off x="155642" y="4437112"/>
            <a:ext cx="8880854" cy="1200329"/>
          </a:xfrm>
          <a:prstGeom prst="rect">
            <a:avLst/>
          </a:prstGeom>
        </p:spPr>
        <p:txBody>
          <a:bodyPr wrap="square">
            <a:spAutoFit/>
          </a:bodyPr>
          <a:lstStyle/>
          <a:p>
            <a:pPr algn="just">
              <a:lnSpc>
                <a:spcPct val="150000"/>
              </a:lnSpc>
            </a:pPr>
            <a:r>
              <a:rPr lang="en-US" sz="1600" dirty="0">
                <a:latin typeface="Arial" pitchFamily="34" charset="0"/>
                <a:cs typeface="Arial" pitchFamily="34" charset="0"/>
              </a:rPr>
              <a:t>Note:</a:t>
            </a:r>
          </a:p>
          <a:p>
            <a:pPr algn="just">
              <a:lnSpc>
                <a:spcPct val="150000"/>
              </a:lnSpc>
            </a:pPr>
            <a:r>
              <a:rPr lang="en-ZA" sz="1600" dirty="0">
                <a:latin typeface="Arial" pitchFamily="34" charset="0"/>
                <a:cs typeface="Arial" pitchFamily="34" charset="0"/>
              </a:rPr>
              <a:t>Funding was only appropriated on the 08 January 2018 after the appropriation bill has been signed. </a:t>
            </a:r>
            <a:r>
              <a:rPr lang="en-US" sz="1600" dirty="0">
                <a:latin typeface="Arial" pitchFamily="34" charset="0"/>
                <a:cs typeface="Arial" pitchFamily="34" charset="0"/>
              </a:rPr>
              <a:t>The self financing funds was also captured on the Basic Accounting System</a:t>
            </a:r>
            <a:endParaRPr lang="en-ZA" sz="1600" dirty="0">
              <a:latin typeface="Arial" pitchFamily="34" charset="0"/>
              <a:cs typeface="Arial" pitchFamily="34" charset="0"/>
            </a:endParaRPr>
          </a:p>
        </p:txBody>
      </p:sp>
    </p:spTree>
    <p:extLst>
      <p:ext uri="{BB962C8B-B14F-4D97-AF65-F5344CB8AC3E}">
        <p14:creationId xmlns:p14="http://schemas.microsoft.com/office/powerpoint/2010/main" xmlns="" val="2392542761"/>
      </p:ext>
    </p:extLst>
  </p:cSld>
  <p:clrMapOvr>
    <a:masterClrMapping/>
  </p:clrMapOvr>
  <p:transition spd="med"/>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extBox 3"/>
          <p:cNvSpPr txBox="1"/>
          <p:nvPr/>
        </p:nvSpPr>
        <p:spPr>
          <a:xfrm>
            <a:off x="311284" y="1529947"/>
            <a:ext cx="8832716" cy="37523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388" name="Rectangle 4"/>
          <p:cNvSpPr txBox="1"/>
          <p:nvPr/>
        </p:nvSpPr>
        <p:spPr>
          <a:xfrm>
            <a:off x="311284" y="99879"/>
            <a:ext cx="7370620" cy="46166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r>
              <a:rPr lang="en-US" sz="2400" b="1" dirty="0">
                <a:solidFill>
                  <a:schemeClr val="accent3">
                    <a:lumMod val="75000"/>
                  </a:schemeClr>
                </a:solidFill>
                <a:latin typeface="Arial" charset="0"/>
                <a:cs typeface="Arial" charset="0"/>
              </a:rPr>
              <a:t>REVENUE COLLECTED  AS AT 31/12/2017</a:t>
            </a:r>
            <a:endParaRPr lang="en-US" altLang="en-US" sz="2400" b="1" dirty="0">
              <a:solidFill>
                <a:schemeClr val="accent3">
                  <a:lumMod val="75000"/>
                </a:schemeClr>
              </a:solidFill>
              <a:latin typeface="Arial" pitchFamily="34" charset="0"/>
              <a:cs typeface="Arial" pitchFamily="34" charset="0"/>
            </a:endParaRPr>
          </a:p>
        </p:txBody>
      </p:sp>
      <p:sp>
        <p:nvSpPr>
          <p:cNvPr id="389"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57</a:t>
            </a:fld>
            <a:endParaRPr dirty="0"/>
          </a:p>
        </p:txBody>
      </p:sp>
      <p:sp>
        <p:nvSpPr>
          <p:cNvPr id="2" name="Rectangle 1"/>
          <p:cNvSpPr/>
          <p:nvPr/>
        </p:nvSpPr>
        <p:spPr>
          <a:xfrm>
            <a:off x="827583" y="1651591"/>
            <a:ext cx="7706817" cy="456535"/>
          </a:xfrm>
          <a:prstGeom prst="rect">
            <a:avLst/>
          </a:prstGeom>
        </p:spPr>
        <p:txBody>
          <a:bodyPr wrap="square">
            <a:spAutoFit/>
          </a:bodyPr>
          <a:lstStyle/>
          <a:p>
            <a:pPr marL="457200" lvl="0" indent="-457200">
              <a:lnSpc>
                <a:spcPct val="150000"/>
              </a:lnSpc>
              <a:spcBef>
                <a:spcPct val="20000"/>
              </a:spcBef>
              <a:buFont typeface="+mj-lt"/>
              <a:buAutoNum type="arabicPeriod"/>
            </a:pPr>
            <a:endParaRPr lang="en-US" dirty="0">
              <a:latin typeface="Arial" pitchFamily="34" charset="0"/>
              <a:cs typeface="Arial" pitchFamily="34" charset="0"/>
            </a:endParaRPr>
          </a:p>
        </p:txBody>
      </p:sp>
      <p:graphicFrame>
        <p:nvGraphicFramePr>
          <p:cNvPr id="3" name="Table 2"/>
          <p:cNvGraphicFramePr>
            <a:graphicFrameLocks noGrp="1"/>
          </p:cNvGraphicFramePr>
          <p:nvPr>
            <p:extLst>
              <p:ext uri="{D42A27DB-BD31-4B8C-83A1-F6EECF244321}">
                <p14:modId xmlns:p14="http://schemas.microsoft.com/office/powerpoint/2010/main" xmlns="" val="3146110376"/>
              </p:ext>
            </p:extLst>
          </p:nvPr>
        </p:nvGraphicFramePr>
        <p:xfrm>
          <a:off x="311284" y="561540"/>
          <a:ext cx="8631382" cy="5022274"/>
        </p:xfrm>
        <a:graphic>
          <a:graphicData uri="http://schemas.openxmlformats.org/drawingml/2006/table">
            <a:tbl>
              <a:tblPr/>
              <a:tblGrid>
                <a:gridCol w="3755629"/>
                <a:gridCol w="2603856"/>
                <a:gridCol w="2271897"/>
              </a:tblGrid>
              <a:tr h="603234">
                <a:tc>
                  <a:txBody>
                    <a:bodyPr/>
                    <a:lstStyle/>
                    <a:p>
                      <a:pPr algn="l" fontAlgn="b"/>
                      <a:r>
                        <a:rPr lang="en-US" sz="1400" b="0" i="0" u="none" strike="noStrike" dirty="0">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Arial"/>
                        </a:rPr>
                        <a:t> As at end </a:t>
                      </a:r>
                      <a:r>
                        <a:rPr lang="en-US" sz="1400" b="1" i="0" u="none" strike="noStrike" dirty="0" smtClean="0">
                          <a:solidFill>
                            <a:srgbClr val="000000"/>
                          </a:solidFill>
                          <a:effectLst/>
                          <a:latin typeface="Arial"/>
                        </a:rPr>
                        <a:t>December </a:t>
                      </a:r>
                      <a:r>
                        <a:rPr lang="en-US" sz="1400" b="1" i="0" u="none" strike="noStrike" dirty="0">
                          <a:solidFill>
                            <a:srgbClr val="000000"/>
                          </a:solidFill>
                          <a:effectLst/>
                          <a:latin typeface="Arial"/>
                        </a:rPr>
                        <a:t>2017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a:solidFill>
                            <a:srgbClr val="000000"/>
                          </a:solidFill>
                          <a:effectLst/>
                          <a:latin typeface="Arial"/>
                        </a:rPr>
                        <a:t> Total Revenue Collected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517712">
                <a:tc>
                  <a:txBody>
                    <a:bodyPr/>
                    <a:lstStyle/>
                    <a:p>
                      <a:pPr algn="l" fontAlgn="b"/>
                      <a:r>
                        <a:rPr lang="en-US" sz="1400" b="0" i="0" u="none" strike="noStrike" dirty="0">
                          <a:solidFill>
                            <a:srgbClr val="000000"/>
                          </a:solidFill>
                          <a:effectLst/>
                          <a:latin typeface="Arial"/>
                        </a:rPr>
                        <a:t>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Arial"/>
                        </a:rPr>
                        <a:t> R'000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b"/>
                      <a:r>
                        <a:rPr lang="en-US" sz="1400" b="1" i="0" u="none" strike="noStrike" dirty="0">
                          <a:solidFill>
                            <a:srgbClr val="000000"/>
                          </a:solidFill>
                          <a:effectLst/>
                          <a:latin typeface="Arial"/>
                        </a:rPr>
                        <a:t> R'000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425263">
                <a:tc>
                  <a:txBody>
                    <a:bodyPr/>
                    <a:lstStyle/>
                    <a:p>
                      <a:pPr algn="l" fontAlgn="b"/>
                      <a:r>
                        <a:rPr lang="en-US" sz="1400" b="0" i="0" u="none" strike="noStrike" dirty="0">
                          <a:solidFill>
                            <a:srgbClr val="000000"/>
                          </a:solidFill>
                          <a:effectLst/>
                          <a:latin typeface="Arial"/>
                        </a:rPr>
                        <a:t>FINES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solidFill>
                            <a:srgbClr val="000000"/>
                          </a:solidFill>
                          <a:effectLst/>
                          <a:latin typeface="Arial"/>
                        </a:rPr>
                        <a:t>                                 103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r" fontAlgn="b"/>
                      <a:r>
                        <a:rPr lang="en-US" sz="1400" b="0" i="0" u="none" strike="noStrike" dirty="0">
                          <a:solidFill>
                            <a:srgbClr val="000000"/>
                          </a:solidFill>
                          <a:effectLst/>
                          <a:latin typeface="Arial"/>
                        </a:rPr>
                        <a:t>                               1,395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462243">
                <a:tc>
                  <a:txBody>
                    <a:bodyPr/>
                    <a:lstStyle/>
                    <a:p>
                      <a:pPr algn="l" fontAlgn="b"/>
                      <a:r>
                        <a:rPr lang="en-US" sz="1400" b="0" i="0" u="none" strike="noStrike">
                          <a:solidFill>
                            <a:srgbClr val="000000"/>
                          </a:solidFill>
                          <a:effectLst/>
                          <a:latin typeface="Arial"/>
                        </a:rPr>
                        <a:t>INTEREST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Arial"/>
                        </a:rPr>
                        <a:t>                                  12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Arial"/>
                        </a:rPr>
                        <a:t>                                  318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62243">
                <a:tc>
                  <a:txBody>
                    <a:bodyPr/>
                    <a:lstStyle/>
                    <a:p>
                      <a:pPr algn="l" fontAlgn="b"/>
                      <a:r>
                        <a:rPr lang="en-US" sz="1400" b="0" i="0" u="none" strike="noStrike">
                          <a:solidFill>
                            <a:srgbClr val="000000"/>
                          </a:solidFill>
                          <a:effectLst/>
                          <a:latin typeface="Arial"/>
                        </a:rPr>
                        <a:t>PENALTIES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Arial"/>
                        </a:rPr>
                        <a:t>                                 705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Arial"/>
                        </a:rPr>
                        <a:t>                               6,472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480731">
                <a:tc>
                  <a:txBody>
                    <a:bodyPr/>
                    <a:lstStyle/>
                    <a:p>
                      <a:pPr algn="l" fontAlgn="b"/>
                      <a:r>
                        <a:rPr lang="en-US" sz="1400" b="0" i="0" u="none" strike="noStrike" dirty="0">
                          <a:solidFill>
                            <a:srgbClr val="000000"/>
                          </a:solidFill>
                          <a:effectLst/>
                          <a:latin typeface="Arial"/>
                        </a:rPr>
                        <a:t>REVENUE: FINANCIAL ASSETS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Arial"/>
                        </a:rPr>
                        <a:t>                                 619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Arial"/>
                        </a:rPr>
                        <a:t>                               5,242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517712">
                <a:tc>
                  <a:txBody>
                    <a:bodyPr/>
                    <a:lstStyle/>
                    <a:p>
                      <a:pPr algn="l" fontAlgn="b"/>
                      <a:r>
                        <a:rPr lang="en-US" sz="1400" b="0" i="0" u="none" strike="noStrike" dirty="0">
                          <a:solidFill>
                            <a:srgbClr val="000000"/>
                          </a:solidFill>
                          <a:effectLst/>
                          <a:latin typeface="Arial"/>
                        </a:rPr>
                        <a:t>SALE GOODS&amp;SERV PRODUCED BY DEPT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Arial"/>
                        </a:rPr>
                        <a:t>                            28,702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Arial"/>
                        </a:rPr>
                        <a:t>                            454,328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517712">
                <a:tc>
                  <a:txBody>
                    <a:bodyPr/>
                    <a:lstStyle/>
                    <a:p>
                      <a:pPr algn="l" fontAlgn="b"/>
                      <a:r>
                        <a:rPr lang="en-US" sz="1400" b="0" i="0" u="none" strike="noStrike">
                          <a:solidFill>
                            <a:srgbClr val="000000"/>
                          </a:solidFill>
                          <a:effectLst/>
                          <a:latin typeface="Arial"/>
                        </a:rPr>
                        <a:t>SALES:MACHINERY &amp; EQUIPMENT</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b"/>
                      <a:r>
                        <a:rPr lang="en-US" sz="1400" b="0" i="0" u="none" strike="noStrike" dirty="0">
                          <a:solidFill>
                            <a:srgbClr val="000000"/>
                          </a:solidFill>
                          <a:effectLst/>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517712">
                <a:tc>
                  <a:txBody>
                    <a:bodyPr/>
                    <a:lstStyle/>
                    <a:p>
                      <a:pPr algn="l" fontAlgn="b"/>
                      <a:r>
                        <a:rPr lang="en-US" sz="1400" b="0" i="0" u="none" strike="noStrike">
                          <a:solidFill>
                            <a:srgbClr val="000000"/>
                          </a:solidFill>
                          <a:effectLst/>
                          <a:latin typeface="Arial"/>
                        </a:rPr>
                        <a:t>SALES:SCRAP,WASTE,OTH GOODS</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Arial"/>
                        </a:rPr>
                        <a:t>                                   -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b"/>
                      <a:r>
                        <a:rPr lang="en-US" sz="1400" b="0" i="0" u="none" strike="noStrike" dirty="0">
                          <a:solidFill>
                            <a:srgbClr val="000000"/>
                          </a:solidFill>
                          <a:effectLst/>
                          <a:latin typeface="Arial"/>
                        </a:rPr>
                        <a:t>                                    20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517712">
                <a:tc>
                  <a:txBody>
                    <a:bodyPr/>
                    <a:lstStyle/>
                    <a:p>
                      <a:pPr algn="l" fontAlgn="b"/>
                      <a:r>
                        <a:rPr lang="en-US" sz="1400" b="1" i="0" u="none" strike="noStrike">
                          <a:solidFill>
                            <a:srgbClr val="000000"/>
                          </a:solidFill>
                          <a:effectLst/>
                          <a:latin typeface="Arial"/>
                        </a:rPr>
                        <a:t>GRAND TOTAL</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a:solidFill>
                            <a:srgbClr val="000000"/>
                          </a:solidFill>
                          <a:effectLst/>
                          <a:latin typeface="Arial"/>
                        </a:rPr>
                        <a:t>                            30,141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b"/>
                      <a:r>
                        <a:rPr lang="en-US" sz="1400" b="1" i="0" u="none" strike="noStrike" dirty="0">
                          <a:solidFill>
                            <a:srgbClr val="000000"/>
                          </a:solidFill>
                          <a:effectLst/>
                          <a:latin typeface="Arial"/>
                        </a:rPr>
                        <a:t>                            467,775 </a:t>
                      </a:r>
                    </a:p>
                  </a:txBody>
                  <a:tcPr marL="9525" marR="9525" marT="9525" marB="0" anchor="b">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115304102"/>
      </p:ext>
    </p:extLst>
  </p:cSld>
  <p:clrMapOvr>
    <a:masterClrMapping/>
  </p:clrMapOvr>
  <p:transition spd="med"/>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7" name="TextBox 3"/>
          <p:cNvSpPr txBox="1"/>
          <p:nvPr/>
        </p:nvSpPr>
        <p:spPr>
          <a:xfrm>
            <a:off x="311284" y="1529947"/>
            <a:ext cx="8832716" cy="37523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388" name="Rectangle 4"/>
          <p:cNvSpPr txBox="1"/>
          <p:nvPr/>
        </p:nvSpPr>
        <p:spPr>
          <a:xfrm>
            <a:off x="311284" y="99879"/>
            <a:ext cx="7370620" cy="461661"/>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r>
              <a:rPr lang="en-ZA" sz="2400" b="1" dirty="0">
                <a:solidFill>
                  <a:schemeClr val="accent3">
                    <a:lumMod val="75000"/>
                  </a:schemeClr>
                </a:solidFill>
                <a:latin typeface="Arial" charset="0"/>
                <a:cs typeface="Arial" charset="0"/>
              </a:rPr>
              <a:t>2017 AENE</a:t>
            </a:r>
            <a:endParaRPr lang="en-US" altLang="en-US" sz="2400" b="1" dirty="0">
              <a:solidFill>
                <a:schemeClr val="accent3">
                  <a:lumMod val="75000"/>
                </a:schemeClr>
              </a:solidFill>
              <a:latin typeface="Arial" charset="0"/>
              <a:cs typeface="Arial" charset="0"/>
            </a:endParaRPr>
          </a:p>
        </p:txBody>
      </p:sp>
      <p:sp>
        <p:nvSpPr>
          <p:cNvPr id="389"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58</a:t>
            </a:fld>
            <a:endParaRPr dirty="0"/>
          </a:p>
        </p:txBody>
      </p:sp>
      <p:sp>
        <p:nvSpPr>
          <p:cNvPr id="2" name="Rectangle 1"/>
          <p:cNvSpPr/>
          <p:nvPr/>
        </p:nvSpPr>
        <p:spPr>
          <a:xfrm>
            <a:off x="827583" y="1651591"/>
            <a:ext cx="7706817" cy="456535"/>
          </a:xfrm>
          <a:prstGeom prst="rect">
            <a:avLst/>
          </a:prstGeom>
        </p:spPr>
        <p:txBody>
          <a:bodyPr wrap="square">
            <a:spAutoFit/>
          </a:bodyPr>
          <a:lstStyle/>
          <a:p>
            <a:pPr marL="457200" lvl="0" indent="-457200">
              <a:lnSpc>
                <a:spcPct val="150000"/>
              </a:lnSpc>
              <a:spcBef>
                <a:spcPct val="20000"/>
              </a:spcBef>
              <a:buFont typeface="+mj-lt"/>
              <a:buAutoNum type="arabicPeriod"/>
            </a:pPr>
            <a:endParaRPr lang="en-US" dirty="0">
              <a:latin typeface="Arial" pitchFamily="34" charset="0"/>
              <a:cs typeface="Arial" pitchFamily="34" charset="0"/>
            </a:endParaRPr>
          </a:p>
        </p:txBody>
      </p:sp>
      <p:graphicFrame>
        <p:nvGraphicFramePr>
          <p:cNvPr id="4" name="Table 3"/>
          <p:cNvGraphicFramePr>
            <a:graphicFrameLocks noGrp="1"/>
          </p:cNvGraphicFramePr>
          <p:nvPr>
            <p:extLst>
              <p:ext uri="{D42A27DB-BD31-4B8C-83A1-F6EECF244321}">
                <p14:modId xmlns:p14="http://schemas.microsoft.com/office/powerpoint/2010/main" xmlns="" val="2592777299"/>
              </p:ext>
            </p:extLst>
          </p:nvPr>
        </p:nvGraphicFramePr>
        <p:xfrm>
          <a:off x="311284" y="980728"/>
          <a:ext cx="8670557" cy="4403560"/>
        </p:xfrm>
        <a:graphic>
          <a:graphicData uri="http://schemas.openxmlformats.org/drawingml/2006/table">
            <a:tbl>
              <a:tblPr/>
              <a:tblGrid>
                <a:gridCol w="6027821"/>
                <a:gridCol w="2642736"/>
              </a:tblGrid>
              <a:tr h="314540">
                <a:tc>
                  <a:txBody>
                    <a:bodyPr/>
                    <a:lstStyle/>
                    <a:p>
                      <a:pPr algn="l" fontAlgn="ctr"/>
                      <a:r>
                        <a:rPr lang="en-ZA" sz="1400" b="1" i="0" u="none" strike="noStrike" dirty="0">
                          <a:solidFill>
                            <a:srgbClr val="000000"/>
                          </a:solidFill>
                          <a:effectLst/>
                          <a:latin typeface="Arial"/>
                        </a:rPr>
                        <a:t>VOTE 5: HOME AFFAIRS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ZA" sz="1400" b="1" i="0" u="none" strike="noStrike">
                          <a:solidFill>
                            <a:srgbClr val="000000"/>
                          </a:solidFill>
                          <a:effectLst/>
                          <a:latin typeface="Arial"/>
                        </a:rPr>
                        <a:t> 2017/18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540">
                <a:tc>
                  <a:txBody>
                    <a:bodyPr/>
                    <a:lstStyle/>
                    <a:p>
                      <a:pPr algn="l" fontAlgn="ctr"/>
                      <a:r>
                        <a:rPr lang="en-ZA" sz="14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c>
                  <a:txBody>
                    <a:bodyPr/>
                    <a:lstStyle/>
                    <a:p>
                      <a:pPr algn="ctr" fontAlgn="ctr"/>
                      <a:r>
                        <a:rPr lang="en-ZA" sz="1400" b="1" i="0" u="none" strike="noStrike">
                          <a:solidFill>
                            <a:srgbClr val="000000"/>
                          </a:solidFill>
                          <a:effectLst/>
                          <a:latin typeface="Arial"/>
                        </a:rPr>
                        <a:t> R'000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r h="314540">
                <a:tc>
                  <a:txBody>
                    <a:bodyPr/>
                    <a:lstStyle/>
                    <a:p>
                      <a:pPr algn="l" fontAlgn="ctr"/>
                      <a:r>
                        <a:rPr lang="en-ZA" sz="1400" b="1" i="0" u="none" strike="noStrike" dirty="0">
                          <a:solidFill>
                            <a:srgbClr val="000000"/>
                          </a:solidFill>
                          <a:effectLst/>
                          <a:latin typeface="Arial"/>
                        </a:rPr>
                        <a:t>SHIFTING OF FUNDS FROM OTHER DEPARTMENT</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1" i="0" u="none" strike="noStrike">
                          <a:solidFill>
                            <a:srgbClr val="000000"/>
                          </a:solidFill>
                          <a:effectLst/>
                          <a:latin typeface="Arial"/>
                        </a:rPr>
                        <a:t>                            264 000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a:noFill/>
                    </a:lnB>
                  </a:tcPr>
                </a:tc>
              </a:tr>
              <a:tr h="314540">
                <a:tc>
                  <a:txBody>
                    <a:bodyPr/>
                    <a:lstStyle/>
                    <a:p>
                      <a:pPr algn="l" fontAlgn="ctr"/>
                      <a:r>
                        <a:rPr lang="en-ZA" sz="1400" b="0" i="0" u="none" strike="noStrike" dirty="0">
                          <a:solidFill>
                            <a:srgbClr val="000000"/>
                          </a:solidFill>
                          <a:effectLst/>
                          <a:latin typeface="Arial"/>
                        </a:rPr>
                        <a:t>Upgrading of the Automated Biometric Information System</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dirty="0">
                          <a:solidFill>
                            <a:srgbClr val="000000"/>
                          </a:solidFill>
                          <a:effectLst/>
                          <a:latin typeface="Arial"/>
                        </a:rPr>
                        <a:t>                            264 000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14540">
                <a:tc>
                  <a:txBody>
                    <a:bodyPr/>
                    <a:lstStyle/>
                    <a:p>
                      <a:pPr algn="l" fontAlgn="ctr"/>
                      <a:r>
                        <a:rPr lang="en-ZA" sz="14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14540">
                <a:tc>
                  <a:txBody>
                    <a:bodyPr/>
                    <a:lstStyle/>
                    <a:p>
                      <a:pPr algn="l" fontAlgn="ctr"/>
                      <a:r>
                        <a:rPr lang="en-ZA" sz="1400" b="1" i="0" u="none" strike="noStrike" dirty="0">
                          <a:solidFill>
                            <a:srgbClr val="000000"/>
                          </a:solidFill>
                          <a:effectLst/>
                          <a:latin typeface="Arial"/>
                        </a:rPr>
                        <a:t>BUDGET REDUCTION</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1" i="0" u="none" strike="noStrike">
                          <a:solidFill>
                            <a:srgbClr val="000000"/>
                          </a:solidFill>
                          <a:effectLst/>
                          <a:latin typeface="Arial"/>
                        </a:rPr>
                        <a:t>                           (100 000)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14540">
                <a:tc>
                  <a:txBody>
                    <a:bodyPr/>
                    <a:lstStyle/>
                    <a:p>
                      <a:pPr algn="l" fontAlgn="ctr"/>
                      <a:r>
                        <a:rPr lang="en-ZA" sz="1400" b="0" i="0" u="none" strike="noStrike" dirty="0">
                          <a:solidFill>
                            <a:srgbClr val="000000"/>
                          </a:solidFill>
                          <a:effectLst/>
                          <a:latin typeface="Arial"/>
                        </a:rPr>
                        <a:t>Declared unspent funds on (WAIO)</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a:solidFill>
                            <a:srgbClr val="000000"/>
                          </a:solidFill>
                          <a:effectLst/>
                          <a:latin typeface="Arial"/>
                        </a:rPr>
                        <a:t>                           (100 000)</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14540">
                <a:tc>
                  <a:txBody>
                    <a:bodyPr/>
                    <a:lstStyle/>
                    <a:p>
                      <a:pPr algn="l" fontAlgn="ctr"/>
                      <a:r>
                        <a:rPr lang="en-ZA" sz="1400" b="1" i="0" u="none" strike="noStrike" dirty="0">
                          <a:solidFill>
                            <a:srgbClr val="FF0000"/>
                          </a:solidFill>
                          <a:effectLst/>
                          <a:latin typeface="Arial"/>
                        </a:rPr>
                        <a:t>Reversal</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1" i="0" u="none" strike="noStrike">
                          <a:solidFill>
                            <a:srgbClr val="FF0000"/>
                          </a:solidFill>
                          <a:effectLst/>
                          <a:latin typeface="Arial"/>
                        </a:rPr>
                        <a:t>                            100 000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14540">
                <a:tc>
                  <a:txBody>
                    <a:bodyPr/>
                    <a:lstStyle/>
                    <a:p>
                      <a:pPr algn="l" fontAlgn="ctr"/>
                      <a:r>
                        <a:rPr lang="en-ZA" sz="1400" b="0"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14540">
                <a:tc>
                  <a:txBody>
                    <a:bodyPr/>
                    <a:lstStyle/>
                    <a:p>
                      <a:pPr algn="l" fontAlgn="ctr"/>
                      <a:r>
                        <a:rPr lang="en-ZA" sz="1400" b="1" i="0" u="none" strike="noStrike" dirty="0">
                          <a:solidFill>
                            <a:srgbClr val="000000"/>
                          </a:solidFill>
                          <a:effectLst/>
                          <a:latin typeface="Arial"/>
                        </a:rPr>
                        <a:t>SELF FINANCING AMOUNTS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1" i="0" u="none" strike="noStrike">
                          <a:solidFill>
                            <a:srgbClr val="000000"/>
                          </a:solidFill>
                          <a:effectLst/>
                          <a:latin typeface="Arial"/>
                        </a:rPr>
                        <a:t>                         1 070 800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14540">
                <a:tc>
                  <a:txBody>
                    <a:bodyPr/>
                    <a:lstStyle/>
                    <a:p>
                      <a:pPr algn="l" fontAlgn="ctr"/>
                      <a:r>
                        <a:rPr lang="en-ZA" sz="1400" b="1" i="0" u="none" strike="noStrike" dirty="0">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0" i="0" u="none" strike="noStrike">
                          <a:solidFill>
                            <a:srgbClr val="000000"/>
                          </a:solidFill>
                          <a:effectLst/>
                          <a:latin typeface="Arial"/>
                        </a:rPr>
                        <a:t>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14540">
                <a:tc>
                  <a:txBody>
                    <a:bodyPr/>
                    <a:lstStyle/>
                    <a:p>
                      <a:pPr algn="l" fontAlgn="ctr"/>
                      <a:r>
                        <a:rPr lang="en-ZA" sz="1400" b="1" i="0" u="none" strike="noStrike" dirty="0">
                          <a:solidFill>
                            <a:srgbClr val="000000"/>
                          </a:solidFill>
                          <a:effectLst/>
                          <a:latin typeface="Arial"/>
                        </a:rPr>
                        <a:t>ROLL OVERS</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c>
                  <a:txBody>
                    <a:bodyPr/>
                    <a:lstStyle/>
                    <a:p>
                      <a:pPr algn="r" fontAlgn="ctr"/>
                      <a:r>
                        <a:rPr lang="en-ZA" sz="1400" b="1" i="0" u="none" strike="noStrike">
                          <a:solidFill>
                            <a:srgbClr val="000000"/>
                          </a:solidFill>
                          <a:effectLst/>
                          <a:latin typeface="Arial"/>
                        </a:rPr>
                        <a:t>                               12 000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a:noFill/>
                    </a:lnB>
                  </a:tcPr>
                </a:tc>
              </a:tr>
              <a:tr h="314540">
                <a:tc>
                  <a:txBody>
                    <a:bodyPr/>
                    <a:lstStyle/>
                    <a:p>
                      <a:pPr algn="l" fontAlgn="ctr"/>
                      <a:r>
                        <a:rPr lang="en-ZA" sz="1400" b="0" i="0" u="none" strike="noStrike" dirty="0">
                          <a:solidFill>
                            <a:srgbClr val="000000"/>
                          </a:solidFill>
                          <a:effectLst/>
                          <a:latin typeface="Arial"/>
                        </a:rPr>
                        <a:t>Implementation of VOIP and Video Conferencing</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c>
                  <a:txBody>
                    <a:bodyPr/>
                    <a:lstStyle/>
                    <a:p>
                      <a:pPr algn="r" fontAlgn="ctr"/>
                      <a:r>
                        <a:rPr lang="en-ZA" sz="1400" b="0" i="0" u="none" strike="noStrike" dirty="0">
                          <a:solidFill>
                            <a:srgbClr val="000000"/>
                          </a:solidFill>
                          <a:effectLst/>
                          <a:latin typeface="Arial"/>
                        </a:rPr>
                        <a:t>                               12 000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a:noFill/>
                    </a:lnT>
                    <a:lnB w="6350" cap="flat" cmpd="sng" algn="ctr">
                      <a:solidFill>
                        <a:srgbClr val="000000"/>
                      </a:solidFill>
                      <a:prstDash val="solid"/>
                      <a:round/>
                      <a:headEnd type="none" w="med" len="med"/>
                      <a:tailEnd type="none" w="med" len="med"/>
                    </a:lnB>
                  </a:tcPr>
                </a:tc>
              </a:tr>
              <a:tr h="314540">
                <a:tc>
                  <a:txBody>
                    <a:bodyPr/>
                    <a:lstStyle/>
                    <a:p>
                      <a:pPr algn="l" fontAlgn="ctr"/>
                      <a:r>
                        <a:rPr lang="en-ZA" sz="1400" b="1" i="0" u="none" strike="noStrike" dirty="0">
                          <a:solidFill>
                            <a:srgbClr val="000000"/>
                          </a:solidFill>
                          <a:effectLst/>
                          <a:latin typeface="Arial"/>
                        </a:rPr>
                        <a:t>TOTAL ADJUSTMENT ESTIMATE</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r" fontAlgn="ctr"/>
                      <a:r>
                        <a:rPr lang="en-ZA" sz="1400" b="1" i="0" u="none" strike="noStrike" dirty="0">
                          <a:solidFill>
                            <a:srgbClr val="000000"/>
                          </a:solidFill>
                          <a:effectLst/>
                          <a:latin typeface="Arial"/>
                        </a:rPr>
                        <a:t>                         1 346 800 </a:t>
                      </a:r>
                    </a:p>
                  </a:txBody>
                  <a:tcPr marL="9525" marR="9525" marT="9525"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xmlns="" val="3132675846"/>
      </p:ext>
    </p:extLst>
  </p:cSld>
  <p:clrMapOvr>
    <a:masterClrMapping/>
  </p:clrMapOvr>
  <p:transition spd="med"/>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5" name="TextBox 3"/>
          <p:cNvSpPr txBox="1"/>
          <p:nvPr/>
        </p:nvSpPr>
        <p:spPr>
          <a:xfrm>
            <a:off x="3543509" y="785122"/>
            <a:ext cx="2418064" cy="48620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2800" b="1">
                <a:solidFill>
                  <a:srgbClr val="FFC000"/>
                </a:solidFill>
                <a:latin typeface="Arial"/>
                <a:ea typeface="Arial"/>
                <a:cs typeface="Arial"/>
                <a:sym typeface="Arial"/>
              </a:defRPr>
            </a:lvl1pPr>
          </a:lstStyle>
          <a:p>
            <a:r>
              <a:rPr dirty="0" err="1"/>
              <a:t>Ndiyabulela</a:t>
            </a:r>
            <a:endParaRPr dirty="0"/>
          </a:p>
        </p:txBody>
      </p:sp>
      <p:sp>
        <p:nvSpPr>
          <p:cNvPr id="396" name="Rectangle 4"/>
          <p:cNvSpPr txBox="1"/>
          <p:nvPr/>
        </p:nvSpPr>
        <p:spPr>
          <a:xfrm>
            <a:off x="221169" y="123653"/>
            <a:ext cx="8395855" cy="683260"/>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sz="2400" b="1">
                <a:solidFill>
                  <a:srgbClr val="632523"/>
                </a:solidFill>
                <a:latin typeface="+mj-lt"/>
                <a:ea typeface="+mj-ea"/>
                <a:cs typeface="+mj-cs"/>
                <a:sym typeface="Calibri"/>
              </a:defRPr>
            </a:pPr>
            <a:r>
              <a:rPr lang="en-ZA" sz="2400" b="1" dirty="0" smtClean="0">
                <a:solidFill>
                  <a:schemeClr val="accent3">
                    <a:lumMod val="75000"/>
                  </a:schemeClr>
                </a:solidFill>
                <a:latin typeface="Arial" pitchFamily="34" charset="0"/>
                <a:cs typeface="Arial" pitchFamily="34" charset="0"/>
                <a:sym typeface="Calibri"/>
              </a:rPr>
              <a:t>DHA </a:t>
            </a:r>
            <a:r>
              <a:rPr lang="en-ZA" sz="2400" b="1" dirty="0">
                <a:solidFill>
                  <a:schemeClr val="accent3">
                    <a:lumMod val="75000"/>
                  </a:schemeClr>
                </a:solidFill>
                <a:latin typeface="Arial" pitchFamily="34" charset="0"/>
                <a:cs typeface="Arial" pitchFamily="34" charset="0"/>
                <a:sym typeface="Calibri"/>
              </a:rPr>
              <a:t>would like to thank the Committee for their support and </a:t>
            </a:r>
            <a:r>
              <a:rPr lang="en-ZA" sz="2400" b="1" dirty="0" smtClean="0">
                <a:solidFill>
                  <a:schemeClr val="accent3">
                    <a:lumMod val="75000"/>
                  </a:schemeClr>
                </a:solidFill>
                <a:latin typeface="Arial" pitchFamily="34" charset="0"/>
                <a:cs typeface="Arial" pitchFamily="34" charset="0"/>
                <a:sym typeface="Calibri"/>
              </a:rPr>
              <a:t>guidance</a:t>
            </a:r>
            <a:r>
              <a:rPr dirty="0" smtClean="0">
                <a:solidFill>
                  <a:schemeClr val="tx1"/>
                </a:solidFill>
                <a:latin typeface="Arial"/>
                <a:ea typeface="Arial"/>
                <a:cs typeface="Arial"/>
                <a:sym typeface="Arial"/>
              </a:rPr>
              <a:t> </a:t>
            </a:r>
            <a:endParaRPr dirty="0">
              <a:solidFill>
                <a:schemeClr val="tx1"/>
              </a:solidFill>
              <a:latin typeface="Arial"/>
              <a:ea typeface="Arial"/>
              <a:cs typeface="Arial"/>
              <a:sym typeface="Arial"/>
            </a:endParaRPr>
          </a:p>
        </p:txBody>
      </p:sp>
      <p:sp>
        <p:nvSpPr>
          <p:cNvPr id="397"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59</a:t>
            </a:fld>
            <a:endParaRPr/>
          </a:p>
        </p:txBody>
      </p:sp>
      <p:pic>
        <p:nvPicPr>
          <p:cNvPr id="398" name="Picture 4" descr="Picture 4">
            <a:hlinkClick r:id="rId2"/>
          </p:cNvPr>
          <p:cNvPicPr>
            <a:picLocks noChangeAspect="1"/>
          </p:cNvPicPr>
          <p:nvPr/>
        </p:nvPicPr>
        <p:blipFill>
          <a:blip r:embed="rId3" cstate="print">
            <a:extLst/>
          </a:blip>
          <a:stretch>
            <a:fillRect/>
          </a:stretch>
        </p:blipFill>
        <p:spPr>
          <a:xfrm>
            <a:off x="2849046" y="1529950"/>
            <a:ext cx="4379908" cy="3734452"/>
          </a:xfrm>
          <a:prstGeom prst="rect">
            <a:avLst/>
          </a:prstGeom>
          <a:ln w="12700">
            <a:miter lim="400000"/>
          </a:ln>
        </p:spPr>
      </p:pic>
      <p:sp>
        <p:nvSpPr>
          <p:cNvPr id="399" name="Rectangle 1"/>
          <p:cNvSpPr txBox="1"/>
          <p:nvPr/>
        </p:nvSpPr>
        <p:spPr>
          <a:xfrm>
            <a:off x="221169" y="3547020"/>
            <a:ext cx="2139116" cy="486205"/>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2800" b="1">
                <a:solidFill>
                  <a:srgbClr val="93CDDD"/>
                </a:solidFill>
                <a:latin typeface="Arial"/>
                <a:ea typeface="Arial"/>
                <a:cs typeface="Arial"/>
                <a:sym typeface="Arial"/>
              </a:defRPr>
            </a:lvl1pPr>
          </a:lstStyle>
          <a:p>
            <a:r>
              <a:rPr dirty="0" err="1"/>
              <a:t>Ngiyabonga</a:t>
            </a:r>
            <a:endParaRPr dirty="0"/>
          </a:p>
        </p:txBody>
      </p:sp>
      <p:sp>
        <p:nvSpPr>
          <p:cNvPr id="400" name="Rectangle 2"/>
          <p:cNvSpPr txBox="1"/>
          <p:nvPr/>
        </p:nvSpPr>
        <p:spPr>
          <a:xfrm>
            <a:off x="7006524" y="1481127"/>
            <a:ext cx="1892265" cy="49783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defRPr sz="2800" b="1">
                <a:solidFill>
                  <a:srgbClr val="FAC090"/>
                </a:solidFill>
                <a:latin typeface="Arial"/>
                <a:ea typeface="Arial"/>
                <a:cs typeface="Arial"/>
                <a:sym typeface="Arial"/>
              </a:defRPr>
            </a:pPr>
            <a:r>
              <a:rPr dirty="0"/>
              <a:t>Thank</a:t>
            </a:r>
            <a:r>
              <a:rPr dirty="0">
                <a:latin typeface="+mj-lt"/>
                <a:ea typeface="+mj-ea"/>
                <a:cs typeface="+mj-cs"/>
                <a:sym typeface="Calibri"/>
              </a:rPr>
              <a:t> you </a:t>
            </a:r>
          </a:p>
        </p:txBody>
      </p:sp>
      <p:sp>
        <p:nvSpPr>
          <p:cNvPr id="401" name="Rectangle 7"/>
          <p:cNvSpPr txBox="1"/>
          <p:nvPr/>
        </p:nvSpPr>
        <p:spPr>
          <a:xfrm>
            <a:off x="7725048" y="3554851"/>
            <a:ext cx="1368533" cy="486205"/>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2800" b="1">
                <a:solidFill>
                  <a:srgbClr val="00B050"/>
                </a:solidFill>
                <a:latin typeface="Arial"/>
                <a:ea typeface="Arial"/>
                <a:cs typeface="Arial"/>
                <a:sym typeface="Arial"/>
              </a:defRPr>
            </a:lvl1pPr>
          </a:lstStyle>
          <a:p>
            <a:r>
              <a:rPr dirty="0" err="1"/>
              <a:t>Inkomu</a:t>
            </a:r>
            <a:endParaRPr dirty="0"/>
          </a:p>
        </p:txBody>
      </p:sp>
      <p:sp>
        <p:nvSpPr>
          <p:cNvPr id="402" name="Rectangle 9"/>
          <p:cNvSpPr txBox="1"/>
          <p:nvPr/>
        </p:nvSpPr>
        <p:spPr>
          <a:xfrm>
            <a:off x="514213" y="4813440"/>
            <a:ext cx="1553028" cy="486205"/>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2800" b="1">
                <a:solidFill>
                  <a:srgbClr val="FF0000"/>
                </a:solidFill>
                <a:latin typeface="Arial"/>
                <a:ea typeface="Arial"/>
                <a:cs typeface="Arial"/>
                <a:sym typeface="Arial"/>
              </a:defRPr>
            </a:lvl1pPr>
          </a:lstStyle>
          <a:p>
            <a:r>
              <a:rPr dirty="0" err="1"/>
              <a:t>Dankie</a:t>
            </a:r>
            <a:endParaRPr dirty="0"/>
          </a:p>
        </p:txBody>
      </p:sp>
      <p:sp>
        <p:nvSpPr>
          <p:cNvPr id="403" name="Rectangle 10"/>
          <p:cNvSpPr txBox="1"/>
          <p:nvPr/>
        </p:nvSpPr>
        <p:spPr>
          <a:xfrm>
            <a:off x="6372587" y="5056542"/>
            <a:ext cx="2110510" cy="523216"/>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2800" b="1">
                <a:solidFill>
                  <a:srgbClr val="7030A0"/>
                </a:solidFill>
                <a:latin typeface="Arial"/>
                <a:ea typeface="Arial"/>
                <a:cs typeface="Arial"/>
                <a:sym typeface="Arial"/>
              </a:defRPr>
            </a:lvl1pPr>
          </a:lstStyle>
          <a:p>
            <a:r>
              <a:rPr dirty="0" smtClean="0"/>
              <a:t>Kea </a:t>
            </a:r>
            <a:r>
              <a:rPr dirty="0" err="1"/>
              <a:t>leboga</a:t>
            </a:r>
            <a:r>
              <a:rPr dirty="0"/>
              <a:t> </a:t>
            </a:r>
          </a:p>
        </p:txBody>
      </p:sp>
      <p:sp>
        <p:nvSpPr>
          <p:cNvPr id="404" name="Rectangle 11"/>
          <p:cNvSpPr txBox="1"/>
          <p:nvPr/>
        </p:nvSpPr>
        <p:spPr>
          <a:xfrm>
            <a:off x="2840676" y="5491188"/>
            <a:ext cx="2198324" cy="486205"/>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2800" b="1">
                <a:solidFill>
                  <a:srgbClr val="948A54"/>
                </a:solidFill>
                <a:latin typeface="Arial"/>
                <a:ea typeface="Arial"/>
                <a:cs typeface="Arial"/>
                <a:sym typeface="Arial"/>
              </a:defRPr>
            </a:lvl1pPr>
          </a:lstStyle>
          <a:p>
            <a:r>
              <a:rPr dirty="0" err="1"/>
              <a:t>Ndo</a:t>
            </a:r>
            <a:r>
              <a:rPr dirty="0"/>
              <a:t> </a:t>
            </a:r>
            <a:r>
              <a:rPr dirty="0" err="1"/>
              <a:t>livhuwa</a:t>
            </a:r>
            <a:endParaRPr dirty="0"/>
          </a:p>
        </p:txBody>
      </p:sp>
      <p:sp>
        <p:nvSpPr>
          <p:cNvPr id="405" name="Rectangle 15"/>
          <p:cNvSpPr txBox="1"/>
          <p:nvPr/>
        </p:nvSpPr>
        <p:spPr>
          <a:xfrm>
            <a:off x="400548" y="1978966"/>
            <a:ext cx="2198845" cy="486206"/>
          </a:xfrm>
          <a:prstGeom prst="rect">
            <a:avLst/>
          </a:prstGeom>
          <a:ln w="12700">
            <a:miter lim="400000"/>
          </a:ln>
          <a:extLst>
            <a:ext uri="{C572A759-6A51-4108-AA02-DFA0A04FC94B}">
              <ma14:wrappingTextBoxFlag xmlns="" xmlns:ma14="http://schemas.microsoft.com/office/mac/drawingml/2011/main" val="1"/>
            </a:ext>
          </a:extLst>
        </p:spPr>
        <p:txBody>
          <a:bodyPr wrap="none" lIns="45718" tIns="45718" rIns="45718" bIns="45718">
            <a:spAutoFit/>
          </a:bodyPr>
          <a:lstStyle>
            <a:lvl1pPr>
              <a:defRPr sz="2800" b="1">
                <a:solidFill>
                  <a:srgbClr val="984807"/>
                </a:solidFill>
                <a:latin typeface="Arial"/>
                <a:ea typeface="Arial"/>
                <a:cs typeface="Arial"/>
                <a:sym typeface="Arial"/>
              </a:defRPr>
            </a:lvl1pPr>
          </a:lstStyle>
          <a:p>
            <a:r>
              <a:rPr dirty="0" err="1"/>
              <a:t>Ke</a:t>
            </a:r>
            <a:r>
              <a:rPr dirty="0"/>
              <a:t> a </a:t>
            </a:r>
            <a:r>
              <a:rPr dirty="0" err="1"/>
              <a:t>leboha</a:t>
            </a:r>
            <a:r>
              <a:rPr dirty="0"/>
              <a:t> </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5" name="TextBox 3"/>
          <p:cNvSpPr txBox="1"/>
          <p:nvPr/>
        </p:nvSpPr>
        <p:spPr>
          <a:xfrm>
            <a:off x="0" y="282030"/>
            <a:ext cx="9144001" cy="43706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lnSpc>
                <a:spcPct val="104999"/>
              </a:lnSpc>
              <a:spcBef>
                <a:spcPts val="1400"/>
              </a:spcBef>
              <a:defRPr sz="2400" b="1">
                <a:solidFill>
                  <a:schemeClr val="accent3">
                    <a:satOff val="-6373"/>
                    <a:lumOff val="-10823"/>
                  </a:schemeClr>
                </a:solidFill>
                <a:latin typeface="Arial"/>
                <a:ea typeface="Arial"/>
                <a:cs typeface="Arial"/>
                <a:sym typeface="Arial"/>
              </a:defRPr>
            </a:lvl1pPr>
          </a:lstStyle>
          <a:p>
            <a:r>
              <a:t>PERFORMANCE ANALYSIS OVER TWO QUARTERS</a:t>
            </a:r>
          </a:p>
        </p:txBody>
      </p:sp>
      <p:sp>
        <p:nvSpPr>
          <p:cNvPr id="156" name="Slide Number Placeholder 2"/>
          <p:cNvSpPr txBox="1">
            <a:spLocks noGrp="1"/>
          </p:cNvSpPr>
          <p:nvPr>
            <p:ph type="sldNum" sz="quarter" idx="4294967295"/>
          </p:nvPr>
        </p:nvSpPr>
        <p:spPr>
          <a:xfrm>
            <a:off x="8196974" y="6164579"/>
            <a:ext cx="237341" cy="383539"/>
          </a:xfrm>
          <a:prstGeom prst="rect">
            <a:avLst/>
          </a:prstGeom>
          <a:extLst>
            <a:ext uri="{C572A759-6A51-4108-AA02-DFA0A04FC94B}">
              <ma14:wrappingTextBoxFlag xmlns="" xmlns:ma14="http://schemas.microsoft.com/office/mac/drawingml/2011/main" val="1"/>
            </a:ext>
          </a:extLst>
        </p:spPr>
        <p:txBody>
          <a:bodyPr/>
          <a:lstStyle>
            <a:lvl1pPr>
              <a:defRPr sz="2000"/>
            </a:lvl1pPr>
          </a:lstStyle>
          <a:p>
            <a:fld id="{86CB4B4D-7CA3-9044-876B-883B54F8677D}" type="slidenum">
              <a:rPr/>
              <a:pPr/>
              <a:t>6</a:t>
            </a:fld>
            <a:endParaRPr/>
          </a:p>
        </p:txBody>
      </p:sp>
      <p:sp>
        <p:nvSpPr>
          <p:cNvPr id="157" name="Rectangle 4"/>
          <p:cNvSpPr txBox="1"/>
          <p:nvPr/>
        </p:nvSpPr>
        <p:spPr>
          <a:xfrm>
            <a:off x="472489" y="908720"/>
            <a:ext cx="8297837" cy="846376"/>
          </a:xfrm>
          <a:prstGeom prst="rect">
            <a:avLst/>
          </a:prstGeom>
          <a:solidFill>
            <a:schemeClr val="accent3">
              <a:lumMod val="40000"/>
              <a:lumOff val="60000"/>
            </a:schemeClr>
          </a:solidFill>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defRPr sz="1700">
                <a:latin typeface="Arial"/>
                <a:ea typeface="Arial"/>
                <a:cs typeface="Arial"/>
                <a:sym typeface="Arial"/>
              </a:defRPr>
            </a:lvl1pPr>
          </a:lstStyle>
          <a:p>
            <a:r>
              <a:rPr dirty="0"/>
              <a:t>The Department had a total of 32 targets planned for the quarter 2 of 2017/18 financial year. 22 targets were achieved representing a 69% achievement rate, and 10 (31%) targets were not achieved.</a:t>
            </a:r>
          </a:p>
        </p:txBody>
      </p:sp>
      <p:pic>
        <p:nvPicPr>
          <p:cNvPr id="159" name="chart" descr="chart"/>
          <p:cNvPicPr>
            <a:picLocks noChangeAspect="1"/>
          </p:cNvPicPr>
          <p:nvPr/>
        </p:nvPicPr>
        <p:blipFill>
          <a:blip r:embed="rId2" cstate="print">
            <a:extLst/>
          </a:blip>
          <a:stretch>
            <a:fillRect/>
          </a:stretch>
        </p:blipFill>
        <p:spPr>
          <a:xfrm>
            <a:off x="1423017" y="2985478"/>
            <a:ext cx="1482449" cy="310278"/>
          </a:xfrm>
          <a:prstGeom prst="rect">
            <a:avLst/>
          </a:prstGeom>
          <a:ln w="12700">
            <a:miter lim="400000"/>
          </a:ln>
        </p:spPr>
      </p:pic>
      <p:graphicFrame>
        <p:nvGraphicFramePr>
          <p:cNvPr id="160" name="Chart 13"/>
          <p:cNvGraphicFramePr/>
          <p:nvPr>
            <p:extLst>
              <p:ext uri="{D42A27DB-BD31-4B8C-83A1-F6EECF244321}">
                <p14:modId xmlns:p14="http://schemas.microsoft.com/office/powerpoint/2010/main" xmlns="" val="4112446512"/>
              </p:ext>
            </p:extLst>
          </p:nvPr>
        </p:nvGraphicFramePr>
        <p:xfrm>
          <a:off x="5586891" y="3623324"/>
          <a:ext cx="2497515" cy="1952249"/>
        </p:xfrm>
        <a:graphic>
          <a:graphicData uri="http://schemas.openxmlformats.org/drawingml/2006/chart">
            <c:chart xmlns:c="http://schemas.openxmlformats.org/drawingml/2006/chart" xmlns:r="http://schemas.openxmlformats.org/officeDocument/2006/relationships" r:id="rId3"/>
          </a:graphicData>
        </a:graphic>
      </p:graphicFrame>
      <p:pic>
        <p:nvPicPr>
          <p:cNvPr id="161" name="chart" descr="chart"/>
          <p:cNvPicPr>
            <a:picLocks noChangeAspect="1"/>
          </p:cNvPicPr>
          <p:nvPr/>
        </p:nvPicPr>
        <p:blipFill>
          <a:blip r:embed="rId4" cstate="print">
            <a:extLst/>
          </a:blip>
          <a:stretch>
            <a:fillRect/>
          </a:stretch>
        </p:blipFill>
        <p:spPr>
          <a:xfrm>
            <a:off x="6004755" y="2983397"/>
            <a:ext cx="1413205" cy="305574"/>
          </a:xfrm>
          <a:prstGeom prst="rect">
            <a:avLst/>
          </a:prstGeom>
          <a:ln w="12700">
            <a:miter lim="400000"/>
          </a:ln>
        </p:spPr>
      </p:pic>
      <p:graphicFrame>
        <p:nvGraphicFramePr>
          <p:cNvPr id="10" name="Chart 9"/>
          <p:cNvGraphicFramePr>
            <a:graphicFrameLocks/>
          </p:cNvGraphicFramePr>
          <p:nvPr>
            <p:extLst>
              <p:ext uri="{D42A27DB-BD31-4B8C-83A1-F6EECF244321}">
                <p14:modId xmlns:p14="http://schemas.microsoft.com/office/powerpoint/2010/main" xmlns="" val="1666311519"/>
              </p:ext>
            </p:extLst>
          </p:nvPr>
        </p:nvGraphicFramePr>
        <p:xfrm>
          <a:off x="-20457" y="2876992"/>
          <a:ext cx="5639397" cy="3208312"/>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1" name="Chart 10"/>
          <p:cNvGraphicFramePr>
            <a:graphicFrameLocks/>
          </p:cNvGraphicFramePr>
          <p:nvPr>
            <p:extLst>
              <p:ext uri="{D42A27DB-BD31-4B8C-83A1-F6EECF244321}">
                <p14:modId xmlns:p14="http://schemas.microsoft.com/office/powerpoint/2010/main" xmlns="" val="2155051683"/>
              </p:ext>
            </p:extLst>
          </p:nvPr>
        </p:nvGraphicFramePr>
        <p:xfrm>
          <a:off x="3851921" y="3057488"/>
          <a:ext cx="5256584" cy="3531405"/>
        </p:xfrm>
        <a:graphic>
          <a:graphicData uri="http://schemas.openxmlformats.org/drawingml/2006/chart">
            <c:chart xmlns:c="http://schemas.openxmlformats.org/drawingml/2006/chart" xmlns:r="http://schemas.openxmlformats.org/officeDocument/2006/relationships" r:id="rId6"/>
          </a:graphicData>
        </a:graphic>
      </p:graphicFrame>
      <p:sp>
        <p:nvSpPr>
          <p:cNvPr id="2" name="Flowchart: Alternate Process 1"/>
          <p:cNvSpPr/>
          <p:nvPr/>
        </p:nvSpPr>
        <p:spPr>
          <a:xfrm>
            <a:off x="472488" y="733544"/>
            <a:ext cx="8297837" cy="1021552"/>
          </a:xfrm>
          <a:prstGeom prst="flowChartAlternateProcess">
            <a:avLst/>
          </a:prstGeom>
          <a:solidFill>
            <a:schemeClr val="accent3">
              <a:lumMod val="20000"/>
              <a:lumOff val="80000"/>
            </a:schemeClr>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r>
              <a:rPr lang="en-ZA" dirty="0"/>
              <a:t>The Department had a total of 32 targets planned for the quarter 2 of 2017/18 financial year. 22 targets were achieved representing a 69% achievement rate, and 10 (31%) targets were not achieved.</a:t>
            </a:r>
          </a:p>
        </p:txBody>
      </p:sp>
      <p:sp>
        <p:nvSpPr>
          <p:cNvPr id="3" name="Flowchart: Alternate Process 2"/>
          <p:cNvSpPr/>
          <p:nvPr/>
        </p:nvSpPr>
        <p:spPr>
          <a:xfrm>
            <a:off x="472489" y="1816549"/>
            <a:ext cx="8297838" cy="1021552"/>
          </a:xfrm>
          <a:prstGeom prst="flowChartAlternateProcess">
            <a:avLst/>
          </a:prstGeom>
          <a:solidFill>
            <a:schemeClr val="accent3">
              <a:lumMod val="40000"/>
              <a:lumOff val="60000"/>
            </a:schemeClr>
          </a:solidFill>
          <a:ln w="25400" cap="flat">
            <a:solidFill>
              <a:schemeClr val="accent1"/>
            </a:solidFill>
            <a:prstDash val="solid"/>
            <a:round/>
          </a:ln>
          <a:effectLst>
            <a:outerShdw blurRad="38100" dist="23000" dir="5400000" rotWithShape="0">
              <a:srgbClr val="000000">
                <a:alpha val="35000"/>
              </a:srgbClr>
            </a:outerShdw>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45718" tIns="45718" rIns="45718" bIns="45718" numCol="1" spcCol="38100" rtlCol="0" anchor="ctr">
            <a:spAutoFit/>
          </a:bodyPr>
          <a:lstStyle/>
          <a:p>
            <a:r>
              <a:rPr lang="en-ZA" dirty="0"/>
              <a:t>The Department had a total of </a:t>
            </a:r>
            <a:r>
              <a:rPr lang="en-ZA" dirty="0" smtClean="0"/>
              <a:t>33 </a:t>
            </a:r>
            <a:r>
              <a:rPr lang="en-ZA" dirty="0"/>
              <a:t>targets planned for the quarter 3 of 2017/18 financial year. </a:t>
            </a:r>
            <a:r>
              <a:rPr lang="en-ZA" dirty="0" smtClean="0"/>
              <a:t>22 </a:t>
            </a:r>
            <a:r>
              <a:rPr lang="en-ZA" dirty="0"/>
              <a:t>targets were achieved representing a </a:t>
            </a:r>
            <a:r>
              <a:rPr lang="en-ZA" dirty="0" smtClean="0"/>
              <a:t>67% </a:t>
            </a:r>
            <a:r>
              <a:rPr lang="en-ZA" dirty="0"/>
              <a:t>achievement rate, and 11 (</a:t>
            </a:r>
            <a:r>
              <a:rPr lang="en-ZA" dirty="0" smtClean="0"/>
              <a:t>33%) </a:t>
            </a:r>
            <a:r>
              <a:rPr lang="en-ZA" dirty="0"/>
              <a:t>targets were not achieved.</a:t>
            </a:r>
          </a:p>
        </p:txBody>
      </p:sp>
      <p:sp>
        <p:nvSpPr>
          <p:cNvPr id="4" name="Rectangle 3"/>
          <p:cNvSpPr/>
          <p:nvPr/>
        </p:nvSpPr>
        <p:spPr>
          <a:xfrm>
            <a:off x="8613872" y="6381328"/>
            <a:ext cx="312906" cy="369332"/>
          </a:xfrm>
          <a:prstGeom prst="rect">
            <a:avLst/>
          </a:prstGeom>
        </p:spPr>
        <p:txBody>
          <a:bodyPr wrap="none">
            <a:spAutoFit/>
          </a:bodyPr>
          <a:lstStyle/>
          <a:p>
            <a:fld id="{86CB4B4D-7CA3-9044-876B-883B54F8677D}" type="slidenum">
              <a:rPr lang="en-ZA" b="1">
                <a:latin typeface="Arial" pitchFamily="34" charset="0"/>
                <a:cs typeface="Arial" pitchFamily="34" charset="0"/>
              </a:rPr>
              <a:pPr/>
              <a:t>6</a:t>
            </a:fld>
            <a:endParaRPr lang="en-ZA" b="1" dirty="0">
              <a:latin typeface="Arial" pitchFamily="34" charset="0"/>
              <a:cs typeface="Arial" pitchFamily="34" charset="0"/>
            </a:endParaRPr>
          </a:p>
        </p:txBody>
      </p:sp>
    </p:spTree>
    <p:extLst>
      <p:ext uri="{BB962C8B-B14F-4D97-AF65-F5344CB8AC3E}">
        <p14:creationId xmlns:p14="http://schemas.microsoft.com/office/powerpoint/2010/main" xmlns="" val="3645099842"/>
      </p:ext>
    </p:extLst>
  </p:cSld>
  <p:clrMapOvr>
    <a:masterClrMapping/>
  </p:clrMapOvr>
  <p:transition spd="med"/>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7" name="Rectangle 4"/>
          <p:cNvSpPr txBox="1"/>
          <p:nvPr/>
        </p:nvSpPr>
        <p:spPr>
          <a:xfrm>
            <a:off x="87808" y="102012"/>
            <a:ext cx="8968383" cy="437067"/>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200"/>
              </a:spcBef>
              <a:defRPr sz="2400" b="1">
                <a:solidFill>
                  <a:schemeClr val="accent3">
                    <a:satOff val="-6373"/>
                    <a:lumOff val="-10823"/>
                  </a:schemeClr>
                </a:solidFill>
                <a:latin typeface="Arial"/>
                <a:ea typeface="Arial"/>
                <a:cs typeface="Arial"/>
                <a:sym typeface="Arial"/>
              </a:defRPr>
            </a:lvl1pPr>
          </a:lstStyle>
          <a:p>
            <a:r>
              <a:rPr dirty="0"/>
              <a:t>PERFORMANCE ANALYSIS OVER THREE QUARTERS</a:t>
            </a:r>
          </a:p>
        </p:txBody>
      </p:sp>
      <p:sp>
        <p:nvSpPr>
          <p:cNvPr id="168" name="Slide Number Placeholder 6"/>
          <p:cNvSpPr txBox="1">
            <a:spLocks noGrp="1"/>
          </p:cNvSpPr>
          <p:nvPr>
            <p:ph type="sldNum" sz="quarter" idx="4294967295"/>
          </p:nvPr>
        </p:nvSpPr>
        <p:spPr>
          <a:xfrm>
            <a:off x="8455523" y="6363581"/>
            <a:ext cx="231275"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7</a:t>
            </a:fld>
            <a:endParaRPr/>
          </a:p>
        </p:txBody>
      </p:sp>
      <p:graphicFrame>
        <p:nvGraphicFramePr>
          <p:cNvPr id="15" name="Chart 14"/>
          <p:cNvGraphicFramePr>
            <a:graphicFrameLocks/>
          </p:cNvGraphicFramePr>
          <p:nvPr>
            <p:extLst>
              <p:ext uri="{D42A27DB-BD31-4B8C-83A1-F6EECF244321}">
                <p14:modId xmlns:p14="http://schemas.microsoft.com/office/powerpoint/2010/main" xmlns="" val="1066605791"/>
              </p:ext>
            </p:extLst>
          </p:nvPr>
        </p:nvGraphicFramePr>
        <p:xfrm>
          <a:off x="311284" y="737746"/>
          <a:ext cx="8744906" cy="5139526"/>
        </p:xfrm>
        <a:graphic>
          <a:graphicData uri="http://schemas.openxmlformats.org/drawingml/2006/chart">
            <c:chart xmlns:c="http://schemas.openxmlformats.org/drawingml/2006/chart" xmlns:r="http://schemas.openxmlformats.org/officeDocument/2006/relationships" r:id="rId2"/>
          </a:graphicData>
        </a:graphic>
      </p:graphicFrame>
    </p:spTree>
  </p:cSld>
  <p:clrMapOvr>
    <a:masterClrMapping/>
  </p:clrMapOvr>
  <p:transition spd="med"/>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2" name="TextBox 3"/>
          <p:cNvSpPr txBox="1"/>
          <p:nvPr/>
        </p:nvSpPr>
        <p:spPr>
          <a:xfrm>
            <a:off x="311284" y="1529950"/>
            <a:ext cx="8832716" cy="37522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213" name="Rectangle 4"/>
          <p:cNvSpPr txBox="1"/>
          <p:nvPr/>
        </p:nvSpPr>
        <p:spPr>
          <a:xfrm>
            <a:off x="-4620" y="168975"/>
            <a:ext cx="9153240" cy="43706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lvl1pPr algn="ctr">
              <a:spcBef>
                <a:spcPts val="1800"/>
              </a:spcBef>
              <a:defRPr sz="2400" b="1">
                <a:solidFill>
                  <a:schemeClr val="accent3">
                    <a:satOff val="-6373"/>
                    <a:lumOff val="-10823"/>
                  </a:schemeClr>
                </a:solidFill>
                <a:latin typeface="Arial"/>
                <a:ea typeface="Arial"/>
                <a:cs typeface="Arial"/>
                <a:sym typeface="Arial"/>
              </a:defRPr>
            </a:lvl1pPr>
          </a:lstStyle>
          <a:p>
            <a:r>
              <a:rPr dirty="0"/>
              <a:t>PROGRAMME 1: ADMINISTRATION</a:t>
            </a:r>
          </a:p>
        </p:txBody>
      </p:sp>
      <p:sp>
        <p:nvSpPr>
          <p:cNvPr id="214"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8</a:t>
            </a:fld>
            <a:endParaRPr/>
          </a:p>
        </p:txBody>
      </p:sp>
      <p:graphicFrame>
        <p:nvGraphicFramePr>
          <p:cNvPr id="215" name="Table 1"/>
          <p:cNvGraphicFramePr/>
          <p:nvPr/>
        </p:nvGraphicFramePr>
        <p:xfrm>
          <a:off x="166253" y="930565"/>
          <a:ext cx="8811490" cy="4199222"/>
        </p:xfrm>
        <a:graphic>
          <a:graphicData uri="http://schemas.openxmlformats.org/drawingml/2006/table">
            <a:tbl>
              <a:tblPr firstCol="1">
                <a:tableStyleId>{4C3C2611-4C71-4FC5-86AE-919BDF0F9419}</a:tableStyleId>
              </a:tblPr>
              <a:tblGrid>
                <a:gridCol w="1462185"/>
                <a:gridCol w="7349305"/>
              </a:tblGrid>
              <a:tr h="1034445">
                <a:tc rowSpan="6">
                  <a:txBody>
                    <a:bodyPr/>
                    <a:lstStyle/>
                    <a:p>
                      <a:pPr algn="ctr">
                        <a:lnSpc>
                          <a:spcPct val="115000"/>
                        </a:lnSpc>
                        <a:defRPr sz="1600">
                          <a:solidFill>
                            <a:srgbClr val="000000"/>
                          </a:solidFill>
                          <a:latin typeface="Arial"/>
                          <a:ea typeface="Arial"/>
                          <a:cs typeface="Arial"/>
                          <a:sym typeface="Arial"/>
                        </a:defRPr>
                      </a:pPr>
                      <a:r>
                        <a:rPr dirty="0"/>
                        <a:t>Strategic objectives</a:t>
                      </a:r>
                    </a:p>
                    <a:p>
                      <a:pPr algn="ctr">
                        <a:lnSpc>
                          <a:spcPct val="115000"/>
                        </a:lnSpc>
                        <a:defRPr sz="1600">
                          <a:solidFill>
                            <a:srgbClr val="000000"/>
                          </a:solidFill>
                          <a:latin typeface="Arial"/>
                          <a:ea typeface="Arial"/>
                          <a:cs typeface="Arial"/>
                          <a:sym typeface="Arial"/>
                        </a:defRPr>
                      </a:pPr>
                      <a:r>
                        <a:rPr dirty="0"/>
                        <a:t>Supported by the targets</a:t>
                      </a:r>
                    </a:p>
                  </a:txBody>
                  <a:tcPr marL="0" marR="0" marT="0" marB="0" anchor="ctr" horzOverflow="overflow">
                    <a:lnL w="12700">
                      <a:solidFill>
                        <a:srgbClr val="000000"/>
                      </a:solidFill>
                    </a:lnL>
                    <a:lnR w="12700">
                      <a:solidFill>
                        <a:srgbClr val="000000"/>
                      </a:solidFill>
                    </a:lnR>
                    <a:lnT w="12700">
                      <a:solidFill>
                        <a:srgbClr val="000000"/>
                      </a:solidFill>
                    </a:lnT>
                    <a:lnB w="12700">
                      <a:solidFill>
                        <a:srgbClr val="000000"/>
                      </a:solidFill>
                    </a:lnB>
                    <a:solidFill>
                      <a:srgbClr val="C3D69B"/>
                    </a:solidFill>
                  </a:tcPr>
                </a:tc>
                <a:tc>
                  <a:txBody>
                    <a:bodyPr/>
                    <a:lstStyle/>
                    <a:p>
                      <a:pPr algn="l" defTabSz="914400">
                        <a:lnSpc>
                          <a:spcPct val="115000"/>
                        </a:lnSpc>
                        <a:defRPr sz="1800"/>
                      </a:pPr>
                      <a:r>
                        <a:rPr dirty="0">
                          <a:latin typeface="Arial"/>
                          <a:ea typeface="Arial"/>
                          <a:cs typeface="Arial"/>
                          <a:sym typeface="Arial"/>
                        </a:rPr>
                        <a:t>1.2: An integrated and </a:t>
                      </a:r>
                      <a:r>
                        <a:rPr dirty="0" err="1">
                          <a:latin typeface="Arial"/>
                          <a:ea typeface="Arial"/>
                          <a:cs typeface="Arial"/>
                          <a:sym typeface="Arial"/>
                        </a:rPr>
                        <a:t>digitised</a:t>
                      </a:r>
                      <a:r>
                        <a:rPr dirty="0">
                          <a:latin typeface="Arial"/>
                          <a:ea typeface="Arial"/>
                          <a:cs typeface="Arial"/>
                          <a:sym typeface="Arial"/>
                        </a:rPr>
                        <a:t> National Identity System (NIS) that is secure and contains biometric details of every person recorded on the system.</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EBF1DE"/>
                    </a:solidFill>
                  </a:tcPr>
                </a:tc>
              </a:tr>
              <a:tr h="681335">
                <a:tc vMerge="1">
                  <a:txBody>
                    <a:bodyPr/>
                    <a:lstStyle/>
                    <a:p>
                      <a:endParaRPr lang="en-US"/>
                    </a:p>
                  </a:txBody>
                  <a:tcPr/>
                </a:tc>
                <a:tc>
                  <a:txBody>
                    <a:bodyPr/>
                    <a:lstStyle/>
                    <a:p>
                      <a:pPr algn="l" defTabSz="914400">
                        <a:lnSpc>
                          <a:spcPct val="115000"/>
                        </a:lnSpc>
                        <a:defRPr sz="1800"/>
                      </a:pPr>
                      <a:r>
                        <a:rPr dirty="0">
                          <a:latin typeface="Arial"/>
                          <a:ea typeface="Arial"/>
                          <a:cs typeface="Arial"/>
                          <a:sym typeface="Arial"/>
                        </a:rPr>
                        <a:t>1.3:Ensure that systems are in place to enable the capturing of  biometric data of all </a:t>
                      </a:r>
                      <a:r>
                        <a:rPr dirty="0" err="1">
                          <a:latin typeface="Arial"/>
                          <a:ea typeface="Arial"/>
                          <a:cs typeface="Arial"/>
                          <a:sym typeface="Arial"/>
                        </a:rPr>
                        <a:t>travellers</a:t>
                      </a:r>
                      <a:r>
                        <a:rPr dirty="0">
                          <a:latin typeface="Arial"/>
                          <a:ea typeface="Arial"/>
                          <a:cs typeface="Arial"/>
                          <a:sym typeface="Arial"/>
                        </a:rPr>
                        <a:t> who enter or exit SA legally.</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C3D69B"/>
                    </a:solidFill>
                  </a:tcPr>
                </a:tc>
              </a:tr>
              <a:tr h="708310">
                <a:tc vMerge="1">
                  <a:txBody>
                    <a:bodyPr/>
                    <a:lstStyle/>
                    <a:p>
                      <a:endParaRPr lang="en-US"/>
                    </a:p>
                  </a:txBody>
                  <a:tcPr/>
                </a:tc>
                <a:tc>
                  <a:txBody>
                    <a:bodyPr/>
                    <a:lstStyle/>
                    <a:p>
                      <a:pPr algn="l" defTabSz="914400">
                        <a:lnSpc>
                          <a:spcPct val="115000"/>
                        </a:lnSpc>
                        <a:defRPr sz="1800"/>
                      </a:pPr>
                      <a:r>
                        <a:rPr>
                          <a:latin typeface="Arial"/>
                          <a:ea typeface="Arial"/>
                          <a:cs typeface="Arial"/>
                          <a:sym typeface="Arial"/>
                        </a:rPr>
                        <a:t>3.1: Secure, effective, efficient and accessible service delivery to citizens and immigrants.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EBF1DE"/>
                    </a:solidFill>
                  </a:tcPr>
                </a:tc>
              </a:tr>
              <a:tr h="431213">
                <a:tc vMerge="1">
                  <a:txBody>
                    <a:bodyPr/>
                    <a:lstStyle/>
                    <a:p>
                      <a:endParaRPr lang="en-US"/>
                    </a:p>
                  </a:txBody>
                  <a:tcPr/>
                </a:tc>
                <a:tc>
                  <a:txBody>
                    <a:bodyPr/>
                    <a:lstStyle/>
                    <a:p>
                      <a:pPr algn="l" defTabSz="914400">
                        <a:lnSpc>
                          <a:spcPct val="115000"/>
                        </a:lnSpc>
                        <a:defRPr sz="1800"/>
                      </a:pPr>
                      <a:r>
                        <a:rPr dirty="0">
                          <a:latin typeface="Arial"/>
                          <a:ea typeface="Arial"/>
                          <a:cs typeface="Arial"/>
                          <a:sym typeface="Arial"/>
                        </a:rPr>
                        <a:t>3.2 Good governance and administration.</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C3D69B"/>
                    </a:solidFill>
                  </a:tcPr>
                </a:tc>
              </a:tr>
              <a:tr h="695175">
                <a:tc vMerge="1">
                  <a:txBody>
                    <a:bodyPr/>
                    <a:lstStyle/>
                    <a:p>
                      <a:endParaRPr lang="en-US"/>
                    </a:p>
                  </a:txBody>
                  <a:tcPr/>
                </a:tc>
                <a:tc>
                  <a:txBody>
                    <a:bodyPr/>
                    <a:lstStyle/>
                    <a:p>
                      <a:pPr algn="l">
                        <a:lnSpc>
                          <a:spcPct val="115000"/>
                        </a:lnSpc>
                        <a:defRPr sz="1800"/>
                      </a:pPr>
                      <a:r>
                        <a:rPr dirty="0">
                          <a:latin typeface="Arial"/>
                          <a:ea typeface="Arial"/>
                          <a:cs typeface="Arial"/>
                          <a:sym typeface="Arial"/>
                        </a:rPr>
                        <a:t>3.3 Ethical conduct and zero tolerance approach to crime, fraud and corruption.</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EBF1DE"/>
                    </a:solidFill>
                  </a:tcPr>
                </a:tc>
              </a:tr>
              <a:tr h="648744">
                <a:tc vMerge="1">
                  <a:txBody>
                    <a:bodyPr/>
                    <a:lstStyle/>
                    <a:p>
                      <a:endParaRPr lang="en-US"/>
                    </a:p>
                  </a:txBody>
                  <a:tcPr/>
                </a:tc>
                <a:tc>
                  <a:txBody>
                    <a:bodyPr/>
                    <a:lstStyle/>
                    <a:p>
                      <a:pPr algn="l">
                        <a:lnSpc>
                          <a:spcPct val="115000"/>
                        </a:lnSpc>
                        <a:defRPr sz="1800"/>
                      </a:pPr>
                      <a:r>
                        <a:rPr dirty="0">
                          <a:latin typeface="Arial"/>
                          <a:ea typeface="Arial"/>
                          <a:cs typeface="Arial"/>
                          <a:sym typeface="Arial"/>
                        </a:rPr>
                        <a:t>3.4 Collaboration with stakeholders in support of enhanced service delivery and core business objectives.</a:t>
                      </a:r>
                    </a:p>
                  </a:txBody>
                  <a:tcPr marL="0" marR="0" marT="0" marB="0" horzOverflow="overflow">
                    <a:lnL w="12700">
                      <a:solidFill>
                        <a:srgbClr val="000000"/>
                      </a:solidFill>
                    </a:lnL>
                    <a:lnR w="12700">
                      <a:solidFill>
                        <a:srgbClr val="000000"/>
                      </a:solidFill>
                    </a:lnR>
                    <a:lnT w="12700">
                      <a:solidFill>
                        <a:srgbClr val="000000"/>
                      </a:solidFill>
                    </a:lnT>
                    <a:lnB w="12700">
                      <a:solidFill>
                        <a:srgbClr val="000000"/>
                      </a:solidFill>
                    </a:lnB>
                    <a:solidFill>
                      <a:srgbClr val="C3D69B"/>
                    </a:solidFill>
                  </a:tcPr>
                </a:tc>
              </a:tr>
            </a:tbl>
          </a:graphicData>
        </a:graphic>
      </p:graphicFrame>
    </p:spTree>
  </p:cSld>
  <p:clrMapOvr>
    <a:masterClrMapping/>
  </p:clrMapOvr>
  <p:transition spd="med"/>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7" name="TextBox 3"/>
          <p:cNvSpPr txBox="1"/>
          <p:nvPr/>
        </p:nvSpPr>
        <p:spPr>
          <a:xfrm>
            <a:off x="311284" y="1529950"/>
            <a:ext cx="8832716" cy="375229"/>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nSpc>
                <a:spcPct val="80000"/>
              </a:lnSpc>
              <a:defRPr>
                <a:latin typeface="Arial"/>
                <a:ea typeface="Arial"/>
                <a:cs typeface="Arial"/>
                <a:sym typeface="Arial"/>
              </a:defRPr>
            </a:pPr>
            <a:r>
              <a:t>	</a:t>
            </a:r>
            <a:r>
              <a:rPr sz="2000"/>
              <a:t>	</a:t>
            </a:r>
          </a:p>
        </p:txBody>
      </p:sp>
      <p:sp>
        <p:nvSpPr>
          <p:cNvPr id="218" name="Rectangle 4"/>
          <p:cNvSpPr txBox="1"/>
          <p:nvPr/>
        </p:nvSpPr>
        <p:spPr>
          <a:xfrm>
            <a:off x="1163781" y="-161225"/>
            <a:ext cx="7370620" cy="792668"/>
          </a:xfrm>
          <a:prstGeom prst="rect">
            <a:avLst/>
          </a:prstGeom>
          <a:ln w="12700">
            <a:miter lim="400000"/>
          </a:ln>
          <a:extLst>
            <a:ext uri="{C572A759-6A51-4108-AA02-DFA0A04FC94B}">
              <ma14:wrappingTextBoxFlag xmlns="" xmlns:ma14="http://schemas.microsoft.com/office/mac/drawingml/2011/main" val="1"/>
            </a:ext>
          </a:extLst>
        </p:spPr>
        <p:txBody>
          <a:bodyPr lIns="45718" tIns="45718" rIns="45718" bIns="45718">
            <a:spAutoFit/>
          </a:bodyPr>
          <a:lstStyle/>
          <a:p>
            <a:pPr algn="ctr">
              <a:spcBef>
                <a:spcPts val="1800"/>
              </a:spcBef>
              <a:defRPr sz="2400" b="1">
                <a:solidFill>
                  <a:srgbClr val="632523"/>
                </a:solidFill>
                <a:latin typeface="+mj-lt"/>
                <a:ea typeface="+mj-ea"/>
                <a:cs typeface="+mj-cs"/>
                <a:sym typeface="Calibri"/>
              </a:defRPr>
            </a:pPr>
            <a:r>
              <a:t/>
            </a:r>
            <a:br/>
            <a:r>
              <a:rPr u="sng">
                <a:solidFill>
                  <a:srgbClr val="FFFFFF"/>
                </a:solidFill>
                <a:latin typeface="Arial"/>
                <a:ea typeface="Arial"/>
                <a:cs typeface="Arial"/>
                <a:sym typeface="Arial"/>
              </a:rPr>
              <a:t>PROGRAMME 1: ADMINISTRATION</a:t>
            </a:r>
          </a:p>
        </p:txBody>
      </p:sp>
      <p:sp>
        <p:nvSpPr>
          <p:cNvPr id="219" name="Slide Number Placeholder 6"/>
          <p:cNvSpPr txBox="1">
            <a:spLocks noGrp="1"/>
          </p:cNvSpPr>
          <p:nvPr>
            <p:ph type="sldNum" sz="quarter" idx="4294967295"/>
          </p:nvPr>
        </p:nvSpPr>
        <p:spPr>
          <a:xfrm>
            <a:off x="8328386" y="6363581"/>
            <a:ext cx="358412" cy="350660"/>
          </a:xfrm>
          <a:prstGeom prst="rect">
            <a:avLst/>
          </a:prstGeom>
          <a:extLst>
            <a:ext uri="{C572A759-6A51-4108-AA02-DFA0A04FC94B}">
              <ma14:wrappingTextBoxFlag xmlns="" xmlns:ma14="http://schemas.microsoft.com/office/mac/drawingml/2011/main" val="1"/>
            </a:ext>
          </a:extLst>
        </p:spPr>
        <p:txBody>
          <a:bodyPr/>
          <a:lstStyle>
            <a:lvl1pPr>
              <a:defRPr sz="1800" b="1">
                <a:solidFill>
                  <a:srgbClr val="000000"/>
                </a:solidFill>
                <a:latin typeface="Arial"/>
                <a:ea typeface="Arial"/>
                <a:cs typeface="Arial"/>
                <a:sym typeface="Arial"/>
              </a:defRPr>
            </a:lvl1pPr>
          </a:lstStyle>
          <a:p>
            <a:fld id="{86CB4B4D-7CA3-9044-876B-883B54F8677D}" type="slidenum">
              <a:rPr/>
              <a:pPr/>
              <a:t>9</a:t>
            </a:fld>
            <a:endParaRPr/>
          </a:p>
        </p:txBody>
      </p:sp>
      <p:pic>
        <p:nvPicPr>
          <p:cNvPr id="1027" name="Picture 3"/>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311283" y="908720"/>
            <a:ext cx="8653205" cy="474913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spTree>
  </p:cSld>
  <p:clrMapOvr>
    <a:masterClrMapping/>
  </p:clrMapOvr>
  <p:transition spd="med"/>
  <p:timing>
    <p:tnLst>
      <p:par>
        <p:cTn id="1" dur="indefinite" restart="never" nodeType="tmRoot"/>
      </p:par>
    </p:tnLst>
  </p:timing>
</p:sld>
</file>

<file path=ppt/theme/theme1.xml><?xml version="1.0" encoding="utf-8"?>
<a:theme xmlns:a="http://schemas.openxmlformats.org/drawingml/2006/main" name="Default Theme">
  <a:themeElements>
    <a:clrScheme name="Default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Theme">
      <a:majorFont>
        <a:latin typeface="Calibri"/>
        <a:ea typeface="Calibri"/>
        <a:cs typeface="Calibri"/>
      </a:majorFont>
      <a:minorFont>
        <a:latin typeface="Helvetica"/>
        <a:ea typeface="Helvetica"/>
        <a:cs typeface="Helvetica"/>
      </a:minorFont>
    </a:fontScheme>
    <a:fmtScheme name="Default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ppt/theme/theme2.xml><?xml version="1.0" encoding="utf-8"?>
<a:theme xmlns:a="http://schemas.openxmlformats.org/drawingml/2006/main" name="Default Theme">
  <a:themeElements>
    <a:clrScheme name="Default Theme">
      <a:dk1>
        <a:srgbClr val="000000"/>
      </a:dk1>
      <a:lt1>
        <a:srgbClr val="FFFFFF"/>
      </a:lt1>
      <a:dk2>
        <a:srgbClr val="A7A7A7"/>
      </a:dk2>
      <a:lt2>
        <a:srgbClr val="535353"/>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FF00FF"/>
      </a:folHlink>
    </a:clrScheme>
    <a:fontScheme name="Default Theme">
      <a:majorFont>
        <a:latin typeface="Calibri"/>
        <a:ea typeface="Calibri"/>
        <a:cs typeface="Calibri"/>
      </a:majorFont>
      <a:minorFont>
        <a:latin typeface="Helvetica"/>
        <a:ea typeface="Helvetica"/>
        <a:cs typeface="Helvetica"/>
      </a:minorFont>
    </a:fontScheme>
    <a:fmtScheme name="Default Them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
          <a:effectLst>
            <a:outerShdw blurRad="38100" dist="23000" dir="5400000" rotWithShape="0">
              <a:srgbClr val="00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45718" tIns="45718" rIns="45718" bIns="45718" numCol="1" spcCol="38100" rtlCol="0" anchor="ctr">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spDef>
    <a:lnDef>
      <a:spPr>
        <a:noFill/>
        <a:ln w="25400" cap="flat">
          <a:solidFill>
            <a:schemeClr val="accent1"/>
          </a:solidFill>
          <a:prstDash val="solid"/>
          <a:round/>
        </a:ln>
        <a:effectLst>
          <a:outerShdw blurRad="38100" dist="23000" dir="5400000" rotWithShape="0">
            <a:srgbClr val="000000">
              <a:alpha val="35000"/>
            </a:srgbClr>
          </a:outerShdw>
        </a:effectLst>
        <a:sp3d/>
      </a:spPr>
      <a:bodyPr rot="0" spcFirstLastPara="1" vertOverflow="overflow" horzOverflow="overflow" vert="horz" wrap="square" lIns="91439" tIns="45719" rIns="91439" bIns="45719" numCol="1" spcCol="38100" rtlCol="0" anchor="t">
        <a:noAutofit/>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lnDef>
    <a:txDef>
      <a:spPr>
        <a:noFill/>
        <a:ln w="12700" cap="flat">
          <a:noFill/>
          <a:miter lim="400000"/>
        </a:ln>
        <a:effectLst/>
        <a:sp3d/>
      </a:spPr>
      <a:bodyPr rot="0" spcFirstLastPara="1" vertOverflow="overflow" horzOverflow="overflow" vert="horz" wrap="square" lIns="45718" tIns="45718" rIns="45718" bIns="45718" numCol="1" spcCol="38100" rtlCol="0" anchor="t">
        <a:spAutoFit/>
      </a:bodyPr>
      <a:lstStyle>
        <a:defPPr marL="0" marR="0" indent="0" algn="l" defTabSz="4572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mn-lt"/>
            <a:ea typeface="+mn-ea"/>
            <a:cs typeface="+mn-cs"/>
            <a:sym typeface="Helvetica"/>
          </a:defRPr>
        </a:defPPr>
        <a:lvl1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lvl9pPr>
      </a:lstStyle>
      <a:style>
        <a:lnRef idx="0">
          <a:scrgbClr r="0" g="0" b="0"/>
        </a:lnRef>
        <a:fillRef idx="0">
          <a:scrgbClr r="0" g="0" b="0"/>
        </a:fillRef>
        <a:effectRef idx="0">
          <a:scrgbClr r="0" g="0" b="0"/>
        </a:effectRef>
        <a:fontRef idx="none"/>
      </a:style>
    </a:txDef>
  </a:objectDefaults>
  <a:extraClrSchemeLst/>
</a:theme>
</file>

<file path=docProps/app.xml><?xml version="1.0" encoding="utf-8"?>
<Properties xmlns="http://schemas.openxmlformats.org/officeDocument/2006/extended-properties" xmlns:vt="http://schemas.openxmlformats.org/officeDocument/2006/docPropsVTypes">
  <TotalTime>529</TotalTime>
  <Words>6613</Words>
  <Application>Microsoft Office PowerPoint</Application>
  <PresentationFormat>On-screen Show (4:3)</PresentationFormat>
  <Paragraphs>1283</Paragraphs>
  <Slides>59</Slides>
  <Notes>0</Notes>
  <HiddenSlides>0</HiddenSlides>
  <MMClips>0</MMClips>
  <ScaleCrop>false</ScaleCrop>
  <HeadingPairs>
    <vt:vector size="4" baseType="variant">
      <vt:variant>
        <vt:lpstr>Theme</vt:lpstr>
      </vt:variant>
      <vt:variant>
        <vt:i4>1</vt:i4>
      </vt:variant>
      <vt:variant>
        <vt:lpstr>Slide Titles</vt:lpstr>
      </vt:variant>
      <vt:variant>
        <vt:i4>59</vt:i4>
      </vt:variant>
    </vt:vector>
  </HeadingPairs>
  <TitlesOfParts>
    <vt:vector size="60" baseType="lpstr">
      <vt:lpstr>Default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Strategies to ensure the achievement of the core targets of the Department: Civic Services and Immigration Services</vt:lpstr>
      <vt:lpstr>Strategies to ensure the achievement of the core targets of the Department: Civic Services and Immigration Services</vt:lpstr>
      <vt:lpstr>Strategies to ensure the achievement of the core targets of the Department: Civic Services and Immigration Services</vt:lpstr>
      <vt:lpstr>Strategies to ensure the achievement of the overall targets of the Department</vt:lpstr>
      <vt:lpstr>DEPARTMENTAL PERFORMANCE AS AT 31 DECEMBER 2017</vt:lpstr>
      <vt:lpstr>ANNUAL PERFORMANCE PROJECTION  </vt:lpstr>
      <vt:lpstr>DEPARTMENTAL PERFORMANCE: PROJECTION OF 2017/18 YEAR END</vt:lpstr>
      <vt:lpstr>Slide 49</vt:lpstr>
      <vt:lpstr>Slide 50</vt:lpstr>
      <vt:lpstr>Slide 51</vt:lpstr>
      <vt:lpstr>Slide 52</vt:lpstr>
      <vt:lpstr>Slide 53</vt:lpstr>
      <vt:lpstr>Slide 54</vt:lpstr>
      <vt:lpstr>Slide 55</vt:lpstr>
      <vt:lpstr>Slide 56</vt:lpstr>
      <vt:lpstr>Slide 57</vt:lpstr>
      <vt:lpstr>Slide 58</vt:lpstr>
      <vt:lpstr>Slide 59</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DHA-Admin</dc:creator>
  <cp:lastModifiedBy>PUMZA</cp:lastModifiedBy>
  <cp:revision>54</cp:revision>
  <cp:lastPrinted>2018-02-28T12:04:35Z</cp:lastPrinted>
  <dcterms:modified xsi:type="dcterms:W3CDTF">2018-03-15T07:23:13Z</dcterms:modified>
</cp:coreProperties>
</file>