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9"/>
  </p:notesMasterIdLst>
  <p:handoutMasterIdLst>
    <p:handoutMasterId r:id="rId10"/>
  </p:handoutMasterIdLst>
  <p:sldIdLst>
    <p:sldId id="304" r:id="rId2"/>
    <p:sldId id="315" r:id="rId3"/>
    <p:sldId id="316" r:id="rId4"/>
    <p:sldId id="294" r:id="rId5"/>
    <p:sldId id="314" r:id="rId6"/>
    <p:sldId id="283" r:id="rId7"/>
    <p:sldId id="301" r:id="rId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1"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167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66" y="-108"/>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Users\05357560\Desktop\2017%20SCOPA%20REPORT\SCOPA%20pie%20chart%20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400" b="1" i="0" u="none" strike="noStrike" kern="1200" spc="0" baseline="0">
                <a:solidFill>
                  <a:schemeClr val="accent1">
                    <a:lumMod val="60000"/>
                    <a:lumOff val="40000"/>
                  </a:schemeClr>
                </a:solidFill>
                <a:latin typeface="+mn-lt"/>
                <a:ea typeface="+mn-ea"/>
                <a:cs typeface="+mn-cs"/>
              </a:defRPr>
            </a:pPr>
            <a:r>
              <a:rPr lang="en-US" sz="2400" b="1" dirty="0">
                <a:solidFill>
                  <a:schemeClr val="accent1">
                    <a:lumMod val="60000"/>
                    <a:lumOff val="40000"/>
                  </a:schemeClr>
                </a:solidFill>
              </a:rPr>
              <a:t>NATIONAL PICTURE: MUNICIPALITIES</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7.0367109297280741E-4"/>
          <c:y val="0.15437971193829114"/>
          <c:w val="0.83082345128545687"/>
          <c:h val="0.76810873640794908"/>
        </c:manualLayout>
      </c:layout>
      <c:pie3DChart>
        <c:varyColors val="1"/>
        <c:dLbls>
          <c:showCatName val="1"/>
          <c:showPercent val="1"/>
        </c:dLbls>
      </c:pie3DChart>
      <c:spPr>
        <a:noFill/>
        <a:ln>
          <a:noFill/>
        </a:ln>
        <a:effectLst/>
      </c:spPr>
    </c:plotArea>
    <c:legend>
      <c:legendPos val="r"/>
      <c:layout>
        <c:manualLayout>
          <c:xMode val="edge"/>
          <c:yMode val="edge"/>
          <c:x val="0.78252413021506251"/>
          <c:y val="0.65645741562358451"/>
          <c:w val="0.21670037776811885"/>
          <c:h val="0.31535883014623173"/>
        </c:manualLayout>
      </c:layout>
      <c:spPr>
        <a:noFill/>
        <a:ln>
          <a:noFill/>
        </a:ln>
        <a:effectLst/>
      </c:spPr>
      <c:txPr>
        <a:bodyPr rot="0" spcFirstLastPara="1" vertOverflow="ellipsis" vert="horz" wrap="square" anchor="ctr" anchorCtr="1"/>
        <a:lstStyle/>
        <a:p>
          <a:pPr>
            <a:defRPr sz="1100" b="1" i="0" u="none" strike="noStrike" kern="1200" baseline="0">
              <a:solidFill>
                <a:schemeClr val="accent1">
                  <a:lumMod val="60000"/>
                  <a:lumOff val="40000"/>
                </a:schemeClr>
              </a:solidFill>
              <a:effectLst>
                <a:outerShdw blurRad="38100" dist="38100" dir="2700000" algn="tl">
                  <a:srgbClr val="000000">
                    <a:alpha val="43137"/>
                  </a:srgbClr>
                </a:outerShdw>
              </a:effectLst>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OPERATION CLEAN AUDIT: MUNICIPALITIES</a:t>
            </a:r>
          </a:p>
        </c:rich>
      </c:tx>
      <c:layout/>
      <c:spPr>
        <a:noFill/>
        <a:ln>
          <a:noFill/>
        </a:ln>
        <a:effectLst/>
      </c:spPr>
    </c:title>
    <c:plotArea>
      <c:layout/>
      <c:pieChart>
        <c:varyColors val="1"/>
        <c:dLbls>
          <c:showCatName val="1"/>
          <c:showPercent val="1"/>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zero"/>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NATIONAL PICTURE: MUNICIPALITIES</a:t>
            </a:r>
          </a:p>
        </c:rich>
      </c:tx>
      <c:layout/>
      <c:spPr>
        <a:noFill/>
        <a:ln>
          <a:noFill/>
        </a:ln>
        <a:effectLst/>
      </c:spPr>
    </c:title>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6.2288299488879699E-2"/>
          <c:y val="6.1532202704417026E-2"/>
          <c:w val="0.67379113137173663"/>
          <c:h val="0.93694597338809094"/>
        </c:manualLayout>
      </c:layout>
      <c:pie3DChart>
        <c:varyColors val="1"/>
        <c:ser>
          <c:idx val="0"/>
          <c:order val="0"/>
          <c:dPt>
            <c:idx val="0"/>
            <c:spPr>
              <a:solidFill>
                <a:schemeClr val="accent1"/>
              </a:solidFill>
              <a:ln>
                <a:noFill/>
              </a:ln>
              <a:effectLst>
                <a:outerShdw blurRad="254000" sx="102000" sy="102000" algn="ctr" rotWithShape="0">
                  <a:prstClr val="black">
                    <a:alpha val="20000"/>
                  </a:prstClr>
                </a:outerShdw>
              </a:effectLst>
              <a:sp3d/>
            </c:spPr>
          </c:dPt>
          <c:dPt>
            <c:idx val="1"/>
            <c:spPr>
              <a:solidFill>
                <a:schemeClr val="accent2"/>
              </a:solidFill>
              <a:ln>
                <a:noFill/>
              </a:ln>
              <a:effectLst>
                <a:outerShdw blurRad="254000" sx="102000" sy="102000" algn="ctr" rotWithShape="0">
                  <a:prstClr val="black">
                    <a:alpha val="20000"/>
                  </a:prstClr>
                </a:outerShdw>
              </a:effectLst>
              <a:sp3d/>
            </c:spPr>
          </c:dPt>
          <c:dPt>
            <c:idx val="2"/>
            <c:spPr>
              <a:solidFill>
                <a:schemeClr val="accent3"/>
              </a:solidFill>
              <a:ln>
                <a:noFill/>
              </a:ln>
              <a:effectLst>
                <a:outerShdw blurRad="254000" sx="102000" sy="102000" algn="ctr" rotWithShape="0">
                  <a:prstClr val="black">
                    <a:alpha val="20000"/>
                  </a:prstClr>
                </a:outerShdw>
              </a:effectLst>
              <a:sp3d/>
            </c:spPr>
          </c:dPt>
          <c:dPt>
            <c:idx val="3"/>
            <c:spPr>
              <a:solidFill>
                <a:schemeClr val="accent4"/>
              </a:solidFill>
              <a:ln>
                <a:noFill/>
              </a:ln>
              <a:effectLst>
                <a:outerShdw blurRad="254000" sx="102000" sy="102000" algn="ctr" rotWithShape="0">
                  <a:prstClr val="black">
                    <a:alpha val="20000"/>
                  </a:prstClr>
                </a:outerShdw>
              </a:effectLst>
              <a:sp3d/>
            </c:spPr>
          </c:dPt>
          <c:dLbls>
            <c:dLbl>
              <c:idx val="1"/>
              <c:layout/>
              <c:tx>
                <c:rich>
                  <a:bodyPr/>
                  <a:lstStyle/>
                  <a:p>
                    <a:r>
                      <a:rPr lang="en-US" baseline="0" dirty="0" smtClean="0"/>
                      <a:t>COURT 107</a:t>
                    </a:r>
                    <a:r>
                      <a:rPr lang="en-US" baseline="0" dirty="0"/>
                      <a:t>
</a:t>
                    </a:r>
                    <a:r>
                      <a:rPr lang="en-US" baseline="0" dirty="0" smtClean="0"/>
                      <a:t>33%</a:t>
                    </a:r>
                    <a:endParaRPr lang="en-US" dirty="0"/>
                  </a:p>
                </c:rich>
              </c:tx>
              <c:dLblPos val="ctr"/>
              <c:showCatName val="1"/>
              <c:showPercent val="1"/>
              <c:extLst>
                <c:ext xmlns:c15="http://schemas.microsoft.com/office/drawing/2012/chart" uri="{CE6537A1-D6FC-4f65-9D91-7224C49458BB}">
                  <c15:layout/>
                </c:ext>
              </c:extLst>
            </c:dLbl>
            <c:dLbl>
              <c:idx val="2"/>
              <c:layout/>
              <c:tx>
                <c:rich>
                  <a:bodyPr/>
                  <a:lstStyle/>
                  <a:p>
                    <a:r>
                      <a:rPr lang="en-US" baseline="0" smtClean="0"/>
                      <a:t>INVESTIGATION 135</a:t>
                    </a:r>
                    <a:r>
                      <a:rPr lang="en-US" baseline="0"/>
                      <a:t>
</a:t>
                    </a:r>
                    <a:r>
                      <a:rPr lang="en-US" baseline="0" smtClean="0"/>
                      <a:t>45%</a:t>
                    </a:r>
                    <a:endParaRPr lang="en-US" dirty="0"/>
                  </a:p>
                </c:rich>
              </c:tx>
              <c:dLblPos val="ctr"/>
              <c:showCatName val="1"/>
              <c:showPercent val="1"/>
              <c:extLst>
                <c:ext xmlns:c15="http://schemas.microsoft.com/office/drawing/2012/chart" uri="{CE6537A1-D6FC-4f65-9D91-7224C49458BB}">
                  <c15:layout/>
                </c:ext>
              </c:extLst>
            </c:dLbl>
            <c:dLbl>
              <c:idx val="3"/>
              <c:layout/>
              <c:tx>
                <c:rich>
                  <a:bodyPr/>
                  <a:lstStyle/>
                  <a:p>
                    <a:r>
                      <a:rPr lang="en-US" baseline="0" dirty="0" smtClean="0"/>
                      <a:t>SPP/DPP 73</a:t>
                    </a:r>
                  </a:p>
                  <a:p>
                    <a:r>
                      <a:rPr lang="en-US" baseline="0" dirty="0" smtClean="0"/>
                      <a:t>22%</a:t>
                    </a:r>
                    <a:r>
                      <a:rPr lang="en-US" baseline="0" dirty="0"/>
                      <a:t>
</a:t>
                    </a:r>
                    <a:endParaRPr lang="en-US" dirty="0"/>
                  </a:p>
                </c:rich>
              </c:tx>
              <c:dLblPos val="ctr"/>
              <c:showCatName val="1"/>
              <c:showPercent val="1"/>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CatName val="1"/>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MUNICIPALITIES!$A$3:$A$6</c:f>
              <c:strCache>
                <c:ptCount val="4"/>
                <c:pt idx="1">
                  <c:v>COURT CASES 88</c:v>
                </c:pt>
                <c:pt idx="2">
                  <c:v>UNDER INVESTIGATION 101</c:v>
                </c:pt>
                <c:pt idx="3">
                  <c:v>SPP/DPP/PP 59</c:v>
                </c:pt>
              </c:strCache>
            </c:strRef>
          </c:cat>
          <c:val>
            <c:numRef>
              <c:f>MUNICIPALITIES!$B$3:$B$6</c:f>
              <c:numCache>
                <c:formatCode>General</c:formatCode>
                <c:ptCount val="4"/>
                <c:pt idx="1">
                  <c:v>88</c:v>
                </c:pt>
                <c:pt idx="2">
                  <c:v>101</c:v>
                </c:pt>
                <c:pt idx="3">
                  <c:v>59</c:v>
                </c:pt>
              </c:numCache>
            </c:numRef>
          </c:val>
        </c:ser>
        <c:dLbls>
          <c:showPercent val="1"/>
        </c:dLbls>
      </c:pie3DChart>
      <c:spPr>
        <a:noFill/>
        <a:ln>
          <a:noFill/>
        </a:ln>
        <a:effectLst/>
      </c:spPr>
    </c:plotArea>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r>
              <a:rPr lang="en-ZA" smtClean="0"/>
              <a:t>CASES ON HAND</a:t>
            </a:r>
            <a:endParaRPr lang="en-ZA"/>
          </a:p>
        </p:txBody>
      </p:sp>
      <p:sp>
        <p:nvSpPr>
          <p:cNvPr id="3" name="Date Placeholder 2"/>
          <p:cNvSpPr>
            <a:spLocks noGrp="1"/>
          </p:cNvSpPr>
          <p:nvPr>
            <p:ph type="dt" sz="quarter" idx="1"/>
          </p:nvPr>
        </p:nvSpPr>
        <p:spPr>
          <a:xfrm>
            <a:off x="3849688" y="1"/>
            <a:ext cx="2946400" cy="496412"/>
          </a:xfrm>
          <a:prstGeom prst="rect">
            <a:avLst/>
          </a:prstGeom>
        </p:spPr>
        <p:txBody>
          <a:bodyPr vert="horz" lIns="91440" tIns="45720" rIns="91440" bIns="45720" rtlCol="0"/>
          <a:lstStyle>
            <a:lvl1pPr algn="r">
              <a:defRPr sz="1200"/>
            </a:lvl1pPr>
          </a:lstStyle>
          <a:p>
            <a:fld id="{D41C1D3A-D0A3-497B-B046-2D306126057B}" type="datetime1">
              <a:rPr lang="en-ZA" smtClean="0"/>
              <a:pPr/>
              <a:t>2018/03/15</a:t>
            </a:fld>
            <a:endParaRPr lang="en-ZA"/>
          </a:p>
        </p:txBody>
      </p:sp>
      <p:sp>
        <p:nvSpPr>
          <p:cNvPr id="4" name="Footer Placeholder 3"/>
          <p:cNvSpPr>
            <a:spLocks noGrp="1"/>
          </p:cNvSpPr>
          <p:nvPr>
            <p:ph type="ftr" sz="quarter" idx="2"/>
          </p:nvPr>
        </p:nvSpPr>
        <p:spPr>
          <a:xfrm>
            <a:off x="0" y="9428630"/>
            <a:ext cx="2946400" cy="4964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630"/>
            <a:ext cx="2946400" cy="496411"/>
          </a:xfrm>
          <a:prstGeom prst="rect">
            <a:avLst/>
          </a:prstGeom>
        </p:spPr>
        <p:txBody>
          <a:bodyPr vert="horz" lIns="91440" tIns="45720" rIns="91440" bIns="45720" rtlCol="0" anchor="b"/>
          <a:lstStyle>
            <a:lvl1pPr algn="r">
              <a:defRPr sz="1200"/>
            </a:lvl1pPr>
          </a:lstStyle>
          <a:p>
            <a:fld id="{6218836F-E779-461E-B068-0AD390D3ED3C}" type="slidenum">
              <a:rPr lang="en-ZA" smtClean="0"/>
              <a:pPr/>
              <a:t>‹#›</a:t>
            </a:fld>
            <a:endParaRPr lang="en-ZA"/>
          </a:p>
        </p:txBody>
      </p:sp>
    </p:spTree>
    <p:extLst>
      <p:ext uri="{BB962C8B-B14F-4D97-AF65-F5344CB8AC3E}">
        <p14:creationId xmlns:p14="http://schemas.microsoft.com/office/powerpoint/2010/main" xmlns="" val="401070136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29" tIns="45715" rIns="91429" bIns="45715" rtlCol="0"/>
          <a:lstStyle>
            <a:lvl1pPr algn="l">
              <a:defRPr sz="1200"/>
            </a:lvl1pPr>
          </a:lstStyle>
          <a:p>
            <a:pPr>
              <a:defRPr/>
            </a:pPr>
            <a:r>
              <a:rPr lang="en-ZA" smtClean="0"/>
              <a:t>CASES ON HAND</a:t>
            </a: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29" tIns="45715" rIns="91429" bIns="45715" rtlCol="0"/>
          <a:lstStyle>
            <a:lvl1pPr algn="r">
              <a:defRPr sz="1200"/>
            </a:lvl1pPr>
          </a:lstStyle>
          <a:p>
            <a:pPr>
              <a:defRPr/>
            </a:pPr>
            <a:fld id="{53AF3475-BB21-4020-B289-167D2A71AF40}" type="datetime1">
              <a:rPr lang="en-ZA" smtClean="0"/>
              <a:pPr>
                <a:defRPr/>
              </a:pPr>
              <a:t>2018/03/15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5" rIns="91429" bIns="45715" rtlCol="0" anchor="ctr"/>
          <a:lstStyle/>
          <a:p>
            <a:pPr lvl="0"/>
            <a:endParaRPr lang="en-ZA" noProof="0" smtClean="0"/>
          </a:p>
        </p:txBody>
      </p:sp>
      <p:sp>
        <p:nvSpPr>
          <p:cNvPr id="5" name="Notes Placeholder 4"/>
          <p:cNvSpPr>
            <a:spLocks noGrp="1"/>
          </p:cNvSpPr>
          <p:nvPr>
            <p:ph type="body" sz="quarter" idx="3"/>
          </p:nvPr>
        </p:nvSpPr>
        <p:spPr>
          <a:xfrm>
            <a:off x="679453" y="4714878"/>
            <a:ext cx="5438775" cy="4467225"/>
          </a:xfrm>
          <a:prstGeom prst="rect">
            <a:avLst/>
          </a:prstGeom>
        </p:spPr>
        <p:txBody>
          <a:bodyPr vert="horz" lIns="91429" tIns="45715" rIns="91429" bIns="457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1" y="9428166"/>
            <a:ext cx="2946400" cy="496887"/>
          </a:xfrm>
          <a:prstGeom prst="rect">
            <a:avLst/>
          </a:prstGeom>
        </p:spPr>
        <p:txBody>
          <a:bodyPr vert="horz" lIns="91429" tIns="45715" rIns="91429" bIns="45715"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688" y="9428166"/>
            <a:ext cx="2946400" cy="496887"/>
          </a:xfrm>
          <a:prstGeom prst="rect">
            <a:avLst/>
          </a:prstGeom>
        </p:spPr>
        <p:txBody>
          <a:bodyPr vert="horz" lIns="91429" tIns="45715" rIns="91429" bIns="45715" rtlCol="0" anchor="b"/>
          <a:lstStyle>
            <a:lvl1pPr algn="r">
              <a:defRPr sz="1200"/>
            </a:lvl1pPr>
          </a:lstStyle>
          <a:p>
            <a:pPr>
              <a:defRPr/>
            </a:pPr>
            <a:fld id="{CF01AD71-82C0-49DA-A5C8-54B2D538AA7C}" type="slidenum">
              <a:rPr lang="en-ZA"/>
              <a:pPr>
                <a:defRPr/>
              </a:pPr>
              <a:t>‹#›</a:t>
            </a:fld>
            <a:endParaRPr lang="en-ZA"/>
          </a:p>
        </p:txBody>
      </p:sp>
    </p:spTree>
    <p:extLst>
      <p:ext uri="{BB962C8B-B14F-4D97-AF65-F5344CB8AC3E}">
        <p14:creationId xmlns:p14="http://schemas.microsoft.com/office/powerpoint/2010/main" xmlns="" val="2018349002"/>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pPr>
              <a:defRPr/>
            </a:pPr>
            <a:r>
              <a:rPr lang="en-ZA" smtClean="0"/>
              <a:t>CASES ON HAND</a:t>
            </a:r>
            <a:endParaRPr lang="en-ZA"/>
          </a:p>
        </p:txBody>
      </p:sp>
    </p:spTree>
    <p:extLst>
      <p:ext uri="{BB962C8B-B14F-4D97-AF65-F5344CB8AC3E}">
        <p14:creationId xmlns:p14="http://schemas.microsoft.com/office/powerpoint/2010/main" xmlns="" val="57630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069EB93-0C08-4FFC-B43B-53FD29A3E8B8}"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C6322F1-83DE-48E1-B576-13CA65DA7D67}" type="slidenum">
              <a:rPr lang="en-US" smtClean="0"/>
              <a:pPr>
                <a:defRPr/>
              </a:pPr>
              <a:t>‹#›</a:t>
            </a:fld>
            <a:endParaRPr lang="en-US"/>
          </a:p>
        </p:txBody>
      </p:sp>
    </p:spTree>
    <p:extLst>
      <p:ext uri="{BB962C8B-B14F-4D97-AF65-F5344CB8AC3E}">
        <p14:creationId xmlns:p14="http://schemas.microsoft.com/office/powerpoint/2010/main" xmlns="" val="100533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158167800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7CE4D8F-16F2-495A-93B4-F79BAF8E221E}"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4579539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289439746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7239834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74209794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E3AFC15-7BE9-4E90-964B-444F50517AD8}"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A03A3D3-973D-4B59-9204-BBD21ADCF44C}" type="slidenum">
              <a:rPr lang="en-US" smtClean="0"/>
              <a:pPr>
                <a:defRPr/>
              </a:pPr>
              <a:t>‹#›</a:t>
            </a:fld>
            <a:endParaRPr lang="en-US"/>
          </a:p>
        </p:txBody>
      </p:sp>
    </p:spTree>
    <p:extLst>
      <p:ext uri="{BB962C8B-B14F-4D97-AF65-F5344CB8AC3E}">
        <p14:creationId xmlns:p14="http://schemas.microsoft.com/office/powerpoint/2010/main" xmlns="" val="111548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871FDFF-654D-4DBD-8650-1A4EB9018A1F}"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1B8A813-5FD3-4361-94BC-FC743A9C64EC}" type="slidenum">
              <a:rPr lang="en-US" smtClean="0"/>
              <a:pPr>
                <a:defRPr/>
              </a:pPr>
              <a:t>‹#›</a:t>
            </a:fld>
            <a:endParaRPr lang="en-US"/>
          </a:p>
        </p:txBody>
      </p:sp>
    </p:spTree>
    <p:extLst>
      <p:ext uri="{BB962C8B-B14F-4D97-AF65-F5344CB8AC3E}">
        <p14:creationId xmlns:p14="http://schemas.microsoft.com/office/powerpoint/2010/main" xmlns="" val="33015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1654318-CDD6-4806-AF1F-B11BD3972D8B}"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a:t>
            </a:fld>
            <a:endParaRPr lang="en-US"/>
          </a:p>
        </p:txBody>
      </p:sp>
    </p:spTree>
    <p:extLst>
      <p:ext uri="{BB962C8B-B14F-4D97-AF65-F5344CB8AC3E}">
        <p14:creationId xmlns:p14="http://schemas.microsoft.com/office/powerpoint/2010/main" xmlns="" val="176752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9E8E18C-8BCA-41B9-8209-F0014F93C7EA}"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9CA0D7-6947-44F8-A8E9-740AE5061A03}" type="slidenum">
              <a:rPr lang="en-US" smtClean="0"/>
              <a:pPr>
                <a:defRPr/>
              </a:pPr>
              <a:t>‹#›</a:t>
            </a:fld>
            <a:endParaRPr lang="en-US"/>
          </a:p>
        </p:txBody>
      </p:sp>
    </p:spTree>
    <p:extLst>
      <p:ext uri="{BB962C8B-B14F-4D97-AF65-F5344CB8AC3E}">
        <p14:creationId xmlns:p14="http://schemas.microsoft.com/office/powerpoint/2010/main" xmlns="" val="12421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B65EB93-5920-4A36-A461-BA4ACBDBB9A2}"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83B78B24-E9CB-403E-932C-C762FBFF51F5}" type="slidenum">
              <a:rPr lang="en-US" smtClean="0"/>
              <a:pPr>
                <a:defRPr/>
              </a:pPr>
              <a:t>‹#›</a:t>
            </a:fld>
            <a:endParaRPr lang="en-US"/>
          </a:p>
        </p:txBody>
      </p:sp>
    </p:spTree>
    <p:extLst>
      <p:ext uri="{BB962C8B-B14F-4D97-AF65-F5344CB8AC3E}">
        <p14:creationId xmlns:p14="http://schemas.microsoft.com/office/powerpoint/2010/main" xmlns="" val="23245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9F2B8052-0D6B-478E-AD4B-07E7B0F1F5EE}" type="datetime1">
              <a:rPr lang="en-US" smtClean="0"/>
              <a:pPr>
                <a:defRPr/>
              </a:pPr>
              <a:t>3/15/2018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41D77E9F-4603-4B74-B472-2878BC1F7729}" type="slidenum">
              <a:rPr lang="en-US" smtClean="0"/>
              <a:pPr>
                <a:defRPr/>
              </a:pPr>
              <a:t>‹#›</a:t>
            </a:fld>
            <a:endParaRPr lang="en-US"/>
          </a:p>
        </p:txBody>
      </p:sp>
    </p:spTree>
    <p:extLst>
      <p:ext uri="{BB962C8B-B14F-4D97-AF65-F5344CB8AC3E}">
        <p14:creationId xmlns:p14="http://schemas.microsoft.com/office/powerpoint/2010/main" xmlns="" val="250268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F052F82-70B9-40B1-83D0-3B3729116685}" type="datetime1">
              <a:rPr lang="en-US" smtClean="0"/>
              <a:pPr>
                <a:defRPr/>
              </a:pPr>
              <a:t>3/15/2018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28275848-4C89-42C9-9FE3-030BFB2C62BB}" type="slidenum">
              <a:rPr lang="en-US" smtClean="0"/>
              <a:pPr>
                <a:defRPr/>
              </a:pPr>
              <a:t>‹#›</a:t>
            </a:fld>
            <a:endParaRPr lang="en-US"/>
          </a:p>
        </p:txBody>
      </p:sp>
    </p:spTree>
    <p:extLst>
      <p:ext uri="{BB962C8B-B14F-4D97-AF65-F5344CB8AC3E}">
        <p14:creationId xmlns:p14="http://schemas.microsoft.com/office/powerpoint/2010/main" xmlns="" val="81375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EFED38-9BB8-471A-A7A3-527C5ED14864}" type="datetime1">
              <a:rPr lang="en-US" smtClean="0"/>
              <a:pPr>
                <a:defRPr/>
              </a:pPr>
              <a:t>3/15/2018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a:t>
            </a:fld>
            <a:endParaRPr lang="en-US"/>
          </a:p>
        </p:txBody>
      </p:sp>
    </p:spTree>
    <p:extLst>
      <p:ext uri="{BB962C8B-B14F-4D97-AF65-F5344CB8AC3E}">
        <p14:creationId xmlns:p14="http://schemas.microsoft.com/office/powerpoint/2010/main" xmlns="" val="291699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29F893A-A194-4089-8954-34586DFB6090}"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D79A9990-9CE5-42AF-BF85-38732748D40C}" type="slidenum">
              <a:rPr lang="en-US" smtClean="0"/>
              <a:pPr>
                <a:defRPr/>
              </a:pPr>
              <a:t>‹#›</a:t>
            </a:fld>
            <a:endParaRPr lang="en-US"/>
          </a:p>
        </p:txBody>
      </p:sp>
    </p:spTree>
    <p:extLst>
      <p:ext uri="{BB962C8B-B14F-4D97-AF65-F5344CB8AC3E}">
        <p14:creationId xmlns:p14="http://schemas.microsoft.com/office/powerpoint/2010/main" xmlns="" val="624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C79A092-6C2D-41E9-870A-53D89DDF1FA0}"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F148C386-FA17-41C1-953A-66F9A2CBABDD}" type="slidenum">
              <a:rPr lang="en-US" smtClean="0"/>
              <a:pPr>
                <a:defRPr/>
              </a:pPr>
              <a:t>‹#›</a:t>
            </a:fld>
            <a:endParaRPr lang="en-US"/>
          </a:p>
        </p:txBody>
      </p:sp>
    </p:spTree>
    <p:extLst>
      <p:ext uri="{BB962C8B-B14F-4D97-AF65-F5344CB8AC3E}">
        <p14:creationId xmlns:p14="http://schemas.microsoft.com/office/powerpoint/2010/main" xmlns="" val="148590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3894651014"/>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8" r:id="rId12"/>
    <p:sldLayoutId id="2147484129" r:id="rId13"/>
    <p:sldLayoutId id="2147484130" r:id="rId14"/>
    <p:sldLayoutId id="2147484131" r:id="rId15"/>
    <p:sldLayoutId id="2147484132"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304800" y="2188570"/>
            <a:ext cx="8458200" cy="1524000"/>
          </a:xfrm>
        </p:spPr>
        <p:txBody>
          <a:bodyPr>
            <a:normAutofit fontScale="90000"/>
          </a:bodyPr>
          <a:lstStyle/>
          <a:p>
            <a:pPr algn="ctr"/>
            <a:r>
              <a:rPr lang="en-ZA" sz="4900" b="1" dirty="0" smtClean="0">
                <a:solidFill>
                  <a:srgbClr val="FF0000"/>
                </a:solidFill>
              </a:rPr>
              <a:t/>
            </a:r>
            <a:br>
              <a:rPr lang="en-ZA" sz="4900" b="1" dirty="0" smtClean="0">
                <a:solidFill>
                  <a:srgbClr val="FF0000"/>
                </a:solidFill>
              </a:rPr>
            </a:br>
            <a:r>
              <a:rPr lang="en-ZA" sz="4900" b="1" dirty="0">
                <a:solidFill>
                  <a:srgbClr val="FF0000"/>
                </a:solidFill>
              </a:rPr>
              <a:t/>
            </a:r>
            <a:br>
              <a:rPr lang="en-ZA" sz="4900" b="1" dirty="0">
                <a:solidFill>
                  <a:srgbClr val="FF0000"/>
                </a:solidFill>
              </a:rPr>
            </a:br>
            <a:r>
              <a:rPr sz="4900" b="1" dirty="0" smtClean="0">
                <a:solidFill>
                  <a:srgbClr val="FF0000"/>
                </a:solidFill>
              </a:rPr>
              <a:t>NATIONAL </a:t>
            </a:r>
            <a:r>
              <a:rPr lang="en-ZA" sz="4900" b="1" dirty="0" smtClean="0">
                <a:solidFill>
                  <a:srgbClr val="FF0000"/>
                </a:solidFill>
              </a:rPr>
              <a:t>SCOPA</a:t>
            </a:r>
            <a:r>
              <a:rPr sz="4900" b="1" dirty="0" smtClean="0">
                <a:solidFill>
                  <a:srgbClr val="FF0000"/>
                </a:solidFill>
              </a:rPr>
              <a:t> REPORT </a:t>
            </a:r>
            <a:r>
              <a:rPr sz="3600" b="1" dirty="0" smtClean="0">
                <a:solidFill>
                  <a:srgbClr val="FF0000"/>
                </a:solidFill>
              </a:rPr>
              <a:t/>
            </a:r>
            <a:br>
              <a:rPr sz="3600" b="1" dirty="0" smtClean="0">
                <a:solidFill>
                  <a:srgbClr val="FF0000"/>
                </a:solidFill>
              </a:rPr>
            </a:br>
            <a:r>
              <a:rPr lang="en-ZA" b="1" dirty="0">
                <a:solidFill>
                  <a:srgbClr val="FF0000"/>
                </a:solidFill>
              </a:rPr>
              <a:t>OPERATION CLEAN </a:t>
            </a:r>
            <a:r>
              <a:rPr lang="en-ZA" b="1" dirty="0" smtClean="0">
                <a:solidFill>
                  <a:srgbClr val="FF0000"/>
                </a:solidFill>
              </a:rPr>
              <a:t>AUDIT</a:t>
            </a:r>
            <a:br>
              <a:rPr lang="en-ZA" b="1" dirty="0" smtClean="0">
                <a:solidFill>
                  <a:srgbClr val="FF0000"/>
                </a:solidFill>
              </a:rPr>
            </a:br>
            <a:r>
              <a:rPr lang="en-ZA" b="1" dirty="0" smtClean="0">
                <a:solidFill>
                  <a:srgbClr val="FF0000"/>
                </a:solidFill>
              </a:rPr>
              <a:t>MUNICIPALITIES</a:t>
            </a:r>
            <a:endParaRPr sz="3600" b="1" dirty="0" smtClean="0">
              <a:solidFill>
                <a:srgbClr val="FF0000"/>
              </a:solidFill>
            </a:endParaRPr>
          </a:p>
        </p:txBody>
      </p:sp>
      <p:sp>
        <p:nvSpPr>
          <p:cNvPr id="6146" name="Subtitle 2"/>
          <p:cNvSpPr>
            <a:spLocks noGrp="1"/>
          </p:cNvSpPr>
          <p:nvPr>
            <p:ph type="subTitle" idx="1"/>
          </p:nvPr>
        </p:nvSpPr>
        <p:spPr>
          <a:xfrm>
            <a:off x="1333500" y="3962400"/>
            <a:ext cx="6400800" cy="1236663"/>
          </a:xfrm>
        </p:spPr>
        <p:txBody>
          <a:bodyPr>
            <a:normAutofit/>
          </a:bodyPr>
          <a:lstStyle/>
          <a:p>
            <a:pPr eaLnBrk="1" hangingPunct="1"/>
            <a:endParaRPr lang="en-US" b="1" dirty="0" smtClean="0"/>
          </a:p>
          <a:p>
            <a:pPr algn="ctr" eaLnBrk="1" hangingPunct="1"/>
            <a:r>
              <a:rPr lang="en-US" sz="4800" b="1" dirty="0" smtClean="0"/>
              <a:t> FEBRUARY 2018</a:t>
            </a:r>
          </a:p>
        </p:txBody>
      </p:sp>
      <p:sp>
        <p:nvSpPr>
          <p:cNvPr id="4" name="Slide Number Placeholder 3"/>
          <p:cNvSpPr>
            <a:spLocks noGrp="1"/>
          </p:cNvSpPr>
          <p:nvPr>
            <p:ph type="sldNum" sz="quarter" idx="12"/>
          </p:nvPr>
        </p:nvSpPr>
        <p:spPr/>
        <p:txBody>
          <a:bodyPr/>
          <a:lstStyle/>
          <a:p>
            <a:pPr>
              <a:defRPr/>
            </a:pPr>
            <a:fld id="{5C6322F1-83DE-48E1-B576-13CA65DA7D67}" type="slidenum">
              <a:rPr lang="en-US" smtClean="0"/>
              <a:pPr>
                <a:defRPr/>
              </a:pPr>
              <a:t>1</a:t>
            </a:fld>
            <a:endParaRPr lang="en-US"/>
          </a:p>
        </p:txBody>
      </p:sp>
      <p:pic>
        <p:nvPicPr>
          <p:cNvPr id="6" name="Picture 5" descr="Hawks.01.bmp"/>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20574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10400" y="5035550"/>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4756354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0"/>
            <a:ext cx="6553200" cy="4844422"/>
          </a:xfrm>
        </p:spPr>
        <p:txBody>
          <a:bodyPr/>
          <a:lstStyle/>
          <a:p>
            <a:pPr marL="0" lvl="0" indent="0" defTabSz="914400" fontAlgn="base">
              <a:spcBef>
                <a:spcPct val="0"/>
              </a:spcBef>
              <a:spcAft>
                <a:spcPct val="0"/>
              </a:spcAft>
              <a:buClrTx/>
              <a:buNone/>
            </a:pPr>
            <a:r>
              <a:rPr lang="en-ZA" b="1" dirty="0">
                <a:solidFill>
                  <a:prstClr val="black"/>
                </a:solidFill>
                <a:latin typeface="Arial" charset="0"/>
              </a:rPr>
              <a:t>OBJECTIVE</a:t>
            </a:r>
            <a:r>
              <a:rPr lang="en-ZA" dirty="0">
                <a:solidFill>
                  <a:prstClr val="black"/>
                </a:solidFill>
                <a:latin typeface="Arial" charset="0"/>
              </a:rPr>
              <a:t/>
            </a:r>
            <a:br>
              <a:rPr lang="en-ZA" dirty="0">
                <a:solidFill>
                  <a:prstClr val="black"/>
                </a:solidFill>
                <a:latin typeface="Arial" charset="0"/>
              </a:rPr>
            </a:br>
            <a:r>
              <a:rPr lang="en-ZA" dirty="0">
                <a:solidFill>
                  <a:prstClr val="black"/>
                </a:solidFill>
                <a:latin typeface="Arial" charset="0"/>
              </a:rPr>
              <a:t/>
            </a:r>
            <a:br>
              <a:rPr lang="en-ZA" dirty="0">
                <a:solidFill>
                  <a:prstClr val="black"/>
                </a:solidFill>
                <a:latin typeface="Arial" charset="0"/>
              </a:rPr>
            </a:br>
            <a:r>
              <a:rPr lang="en-ZA" dirty="0">
                <a:solidFill>
                  <a:prstClr val="black"/>
                </a:solidFill>
                <a:latin typeface="Arial" charset="0"/>
              </a:rPr>
              <a:t>The main goal of Operation Clean Audit is to root out corruption in the Local Government sphere and to ensure that the latter achieve clean audits. Operation Clean Audit was rolled out in the North West Province on 11 September 2009 and was implemented systematically in all other provinces.</a:t>
            </a:r>
            <a:br>
              <a:rPr lang="en-ZA" dirty="0">
                <a:solidFill>
                  <a:prstClr val="black"/>
                </a:solidFill>
                <a:latin typeface="Arial" charset="0"/>
              </a:rPr>
            </a:br>
            <a:endParaRPr lang="en-ZA" dirty="0">
              <a:solidFill>
                <a:prstClr val="black"/>
              </a:solidFill>
              <a:latin typeface="Arial" charset="0"/>
            </a:endParaRPr>
          </a:p>
          <a:p>
            <a:pPr marL="0" indent="0">
              <a:buNone/>
            </a:pPr>
            <a:endParaRPr lang="en-ZA" dirty="0"/>
          </a:p>
        </p:txBody>
      </p:sp>
      <p:sp>
        <p:nvSpPr>
          <p:cNvPr id="4" name="Date Placeholder 3"/>
          <p:cNvSpPr>
            <a:spLocks noGrp="1"/>
          </p:cNvSpPr>
          <p:nvPr>
            <p:ph type="dt" sz="half" idx="10"/>
          </p:nvPr>
        </p:nvSpPr>
        <p:spPr/>
        <p:txBody>
          <a:bodyPr/>
          <a:lstStyle/>
          <a:p>
            <a:pPr>
              <a:defRPr/>
            </a:pPr>
            <a:fld id="{61654318-CDD6-4806-AF1F-B11BD3972D8B}" type="datetime1">
              <a:rPr lang="en-US" smtClean="0"/>
              <a:pPr>
                <a:defRPr/>
              </a:pPr>
              <a:t>3/15/2018</a:t>
            </a:fld>
            <a:endParaRPr lang="en-US"/>
          </a:p>
        </p:txBody>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2</a:t>
            </a:fld>
            <a:endParaRPr lang="en-US"/>
          </a:p>
        </p:txBody>
      </p:sp>
    </p:spTree>
    <p:extLst>
      <p:ext uri="{BB962C8B-B14F-4D97-AF65-F5344CB8AC3E}">
        <p14:creationId xmlns:p14="http://schemas.microsoft.com/office/powerpoint/2010/main" xmlns="" val="157925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956490"/>
            <a:ext cx="6553200" cy="4844422"/>
          </a:xfrm>
        </p:spPr>
        <p:txBody>
          <a:bodyPr>
            <a:normAutofit fontScale="92500" lnSpcReduction="20000"/>
          </a:bodyPr>
          <a:lstStyle/>
          <a:p>
            <a:pPr marL="0" lvl="0" indent="0" defTabSz="914400" fontAlgn="base">
              <a:spcBef>
                <a:spcPct val="0"/>
              </a:spcBef>
              <a:spcAft>
                <a:spcPct val="0"/>
              </a:spcAft>
              <a:buClrTx/>
              <a:buNone/>
            </a:pPr>
            <a:r>
              <a:rPr lang="en-US" sz="2600" b="1" dirty="0">
                <a:solidFill>
                  <a:prstClr val="black"/>
                </a:solidFill>
                <a:latin typeface="Arial" charset="0"/>
              </a:rPr>
              <a:t>KEY FOCUS AREAS - DPCI</a:t>
            </a:r>
            <a:endParaRPr lang="en-ZA" sz="2600" b="1" dirty="0">
              <a:solidFill>
                <a:prstClr val="black"/>
              </a:solidFill>
              <a:latin typeface="Arial" charset="0"/>
            </a:endParaRPr>
          </a:p>
          <a:p>
            <a:pPr marL="0" lvl="0" indent="0" defTabSz="914400" fontAlgn="base">
              <a:spcBef>
                <a:spcPct val="0"/>
              </a:spcBef>
              <a:spcAft>
                <a:spcPct val="0"/>
              </a:spcAft>
              <a:buClrTx/>
              <a:buNone/>
            </a:pPr>
            <a:r>
              <a:rPr lang="en-US" dirty="0">
                <a:solidFill>
                  <a:prstClr val="black"/>
                </a:solidFill>
                <a:latin typeface="Arial" charset="0"/>
              </a:rPr>
              <a:t> </a:t>
            </a:r>
            <a:endParaRPr lang="en-ZA" dirty="0">
              <a:solidFill>
                <a:prstClr val="black"/>
              </a:solidFill>
              <a:latin typeface="Arial" charset="0"/>
            </a:endParaRPr>
          </a:p>
          <a:p>
            <a:pPr marL="285750" lvl="0" indent="-285750" defTabSz="914400" fontAlgn="base">
              <a:spcBef>
                <a:spcPct val="0"/>
              </a:spcBef>
              <a:spcAft>
                <a:spcPct val="0"/>
              </a:spcAft>
              <a:buClrTx/>
              <a:buFont typeface="Wingdings" panose="05000000000000000000" pitchFamily="2" charset="2"/>
              <a:buChar char="§"/>
            </a:pPr>
            <a:r>
              <a:rPr lang="en-US" dirty="0">
                <a:solidFill>
                  <a:prstClr val="black"/>
                </a:solidFill>
                <a:latin typeface="Arial" charset="0"/>
              </a:rPr>
              <a:t>The key focus area of the </a:t>
            </a:r>
            <a:r>
              <a:rPr lang="en-US" dirty="0" smtClean="0">
                <a:solidFill>
                  <a:prstClr val="black"/>
                </a:solidFill>
                <a:latin typeface="Arial" charset="0"/>
              </a:rPr>
              <a:t>Directorate (Relating to Operation Clean Audit) </a:t>
            </a:r>
            <a:r>
              <a:rPr lang="en-US" dirty="0">
                <a:solidFill>
                  <a:prstClr val="black"/>
                </a:solidFill>
                <a:latin typeface="Arial" charset="0"/>
              </a:rPr>
              <a:t>is to ensure </a:t>
            </a:r>
            <a:r>
              <a:rPr lang="en-US" dirty="0" smtClean="0">
                <a:solidFill>
                  <a:prstClr val="black"/>
                </a:solidFill>
                <a:latin typeface="Arial" charset="0"/>
              </a:rPr>
              <a:t>that: </a:t>
            </a:r>
            <a:r>
              <a:rPr lang="en-US" dirty="0">
                <a:solidFill>
                  <a:prstClr val="black"/>
                </a:solidFill>
                <a:latin typeface="Arial" charset="0"/>
              </a:rPr>
              <a:t>investigations concerning corruption and fraud involving Local Government and Government departments are prioritized and expedited;</a:t>
            </a:r>
            <a:endParaRPr lang="en-ZA" dirty="0">
              <a:solidFill>
                <a:prstClr val="black"/>
              </a:solidFill>
              <a:latin typeface="Arial" charset="0"/>
            </a:endParaRPr>
          </a:p>
          <a:p>
            <a:pPr marL="285750" lvl="0" indent="-285750" defTabSz="914400" fontAlgn="base">
              <a:spcBef>
                <a:spcPct val="0"/>
              </a:spcBef>
              <a:spcAft>
                <a:spcPct val="0"/>
              </a:spcAft>
              <a:buClrTx/>
              <a:buFont typeface="Wingdings" panose="05000000000000000000" pitchFamily="2" charset="2"/>
              <a:buChar char="§"/>
            </a:pPr>
            <a:r>
              <a:rPr lang="en-US" dirty="0">
                <a:solidFill>
                  <a:prstClr val="black"/>
                </a:solidFill>
                <a:latin typeface="Arial" charset="0"/>
              </a:rPr>
              <a:t>To ensure that corrupt officials are identified and criminally prosecuted;</a:t>
            </a:r>
            <a:endParaRPr lang="en-ZA" dirty="0">
              <a:solidFill>
                <a:prstClr val="black"/>
              </a:solidFill>
              <a:latin typeface="Arial" charset="0"/>
            </a:endParaRPr>
          </a:p>
          <a:p>
            <a:pPr marL="285750" lvl="0" indent="-285750" defTabSz="914400" fontAlgn="base">
              <a:spcBef>
                <a:spcPct val="0"/>
              </a:spcBef>
              <a:spcAft>
                <a:spcPct val="0"/>
              </a:spcAft>
              <a:buClrTx/>
              <a:buFont typeface="Wingdings" panose="05000000000000000000" pitchFamily="2" charset="2"/>
              <a:buChar char="§"/>
            </a:pPr>
            <a:r>
              <a:rPr lang="en-US" dirty="0">
                <a:solidFill>
                  <a:prstClr val="black"/>
                </a:solidFill>
                <a:latin typeface="Arial" charset="0"/>
              </a:rPr>
              <a:t>To identify shortcomings in Local Government Departments systems, procedures and practices that contributes towards creating an environment for fraud and corrupt activities;</a:t>
            </a:r>
            <a:endParaRPr lang="en-ZA" dirty="0">
              <a:solidFill>
                <a:prstClr val="black"/>
              </a:solidFill>
              <a:latin typeface="Arial" charset="0"/>
            </a:endParaRPr>
          </a:p>
          <a:p>
            <a:pPr marL="285750" lvl="0" indent="-285750" defTabSz="914400" fontAlgn="base">
              <a:spcBef>
                <a:spcPct val="0"/>
              </a:spcBef>
              <a:spcAft>
                <a:spcPct val="0"/>
              </a:spcAft>
              <a:buClrTx/>
              <a:buFont typeface="Wingdings" panose="05000000000000000000" pitchFamily="2" charset="2"/>
              <a:buChar char="§"/>
            </a:pPr>
            <a:r>
              <a:rPr lang="en-ZA" dirty="0">
                <a:solidFill>
                  <a:prstClr val="black"/>
                </a:solidFill>
                <a:latin typeface="Arial" charset="0"/>
              </a:rPr>
              <a:t>To contribute and to ensure that by 2019, 120 persons are convicted for corruption.</a:t>
            </a:r>
          </a:p>
          <a:p>
            <a:pPr marL="285750" lvl="0" indent="-285750" defTabSz="914400" fontAlgn="base">
              <a:spcBef>
                <a:spcPct val="0"/>
              </a:spcBef>
              <a:spcAft>
                <a:spcPct val="0"/>
              </a:spcAft>
              <a:buClrTx/>
              <a:buFont typeface="Wingdings" panose="05000000000000000000" pitchFamily="2" charset="2"/>
              <a:buChar char="§"/>
            </a:pPr>
            <a:r>
              <a:rPr lang="en-ZA" dirty="0">
                <a:solidFill>
                  <a:prstClr val="black"/>
                </a:solidFill>
                <a:latin typeface="Arial" charset="0"/>
              </a:rPr>
              <a:t>To contribute and to ensure that by 2019, 1000 public officials are convicted for corruption or offences related to </a:t>
            </a:r>
            <a:r>
              <a:rPr lang="en-ZA" dirty="0" smtClean="0">
                <a:solidFill>
                  <a:prstClr val="black"/>
                </a:solidFill>
                <a:latin typeface="Arial" charset="0"/>
              </a:rPr>
              <a:t>corruption;</a:t>
            </a:r>
          </a:p>
          <a:p>
            <a:pPr marL="285750" lvl="0" indent="-285750" defTabSz="914400" fontAlgn="base">
              <a:spcBef>
                <a:spcPct val="0"/>
              </a:spcBef>
              <a:spcAft>
                <a:spcPct val="0"/>
              </a:spcAft>
              <a:buClrTx/>
              <a:buFont typeface="Wingdings" panose="05000000000000000000" pitchFamily="2" charset="2"/>
              <a:buChar char="§"/>
            </a:pPr>
            <a:r>
              <a:rPr lang="en-ZA" dirty="0" smtClean="0">
                <a:solidFill>
                  <a:prstClr val="black"/>
                </a:solidFill>
                <a:latin typeface="Arial" charset="0"/>
              </a:rPr>
              <a:t>The afore -mentioned two focus areas points falls under the mandate and scope of ACTT;</a:t>
            </a:r>
            <a:endParaRPr lang="en-ZA" dirty="0">
              <a:solidFill>
                <a:prstClr val="black"/>
              </a:solidFill>
              <a:latin typeface="Arial" charset="0"/>
            </a:endParaRPr>
          </a:p>
          <a:p>
            <a:pPr marL="285750" lvl="0" indent="-285750" defTabSz="914400" fontAlgn="base">
              <a:spcBef>
                <a:spcPct val="0"/>
              </a:spcBef>
              <a:spcAft>
                <a:spcPct val="0"/>
              </a:spcAft>
              <a:buClrTx/>
              <a:buFont typeface="Wingdings" panose="05000000000000000000" pitchFamily="2" charset="2"/>
              <a:buChar char="§"/>
            </a:pPr>
            <a:r>
              <a:rPr lang="en-ZA" dirty="0">
                <a:solidFill>
                  <a:prstClr val="black"/>
                </a:solidFill>
                <a:latin typeface="Arial" charset="0"/>
              </a:rPr>
              <a:t>To contribute in strengthening </a:t>
            </a:r>
            <a:r>
              <a:rPr lang="en-ZA" dirty="0" smtClean="0">
                <a:solidFill>
                  <a:prstClr val="black"/>
                </a:solidFill>
                <a:latin typeface="Arial" charset="0"/>
              </a:rPr>
              <a:t>Anti-Corruption </a:t>
            </a:r>
            <a:r>
              <a:rPr lang="en-ZA" dirty="0">
                <a:solidFill>
                  <a:prstClr val="black"/>
                </a:solidFill>
                <a:latin typeface="Arial" charset="0"/>
              </a:rPr>
              <a:t>legislation to provide for more stringent penalties, </a:t>
            </a:r>
          </a:p>
          <a:p>
            <a:pPr marL="285750" lvl="0" indent="-285750" defTabSz="914400" fontAlgn="base">
              <a:spcBef>
                <a:spcPct val="0"/>
              </a:spcBef>
              <a:spcAft>
                <a:spcPct val="0"/>
              </a:spcAft>
              <a:buClrTx/>
              <a:buFont typeface="Wingdings" panose="05000000000000000000" pitchFamily="2" charset="2"/>
              <a:buChar char="§"/>
            </a:pPr>
            <a:r>
              <a:rPr lang="en-ZA" dirty="0">
                <a:solidFill>
                  <a:prstClr val="black"/>
                </a:solidFill>
                <a:latin typeface="Arial" charset="0"/>
              </a:rPr>
              <a:t>To protect whistle blowers including those in the private sector.</a:t>
            </a:r>
          </a:p>
          <a:p>
            <a:pPr marL="0" indent="0">
              <a:buNone/>
            </a:pPr>
            <a:endParaRPr lang="en-ZA" dirty="0"/>
          </a:p>
        </p:txBody>
      </p:sp>
      <p:sp>
        <p:nvSpPr>
          <p:cNvPr id="4" name="Date Placeholder 3"/>
          <p:cNvSpPr>
            <a:spLocks noGrp="1"/>
          </p:cNvSpPr>
          <p:nvPr>
            <p:ph type="dt" sz="half" idx="10"/>
          </p:nvPr>
        </p:nvSpPr>
        <p:spPr/>
        <p:txBody>
          <a:bodyPr/>
          <a:lstStyle/>
          <a:p>
            <a:pPr>
              <a:defRPr/>
            </a:pPr>
            <a:fld id="{61654318-CDD6-4806-AF1F-B11BD3972D8B}" type="datetime1">
              <a:rPr lang="en-US" smtClean="0"/>
              <a:pPr>
                <a:defRPr/>
              </a:pPr>
              <a:t>3/15/2018</a:t>
            </a:fld>
            <a:endParaRPr lang="en-US"/>
          </a:p>
        </p:txBody>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3</a:t>
            </a:fld>
            <a:endParaRPr lang="en-US"/>
          </a:p>
        </p:txBody>
      </p:sp>
    </p:spTree>
    <p:extLst>
      <p:ext uri="{BB962C8B-B14F-4D97-AF65-F5344CB8AC3E}">
        <p14:creationId xmlns:p14="http://schemas.microsoft.com/office/powerpoint/2010/main" xmlns="" val="276630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4</a:t>
            </a:fld>
            <a:endParaRPr lang="en-US"/>
          </a:p>
        </p:txBody>
      </p:sp>
      <p:sp>
        <p:nvSpPr>
          <p:cNvPr id="6" name="TextBox 5"/>
          <p:cNvSpPr txBox="1"/>
          <p:nvPr/>
        </p:nvSpPr>
        <p:spPr>
          <a:xfrm>
            <a:off x="3886200" y="1676400"/>
            <a:ext cx="1295400" cy="369332"/>
          </a:xfrm>
          <a:prstGeom prst="rect">
            <a:avLst/>
          </a:prstGeom>
          <a:noFill/>
        </p:spPr>
        <p:txBody>
          <a:bodyPr wrap="square" rtlCol="0">
            <a:spAutoFit/>
          </a:bodyPr>
          <a:lstStyle/>
          <a:p>
            <a:endParaRPr lang="en-ZA" dirty="0"/>
          </a:p>
        </p:txBody>
      </p:sp>
      <p:sp>
        <p:nvSpPr>
          <p:cNvPr id="18" name="Flowchart: Extract 17"/>
          <p:cNvSpPr/>
          <p:nvPr/>
        </p:nvSpPr>
        <p:spPr>
          <a:xfrm>
            <a:off x="381000" y="424873"/>
            <a:ext cx="7002318" cy="6019800"/>
          </a:xfrm>
          <a:prstGeom prst="flowChartExtra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ZA" dirty="0" smtClean="0"/>
              <a:t>INVESTIGATIO</a:t>
            </a:r>
            <a:endParaRPr lang="en-ZA" dirty="0"/>
          </a:p>
        </p:txBody>
      </p:sp>
      <p:sp>
        <p:nvSpPr>
          <p:cNvPr id="19" name="Flowchart: Extract 18"/>
          <p:cNvSpPr/>
          <p:nvPr/>
        </p:nvSpPr>
        <p:spPr>
          <a:xfrm>
            <a:off x="1062759" y="390237"/>
            <a:ext cx="5638800" cy="4886036"/>
          </a:xfrm>
          <a:prstGeom prst="flowChartExtract">
            <a:avLst/>
          </a:prstGeom>
          <a:solidFill>
            <a:schemeClr val="tx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2"/>
                </a:solidFill>
              </a:rPr>
              <a:t>INVESTIGATION</a:t>
            </a:r>
          </a:p>
        </p:txBody>
      </p:sp>
      <p:sp>
        <p:nvSpPr>
          <p:cNvPr id="20" name="Flowchart: Extract 19"/>
          <p:cNvSpPr/>
          <p:nvPr/>
        </p:nvSpPr>
        <p:spPr>
          <a:xfrm>
            <a:off x="1676400" y="514926"/>
            <a:ext cx="4411518" cy="3715327"/>
          </a:xfrm>
          <a:prstGeom prst="flowChartExtract">
            <a:avLst/>
          </a:prstGeom>
          <a:solidFill>
            <a:schemeClr val="accent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p>
          <a:p>
            <a:pPr algn="ctr"/>
            <a:r>
              <a:rPr lang="en-ZA" dirty="0" smtClean="0">
                <a:solidFill>
                  <a:srgbClr val="FF0000"/>
                </a:solidFill>
              </a:rPr>
              <a:t>COURT CASES</a:t>
            </a:r>
            <a:endParaRPr lang="en-ZA" dirty="0">
              <a:solidFill>
                <a:srgbClr val="FF0000"/>
              </a:solidFill>
            </a:endParaRPr>
          </a:p>
        </p:txBody>
      </p:sp>
      <p:sp>
        <p:nvSpPr>
          <p:cNvPr id="21" name="Flowchart: Extract 20"/>
          <p:cNvSpPr/>
          <p:nvPr/>
        </p:nvSpPr>
        <p:spPr>
          <a:xfrm>
            <a:off x="2362200" y="445655"/>
            <a:ext cx="3048000" cy="2616200"/>
          </a:xfrm>
          <a:prstGeom prst="flowChartExtract">
            <a:avLst/>
          </a:prstGeom>
          <a:solidFill>
            <a:schemeClr val="accent5">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CASES ON HAND</a:t>
            </a:r>
            <a:endParaRPr lang="en-ZA" dirty="0"/>
          </a:p>
        </p:txBody>
      </p:sp>
      <p:sp>
        <p:nvSpPr>
          <p:cNvPr id="23" name="Left Arrow 22"/>
          <p:cNvSpPr/>
          <p:nvPr/>
        </p:nvSpPr>
        <p:spPr>
          <a:xfrm>
            <a:off x="4800600" y="1585222"/>
            <a:ext cx="2057400" cy="3370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Left Arrow 24"/>
          <p:cNvSpPr/>
          <p:nvPr/>
        </p:nvSpPr>
        <p:spPr>
          <a:xfrm>
            <a:off x="5829300" y="3493655"/>
            <a:ext cx="1554018" cy="316345"/>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Left Arrow 25"/>
          <p:cNvSpPr/>
          <p:nvPr/>
        </p:nvSpPr>
        <p:spPr>
          <a:xfrm>
            <a:off x="6477000" y="4590473"/>
            <a:ext cx="1249218"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Left Arrow 26"/>
          <p:cNvSpPr/>
          <p:nvPr/>
        </p:nvSpPr>
        <p:spPr>
          <a:xfrm>
            <a:off x="7010401" y="5486400"/>
            <a:ext cx="914400"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Oval 29"/>
          <p:cNvSpPr/>
          <p:nvPr/>
        </p:nvSpPr>
        <p:spPr>
          <a:xfrm>
            <a:off x="6934200" y="1219200"/>
            <a:ext cx="190500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lumMod val="95000"/>
                    <a:lumOff val="5000"/>
                  </a:schemeClr>
                </a:solidFill>
              </a:rPr>
              <a:t>315</a:t>
            </a:r>
            <a:endParaRPr lang="en-ZA" dirty="0">
              <a:solidFill>
                <a:schemeClr val="tx1">
                  <a:lumMod val="95000"/>
                  <a:lumOff val="5000"/>
                </a:schemeClr>
              </a:solidFill>
            </a:endParaRPr>
          </a:p>
        </p:txBody>
      </p:sp>
      <p:sp>
        <p:nvSpPr>
          <p:cNvPr id="31" name="Oval 30"/>
          <p:cNvSpPr/>
          <p:nvPr/>
        </p:nvSpPr>
        <p:spPr>
          <a:xfrm>
            <a:off x="7366289" y="3255820"/>
            <a:ext cx="1489941" cy="95365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lumMod val="95000"/>
                    <a:lumOff val="5000"/>
                  </a:schemeClr>
                </a:solidFill>
              </a:rPr>
              <a:t>107</a:t>
            </a:r>
            <a:endParaRPr lang="en-ZA" dirty="0">
              <a:solidFill>
                <a:schemeClr val="tx1">
                  <a:lumMod val="95000"/>
                  <a:lumOff val="5000"/>
                </a:schemeClr>
              </a:solidFill>
            </a:endParaRPr>
          </a:p>
        </p:txBody>
      </p:sp>
      <p:sp>
        <p:nvSpPr>
          <p:cNvPr id="32" name="Oval 31"/>
          <p:cNvSpPr/>
          <p:nvPr/>
        </p:nvSpPr>
        <p:spPr>
          <a:xfrm>
            <a:off x="7772400" y="4494646"/>
            <a:ext cx="1246332" cy="781627"/>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solidFill>
              </a:rPr>
              <a:t>135</a:t>
            </a:r>
            <a:endParaRPr lang="en-ZA" dirty="0">
              <a:solidFill>
                <a:schemeClr val="tx1"/>
              </a:solidFill>
            </a:endParaRPr>
          </a:p>
        </p:txBody>
      </p:sp>
      <p:sp>
        <p:nvSpPr>
          <p:cNvPr id="33" name="Oval 32"/>
          <p:cNvSpPr/>
          <p:nvPr/>
        </p:nvSpPr>
        <p:spPr>
          <a:xfrm>
            <a:off x="8077200" y="5308600"/>
            <a:ext cx="1066800" cy="76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ZA" dirty="0" smtClean="0"/>
              <a:t>73</a:t>
            </a:r>
            <a:endParaRPr lang="en-ZA" dirty="0"/>
          </a:p>
        </p:txBody>
      </p:sp>
      <p:sp>
        <p:nvSpPr>
          <p:cNvPr id="35" name="TextBox 34"/>
          <p:cNvSpPr txBox="1"/>
          <p:nvPr/>
        </p:nvSpPr>
        <p:spPr>
          <a:xfrm>
            <a:off x="-139714" y="1315827"/>
            <a:ext cx="3541712" cy="646331"/>
          </a:xfrm>
          <a:prstGeom prst="rect">
            <a:avLst/>
          </a:prstGeom>
          <a:noFill/>
        </p:spPr>
        <p:txBody>
          <a:bodyPr wrap="square" rtlCol="0">
            <a:spAutoFit/>
          </a:bodyPr>
          <a:lstStyle/>
          <a:p>
            <a:pPr algn="ctr"/>
            <a:r>
              <a:rPr lang="en-ZA" b="1" dirty="0" smtClean="0">
                <a:solidFill>
                  <a:srgbClr val="00B050"/>
                </a:solidFill>
                <a:latin typeface="Arial Rounded MT Bold" pitchFamily="34" charset="0"/>
              </a:rPr>
              <a:t>NATIONAL PICTURE </a:t>
            </a:r>
          </a:p>
          <a:p>
            <a:pPr algn="ctr"/>
            <a:r>
              <a:rPr lang="en-ZA" b="1" dirty="0" smtClean="0">
                <a:solidFill>
                  <a:srgbClr val="00B050"/>
                </a:solidFill>
                <a:latin typeface="Arial Rounded MT Bold" pitchFamily="34" charset="0"/>
              </a:rPr>
              <a:t>OPERATION CLEAN AUDIT</a:t>
            </a:r>
            <a:endParaRPr lang="en-ZA" b="1" dirty="0">
              <a:solidFill>
                <a:srgbClr val="00B050"/>
              </a:solidFill>
              <a:latin typeface="Arial Rounded MT Bol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4547103"/>
            <a:ext cx="22860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41712" y="5583237"/>
            <a:ext cx="992188"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855" y="0"/>
            <a:ext cx="2213841"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5978" y="2023398"/>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93925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5</a:t>
            </a:fld>
            <a:endParaRPr lang="en-US"/>
          </a:p>
        </p:txBody>
      </p:sp>
      <p:graphicFrame>
        <p:nvGraphicFramePr>
          <p:cNvPr id="5" name="Chart 4"/>
          <p:cNvGraphicFramePr>
            <a:graphicFrameLocks/>
          </p:cNvGraphicFramePr>
          <p:nvPr>
            <p:extLst>
              <p:ext uri="{D42A27DB-BD31-4B8C-83A1-F6EECF244321}">
                <p14:modId xmlns:p14="http://schemas.microsoft.com/office/powerpoint/2010/main" xmlns="" val="2562634144"/>
              </p:ext>
            </p:extLst>
          </p:nvPr>
        </p:nvGraphicFramePr>
        <p:xfrm>
          <a:off x="1096206" y="304800"/>
          <a:ext cx="8047794" cy="56730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xmlns="" val="2972384551"/>
              </p:ext>
            </p:extLst>
          </p:nvPr>
        </p:nvGraphicFramePr>
        <p:xfrm>
          <a:off x="1676400" y="381000"/>
          <a:ext cx="6248400" cy="601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xmlns="" val="2749363554"/>
              </p:ext>
            </p:extLst>
          </p:nvPr>
        </p:nvGraphicFramePr>
        <p:xfrm>
          <a:off x="1295400" y="304800"/>
          <a:ext cx="7620000" cy="6172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438929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r>
              <a:rPr lang="en-ZA" sz="2800" b="1" dirty="0" smtClean="0"/>
              <a:t>NATIONAL OPERATION CLEAN AUDIT STATUS REPORT: MUNICIPAL PICTURE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01769530"/>
              </p:ext>
            </p:extLst>
          </p:nvPr>
        </p:nvGraphicFramePr>
        <p:xfrm>
          <a:off x="304800" y="875744"/>
          <a:ext cx="8686800" cy="597082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37</a:t>
                      </a:r>
                      <a:endParaRPr lang="en-ZA" sz="1600" dirty="0">
                        <a:solidFill>
                          <a:srgbClr val="FF0000"/>
                        </a:solidFill>
                      </a:endParaRPr>
                    </a:p>
                  </a:txBody>
                  <a:tcPr/>
                </a:tc>
                <a:tc>
                  <a:txBody>
                    <a:bodyPr/>
                    <a:lstStyle/>
                    <a:p>
                      <a:r>
                        <a:rPr lang="en-ZA" sz="1600" dirty="0" smtClean="0">
                          <a:solidFill>
                            <a:srgbClr val="FF0000"/>
                          </a:solidFill>
                        </a:rPr>
                        <a:t>8</a:t>
                      </a:r>
                      <a:endParaRPr lang="en-ZA" sz="1600" dirty="0">
                        <a:solidFill>
                          <a:srgbClr val="FF0000"/>
                        </a:solidFill>
                      </a:endParaRPr>
                    </a:p>
                  </a:txBody>
                  <a:tcPr/>
                </a:tc>
                <a:tc>
                  <a:txBody>
                    <a:bodyPr/>
                    <a:lstStyle/>
                    <a:p>
                      <a:r>
                        <a:rPr lang="en-ZA" sz="1600" dirty="0" smtClean="0">
                          <a:solidFill>
                            <a:srgbClr val="FF0000"/>
                          </a:solidFill>
                        </a:rPr>
                        <a:t>23</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56</a:t>
                      </a:r>
                      <a:endParaRPr lang="en-ZA" sz="1600" dirty="0">
                        <a:solidFill>
                          <a:srgbClr val="FF0000"/>
                        </a:solidFill>
                      </a:endParaRPr>
                    </a:p>
                  </a:txBody>
                  <a:tcPr/>
                </a:tc>
                <a:tc>
                  <a:txBody>
                    <a:bodyPr/>
                    <a:lstStyle/>
                    <a:p>
                      <a:r>
                        <a:rPr lang="en-ZA" sz="1600" dirty="0" smtClean="0">
                          <a:solidFill>
                            <a:srgbClr val="FF0000"/>
                          </a:solidFill>
                        </a:rPr>
                        <a:t>27</a:t>
                      </a:r>
                      <a:endParaRPr lang="en-ZA" sz="1600" dirty="0">
                        <a:solidFill>
                          <a:srgbClr val="FF0000"/>
                        </a:solidFill>
                      </a:endParaRPr>
                    </a:p>
                  </a:txBody>
                  <a:tcPr/>
                </a:tc>
                <a:tc>
                  <a:txBody>
                    <a:bodyPr/>
                    <a:lstStyle/>
                    <a:p>
                      <a:r>
                        <a:rPr lang="en-ZA" sz="1600" dirty="0" smtClean="0">
                          <a:solidFill>
                            <a:srgbClr val="FF0000"/>
                          </a:solidFill>
                        </a:rPr>
                        <a:t>22</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r>
              <a:tr h="610355">
                <a:tc>
                  <a:txBody>
                    <a:bodyPr/>
                    <a:lstStyle/>
                    <a:p>
                      <a:r>
                        <a:rPr lang="en-ZA" sz="1600" dirty="0" smtClean="0">
                          <a:solidFill>
                            <a:srgbClr val="FF0000"/>
                          </a:solidFill>
                        </a:rPr>
                        <a:t>NORTHERN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29</a:t>
                      </a:r>
                      <a:endParaRPr lang="en-ZA" sz="1600" dirty="0">
                        <a:solidFill>
                          <a:srgbClr val="FF0000"/>
                        </a:solidFill>
                      </a:endParaRPr>
                    </a:p>
                  </a:txBody>
                  <a:tcPr/>
                </a:tc>
                <a:tc>
                  <a:txBody>
                    <a:bodyPr/>
                    <a:lstStyle/>
                    <a:p>
                      <a:r>
                        <a:rPr lang="en-ZA" sz="1600" dirty="0" smtClean="0">
                          <a:solidFill>
                            <a:srgbClr val="FF0000"/>
                          </a:solidFill>
                        </a:rPr>
                        <a:t>12</a:t>
                      </a:r>
                      <a:endParaRPr lang="en-ZA" sz="1600" dirty="0">
                        <a:solidFill>
                          <a:srgbClr val="FF0000"/>
                        </a:solidFill>
                      </a:endParaRPr>
                    </a:p>
                  </a:txBody>
                  <a:tcPr/>
                </a:tc>
                <a:tc>
                  <a:txBody>
                    <a:bodyPr/>
                    <a:lstStyle/>
                    <a:p>
                      <a:r>
                        <a:rPr lang="en-ZA" sz="1600" dirty="0" smtClean="0">
                          <a:solidFill>
                            <a:srgbClr val="FF0000"/>
                          </a:solidFill>
                        </a:rPr>
                        <a:t>11</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31</a:t>
                      </a:r>
                      <a:endParaRPr lang="en-ZA" sz="1600" dirty="0">
                        <a:solidFill>
                          <a:srgbClr val="FF0000"/>
                        </a:solidFill>
                      </a:endParaRPr>
                    </a:p>
                  </a:txBody>
                  <a:tcPr/>
                </a:tc>
                <a:tc>
                  <a:txBody>
                    <a:bodyPr/>
                    <a:lstStyle/>
                    <a:p>
                      <a:r>
                        <a:rPr lang="en-ZA" sz="1600" dirty="0" smtClean="0">
                          <a:solidFill>
                            <a:srgbClr val="FF0000"/>
                          </a:solidFill>
                        </a:rPr>
                        <a:t>12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19</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13</a:t>
                      </a:r>
                      <a:endParaRPr lang="en-ZA" sz="1600" dirty="0">
                        <a:solidFill>
                          <a:srgbClr val="FF0000"/>
                        </a:solidFill>
                      </a:endParaRPr>
                    </a:p>
                  </a:txBody>
                  <a:tcPr/>
                </a:tc>
                <a:tc>
                  <a:txBody>
                    <a:bodyPr/>
                    <a:lstStyle/>
                    <a:p>
                      <a:r>
                        <a:rPr lang="en-ZA" sz="1600" dirty="0" smtClean="0">
                          <a:solidFill>
                            <a:srgbClr val="FF0000"/>
                          </a:solidFill>
                        </a:rPr>
                        <a:t>8</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48</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12</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24</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smtClean="0">
                          <a:solidFill>
                            <a:srgbClr val="FF0000"/>
                          </a:solidFill>
                          <a:latin typeface="+mn-lt"/>
                          <a:ea typeface="+mn-ea"/>
                          <a:cs typeface="+mn-cs"/>
                        </a:rPr>
                        <a:t>12</a:t>
                      </a:r>
                      <a:endParaRPr lang="en-ZA" sz="1600" kern="1200" dirty="0">
                        <a:solidFill>
                          <a:srgbClr val="FF0000"/>
                        </a:solidFill>
                        <a:latin typeface="+mn-lt"/>
                        <a:ea typeface="+mn-ea"/>
                        <a:cs typeface="+mn-cs"/>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32</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8</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18</a:t>
                      </a:r>
                      <a:endParaRPr lang="en-ZA" sz="1600" kern="1200" dirty="0">
                        <a:solidFill>
                          <a:srgbClr val="FF0000"/>
                        </a:solidFill>
                        <a:latin typeface="+mn-lt"/>
                        <a:ea typeface="+mn-ea"/>
                        <a:cs typeface="+mn-cs"/>
                      </a:endParaRPr>
                    </a:p>
                  </a:txBody>
                  <a:tcPr/>
                </a:tc>
                <a:tc>
                  <a:txBody>
                    <a:bodyPr/>
                    <a:lstStyle/>
                    <a:p>
                      <a:pPr marL="0" algn="l" defTabSz="457200" rtl="0" eaLnBrk="1" latinLnBrk="0" hangingPunct="1"/>
                      <a:r>
                        <a:rPr lang="en-ZA" sz="1600" kern="1200" dirty="0" smtClean="0">
                          <a:solidFill>
                            <a:srgbClr val="FF0000"/>
                          </a:solidFill>
                          <a:latin typeface="+mn-lt"/>
                          <a:ea typeface="+mn-ea"/>
                          <a:cs typeface="+mn-cs"/>
                        </a:rPr>
                        <a:t>6</a:t>
                      </a:r>
                      <a:endParaRPr lang="en-ZA" sz="1600" kern="1200" dirty="0">
                        <a:solidFill>
                          <a:srgbClr val="FF0000"/>
                        </a:solidFill>
                        <a:latin typeface="+mn-lt"/>
                        <a:ea typeface="+mn-ea"/>
                        <a:cs typeface="+mn-cs"/>
                      </a:endParaRPr>
                    </a:p>
                  </a:txBody>
                  <a:tcPr/>
                </a:tc>
              </a:tr>
              <a:tr h="57888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22</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15</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43</a:t>
                      </a:r>
                      <a:endParaRPr lang="en-ZA" sz="1600" dirty="0">
                        <a:solidFill>
                          <a:srgbClr val="FF0000"/>
                        </a:solidFill>
                      </a:endParaRPr>
                    </a:p>
                  </a:txBody>
                  <a:tcPr/>
                </a:tc>
                <a:tc>
                  <a:txBody>
                    <a:bodyPr/>
                    <a:lstStyle/>
                    <a:p>
                      <a:r>
                        <a:rPr lang="en-ZA" sz="1600" dirty="0" smtClean="0">
                          <a:solidFill>
                            <a:srgbClr val="FF0000"/>
                          </a:solidFill>
                        </a:rPr>
                        <a:t>14</a:t>
                      </a:r>
                      <a:endParaRPr lang="en-ZA" sz="1600" dirty="0">
                        <a:solidFill>
                          <a:srgbClr val="FF0000"/>
                        </a:solidFill>
                      </a:endParaRPr>
                    </a:p>
                  </a:txBody>
                  <a:tcPr/>
                </a:tc>
                <a:tc>
                  <a:txBody>
                    <a:bodyPr/>
                    <a:lstStyle/>
                    <a:p>
                      <a:r>
                        <a:rPr lang="en-ZA" sz="1600" dirty="0" smtClean="0">
                          <a:solidFill>
                            <a:srgbClr val="FF0000"/>
                          </a:solidFill>
                        </a:rPr>
                        <a:t>15</a:t>
                      </a:r>
                      <a:endParaRPr lang="en-ZA" sz="1600" dirty="0">
                        <a:solidFill>
                          <a:srgbClr val="FF0000"/>
                        </a:solidFill>
                      </a:endParaRPr>
                    </a:p>
                  </a:txBody>
                  <a:tcPr/>
                </a:tc>
                <a:tc>
                  <a:txBody>
                    <a:bodyPr/>
                    <a:lstStyle/>
                    <a:p>
                      <a:r>
                        <a:rPr lang="en-ZA" sz="1600" dirty="0" smtClean="0">
                          <a:solidFill>
                            <a:srgbClr val="FF0000"/>
                          </a:solidFill>
                        </a:rPr>
                        <a:t>14</a:t>
                      </a:r>
                      <a:endParaRPr lang="en-ZA" sz="1600" dirty="0">
                        <a:solidFill>
                          <a:srgbClr val="FF0000"/>
                        </a:solidFill>
                      </a:endParaRPr>
                    </a:p>
                  </a:txBody>
                  <a:tcPr/>
                </a:tc>
              </a:tr>
              <a:tr h="348775">
                <a:tc>
                  <a:txBody>
                    <a:bodyPr/>
                    <a:lstStyle/>
                    <a:p>
                      <a:r>
                        <a:rPr lang="en-ZA" sz="1600" dirty="0" smtClean="0">
                          <a:solidFill>
                            <a:srgbClr val="FF0000"/>
                          </a:solidFill>
                        </a:rPr>
                        <a:t>LIMPOPO</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6</a:t>
            </a:fld>
            <a:endParaRPr lang="en-US"/>
          </a:p>
        </p:txBody>
      </p:sp>
    </p:spTree>
    <p:extLst>
      <p:ext uri="{BB962C8B-B14F-4D97-AF65-F5344CB8AC3E}">
        <p14:creationId xmlns:p14="http://schemas.microsoft.com/office/powerpoint/2010/main" xmlns="" val="3391255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71600" y="262890"/>
            <a:ext cx="6589199" cy="128089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eaLnBrk="1" fontAlgn="auto" hangingPunct="1">
              <a:spcAft>
                <a:spcPts val="0"/>
              </a:spcAft>
              <a:defRPr/>
            </a:pPr>
            <a:r>
              <a:rPr lang="en-US" sz="5400" b="1" dirty="0" smtClean="0"/>
              <a:t>CHALLENGES</a:t>
            </a:r>
            <a:endParaRPr lang="en-US" sz="5400" b="1" dirty="0"/>
          </a:p>
        </p:txBody>
      </p:sp>
      <p:sp>
        <p:nvSpPr>
          <p:cNvPr id="3" name="Content Placeholder 2"/>
          <p:cNvSpPr>
            <a:spLocks noGrp="1"/>
          </p:cNvSpPr>
          <p:nvPr>
            <p:ph idx="1"/>
          </p:nvPr>
        </p:nvSpPr>
        <p:spPr>
          <a:xfrm>
            <a:off x="914400" y="1752600"/>
            <a:ext cx="7772400" cy="4267200"/>
          </a:xfrm>
        </p:spPr>
        <p:txBody>
          <a:bodyPr>
            <a:normAutofit fontScale="85000" lnSpcReduction="20000"/>
          </a:bodyPr>
          <a:lstStyle/>
          <a:p>
            <a:r>
              <a:rPr lang="en-US" sz="2000" dirty="0">
                <a:latin typeface="Arial" panose="020B0604020202020204" pitchFamily="34" charset="0"/>
                <a:cs typeface="Arial" panose="020B0604020202020204" pitchFamily="34" charset="0"/>
              </a:rPr>
              <a:t>Municipal Managers instruct private institutions to conduct audits and when criminal cases have been identified, they don’t want to be complainant’ and state that they need a Council Resolution</a:t>
            </a:r>
            <a:r>
              <a:rPr lang="en-US" sz="2000" dirty="0" smtClean="0">
                <a:latin typeface="Arial" panose="020B0604020202020204" pitchFamily="34" charset="0"/>
                <a:cs typeface="Arial" panose="020B0604020202020204" pitchFamily="34" charset="0"/>
              </a:rPr>
              <a:t>.</a:t>
            </a:r>
          </a:p>
          <a:p>
            <a:r>
              <a:rPr lang="en-US" sz="2000" dirty="0" smtClean="0">
                <a:latin typeface="Arial" panose="020B0604020202020204" pitchFamily="34" charset="0"/>
                <a:cs typeface="Arial" panose="020B0604020202020204" pitchFamily="34" charset="0"/>
              </a:rPr>
              <a:t>Municipal Managers interpret Section 34 of the Prevention and Combating of Corrupt Activities Act, 12 of 2004 (Duty to report)   in a manner that amounts to malicious compliance, as they often provide vague (empty) reports based on media articles;</a:t>
            </a:r>
            <a:endParaRPr lang="en-US"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Most of the audits done by municipalities do not provide sufficient evidence for criminal investigations but relate mostly to departmental misconduct which have to be dealt with internally.</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Non availability of relevant evidential documentation (original </a:t>
            </a:r>
            <a:r>
              <a:rPr lang="en-US" sz="2000" dirty="0" smtClean="0">
                <a:latin typeface="Arial" panose="020B0604020202020204" pitchFamily="34" charset="0"/>
                <a:cs typeface="Arial" panose="020B0604020202020204" pitchFamily="34" charset="0"/>
              </a:rPr>
              <a:t>documents) </a:t>
            </a:r>
            <a:r>
              <a:rPr lang="en-US" sz="2000" dirty="0">
                <a:latin typeface="Arial" panose="020B0604020202020204" pitchFamily="34" charset="0"/>
                <a:cs typeface="Arial" panose="020B0604020202020204" pitchFamily="34" charset="0"/>
              </a:rPr>
              <a:t>as exhibits to corroborate evidence and to prove the allegations in terms of the best evidence rule.</a:t>
            </a:r>
          </a:p>
          <a:p>
            <a:r>
              <a:rPr lang="en-US" sz="2000" dirty="0">
                <a:latin typeface="Arial" panose="020B0604020202020204" pitchFamily="34" charset="0"/>
                <a:cs typeface="Arial" panose="020B0604020202020204" pitchFamily="34" charset="0"/>
              </a:rPr>
              <a:t>Reshuffling of Municipal Officials, sometimes they tend to be aggrieved and do not co-operate due to their political positions.</a:t>
            </a:r>
          </a:p>
          <a:p>
            <a:r>
              <a:rPr lang="en-US" sz="2000" dirty="0">
                <a:latin typeface="Arial" panose="020B0604020202020204" pitchFamily="34" charset="0"/>
                <a:cs typeface="Arial" panose="020B0604020202020204" pitchFamily="34" charset="0"/>
              </a:rPr>
              <a:t> The media is often aware of information from leaked reports but crimes were never reported to the police for investigation.  </a:t>
            </a:r>
          </a:p>
          <a:p>
            <a:endParaRPr lang="en-ZA" dirty="0"/>
          </a:p>
        </p:txBody>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7</a:t>
            </a:fld>
            <a:endParaRPr lang="en-US"/>
          </a:p>
        </p:txBody>
      </p:sp>
      <p:pic>
        <p:nvPicPr>
          <p:cNvPr id="7" name="Picture 6" descr="Hawks.01.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867400"/>
            <a:ext cx="19050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97330" y="228600"/>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4023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26326</TotalTime>
  <Words>288</Words>
  <Application>Microsoft Office PowerPoint</Application>
  <PresentationFormat>On-screen Show (4:3)</PresentationFormat>
  <Paragraphs>110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  NATIONAL SCOPA REPORT  OPERATION CLEAN AUDIT MUNICIPALITIES</vt:lpstr>
      <vt:lpstr>Slide 2</vt:lpstr>
      <vt:lpstr>Slide 3</vt:lpstr>
      <vt:lpstr>Slide 4</vt:lpstr>
      <vt:lpstr>Slide 5</vt:lpstr>
      <vt:lpstr>NATIONAL OPERATION CLEAN AUDIT STATUS REPORT: MUNICIPAL PICTURE</vt:lpstr>
      <vt:lpstr>CHALLENGES</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Clean Audit Report</dc:title>
  <dc:creator>user</dc:creator>
  <cp:lastModifiedBy>PUMZA</cp:lastModifiedBy>
  <cp:revision>600</cp:revision>
  <cp:lastPrinted>2018-03-12T09:36:43Z</cp:lastPrinted>
  <dcterms:created xsi:type="dcterms:W3CDTF">2012-02-01T10:55:56Z</dcterms:created>
  <dcterms:modified xsi:type="dcterms:W3CDTF">2018-03-15T07:17:54Z</dcterms:modified>
</cp:coreProperties>
</file>