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56"/>
  </p:notesMasterIdLst>
  <p:handoutMasterIdLst>
    <p:handoutMasterId r:id="rId57"/>
  </p:handoutMasterIdLst>
  <p:sldIdLst>
    <p:sldId id="304" r:id="rId2"/>
    <p:sldId id="364" r:id="rId3"/>
    <p:sldId id="365" r:id="rId4"/>
    <p:sldId id="294" r:id="rId5"/>
    <p:sldId id="366" r:id="rId6"/>
    <p:sldId id="283" r:id="rId7"/>
    <p:sldId id="353" r:id="rId8"/>
    <p:sldId id="354" r:id="rId9"/>
    <p:sldId id="356" r:id="rId10"/>
    <p:sldId id="357" r:id="rId11"/>
    <p:sldId id="358" r:id="rId12"/>
    <p:sldId id="359" r:id="rId13"/>
    <p:sldId id="360" r:id="rId14"/>
    <p:sldId id="361" r:id="rId15"/>
    <p:sldId id="362" r:id="rId16"/>
    <p:sldId id="363" r:id="rId17"/>
    <p:sldId id="298" r:id="rId18"/>
    <p:sldId id="367" r:id="rId19"/>
    <p:sldId id="318" r:id="rId20"/>
    <p:sldId id="319" r:id="rId21"/>
    <p:sldId id="320" r:id="rId22"/>
    <p:sldId id="321" r:id="rId23"/>
    <p:sldId id="322" r:id="rId24"/>
    <p:sldId id="323" r:id="rId25"/>
    <p:sldId id="325" r:id="rId26"/>
    <p:sldId id="324" r:id="rId27"/>
    <p:sldId id="326" r:id="rId28"/>
    <p:sldId id="327" r:id="rId29"/>
    <p:sldId id="328" r:id="rId30"/>
    <p:sldId id="329" r:id="rId31"/>
    <p:sldId id="330" r:id="rId32"/>
    <p:sldId id="331" r:id="rId33"/>
    <p:sldId id="332" r:id="rId34"/>
    <p:sldId id="333" r:id="rId35"/>
    <p:sldId id="334" r:id="rId36"/>
    <p:sldId id="335" r:id="rId37"/>
    <p:sldId id="337" r:id="rId38"/>
    <p:sldId id="336" r:id="rId39"/>
    <p:sldId id="338" r:id="rId40"/>
    <p:sldId id="339" r:id="rId41"/>
    <p:sldId id="340" r:id="rId42"/>
    <p:sldId id="341" r:id="rId43"/>
    <p:sldId id="343" r:id="rId44"/>
    <p:sldId id="344" r:id="rId45"/>
    <p:sldId id="345" r:id="rId46"/>
    <p:sldId id="342" r:id="rId47"/>
    <p:sldId id="349" r:id="rId48"/>
    <p:sldId id="347" r:id="rId49"/>
    <p:sldId id="350" r:id="rId50"/>
    <p:sldId id="351" r:id="rId51"/>
    <p:sldId id="352" r:id="rId52"/>
    <p:sldId id="368" r:id="rId53"/>
    <p:sldId id="369" r:id="rId54"/>
    <p:sldId id="301" r:id="rId5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1"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167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166" y="-108"/>
      </p:cViewPr>
      <p:guideLst>
        <p:guide orient="horz" pos="3127"/>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Users\05357560\Desktop\2017%20SCOPA%20REPORT\SCOPA%20pie%20chart%20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400" b="1" dirty="0"/>
              <a:t>OPERATION CLEAN AUDIT: </a:t>
            </a:r>
            <a:r>
              <a:rPr lang="en-US" sz="1400" b="1" dirty="0" smtClean="0"/>
              <a:t>NATIONAL PICTURE</a:t>
            </a:r>
          </a:p>
          <a:p>
            <a:pPr>
              <a:defRPr sz="1400" b="1" i="0" u="none" strike="noStrike" kern="1200" spc="0" baseline="0">
                <a:solidFill>
                  <a:schemeClr val="tx1">
                    <a:lumMod val="65000"/>
                    <a:lumOff val="35000"/>
                  </a:schemeClr>
                </a:solidFill>
                <a:latin typeface="+mn-lt"/>
                <a:ea typeface="+mn-ea"/>
                <a:cs typeface="+mn-cs"/>
              </a:defRPr>
            </a:pPr>
            <a:r>
              <a:rPr lang="en-US" sz="1400" b="1" dirty="0" smtClean="0"/>
              <a:t>GOVERNMENT </a:t>
            </a:r>
            <a:r>
              <a:rPr lang="en-US" sz="1400" b="1" dirty="0"/>
              <a:t>CASES</a:t>
            </a:r>
          </a:p>
        </c:rich>
      </c:tx>
      <c:layout/>
      <c:spPr>
        <a:noFill/>
        <a:ln>
          <a:noFill/>
        </a:ln>
        <a:effectLst/>
      </c:spPr>
    </c:title>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Lbls>
            <c:dLbl>
              <c:idx val="0"/>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2A41CFF6-F48D-403D-8197-101B94BE049B}" type="CATEGORYNAME">
                      <a:rPr lang="en-US" smtClean="0"/>
                      <a:pPr>
                        <a:defRPr sz="900" b="0" i="0" u="none" strike="noStrike" kern="1200" baseline="0">
                          <a:solidFill>
                            <a:schemeClr val="tx1">
                              <a:lumMod val="75000"/>
                              <a:lumOff val="25000"/>
                            </a:schemeClr>
                          </a:solidFill>
                          <a:latin typeface="+mn-lt"/>
                          <a:ea typeface="+mn-ea"/>
                          <a:cs typeface="+mn-cs"/>
                        </a:defRPr>
                      </a:pPr>
                      <a:t>[CATEGORY NAME]</a:t>
                    </a:fld>
                    <a:endParaRPr lang="en-ZA"/>
                  </a:p>
                </c:rich>
              </c:tx>
              <c:spPr>
                <a:noFill/>
                <a:ln>
                  <a:noFill/>
                </a:ln>
                <a:effectLst/>
              </c:spPr>
              <c:showPercent val="1"/>
              <c:extLst>
                <c:ext xmlns:c15="http://schemas.microsoft.com/office/drawing/2012/chart" uri="{CE6537A1-D6FC-4f65-9D91-7224C49458BB}">
                  <c15:spPr xmlns:c15="http://schemas.microsoft.com/office/drawing/2012/chart">
                    <a:prstGeom prst="rect">
                      <a:avLst/>
                    </a:prstGeom>
                  </c15:spPr>
                  <c15:dlblFieldTable/>
                  <c15:showDataLabelsRange val="0"/>
                </c:ext>
              </c:extLst>
            </c:dLbl>
            <c:dLbl>
              <c:idx val="1"/>
              <c:layout>
                <c:manualLayout>
                  <c:x val="6.7610062893081774E-2"/>
                  <c:y val="-0.2322222222222221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DC9C40BB-F33C-4144-B651-FFF011078FB7}" type="CATEGORYNAME">
                      <a:rPr lang="en-US" smtClean="0"/>
                      <a:pPr>
                        <a:defRPr sz="900" b="0" i="0" u="none" strike="noStrike" kern="1200" baseline="0">
                          <a:solidFill>
                            <a:schemeClr val="tx1">
                              <a:lumMod val="75000"/>
                              <a:lumOff val="25000"/>
                            </a:schemeClr>
                          </a:solidFill>
                          <a:latin typeface="+mn-lt"/>
                          <a:ea typeface="+mn-ea"/>
                          <a:cs typeface="+mn-cs"/>
                        </a:defRPr>
                      </a:pPr>
                      <a:t>[CATEGORY NAME]</a:t>
                    </a:fld>
                    <a:endParaRPr lang="en-ZA"/>
                  </a:p>
                </c:rich>
              </c:tx>
              <c:spPr>
                <a:noFill/>
                <a:ln>
                  <a:noFill/>
                </a:ln>
                <a:effectLst/>
              </c:spPr>
              <c:showPercent val="1"/>
              <c:extLst>
                <c:ext xmlns:c15="http://schemas.microsoft.com/office/drawing/2012/chart" uri="{CE6537A1-D6FC-4f65-9D91-7224C49458BB}">
                  <c15:layout>
                    <c:manualLayout>
                      <c:w val="0.16077044025157233"/>
                      <c:h val="0.12111111111111111"/>
                    </c:manualLayout>
                  </c15:layout>
                  <c15:dlblFieldTable/>
                  <c15:showDataLabelsRange val="0"/>
                </c:ext>
              </c:extLst>
            </c:dLbl>
            <c:dLbl>
              <c:idx val="2"/>
              <c:layout/>
              <c:tx>
                <c:rich>
                  <a:bodyPr/>
                  <a:lstStyle/>
                  <a:p>
                    <a:fld id="{241152C9-FAAB-49EF-B7E3-30168048A28E}" type="CATEGORYNAME">
                      <a:rPr lang="en-US" smtClean="0"/>
                      <a:pPr/>
                      <a:t>[CATEGORY NAME]</a:t>
                    </a:fld>
                    <a:fld id="{5899B61A-5187-467D-A5C9-C8FBDEB15D6C}" type="PERCENTAGE">
                      <a:rPr lang="en-US" baseline="0" smtClean="0"/>
                      <a:pPr/>
                      <a:t>[PERCENTAGE]</a:t>
                    </a:fld>
                    <a:endParaRPr lang="en-ZA"/>
                  </a:p>
                </c:rich>
              </c:tx>
              <c:showPercent val="1"/>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Percent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Sheet1!$A$3:$A$5</c:f>
              <c:strCache>
                <c:ptCount val="3"/>
                <c:pt idx="0">
                  <c:v>CASES AT COURT 3</c:v>
                </c:pt>
                <c:pt idx="1">
                  <c:v>CASES UNDER INVESTIGATION 26</c:v>
                </c:pt>
                <c:pt idx="2">
                  <c:v>CASES WITH SPP/DPP 2</c:v>
                </c:pt>
              </c:strCache>
            </c:strRef>
          </c:cat>
          <c:val>
            <c:numRef>
              <c:f>Sheet1!$B$3:$B$5</c:f>
              <c:numCache>
                <c:formatCode>General</c:formatCode>
                <c:ptCount val="3"/>
                <c:pt idx="0">
                  <c:v>3</c:v>
                </c:pt>
                <c:pt idx="1">
                  <c:v>26</c:v>
                </c:pt>
                <c:pt idx="2">
                  <c:v>1</c:v>
                </c:pt>
              </c:numCache>
            </c:numRef>
          </c:val>
        </c:ser>
        <c:dLbls>
          <c:showPercent val="1"/>
        </c:dLbls>
        <c:firstSliceAng val="0"/>
      </c:pieChart>
      <c:spPr>
        <a:noFill/>
        <a:ln>
          <a:noFill/>
        </a:ln>
        <a:effectLst/>
      </c:spPr>
    </c:plotArea>
    <c:legend>
      <c:legendPos val="r"/>
      <c:layout/>
      <c:spPr>
        <a:noFill/>
        <a:ln>
          <a:noFill/>
        </a:ln>
        <a:effectLst/>
      </c:spPr>
      <c:txPr>
        <a:bodyPr rot="0" spcFirstLastPara="1" vertOverflow="ellipsis" vert="horz" wrap="square" anchor="ctr" anchorCtr="1"/>
        <a:lstStyle/>
        <a:p>
          <a:pPr>
            <a:defRPr sz="1200" b="1" i="0" u="none" strike="noStrike" kern="1200" baseline="0">
              <a:solidFill>
                <a:srgbClr val="FF0000"/>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1" i="0" u="none" strike="noStrike" kern="1200" spc="0" baseline="0">
                <a:solidFill>
                  <a:srgbClr val="FF0000"/>
                </a:solidFill>
                <a:latin typeface="+mn-lt"/>
                <a:ea typeface="+mn-ea"/>
                <a:cs typeface="+mn-cs"/>
              </a:defRPr>
            </a:pPr>
            <a:r>
              <a:rPr lang="en-ZA" b="1" dirty="0" smtClean="0">
                <a:solidFill>
                  <a:srgbClr val="FF0000"/>
                </a:solidFill>
              </a:rPr>
              <a:t>OPERATION CLEAN AUDIT: GOVERNMENT DEPARTMENTS</a:t>
            </a:r>
          </a:p>
          <a:p>
            <a:pPr>
              <a:defRPr sz="1400" b="1" i="0" u="none" strike="noStrike" kern="1200" spc="0" baseline="0">
                <a:solidFill>
                  <a:srgbClr val="FF0000"/>
                </a:solidFill>
                <a:latin typeface="+mn-lt"/>
                <a:ea typeface="+mn-ea"/>
                <a:cs typeface="+mn-cs"/>
              </a:defRPr>
            </a:pPr>
            <a:r>
              <a:rPr lang="en-ZA" b="1" dirty="0" smtClean="0">
                <a:solidFill>
                  <a:srgbClr val="FF0000"/>
                </a:solidFill>
              </a:rPr>
              <a:t>PROVINCIAL PICTURE</a:t>
            </a:r>
            <a:endParaRPr lang="en-ZA" b="1" dirty="0">
              <a:solidFill>
                <a:srgbClr val="FF0000"/>
              </a:solidFill>
            </a:endParaRPr>
          </a:p>
        </c:rich>
      </c:tx>
      <c:spPr>
        <a:noFill/>
        <a:ln>
          <a:noFill/>
        </a:ln>
        <a:effectLst/>
      </c:spPr>
    </c:title>
    <c:plotArea>
      <c:layout/>
      <c:pieChart>
        <c:varyColors val="1"/>
        <c:ser>
          <c:idx val="0"/>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Lbls>
            <c:dLbl>
              <c:idx val="1"/>
              <c:layout>
                <c:manualLayout>
                  <c:x val="0.13314749449422278"/>
                  <c:y val="-0.27356114665354325"/>
                </c:manualLayout>
              </c:layout>
              <c:tx>
                <c:rich>
                  <a:bodyPr/>
                  <a:lstStyle/>
                  <a:p>
                    <a:r>
                      <a:rPr lang="en-US" dirty="0" smtClean="0"/>
                      <a:t>UNDER INVESTIGATION</a:t>
                    </a:r>
                    <a:r>
                      <a:rPr lang="en-US" baseline="0" dirty="0" smtClean="0"/>
                      <a:t> </a:t>
                    </a:r>
                    <a:fld id="{B3580281-CFEE-4EF9-8B9F-6AEF87050916}" type="VALUE">
                      <a:rPr lang="en-US" smtClean="0"/>
                      <a:pPr/>
                      <a:t>[VALUE]</a:t>
                    </a:fld>
                    <a:endParaRPr lang="en-US" baseline="0" dirty="0" smtClean="0"/>
                  </a:p>
                </c:rich>
              </c:tx>
              <c:showCatName val="1"/>
              <c:extLst>
                <c:ext xmlns:c15="http://schemas.microsoft.com/office/drawing/2012/chart" uri="{CE6537A1-D6FC-4f65-9D91-7224C49458BB}">
                  <c15:layout>
                    <c:manualLayout>
                      <c:w val="0.30231800766283529"/>
                      <c:h val="8.4453125000000004E-2"/>
                    </c:manualLayout>
                  </c15:layout>
                  <c15:dlblFieldTable/>
                  <c15:showDataLabelsRange val="0"/>
                </c:ext>
              </c:extLst>
            </c:dLbl>
            <c:dLbl>
              <c:idx val="2"/>
              <c:tx>
                <c:rich>
                  <a:bodyPr/>
                  <a:lstStyle/>
                  <a:p>
                    <a:fld id="{F82F793F-996F-4F76-BBF3-6B82BF7AC134}" type="CATEGORYNAME">
                      <a:rPr lang="en-US" smtClean="0"/>
                      <a:pPr/>
                      <a:t>[CATEGORY NAME]</a:t>
                    </a:fld>
                    <a:endParaRPr lang="en-ZA"/>
                  </a:p>
                </c:rich>
              </c:tx>
              <c:showCatName val="1"/>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CatName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MUNICIPALITIES!$A$4:$A$6</c:f>
              <c:strCache>
                <c:ptCount val="3"/>
                <c:pt idx="0">
                  <c:v>COURT CASES 121</c:v>
                </c:pt>
                <c:pt idx="1">
                  <c:v>UNDER INVESTIGATION 155</c:v>
                </c:pt>
                <c:pt idx="2">
                  <c:v>SPP/DPP/PP 92</c:v>
                </c:pt>
              </c:strCache>
            </c:strRef>
          </c:cat>
          <c:val>
            <c:numRef>
              <c:f>MUNICIPALITIES!$B$4:$B$6</c:f>
              <c:numCache>
                <c:formatCode>General</c:formatCode>
                <c:ptCount val="3"/>
                <c:pt idx="0">
                  <c:v>121</c:v>
                </c:pt>
                <c:pt idx="1">
                  <c:v>155</c:v>
                </c:pt>
                <c:pt idx="2">
                  <c:v>92</c:v>
                </c:pt>
              </c:numCache>
            </c:numRef>
          </c:val>
        </c:ser>
        <c:dLbls>
          <c:showCatName val="1"/>
        </c:dLbls>
        <c:firstSliceAng val="0"/>
      </c:pieChart>
      <c:spPr>
        <a:noFill/>
        <a:ln>
          <a:noFill/>
        </a:ln>
        <a:effectLst/>
      </c:spPr>
    </c:plotArea>
    <c:legend>
      <c:legendPos val="r"/>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r>
              <a:rPr lang="en-ZA" smtClean="0"/>
              <a:t>CASES ON HAND</a:t>
            </a:r>
            <a:endParaRPr lang="en-ZA"/>
          </a:p>
        </p:txBody>
      </p:sp>
      <p:sp>
        <p:nvSpPr>
          <p:cNvPr id="3" name="Date Placeholder 2"/>
          <p:cNvSpPr>
            <a:spLocks noGrp="1"/>
          </p:cNvSpPr>
          <p:nvPr>
            <p:ph type="dt" sz="quarter" idx="1"/>
          </p:nvPr>
        </p:nvSpPr>
        <p:spPr>
          <a:xfrm>
            <a:off x="3849688" y="1"/>
            <a:ext cx="2946400" cy="496412"/>
          </a:xfrm>
          <a:prstGeom prst="rect">
            <a:avLst/>
          </a:prstGeom>
        </p:spPr>
        <p:txBody>
          <a:bodyPr vert="horz" lIns="91440" tIns="45720" rIns="91440" bIns="45720" rtlCol="0"/>
          <a:lstStyle>
            <a:lvl1pPr algn="r">
              <a:defRPr sz="1200"/>
            </a:lvl1pPr>
          </a:lstStyle>
          <a:p>
            <a:fld id="{D41C1D3A-D0A3-497B-B046-2D306126057B}" type="datetime1">
              <a:rPr lang="en-ZA" smtClean="0"/>
              <a:pPr/>
              <a:t>2018/03/15</a:t>
            </a:fld>
            <a:endParaRPr lang="en-ZA"/>
          </a:p>
        </p:txBody>
      </p:sp>
      <p:sp>
        <p:nvSpPr>
          <p:cNvPr id="4" name="Footer Placeholder 3"/>
          <p:cNvSpPr>
            <a:spLocks noGrp="1"/>
          </p:cNvSpPr>
          <p:nvPr>
            <p:ph type="ftr" sz="quarter" idx="2"/>
          </p:nvPr>
        </p:nvSpPr>
        <p:spPr>
          <a:xfrm>
            <a:off x="0" y="9428630"/>
            <a:ext cx="2946400" cy="49641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8630"/>
            <a:ext cx="2946400" cy="496412"/>
          </a:xfrm>
          <a:prstGeom prst="rect">
            <a:avLst/>
          </a:prstGeom>
        </p:spPr>
        <p:txBody>
          <a:bodyPr vert="horz" lIns="91440" tIns="45720" rIns="91440" bIns="45720" rtlCol="0" anchor="b"/>
          <a:lstStyle>
            <a:lvl1pPr algn="r">
              <a:defRPr sz="1200"/>
            </a:lvl1pPr>
          </a:lstStyle>
          <a:p>
            <a:fld id="{6218836F-E779-461E-B068-0AD390D3ED3C}" type="slidenum">
              <a:rPr lang="en-ZA" smtClean="0"/>
              <a:pPr/>
              <a:t>‹#›</a:t>
            </a:fld>
            <a:endParaRPr lang="en-ZA"/>
          </a:p>
        </p:txBody>
      </p:sp>
    </p:spTree>
    <p:extLst>
      <p:ext uri="{BB962C8B-B14F-4D97-AF65-F5344CB8AC3E}">
        <p14:creationId xmlns:p14="http://schemas.microsoft.com/office/powerpoint/2010/main" xmlns="" val="4010701364"/>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8"/>
          </a:xfrm>
          <a:prstGeom prst="rect">
            <a:avLst/>
          </a:prstGeom>
        </p:spPr>
        <p:txBody>
          <a:bodyPr vert="horz" lIns="91429" tIns="45715" rIns="91429" bIns="45715" rtlCol="0"/>
          <a:lstStyle>
            <a:lvl1pPr algn="l">
              <a:defRPr sz="1200"/>
            </a:lvl1pPr>
          </a:lstStyle>
          <a:p>
            <a:pPr>
              <a:defRPr/>
            </a:pPr>
            <a:r>
              <a:rPr lang="en-ZA" smtClean="0"/>
              <a:t>CASES ON HAND</a:t>
            </a:r>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29" tIns="45715" rIns="91429" bIns="45715" rtlCol="0"/>
          <a:lstStyle>
            <a:lvl1pPr algn="r">
              <a:defRPr sz="1200"/>
            </a:lvl1pPr>
          </a:lstStyle>
          <a:p>
            <a:pPr>
              <a:defRPr/>
            </a:pPr>
            <a:fld id="{53AF3475-BB21-4020-B289-167D2A71AF40}" type="datetime1">
              <a:rPr lang="en-ZA" smtClean="0"/>
              <a:pPr>
                <a:defRPr/>
              </a:pPr>
              <a:t>2018/03/15</a:t>
            </a:fld>
            <a:endParaRPr lang="en-ZA"/>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29" tIns="45715" rIns="91429" bIns="45715" rtlCol="0" anchor="ctr"/>
          <a:lstStyle/>
          <a:p>
            <a:pPr lvl="0"/>
            <a:endParaRPr lang="en-ZA" noProof="0" smtClean="0"/>
          </a:p>
        </p:txBody>
      </p:sp>
      <p:sp>
        <p:nvSpPr>
          <p:cNvPr id="5" name="Notes Placeholder 4"/>
          <p:cNvSpPr>
            <a:spLocks noGrp="1"/>
          </p:cNvSpPr>
          <p:nvPr>
            <p:ph type="body" sz="quarter" idx="3"/>
          </p:nvPr>
        </p:nvSpPr>
        <p:spPr>
          <a:xfrm>
            <a:off x="679453" y="4714879"/>
            <a:ext cx="5438775" cy="4467225"/>
          </a:xfrm>
          <a:prstGeom prst="rect">
            <a:avLst/>
          </a:prstGeom>
        </p:spPr>
        <p:txBody>
          <a:bodyPr vert="horz" lIns="91429" tIns="45715" rIns="91429" bIns="4571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1" y="9428166"/>
            <a:ext cx="2946400" cy="496887"/>
          </a:xfrm>
          <a:prstGeom prst="rect">
            <a:avLst/>
          </a:prstGeom>
        </p:spPr>
        <p:txBody>
          <a:bodyPr vert="horz" lIns="91429" tIns="45715" rIns="91429" bIns="45715"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49688" y="9428166"/>
            <a:ext cx="2946400" cy="496887"/>
          </a:xfrm>
          <a:prstGeom prst="rect">
            <a:avLst/>
          </a:prstGeom>
        </p:spPr>
        <p:txBody>
          <a:bodyPr vert="horz" lIns="91429" tIns="45715" rIns="91429" bIns="45715" rtlCol="0" anchor="b"/>
          <a:lstStyle>
            <a:lvl1pPr algn="r">
              <a:defRPr sz="1200"/>
            </a:lvl1pPr>
          </a:lstStyle>
          <a:p>
            <a:pPr>
              <a:defRPr/>
            </a:pPr>
            <a:fld id="{CF01AD71-82C0-49DA-A5C8-54B2D538AA7C}" type="slidenum">
              <a:rPr lang="en-ZA"/>
              <a:pPr>
                <a:defRPr/>
              </a:pPr>
              <a:t>‹#›</a:t>
            </a:fld>
            <a:endParaRPr lang="en-ZA"/>
          </a:p>
        </p:txBody>
      </p:sp>
    </p:spTree>
    <p:extLst>
      <p:ext uri="{BB962C8B-B14F-4D97-AF65-F5344CB8AC3E}">
        <p14:creationId xmlns:p14="http://schemas.microsoft.com/office/powerpoint/2010/main" xmlns="" val="2018349002"/>
      </p:ext>
    </p:extLst>
  </p:cSld>
  <p:clrMap bg1="lt1" tx1="dk1" bg2="lt2" tx2="dk2" accent1="accent1" accent2="accent2" accent3="accent3" accent4="accent4" accent5="accent5" accent6="accent6" hlink="hlink" folHlink="folHlink"/>
  <p:hf sldNum="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pPr>
              <a:defRPr/>
            </a:pPr>
            <a:r>
              <a:rPr lang="en-ZA" smtClean="0"/>
              <a:t>CASES ON HAND</a:t>
            </a:r>
            <a:endParaRPr lang="en-ZA"/>
          </a:p>
        </p:txBody>
      </p:sp>
    </p:spTree>
    <p:extLst>
      <p:ext uri="{BB962C8B-B14F-4D97-AF65-F5344CB8AC3E}">
        <p14:creationId xmlns:p14="http://schemas.microsoft.com/office/powerpoint/2010/main" xmlns="" val="576304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069EB93-0C08-4FFC-B43B-53FD29A3E8B8}"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5C6322F1-83DE-48E1-B576-13CA65DA7D67}" type="slidenum">
              <a:rPr lang="en-US" smtClean="0"/>
              <a:pPr>
                <a:defRPr/>
              </a:pPr>
              <a:t>‹#›</a:t>
            </a:fld>
            <a:endParaRPr lang="en-US"/>
          </a:p>
        </p:txBody>
      </p:sp>
    </p:spTree>
    <p:extLst>
      <p:ext uri="{BB962C8B-B14F-4D97-AF65-F5344CB8AC3E}">
        <p14:creationId xmlns:p14="http://schemas.microsoft.com/office/powerpoint/2010/main" xmlns="" val="100533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1581678009"/>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27CE4D8F-16F2-495A-93B4-F79BAF8E221E}" type="slidenum">
              <a:rPr lang="en-US" smtClean="0"/>
              <a:pPr>
                <a:defRPr/>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4579539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2894397467"/>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37239834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5026A214-5D42-4B87-8C65-E2C8D037894E}"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742097947"/>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E3AFC15-7BE9-4E90-964B-444F50517AD8}"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5A03A3D3-973D-4B59-9204-BBD21ADCF44C}" type="slidenum">
              <a:rPr lang="en-US" smtClean="0"/>
              <a:pPr>
                <a:defRPr/>
              </a:pPr>
              <a:t>‹#›</a:t>
            </a:fld>
            <a:endParaRPr lang="en-US"/>
          </a:p>
        </p:txBody>
      </p:sp>
    </p:spTree>
    <p:extLst>
      <p:ext uri="{BB962C8B-B14F-4D97-AF65-F5344CB8AC3E}">
        <p14:creationId xmlns:p14="http://schemas.microsoft.com/office/powerpoint/2010/main" xmlns="" val="111548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871FDFF-654D-4DBD-8650-1A4EB9018A1F}"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71B8A813-5FD3-4361-94BC-FC743A9C64EC}" type="slidenum">
              <a:rPr lang="en-US" smtClean="0"/>
              <a:pPr>
                <a:defRPr/>
              </a:pPr>
              <a:t>‹#›</a:t>
            </a:fld>
            <a:endParaRPr lang="en-US"/>
          </a:p>
        </p:txBody>
      </p:sp>
    </p:spTree>
    <p:extLst>
      <p:ext uri="{BB962C8B-B14F-4D97-AF65-F5344CB8AC3E}">
        <p14:creationId xmlns:p14="http://schemas.microsoft.com/office/powerpoint/2010/main" xmlns="" val="33015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1654318-CDD6-4806-AF1F-B11BD3972D8B}"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a:t>
            </a:fld>
            <a:endParaRPr lang="en-US"/>
          </a:p>
        </p:txBody>
      </p:sp>
    </p:spTree>
    <p:extLst>
      <p:ext uri="{BB962C8B-B14F-4D97-AF65-F5344CB8AC3E}">
        <p14:creationId xmlns:p14="http://schemas.microsoft.com/office/powerpoint/2010/main" xmlns="" val="176752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59E8E18C-8BCA-41B9-8209-F0014F93C7EA}" type="datetime1">
              <a:rPr lang="en-US" smtClean="0"/>
              <a:pPr>
                <a:defRPr/>
              </a:pPr>
              <a:t>3/15/2018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39CA0D7-6947-44F8-A8E9-740AE5061A03}" type="slidenum">
              <a:rPr lang="en-US" smtClean="0"/>
              <a:pPr>
                <a:defRPr/>
              </a:pPr>
              <a:t>‹#›</a:t>
            </a:fld>
            <a:endParaRPr lang="en-US"/>
          </a:p>
        </p:txBody>
      </p:sp>
    </p:spTree>
    <p:extLst>
      <p:ext uri="{BB962C8B-B14F-4D97-AF65-F5344CB8AC3E}">
        <p14:creationId xmlns:p14="http://schemas.microsoft.com/office/powerpoint/2010/main" xmlns="" val="12421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B65EB93-5920-4A36-A461-BA4ACBDBB9A2}"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83B78B24-E9CB-403E-932C-C762FBFF51F5}" type="slidenum">
              <a:rPr lang="en-US" smtClean="0"/>
              <a:pPr>
                <a:defRPr/>
              </a:pPr>
              <a:t>‹#›</a:t>
            </a:fld>
            <a:endParaRPr lang="en-US"/>
          </a:p>
        </p:txBody>
      </p:sp>
    </p:spTree>
    <p:extLst>
      <p:ext uri="{BB962C8B-B14F-4D97-AF65-F5344CB8AC3E}">
        <p14:creationId xmlns:p14="http://schemas.microsoft.com/office/powerpoint/2010/main" xmlns="" val="23245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9F2B8052-0D6B-478E-AD4B-07E7B0F1F5EE}" type="datetime1">
              <a:rPr lang="en-US" smtClean="0"/>
              <a:pPr>
                <a:defRPr/>
              </a:pPr>
              <a:t>3/15/2018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41D77E9F-4603-4B74-B472-2878BC1F7729}" type="slidenum">
              <a:rPr lang="en-US" smtClean="0"/>
              <a:pPr>
                <a:defRPr/>
              </a:pPr>
              <a:t>‹#›</a:t>
            </a:fld>
            <a:endParaRPr lang="en-US"/>
          </a:p>
        </p:txBody>
      </p:sp>
    </p:spTree>
    <p:extLst>
      <p:ext uri="{BB962C8B-B14F-4D97-AF65-F5344CB8AC3E}">
        <p14:creationId xmlns:p14="http://schemas.microsoft.com/office/powerpoint/2010/main" xmlns="" val="250268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BF052F82-70B9-40B1-83D0-3B3729116685}" type="datetime1">
              <a:rPr lang="en-US" smtClean="0"/>
              <a:pPr>
                <a:defRPr/>
              </a:pPr>
              <a:t>3/15/2018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28275848-4C89-42C9-9FE3-030BFB2C62BB}" type="slidenum">
              <a:rPr lang="en-US" smtClean="0"/>
              <a:pPr>
                <a:defRPr/>
              </a:pPr>
              <a:t>‹#›</a:t>
            </a:fld>
            <a:endParaRPr lang="en-US"/>
          </a:p>
        </p:txBody>
      </p:sp>
    </p:spTree>
    <p:extLst>
      <p:ext uri="{BB962C8B-B14F-4D97-AF65-F5344CB8AC3E}">
        <p14:creationId xmlns:p14="http://schemas.microsoft.com/office/powerpoint/2010/main" xmlns="" val="81375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EFED38-9BB8-471A-A7A3-527C5ED14864}" type="datetime1">
              <a:rPr lang="en-US" smtClean="0"/>
              <a:pPr>
                <a:defRPr/>
              </a:pPr>
              <a:t>3/15/2018</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a:t>
            </a:fld>
            <a:endParaRPr lang="en-US"/>
          </a:p>
        </p:txBody>
      </p:sp>
    </p:spTree>
    <p:extLst>
      <p:ext uri="{BB962C8B-B14F-4D97-AF65-F5344CB8AC3E}">
        <p14:creationId xmlns:p14="http://schemas.microsoft.com/office/powerpoint/2010/main" xmlns="" val="291699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29F893A-A194-4089-8954-34586DFB6090}"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D79A9990-9CE5-42AF-BF85-38732748D40C}" type="slidenum">
              <a:rPr lang="en-US" smtClean="0"/>
              <a:pPr>
                <a:defRPr/>
              </a:pPr>
              <a:t>‹#›</a:t>
            </a:fld>
            <a:endParaRPr lang="en-US"/>
          </a:p>
        </p:txBody>
      </p:sp>
    </p:spTree>
    <p:extLst>
      <p:ext uri="{BB962C8B-B14F-4D97-AF65-F5344CB8AC3E}">
        <p14:creationId xmlns:p14="http://schemas.microsoft.com/office/powerpoint/2010/main" xmlns="" val="624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C79A092-6C2D-41E9-870A-53D89DDF1FA0}" type="datetime1">
              <a:rPr lang="en-US" smtClean="0"/>
              <a:pPr>
                <a:defRPr/>
              </a:pPr>
              <a:t>3/15/2018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F148C386-FA17-41C1-953A-66F9A2CBABDD}" type="slidenum">
              <a:rPr lang="en-US" smtClean="0"/>
              <a:pPr>
                <a:defRPr/>
              </a:pPr>
              <a:t>‹#›</a:t>
            </a:fld>
            <a:endParaRPr lang="en-US"/>
          </a:p>
        </p:txBody>
      </p:sp>
    </p:spTree>
    <p:extLst>
      <p:ext uri="{BB962C8B-B14F-4D97-AF65-F5344CB8AC3E}">
        <p14:creationId xmlns:p14="http://schemas.microsoft.com/office/powerpoint/2010/main" xmlns="" val="148590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5026A214-5D42-4B87-8C65-E2C8D037894E}" type="datetime1">
              <a:rPr lang="en-US" smtClean="0"/>
              <a:pPr>
                <a:defRPr/>
              </a:pPr>
              <a:t>3/15/2018</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27CE4D8F-16F2-495A-93B4-F79BAF8E221E}" type="slidenum">
              <a:rPr lang="en-US" smtClean="0"/>
              <a:pPr>
                <a:defRPr/>
              </a:pPr>
              <a:t>‹#›</a:t>
            </a:fld>
            <a:endParaRPr lang="en-US"/>
          </a:p>
        </p:txBody>
      </p:sp>
    </p:spTree>
    <p:extLst>
      <p:ext uri="{BB962C8B-B14F-4D97-AF65-F5344CB8AC3E}">
        <p14:creationId xmlns:p14="http://schemas.microsoft.com/office/powerpoint/2010/main" xmlns="" val="3894651014"/>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8" r:id="rId12"/>
    <p:sldLayoutId id="2147484129" r:id="rId13"/>
    <p:sldLayoutId id="2147484130" r:id="rId14"/>
    <p:sldLayoutId id="2147484131" r:id="rId15"/>
    <p:sldLayoutId id="2147484132"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245533" y="2514600"/>
            <a:ext cx="8576734" cy="1524000"/>
          </a:xfrm>
        </p:spPr>
        <p:txBody>
          <a:bodyPr>
            <a:normAutofit fontScale="90000"/>
          </a:bodyPr>
          <a:lstStyle/>
          <a:p>
            <a:pPr algn="ctr"/>
            <a:r>
              <a:rPr sz="4900" b="1" dirty="0" smtClean="0">
                <a:solidFill>
                  <a:srgbClr val="FF0000"/>
                </a:solidFill>
              </a:rPr>
              <a:t>NATIONAL </a:t>
            </a:r>
            <a:r>
              <a:rPr lang="en-ZA" sz="4900" b="1" dirty="0" smtClean="0">
                <a:solidFill>
                  <a:srgbClr val="FF0000"/>
                </a:solidFill>
              </a:rPr>
              <a:t>SCOPA</a:t>
            </a:r>
            <a:r>
              <a:rPr sz="4900" b="1" dirty="0" smtClean="0">
                <a:solidFill>
                  <a:srgbClr val="FF0000"/>
                </a:solidFill>
              </a:rPr>
              <a:t> REPORT </a:t>
            </a:r>
            <a:r>
              <a:rPr sz="3600" b="1" dirty="0" smtClean="0">
                <a:solidFill>
                  <a:srgbClr val="FF0000"/>
                </a:solidFill>
              </a:rPr>
              <a:t/>
            </a:r>
            <a:br>
              <a:rPr sz="3600" b="1" dirty="0" smtClean="0">
                <a:solidFill>
                  <a:srgbClr val="FF0000"/>
                </a:solidFill>
              </a:rPr>
            </a:br>
            <a:r>
              <a:rPr lang="en-ZA" b="1" dirty="0">
                <a:solidFill>
                  <a:srgbClr val="FF0000"/>
                </a:solidFill>
              </a:rPr>
              <a:t>OPERATION CLEAN </a:t>
            </a:r>
            <a:r>
              <a:rPr lang="en-ZA" b="1" dirty="0" smtClean="0">
                <a:solidFill>
                  <a:srgbClr val="FF0000"/>
                </a:solidFill>
              </a:rPr>
              <a:t>AUDIT</a:t>
            </a:r>
            <a:br>
              <a:rPr lang="en-ZA" b="1" dirty="0" smtClean="0">
                <a:solidFill>
                  <a:srgbClr val="FF0000"/>
                </a:solidFill>
              </a:rPr>
            </a:br>
            <a:r>
              <a:rPr lang="en-ZA" sz="5300" b="1" dirty="0" smtClean="0">
                <a:solidFill>
                  <a:srgbClr val="FF0000"/>
                </a:solidFill>
              </a:rPr>
              <a:t>GOVERNMENT DEPARTMENTS</a:t>
            </a:r>
            <a:endParaRPr sz="5300" b="1" dirty="0" smtClean="0">
              <a:solidFill>
                <a:srgbClr val="FF0000"/>
              </a:solidFill>
            </a:endParaRPr>
          </a:p>
        </p:txBody>
      </p:sp>
      <p:sp>
        <p:nvSpPr>
          <p:cNvPr id="6146" name="Subtitle 2"/>
          <p:cNvSpPr>
            <a:spLocks noGrp="1"/>
          </p:cNvSpPr>
          <p:nvPr>
            <p:ph type="subTitle" idx="1"/>
          </p:nvPr>
        </p:nvSpPr>
        <p:spPr>
          <a:xfrm>
            <a:off x="1333500" y="4093771"/>
            <a:ext cx="6400800" cy="1236663"/>
          </a:xfrm>
        </p:spPr>
        <p:txBody>
          <a:bodyPr>
            <a:normAutofit/>
          </a:bodyPr>
          <a:lstStyle/>
          <a:p>
            <a:pPr eaLnBrk="1" hangingPunct="1"/>
            <a:endParaRPr lang="en-US" b="1" dirty="0" smtClean="0"/>
          </a:p>
          <a:p>
            <a:pPr algn="ctr" eaLnBrk="1" hangingPunct="1"/>
            <a:r>
              <a:rPr lang="en-US" sz="4800" b="1" dirty="0" smtClean="0"/>
              <a:t> FEBRUARY 2018</a:t>
            </a:r>
          </a:p>
        </p:txBody>
      </p:sp>
      <p:sp>
        <p:nvSpPr>
          <p:cNvPr id="4" name="Slide Number Placeholder 3"/>
          <p:cNvSpPr>
            <a:spLocks noGrp="1"/>
          </p:cNvSpPr>
          <p:nvPr>
            <p:ph type="sldNum" sz="quarter" idx="12"/>
          </p:nvPr>
        </p:nvSpPr>
        <p:spPr/>
        <p:txBody>
          <a:bodyPr/>
          <a:lstStyle/>
          <a:p>
            <a:pPr>
              <a:defRPr/>
            </a:pPr>
            <a:fld id="{5C6322F1-83DE-48E1-B576-13CA65DA7D67}" type="slidenum">
              <a:rPr lang="en-US" smtClean="0"/>
              <a:pPr>
                <a:defRPr/>
              </a:pPr>
              <a:t>1</a:t>
            </a:fld>
            <a:endParaRPr lang="en-US"/>
          </a:p>
        </p:txBody>
      </p:sp>
      <p:pic>
        <p:nvPicPr>
          <p:cNvPr id="6" name="Picture 5" descr="Hawks.01.bmp"/>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20574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314"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010400" y="5035550"/>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4756354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br>
              <a:rPr lang="en-ZA" sz="2800" b="1" dirty="0" smtClean="0"/>
            </a:br>
            <a:r>
              <a:rPr lang="en-ZA" sz="2800" b="1" dirty="0" smtClean="0"/>
              <a:t>DEPARTMENT </a:t>
            </a:r>
            <a:r>
              <a:rPr lang="en-ZA" sz="2800" b="1" dirty="0"/>
              <a:t>OF TRANSPORT</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55071529"/>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10</a:t>
            </a:fld>
            <a:endParaRPr lang="en-US"/>
          </a:p>
        </p:txBody>
      </p:sp>
    </p:spTree>
    <p:extLst>
      <p:ext uri="{BB962C8B-B14F-4D97-AF65-F5344CB8AC3E}">
        <p14:creationId xmlns:p14="http://schemas.microsoft.com/office/powerpoint/2010/main" xmlns="" val="4134114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a:t>SOUTH AFRICAN POLICE SERVICES</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8035918"/>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11</a:t>
            </a:fld>
            <a:endParaRPr lang="en-US"/>
          </a:p>
        </p:txBody>
      </p:sp>
    </p:spTree>
    <p:extLst>
      <p:ext uri="{BB962C8B-B14F-4D97-AF65-F5344CB8AC3E}">
        <p14:creationId xmlns:p14="http://schemas.microsoft.com/office/powerpoint/2010/main" xmlns="" val="3069560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smtClean="0"/>
              <a:t>DEPARTMENT OF RURAL DEVELOPMENT</a:t>
            </a:r>
            <a:r>
              <a:rPr lang="en-ZA" sz="2800" b="1" dirty="0"/>
              <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95556383"/>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12</a:t>
            </a:fld>
            <a:endParaRPr lang="en-US"/>
          </a:p>
        </p:txBody>
      </p:sp>
    </p:spTree>
    <p:extLst>
      <p:ext uri="{BB962C8B-B14F-4D97-AF65-F5344CB8AC3E}">
        <p14:creationId xmlns:p14="http://schemas.microsoft.com/office/powerpoint/2010/main" xmlns="" val="1653345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smtClean="0"/>
              <a:t>DEPARTMENT OF EDUCATION</a:t>
            </a:r>
            <a:r>
              <a:rPr lang="en-ZA" sz="2800" b="1" dirty="0"/>
              <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72416944"/>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NORTHERN 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13</a:t>
            </a:fld>
            <a:endParaRPr lang="en-US"/>
          </a:p>
        </p:txBody>
      </p:sp>
    </p:spTree>
    <p:extLst>
      <p:ext uri="{BB962C8B-B14F-4D97-AF65-F5344CB8AC3E}">
        <p14:creationId xmlns:p14="http://schemas.microsoft.com/office/powerpoint/2010/main" xmlns="" val="3876369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smtClean="0"/>
              <a:t>DEPARTMENT OF CORRECTIONAL SERVICE</a:t>
            </a:r>
            <a:r>
              <a:rPr lang="en-ZA" sz="2800" b="1" dirty="0"/>
              <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95556383"/>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14</a:t>
            </a:fld>
            <a:endParaRPr lang="en-US"/>
          </a:p>
        </p:txBody>
      </p:sp>
    </p:spTree>
    <p:extLst>
      <p:ext uri="{BB962C8B-B14F-4D97-AF65-F5344CB8AC3E}">
        <p14:creationId xmlns:p14="http://schemas.microsoft.com/office/powerpoint/2010/main" xmlns="" val="3618061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smtClean="0"/>
              <a:t>DEPARTMENT OF MINERAL RESOURCE</a:t>
            </a:r>
            <a:r>
              <a:rPr lang="en-ZA" sz="2800" b="1" dirty="0"/>
              <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40891066"/>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15</a:t>
            </a:fld>
            <a:endParaRPr lang="en-US"/>
          </a:p>
        </p:txBody>
      </p:sp>
    </p:spTree>
    <p:extLst>
      <p:ext uri="{BB962C8B-B14F-4D97-AF65-F5344CB8AC3E}">
        <p14:creationId xmlns:p14="http://schemas.microsoft.com/office/powerpoint/2010/main" xmlns="" val="1399663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r>
              <a:rPr lang="en-ZA" sz="2800" b="1" dirty="0"/>
              <a:t/>
            </a:r>
            <a:br>
              <a:rPr lang="en-ZA" sz="2800" b="1" dirty="0"/>
            </a:br>
            <a:r>
              <a:rPr lang="en-ZA" sz="2800" b="1" dirty="0" smtClean="0"/>
              <a:t>DEPARTMENT OF CULTURAL AFFAIRS AND SPORTS</a:t>
            </a:r>
            <a:r>
              <a:rPr lang="en-ZA" sz="2800" b="1" dirty="0"/>
              <a:t/>
            </a:r>
            <a:br>
              <a:rPr lang="en-ZA" sz="2800" b="1" dirty="0"/>
            </a:br>
            <a:r>
              <a:rPr lang="en-ZA" sz="2800" b="1" dirty="0"/>
              <a:t/>
            </a:r>
            <a:br>
              <a:rPr lang="en-ZA" sz="2800" b="1" dirty="0"/>
            </a:b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95556383"/>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16</a:t>
            </a:fld>
            <a:endParaRPr lang="en-US"/>
          </a:p>
        </p:txBody>
      </p:sp>
    </p:spTree>
    <p:extLst>
      <p:ext uri="{BB962C8B-B14F-4D97-AF65-F5344CB8AC3E}">
        <p14:creationId xmlns:p14="http://schemas.microsoft.com/office/powerpoint/2010/main" xmlns="" val="426518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52400" y="156730"/>
            <a:ext cx="3581400" cy="288925"/>
          </a:xfrm>
        </p:spPr>
        <p:txBody>
          <a:bodyPr/>
          <a:lstStyle/>
          <a:p>
            <a:pPr algn="l">
              <a:defRPr/>
            </a:pPr>
            <a:r>
              <a:rPr lang="en-ZA" sz="1600" b="1" dirty="0" smtClean="0">
                <a:solidFill>
                  <a:schemeClr val="tx2"/>
                </a:solidFill>
              </a:rPr>
              <a:t>PROVINCIAL PICTURE</a:t>
            </a:r>
            <a:endParaRPr lang="en-US" sz="1600" dirty="0">
              <a:solidFill>
                <a:schemeClr val="tx2"/>
              </a:solidFill>
            </a:endParaRPr>
          </a:p>
        </p:txBody>
      </p:sp>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17</a:t>
            </a:fld>
            <a:endParaRPr lang="en-US"/>
          </a:p>
        </p:txBody>
      </p:sp>
      <p:sp>
        <p:nvSpPr>
          <p:cNvPr id="12" name="Flowchart: Extract 11"/>
          <p:cNvSpPr/>
          <p:nvPr/>
        </p:nvSpPr>
        <p:spPr>
          <a:xfrm>
            <a:off x="374073" y="445655"/>
            <a:ext cx="7002318" cy="6019800"/>
          </a:xfrm>
          <a:prstGeom prst="flowChartExtra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ZA" dirty="0" smtClean="0"/>
          </a:p>
          <a:p>
            <a:pPr algn="ctr"/>
            <a:endParaRPr lang="en-ZA" dirty="0"/>
          </a:p>
          <a:p>
            <a:pPr algn="ctr"/>
            <a:endParaRPr lang="en-ZA" dirty="0" smtClean="0"/>
          </a:p>
          <a:p>
            <a:pPr algn="ctr"/>
            <a:endParaRPr lang="en-ZA" dirty="0"/>
          </a:p>
          <a:p>
            <a:pPr algn="ctr"/>
            <a:endParaRPr lang="en-ZA" dirty="0" smtClean="0"/>
          </a:p>
          <a:p>
            <a:pPr algn="ctr"/>
            <a:r>
              <a:rPr lang="en-ZA" dirty="0" smtClean="0"/>
              <a:t>SPP</a:t>
            </a:r>
            <a:endParaRPr lang="en-ZA" dirty="0"/>
          </a:p>
        </p:txBody>
      </p:sp>
      <p:sp>
        <p:nvSpPr>
          <p:cNvPr id="13" name="Flowchart: Extract 12"/>
          <p:cNvSpPr/>
          <p:nvPr/>
        </p:nvSpPr>
        <p:spPr>
          <a:xfrm>
            <a:off x="1062759" y="479856"/>
            <a:ext cx="5638800" cy="4886036"/>
          </a:xfrm>
          <a:prstGeom prst="flowChartExtract">
            <a:avLst/>
          </a:prstGeom>
          <a:solidFill>
            <a:schemeClr val="tx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solidFill>
                <a:schemeClr val="tx1"/>
              </a:solidFill>
            </a:endParaRPr>
          </a:p>
          <a:p>
            <a:pPr algn="ctr"/>
            <a:endParaRPr lang="en-ZA" dirty="0">
              <a:solidFill>
                <a:schemeClr val="tx1"/>
              </a:solidFill>
            </a:endParaRPr>
          </a:p>
          <a:p>
            <a:pPr algn="ctr"/>
            <a:endParaRPr lang="en-ZA" dirty="0" smtClean="0">
              <a:solidFill>
                <a:schemeClr val="tx1"/>
              </a:solidFill>
            </a:endParaRPr>
          </a:p>
          <a:p>
            <a:pPr algn="ctr"/>
            <a:endParaRPr lang="en-ZA" dirty="0">
              <a:solidFill>
                <a:schemeClr val="tx1"/>
              </a:solidFill>
            </a:endParaRPr>
          </a:p>
          <a:p>
            <a:pPr algn="ctr"/>
            <a:r>
              <a:rPr lang="en-ZA" dirty="0" smtClean="0">
                <a:solidFill>
                  <a:schemeClr val="tx1"/>
                </a:solidFill>
              </a:rPr>
              <a:t>INVESTIGATION</a:t>
            </a:r>
            <a:endParaRPr lang="en-ZA" dirty="0">
              <a:solidFill>
                <a:schemeClr val="tx1"/>
              </a:solidFill>
            </a:endParaRPr>
          </a:p>
        </p:txBody>
      </p:sp>
      <p:sp>
        <p:nvSpPr>
          <p:cNvPr id="14" name="Flowchart: Extract 13"/>
          <p:cNvSpPr/>
          <p:nvPr/>
        </p:nvSpPr>
        <p:spPr>
          <a:xfrm>
            <a:off x="1634259" y="609600"/>
            <a:ext cx="4495800" cy="3715327"/>
          </a:xfrm>
          <a:prstGeom prst="flowChartExtract">
            <a:avLst/>
          </a:prstGeom>
          <a:solidFill>
            <a:schemeClr val="accent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p>
          <a:p>
            <a:pPr algn="ctr"/>
            <a:r>
              <a:rPr lang="en-ZA" dirty="0" smtClean="0">
                <a:solidFill>
                  <a:srgbClr val="FF0000"/>
                </a:solidFill>
              </a:rPr>
              <a:t>COURT CASES</a:t>
            </a:r>
            <a:endParaRPr lang="en-ZA" dirty="0">
              <a:solidFill>
                <a:srgbClr val="FF0000"/>
              </a:solidFill>
            </a:endParaRPr>
          </a:p>
        </p:txBody>
      </p:sp>
      <p:sp>
        <p:nvSpPr>
          <p:cNvPr id="15" name="Flowchart: Extract 14"/>
          <p:cNvSpPr/>
          <p:nvPr/>
        </p:nvSpPr>
        <p:spPr>
          <a:xfrm>
            <a:off x="2362200" y="445655"/>
            <a:ext cx="3048000" cy="2616200"/>
          </a:xfrm>
          <a:prstGeom prst="flowChartExtract">
            <a:avLst/>
          </a:prstGeom>
          <a:solidFill>
            <a:schemeClr val="accent5">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CASES ON HAND</a:t>
            </a:r>
            <a:endParaRPr lang="en-ZA" dirty="0"/>
          </a:p>
        </p:txBody>
      </p:sp>
      <p:sp>
        <p:nvSpPr>
          <p:cNvPr id="16" name="Left Arrow 15"/>
          <p:cNvSpPr/>
          <p:nvPr/>
        </p:nvSpPr>
        <p:spPr>
          <a:xfrm>
            <a:off x="5829300" y="3493655"/>
            <a:ext cx="1554018" cy="316345"/>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Left Arrow 16"/>
          <p:cNvSpPr/>
          <p:nvPr/>
        </p:nvSpPr>
        <p:spPr>
          <a:xfrm>
            <a:off x="6477000" y="4590473"/>
            <a:ext cx="1249218"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Left Arrow 17"/>
          <p:cNvSpPr/>
          <p:nvPr/>
        </p:nvSpPr>
        <p:spPr>
          <a:xfrm>
            <a:off x="7010401" y="5486400"/>
            <a:ext cx="914400"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Oval 18"/>
          <p:cNvSpPr/>
          <p:nvPr/>
        </p:nvSpPr>
        <p:spPr>
          <a:xfrm>
            <a:off x="6934200" y="1219200"/>
            <a:ext cx="190500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lumMod val="95000"/>
                    <a:lumOff val="5000"/>
                  </a:schemeClr>
                </a:solidFill>
              </a:rPr>
              <a:t>368</a:t>
            </a:r>
            <a:endParaRPr lang="en-ZA" dirty="0">
              <a:solidFill>
                <a:schemeClr val="tx1">
                  <a:lumMod val="95000"/>
                  <a:lumOff val="5000"/>
                </a:schemeClr>
              </a:solidFill>
            </a:endParaRPr>
          </a:p>
        </p:txBody>
      </p:sp>
      <p:sp>
        <p:nvSpPr>
          <p:cNvPr id="20" name="Oval 19"/>
          <p:cNvSpPr/>
          <p:nvPr/>
        </p:nvSpPr>
        <p:spPr>
          <a:xfrm>
            <a:off x="7467600" y="3175000"/>
            <a:ext cx="1489941" cy="95365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lumMod val="95000"/>
                    <a:lumOff val="5000"/>
                  </a:schemeClr>
                </a:solidFill>
              </a:rPr>
              <a:t>121</a:t>
            </a:r>
            <a:endParaRPr lang="en-ZA" dirty="0">
              <a:solidFill>
                <a:schemeClr val="tx1">
                  <a:lumMod val="95000"/>
                  <a:lumOff val="5000"/>
                </a:schemeClr>
              </a:solidFill>
            </a:endParaRPr>
          </a:p>
        </p:txBody>
      </p:sp>
      <p:sp>
        <p:nvSpPr>
          <p:cNvPr id="21" name="Oval 20"/>
          <p:cNvSpPr/>
          <p:nvPr/>
        </p:nvSpPr>
        <p:spPr>
          <a:xfrm>
            <a:off x="7821468" y="4504459"/>
            <a:ext cx="1246332" cy="781627"/>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solidFill>
              </a:rPr>
              <a:t>155</a:t>
            </a:r>
            <a:endParaRPr lang="en-ZA" dirty="0">
              <a:solidFill>
                <a:schemeClr val="tx1"/>
              </a:solidFill>
            </a:endParaRPr>
          </a:p>
        </p:txBody>
      </p:sp>
      <p:sp>
        <p:nvSpPr>
          <p:cNvPr id="22" name="Oval 21"/>
          <p:cNvSpPr/>
          <p:nvPr/>
        </p:nvSpPr>
        <p:spPr>
          <a:xfrm>
            <a:off x="8001000" y="5334000"/>
            <a:ext cx="1066800" cy="76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ZA" dirty="0" smtClean="0"/>
              <a:t>92</a:t>
            </a:r>
            <a:endParaRPr lang="en-ZA" dirty="0"/>
          </a:p>
        </p:txBody>
      </p:sp>
      <p:sp>
        <p:nvSpPr>
          <p:cNvPr id="23" name="Left Arrow 22"/>
          <p:cNvSpPr/>
          <p:nvPr/>
        </p:nvSpPr>
        <p:spPr>
          <a:xfrm>
            <a:off x="4800600" y="1585222"/>
            <a:ext cx="2057400" cy="3370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85097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EFED38-9BB8-471A-A7A3-527C5ED14864}" type="datetime1">
              <a:rPr lang="en-US" smtClean="0"/>
              <a:pPr>
                <a:defRPr/>
              </a:pPr>
              <a:t>3/15/2018</a:t>
            </a:fld>
            <a:endParaRPr lang="en-US"/>
          </a:p>
        </p:txBody>
      </p:sp>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18</a:t>
            </a:fld>
            <a:endParaRPr lang="en-US"/>
          </a:p>
        </p:txBody>
      </p:sp>
      <p:graphicFrame>
        <p:nvGraphicFramePr>
          <p:cNvPr id="6" name="Chart 5"/>
          <p:cNvGraphicFramePr>
            <a:graphicFrameLocks/>
          </p:cNvGraphicFramePr>
          <p:nvPr>
            <p:extLst>
              <p:ext uri="{D42A27DB-BD31-4B8C-83A1-F6EECF244321}">
                <p14:modId xmlns:p14="http://schemas.microsoft.com/office/powerpoint/2010/main" xmlns="" val="2893621559"/>
              </p:ext>
            </p:extLst>
          </p:nvPr>
        </p:nvGraphicFramePr>
        <p:xfrm>
          <a:off x="1447800" y="1066800"/>
          <a:ext cx="66294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758219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382000" cy="1295400"/>
          </a:xfrm>
        </p:spPr>
        <p:txBody>
          <a:bodyPr>
            <a:normAutofit fontScale="90000"/>
          </a:bodyPr>
          <a:lstStyle/>
          <a:p>
            <a:pPr algn="ctr"/>
            <a:r>
              <a:rPr lang="en-ZA" sz="2800" b="1" dirty="0">
                <a:solidFill>
                  <a:prstClr val="black">
                    <a:lumMod val="85000"/>
                    <a:lumOff val="15000"/>
                  </a:prstClr>
                </a:solidFill>
              </a:rPr>
              <a:t>OPERATION CLEAN AUDIT STATUS REPORT: PROVINCIAL PICTURE: </a:t>
            </a:r>
            <a:r>
              <a:rPr lang="en-ZA" sz="2800" b="1" dirty="0" smtClean="0">
                <a:solidFill>
                  <a:prstClr val="black">
                    <a:lumMod val="85000"/>
                    <a:lumOff val="15000"/>
                  </a:prstClr>
                </a:solidFill>
              </a:rPr>
              <a:t/>
            </a:r>
            <a:br>
              <a:rPr lang="en-ZA" sz="2800" b="1" dirty="0" smtClean="0">
                <a:solidFill>
                  <a:prstClr val="black">
                    <a:lumMod val="85000"/>
                    <a:lumOff val="15000"/>
                  </a:prstClr>
                </a:solidFill>
              </a:rPr>
            </a:br>
            <a:r>
              <a:rPr lang="en-ZA" sz="2800" b="1" dirty="0" smtClean="0">
                <a:solidFill>
                  <a:prstClr val="black">
                    <a:lumMod val="85000"/>
                    <a:lumOff val="15000"/>
                  </a:prstClr>
                </a:solidFill>
              </a:rPr>
              <a:t>DEPT </a:t>
            </a:r>
            <a:r>
              <a:rPr lang="en-ZA" sz="2800" b="1" dirty="0">
                <a:solidFill>
                  <a:prstClr val="black">
                    <a:lumMod val="85000"/>
                    <a:lumOff val="15000"/>
                  </a:prstClr>
                </a:solidFill>
              </a:rPr>
              <a:t>OF SOCIAL DEVELOPMENT</a:t>
            </a:r>
            <a:br>
              <a:rPr lang="en-ZA" sz="2800" b="1" dirty="0">
                <a:solidFill>
                  <a:prstClr val="black">
                    <a:lumMod val="85000"/>
                    <a:lumOff val="15000"/>
                  </a:prstClr>
                </a:solidFill>
              </a:rPr>
            </a:br>
            <a:endParaRPr lang="en-ZA" dirty="0"/>
          </a:p>
        </p:txBody>
      </p:sp>
      <p:sp>
        <p:nvSpPr>
          <p:cNvPr id="3" name="Date Placeholder 2"/>
          <p:cNvSpPr>
            <a:spLocks noGrp="1"/>
          </p:cNvSpPr>
          <p:nvPr>
            <p:ph type="dt" sz="half" idx="10"/>
          </p:nvPr>
        </p:nvSpPr>
        <p:spPr/>
        <p:txBody>
          <a:bodyPr/>
          <a:lstStyle/>
          <a:p>
            <a:pPr>
              <a:defRPr/>
            </a:pPr>
            <a:fld id="{BF052F82-70B9-40B1-83D0-3B3729116685}" type="datetime1">
              <a:rPr lang="en-US" smtClean="0"/>
              <a:pPr>
                <a:defRPr/>
              </a:pPr>
              <a:t>3/15/2018</a:t>
            </a:fld>
            <a:endParaRPr lang="en-US"/>
          </a:p>
        </p:txBody>
      </p:sp>
      <p:sp>
        <p:nvSpPr>
          <p:cNvPr id="5" name="Slide Number Placeholder 4"/>
          <p:cNvSpPr>
            <a:spLocks noGrp="1"/>
          </p:cNvSpPr>
          <p:nvPr>
            <p:ph type="sldNum" sz="quarter" idx="12"/>
          </p:nvPr>
        </p:nvSpPr>
        <p:spPr/>
        <p:txBody>
          <a:bodyPr/>
          <a:lstStyle/>
          <a:p>
            <a:pPr>
              <a:defRPr/>
            </a:pPr>
            <a:fld id="{28275848-4C89-42C9-9FE3-030BFB2C62BB}" type="slidenum">
              <a:rPr lang="en-US" smtClean="0"/>
              <a:pPr>
                <a:defRPr/>
              </a:pPr>
              <a:t>19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xmlns="" val="2480388074"/>
              </p:ext>
            </p:extLst>
          </p:nvPr>
        </p:nvGraphicFramePr>
        <p:xfrm>
          <a:off x="304800" y="1524000"/>
          <a:ext cx="8686800" cy="2997751"/>
        </p:xfrm>
        <a:graphic>
          <a:graphicData uri="http://schemas.openxmlformats.org/drawingml/2006/table">
            <a:tbl>
              <a:tblPr firstRow="1" bandRow="1">
                <a:tableStyleId>{5C22544A-7EE6-4342-B048-85BDC9FD1C3A}</a:tableStyleId>
              </a:tblPr>
              <a:tblGrid>
                <a:gridCol w="2667000"/>
                <a:gridCol w="1828800"/>
                <a:gridCol w="1447800"/>
                <a:gridCol w="1905000"/>
                <a:gridCol w="838200"/>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594409">
                <a:tc>
                  <a:txBody>
                    <a:bodyPr/>
                    <a:lstStyle/>
                    <a:p>
                      <a:r>
                        <a:rPr lang="en-ZA" dirty="0" smtClean="0">
                          <a:solidFill>
                            <a:srgbClr val="C00000"/>
                          </a:solidFill>
                        </a:rPr>
                        <a:t>WESTERN CAPE</a:t>
                      </a:r>
                    </a:p>
                    <a:p>
                      <a:endParaRPr lang="en-ZA" dirty="0"/>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NORTH WEST</a:t>
                      </a:r>
                      <a:endParaRPr lang="en-ZA" sz="1600" dirty="0">
                        <a:solidFill>
                          <a:srgbClr val="FF0000"/>
                        </a:solidFill>
                      </a:endParaRPr>
                    </a:p>
                  </a:txBody>
                  <a:tcPr/>
                </a:tc>
                <a:tc>
                  <a:txBody>
                    <a:bodyPr/>
                    <a:lstStyle/>
                    <a:p>
                      <a:r>
                        <a:rPr lang="en-ZA" sz="1600" dirty="0" smtClean="0">
                          <a:solidFill>
                            <a:srgbClr val="FF0000"/>
                          </a:solidFill>
                        </a:rPr>
                        <a:t>9</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r>
              <a:tr h="61035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EASTERN CAPE</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Tree>
    <p:extLst>
      <p:ext uri="{BB962C8B-B14F-4D97-AF65-F5344CB8AC3E}">
        <p14:creationId xmlns:p14="http://schemas.microsoft.com/office/powerpoint/2010/main" xmlns="" val="223654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591985" cy="3352800"/>
          </a:xfrm>
        </p:spPr>
        <p:txBody>
          <a:bodyPr>
            <a:normAutofit/>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5" name="Date Placeholder 4"/>
          <p:cNvSpPr>
            <a:spLocks noGrp="1"/>
          </p:cNvSpPr>
          <p:nvPr>
            <p:ph type="dt" sz="half" idx="10"/>
          </p:nvPr>
        </p:nvSpPr>
        <p:spPr/>
        <p:txBody>
          <a:bodyPr/>
          <a:lstStyle/>
          <a:p>
            <a:pPr>
              <a:defRPr/>
            </a:pPr>
            <a:fld id="{FC79A092-6C2D-41E9-870A-53D89DDF1FA0}" type="datetime1">
              <a:rPr lang="en-US" smtClean="0"/>
              <a:pPr>
                <a:defRPr/>
              </a:pPr>
              <a:t>3/15/2018</a:t>
            </a:fld>
            <a:endParaRPr lang="en-US"/>
          </a:p>
        </p:txBody>
      </p:sp>
      <p:sp>
        <p:nvSpPr>
          <p:cNvPr id="7" name="Slide Number Placeholder 6"/>
          <p:cNvSpPr>
            <a:spLocks noGrp="1"/>
          </p:cNvSpPr>
          <p:nvPr>
            <p:ph type="sldNum" sz="quarter" idx="12"/>
          </p:nvPr>
        </p:nvSpPr>
        <p:spPr/>
        <p:txBody>
          <a:bodyPr/>
          <a:lstStyle/>
          <a:p>
            <a:pPr>
              <a:defRPr/>
            </a:pPr>
            <a:fld id="{F148C386-FA17-41C1-953A-66F9A2CBABDD}" type="slidenum">
              <a:rPr lang="en-US" smtClean="0"/>
              <a:pPr>
                <a:defRPr/>
              </a:pPr>
              <a:t>2</a:t>
            </a:fld>
            <a:endParaRPr lang="en-US"/>
          </a:p>
        </p:txBody>
      </p:sp>
      <p:sp>
        <p:nvSpPr>
          <p:cNvPr id="8" name="Rectangle 7"/>
          <p:cNvSpPr/>
          <p:nvPr/>
        </p:nvSpPr>
        <p:spPr>
          <a:xfrm>
            <a:off x="1600200" y="1859340"/>
            <a:ext cx="5715000" cy="2585323"/>
          </a:xfrm>
          <a:prstGeom prst="rect">
            <a:avLst/>
          </a:prstGeom>
        </p:spPr>
        <p:txBody>
          <a:bodyPr wrap="square">
            <a:spAutoFit/>
          </a:bodyPr>
          <a:lstStyle/>
          <a:p>
            <a:r>
              <a:rPr lang="en-ZA" b="1" dirty="0"/>
              <a:t>OBJECTIVE</a:t>
            </a:r>
            <a:r>
              <a:rPr lang="en-ZA" dirty="0"/>
              <a:t/>
            </a:r>
            <a:br>
              <a:rPr lang="en-ZA" dirty="0"/>
            </a:br>
            <a:r>
              <a:rPr lang="en-ZA" dirty="0"/>
              <a:t/>
            </a:r>
            <a:br>
              <a:rPr lang="en-ZA" dirty="0"/>
            </a:br>
            <a:r>
              <a:rPr lang="en-ZA" dirty="0"/>
              <a:t>The main goal of Operation Clean Audit is to root out corruption in the Local Government sphere and to ensure that the latter achieve clean audits. Operation Clean Audit was rolled out in the North West Province on 11 September 2009 and was implemented systematically in all other provinces.</a:t>
            </a:r>
            <a:br>
              <a:rPr lang="en-ZA" dirty="0"/>
            </a:br>
            <a:endParaRPr lang="en-ZA" dirty="0"/>
          </a:p>
        </p:txBody>
      </p:sp>
    </p:spTree>
    <p:extLst>
      <p:ext uri="{BB962C8B-B14F-4D97-AF65-F5344CB8AC3E}">
        <p14:creationId xmlns:p14="http://schemas.microsoft.com/office/powerpoint/2010/main" xmlns="" val="25330678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JUSTICE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01581627"/>
              </p:ext>
            </p:extLst>
          </p:nvPr>
        </p:nvGraphicFramePr>
        <p:xfrm>
          <a:off x="304800" y="1600200"/>
          <a:ext cx="8686800" cy="331680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NORTHERN</a:t>
                      </a:r>
                      <a:r>
                        <a:rPr lang="en-ZA" sz="1600" baseline="0" dirty="0" smtClean="0">
                          <a:solidFill>
                            <a:srgbClr val="FF0000"/>
                          </a:solidFill>
                        </a:rPr>
                        <a:t> CAPE</a:t>
                      </a:r>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r h="348775">
                <a:tc>
                  <a:txBody>
                    <a:bodyPr/>
                    <a:lstStyle/>
                    <a:p>
                      <a:r>
                        <a:rPr lang="en-ZA" sz="1600" dirty="0" smtClean="0">
                          <a:solidFill>
                            <a:srgbClr val="FF0000"/>
                          </a:solidFill>
                        </a:rPr>
                        <a:t>KZN</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20</a:t>
            </a:fld>
            <a:endParaRPr lang="en-US"/>
          </a:p>
        </p:txBody>
      </p:sp>
    </p:spTree>
    <p:extLst>
      <p:ext uri="{BB962C8B-B14F-4D97-AF65-F5344CB8AC3E}">
        <p14:creationId xmlns:p14="http://schemas.microsoft.com/office/powerpoint/2010/main" xmlns="" val="2680261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SOUTH AFRICAN REVENUE SERVICE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62560462"/>
              </p:ext>
            </p:extLst>
          </p:nvPr>
        </p:nvGraphicFramePr>
        <p:xfrm>
          <a:off x="381000" y="1676400"/>
          <a:ext cx="8686800" cy="235767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 CAPE</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28</a:t>
                      </a:r>
                      <a:endParaRPr lang="en-ZA" sz="1600" dirty="0">
                        <a:solidFill>
                          <a:srgbClr val="FF0000"/>
                        </a:solidFill>
                      </a:endParaRPr>
                    </a:p>
                  </a:txBody>
                  <a:tcPr/>
                </a:tc>
                <a:tc>
                  <a:txBody>
                    <a:bodyPr/>
                    <a:lstStyle/>
                    <a:p>
                      <a:r>
                        <a:rPr lang="en-ZA" sz="1600" dirty="0" smtClean="0">
                          <a:solidFill>
                            <a:srgbClr val="FF0000"/>
                          </a:solidFill>
                        </a:rPr>
                        <a:t>15</a:t>
                      </a:r>
                      <a:endParaRPr lang="en-ZA" sz="1600" dirty="0">
                        <a:solidFill>
                          <a:srgbClr val="FF0000"/>
                        </a:solidFill>
                      </a:endParaRPr>
                    </a:p>
                  </a:txBody>
                  <a:tcPr/>
                </a:tc>
                <a:tc>
                  <a:txBody>
                    <a:bodyPr/>
                    <a:lstStyle/>
                    <a:p>
                      <a:r>
                        <a:rPr lang="en-ZA" sz="1600" dirty="0" smtClean="0">
                          <a:solidFill>
                            <a:srgbClr val="FF0000"/>
                          </a:solidFill>
                        </a:rPr>
                        <a:t>13</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LIMPOPO</a:t>
                      </a:r>
                      <a:endParaRPr lang="en-ZA" sz="1600" dirty="0">
                        <a:solidFill>
                          <a:srgbClr val="FF0000"/>
                        </a:solidFill>
                      </a:endParaRPr>
                    </a:p>
                  </a:txBody>
                  <a:tcPr/>
                </a:tc>
                <a:tc>
                  <a:txBody>
                    <a:bodyPr/>
                    <a:lstStyle/>
                    <a:p>
                      <a:r>
                        <a:rPr lang="en-ZA" sz="1600" dirty="0" smtClean="0">
                          <a:solidFill>
                            <a:srgbClr val="FF0000"/>
                          </a:solidFill>
                        </a:rPr>
                        <a:t>11</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KZN</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21</a:t>
            </a:fld>
            <a:endParaRPr lang="en-US"/>
          </a:p>
        </p:txBody>
      </p:sp>
    </p:spTree>
    <p:extLst>
      <p:ext uri="{BB962C8B-B14F-4D97-AF65-F5344CB8AC3E}">
        <p14:creationId xmlns:p14="http://schemas.microsoft.com/office/powerpoint/2010/main" xmlns="" val="1662680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RURAL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48705325"/>
              </p:ext>
            </p:extLst>
          </p:nvPr>
        </p:nvGraphicFramePr>
        <p:xfrm>
          <a:off x="304800" y="1371600"/>
          <a:ext cx="8686800" cy="2008896"/>
        </p:xfrm>
        <a:graphic>
          <a:graphicData uri="http://schemas.openxmlformats.org/drawingml/2006/table">
            <a:tbl>
              <a:tblPr firstRow="1" bandRow="1">
                <a:tableStyleId>{5C22544A-7EE6-4342-B048-85BDC9FD1C3A}</a:tableStyleId>
              </a:tblPr>
              <a:tblGrid>
                <a:gridCol w="3048000"/>
                <a:gridCol w="1447800"/>
                <a:gridCol w="1371600"/>
                <a:gridCol w="1905000"/>
                <a:gridCol w="914400"/>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22</a:t>
            </a:fld>
            <a:endParaRPr lang="en-US"/>
          </a:p>
        </p:txBody>
      </p:sp>
    </p:spTree>
    <p:extLst>
      <p:ext uri="{BB962C8B-B14F-4D97-AF65-F5344CB8AC3E}">
        <p14:creationId xmlns:p14="http://schemas.microsoft.com/office/powerpoint/2010/main" xmlns="" val="1501894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HEALTH</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51764499"/>
              </p:ext>
            </p:extLst>
          </p:nvPr>
        </p:nvGraphicFramePr>
        <p:xfrm>
          <a:off x="304800" y="1752600"/>
          <a:ext cx="8686800" cy="357838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15</a:t>
                      </a:r>
                      <a:endParaRPr lang="en-ZA" sz="1600" dirty="0">
                        <a:solidFill>
                          <a:srgbClr val="FF0000"/>
                        </a:solidFill>
                      </a:endParaRPr>
                    </a:p>
                  </a:txBody>
                  <a:tcPr/>
                </a:tc>
                <a:tc>
                  <a:txBody>
                    <a:bodyPr/>
                    <a:lstStyle/>
                    <a:p>
                      <a:r>
                        <a:rPr lang="en-ZA" sz="1600" dirty="0" smtClean="0">
                          <a:solidFill>
                            <a:srgbClr val="FF0000"/>
                          </a:solidFill>
                        </a:rPr>
                        <a:t>9</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NORTHERN CAPE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23</a:t>
            </a:fld>
            <a:endParaRPr lang="en-US"/>
          </a:p>
        </p:txBody>
      </p:sp>
    </p:spTree>
    <p:extLst>
      <p:ext uri="{BB962C8B-B14F-4D97-AF65-F5344CB8AC3E}">
        <p14:creationId xmlns:p14="http://schemas.microsoft.com/office/powerpoint/2010/main" xmlns="" val="1568726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a:t>
            </a:r>
            <a:br>
              <a:rPr lang="en-ZA" sz="2800" b="1" dirty="0" smtClean="0"/>
            </a:br>
            <a:r>
              <a:rPr lang="en-ZA" sz="2800" b="1" dirty="0" smtClean="0"/>
              <a:t>DEPARTMENT OF HOME AFFAIRS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56151852"/>
              </p:ext>
            </p:extLst>
          </p:nvPr>
        </p:nvGraphicFramePr>
        <p:xfrm>
          <a:off x="304800" y="1905000"/>
          <a:ext cx="8686800" cy="1398541"/>
        </p:xfrm>
        <a:graphic>
          <a:graphicData uri="http://schemas.openxmlformats.org/drawingml/2006/table">
            <a:tbl>
              <a:tblPr firstRow="1" bandRow="1">
                <a:tableStyleId>{5C22544A-7EE6-4342-B048-85BDC9FD1C3A}</a:tableStyleId>
              </a:tblPr>
              <a:tblGrid>
                <a:gridCol w="2590800"/>
                <a:gridCol w="1676400"/>
                <a:gridCol w="1600200"/>
                <a:gridCol w="1905000"/>
                <a:gridCol w="914400"/>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KNZ</a:t>
                      </a:r>
                      <a:endParaRPr lang="en-ZA" sz="1600" dirty="0">
                        <a:solidFill>
                          <a:srgbClr val="FF0000"/>
                        </a:solidFill>
                      </a:endParaRPr>
                    </a:p>
                  </a:txBody>
                  <a:tcPr/>
                </a:tc>
                <a:tc>
                  <a:txBody>
                    <a:bodyPr/>
                    <a:lstStyle/>
                    <a:p>
                      <a:r>
                        <a:rPr lang="en-ZA" sz="1600" dirty="0" smtClean="0">
                          <a:solidFill>
                            <a:srgbClr val="FF0000"/>
                          </a:solidFill>
                        </a:rPr>
                        <a:t>9</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24</a:t>
            </a:fld>
            <a:endParaRPr lang="en-US"/>
          </a:p>
        </p:txBody>
      </p:sp>
    </p:spTree>
    <p:extLst>
      <p:ext uri="{BB962C8B-B14F-4D97-AF65-F5344CB8AC3E}">
        <p14:creationId xmlns:p14="http://schemas.microsoft.com/office/powerpoint/2010/main" xmlns="" val="32663741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HUMAN SETTLEMENT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32831912"/>
              </p:ext>
            </p:extLst>
          </p:nvPr>
        </p:nvGraphicFramePr>
        <p:xfrm>
          <a:off x="381000" y="1828800"/>
          <a:ext cx="8686800" cy="261925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25</a:t>
            </a:fld>
            <a:endParaRPr lang="en-US"/>
          </a:p>
        </p:txBody>
      </p:sp>
    </p:spTree>
    <p:extLst>
      <p:ext uri="{BB962C8B-B14F-4D97-AF65-F5344CB8AC3E}">
        <p14:creationId xmlns:p14="http://schemas.microsoft.com/office/powerpoint/2010/main" xmlns="" val="4270760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PUBLIC WORKS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07493933"/>
              </p:ext>
            </p:extLst>
          </p:nvPr>
        </p:nvGraphicFramePr>
        <p:xfrm>
          <a:off x="457200" y="1524000"/>
          <a:ext cx="8686800" cy="360287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WESTERN 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578885">
                <a:tc>
                  <a:txBody>
                    <a:bodyPr/>
                    <a:lstStyle/>
                    <a:p>
                      <a:r>
                        <a:rPr lang="en-ZA" sz="1600" dirty="0" smtClean="0">
                          <a:solidFill>
                            <a:srgbClr val="FF0000"/>
                          </a:solidFill>
                        </a:rPr>
                        <a:t>NORTH WEST</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FREE STATE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8</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GAUTENG</a:t>
                      </a:r>
                      <a:r>
                        <a:rPr lang="en-ZA" sz="1600" baseline="0" dirty="0" smtClean="0">
                          <a:solidFill>
                            <a:srgbClr val="FF0000"/>
                          </a:solidFill>
                        </a:rPr>
                        <a:t> </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NORTHERN CAPE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26</a:t>
            </a:fld>
            <a:endParaRPr lang="en-US"/>
          </a:p>
        </p:txBody>
      </p:sp>
    </p:spTree>
    <p:extLst>
      <p:ext uri="{BB962C8B-B14F-4D97-AF65-F5344CB8AC3E}">
        <p14:creationId xmlns:p14="http://schemas.microsoft.com/office/powerpoint/2010/main" xmlns="" val="499039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TRANSPORT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16318269"/>
              </p:ext>
            </p:extLst>
          </p:nvPr>
        </p:nvGraphicFramePr>
        <p:xfrm>
          <a:off x="304800" y="1371600"/>
          <a:ext cx="8686800" cy="423771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dirty="0" smtClean="0">
                          <a:solidFill>
                            <a:srgbClr val="C00000"/>
                          </a:solidFill>
                        </a:rPr>
                        <a:t>WESTERN CAPE</a:t>
                      </a:r>
                      <a:endParaRPr lang="en-ZA" dirty="0">
                        <a:solidFill>
                          <a:srgbClr val="C00000"/>
                        </a:solidFill>
                      </a:endParaRPr>
                    </a:p>
                  </a:txBody>
                  <a:tcPr/>
                </a:tc>
                <a:tc>
                  <a:txBody>
                    <a:bodyPr/>
                    <a:lstStyle/>
                    <a:p>
                      <a:r>
                        <a:rPr lang="en-ZA" dirty="0" smtClean="0">
                          <a:solidFill>
                            <a:srgbClr val="C00000"/>
                          </a:solidFill>
                        </a:rPr>
                        <a:t>7</a:t>
                      </a:r>
                      <a:endParaRPr lang="en-ZA" dirty="0">
                        <a:solidFill>
                          <a:srgbClr val="C00000"/>
                        </a:solidFill>
                      </a:endParaRPr>
                    </a:p>
                  </a:txBody>
                  <a:tcPr/>
                </a:tc>
                <a:tc>
                  <a:txBody>
                    <a:bodyPr/>
                    <a:lstStyle/>
                    <a:p>
                      <a:r>
                        <a:rPr lang="en-ZA" dirty="0" smtClean="0">
                          <a:solidFill>
                            <a:srgbClr val="C00000"/>
                          </a:solidFill>
                        </a:rPr>
                        <a:t>1</a:t>
                      </a:r>
                      <a:endParaRPr lang="en-ZA" dirty="0">
                        <a:solidFill>
                          <a:srgbClr val="C00000"/>
                        </a:solidFill>
                      </a:endParaRPr>
                    </a:p>
                  </a:txBody>
                  <a:tcPr/>
                </a:tc>
                <a:tc>
                  <a:txBody>
                    <a:bodyPr/>
                    <a:lstStyle/>
                    <a:p>
                      <a:r>
                        <a:rPr lang="en-ZA" dirty="0" smtClean="0">
                          <a:solidFill>
                            <a:srgbClr val="C00000"/>
                          </a:solidFill>
                        </a:rPr>
                        <a:t>2</a:t>
                      </a:r>
                      <a:endParaRPr lang="en-ZA" dirty="0">
                        <a:solidFill>
                          <a:srgbClr val="C00000"/>
                        </a:solidFill>
                      </a:endParaRPr>
                    </a:p>
                  </a:txBody>
                  <a:tcPr/>
                </a:tc>
                <a:tc>
                  <a:txBody>
                    <a:bodyPr/>
                    <a:lstStyle/>
                    <a:p>
                      <a:r>
                        <a:rPr lang="en-ZA" dirty="0" smtClean="0">
                          <a:solidFill>
                            <a:srgbClr val="C00000"/>
                          </a:solidFill>
                        </a:rPr>
                        <a:t>4</a:t>
                      </a:r>
                      <a:endParaRPr lang="en-ZA" dirty="0">
                        <a:solidFill>
                          <a:srgbClr val="C00000"/>
                        </a:solidFill>
                      </a:endParaRPr>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57888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57888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27</a:t>
            </a:fld>
            <a:endParaRPr lang="en-US"/>
          </a:p>
        </p:txBody>
      </p:sp>
    </p:spTree>
    <p:extLst>
      <p:ext uri="{BB962C8B-B14F-4D97-AF65-F5344CB8AC3E}">
        <p14:creationId xmlns:p14="http://schemas.microsoft.com/office/powerpoint/2010/main" xmlns="" val="28178424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SOUTH AFRICAN POLICE SERVICE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2674112"/>
              </p:ext>
            </p:extLst>
          </p:nvPr>
        </p:nvGraphicFramePr>
        <p:xfrm>
          <a:off x="304800" y="1676400"/>
          <a:ext cx="8686800" cy="288083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28</a:t>
            </a:fld>
            <a:endParaRPr lang="en-US"/>
          </a:p>
        </p:txBody>
      </p:sp>
    </p:spTree>
    <p:extLst>
      <p:ext uri="{BB962C8B-B14F-4D97-AF65-F5344CB8AC3E}">
        <p14:creationId xmlns:p14="http://schemas.microsoft.com/office/powerpoint/2010/main" xmlns="" val="42820803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RURAL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2283035"/>
              </p:ext>
            </p:extLst>
          </p:nvPr>
        </p:nvGraphicFramePr>
        <p:xfrm>
          <a:off x="304800" y="17526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29</a:t>
            </a:fld>
            <a:endParaRPr lang="en-US"/>
          </a:p>
        </p:txBody>
      </p:sp>
    </p:spTree>
    <p:extLst>
      <p:ext uri="{BB962C8B-B14F-4D97-AF65-F5344CB8AC3E}">
        <p14:creationId xmlns:p14="http://schemas.microsoft.com/office/powerpoint/2010/main" xmlns="" val="2750477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591985" cy="3352800"/>
          </a:xfrm>
        </p:spPr>
        <p:txBody>
          <a:bodyPr>
            <a:normAutofit/>
          </a:bodyPr>
          <a:lstStyle/>
          <a:p>
            <a:r>
              <a:rPr lang="en-ZA" dirty="0" smtClean="0"/>
              <a:t/>
            </a:r>
            <a:br>
              <a:rPr lang="en-ZA" dirty="0" smtClean="0"/>
            </a:br>
            <a:r>
              <a:rPr lang="en-ZA" dirty="0"/>
              <a:t/>
            </a:r>
            <a:br>
              <a:rPr lang="en-ZA" dirty="0"/>
            </a:br>
            <a:r>
              <a:rPr lang="en-ZA" dirty="0" smtClean="0"/>
              <a:t/>
            </a:r>
            <a:br>
              <a:rPr lang="en-ZA" dirty="0" smtClean="0"/>
            </a:br>
            <a:endParaRPr lang="en-ZA" dirty="0"/>
          </a:p>
        </p:txBody>
      </p:sp>
      <p:sp>
        <p:nvSpPr>
          <p:cNvPr id="5" name="Date Placeholder 4"/>
          <p:cNvSpPr>
            <a:spLocks noGrp="1"/>
          </p:cNvSpPr>
          <p:nvPr>
            <p:ph type="dt" sz="half" idx="10"/>
          </p:nvPr>
        </p:nvSpPr>
        <p:spPr/>
        <p:txBody>
          <a:bodyPr/>
          <a:lstStyle/>
          <a:p>
            <a:pPr>
              <a:defRPr/>
            </a:pPr>
            <a:fld id="{FC79A092-6C2D-41E9-870A-53D89DDF1FA0}" type="datetime1">
              <a:rPr lang="en-US" smtClean="0"/>
              <a:pPr>
                <a:defRPr/>
              </a:pPr>
              <a:t>3/15/2018</a:t>
            </a:fld>
            <a:endParaRPr lang="en-US"/>
          </a:p>
        </p:txBody>
      </p:sp>
      <p:sp>
        <p:nvSpPr>
          <p:cNvPr id="7" name="Slide Number Placeholder 6"/>
          <p:cNvSpPr>
            <a:spLocks noGrp="1"/>
          </p:cNvSpPr>
          <p:nvPr>
            <p:ph type="sldNum" sz="quarter" idx="12"/>
          </p:nvPr>
        </p:nvSpPr>
        <p:spPr/>
        <p:txBody>
          <a:bodyPr/>
          <a:lstStyle/>
          <a:p>
            <a:pPr>
              <a:defRPr/>
            </a:pPr>
            <a:fld id="{F148C386-FA17-41C1-953A-66F9A2CBABDD}" type="slidenum">
              <a:rPr lang="en-US" smtClean="0"/>
              <a:pPr>
                <a:defRPr/>
              </a:pPr>
              <a:t>3</a:t>
            </a:fld>
            <a:endParaRPr lang="en-US"/>
          </a:p>
        </p:txBody>
      </p:sp>
      <p:sp>
        <p:nvSpPr>
          <p:cNvPr id="8" name="Rectangle 7"/>
          <p:cNvSpPr/>
          <p:nvPr/>
        </p:nvSpPr>
        <p:spPr>
          <a:xfrm>
            <a:off x="1447800" y="931545"/>
            <a:ext cx="6324600" cy="5909310"/>
          </a:xfrm>
          <a:prstGeom prst="rect">
            <a:avLst/>
          </a:prstGeom>
        </p:spPr>
        <p:txBody>
          <a:bodyPr wrap="square">
            <a:spAutoFit/>
          </a:bodyPr>
          <a:lstStyle/>
          <a:p>
            <a:pPr lvl="0"/>
            <a:r>
              <a:rPr lang="en-US" b="1" dirty="0" smtClean="0"/>
              <a:t>KEY FOCUS AREAS - DPCI</a:t>
            </a:r>
            <a:endParaRPr lang="en-ZA" b="1" dirty="0" smtClean="0"/>
          </a:p>
          <a:p>
            <a:r>
              <a:rPr lang="en-US" dirty="0"/>
              <a:t> </a:t>
            </a:r>
            <a:endParaRPr lang="en-ZA" dirty="0"/>
          </a:p>
          <a:p>
            <a:pPr marL="285750" lvl="0" indent="-285750">
              <a:buFont typeface="Wingdings" panose="05000000000000000000" pitchFamily="2" charset="2"/>
              <a:buChar char="§"/>
            </a:pPr>
            <a:r>
              <a:rPr lang="en-US" dirty="0"/>
              <a:t>The key focus area of the Directorate is to ensure that </a:t>
            </a:r>
            <a:r>
              <a:rPr lang="en-US" dirty="0" smtClean="0"/>
              <a:t>enhance Clean Governance investigations </a:t>
            </a:r>
            <a:r>
              <a:rPr lang="en-US" dirty="0"/>
              <a:t>concerning corruption and fraud involving Local Government and Government departments are prioritized and expedited;</a:t>
            </a:r>
            <a:endParaRPr lang="en-ZA" dirty="0"/>
          </a:p>
          <a:p>
            <a:pPr marL="285750" lvl="0" indent="-285750">
              <a:buFont typeface="Wingdings" panose="05000000000000000000" pitchFamily="2" charset="2"/>
              <a:buChar char="§"/>
            </a:pPr>
            <a:r>
              <a:rPr lang="en-US" dirty="0"/>
              <a:t>To ensure that corrupt officials are identified and criminally prosecuted;</a:t>
            </a:r>
            <a:endParaRPr lang="en-ZA" dirty="0"/>
          </a:p>
          <a:p>
            <a:pPr marL="285750" lvl="0" indent="-285750">
              <a:buFont typeface="Wingdings" panose="05000000000000000000" pitchFamily="2" charset="2"/>
              <a:buChar char="§"/>
            </a:pPr>
            <a:r>
              <a:rPr lang="en-US" dirty="0"/>
              <a:t>To identify shortcomings in Local Government Departments systems, procedures and practices that contributes towards creating an environment for fraud and corrupt activities;</a:t>
            </a:r>
            <a:endParaRPr lang="en-ZA" dirty="0"/>
          </a:p>
          <a:p>
            <a:pPr marL="285750" lvl="0" indent="-285750">
              <a:buFont typeface="Wingdings" panose="05000000000000000000" pitchFamily="2" charset="2"/>
              <a:buChar char="§"/>
            </a:pPr>
            <a:r>
              <a:rPr lang="en-ZA" dirty="0"/>
              <a:t>To contribute and to ensure that by 2019, 120 persons are convicted for </a:t>
            </a:r>
            <a:r>
              <a:rPr lang="en-ZA" dirty="0" smtClean="0"/>
              <a:t>corruption (ACTT – Mandate).</a:t>
            </a:r>
            <a:endParaRPr lang="en-ZA" dirty="0"/>
          </a:p>
          <a:p>
            <a:pPr marL="285750" lvl="0" indent="-285750">
              <a:buFont typeface="Wingdings" panose="05000000000000000000" pitchFamily="2" charset="2"/>
              <a:buChar char="§"/>
            </a:pPr>
            <a:r>
              <a:rPr lang="en-ZA" dirty="0"/>
              <a:t>To contribute and to ensure that by 2019, 1000 public officials are convicted for corruption or offences related to </a:t>
            </a:r>
            <a:r>
              <a:rPr lang="en-ZA" dirty="0" smtClean="0"/>
              <a:t>corruption (ACTT </a:t>
            </a:r>
            <a:r>
              <a:rPr lang="en-ZA" dirty="0"/>
              <a:t>– Mandate). .</a:t>
            </a:r>
          </a:p>
          <a:p>
            <a:pPr marL="285750" lvl="0" indent="-285750">
              <a:buFont typeface="Wingdings" panose="05000000000000000000" pitchFamily="2" charset="2"/>
              <a:buChar char="§"/>
            </a:pPr>
            <a:r>
              <a:rPr lang="en-ZA" dirty="0"/>
              <a:t>To contribute in strengthening anti-corruption legislation to provide for more stringent penalties, </a:t>
            </a:r>
          </a:p>
          <a:p>
            <a:pPr marL="285750" lvl="0" indent="-285750">
              <a:buFont typeface="Wingdings" panose="05000000000000000000" pitchFamily="2" charset="2"/>
              <a:buChar char="§"/>
            </a:pPr>
            <a:r>
              <a:rPr lang="en-ZA" dirty="0"/>
              <a:t>To protect whistle blowers including those in the private </a:t>
            </a:r>
            <a:r>
              <a:rPr lang="en-ZA" dirty="0" smtClean="0"/>
              <a:t>sector operational whistle blowers.</a:t>
            </a:r>
            <a:endParaRPr lang="en-ZA" dirty="0"/>
          </a:p>
        </p:txBody>
      </p:sp>
    </p:spTree>
    <p:extLst>
      <p:ext uri="{BB962C8B-B14F-4D97-AF65-F5344CB8AC3E}">
        <p14:creationId xmlns:p14="http://schemas.microsoft.com/office/powerpoint/2010/main" xmlns="" val="29380605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EDUCATION</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23756816"/>
              </p:ext>
            </p:extLst>
          </p:nvPr>
        </p:nvGraphicFramePr>
        <p:xfrm>
          <a:off x="304800" y="1447800"/>
          <a:ext cx="8686800" cy="418873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43</a:t>
                      </a:r>
                      <a:endParaRPr lang="en-ZA" sz="1600" dirty="0">
                        <a:solidFill>
                          <a:srgbClr val="FF0000"/>
                        </a:solidFill>
                      </a:endParaRPr>
                    </a:p>
                  </a:txBody>
                  <a:tcPr/>
                </a:tc>
                <a:tc>
                  <a:txBody>
                    <a:bodyPr/>
                    <a:lstStyle/>
                    <a:p>
                      <a:r>
                        <a:rPr lang="en-ZA" sz="1600" dirty="0" smtClean="0">
                          <a:solidFill>
                            <a:srgbClr val="FF0000"/>
                          </a:solidFill>
                        </a:rPr>
                        <a:t>16</a:t>
                      </a:r>
                      <a:endParaRPr lang="en-ZA" sz="1600" dirty="0">
                        <a:solidFill>
                          <a:srgbClr val="FF0000"/>
                        </a:solidFill>
                      </a:endParaRPr>
                    </a:p>
                  </a:txBody>
                  <a:tcPr/>
                </a:tc>
                <a:tc>
                  <a:txBody>
                    <a:bodyPr/>
                    <a:lstStyle/>
                    <a:p>
                      <a:r>
                        <a:rPr lang="en-ZA" sz="1600" dirty="0" smtClean="0">
                          <a:solidFill>
                            <a:srgbClr val="FF0000"/>
                          </a:solidFill>
                        </a:rPr>
                        <a:t>25</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34877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NORTHERN CAPE </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30</a:t>
            </a:fld>
            <a:endParaRPr lang="en-US"/>
          </a:p>
        </p:txBody>
      </p:sp>
    </p:spTree>
    <p:extLst>
      <p:ext uri="{BB962C8B-B14F-4D97-AF65-F5344CB8AC3E}">
        <p14:creationId xmlns:p14="http://schemas.microsoft.com/office/powerpoint/2010/main" xmlns="" val="168870149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LABOUR</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71999727"/>
              </p:ext>
            </p:extLst>
          </p:nvPr>
        </p:nvGraphicFramePr>
        <p:xfrm>
          <a:off x="304800" y="1600200"/>
          <a:ext cx="8686800" cy="261925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31</a:t>
            </a:fld>
            <a:endParaRPr lang="en-US"/>
          </a:p>
        </p:txBody>
      </p:sp>
    </p:spTree>
    <p:extLst>
      <p:ext uri="{BB962C8B-B14F-4D97-AF65-F5344CB8AC3E}">
        <p14:creationId xmlns:p14="http://schemas.microsoft.com/office/powerpoint/2010/main" xmlns="" val="10399390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LANDAFFAIRS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74695105"/>
              </p:ext>
            </p:extLst>
          </p:nvPr>
        </p:nvGraphicFramePr>
        <p:xfrm>
          <a:off x="304800" y="1752600"/>
          <a:ext cx="8686800" cy="192170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32</a:t>
            </a:fld>
            <a:endParaRPr lang="en-US"/>
          </a:p>
        </p:txBody>
      </p:sp>
    </p:spTree>
    <p:extLst>
      <p:ext uri="{BB962C8B-B14F-4D97-AF65-F5344CB8AC3E}">
        <p14:creationId xmlns:p14="http://schemas.microsoft.com/office/powerpoint/2010/main" xmlns="" val="10171078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SOCIAL SECURITY AND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99494823"/>
              </p:ext>
            </p:extLst>
          </p:nvPr>
        </p:nvGraphicFramePr>
        <p:xfrm>
          <a:off x="304800" y="21336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33</a:t>
            </a:fld>
            <a:endParaRPr lang="en-US"/>
          </a:p>
        </p:txBody>
      </p:sp>
    </p:spTree>
    <p:extLst>
      <p:ext uri="{BB962C8B-B14F-4D97-AF65-F5344CB8AC3E}">
        <p14:creationId xmlns:p14="http://schemas.microsoft.com/office/powerpoint/2010/main" xmlns="" val="1332454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WATER AND SANITATION</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64409276"/>
              </p:ext>
            </p:extLst>
          </p:nvPr>
        </p:nvGraphicFramePr>
        <p:xfrm>
          <a:off x="304800" y="1905000"/>
          <a:ext cx="8686800" cy="253205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34</a:t>
            </a:fld>
            <a:endParaRPr lang="en-US"/>
          </a:p>
        </p:txBody>
      </p:sp>
    </p:spTree>
    <p:extLst>
      <p:ext uri="{BB962C8B-B14F-4D97-AF65-F5344CB8AC3E}">
        <p14:creationId xmlns:p14="http://schemas.microsoft.com/office/powerpoint/2010/main" xmlns="" val="14573574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AGRICULTURE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44873982"/>
              </p:ext>
            </p:extLst>
          </p:nvPr>
        </p:nvGraphicFramePr>
        <p:xfrm>
          <a:off x="304800" y="1905000"/>
          <a:ext cx="8686800" cy="192170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7</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6</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35</a:t>
            </a:fld>
            <a:endParaRPr lang="en-US"/>
          </a:p>
        </p:txBody>
      </p:sp>
    </p:spTree>
    <p:extLst>
      <p:ext uri="{BB962C8B-B14F-4D97-AF65-F5344CB8AC3E}">
        <p14:creationId xmlns:p14="http://schemas.microsoft.com/office/powerpoint/2010/main" xmlns="" val="15671294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CORRECTIONAL SERVICE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94719293"/>
              </p:ext>
            </p:extLst>
          </p:nvPr>
        </p:nvGraphicFramePr>
        <p:xfrm>
          <a:off x="304800" y="2057400"/>
          <a:ext cx="8686800" cy="131134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36</a:t>
            </a:fld>
            <a:endParaRPr lang="en-US"/>
          </a:p>
        </p:txBody>
      </p:sp>
    </p:spTree>
    <p:extLst>
      <p:ext uri="{BB962C8B-B14F-4D97-AF65-F5344CB8AC3E}">
        <p14:creationId xmlns:p14="http://schemas.microsoft.com/office/powerpoint/2010/main" xmlns="" val="39933323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LEGISLATURE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8800746"/>
              </p:ext>
            </p:extLst>
          </p:nvPr>
        </p:nvGraphicFramePr>
        <p:xfrm>
          <a:off x="304800" y="19812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37</a:t>
            </a:fld>
            <a:endParaRPr lang="en-US"/>
          </a:p>
        </p:txBody>
      </p:sp>
    </p:spTree>
    <p:extLst>
      <p:ext uri="{BB962C8B-B14F-4D97-AF65-F5344CB8AC3E}">
        <p14:creationId xmlns:p14="http://schemas.microsoft.com/office/powerpoint/2010/main" xmlns="" val="35607061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GOGTA</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67482757"/>
              </p:ext>
            </p:extLst>
          </p:nvPr>
        </p:nvGraphicFramePr>
        <p:xfrm>
          <a:off x="304800" y="21336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38</a:t>
            </a:fld>
            <a:endParaRPr lang="en-US"/>
          </a:p>
        </p:txBody>
      </p:sp>
    </p:spTree>
    <p:extLst>
      <p:ext uri="{BB962C8B-B14F-4D97-AF65-F5344CB8AC3E}">
        <p14:creationId xmlns:p14="http://schemas.microsoft.com/office/powerpoint/2010/main" xmlns="" val="27463813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TRADE AND INDUSTRY</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45720616"/>
              </p:ext>
            </p:extLst>
          </p:nvPr>
        </p:nvGraphicFramePr>
        <p:xfrm>
          <a:off x="304800" y="19812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39</a:t>
            </a:fld>
            <a:endParaRPr lang="en-US"/>
          </a:p>
        </p:txBody>
      </p:sp>
    </p:spTree>
    <p:extLst>
      <p:ext uri="{BB962C8B-B14F-4D97-AF65-F5344CB8AC3E}">
        <p14:creationId xmlns:p14="http://schemas.microsoft.com/office/powerpoint/2010/main" xmlns="" val="2902040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4</a:t>
            </a:fld>
            <a:endParaRPr lang="en-US"/>
          </a:p>
        </p:txBody>
      </p:sp>
      <p:sp>
        <p:nvSpPr>
          <p:cNvPr id="6" name="TextBox 5"/>
          <p:cNvSpPr txBox="1"/>
          <p:nvPr/>
        </p:nvSpPr>
        <p:spPr>
          <a:xfrm>
            <a:off x="3886200" y="1676400"/>
            <a:ext cx="1295400" cy="369332"/>
          </a:xfrm>
          <a:prstGeom prst="rect">
            <a:avLst/>
          </a:prstGeom>
          <a:noFill/>
        </p:spPr>
        <p:txBody>
          <a:bodyPr wrap="square" rtlCol="0">
            <a:spAutoFit/>
          </a:bodyPr>
          <a:lstStyle/>
          <a:p>
            <a:endParaRPr lang="en-ZA" dirty="0"/>
          </a:p>
        </p:txBody>
      </p:sp>
      <p:sp>
        <p:nvSpPr>
          <p:cNvPr id="18" name="Flowchart: Extract 17"/>
          <p:cNvSpPr/>
          <p:nvPr/>
        </p:nvSpPr>
        <p:spPr>
          <a:xfrm>
            <a:off x="381000" y="424873"/>
            <a:ext cx="7002318" cy="6019800"/>
          </a:xfrm>
          <a:prstGeom prst="flowChartExtra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ZA" dirty="0" smtClean="0"/>
              <a:t>INVESTIGATIO</a:t>
            </a:r>
            <a:endParaRPr lang="en-ZA" dirty="0"/>
          </a:p>
        </p:txBody>
      </p:sp>
      <p:sp>
        <p:nvSpPr>
          <p:cNvPr id="19" name="Flowchart: Extract 18"/>
          <p:cNvSpPr/>
          <p:nvPr/>
        </p:nvSpPr>
        <p:spPr>
          <a:xfrm>
            <a:off x="1062759" y="390237"/>
            <a:ext cx="5638800" cy="4886036"/>
          </a:xfrm>
          <a:prstGeom prst="flowChartExtract">
            <a:avLst/>
          </a:prstGeom>
          <a:solidFill>
            <a:schemeClr val="tx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2"/>
                </a:solidFill>
              </a:rPr>
              <a:t>INVESTIGATION</a:t>
            </a:r>
          </a:p>
        </p:txBody>
      </p:sp>
      <p:sp>
        <p:nvSpPr>
          <p:cNvPr id="20" name="Flowchart: Extract 19"/>
          <p:cNvSpPr/>
          <p:nvPr/>
        </p:nvSpPr>
        <p:spPr>
          <a:xfrm>
            <a:off x="1676400" y="514926"/>
            <a:ext cx="4411518" cy="3715327"/>
          </a:xfrm>
          <a:prstGeom prst="flowChartExtract">
            <a:avLst/>
          </a:prstGeom>
          <a:solidFill>
            <a:schemeClr val="accent2">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p>
          <a:p>
            <a:pPr algn="ctr"/>
            <a:r>
              <a:rPr lang="en-ZA" dirty="0" smtClean="0">
                <a:solidFill>
                  <a:srgbClr val="FF0000"/>
                </a:solidFill>
              </a:rPr>
              <a:t>COURT CASES</a:t>
            </a:r>
            <a:endParaRPr lang="en-ZA" dirty="0">
              <a:solidFill>
                <a:srgbClr val="FF0000"/>
              </a:solidFill>
            </a:endParaRPr>
          </a:p>
        </p:txBody>
      </p:sp>
      <p:sp>
        <p:nvSpPr>
          <p:cNvPr id="21" name="Flowchart: Extract 20"/>
          <p:cNvSpPr/>
          <p:nvPr/>
        </p:nvSpPr>
        <p:spPr>
          <a:xfrm>
            <a:off x="2362200" y="445655"/>
            <a:ext cx="3048000" cy="2616200"/>
          </a:xfrm>
          <a:prstGeom prst="flowChartExtract">
            <a:avLst/>
          </a:prstGeom>
          <a:solidFill>
            <a:schemeClr val="accent5">
              <a:lumMod val="60000"/>
              <a:lumOff val="4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CASES ON HAND</a:t>
            </a:r>
            <a:endParaRPr lang="en-ZA" dirty="0"/>
          </a:p>
        </p:txBody>
      </p:sp>
      <p:sp>
        <p:nvSpPr>
          <p:cNvPr id="23" name="Left Arrow 22"/>
          <p:cNvSpPr/>
          <p:nvPr/>
        </p:nvSpPr>
        <p:spPr>
          <a:xfrm>
            <a:off x="4800600" y="1585222"/>
            <a:ext cx="2057400" cy="337066"/>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5" name="Left Arrow 24"/>
          <p:cNvSpPr/>
          <p:nvPr/>
        </p:nvSpPr>
        <p:spPr>
          <a:xfrm>
            <a:off x="5829300" y="3493655"/>
            <a:ext cx="1554018" cy="316345"/>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Left Arrow 25"/>
          <p:cNvSpPr/>
          <p:nvPr/>
        </p:nvSpPr>
        <p:spPr>
          <a:xfrm>
            <a:off x="6477000" y="4590473"/>
            <a:ext cx="1249218"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7" name="Left Arrow 26"/>
          <p:cNvSpPr/>
          <p:nvPr/>
        </p:nvSpPr>
        <p:spPr>
          <a:xfrm>
            <a:off x="7010401" y="5486400"/>
            <a:ext cx="914400" cy="304800"/>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Oval 29"/>
          <p:cNvSpPr/>
          <p:nvPr/>
        </p:nvSpPr>
        <p:spPr>
          <a:xfrm>
            <a:off x="6934200" y="1219200"/>
            <a:ext cx="1905000" cy="914400"/>
          </a:xfrm>
          <a:prstGeom prst="ellips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lumMod val="95000"/>
                    <a:lumOff val="5000"/>
                  </a:schemeClr>
                </a:solidFill>
              </a:rPr>
              <a:t>30</a:t>
            </a:r>
            <a:endParaRPr lang="en-ZA" dirty="0">
              <a:solidFill>
                <a:schemeClr val="tx1">
                  <a:lumMod val="95000"/>
                  <a:lumOff val="5000"/>
                </a:schemeClr>
              </a:solidFill>
            </a:endParaRPr>
          </a:p>
        </p:txBody>
      </p:sp>
      <p:sp>
        <p:nvSpPr>
          <p:cNvPr id="31" name="Oval 30"/>
          <p:cNvSpPr/>
          <p:nvPr/>
        </p:nvSpPr>
        <p:spPr>
          <a:xfrm>
            <a:off x="7467601" y="3180774"/>
            <a:ext cx="1489941" cy="953653"/>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a:solidFill>
                  <a:schemeClr val="tx1">
                    <a:lumMod val="95000"/>
                    <a:lumOff val="5000"/>
                  </a:schemeClr>
                </a:solidFill>
              </a:rPr>
              <a:t>3</a:t>
            </a:r>
          </a:p>
        </p:txBody>
      </p:sp>
      <p:sp>
        <p:nvSpPr>
          <p:cNvPr id="32" name="Oval 31"/>
          <p:cNvSpPr/>
          <p:nvPr/>
        </p:nvSpPr>
        <p:spPr>
          <a:xfrm>
            <a:off x="7821468" y="4399972"/>
            <a:ext cx="1246332" cy="781627"/>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chemeClr val="tx1"/>
                </a:solidFill>
              </a:rPr>
              <a:t>26</a:t>
            </a:r>
            <a:endParaRPr lang="en-ZA" dirty="0">
              <a:solidFill>
                <a:schemeClr val="tx1"/>
              </a:solidFill>
            </a:endParaRPr>
          </a:p>
        </p:txBody>
      </p:sp>
      <p:sp>
        <p:nvSpPr>
          <p:cNvPr id="33" name="Oval 32"/>
          <p:cNvSpPr/>
          <p:nvPr/>
        </p:nvSpPr>
        <p:spPr>
          <a:xfrm>
            <a:off x="8077200" y="5308600"/>
            <a:ext cx="1066800" cy="762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ZA" dirty="0" smtClean="0"/>
              <a:t>1</a:t>
            </a:r>
            <a:endParaRPr lang="en-ZA" dirty="0"/>
          </a:p>
        </p:txBody>
      </p:sp>
      <p:sp>
        <p:nvSpPr>
          <p:cNvPr id="35" name="TextBox 34"/>
          <p:cNvSpPr txBox="1"/>
          <p:nvPr/>
        </p:nvSpPr>
        <p:spPr>
          <a:xfrm>
            <a:off x="-112712" y="1315827"/>
            <a:ext cx="3541712" cy="923330"/>
          </a:xfrm>
          <a:prstGeom prst="rect">
            <a:avLst/>
          </a:prstGeom>
          <a:noFill/>
        </p:spPr>
        <p:txBody>
          <a:bodyPr wrap="square" rtlCol="0">
            <a:spAutoFit/>
          </a:bodyPr>
          <a:lstStyle/>
          <a:p>
            <a:pPr algn="ctr"/>
            <a:r>
              <a:rPr lang="en-ZA" b="1" dirty="0" smtClean="0">
                <a:solidFill>
                  <a:srgbClr val="00B050"/>
                </a:solidFill>
                <a:latin typeface="Arial Rounded MT Bold" pitchFamily="34" charset="0"/>
              </a:rPr>
              <a:t>NATIONAL PICTURE </a:t>
            </a:r>
          </a:p>
          <a:p>
            <a:pPr algn="ctr"/>
            <a:r>
              <a:rPr lang="en-ZA" b="1" dirty="0" smtClean="0">
                <a:solidFill>
                  <a:srgbClr val="00B050"/>
                </a:solidFill>
                <a:latin typeface="Arial Rounded MT Bold" pitchFamily="34" charset="0"/>
              </a:rPr>
              <a:t>OPERATION CLEAN AUDIT</a:t>
            </a:r>
          </a:p>
          <a:p>
            <a:pPr algn="ctr"/>
            <a:endParaRPr lang="en-ZA" b="1" dirty="0">
              <a:solidFill>
                <a:srgbClr val="00B050"/>
              </a:solidFill>
              <a:latin typeface="Arial Rounded MT Bold"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71800" y="4547103"/>
            <a:ext cx="2286000"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41712" y="5583237"/>
            <a:ext cx="992188" cy="487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855" y="0"/>
            <a:ext cx="2213841"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65978" y="2023398"/>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939255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LOCAL GOVERRMNENT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71479900"/>
              </p:ext>
            </p:extLst>
          </p:nvPr>
        </p:nvGraphicFramePr>
        <p:xfrm>
          <a:off x="304800" y="18288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KWAZULU</a:t>
                      </a:r>
                    </a:p>
                    <a:p>
                      <a:r>
                        <a:rPr lang="en-ZA" sz="1600" dirty="0" smtClean="0">
                          <a:solidFill>
                            <a:srgbClr val="FF0000"/>
                          </a:solidFill>
                        </a:rPr>
                        <a:t>NATAL</a:t>
                      </a:r>
                      <a:endParaRPr lang="en-ZA" sz="1600" dirty="0">
                        <a:solidFill>
                          <a:srgbClr val="FF0000"/>
                        </a:solidFill>
                      </a:endParaRPr>
                    </a:p>
                  </a:txBody>
                  <a:tcPr/>
                </a:tc>
                <a:tc>
                  <a:txBody>
                    <a:bodyPr/>
                    <a:lstStyle/>
                    <a:p>
                      <a:r>
                        <a:rPr lang="en-ZA" sz="1600" dirty="0" smtClean="0">
                          <a:solidFill>
                            <a:srgbClr val="FF0000"/>
                          </a:solidFill>
                        </a:rPr>
                        <a:t>12</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40</a:t>
            </a:fld>
            <a:endParaRPr lang="en-US"/>
          </a:p>
        </p:txBody>
      </p:sp>
    </p:spTree>
    <p:extLst>
      <p:ext uri="{BB962C8B-B14F-4D97-AF65-F5344CB8AC3E}">
        <p14:creationId xmlns:p14="http://schemas.microsoft.com/office/powerpoint/2010/main" xmlns="" val="3324968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ECONOMIC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59957524"/>
              </p:ext>
            </p:extLst>
          </p:nvPr>
        </p:nvGraphicFramePr>
        <p:xfrm>
          <a:off x="304800" y="1828800"/>
          <a:ext cx="8686800" cy="267521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WESTERN 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b="0" dirty="0" smtClean="0">
                          <a:solidFill>
                            <a:srgbClr val="FF0000"/>
                          </a:solidFill>
                        </a:rPr>
                        <a:t>GAUTENG</a:t>
                      </a:r>
                      <a:endParaRPr lang="en-ZA" sz="1600" b="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NORTHEN 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41</a:t>
            </a:fld>
            <a:endParaRPr lang="en-US"/>
          </a:p>
        </p:txBody>
      </p:sp>
    </p:spTree>
    <p:extLst>
      <p:ext uri="{BB962C8B-B14F-4D97-AF65-F5344CB8AC3E}">
        <p14:creationId xmlns:p14="http://schemas.microsoft.com/office/powerpoint/2010/main" xmlns="" val="28053233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SPORTS AND RECREATION</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50896579"/>
              </p:ext>
            </p:extLst>
          </p:nvPr>
        </p:nvGraphicFramePr>
        <p:xfrm>
          <a:off x="304800" y="20574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42</a:t>
            </a:fld>
            <a:endParaRPr lang="en-US"/>
          </a:p>
        </p:txBody>
      </p:sp>
    </p:spTree>
    <p:extLst>
      <p:ext uri="{BB962C8B-B14F-4D97-AF65-F5344CB8AC3E}">
        <p14:creationId xmlns:p14="http://schemas.microsoft.com/office/powerpoint/2010/main" xmlns="" val="5408230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a:t>
            </a:r>
            <a:br>
              <a:rPr lang="en-ZA" sz="2800" b="1" dirty="0" smtClean="0"/>
            </a:br>
            <a:r>
              <a:rPr lang="en-ZA" sz="2800" b="1" dirty="0" smtClean="0"/>
              <a:t> DEPARTMENT OF HOUSING</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49666271"/>
              </p:ext>
            </p:extLst>
          </p:nvPr>
        </p:nvGraphicFramePr>
        <p:xfrm>
          <a:off x="304800" y="1905000"/>
          <a:ext cx="8686800" cy="192170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5</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43</a:t>
            </a:fld>
            <a:endParaRPr lang="en-US"/>
          </a:p>
        </p:txBody>
      </p:sp>
    </p:spTree>
    <p:extLst>
      <p:ext uri="{BB962C8B-B14F-4D97-AF65-F5344CB8AC3E}">
        <p14:creationId xmlns:p14="http://schemas.microsoft.com/office/powerpoint/2010/main" xmlns="" val="32262812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CAPE PENINSULA UNIVERSITY OF TECHNOLOGY</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21280831"/>
              </p:ext>
            </p:extLst>
          </p:nvPr>
        </p:nvGraphicFramePr>
        <p:xfrm>
          <a:off x="304800" y="2133600"/>
          <a:ext cx="8686800" cy="192170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44</a:t>
            </a:fld>
            <a:endParaRPr lang="en-US"/>
          </a:p>
        </p:txBody>
      </p:sp>
    </p:spTree>
    <p:extLst>
      <p:ext uri="{BB962C8B-B14F-4D97-AF65-F5344CB8AC3E}">
        <p14:creationId xmlns:p14="http://schemas.microsoft.com/office/powerpoint/2010/main" xmlns="" val="4353783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PREMIER PROVINCIAL FORENSIC SERVICE </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561188215"/>
              </p:ext>
            </p:extLst>
          </p:nvPr>
        </p:nvGraphicFramePr>
        <p:xfrm>
          <a:off x="304800" y="19812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45</a:t>
            </a:fld>
            <a:endParaRPr lang="en-US"/>
          </a:p>
        </p:txBody>
      </p:sp>
    </p:spTree>
    <p:extLst>
      <p:ext uri="{BB962C8B-B14F-4D97-AF65-F5344CB8AC3E}">
        <p14:creationId xmlns:p14="http://schemas.microsoft.com/office/powerpoint/2010/main" xmlns="" val="11080117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a:t>
            </a:r>
            <a:br>
              <a:rPr lang="en-ZA" sz="2800" b="1" dirty="0" smtClean="0"/>
            </a:br>
            <a:r>
              <a:rPr lang="en-ZA" sz="2800" b="1" dirty="0" smtClean="0"/>
              <a:t> SPORTS AND RECREATION</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82946488"/>
              </p:ext>
            </p:extLst>
          </p:nvPr>
        </p:nvGraphicFramePr>
        <p:xfrm>
          <a:off x="304800" y="20574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348775">
                <a:tc>
                  <a:txBody>
                    <a:bodyPr/>
                    <a:lstStyle/>
                    <a:p>
                      <a:r>
                        <a:rPr lang="en-ZA" sz="1600" dirty="0" smtClean="0">
                          <a:solidFill>
                            <a:srgbClr val="FF0000"/>
                          </a:solidFill>
                        </a:rPr>
                        <a:t>GAUTENG</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46</a:t>
            </a:fld>
            <a:endParaRPr lang="en-US"/>
          </a:p>
        </p:txBody>
      </p:sp>
    </p:spTree>
    <p:extLst>
      <p:ext uri="{BB962C8B-B14F-4D97-AF65-F5344CB8AC3E}">
        <p14:creationId xmlns:p14="http://schemas.microsoft.com/office/powerpoint/2010/main" xmlns="" val="13599694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CULTURAL AFFAIRS AND SPORTS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09301724"/>
              </p:ext>
            </p:extLst>
          </p:nvPr>
        </p:nvGraphicFramePr>
        <p:xfrm>
          <a:off x="304800" y="20574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WESTERN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KZN</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47</a:t>
            </a:fld>
            <a:endParaRPr lang="en-US"/>
          </a:p>
        </p:txBody>
      </p:sp>
    </p:spTree>
    <p:extLst>
      <p:ext uri="{BB962C8B-B14F-4D97-AF65-F5344CB8AC3E}">
        <p14:creationId xmlns:p14="http://schemas.microsoft.com/office/powerpoint/2010/main" xmlns="" val="25166343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NORTH WEST UNIVERSITY</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58684927"/>
              </p:ext>
            </p:extLst>
          </p:nvPr>
        </p:nvGraphicFramePr>
        <p:xfrm>
          <a:off x="304800" y="1905000"/>
          <a:ext cx="8686800" cy="1621465"/>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662335">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NORTH</a:t>
                      </a:r>
                    </a:p>
                    <a:p>
                      <a:r>
                        <a:rPr lang="en-ZA" sz="1600" dirty="0" smtClean="0">
                          <a:solidFill>
                            <a:srgbClr val="FF0000"/>
                          </a:solidFill>
                        </a:rPr>
                        <a:t>WEST</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3</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48</a:t>
            </a:fld>
            <a:endParaRPr lang="en-US"/>
          </a:p>
        </p:txBody>
      </p:sp>
    </p:spTree>
    <p:extLst>
      <p:ext uri="{BB962C8B-B14F-4D97-AF65-F5344CB8AC3E}">
        <p14:creationId xmlns:p14="http://schemas.microsoft.com/office/powerpoint/2010/main" xmlns="" val="36633562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DEPARTMENT OF WELFARE</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0636218"/>
              </p:ext>
            </p:extLst>
          </p:nvPr>
        </p:nvGraphicFramePr>
        <p:xfrm>
          <a:off x="304800" y="16764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49</a:t>
            </a:fld>
            <a:endParaRPr lang="en-US"/>
          </a:p>
        </p:txBody>
      </p:sp>
    </p:spTree>
    <p:extLst>
      <p:ext uri="{BB962C8B-B14F-4D97-AF65-F5344CB8AC3E}">
        <p14:creationId xmlns:p14="http://schemas.microsoft.com/office/powerpoint/2010/main" xmlns="" val="3544525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EFED38-9BB8-471A-A7A3-527C5ED14864}" type="datetime1">
              <a:rPr lang="en-US" smtClean="0"/>
              <a:pPr>
                <a:defRPr/>
              </a:pPr>
              <a:t>3/15/2018</a:t>
            </a:fld>
            <a:endParaRPr lang="en-US"/>
          </a:p>
        </p:txBody>
      </p:sp>
      <p:sp>
        <p:nvSpPr>
          <p:cNvPr id="4" name="Slide Number Placeholder 3"/>
          <p:cNvSpPr>
            <a:spLocks noGrp="1"/>
          </p:cNvSpPr>
          <p:nvPr>
            <p:ph type="sldNum" sz="quarter" idx="12"/>
          </p:nvPr>
        </p:nvSpPr>
        <p:spPr/>
        <p:txBody>
          <a:bodyPr/>
          <a:lstStyle/>
          <a:p>
            <a:pPr>
              <a:defRPr/>
            </a:pPr>
            <a:fld id="{CF9D373B-114A-49F7-8704-AA7C48F11AA0}" type="slidenum">
              <a:rPr lang="en-US" smtClean="0"/>
              <a:pPr>
                <a:defRPr/>
              </a:pPr>
              <a:t>5</a:t>
            </a:fld>
            <a:endParaRPr lang="en-US"/>
          </a:p>
        </p:txBody>
      </p:sp>
      <p:graphicFrame>
        <p:nvGraphicFramePr>
          <p:cNvPr id="6" name="Chart 5"/>
          <p:cNvGraphicFramePr>
            <a:graphicFrameLocks/>
          </p:cNvGraphicFramePr>
          <p:nvPr>
            <p:extLst>
              <p:ext uri="{D42A27DB-BD31-4B8C-83A1-F6EECF244321}">
                <p14:modId xmlns:p14="http://schemas.microsoft.com/office/powerpoint/2010/main" xmlns="" val="1153398470"/>
              </p:ext>
            </p:extLst>
          </p:nvPr>
        </p:nvGraphicFramePr>
        <p:xfrm>
          <a:off x="609600" y="420089"/>
          <a:ext cx="8077200" cy="5715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0587132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a:t>
            </a:r>
            <a:br>
              <a:rPr lang="en-ZA" sz="2800" b="1" dirty="0" smtClean="0"/>
            </a:br>
            <a:r>
              <a:rPr lang="en-ZA" sz="2800" b="1" dirty="0" smtClean="0"/>
              <a:t>RESERVE BANK</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46849198"/>
              </p:ext>
            </p:extLst>
          </p:nvPr>
        </p:nvGraphicFramePr>
        <p:xfrm>
          <a:off x="304800" y="2133600"/>
          <a:ext cx="8686800" cy="166012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EASTERN</a:t>
                      </a:r>
                    </a:p>
                    <a:p>
                      <a:r>
                        <a:rPr lang="en-ZA" sz="1600" dirty="0" smtClean="0">
                          <a:solidFill>
                            <a:srgbClr val="FF0000"/>
                          </a:solidFill>
                        </a:rPr>
                        <a:t>CAPE</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50</a:t>
            </a:fld>
            <a:endParaRPr lang="en-US"/>
          </a:p>
        </p:txBody>
      </p:sp>
    </p:spTree>
    <p:extLst>
      <p:ext uri="{BB962C8B-B14F-4D97-AF65-F5344CB8AC3E}">
        <p14:creationId xmlns:p14="http://schemas.microsoft.com/office/powerpoint/2010/main" xmlns="" val="2917376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HOUSE OF TRADITIONAL LEADERS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10822812"/>
              </p:ext>
            </p:extLst>
          </p:nvPr>
        </p:nvGraphicFramePr>
        <p:xfrm>
          <a:off x="304800" y="2209800"/>
          <a:ext cx="8686800" cy="139854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LIMPOPO</a:t>
                      </a: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51</a:t>
            </a:fld>
            <a:endParaRPr lang="en-US"/>
          </a:p>
        </p:txBody>
      </p:sp>
    </p:spTree>
    <p:extLst>
      <p:ext uri="{BB962C8B-B14F-4D97-AF65-F5344CB8AC3E}">
        <p14:creationId xmlns:p14="http://schemas.microsoft.com/office/powerpoint/2010/main" xmlns="" val="6835455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DEPARTMENT OF NATIONAL TREASURY</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62164885"/>
              </p:ext>
            </p:extLst>
          </p:nvPr>
        </p:nvGraphicFramePr>
        <p:xfrm>
          <a:off x="304800" y="2209800"/>
          <a:ext cx="8686800" cy="139854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LIMPOPO</a:t>
                      </a: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52</a:t>
            </a:fld>
            <a:endParaRPr lang="en-US"/>
          </a:p>
        </p:txBody>
      </p:sp>
    </p:spTree>
    <p:extLst>
      <p:ext uri="{BB962C8B-B14F-4D97-AF65-F5344CB8AC3E}">
        <p14:creationId xmlns:p14="http://schemas.microsoft.com/office/powerpoint/2010/main" xmlns="" val="9120682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NATIONAL OPERATION CLEAN AUDIT STATUS REPORT: PROVINCIAL PICTURE: DEPARTMENT OF MINERALS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58666561"/>
              </p:ext>
            </p:extLst>
          </p:nvPr>
        </p:nvGraphicFramePr>
        <p:xfrm>
          <a:off x="304800" y="2209800"/>
          <a:ext cx="8686800" cy="1398541"/>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348775">
                <a:tc>
                  <a:txBody>
                    <a:bodyPr/>
                    <a:lstStyle/>
                    <a:p>
                      <a:r>
                        <a:rPr lang="en-ZA" sz="1600" dirty="0" smtClean="0">
                          <a:solidFill>
                            <a:srgbClr val="FF0000"/>
                          </a:solidFill>
                        </a:rPr>
                        <a:t>MPUMALANGA</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348775">
                <a:tc>
                  <a:txBody>
                    <a:bodyPr/>
                    <a:lstStyle/>
                    <a:p>
                      <a:r>
                        <a:rPr lang="en-ZA" sz="1600" dirty="0" smtClean="0">
                          <a:solidFill>
                            <a:srgbClr val="FF0000"/>
                          </a:solidFill>
                        </a:rPr>
                        <a:t>NORTHERN</a:t>
                      </a:r>
                      <a:r>
                        <a:rPr lang="en-ZA" sz="1600" baseline="0" dirty="0" smtClean="0">
                          <a:solidFill>
                            <a:srgbClr val="FF0000"/>
                          </a:solidFill>
                        </a:rPr>
                        <a:t> CAPE</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53</a:t>
            </a:fld>
            <a:endParaRPr lang="en-US"/>
          </a:p>
        </p:txBody>
      </p:sp>
    </p:spTree>
    <p:extLst>
      <p:ext uri="{BB962C8B-B14F-4D97-AF65-F5344CB8AC3E}">
        <p14:creationId xmlns:p14="http://schemas.microsoft.com/office/powerpoint/2010/main" xmlns="" val="219212740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371600" y="262890"/>
            <a:ext cx="6589199" cy="128089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eaLnBrk="1" fontAlgn="auto" hangingPunct="1">
              <a:spcAft>
                <a:spcPts val="0"/>
              </a:spcAft>
              <a:defRPr/>
            </a:pPr>
            <a:r>
              <a:rPr lang="en-US" b="1" dirty="0" smtClean="0"/>
              <a:t>CHALLENGES </a:t>
            </a:r>
            <a:endParaRPr lang="en-US" b="1" dirty="0"/>
          </a:p>
        </p:txBody>
      </p:sp>
      <p:sp>
        <p:nvSpPr>
          <p:cNvPr id="3" name="Content Placeholder 2"/>
          <p:cNvSpPr>
            <a:spLocks noGrp="1"/>
          </p:cNvSpPr>
          <p:nvPr>
            <p:ph idx="1"/>
          </p:nvPr>
        </p:nvSpPr>
        <p:spPr>
          <a:xfrm>
            <a:off x="914400" y="1752600"/>
            <a:ext cx="7772400" cy="4267200"/>
          </a:xfrm>
        </p:spPr>
        <p:txBody>
          <a:bodyPr>
            <a:normAutofit/>
          </a:bodyPr>
          <a:lstStyle/>
          <a:p>
            <a:r>
              <a:rPr lang="en-US" sz="2000" dirty="0" smtClean="0">
                <a:latin typeface="Arial" panose="020B0604020202020204" pitchFamily="34" charset="0"/>
                <a:cs typeface="Arial" panose="020B0604020202020204" pitchFamily="34" charset="0"/>
              </a:rPr>
              <a:t>Managers </a:t>
            </a:r>
            <a:r>
              <a:rPr lang="en-US" sz="2000" dirty="0">
                <a:latin typeface="Arial" panose="020B0604020202020204" pitchFamily="34" charset="0"/>
                <a:cs typeface="Arial" panose="020B0604020202020204" pitchFamily="34" charset="0"/>
              </a:rPr>
              <a:t>instruct private institutions to conduct audits and when criminal cases have been </a:t>
            </a:r>
            <a:r>
              <a:rPr lang="en-US" sz="2000" dirty="0" smtClean="0">
                <a:latin typeface="Arial" panose="020B0604020202020204" pitchFamily="34" charset="0"/>
                <a:cs typeface="Arial" panose="020B0604020202020204" pitchFamily="34" charset="0"/>
              </a:rPr>
              <a:t>identified and they </a:t>
            </a:r>
            <a:r>
              <a:rPr lang="en-US" sz="2000" dirty="0">
                <a:latin typeface="Arial" panose="020B0604020202020204" pitchFamily="34" charset="0"/>
                <a:cs typeface="Arial" panose="020B0604020202020204" pitchFamily="34" charset="0"/>
              </a:rPr>
              <a:t>don’t want to be </a:t>
            </a:r>
            <a:r>
              <a:rPr lang="en-US" sz="2000" dirty="0" smtClean="0">
                <a:latin typeface="Arial" panose="020B0604020202020204" pitchFamily="34" charset="0"/>
                <a:cs typeface="Arial" panose="020B0604020202020204" pitchFamily="34" charset="0"/>
              </a:rPr>
              <a:t>complainants;</a:t>
            </a:r>
            <a:endParaRPr lang="en-US"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Most of the audits done </a:t>
            </a:r>
            <a:r>
              <a:rPr lang="en-ZA" sz="2000" dirty="0" smtClean="0">
                <a:latin typeface="Arial" panose="020B0604020202020204" pitchFamily="34" charset="0"/>
                <a:cs typeface="Arial" panose="020B0604020202020204" pitchFamily="34" charset="0"/>
              </a:rPr>
              <a:t>do </a:t>
            </a:r>
            <a:r>
              <a:rPr lang="en-ZA" sz="2000" dirty="0">
                <a:latin typeface="Arial" panose="020B0604020202020204" pitchFamily="34" charset="0"/>
                <a:cs typeface="Arial" panose="020B0604020202020204" pitchFamily="34" charset="0"/>
              </a:rPr>
              <a:t>not provide sufficient evidence for criminal </a:t>
            </a:r>
            <a:r>
              <a:rPr lang="en-ZA" sz="2000" dirty="0" smtClean="0">
                <a:latin typeface="Arial" panose="020B0604020202020204" pitchFamily="34" charset="0"/>
                <a:cs typeface="Arial" panose="020B0604020202020204" pitchFamily="34" charset="0"/>
              </a:rPr>
              <a:t>investigations, </a:t>
            </a:r>
            <a:r>
              <a:rPr lang="en-ZA" sz="2000" dirty="0">
                <a:latin typeface="Arial" panose="020B0604020202020204" pitchFamily="34" charset="0"/>
                <a:cs typeface="Arial" panose="020B0604020202020204" pitchFamily="34" charset="0"/>
              </a:rPr>
              <a:t>but relate mostly to departmental misconduct which have to be dealt with </a:t>
            </a:r>
            <a:r>
              <a:rPr lang="en-ZA" sz="2000" dirty="0" smtClean="0">
                <a:latin typeface="Arial" panose="020B0604020202020204" pitchFamily="34" charset="0"/>
                <a:cs typeface="Arial" panose="020B0604020202020204" pitchFamily="34" charset="0"/>
              </a:rPr>
              <a:t>internally;</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Non availability of relevant evidential documentation (original documents ) as exhibits to corroborate evidence and to prove the allegations in terms of the best evidence </a:t>
            </a:r>
            <a:r>
              <a:rPr lang="en-US" sz="2000" dirty="0" smtClean="0">
                <a:latin typeface="Arial" panose="020B0604020202020204" pitchFamily="34" charset="0"/>
                <a:cs typeface="Arial" panose="020B0604020202020204" pitchFamily="34" charset="0"/>
              </a:rPr>
              <a:t>rule;</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 The media is often aware of information from leaked reports but crimes were never reported to the police for investigation.  </a:t>
            </a:r>
          </a:p>
          <a:p>
            <a:endParaRPr lang="en-ZA" dirty="0"/>
          </a:p>
        </p:txBody>
      </p:sp>
      <p:sp>
        <p:nvSpPr>
          <p:cNvPr id="6" name="Slide Number Placeholder 5"/>
          <p:cNvSpPr>
            <a:spLocks noGrp="1"/>
          </p:cNvSpPr>
          <p:nvPr>
            <p:ph type="sldNum" sz="quarter" idx="12"/>
          </p:nvPr>
        </p:nvSpPr>
        <p:spPr/>
        <p:txBody>
          <a:bodyPr/>
          <a:lstStyle/>
          <a:p>
            <a:pPr>
              <a:defRPr/>
            </a:pPr>
            <a:fld id="{9CFA92FD-D788-4F25-B81D-48D0A453F90E}" type="slidenum">
              <a:rPr lang="en-US" smtClean="0"/>
              <a:pPr>
                <a:defRPr/>
              </a:pPr>
              <a:t>54</a:t>
            </a:fld>
            <a:endParaRPr lang="en-US"/>
          </a:p>
        </p:txBody>
      </p:sp>
      <p:pic>
        <p:nvPicPr>
          <p:cNvPr id="7" name="Picture 6" descr="Hawks.01.bmp"/>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5867400"/>
            <a:ext cx="19050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36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97330" y="228600"/>
            <a:ext cx="1609725" cy="1822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3402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br>
              <a:rPr lang="en-ZA" sz="2800" b="1" dirty="0" smtClean="0"/>
            </a:br>
            <a:r>
              <a:rPr lang="en-ZA" sz="2800" b="1" dirty="0" smtClean="0"/>
              <a:t>DEPARTMENT OF HEALTH</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69488624"/>
              </p:ext>
            </p:extLst>
          </p:nvPr>
        </p:nvGraphicFramePr>
        <p:xfrm>
          <a:off x="381000" y="1981200"/>
          <a:ext cx="8686800" cy="1523951"/>
        </p:xfrm>
        <a:graphic>
          <a:graphicData uri="http://schemas.openxmlformats.org/drawingml/2006/table">
            <a:tbl>
              <a:tblPr firstRow="1" bandRow="1">
                <a:tableStyleId>{5C22544A-7EE6-4342-B048-85BDC9FD1C3A}</a:tableStyleId>
              </a:tblPr>
              <a:tblGrid>
                <a:gridCol w="2514600"/>
                <a:gridCol w="1600200"/>
                <a:gridCol w="1371600"/>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p>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4</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6</a:t>
            </a:fld>
            <a:endParaRPr lang="en-US"/>
          </a:p>
        </p:txBody>
      </p:sp>
    </p:spTree>
    <p:extLst>
      <p:ext uri="{BB962C8B-B14F-4D97-AF65-F5344CB8AC3E}">
        <p14:creationId xmlns:p14="http://schemas.microsoft.com/office/powerpoint/2010/main" xmlns="" val="3391255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br>
              <a:rPr lang="en-ZA" sz="2800" b="1" dirty="0" smtClean="0"/>
            </a:br>
            <a:r>
              <a:rPr lang="en-ZA" sz="2800" b="1" dirty="0" smtClean="0"/>
              <a:t>DEPARTMENT OF SOCIAL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16931392"/>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dirty="0" smtClean="0">
                          <a:solidFill>
                            <a:srgbClr val="C00000"/>
                          </a:solidFill>
                        </a:rPr>
                        <a:t>0</a:t>
                      </a:r>
                      <a:endParaRPr lang="en-ZA" dirty="0">
                        <a:solidFill>
                          <a:srgbClr val="C0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7</a:t>
            </a:fld>
            <a:endParaRPr lang="en-US"/>
          </a:p>
        </p:txBody>
      </p:sp>
    </p:spTree>
    <p:extLst>
      <p:ext uri="{BB962C8B-B14F-4D97-AF65-F5344CB8AC3E}">
        <p14:creationId xmlns:p14="http://schemas.microsoft.com/office/powerpoint/2010/main" xmlns="" val="3100483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br>
              <a:rPr lang="en-ZA" sz="2800" b="1" dirty="0" smtClean="0"/>
            </a:br>
            <a:r>
              <a:rPr lang="en-ZA" sz="2800" b="1" dirty="0" smtClean="0"/>
              <a:t>DEPARTMENT OF RURAL DEVELOPMENT</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46880519"/>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txBody>
                  <a:tcPr/>
                </a:tc>
                <a:tc>
                  <a:txBody>
                    <a:bodyPr/>
                    <a:lstStyle/>
                    <a:p>
                      <a:r>
                        <a:rPr lang="en-ZA" sz="1600" dirty="0" smtClean="0">
                          <a:solidFill>
                            <a:srgbClr val="FF0000"/>
                          </a:solidFill>
                        </a:rPr>
                        <a:t>3</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2</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8</a:t>
            </a:fld>
            <a:endParaRPr lang="en-US"/>
          </a:p>
        </p:txBody>
      </p:sp>
    </p:spTree>
    <p:extLst>
      <p:ext uri="{BB962C8B-B14F-4D97-AF65-F5344CB8AC3E}">
        <p14:creationId xmlns:p14="http://schemas.microsoft.com/office/powerpoint/2010/main" xmlns="" val="2085713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Autofit/>
          </a:bodyPr>
          <a:lstStyle/>
          <a:p>
            <a:pPr algn="ctr"/>
            <a:r>
              <a:rPr lang="en-ZA" sz="2800" b="1" dirty="0" smtClean="0"/>
              <a:t>OPERATION CLEAN AUDIT STATUS REPORT: NATIONAL PICTURE: </a:t>
            </a:r>
            <a:br>
              <a:rPr lang="en-ZA" sz="2800" b="1" dirty="0" smtClean="0"/>
            </a:br>
            <a:r>
              <a:rPr lang="en-ZA" sz="2800" b="1" dirty="0" smtClean="0"/>
              <a:t>DEPARTMENT OF HOME AFFAIRS</a:t>
            </a:r>
            <a:endParaRPr lang="en-ZA"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011423425"/>
              </p:ext>
            </p:extLst>
          </p:nvPr>
        </p:nvGraphicFramePr>
        <p:xfrm>
          <a:off x="381000" y="1981200"/>
          <a:ext cx="8686800" cy="2134306"/>
        </p:xfrm>
        <a:graphic>
          <a:graphicData uri="http://schemas.openxmlformats.org/drawingml/2006/table">
            <a:tbl>
              <a:tblPr firstRow="1" bandRow="1">
                <a:tableStyleId>{5C22544A-7EE6-4342-B048-85BDC9FD1C3A}</a:tableStyleId>
              </a:tblPr>
              <a:tblGrid>
                <a:gridCol w="2144889"/>
                <a:gridCol w="1688374"/>
                <a:gridCol w="1653137"/>
                <a:gridCol w="1877378"/>
                <a:gridCol w="1323022"/>
              </a:tblGrid>
              <a:tr h="700991">
                <a:tc>
                  <a:txBody>
                    <a:bodyPr/>
                    <a:lstStyle/>
                    <a:p>
                      <a:r>
                        <a:rPr lang="en-ZA" dirty="0" smtClean="0"/>
                        <a:t>PROVINCE</a:t>
                      </a:r>
                      <a:endParaRPr lang="en-ZA" dirty="0"/>
                    </a:p>
                  </a:txBody>
                  <a:tcPr/>
                </a:tc>
                <a:tc>
                  <a:txBody>
                    <a:bodyPr/>
                    <a:lstStyle/>
                    <a:p>
                      <a:r>
                        <a:rPr lang="en-ZA" dirty="0" smtClean="0"/>
                        <a:t>ON HAND</a:t>
                      </a:r>
                      <a:endParaRPr lang="en-ZA" dirty="0"/>
                    </a:p>
                  </a:txBody>
                  <a:tcPr/>
                </a:tc>
                <a:tc>
                  <a:txBody>
                    <a:bodyPr/>
                    <a:lstStyle/>
                    <a:p>
                      <a:r>
                        <a:rPr lang="en-ZA" dirty="0" smtClean="0"/>
                        <a:t>COURT</a:t>
                      </a:r>
                      <a:endParaRPr lang="en-ZA" dirty="0"/>
                    </a:p>
                  </a:txBody>
                  <a:tcPr/>
                </a:tc>
                <a:tc>
                  <a:txBody>
                    <a:bodyPr/>
                    <a:lstStyle/>
                    <a:p>
                      <a:r>
                        <a:rPr lang="en-ZA" dirty="0" smtClean="0"/>
                        <a:t>INVESTIGATION</a:t>
                      </a:r>
                      <a:endParaRPr lang="en-ZA" dirty="0"/>
                    </a:p>
                  </a:txBody>
                  <a:tcPr/>
                </a:tc>
                <a:tc>
                  <a:txBody>
                    <a:bodyPr/>
                    <a:lstStyle/>
                    <a:p>
                      <a:r>
                        <a:rPr lang="en-ZA" dirty="0" smtClean="0"/>
                        <a:t>SPP</a:t>
                      </a:r>
                      <a:endParaRPr lang="en-ZA" dirty="0"/>
                    </a:p>
                  </a:txBody>
                  <a:tcPr/>
                </a:tc>
              </a:tr>
              <a:tr h="610355">
                <a:tc>
                  <a:txBody>
                    <a:bodyPr/>
                    <a:lstStyle/>
                    <a:p>
                      <a:r>
                        <a:rPr lang="en-ZA" sz="1600" dirty="0" smtClean="0">
                          <a:solidFill>
                            <a:srgbClr val="FF0000"/>
                          </a:solidFill>
                        </a:rPr>
                        <a:t>SERIOUS ECONOMIC OFFENCES</a:t>
                      </a: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1</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c>
                  <a:txBody>
                    <a:bodyPr/>
                    <a:lstStyle/>
                    <a:p>
                      <a:r>
                        <a:rPr lang="en-ZA" sz="1600" dirty="0" smtClean="0">
                          <a:solidFill>
                            <a:srgbClr val="FF0000"/>
                          </a:solidFill>
                        </a:rPr>
                        <a:t>0</a:t>
                      </a:r>
                      <a:endParaRPr lang="en-ZA" sz="1600" dirty="0">
                        <a:solidFill>
                          <a:srgbClr val="FF0000"/>
                        </a:solidFill>
                      </a:endParaRPr>
                    </a:p>
                  </a:txBody>
                  <a:tcPr/>
                </a:tc>
              </a:tr>
              <a:tr h="610355">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c>
                  <a:txBody>
                    <a:bodyPr/>
                    <a:lstStyle/>
                    <a:p>
                      <a:endParaRPr lang="en-ZA" sz="1600" dirty="0">
                        <a:solidFill>
                          <a:srgbClr val="FF0000"/>
                        </a:solidFill>
                      </a:endParaRPr>
                    </a:p>
                  </a:txBody>
                  <a:tcPr/>
                </a:tc>
              </a:tr>
            </a:tbl>
          </a:graphicData>
        </a:graphic>
      </p:graphicFrame>
      <p:sp>
        <p:nvSpPr>
          <p:cNvPr id="8" name="Slide Number Placeholder 7"/>
          <p:cNvSpPr>
            <a:spLocks noGrp="1"/>
          </p:cNvSpPr>
          <p:nvPr>
            <p:ph type="sldNum" sz="quarter" idx="12"/>
          </p:nvPr>
        </p:nvSpPr>
        <p:spPr/>
        <p:txBody>
          <a:bodyPr/>
          <a:lstStyle/>
          <a:p>
            <a:pPr>
              <a:defRPr/>
            </a:pPr>
            <a:fld id="{9CFA92FD-D788-4F25-B81D-48D0A453F90E}" type="slidenum">
              <a:rPr lang="en-US" smtClean="0"/>
              <a:pPr>
                <a:defRPr/>
              </a:pPr>
              <a:t>9</a:t>
            </a:fld>
            <a:endParaRPr lang="en-US"/>
          </a:p>
        </p:txBody>
      </p:sp>
    </p:spTree>
    <p:extLst>
      <p:ext uri="{BB962C8B-B14F-4D97-AF65-F5344CB8AC3E}">
        <p14:creationId xmlns:p14="http://schemas.microsoft.com/office/powerpoint/2010/main" xmlns="" val="1111427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31525</TotalTime>
  <Words>1556</Words>
  <Application>Microsoft Office PowerPoint</Application>
  <PresentationFormat>On-screen Show (4:3)</PresentationFormat>
  <Paragraphs>965</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Wisp</vt:lpstr>
      <vt:lpstr>NATIONAL SCOPA REPORT  OPERATION CLEAN AUDIT GOVERNMENT DEPARTMENTS</vt:lpstr>
      <vt:lpstr>   </vt:lpstr>
      <vt:lpstr>   </vt:lpstr>
      <vt:lpstr>Slide 4</vt:lpstr>
      <vt:lpstr>Slide 5</vt:lpstr>
      <vt:lpstr>OPERATION CLEAN AUDIT STATUS REPORT: NATIONAL PICTURE:  DEPARTMENT OF HEALTH</vt:lpstr>
      <vt:lpstr>OPERATION CLEAN AUDIT STATUS REPORT: NATIONAL PICTURE:  DEPARTMENT OF SOCIAL DEVELOPMENT</vt:lpstr>
      <vt:lpstr>OPERATION CLEAN AUDIT STATUS REPORT: NATIONAL PICTURE:  DEPARTMENT OF RURAL DEVELOPMENT</vt:lpstr>
      <vt:lpstr>OPERATION CLEAN AUDIT STATUS REPORT: NATIONAL PICTURE:  DEPARTMENT OF HOME AFFAIRS</vt:lpstr>
      <vt:lpstr>OPERATION CLEAN AUDIT STATUS REPORT: NATIONAL PICTURE:  DEPARTMENT OF TRANSPORT </vt:lpstr>
      <vt:lpstr>OPERATION CLEAN AUDIT STATUS REPORT: NATIONAL PICTURE:  SOUTH AFRICAN POLICE SERVICES  </vt:lpstr>
      <vt:lpstr>OPERATION CLEAN AUDIT STATUS REPORT: NATIONAL PICTURE:  DEPARTMENT OF RURAL DEVELOPMENT  </vt:lpstr>
      <vt:lpstr>OPERATION CLEAN AUDIT STATUS REPORT: NATIONAL PICTURE:  DEPARTMENT OF EDUCATION  </vt:lpstr>
      <vt:lpstr>OPERATION CLEAN AUDIT STATUS REPORT: NATIONAL PICTURE:  DEPARTMENT OF CORRECTIONAL SERVICE  </vt:lpstr>
      <vt:lpstr>OPERATION CLEAN AUDIT STATUS REPORT: NATIONAL PICTURE:  DEPARTMENT OF MINERAL RESOURCE  </vt:lpstr>
      <vt:lpstr>OPERATION CLEAN AUDIT STATUS REPORT: NATIONAL PICTURE:  DEPARTMENT OF CULTURAL AFFAIRS AND SPORTS  </vt:lpstr>
      <vt:lpstr>Slide 17</vt:lpstr>
      <vt:lpstr>Slide 18</vt:lpstr>
      <vt:lpstr>OPERATION CLEAN AUDIT STATUS REPORT: PROVINCIAL PICTURE:  DEPT OF SOCIAL DEVELOPMENT </vt:lpstr>
      <vt:lpstr>NATIONAL OPERATION CLEAN AUDIT STATUS REPORT: PROVINCIAL PICTURE:  DEPARTMENT OF JUSTICE</vt:lpstr>
      <vt:lpstr>NATIONAL OPERATION CLEAN AUDIT STATUS REPORT: PROVINCIAL PICTURE:  SOUTH AFRICAN REVENUE SERVICE</vt:lpstr>
      <vt:lpstr>NATIONAL OPERATION CLEAN AUDIT STATUS REPORT: PROVINCIAL PICTURE:  RURAL DEVELOPMENT</vt:lpstr>
      <vt:lpstr>NATIONAL OPERATION CLEAN AUDIT STATUS REPORT: PROVINCIAL PICTURE:  DEPARTMENT OF HEALTH</vt:lpstr>
      <vt:lpstr>NATIONAL OPERATION CLEAN AUDIT STATUS REPORT: PROVINCIAL PICTURE: DEPARTMENT OF HOME AFFAIRS</vt:lpstr>
      <vt:lpstr>NATIONAL OPERATION CLEAN AUDIT STATUS REPORT: PROVINCIAL PICTURE:  DEPARTMENT OF HUMAN SETTLEMENT</vt:lpstr>
      <vt:lpstr>NATIONAL OPERATION CLEAN AUDIT STATUS REPORT: PROVINCIAL PICTURE:  DEPARTMENT OF PUBLIC WORKS</vt:lpstr>
      <vt:lpstr>NATIONAL OPERATION CLEAN AUDIT STATUS REPORT: PROVINCIAL PICTURE:  DEPARTMENT OF TRANSPORT</vt:lpstr>
      <vt:lpstr>NATIONAL OPERATION CLEAN AUDIT STATUS REPORT: PROVINCIAL PICTURE:  SOUTH AFRICAN POLICE SERVICE</vt:lpstr>
      <vt:lpstr>NATIONAL OPERATION CLEAN AUDIT STATUS REPORT: PROVINCIAL PICTURE:  DEPARTMENT OF RURAL DEVELOPMENT</vt:lpstr>
      <vt:lpstr>NATIONAL OPERATION CLEAN AUDIT STATUS REPORT: PROVINCIAL PICTURE:  DEPARTMENT OF EDUCATION</vt:lpstr>
      <vt:lpstr>NATIONAL OPERATION CLEAN AUDIT STATUS REPORT: PROVINCIAL PICTURE:  DEPARTMENT OF LABOUR</vt:lpstr>
      <vt:lpstr>NATIONAL OPERATION CLEAN AUDIT STATUS REPORT: PROVINCIAL PICTURE:  DEPARTMENT OF LANDAFFAIRS</vt:lpstr>
      <vt:lpstr>NATIONAL OPERATION CLEAN AUDIT STATUS REPORT: PROVINCIAL PICTURE:  SOCIAL SECURITY AND DEVELOPMENT</vt:lpstr>
      <vt:lpstr>NATIONAL OPERATION CLEAN AUDIT STATUS REPORT: PROVINCIAL PICTURE:  WATER AND SANITATION</vt:lpstr>
      <vt:lpstr>NATIONAL OPERATION CLEAN AUDIT STATUS REPORT: PROVINCIAL PICTURE:  DEPARTMENT OF AGRICULTURE</vt:lpstr>
      <vt:lpstr>NATIONAL OPERATION CLEAN AUDIT STATUS REPORT: PROVINCIAL PICTURE:  DEPARTMENT OF CORRECTIONAL SERVICE</vt:lpstr>
      <vt:lpstr>NATIONAL OPERATION CLEAN AUDIT STATUS REPORT: PROVINCIAL PICTURE:  DEPARTMENT OF LEGISLATURE</vt:lpstr>
      <vt:lpstr>NATIONAL OPERATION CLEAN AUDIT STATUS REPORT: PROVINCIAL PICTURE:  GOGTA</vt:lpstr>
      <vt:lpstr>NATIONAL OPERATION CLEAN AUDIT STATUS REPORT: PROVINCIAL PICTURE:  TRADE AND INDUSTRY</vt:lpstr>
      <vt:lpstr>NATIONAL OPERATION CLEAN AUDIT STATUS REPORT: PROVINCIAL PICTURE:  DEPARTMENT OF LOCAL GOVERRMNENT</vt:lpstr>
      <vt:lpstr>NATIONAL OPERATION CLEAN AUDIT STATUS REPORT: PROVINCIAL PICTURE:  DEPARTMENT OF ECONOMIC DEVELOPMENT</vt:lpstr>
      <vt:lpstr>NATIONAL OPERATION CLEAN AUDIT STATUS REPORT: PROVINCIAL PICTURE:  DEPARTMENT OF SPORTS AND RECREATION</vt:lpstr>
      <vt:lpstr>NATIONAL OPERATION CLEAN AUDIT STATUS REPORT: PROVINCIAL PICTURE:  DEPARTMENT OF HOUSING</vt:lpstr>
      <vt:lpstr>NATIONAL OPERATION CLEAN AUDIT STATUS REPORT: PROVINCIAL PICTURE:  CAPE PENINSULA UNIVERSITY OF TECHNOLOGY</vt:lpstr>
      <vt:lpstr>NATIONAL OPERATION CLEAN AUDIT STATUS REPORT: PROVINCIAL PICTURE:  DEPARTMENT OF PREMIER PROVINCIAL FORENSIC SERVICE </vt:lpstr>
      <vt:lpstr>NATIONAL OPERATION CLEAN AUDIT STATUS REPORT: PROVINCIAL PICTURE:  SPORTS AND RECREATION</vt:lpstr>
      <vt:lpstr>NATIONAL OPERATION CLEAN AUDIT STATUS REPORT: PROVINCIAL PICTURE:  DEPARTMENT OF CULTURAL AFFAIRS AND SPORTS</vt:lpstr>
      <vt:lpstr>NATIONAL OPERATION CLEAN AUDIT STATUS REPORT: PROVINCIAL PICTURE:  NORTH WEST UNIVERSITY</vt:lpstr>
      <vt:lpstr>NATIONAL OPERATION CLEAN AUDIT STATUS REPORT: PROVINCIAL PICTURE:  DEPARTMENT OF WELFARE</vt:lpstr>
      <vt:lpstr>NATIONAL OPERATION CLEAN AUDIT STATUS REPORT: PROVINCIAL PICTURE:  RESERVE BANK</vt:lpstr>
      <vt:lpstr>NATIONAL OPERATION CLEAN AUDIT STATUS REPORT: PROVINCIAL PICTURE: HOUSE OF TRADITIONAL LEADERS</vt:lpstr>
      <vt:lpstr>NATIONAL OPERATION CLEAN AUDIT STATUS REPORT: PROVINCIAL PICTURE: DEPARTMENT OF NATIONAL TREASURY</vt:lpstr>
      <vt:lpstr>NATIONAL OPERATION CLEAN AUDIT STATUS REPORT: PROVINCIAL PICTURE: DEPARTMENT OF MINERALS</vt:lpstr>
      <vt:lpstr>CHALLENGES </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Clean Audit Report</dc:title>
  <dc:creator>user</dc:creator>
  <cp:lastModifiedBy>PUMZA</cp:lastModifiedBy>
  <cp:revision>627</cp:revision>
  <cp:lastPrinted>2018-02-27T13:39:28Z</cp:lastPrinted>
  <dcterms:created xsi:type="dcterms:W3CDTF">2012-02-01T10:55:56Z</dcterms:created>
  <dcterms:modified xsi:type="dcterms:W3CDTF">2018-03-15T07:17:15Z</dcterms:modified>
</cp:coreProperties>
</file>