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784" r:id="rId6"/>
    <p:sldId id="676" r:id="rId7"/>
    <p:sldId id="698" r:id="rId8"/>
    <p:sldId id="855" r:id="rId9"/>
    <p:sldId id="699" r:id="rId10"/>
    <p:sldId id="850" r:id="rId11"/>
    <p:sldId id="703" r:id="rId12"/>
    <p:sldId id="701" r:id="rId13"/>
    <p:sldId id="702" r:id="rId14"/>
    <p:sldId id="841" r:id="rId15"/>
    <p:sldId id="704" r:id="rId16"/>
    <p:sldId id="706" r:id="rId17"/>
    <p:sldId id="856" r:id="rId18"/>
    <p:sldId id="851" r:id="rId19"/>
    <p:sldId id="857" r:id="rId20"/>
    <p:sldId id="853" r:id="rId21"/>
    <p:sldId id="854" r:id="rId22"/>
    <p:sldId id="528" r:id="rId23"/>
  </p:sldIdLst>
  <p:sldSz cx="9144000" cy="6858000" type="screen4x3"/>
  <p:notesSz cx="6883400" cy="9906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59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AC0000"/>
    <a:srgbClr val="993300"/>
    <a:srgbClr val="CCFF33"/>
    <a:srgbClr val="010C12"/>
    <a:srgbClr val="898689"/>
    <a:srgbClr val="50280F"/>
    <a:srgbClr val="6F6F6F"/>
    <a:srgbClr val="BACF00"/>
    <a:srgbClr val="0098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5" autoAdjust="0"/>
    <p:restoredTop sz="98309" autoAdjust="0"/>
  </p:normalViewPr>
  <p:slideViewPr>
    <p:cSldViewPr snapToGrid="0" snapToObjects="1">
      <p:cViewPr varScale="1">
        <p:scale>
          <a:sx n="116" d="100"/>
          <a:sy n="116" d="100"/>
        </p:scale>
        <p:origin x="-1494" y="-114"/>
      </p:cViewPr>
      <p:guideLst>
        <p:guide orient="horz" pos="2159"/>
        <p:guide pos="2882"/>
      </p:guideLst>
    </p:cSldViewPr>
  </p:slideViewPr>
  <p:outlineViewPr>
    <p:cViewPr>
      <p:scale>
        <a:sx n="33" d="100"/>
        <a:sy n="33" d="100"/>
      </p:scale>
      <p:origin x="0" y="68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55571402159234E-2"/>
          <c:y val="0.17087504754915658"/>
          <c:w val="0.89815684159659648"/>
          <c:h val="0.33145191559982645"/>
        </c:manualLayout>
      </c:layout>
      <c:barChart>
        <c:barDir val="col"/>
        <c:grouping val="clustered"/>
        <c:ser>
          <c:idx val="0"/>
          <c:order val="0"/>
          <c:tx>
            <c:strRef>
              <c:f>'Slide 5'!$C$2</c:f>
              <c:strCache>
                <c:ptCount val="1"/>
                <c:pt idx="0">
                  <c:v>Expenditure To Date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194C"/>
              </a:solidFill>
            </a:ln>
            <a:effectLst/>
          </c:spPr>
          <c:cat>
            <c:multiLvlStrRef>
              <c:f>'Slide 5'!$A$3:$B$15</c:f>
              <c:multiLvlStrCache>
                <c:ptCount val="13"/>
                <c:lvl>
                  <c:pt idx="0">
                    <c:v>Project Management / Governance</c:v>
                  </c:pt>
                  <c:pt idx="1">
                    <c:v>Electricity Generation &amp; Distribution</c:v>
                  </c:pt>
                  <c:pt idx="2">
                    <c:v>Circular 58 Vat</c:v>
                  </c:pt>
                  <c:pt idx="3">
                    <c:v>Informal Settlements &amp; Backyarders</c:v>
                  </c:pt>
                  <c:pt idx="4">
                    <c:v>Project Monitoring Unit: ISWWS</c:v>
                  </c:pt>
                  <c:pt idx="5">
                    <c:v>Water &amp; Sanitation</c:v>
                  </c:pt>
                  <c:pt idx="6">
                    <c:v>Fire Services</c:v>
                  </c:pt>
                  <c:pt idx="7">
                    <c:v>City Health</c:v>
                  </c:pt>
                  <c:pt idx="8">
                    <c:v>Recreation &amp; Parks</c:v>
                  </c:pt>
                  <c:pt idx="9">
                    <c:v>Asset Management &amp; Maintenance</c:v>
                  </c:pt>
                  <c:pt idx="10">
                    <c:v>Built Environment Management</c:v>
                  </c:pt>
                  <c:pt idx="11">
                    <c:v>Human Settlement Implementation</c:v>
                  </c:pt>
                  <c:pt idx="12">
                    <c:v>Urban Integration</c:v>
                  </c:pt>
                </c:lvl>
                <c:lvl>
                  <c:pt idx="0">
                    <c:v>Various</c:v>
                  </c:pt>
                  <c:pt idx="1">
                    <c:v>Energy</c:v>
                  </c:pt>
                  <c:pt idx="2">
                    <c:v>Finance</c:v>
                  </c:pt>
                  <c:pt idx="3">
                    <c:v>Informal Settlements, Water &amp; Waste Serv</c:v>
                  </c:pt>
                  <c:pt idx="6">
                    <c:v>Safety &amp; Security</c:v>
                  </c:pt>
                  <c:pt idx="7">
                    <c:v>Social Services</c:v>
                  </c:pt>
                  <c:pt idx="9">
                    <c:v>Transport &amp; Urban Development Authority</c:v>
                  </c:pt>
                </c:lvl>
              </c:multiLvlStrCache>
            </c:multiLvlStrRef>
          </c:cat>
          <c:val>
            <c:numRef>
              <c:f>'Slide 5'!$C$3:$C$15</c:f>
              <c:numCache>
                <c:formatCode>#,##0</c:formatCode>
                <c:ptCount val="13"/>
                <c:pt idx="0">
                  <c:v>12058046</c:v>
                </c:pt>
                <c:pt idx="1">
                  <c:v>29998987</c:v>
                </c:pt>
                <c:pt idx="2">
                  <c:v>46129082</c:v>
                </c:pt>
                <c:pt idx="3">
                  <c:v>89302829</c:v>
                </c:pt>
                <c:pt idx="4">
                  <c:v>85119.180000000008</c:v>
                </c:pt>
                <c:pt idx="5">
                  <c:v>152097140</c:v>
                </c:pt>
                <c:pt idx="6">
                  <c:v>0</c:v>
                </c:pt>
                <c:pt idx="7">
                  <c:v>9368961</c:v>
                </c:pt>
                <c:pt idx="8">
                  <c:v>8871391</c:v>
                </c:pt>
                <c:pt idx="9">
                  <c:v>1029052</c:v>
                </c:pt>
                <c:pt idx="10">
                  <c:v>99171828</c:v>
                </c:pt>
                <c:pt idx="11">
                  <c:v>53775152</c:v>
                </c:pt>
                <c:pt idx="12">
                  <c:v>407296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91-4A63-B4BF-D11C5D702D59}"/>
            </c:ext>
          </c:extLst>
        </c:ser>
        <c:ser>
          <c:idx val="1"/>
          <c:order val="1"/>
          <c:tx>
            <c:strRef>
              <c:f>'Slide 5'!$D$2</c:f>
              <c:strCache>
                <c:ptCount val="1"/>
                <c:pt idx="0">
                  <c:v>Planned Cash Flow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cat>
            <c:multiLvlStrRef>
              <c:f>'Slide 5'!$A$3:$B$15</c:f>
              <c:multiLvlStrCache>
                <c:ptCount val="13"/>
                <c:lvl>
                  <c:pt idx="0">
                    <c:v>Project Management / Governance</c:v>
                  </c:pt>
                  <c:pt idx="1">
                    <c:v>Electricity Generation &amp; Distribution</c:v>
                  </c:pt>
                  <c:pt idx="2">
                    <c:v>Circular 58 Vat</c:v>
                  </c:pt>
                  <c:pt idx="3">
                    <c:v>Informal Settlements &amp; Backyarders</c:v>
                  </c:pt>
                  <c:pt idx="4">
                    <c:v>Project Monitoring Unit: ISWWS</c:v>
                  </c:pt>
                  <c:pt idx="5">
                    <c:v>Water &amp; Sanitation</c:v>
                  </c:pt>
                  <c:pt idx="6">
                    <c:v>Fire Services</c:v>
                  </c:pt>
                  <c:pt idx="7">
                    <c:v>City Health</c:v>
                  </c:pt>
                  <c:pt idx="8">
                    <c:v>Recreation &amp; Parks</c:v>
                  </c:pt>
                  <c:pt idx="9">
                    <c:v>Asset Management &amp; Maintenance</c:v>
                  </c:pt>
                  <c:pt idx="10">
                    <c:v>Built Environment Management</c:v>
                  </c:pt>
                  <c:pt idx="11">
                    <c:v>Human Settlement Implementation</c:v>
                  </c:pt>
                  <c:pt idx="12">
                    <c:v>Urban Integration</c:v>
                  </c:pt>
                </c:lvl>
                <c:lvl>
                  <c:pt idx="0">
                    <c:v>Various</c:v>
                  </c:pt>
                  <c:pt idx="1">
                    <c:v>Energy</c:v>
                  </c:pt>
                  <c:pt idx="2">
                    <c:v>Finance</c:v>
                  </c:pt>
                  <c:pt idx="3">
                    <c:v>Informal Settlements, Water &amp; Waste Serv</c:v>
                  </c:pt>
                  <c:pt idx="6">
                    <c:v>Safety &amp; Security</c:v>
                  </c:pt>
                  <c:pt idx="7">
                    <c:v>Social Services</c:v>
                  </c:pt>
                  <c:pt idx="9">
                    <c:v>Transport &amp; Urban Development Authority</c:v>
                  </c:pt>
                </c:lvl>
              </c:multiLvlStrCache>
            </c:multiLvlStrRef>
          </c:cat>
          <c:val>
            <c:numRef>
              <c:f>'Slide 5'!$D$3:$D$15</c:f>
              <c:numCache>
                <c:formatCode>#,##0</c:formatCode>
                <c:ptCount val="13"/>
                <c:pt idx="0">
                  <c:v>11583828</c:v>
                </c:pt>
                <c:pt idx="1">
                  <c:v>36397904</c:v>
                </c:pt>
                <c:pt idx="2">
                  <c:v>42844468.220000006</c:v>
                </c:pt>
                <c:pt idx="3">
                  <c:v>94067627</c:v>
                </c:pt>
                <c:pt idx="4">
                  <c:v>272401</c:v>
                </c:pt>
                <c:pt idx="5">
                  <c:v>135981618</c:v>
                </c:pt>
                <c:pt idx="6">
                  <c:v>4000000</c:v>
                </c:pt>
                <c:pt idx="7">
                  <c:v>14032321</c:v>
                </c:pt>
                <c:pt idx="8">
                  <c:v>18777555</c:v>
                </c:pt>
                <c:pt idx="9">
                  <c:v>1856072</c:v>
                </c:pt>
                <c:pt idx="10">
                  <c:v>114861431</c:v>
                </c:pt>
                <c:pt idx="11">
                  <c:v>99542479</c:v>
                </c:pt>
                <c:pt idx="12">
                  <c:v>854521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91-4A63-B4BF-D11C5D702D59}"/>
            </c:ext>
          </c:extLst>
        </c:ser>
        <c:dLbls/>
        <c:gapWidth val="219"/>
        <c:overlap val="-27"/>
        <c:axId val="85130624"/>
        <c:axId val="85402752"/>
      </c:barChart>
      <c:catAx>
        <c:axId val="851306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02752"/>
        <c:crosses val="autoZero"/>
        <c:lblAlgn val="ctr"/>
        <c:lblOffset val="100"/>
      </c:catAx>
      <c:valAx>
        <c:axId val="85402752"/>
        <c:scaling>
          <c:orientation val="minMax"/>
        </c:scaling>
        <c:axPos val="l"/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13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  <a:scene3d>
      <a:camera prst="orthographicFront"/>
      <a:lightRig rig="threePt" dir="t"/>
    </a:scene3d>
    <a:sp3d>
      <a:bevelT w="50800" h="38100"/>
    </a:sp3d>
  </c:spPr>
  <c:txPr>
    <a:bodyPr/>
    <a:lstStyle/>
    <a:p>
      <a:pPr>
        <a:defRPr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800" baseline="0">
                <a:solidFill>
                  <a:srgbClr val="FFFF00"/>
                </a:solidFill>
              </a:rPr>
              <a:t>USDG Expenditure Trends as at 07 March 2018</a:t>
            </a:r>
          </a:p>
        </c:rich>
      </c:tx>
      <c:layout>
        <c:manualLayout>
          <c:xMode val="edge"/>
          <c:yMode val="edge"/>
          <c:x val="0.25043869865672796"/>
          <c:y val="2.39377618192699E-2"/>
        </c:manualLayout>
      </c:layout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'Slide 6'!$A$3</c:f>
              <c:strCache>
                <c:ptCount val="1"/>
                <c:pt idx="0">
                  <c:v>2012/13</c:v>
                </c:pt>
              </c:strCache>
            </c:strRef>
          </c:tx>
          <c:spPr>
            <a:ln w="31750" cap="rnd">
              <a:solidFill>
                <a:srgbClr val="00B05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'Slide 6'!$B$3:$M$3</c:f>
              <c:numCache>
                <c:formatCode>0.0%</c:formatCode>
                <c:ptCount val="12"/>
                <c:pt idx="0">
                  <c:v>1.1195734179163679E-2</c:v>
                </c:pt>
                <c:pt idx="1">
                  <c:v>4.7271953008384257E-2</c:v>
                </c:pt>
                <c:pt idx="2">
                  <c:v>9.8692240468479658E-2</c:v>
                </c:pt>
                <c:pt idx="3">
                  <c:v>0.15706947974922014</c:v>
                </c:pt>
                <c:pt idx="4">
                  <c:v>0.22148121376309776</c:v>
                </c:pt>
                <c:pt idx="5">
                  <c:v>0.30693815275060182</c:v>
                </c:pt>
                <c:pt idx="6">
                  <c:v>0.33069839052236327</c:v>
                </c:pt>
                <c:pt idx="7">
                  <c:v>0.38369122834474112</c:v>
                </c:pt>
                <c:pt idx="8">
                  <c:v>0.4635372850710906</c:v>
                </c:pt>
                <c:pt idx="9">
                  <c:v>0.53114867813018884</c:v>
                </c:pt>
                <c:pt idx="10">
                  <c:v>0.69357798849951502</c:v>
                </c:pt>
                <c:pt idx="11">
                  <c:v>0.93644723727674539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68-4475-8914-025E3728A354}"/>
            </c:ext>
          </c:extLst>
        </c:ser>
        <c:ser>
          <c:idx val="1"/>
          <c:order val="1"/>
          <c:tx>
            <c:strRef>
              <c:f>'Slide 6'!$A$4</c:f>
              <c:strCache>
                <c:ptCount val="1"/>
                <c:pt idx="0">
                  <c:v>2013/14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'Slide 6'!$B$4:$M$4</c:f>
              <c:numCache>
                <c:formatCode>0.0%</c:formatCode>
                <c:ptCount val="12"/>
                <c:pt idx="0">
                  <c:v>1.3293986193196038E-2</c:v>
                </c:pt>
                <c:pt idx="1">
                  <c:v>4.0770332971645368E-2</c:v>
                </c:pt>
                <c:pt idx="2">
                  <c:v>8.3194434614850113E-2</c:v>
                </c:pt>
                <c:pt idx="3">
                  <c:v>0.12786942084891539</c:v>
                </c:pt>
                <c:pt idx="4">
                  <c:v>0.18410466093935982</c:v>
                </c:pt>
                <c:pt idx="5">
                  <c:v>0.23986044470015763</c:v>
                </c:pt>
                <c:pt idx="6">
                  <c:v>0.25581127170301476</c:v>
                </c:pt>
                <c:pt idx="7">
                  <c:v>0.31142104240425444</c:v>
                </c:pt>
                <c:pt idx="8">
                  <c:v>0.38627574752975663</c:v>
                </c:pt>
                <c:pt idx="9">
                  <c:v>0.46188408280549054</c:v>
                </c:pt>
                <c:pt idx="10">
                  <c:v>0.52125490838310662</c:v>
                </c:pt>
                <c:pt idx="11">
                  <c:v>0.77254101032761324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868-4475-8914-025E3728A354}"/>
            </c:ext>
          </c:extLst>
        </c:ser>
        <c:ser>
          <c:idx val="2"/>
          <c:order val="2"/>
          <c:tx>
            <c:strRef>
              <c:f>'Slide 6'!$A$5</c:f>
              <c:strCache>
                <c:ptCount val="1"/>
                <c:pt idx="0">
                  <c:v>2014/15</c:v>
                </c:pt>
              </c:strCache>
            </c:strRef>
          </c:tx>
          <c:spPr>
            <a:ln w="31750" cap="rnd">
              <a:solidFill>
                <a:schemeClr val="bg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'Slide 6'!$B$5:$M$5</c:f>
              <c:numCache>
                <c:formatCode>0.0%</c:formatCode>
                <c:ptCount val="12"/>
                <c:pt idx="0">
                  <c:v>4.4014476638335777E-3</c:v>
                </c:pt>
                <c:pt idx="1">
                  <c:v>4.0142772127338799E-2</c:v>
                </c:pt>
                <c:pt idx="2">
                  <c:v>0.10481156682128709</c:v>
                </c:pt>
                <c:pt idx="3">
                  <c:v>0.16701317947185251</c:v>
                </c:pt>
                <c:pt idx="4">
                  <c:v>0.25364978392123</c:v>
                </c:pt>
                <c:pt idx="5">
                  <c:v>0.3060015468812004</c:v>
                </c:pt>
                <c:pt idx="6">
                  <c:v>0.31666729362703322</c:v>
                </c:pt>
                <c:pt idx="7">
                  <c:v>0.35114769537198059</c:v>
                </c:pt>
                <c:pt idx="8">
                  <c:v>0.39500000000000007</c:v>
                </c:pt>
                <c:pt idx="9">
                  <c:v>0.43500000000000005</c:v>
                </c:pt>
                <c:pt idx="10">
                  <c:v>0.4910000000000001</c:v>
                </c:pt>
                <c:pt idx="11">
                  <c:v>0.90100000000000002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868-4475-8914-025E3728A354}"/>
            </c:ext>
          </c:extLst>
        </c:ser>
        <c:ser>
          <c:idx val="3"/>
          <c:order val="3"/>
          <c:tx>
            <c:strRef>
              <c:f>'Slide 6'!$A$6</c:f>
              <c:strCache>
                <c:ptCount val="1"/>
                <c:pt idx="0">
                  <c:v>2015/16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'Slide 6'!$B$6:$M$6</c:f>
              <c:numCache>
                <c:formatCode>0.0%</c:formatCode>
                <c:ptCount val="12"/>
                <c:pt idx="0">
                  <c:v>8.7714499409119757E-3</c:v>
                </c:pt>
                <c:pt idx="1">
                  <c:v>6.5663407066474416E-2</c:v>
                </c:pt>
                <c:pt idx="2">
                  <c:v>0.17400000000000002</c:v>
                </c:pt>
                <c:pt idx="3">
                  <c:v>0.20800000000000002</c:v>
                </c:pt>
                <c:pt idx="4">
                  <c:v>0.25418809777701473</c:v>
                </c:pt>
                <c:pt idx="5">
                  <c:v>0.31300000000000006</c:v>
                </c:pt>
                <c:pt idx="6">
                  <c:v>0.33200000000000007</c:v>
                </c:pt>
                <c:pt idx="7">
                  <c:v>0.38300000000000006</c:v>
                </c:pt>
                <c:pt idx="8">
                  <c:v>0.4314551219739845</c:v>
                </c:pt>
                <c:pt idx="9">
                  <c:v>0.4760470071160654</c:v>
                </c:pt>
                <c:pt idx="10">
                  <c:v>0.63662134523684022</c:v>
                </c:pt>
                <c:pt idx="11">
                  <c:v>0.90400000000000003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868-4475-8914-025E3728A354}"/>
            </c:ext>
          </c:extLst>
        </c:ser>
        <c:ser>
          <c:idx val="4"/>
          <c:order val="4"/>
          <c:tx>
            <c:strRef>
              <c:f>'Slide 6'!$A$7</c:f>
              <c:strCache>
                <c:ptCount val="1"/>
                <c:pt idx="0">
                  <c:v>2016/17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'Slide 6'!$B$7:$M$7</c:f>
              <c:numCache>
                <c:formatCode>0.0%</c:formatCode>
                <c:ptCount val="12"/>
                <c:pt idx="0">
                  <c:v>7.000000000000001E-3</c:v>
                </c:pt>
                <c:pt idx="1">
                  <c:v>4.896033882223022E-2</c:v>
                </c:pt>
                <c:pt idx="2">
                  <c:v>0.11899999999999998</c:v>
                </c:pt>
                <c:pt idx="3">
                  <c:v>0.16719026191735326</c:v>
                </c:pt>
                <c:pt idx="4">
                  <c:v>0.22886519894078275</c:v>
                </c:pt>
                <c:pt idx="5">
                  <c:v>0.29100000000000004</c:v>
                </c:pt>
                <c:pt idx="6">
                  <c:v>0.29000000000000004</c:v>
                </c:pt>
                <c:pt idx="7">
                  <c:v>0.3050000000000001</c:v>
                </c:pt>
                <c:pt idx="8">
                  <c:v>0.44700000000000001</c:v>
                </c:pt>
                <c:pt idx="9">
                  <c:v>0.5747000000000001</c:v>
                </c:pt>
                <c:pt idx="10">
                  <c:v>0.68500000000000005</c:v>
                </c:pt>
                <c:pt idx="11">
                  <c:v>0.92833182603100062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868-4475-8914-025E3728A354}"/>
            </c:ext>
          </c:extLst>
        </c:ser>
        <c:ser>
          <c:idx val="5"/>
          <c:order val="5"/>
          <c:tx>
            <c:strRef>
              <c:f>'Slide 6'!$A$8</c:f>
              <c:strCache>
                <c:ptCount val="1"/>
                <c:pt idx="0">
                  <c:v>2017/18</c:v>
                </c:pt>
              </c:strCache>
            </c:strRef>
          </c:tx>
          <c:spPr>
            <a:ln w="31750" cap="rnd">
              <a:solidFill>
                <a:srgbClr val="FFFF00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'Slide 6'!$B$8:$J$8</c:f>
              <c:numCache>
                <c:formatCode>0.0%</c:formatCode>
                <c:ptCount val="9"/>
                <c:pt idx="0">
                  <c:v>0</c:v>
                </c:pt>
                <c:pt idx="1">
                  <c:v>3.7996321212534781E-2</c:v>
                </c:pt>
                <c:pt idx="2">
                  <c:v>7.4804920570569963E-2</c:v>
                </c:pt>
                <c:pt idx="3">
                  <c:v>0.11747485058061824</c:v>
                </c:pt>
                <c:pt idx="4">
                  <c:v>0.17450068170293276</c:v>
                </c:pt>
                <c:pt idx="5">
                  <c:v>0.23956717487319257</c:v>
                </c:pt>
                <c:pt idx="6">
                  <c:v>0.279897884535525</c:v>
                </c:pt>
                <c:pt idx="7">
                  <c:v>0.31006436568487883</c:v>
                </c:pt>
                <c:pt idx="8">
                  <c:v>0.32300000000000006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868-4475-8914-025E3728A354}"/>
            </c:ext>
          </c:extLst>
        </c:ser>
        <c:dLbls/>
        <c:marker val="1"/>
        <c:axId val="86853888"/>
        <c:axId val="86884352"/>
      </c:lineChart>
      <c:catAx>
        <c:axId val="86853888"/>
        <c:scaling>
          <c:orientation val="minMax"/>
        </c:scaling>
        <c:axPos val="b"/>
        <c:numFmt formatCode="General" sourceLinked="0"/>
        <c:maj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84352"/>
        <c:crosses val="autoZero"/>
        <c:auto val="1"/>
        <c:lblAlgn val="ctr"/>
        <c:lblOffset val="100"/>
      </c:catAx>
      <c:valAx>
        <c:axId val="868843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aseline="0">
                    <a:solidFill>
                      <a:srgbClr val="FFFF00"/>
                    </a:solidFill>
                  </a:rPr>
                  <a:t>Expenditure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%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8538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zero"/>
  </c:chart>
  <c:spPr>
    <a:solidFill>
      <a:schemeClr val="tx2">
        <a:lumMod val="75000"/>
      </a:schemeClr>
    </a:solidFill>
    <a:ln>
      <a:noFill/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808" cy="495300"/>
          </a:xfrm>
          <a:prstGeom prst="rect">
            <a:avLst/>
          </a:prstGeom>
        </p:spPr>
        <p:txBody>
          <a:bodyPr vert="horz" lIns="91889" tIns="45944" rIns="91889" bIns="459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9000" y="0"/>
            <a:ext cx="2982808" cy="495300"/>
          </a:xfrm>
          <a:prstGeom prst="rect">
            <a:avLst/>
          </a:prstGeom>
        </p:spPr>
        <p:txBody>
          <a:bodyPr vert="horz" lIns="91889" tIns="45944" rIns="91889" bIns="45944" rtlCol="0"/>
          <a:lstStyle>
            <a:lvl1pPr algn="r">
              <a:defRPr sz="1200"/>
            </a:lvl1pPr>
          </a:lstStyle>
          <a:p>
            <a:fld id="{01CC3E22-3BB3-44A5-ABC8-95686D343CBB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08981"/>
            <a:ext cx="2982808" cy="495300"/>
          </a:xfrm>
          <a:prstGeom prst="rect">
            <a:avLst/>
          </a:prstGeom>
        </p:spPr>
        <p:txBody>
          <a:bodyPr vert="horz" lIns="91889" tIns="45944" rIns="91889" bIns="459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9000" y="9408981"/>
            <a:ext cx="2982808" cy="495300"/>
          </a:xfrm>
          <a:prstGeom prst="rect">
            <a:avLst/>
          </a:prstGeom>
        </p:spPr>
        <p:txBody>
          <a:bodyPr vert="horz" lIns="91889" tIns="45944" rIns="91889" bIns="45944" rtlCol="0" anchor="b"/>
          <a:lstStyle>
            <a:lvl1pPr algn="r">
              <a:defRPr sz="1200"/>
            </a:lvl1pPr>
          </a:lstStyle>
          <a:p>
            <a:fld id="{29549627-B0CE-484C-A5C3-30FDEB7126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4937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2808" cy="495300"/>
          </a:xfrm>
          <a:prstGeom prst="rect">
            <a:avLst/>
          </a:prstGeom>
        </p:spPr>
        <p:txBody>
          <a:bodyPr vert="horz" lIns="91889" tIns="45944" rIns="91889" bIns="459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8" cy="495300"/>
          </a:xfrm>
          <a:prstGeom prst="rect">
            <a:avLst/>
          </a:prstGeom>
        </p:spPr>
        <p:txBody>
          <a:bodyPr vert="horz" lIns="91889" tIns="45944" rIns="91889" bIns="45944" rtlCol="0"/>
          <a:lstStyle>
            <a:lvl1pPr algn="r">
              <a:defRPr sz="1200"/>
            </a:lvl1pPr>
          </a:lstStyle>
          <a:p>
            <a:fld id="{A6C136B7-2151-9849-8D65-E0859731AC38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89" tIns="45944" rIns="91889" bIns="459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1" y="4705350"/>
            <a:ext cx="5506720" cy="4457700"/>
          </a:xfrm>
          <a:prstGeom prst="rect">
            <a:avLst/>
          </a:prstGeom>
        </p:spPr>
        <p:txBody>
          <a:bodyPr vert="horz" lIns="91889" tIns="45944" rIns="91889" bIns="4594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82808" cy="495300"/>
          </a:xfrm>
          <a:prstGeom prst="rect">
            <a:avLst/>
          </a:prstGeom>
        </p:spPr>
        <p:txBody>
          <a:bodyPr vert="horz" lIns="91889" tIns="45944" rIns="91889" bIns="459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8" cy="495300"/>
          </a:xfrm>
          <a:prstGeom prst="rect">
            <a:avLst/>
          </a:prstGeom>
        </p:spPr>
        <p:txBody>
          <a:bodyPr vert="horz" lIns="91889" tIns="45944" rIns="91889" bIns="45944" rtlCol="0" anchor="b"/>
          <a:lstStyle>
            <a:lvl1pPr algn="r">
              <a:defRPr sz="1200"/>
            </a:lvl1pPr>
          </a:lstStyle>
          <a:p>
            <a:fld id="{B470B886-B516-EE4C-86E6-93A16B5DA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399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A80DC0-C4D1-E849-95F1-E29CDD0699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803230" y="3869215"/>
            <a:ext cx="7772400" cy="521992"/>
          </a:xfrm>
          <a:noFill/>
        </p:spPr>
        <p:txBody>
          <a:bodyPr>
            <a:normAutofit/>
          </a:bodyPr>
          <a:lstStyle>
            <a:lvl1pPr>
              <a:defRPr b="1"/>
            </a:lvl1pPr>
          </a:lstStyle>
          <a:p>
            <a:pPr algn="r"/>
            <a:r>
              <a:rPr lang="en-US" sz="2400" dirty="0" smtClean="0">
                <a:solidFill>
                  <a:schemeClr val="bg1"/>
                </a:solidFill>
                <a:latin typeface="Century Gothic"/>
                <a:cs typeface="Century Gothic"/>
              </a:rPr>
              <a:t>PRESENTATION TITLE</a:t>
            </a:r>
            <a:endParaRPr lang="en-US" sz="24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9030" y="4530328"/>
            <a:ext cx="7086600" cy="509277"/>
          </a:xfrm>
          <a:noFill/>
        </p:spPr>
        <p:txBody>
          <a:bodyPr anchor="ctr">
            <a:norm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800" dirty="0" smtClean="0">
                <a:solidFill>
                  <a:schemeClr val="bg1"/>
                </a:solidFill>
                <a:latin typeface="Century Gothic"/>
                <a:cs typeface="Century Gothic"/>
              </a:rPr>
              <a:t>Directorate / Department Name | Date</a:t>
            </a:r>
            <a:endParaRPr lang="en-US" sz="18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9" name="Picture 8" descr="PO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833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DC4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45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3800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62" y="3427413"/>
            <a:ext cx="9144000" cy="3430612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CT_Logo_Ex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569491" y="4380936"/>
            <a:ext cx="600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  <a:endParaRPr lang="en-ZA" sz="2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cavenant\AppData\Local\Microsoft\Windows\Temporary Internet Files\Content.Outlook\NDPO0HNZ\POL_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2" y="5884864"/>
            <a:ext cx="8727744" cy="5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636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2649"/>
            <a:ext cx="8229600" cy="46095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6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62" y="26"/>
            <a:ext cx="9144000" cy="6857999"/>
          </a:xfrm>
          <a:prstGeom prst="rect">
            <a:avLst/>
          </a:prstGeom>
          <a:solidFill>
            <a:srgbClr val="BAC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383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232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0493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554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1409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4"/>
            <a:ext cx="9144000" cy="6857999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568371" y="3466960"/>
            <a:ext cx="8007259" cy="299546"/>
            <a:chOff x="568371" y="6205793"/>
            <a:chExt cx="8007259" cy="29954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68371" y="6505339"/>
              <a:ext cx="7540317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8103244" y="6205793"/>
              <a:ext cx="472386" cy="29954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 descr="C:\Users\cavenant\AppData\Local\Microsoft\Windows\Temporary Internet Files\Content.Outlook\NDPO0HNZ\CCT_Logo_WhiteOnly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05" y="6116691"/>
            <a:ext cx="1596785" cy="5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22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6425"/>
            <a:ext cx="4038600" cy="443211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2927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929"/>
            <a:ext cx="4040188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65691"/>
            <a:ext cx="4040188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425929"/>
            <a:ext cx="4041775" cy="642093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065691"/>
            <a:ext cx="4041775" cy="376190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68383" y="1074213"/>
            <a:ext cx="800725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974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4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2649"/>
            <a:ext cx="8229600" cy="4595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39" y="5987814"/>
            <a:ext cx="1917627" cy="747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4894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49" r:id="rId3"/>
    <p:sldLayoutId id="2147483656" r:id="rId4"/>
    <p:sldLayoutId id="2147483657" r:id="rId5"/>
    <p:sldLayoutId id="2147483658" r:id="rId6"/>
    <p:sldLayoutId id="2147483659" r:id="rId7"/>
    <p:sldLayoutId id="2147483652" r:id="rId8"/>
    <p:sldLayoutId id="2147483653" r:id="rId9"/>
    <p:sldLayoutId id="2147483660" r:id="rId10"/>
    <p:sldLayoutId id="2147483663" r:id="rId11"/>
    <p:sldLayoutId id="2147483662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3083"/>
            <a:ext cx="9144000" cy="34305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441108"/>
            <a:ext cx="9144000" cy="3430541"/>
          </a:xfrm>
          <a:prstGeom prst="rect">
            <a:avLst/>
          </a:prstGeom>
          <a:solidFill>
            <a:srgbClr val="0098C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230" y="3621024"/>
            <a:ext cx="7772400" cy="1018032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Urban Settlements Development 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Grant (USDG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)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>PERFORMANCE REVIEW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/>
                <a:cs typeface="Century Gothic"/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pic>
        <p:nvPicPr>
          <p:cNvPr id="5" name="Picture 4" descr="CCT_Logo_Ext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689979"/>
            <a:ext cx="5257068" cy="2044416"/>
          </a:xfrm>
          <a:prstGeom prst="rect">
            <a:avLst/>
          </a:prstGeom>
        </p:spPr>
      </p:pic>
      <p:pic>
        <p:nvPicPr>
          <p:cNvPr id="7" name="Picture 6" descr="PO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00540"/>
            <a:ext cx="8575630" cy="482477"/>
          </a:xfrm>
          <a:prstGeom prst="rect">
            <a:avLst/>
          </a:prstGeom>
        </p:spPr>
      </p:pic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1489030" y="4530328"/>
            <a:ext cx="7086600" cy="1168876"/>
          </a:xfrm>
        </p:spPr>
        <p:txBody>
          <a:bodyPr>
            <a:normAutofit/>
          </a:bodyPr>
          <a:lstStyle/>
          <a:p>
            <a:r>
              <a:rPr lang="en-ZA" sz="2200" b="1" dirty="0" smtClean="0"/>
              <a:t>                               </a:t>
            </a:r>
            <a:endParaRPr lang="en-ZA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0207" y="5383016"/>
            <a:ext cx="85419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latin typeface="Century Gothic" panose="020B0502020202020204" pitchFamily="34" charset="0"/>
              </a:rPr>
              <a:t>Presented to the Parliamentary Portfolio Committee on Human Settlements - 13 March 2018 </a:t>
            </a:r>
            <a:endParaRPr lang="en-US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76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Settlements Implementation: Challenges and Solutions</a:t>
            </a:r>
            <a:endParaRPr lang="en-ZA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5914"/>
            <a:ext cx="8229600" cy="4826271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ZA" sz="2000" b="1" dirty="0">
                <a:solidFill>
                  <a:prstClr val="black"/>
                </a:solidFill>
                <a:latin typeface="Century Gothic"/>
                <a:cs typeface="Century Gothic"/>
              </a:rPr>
              <a:t>Challenges</a:t>
            </a:r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/>
              <a:t>Poor performance by contractor on Delft  resulting to the termination of contract by the City.</a:t>
            </a:r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/>
              <a:t>Gang violence on the Valhalla Park project also resulting to the termination of contract by the City.</a:t>
            </a:r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/>
              <a:t>Relocation and negotiations with non-qualifiers </a:t>
            </a:r>
            <a:r>
              <a:rPr lang="en-ZA" dirty="0" smtClean="0"/>
              <a:t>on </a:t>
            </a:r>
            <a:r>
              <a:rPr lang="en-ZA" dirty="0"/>
              <a:t>the </a:t>
            </a:r>
            <a:r>
              <a:rPr lang="en-ZA" dirty="0" err="1"/>
              <a:t>Morkel’s</a:t>
            </a:r>
            <a:r>
              <a:rPr lang="en-ZA" dirty="0"/>
              <a:t> Cottage site delayed the project</a:t>
            </a:r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/>
              <a:t>Tender submissions received on small projects exceeded Subsidy </a:t>
            </a:r>
            <a:r>
              <a:rPr lang="en-ZA" dirty="0" smtClean="0"/>
              <a:t>Quantum</a:t>
            </a:r>
            <a:endParaRPr lang="en-ZA" sz="2000" b="1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marL="0" lv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ZA" sz="2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Planned Remedial Actions</a:t>
            </a:r>
            <a:endParaRPr lang="en-ZA" sz="2000" b="1" dirty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lvl="0">
              <a:spcBef>
                <a:spcPts val="0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ZA" dirty="0" smtClean="0"/>
              <a:t>Funds in under performing projects are being transferred to performing projects</a:t>
            </a:r>
          </a:p>
          <a:p>
            <a:pPr lvl="0">
              <a:spcBef>
                <a:spcPts val="0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ZA" dirty="0"/>
              <a:t>A</a:t>
            </a:r>
            <a:r>
              <a:rPr lang="en-ZA" dirty="0" smtClean="0"/>
              <a:t>ppointment </a:t>
            </a:r>
            <a:r>
              <a:rPr lang="en-ZA" dirty="0"/>
              <a:t>of a Panel of Home Building Contractors for </a:t>
            </a:r>
            <a:r>
              <a:rPr lang="en-ZA" dirty="0" smtClean="0"/>
              <a:t>Housing </a:t>
            </a:r>
            <a:r>
              <a:rPr lang="en-ZA" dirty="0"/>
              <a:t>Developments</a:t>
            </a:r>
          </a:p>
          <a:p>
            <a:pPr lvl="0">
              <a:spcBef>
                <a:spcPts val="0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ZA" dirty="0"/>
              <a:t>Compiling a security plan upfront for projects in gang violent areas.</a:t>
            </a:r>
          </a:p>
          <a:p>
            <a:pPr lvl="0">
              <a:spcBef>
                <a:spcPts val="0"/>
              </a:spcBef>
              <a:spcAft>
                <a:spcPts val="225"/>
              </a:spcAft>
              <a:buFont typeface="Wingdings" panose="05000000000000000000" pitchFamily="2" charset="2"/>
              <a:buChar char="§"/>
            </a:pPr>
            <a:r>
              <a:rPr lang="en-ZA" dirty="0"/>
              <a:t>One of the 3 categories of the Home Building </a:t>
            </a:r>
            <a:r>
              <a:rPr lang="en-ZA" dirty="0" smtClean="0"/>
              <a:t>Contractors is </a:t>
            </a:r>
            <a:r>
              <a:rPr lang="en-ZA" dirty="0"/>
              <a:t>for the Construction of 25 to 199 units to assist emerging and smaller </a:t>
            </a:r>
            <a:r>
              <a:rPr lang="en-ZA" dirty="0" smtClean="0"/>
              <a:t>companies.</a:t>
            </a:r>
            <a:r>
              <a:rPr lang="en-ZA" dirty="0"/>
              <a:t>	</a:t>
            </a:r>
          </a:p>
          <a:p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79362370"/>
              </p:ext>
            </p:extLst>
          </p:nvPr>
        </p:nvGraphicFramePr>
        <p:xfrm>
          <a:off x="2816772" y="5276192"/>
          <a:ext cx="5770180" cy="1561728"/>
        </p:xfrm>
        <a:graphic>
          <a:graphicData uri="http://schemas.openxmlformats.org/drawingml/2006/table">
            <a:tbl>
              <a:tblPr/>
              <a:tblGrid>
                <a:gridCol w="4500953">
                  <a:extLst>
                    <a:ext uri="{9D8B030D-6E8A-4147-A177-3AD203B41FA5}">
                      <a16:colId xmlns:a16="http://schemas.microsoft.com/office/drawing/2014/main" xmlns="" val="483288411"/>
                    </a:ext>
                  </a:extLst>
                </a:gridCol>
                <a:gridCol w="1269227">
                  <a:extLst>
                    <a:ext uri="{9D8B030D-6E8A-4147-A177-3AD203B41FA5}">
                      <a16:colId xmlns:a16="http://schemas.microsoft.com/office/drawing/2014/main" xmlns="" val="3638655932"/>
                    </a:ext>
                  </a:extLst>
                </a:gridCol>
              </a:tblGrid>
              <a:tr h="18757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Programme Expenditure Synopsis </a:t>
                      </a:r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(Excluding VAT)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9528911"/>
                  </a:ext>
                </a:extLst>
              </a:tr>
              <a:tr h="18757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229 748 363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70567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 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 at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53 775 152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996799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Planned expenditure by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99 542 479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220757"/>
                  </a:ext>
                </a:extLst>
              </a:tr>
              <a:tr h="24960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Value of underspending as at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45 767 327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8688605"/>
                  </a:ext>
                </a:extLst>
              </a:tr>
              <a:tr h="36713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Confirmed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 Projection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30 June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229 748 363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37889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610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" y="12572"/>
            <a:ext cx="8320617" cy="1006931"/>
          </a:xfrm>
        </p:spPr>
        <p:txBody>
          <a:bodyPr>
            <a:normAutofit fontScale="90000"/>
          </a:bodyPr>
          <a:lstStyle/>
          <a:p>
            <a:r>
              <a:rPr lang="en-ZA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								</a:t>
            </a:r>
            <a:br>
              <a:rPr lang="en-ZA" sz="2800" b="1" dirty="0" smtClean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Z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and </a:t>
            </a:r>
            <a:r>
              <a:rPr lang="en-Z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</a:t>
            </a:r>
            <a:r>
              <a:rPr lang="en-Z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Challenges </a:t>
            </a:r>
            <a:r>
              <a:rPr lang="en-ZA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Implementation Plan and Status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There are no major implementation challenges in this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The USDG funds will be utilized to co-fund the construction of 2 New Fire Stations in </a:t>
            </a:r>
            <a:r>
              <a:rPr lang="en-US" sz="1800" dirty="0" err="1" smtClean="0"/>
              <a:t>Masiphumelele</a:t>
            </a:r>
            <a:r>
              <a:rPr lang="en-US" sz="1800" dirty="0" smtClean="0"/>
              <a:t> and </a:t>
            </a:r>
            <a:r>
              <a:rPr lang="en-US" sz="1800" dirty="0" err="1" smtClean="0"/>
              <a:t>Lwandle</a:t>
            </a:r>
            <a:r>
              <a:rPr lang="en-US" sz="1800" dirty="0" smtClean="0"/>
              <a:t> vicinities.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smtClean="0"/>
              <a:t>Contractors for both fire stations were appointed on the 11 December 2017.</a:t>
            </a:r>
            <a:endParaRPr lang="en-ZA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0653242"/>
              </p:ext>
            </p:extLst>
          </p:nvPr>
        </p:nvGraphicFramePr>
        <p:xfrm>
          <a:off x="2858814" y="3815256"/>
          <a:ext cx="6001407" cy="2801198"/>
        </p:xfrm>
        <a:graphic>
          <a:graphicData uri="http://schemas.openxmlformats.org/drawingml/2006/table">
            <a:tbl>
              <a:tblPr/>
              <a:tblGrid>
                <a:gridCol w="4445876">
                  <a:extLst>
                    <a:ext uri="{9D8B030D-6E8A-4147-A177-3AD203B41FA5}">
                      <a16:colId xmlns:a16="http://schemas.microsoft.com/office/drawing/2014/main" xmlns="" val="831827883"/>
                    </a:ext>
                  </a:extLst>
                </a:gridCol>
                <a:gridCol w="1555531">
                  <a:extLst>
                    <a:ext uri="{9D8B030D-6E8A-4147-A177-3AD203B41FA5}">
                      <a16:colId xmlns:a16="http://schemas.microsoft.com/office/drawing/2014/main" xmlns="" val="1517388347"/>
                    </a:ext>
                  </a:extLst>
                </a:gridCol>
              </a:tblGrid>
              <a:tr h="28011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Programme Expenditure Synopsis </a:t>
                      </a:r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(Excluding VAT)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3111083"/>
                  </a:ext>
                </a:extLst>
              </a:tr>
              <a:tr h="28011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15 351 407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8022226"/>
                  </a:ext>
                </a:extLst>
              </a:tr>
              <a:tr h="56024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 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 at 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4236046"/>
                  </a:ext>
                </a:extLst>
              </a:tr>
              <a:tr h="56024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Planned expenditure by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8845104"/>
                  </a:ext>
                </a:extLst>
              </a:tr>
              <a:tr h="56024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Value of underspending as at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4 000 000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4242887"/>
                  </a:ext>
                </a:extLst>
              </a:tr>
              <a:tr h="56024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Confirmed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 Projection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30 June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15 351 407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32190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575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 Settlements and Backyarders: Challenges and Solutions</a:t>
            </a:r>
            <a:endParaRPr lang="en-Z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77686"/>
            <a:ext cx="8338457" cy="495735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Challenge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Surrounding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community resistance (NIMBY) towards the upgrading of certain informal settlements e.g. Tambo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Square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Constant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threat of land invasions on construction sites – all projects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affected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Gang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and criminal related violence towards the contractor and community e.g. 8ste </a:t>
            </a:r>
            <a:r>
              <a:rPr lang="en-US" dirty="0" err="1">
                <a:solidFill>
                  <a:prstClr val="black"/>
                </a:solidFill>
                <a:cs typeface="Arial" panose="020B0604020202020204" pitchFamily="34" charset="0"/>
              </a:rPr>
              <a:t>Laan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 Valhalla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Park</a:t>
            </a:r>
            <a:endParaRPr lang="en-US" sz="18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Planned Remedial 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/>
              <a:t>Funds in under performing projects are being transferred to performing projects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Continued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political engagements and deployment of additional security on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site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Deployment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of Law enforcement to protect the contractor while he is working on site.  </a:t>
            </a:r>
            <a:endParaRPr 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Pro active reallocation of funds during budget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djustment </a:t>
            </a:r>
            <a:r>
              <a:rPr lang="en-US" dirty="0">
                <a:solidFill>
                  <a:prstClr val="black"/>
                </a:solidFill>
                <a:cs typeface="Arial" panose="020B0604020202020204" pitchFamily="34" charset="0"/>
              </a:rPr>
              <a:t>undertaken to reduce budget as a result of contractor not being able to work during Quarter 1 and </a:t>
            </a:r>
            <a:r>
              <a:rPr 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2</a:t>
            </a:r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4247927"/>
              </p:ext>
            </p:extLst>
          </p:nvPr>
        </p:nvGraphicFramePr>
        <p:xfrm>
          <a:off x="2585544" y="5029070"/>
          <a:ext cx="6022428" cy="1828930"/>
        </p:xfrm>
        <a:graphic>
          <a:graphicData uri="http://schemas.openxmlformats.org/drawingml/2006/table">
            <a:tbl>
              <a:tblPr/>
              <a:tblGrid>
                <a:gridCol w="4638829">
                  <a:extLst>
                    <a:ext uri="{9D8B030D-6E8A-4147-A177-3AD203B41FA5}">
                      <a16:colId xmlns:a16="http://schemas.microsoft.com/office/drawing/2014/main" xmlns="" val="3994939211"/>
                    </a:ext>
                  </a:extLst>
                </a:gridCol>
                <a:gridCol w="1383599">
                  <a:extLst>
                    <a:ext uri="{9D8B030D-6E8A-4147-A177-3AD203B41FA5}">
                      <a16:colId xmlns:a16="http://schemas.microsoft.com/office/drawing/2014/main" xmlns="" val="425962749"/>
                    </a:ext>
                  </a:extLst>
                </a:gridCol>
              </a:tblGrid>
              <a:tr h="17289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Programme Expenditure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Synopsis </a:t>
                      </a:r>
                      <a:r>
                        <a:rPr lang="en-ZA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(Excluding </a:t>
                      </a:r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VAT)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1199400"/>
                  </a:ext>
                </a:extLst>
              </a:tr>
              <a:tr h="172895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163 933 792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0761355"/>
                  </a:ext>
                </a:extLst>
              </a:tr>
              <a:tr h="34579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 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 at 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89 302 829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9561375"/>
                  </a:ext>
                </a:extLst>
              </a:tr>
              <a:tr h="34579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Planned expenditure by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94 067 627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104112"/>
                  </a:ext>
                </a:extLst>
              </a:tr>
              <a:tr h="34579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Value of underspending as at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4 764 798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5429578"/>
                  </a:ext>
                </a:extLst>
              </a:tr>
              <a:tr h="34579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Confirmed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 Projection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30 June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163 933 792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764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457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Built Environment Management: Challenges and Solutions</a:t>
            </a: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1544"/>
            <a:ext cx="8229600" cy="482064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endParaRPr lang="en-US" sz="24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Heideveld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Area 5 project 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was terminated by the City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due to 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inadequate/poor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contractor performance.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Bishop </a:t>
            </a:r>
            <a:r>
              <a:rPr lang="en-US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Lavis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concrete road project underperforming as the main contractor is experiencing liquidation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Total value of budget at risk due to challenges is estimated at </a:t>
            </a:r>
          </a:p>
          <a:p>
            <a:pPr marL="0" lvl="0" indent="0" algn="just">
              <a:buNone/>
            </a:pP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R31 772 211.</a:t>
            </a:r>
            <a:endParaRPr lang="en-US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en-US" sz="2400" b="1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Remedial Action</a:t>
            </a:r>
          </a:p>
          <a:p>
            <a:pPr marL="0" lvl="0" indent="0">
              <a:buNone/>
            </a:pPr>
            <a:r>
              <a:rPr lang="en-US" sz="1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R31, 7m </a:t>
            </a:r>
            <a:r>
              <a:rPr lang="en-U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budget at risk will be channeled to other projects as follows:</a:t>
            </a:r>
            <a:endParaRPr lang="en-ZA" sz="18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Upgrading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Prince George 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project - R18,2m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R3.5 million to </a:t>
            </a:r>
            <a:r>
              <a:rPr lang="en-US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Gugulethu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concrete road project 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R3,5m 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Acquisition of Land and other projects - </a:t>
            </a:r>
            <a:r>
              <a:rPr lang="en-US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R10 </a:t>
            </a:r>
            <a:r>
              <a:rPr lang="en-US" dirty="0" smtClean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million</a:t>
            </a: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5015447"/>
              </p:ext>
            </p:extLst>
          </p:nvPr>
        </p:nvGraphicFramePr>
        <p:xfrm>
          <a:off x="2312277" y="4786036"/>
          <a:ext cx="6595242" cy="2047698"/>
        </p:xfrm>
        <a:graphic>
          <a:graphicData uri="http://schemas.openxmlformats.org/drawingml/2006/table">
            <a:tbl>
              <a:tblPr/>
              <a:tblGrid>
                <a:gridCol w="5207642">
                  <a:extLst>
                    <a:ext uri="{9D8B030D-6E8A-4147-A177-3AD203B41FA5}">
                      <a16:colId xmlns:a16="http://schemas.microsoft.com/office/drawing/2014/main" xmlns="" val="491946952"/>
                    </a:ext>
                  </a:extLst>
                </a:gridCol>
                <a:gridCol w="1387600">
                  <a:extLst>
                    <a:ext uri="{9D8B030D-6E8A-4147-A177-3AD203B41FA5}">
                      <a16:colId xmlns:a16="http://schemas.microsoft.com/office/drawing/2014/main" xmlns="" val="1663813781"/>
                    </a:ext>
                  </a:extLst>
                </a:gridCol>
              </a:tblGrid>
              <a:tr h="2002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Programme Expenditure Synopsis </a:t>
                      </a:r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(Excluding VAT)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0450836"/>
                  </a:ext>
                </a:extLst>
              </a:tr>
              <a:tr h="20024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245 811 251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7119432"/>
                  </a:ext>
                </a:extLst>
              </a:tr>
              <a:tr h="40048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 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 at 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99 171 828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8510827"/>
                  </a:ext>
                </a:extLst>
              </a:tr>
              <a:tr h="40048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Planned expenditure by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114 861 431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5732002"/>
                  </a:ext>
                </a:extLst>
              </a:tr>
              <a:tr h="40048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Value of underspending as at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15 689 603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5129573"/>
                  </a:ext>
                </a:extLst>
              </a:tr>
              <a:tr h="40048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Confirmed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 Projection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30 June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245 811 251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02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808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 </a:t>
            </a: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Integration : Challenges 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dirty="0"/>
              <a:t>There are no major implementation challenges in this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2437697"/>
              </p:ext>
            </p:extLst>
          </p:nvPr>
        </p:nvGraphicFramePr>
        <p:xfrm>
          <a:off x="2117834" y="3344321"/>
          <a:ext cx="6700345" cy="2537864"/>
        </p:xfrm>
        <a:graphic>
          <a:graphicData uri="http://schemas.openxmlformats.org/drawingml/2006/table">
            <a:tbl>
              <a:tblPr/>
              <a:tblGrid>
                <a:gridCol w="3615394">
                  <a:extLst>
                    <a:ext uri="{9D8B030D-6E8A-4147-A177-3AD203B41FA5}">
                      <a16:colId xmlns:a16="http://schemas.microsoft.com/office/drawing/2014/main" xmlns="" val="1966519233"/>
                    </a:ext>
                  </a:extLst>
                </a:gridCol>
                <a:gridCol w="3084951">
                  <a:extLst>
                    <a:ext uri="{9D8B030D-6E8A-4147-A177-3AD203B41FA5}">
                      <a16:colId xmlns:a16="http://schemas.microsoft.com/office/drawing/2014/main" xmlns="" val="3720110528"/>
                    </a:ext>
                  </a:extLst>
                </a:gridCol>
              </a:tblGrid>
              <a:tr h="25378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Programme Expenditure Synopsis </a:t>
                      </a:r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(Excluding VAT)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7605427"/>
                  </a:ext>
                </a:extLst>
              </a:tr>
              <a:tr h="25378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3 589 355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7403434"/>
                  </a:ext>
                </a:extLst>
              </a:tr>
              <a:tr h="50757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 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 at 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407 296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35716754"/>
                  </a:ext>
                </a:extLst>
              </a:tr>
              <a:tr h="50757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Planned expenditure by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854 521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5942685"/>
                  </a:ext>
                </a:extLst>
              </a:tr>
              <a:tr h="50757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Value of underspending as at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447 225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4952900"/>
                  </a:ext>
                </a:extLst>
              </a:tr>
              <a:tr h="50757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Confirmed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 Projection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30 June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3 589 355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151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0108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and Sanitation : Challenges </a:t>
            </a:r>
            <a:r>
              <a:rPr lang="en-US" sz="2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Solutions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61545"/>
            <a:ext cx="8455573" cy="482064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Challenges</a:t>
            </a:r>
            <a:endParaRPr lang="en-US" sz="20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/>
              <a:t>Emergency Water projects related to drought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Taking priority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Impacted on procurement processes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Impacted on project management </a:t>
            </a:r>
            <a:r>
              <a:rPr lang="en-US" dirty="0" smtClean="0"/>
              <a:t>capacity </a:t>
            </a:r>
            <a:endParaRPr 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Drought project Cape </a:t>
            </a:r>
            <a:r>
              <a:rPr lang="en-US" dirty="0"/>
              <a:t>Flats Aquifer (Budget R111,7m) progressing </a:t>
            </a:r>
            <a:r>
              <a:rPr lang="en-US" dirty="0" smtClean="0"/>
              <a:t>well. May experience challenges which cannot be foreseen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USDG </a:t>
            </a:r>
            <a:r>
              <a:rPr lang="en-US" dirty="0"/>
              <a:t>funds for </a:t>
            </a:r>
            <a:r>
              <a:rPr lang="en-US" dirty="0" err="1"/>
              <a:t>Stormwater</a:t>
            </a:r>
            <a:r>
              <a:rPr lang="en-US" dirty="0"/>
              <a:t>  Rehabilitation will have a </a:t>
            </a:r>
            <a:r>
              <a:rPr lang="en-US" dirty="0" smtClean="0"/>
              <a:t>R2,5m underspent. </a:t>
            </a:r>
            <a:r>
              <a:rPr lang="en-US" dirty="0"/>
              <a:t>Funds cannot be </a:t>
            </a:r>
            <a:r>
              <a:rPr lang="en-US" dirty="0" err="1"/>
              <a:t>Viremented</a:t>
            </a:r>
            <a:r>
              <a:rPr lang="en-US" dirty="0"/>
              <a:t> between Rates funded and tariff funded projects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  <a:defRPr/>
            </a:pPr>
            <a:r>
              <a:rPr lang="en-US" sz="2000" b="1" dirty="0" smtClean="0"/>
              <a:t>Planned Remedial Actions </a:t>
            </a:r>
            <a:endParaRPr lang="en-US" sz="20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err="1" smtClean="0"/>
              <a:t>Prioritise</a:t>
            </a:r>
            <a:r>
              <a:rPr lang="en-US" dirty="0" smtClean="0"/>
              <a:t> </a:t>
            </a:r>
            <a:r>
              <a:rPr lang="en-US" dirty="0"/>
              <a:t>spending on USDG portion of projects.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Borchards</a:t>
            </a:r>
            <a:r>
              <a:rPr lang="en-US" dirty="0"/>
              <a:t> Quarry </a:t>
            </a:r>
            <a:r>
              <a:rPr lang="en-US" dirty="0" smtClean="0"/>
              <a:t>and </a:t>
            </a:r>
            <a:r>
              <a:rPr lang="en-US" dirty="0" err="1"/>
              <a:t>Athlone</a:t>
            </a:r>
            <a:r>
              <a:rPr lang="en-US" dirty="0"/>
              <a:t> WWTW can be fast-tracked.</a:t>
            </a:r>
          </a:p>
          <a:p>
            <a:pPr marL="0" indent="0">
              <a:buNone/>
            </a:pP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3432499"/>
              </p:ext>
            </p:extLst>
          </p:nvPr>
        </p:nvGraphicFramePr>
        <p:xfrm>
          <a:off x="2727435" y="4361793"/>
          <a:ext cx="6185338" cy="2286000"/>
        </p:xfrm>
        <a:graphic>
          <a:graphicData uri="http://schemas.openxmlformats.org/drawingml/2006/table">
            <a:tbl>
              <a:tblPr/>
              <a:tblGrid>
                <a:gridCol w="4845269">
                  <a:extLst>
                    <a:ext uri="{9D8B030D-6E8A-4147-A177-3AD203B41FA5}">
                      <a16:colId xmlns:a16="http://schemas.microsoft.com/office/drawing/2014/main" xmlns="" val="198879426"/>
                    </a:ext>
                  </a:extLst>
                </a:gridCol>
                <a:gridCol w="1340069">
                  <a:extLst>
                    <a:ext uri="{9D8B030D-6E8A-4147-A177-3AD203B41FA5}">
                      <a16:colId xmlns:a16="http://schemas.microsoft.com/office/drawing/2014/main" xmlns="" val="2729699208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Programme Expenditure Synopsis </a:t>
                      </a:r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(Excluding VAT)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27807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459 043 981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53110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 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 at 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152 097 140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70895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Planned expenditure by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135 981 618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6059419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Value of </a:t>
                      </a:r>
                      <a:r>
                        <a:rPr lang="en-ZA" sz="1400" b="0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over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spending as at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-16 115 522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724147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Confirmed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 Projection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30 June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459 043 981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3138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9027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 smtClean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 Generation and Distribution: </a:t>
            </a:r>
            <a:r>
              <a:rPr lang="en-US" sz="29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 and Solutions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862" y="1061545"/>
            <a:ext cx="8650014" cy="4820640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ZA" sz="2000" b="1" dirty="0">
                <a:solidFill>
                  <a:prstClr val="black"/>
                </a:solidFill>
                <a:latin typeface="Century Gothic"/>
                <a:cs typeface="Century Gothic"/>
              </a:rPr>
              <a:t>Challenges</a:t>
            </a:r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/>
              <a:t>Poor performance by contractor on </a:t>
            </a:r>
            <a:r>
              <a:rPr lang="en-ZA" dirty="0" smtClean="0"/>
              <a:t>Delft and impacts on street light installation.</a:t>
            </a:r>
            <a:endParaRPr lang="en-ZA" dirty="0"/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/>
              <a:t>Gang violence on the Valhalla Park </a:t>
            </a:r>
            <a:r>
              <a:rPr lang="en-ZA" dirty="0" smtClean="0"/>
              <a:t>project. Contractor opted to terminate contract due to dangerous circumstances. – R5,5 </a:t>
            </a:r>
            <a:r>
              <a:rPr lang="en-ZA" dirty="0" err="1" smtClean="0"/>
              <a:t>milllion</a:t>
            </a:r>
            <a:r>
              <a:rPr lang="en-ZA" dirty="0" smtClean="0"/>
              <a:t> </a:t>
            </a:r>
            <a:r>
              <a:rPr lang="en-ZA" sz="1400" dirty="0" smtClean="0"/>
              <a:t>(streetlights and reticulation)</a:t>
            </a:r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 smtClean="0"/>
              <a:t>CTCHC experienced challenges with contractor appointed.</a:t>
            </a:r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 err="1"/>
              <a:t>Masiphumelele</a:t>
            </a:r>
            <a:r>
              <a:rPr lang="en-ZA" dirty="0"/>
              <a:t> and </a:t>
            </a:r>
            <a:r>
              <a:rPr lang="en-ZA" dirty="0" err="1"/>
              <a:t>Lourensia</a:t>
            </a:r>
            <a:r>
              <a:rPr lang="en-ZA" dirty="0"/>
              <a:t> Park experienced challenges appointing contractors</a:t>
            </a:r>
            <a:endParaRPr lang="en-ZA" dirty="0" smtClean="0"/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 smtClean="0"/>
              <a:t>Forest Village contractor delay – R7,0 million</a:t>
            </a:r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 err="1" smtClean="0"/>
              <a:t>Morkels</a:t>
            </a:r>
            <a:r>
              <a:rPr lang="en-ZA" dirty="0" smtClean="0"/>
              <a:t> Cottage – savings in estimated cost – R4,7 million</a:t>
            </a:r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 smtClean="0"/>
              <a:t>Community not moving in IY, court order pending – R3,0 million</a:t>
            </a:r>
          </a:p>
          <a:p>
            <a:pPr marL="360000"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ZA" dirty="0"/>
              <a:t>Challenges with civil contractor appointment </a:t>
            </a:r>
            <a:r>
              <a:rPr lang="en-ZA" dirty="0" smtClean="0"/>
              <a:t>- </a:t>
            </a:r>
            <a:r>
              <a:rPr lang="en-ZA" dirty="0"/>
              <a:t>R1,64m (Edward Avenue)</a:t>
            </a:r>
          </a:p>
          <a:p>
            <a:pPr marL="0" lvl="0" indent="0">
              <a:spcBef>
                <a:spcPts val="0"/>
              </a:spcBef>
              <a:spcAft>
                <a:spcPts val="225"/>
              </a:spcAft>
              <a:buNone/>
            </a:pPr>
            <a:r>
              <a:rPr lang="en-ZA" sz="2000" b="1" dirty="0" smtClean="0">
                <a:solidFill>
                  <a:prstClr val="black"/>
                </a:solidFill>
                <a:latin typeface="Century Gothic"/>
                <a:cs typeface="Century Gothic"/>
              </a:rPr>
              <a:t>Planned </a:t>
            </a:r>
            <a:r>
              <a:rPr lang="en-ZA" sz="2000" b="1" dirty="0">
                <a:solidFill>
                  <a:prstClr val="black"/>
                </a:solidFill>
                <a:latin typeface="Century Gothic"/>
                <a:cs typeface="Century Gothic"/>
              </a:rPr>
              <a:t>Remedial Actions</a:t>
            </a:r>
          </a:p>
          <a:p>
            <a:r>
              <a:rPr lang="en-ZA" dirty="0"/>
              <a:t>Funds </a:t>
            </a:r>
            <a:r>
              <a:rPr lang="en-ZA" dirty="0" smtClean="0"/>
              <a:t>transferred </a:t>
            </a:r>
            <a:r>
              <a:rPr lang="en-ZA" dirty="0"/>
              <a:t>to performing </a:t>
            </a:r>
            <a:r>
              <a:rPr lang="en-ZA" dirty="0" smtClean="0"/>
              <a:t>projects where possible</a:t>
            </a:r>
          </a:p>
          <a:p>
            <a:r>
              <a:rPr lang="en-ZA" dirty="0" smtClean="0"/>
              <a:t>Edward Avenue funds </a:t>
            </a:r>
          </a:p>
          <a:p>
            <a:pPr marL="0" indent="0">
              <a:buNone/>
            </a:pPr>
            <a:r>
              <a:rPr lang="en-ZA" dirty="0" smtClean="0"/>
              <a:t>moved to performing project </a:t>
            </a:r>
          </a:p>
          <a:p>
            <a:pPr marL="0" indent="0">
              <a:buNone/>
            </a:pPr>
            <a:r>
              <a:rPr lang="en-ZA" dirty="0" smtClean="0"/>
              <a:t>in </a:t>
            </a:r>
            <a:r>
              <a:rPr lang="en-ZA" dirty="0" err="1" smtClean="0"/>
              <a:t>Mpetha</a:t>
            </a:r>
            <a:r>
              <a:rPr lang="en-ZA" dirty="0" smtClean="0"/>
              <a:t> Square and KTC 4.</a:t>
            </a:r>
          </a:p>
          <a:p>
            <a:r>
              <a:rPr lang="en-ZA" b="1" dirty="0" smtClean="0"/>
              <a:t>Value at risk = R26 792 942</a:t>
            </a:r>
          </a:p>
          <a:p>
            <a:endParaRPr lang="en-ZA" dirty="0"/>
          </a:p>
          <a:p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062082"/>
              </p:ext>
            </p:extLst>
          </p:nvPr>
        </p:nvGraphicFramePr>
        <p:xfrm>
          <a:off x="3442139" y="4519448"/>
          <a:ext cx="5533696" cy="2061326"/>
        </p:xfrm>
        <a:graphic>
          <a:graphicData uri="http://schemas.openxmlformats.org/drawingml/2006/table">
            <a:tbl>
              <a:tblPr/>
              <a:tblGrid>
                <a:gridCol w="3342289">
                  <a:extLst>
                    <a:ext uri="{9D8B030D-6E8A-4147-A177-3AD203B41FA5}">
                      <a16:colId xmlns:a16="http://schemas.microsoft.com/office/drawing/2014/main" xmlns="" val="1640133781"/>
                    </a:ext>
                  </a:extLst>
                </a:gridCol>
                <a:gridCol w="2191407">
                  <a:extLst>
                    <a:ext uri="{9D8B030D-6E8A-4147-A177-3AD203B41FA5}">
                      <a16:colId xmlns:a16="http://schemas.microsoft.com/office/drawing/2014/main" xmlns="" val="212119653"/>
                    </a:ext>
                  </a:extLst>
                </a:gridCol>
              </a:tblGrid>
              <a:tr h="18982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Programme Expenditure Synopsis </a:t>
                      </a:r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(Excluding VAT)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5717021"/>
                  </a:ext>
                </a:extLst>
              </a:tr>
              <a:tr h="18982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135 101 291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9512907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 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 at 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29 998 987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8439645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Planned expenditure by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36 397 904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2635045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Value of underspending as at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6 398 917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725910"/>
                  </a:ext>
                </a:extLst>
              </a:tr>
              <a:tr h="37153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Confirmed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 Projection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30 June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108 308 349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487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2187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Challenges</a:t>
            </a:r>
            <a:endParaRPr lang="en-ZA" sz="3600" dirty="0">
              <a:solidFill>
                <a:prstClr val="black">
                  <a:lumMod val="75000"/>
                  <a:lumOff val="2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ZA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DORA </a:t>
            </a:r>
            <a:r>
              <a:rPr lang="en-ZA" b="1" dirty="0">
                <a:ea typeface="Calibri" panose="020F0502020204030204" pitchFamily="34" charset="0"/>
                <a:cs typeface="Times New Roman" panose="02020603050405020304" pitchFamily="18" charset="0"/>
              </a:rPr>
              <a:t>S2(b) </a:t>
            </a:r>
            <a:r>
              <a:rPr lang="en-ZA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ZA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Predictability and Certainty</a:t>
            </a:r>
          </a:p>
          <a:p>
            <a:pPr>
              <a:buAutoNum type="arabicPeriod"/>
            </a:pPr>
            <a:endParaRPr lang="en-Z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123" y="4827206"/>
            <a:ext cx="6021242" cy="162903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174305"/>
              </p:ext>
            </p:extLst>
          </p:nvPr>
        </p:nvGraphicFramePr>
        <p:xfrm>
          <a:off x="457200" y="1541296"/>
          <a:ext cx="7937500" cy="3192780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xmlns="" val="687521047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xmlns="" val="1901081655"/>
                    </a:ext>
                  </a:extLst>
                </a:gridCol>
              </a:tblGrid>
              <a:tr h="3143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ZA" sz="1800" b="1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TIMELINE - WITHOLDING / REDUCING OF TRANCHES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1311282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Jun-17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Letter received from NDHS to withhold first Tranche of R 278.2m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81992470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Jul-17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Received Tranche 1 as per approved payment schedule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6133425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Nov-17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Letter received from NDHS to reduce second tranche by R175.8m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9268451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Nov-17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Received reduced tranche amount of R89m with revised payment schedule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0782213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Jan-18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Received remaining portion of Tranche 2 (R175.8m) after numerous correspondence to both NT and NDHS and after the City’s Adjustment Budget period had closed.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8016639"/>
                  </a:ext>
                </a:extLst>
              </a:tr>
              <a:tr h="44577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Feb-18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Letter received from NDHS to reduce allocation by R175.8m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7915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116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Challenges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1800" b="1" dirty="0" smtClean="0"/>
              <a:t>MFMA </a:t>
            </a:r>
            <a:r>
              <a:rPr lang="en-US" sz="1800" b="1" dirty="0"/>
              <a:t>S28(2) – </a:t>
            </a:r>
            <a:r>
              <a:rPr lang="en-ZA" sz="1800" b="1" dirty="0" smtClean="0"/>
              <a:t>Municipal Adjustments Budget</a:t>
            </a:r>
          </a:p>
          <a:p>
            <a:pPr marL="45720" indent="0">
              <a:buNone/>
            </a:pPr>
            <a:endParaRPr lang="en-ZA" sz="1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1800" dirty="0"/>
              <a:t>Changes in respect of USDG funds can only be adjusted during the January Adjustments budget, 7 months after the start of the financial year. </a:t>
            </a:r>
            <a:endParaRPr lang="en-ZA" sz="1800" dirty="0" smtClean="0"/>
          </a:p>
          <a:p>
            <a:endParaRPr lang="en-ZA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1800" dirty="0"/>
              <a:t>This process deals with approved rollovers as well as transfers from </a:t>
            </a:r>
            <a:r>
              <a:rPr lang="en-ZA" sz="1800" dirty="0" smtClean="0"/>
              <a:t>non-performing </a:t>
            </a:r>
            <a:r>
              <a:rPr lang="en-ZA" sz="1800" dirty="0"/>
              <a:t>to performing projects. </a:t>
            </a:r>
            <a:endParaRPr lang="en-ZA" sz="1800" dirty="0" smtClean="0"/>
          </a:p>
          <a:p>
            <a:endParaRPr lang="en-ZA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1800" dirty="0" smtClean="0"/>
              <a:t>Funds Transfers </a:t>
            </a:r>
            <a:r>
              <a:rPr lang="en-ZA" sz="1800" dirty="0"/>
              <a:t>outside of the adjustments budget </a:t>
            </a:r>
            <a:r>
              <a:rPr lang="en-ZA" sz="1800" dirty="0" smtClean="0"/>
              <a:t>are </a:t>
            </a:r>
            <a:r>
              <a:rPr lang="en-ZA" sz="1800" dirty="0"/>
              <a:t>limited to the </a:t>
            </a:r>
            <a:r>
              <a:rPr lang="en-ZA" sz="1800" dirty="0" err="1"/>
              <a:t>virement</a:t>
            </a:r>
            <a:r>
              <a:rPr lang="en-ZA" sz="1800" dirty="0"/>
              <a:t> policy, which only allows for transfers </a:t>
            </a:r>
            <a:r>
              <a:rPr lang="en-ZA" sz="1800" u="sng" dirty="0"/>
              <a:t>within </a:t>
            </a:r>
            <a:r>
              <a:rPr lang="en-ZA" sz="1800" u="sng" dirty="0" smtClean="0"/>
              <a:t>Directorates</a:t>
            </a:r>
            <a:r>
              <a:rPr lang="en-ZA" sz="1800" dirty="0"/>
              <a:t>. </a:t>
            </a:r>
            <a:endParaRPr lang="en-ZA" sz="1800" dirty="0" smtClean="0"/>
          </a:p>
          <a:p>
            <a:endParaRPr lang="en-ZA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ZA" sz="1800" dirty="0"/>
              <a:t>This means that the City can only transfer USDG funds </a:t>
            </a:r>
            <a:r>
              <a:rPr lang="en-ZA" sz="1800" dirty="0" smtClean="0"/>
              <a:t>(</a:t>
            </a:r>
            <a:r>
              <a:rPr lang="en-ZA" sz="1800" smtClean="0"/>
              <a:t>in –year) between </a:t>
            </a:r>
            <a:r>
              <a:rPr lang="en-ZA" sz="1800" dirty="0"/>
              <a:t>Directorates </a:t>
            </a:r>
            <a:r>
              <a:rPr lang="en-ZA" sz="1800" u="sng" dirty="0"/>
              <a:t>once a </a:t>
            </a:r>
            <a:r>
              <a:rPr lang="en-ZA" sz="1800" u="sng" dirty="0" smtClean="0"/>
              <a:t>year</a:t>
            </a:r>
            <a:r>
              <a:rPr lang="en-ZA" sz="1800" dirty="0" smtClean="0"/>
              <a:t>.</a:t>
            </a:r>
            <a:endParaRPr lang="en-ZA" sz="1800" dirty="0"/>
          </a:p>
          <a:p>
            <a:pPr marL="0" indent="0">
              <a:buNone/>
            </a:pP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xmlns="" val="4056783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0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>
                <a:solidFill>
                  <a:schemeClr val="tx1"/>
                </a:solidFill>
              </a:rPr>
              <a:t>USDG: 2017/18 FINANCIAL PERFORMANCE</a:t>
            </a:r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9345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04503"/>
            <a:ext cx="8778240" cy="67689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USDG FINANCIAL PERFORMANCE as at 07 March 2018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8964446"/>
              </p:ext>
            </p:extLst>
          </p:nvPr>
        </p:nvGraphicFramePr>
        <p:xfrm>
          <a:off x="578067" y="781396"/>
          <a:ext cx="8313683" cy="5627089"/>
        </p:xfrm>
        <a:graphic>
          <a:graphicData uri="http://schemas.openxmlformats.org/drawingml/2006/table">
            <a:tbl>
              <a:tblPr/>
              <a:tblGrid>
                <a:gridCol w="1629214">
                  <a:extLst>
                    <a:ext uri="{9D8B030D-6E8A-4147-A177-3AD203B41FA5}">
                      <a16:colId xmlns:a16="http://schemas.microsoft.com/office/drawing/2014/main" xmlns="" val="4028522387"/>
                    </a:ext>
                  </a:extLst>
                </a:gridCol>
                <a:gridCol w="2326491">
                  <a:extLst>
                    <a:ext uri="{9D8B030D-6E8A-4147-A177-3AD203B41FA5}">
                      <a16:colId xmlns:a16="http://schemas.microsoft.com/office/drawing/2014/main" xmlns="" val="3534481815"/>
                    </a:ext>
                  </a:extLst>
                </a:gridCol>
                <a:gridCol w="1028037">
                  <a:extLst>
                    <a:ext uri="{9D8B030D-6E8A-4147-A177-3AD203B41FA5}">
                      <a16:colId xmlns:a16="http://schemas.microsoft.com/office/drawing/2014/main" xmlns="" val="1219338233"/>
                    </a:ext>
                  </a:extLst>
                </a:gridCol>
                <a:gridCol w="1278339">
                  <a:extLst>
                    <a:ext uri="{9D8B030D-6E8A-4147-A177-3AD203B41FA5}">
                      <a16:colId xmlns:a16="http://schemas.microsoft.com/office/drawing/2014/main" xmlns="" val="986220229"/>
                    </a:ext>
                  </a:extLst>
                </a:gridCol>
                <a:gridCol w="1039211">
                  <a:extLst>
                    <a:ext uri="{9D8B030D-6E8A-4147-A177-3AD203B41FA5}">
                      <a16:colId xmlns:a16="http://schemas.microsoft.com/office/drawing/2014/main" xmlns="" val="998240519"/>
                    </a:ext>
                  </a:extLst>
                </a:gridCol>
                <a:gridCol w="1012391">
                  <a:extLst>
                    <a:ext uri="{9D8B030D-6E8A-4147-A177-3AD203B41FA5}">
                      <a16:colId xmlns:a16="http://schemas.microsoft.com/office/drawing/2014/main" xmlns="" val="1043751426"/>
                    </a:ext>
                  </a:extLst>
                </a:gridCol>
              </a:tblGrid>
              <a:tr h="7447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Directorate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Department</a:t>
                      </a:r>
                    </a:p>
                  </a:txBody>
                  <a:tcPr marL="6285" marR="6285" marT="6285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Budget FY2018 </a:t>
                      </a:r>
                    </a:p>
                  </a:txBody>
                  <a:tcPr marL="6285" marR="6285" marT="6285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Actual Expenditure as at 31 January 2018 </a:t>
                      </a:r>
                    </a:p>
                  </a:txBody>
                  <a:tcPr marL="6285" marR="6285" marT="6285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Actual Expenditure to Date </a:t>
                      </a:r>
                    </a:p>
                  </a:txBody>
                  <a:tcPr marL="6285" marR="6285" marT="6285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E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 % FY2018</a:t>
                      </a:r>
                    </a:p>
                  </a:txBody>
                  <a:tcPr marL="6285" marR="6285" marT="6285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E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622466"/>
                  </a:ext>
                </a:extLst>
              </a:tr>
              <a:tr h="375552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Energy</a:t>
                      </a:r>
                    </a:p>
                  </a:txBody>
                  <a:tcPr marL="6285" marR="6285" marT="62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Electricity Generation &amp; Distribution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135 101 291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23 463 747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29 998 987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22,2%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4973632"/>
                  </a:ext>
                </a:extLst>
              </a:tr>
              <a:tr h="37555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Informal Settlements, Water &amp; Waste Services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Informal Settlements &amp; Backyarders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158 449 707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64 666 606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87 171 349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55,0%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4576486"/>
                  </a:ext>
                </a:extLst>
              </a:tr>
              <a:tr h="3338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Water &amp; Sanitation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457 099 709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110 560 325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151 546 848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33,2%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4586847"/>
                  </a:ext>
                </a:extLst>
              </a:tr>
              <a:tr h="33384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Safety &amp; Security</a:t>
                      </a:r>
                    </a:p>
                  </a:txBody>
                  <a:tcPr marL="6285" marR="6285" marT="62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Fire Services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15 351 407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0,0%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9462256"/>
                  </a:ext>
                </a:extLst>
              </a:tr>
              <a:tr h="333841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Social Services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City Health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29 843 188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8 038 001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9 368 961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31,4%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75705637"/>
                  </a:ext>
                </a:extLst>
              </a:tr>
              <a:tr h="3338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Recreation &amp; Parks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61 537 832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6 599 220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8 871 391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14,4%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8718634"/>
                  </a:ext>
                </a:extLst>
              </a:tr>
              <a:tr h="375552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Transport &amp; Urban Development Authority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Asset Management &amp; Maintenance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2 000 000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129 910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129 910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6,5%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2563539"/>
                  </a:ext>
                </a:extLst>
              </a:tr>
              <a:tr h="3755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Built Environment Management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243 605 909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80 979 672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96 988 101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39,8%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30931943"/>
                  </a:ext>
                </a:extLst>
              </a:tr>
              <a:tr h="37555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Human Settlement Implementation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226 037 163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43 378 221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50 748 564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22,5%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3752941"/>
                  </a:ext>
                </a:extLst>
              </a:tr>
              <a:tr h="33384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Urban Integration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3 589 355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305 193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407 296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11,3%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3460460"/>
                  </a:ext>
                </a:extLst>
              </a:tr>
              <a:tr h="33384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Various</a:t>
                      </a:r>
                    </a:p>
                  </a:txBody>
                  <a:tcPr marL="6285" marR="6285" marT="62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3% OPSCAP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40 487 221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13 670 089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20 934 394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51,7%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1380208"/>
                  </a:ext>
                </a:extLst>
              </a:tr>
              <a:tr h="333841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Finance</a:t>
                      </a:r>
                    </a:p>
                  </a:txBody>
                  <a:tcPr marL="6285" marR="6285" marT="628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Circular 58 Vat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180 184 348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43 024 468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46 129 082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25,6%</a:t>
                      </a:r>
                    </a:p>
                  </a:txBody>
                  <a:tcPr marL="6285" marR="6285" marT="6285" marB="0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0618888"/>
                  </a:ext>
                </a:extLst>
              </a:tr>
              <a:tr h="33384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5" marR="6285" marT="62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5" marR="6285" marT="6285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1 553 287 130</a:t>
                      </a:r>
                    </a:p>
                  </a:txBody>
                  <a:tcPr marL="6285" marR="6285" marT="6285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394 815 453</a:t>
                      </a:r>
                    </a:p>
                  </a:txBody>
                  <a:tcPr marL="6285" marR="6285" marT="6285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502 294 882</a:t>
                      </a:r>
                    </a:p>
                  </a:txBody>
                  <a:tcPr marL="6285" marR="6285" marT="6285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5" marR="6285" marT="6285" marB="0" anchor="ctr">
                    <a:lnL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404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724930"/>
                  </a:ext>
                </a:extLst>
              </a:tr>
              <a:tr h="333841"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5" marR="6285" marT="628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25,4%</a:t>
                      </a:r>
                    </a:p>
                  </a:txBody>
                  <a:tcPr marL="6285" marR="6285" marT="62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32,3%</a:t>
                      </a:r>
                    </a:p>
                  </a:txBody>
                  <a:tcPr marL="6285" marR="6285" marT="6285" marB="0" anchor="b">
                    <a:lnL w="63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285" marR="6285" marT="62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8270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9510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USDG Expenditure to date vs Planned Cash Flow per Service per Directorate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73765439"/>
              </p:ext>
            </p:extLst>
          </p:nvPr>
        </p:nvGraphicFramePr>
        <p:xfrm>
          <a:off x="336331" y="1061545"/>
          <a:ext cx="8350469" cy="4820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07309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USDG: Planned vs Actual Expenditure (7 March 2018)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5948" y="1273175"/>
            <a:ext cx="7465319" cy="480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8833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USDG Expenditure Trends as at 07 March 2018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5659560"/>
              </p:ext>
            </p:extLst>
          </p:nvPr>
        </p:nvGraphicFramePr>
        <p:xfrm>
          <a:off x="457199" y="1093077"/>
          <a:ext cx="8350469" cy="4908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994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USDG Project Geographic Spread: </a:t>
            </a:r>
            <a:r>
              <a:rPr lang="en-ZA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Projects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68" y="1185174"/>
            <a:ext cx="8712319" cy="553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71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all" dirty="0" smtClean="0">
                <a:solidFill>
                  <a:schemeClr val="tx1"/>
                </a:solidFill>
              </a:rPr>
              <a:t>USDG: performance update by directorate / department</a:t>
            </a:r>
            <a:endParaRPr lang="en-ZA" cap="al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58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Services : Challenges and Solutions</a:t>
            </a:r>
            <a: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Z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7686"/>
            <a:ext cx="8229600" cy="4804499"/>
          </a:xfrm>
        </p:spPr>
        <p:txBody>
          <a:bodyPr/>
          <a:lstStyle/>
          <a:p>
            <a:pPr marL="0" indent="0">
              <a:buNone/>
            </a:pPr>
            <a:r>
              <a:rPr lang="en-ZA" sz="2000" b="1" dirty="0" smtClean="0"/>
              <a:t>Challenges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Poor </a:t>
            </a:r>
            <a:r>
              <a:rPr lang="en-US" dirty="0"/>
              <a:t>Contractor Performance  </a:t>
            </a:r>
            <a:r>
              <a:rPr lang="en-US" dirty="0" smtClean="0"/>
              <a:t>						- </a:t>
            </a:r>
            <a:r>
              <a:rPr lang="en-US" dirty="0"/>
              <a:t>Impact </a:t>
            </a:r>
            <a:r>
              <a:rPr lang="en-US" dirty="0" smtClean="0"/>
              <a:t>R3,5m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Water </a:t>
            </a:r>
            <a:r>
              <a:rPr lang="en-ZA" dirty="0"/>
              <a:t>Resilience Programme impacted on procurement </a:t>
            </a:r>
            <a:r>
              <a:rPr lang="en-ZA" dirty="0" smtClean="0"/>
              <a:t> - Impact R7,0m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Project </a:t>
            </a:r>
            <a:r>
              <a:rPr lang="en-US" dirty="0"/>
              <a:t>Management Capacity, Staff leaving </a:t>
            </a:r>
            <a:r>
              <a:rPr lang="en-US" dirty="0" smtClean="0"/>
              <a:t>			- </a:t>
            </a:r>
            <a:r>
              <a:rPr lang="en-US" dirty="0"/>
              <a:t>Impact R </a:t>
            </a:r>
            <a:r>
              <a:rPr lang="en-US" dirty="0" smtClean="0"/>
              <a:t>5m</a:t>
            </a:r>
            <a:endParaRPr lang="en-Z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Total value of budget at risk due to challenges  is estimated at R15,5 m</a:t>
            </a:r>
            <a:endParaRPr lang="en-US" dirty="0"/>
          </a:p>
          <a:p>
            <a:pPr marL="0" indent="0">
              <a:buNone/>
            </a:pPr>
            <a:r>
              <a:rPr lang="en-ZA" sz="2000" b="1" dirty="0" smtClean="0"/>
              <a:t>Planned Remedial Action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R15,5m budget at risk will be channeled to other projects as follows:</a:t>
            </a:r>
            <a:endParaRPr lang="en-ZA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err="1" smtClean="0"/>
              <a:t>Heideveld</a:t>
            </a:r>
            <a:r>
              <a:rPr lang="en-ZA" dirty="0" smtClean="0"/>
              <a:t> </a:t>
            </a:r>
            <a:r>
              <a:rPr lang="en-ZA" dirty="0"/>
              <a:t>ECD – EFF funded, proposal USDG funding </a:t>
            </a:r>
            <a:r>
              <a:rPr lang="en-ZA" dirty="0" smtClean="0"/>
              <a:t>	- R5,5m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ZA" dirty="0" smtClean="0"/>
              <a:t>New </a:t>
            </a:r>
            <a:r>
              <a:rPr lang="en-ZA" dirty="0"/>
              <a:t>Pelican Park Clinic performing better </a:t>
            </a:r>
            <a:r>
              <a:rPr lang="en-ZA" dirty="0" smtClean="0"/>
              <a:t>				- </a:t>
            </a:r>
            <a:r>
              <a:rPr lang="en-ZA" dirty="0"/>
              <a:t>R6m </a:t>
            </a:r>
            <a:endParaRPr lang="en-ZA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New </a:t>
            </a:r>
            <a:r>
              <a:rPr lang="en-US" dirty="0"/>
              <a:t>Informal Settlements Hub Project </a:t>
            </a:r>
            <a:r>
              <a:rPr lang="en-US" dirty="0" smtClean="0"/>
              <a:t>					- R2,3m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Movement </a:t>
            </a:r>
            <a:r>
              <a:rPr lang="en-US" dirty="0"/>
              <a:t>of funds to other performing projects </a:t>
            </a:r>
            <a:r>
              <a:rPr lang="en-US" dirty="0" smtClean="0"/>
              <a:t>		- R1,7m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Total funds to be </a:t>
            </a:r>
            <a:r>
              <a:rPr lang="en-US" dirty="0" err="1" smtClean="0"/>
              <a:t>viremented</a:t>
            </a:r>
            <a:r>
              <a:rPr lang="en-US" dirty="0" smtClean="0"/>
              <a:t> total to R15,5 million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6396827"/>
              </p:ext>
            </p:extLst>
          </p:nvPr>
        </p:nvGraphicFramePr>
        <p:xfrm>
          <a:off x="2953409" y="4733516"/>
          <a:ext cx="5644054" cy="2089040"/>
        </p:xfrm>
        <a:graphic>
          <a:graphicData uri="http://schemas.openxmlformats.org/drawingml/2006/table">
            <a:tbl>
              <a:tblPr/>
              <a:tblGrid>
                <a:gridCol w="4529957">
                  <a:extLst>
                    <a:ext uri="{9D8B030D-6E8A-4147-A177-3AD203B41FA5}">
                      <a16:colId xmlns:a16="http://schemas.microsoft.com/office/drawing/2014/main" xmlns="" val="1839303507"/>
                    </a:ext>
                  </a:extLst>
                </a:gridCol>
                <a:gridCol w="1114097">
                  <a:extLst>
                    <a:ext uri="{9D8B030D-6E8A-4147-A177-3AD203B41FA5}">
                      <a16:colId xmlns:a16="http://schemas.microsoft.com/office/drawing/2014/main" xmlns="" val="1223285884"/>
                    </a:ext>
                  </a:extLst>
                </a:gridCol>
              </a:tblGrid>
              <a:tr h="29761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Programme Expenditure Synopsis </a:t>
                      </a:r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(Excluding VAT)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4170704"/>
                  </a:ext>
                </a:extLst>
              </a:tr>
              <a:tr h="20632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Annual Budget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91 381 020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9401346"/>
                  </a:ext>
                </a:extLst>
              </a:tr>
              <a:tr h="38042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Actual Expenditure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as at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18 240 351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9669138"/>
                  </a:ext>
                </a:extLst>
              </a:tr>
              <a:tr h="38042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Planned expenditure by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32 809 876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385150"/>
                  </a:ext>
                </a:extLst>
              </a:tr>
              <a:tr h="40384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Value of underspending as at 07/03/2018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14 569 525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848770"/>
                  </a:ext>
                </a:extLst>
              </a:tr>
              <a:tr h="40384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Century Gothic" panose="020B0502020202020204" pitchFamily="34" charset="0"/>
                        </a:rPr>
                        <a:t>Confirmed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Expenditure Projection </a:t>
                      </a:r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to 30 June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91 381 020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4203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3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14B0871515E64D97C34E2042F98CD0" ma:contentTypeVersion="0" ma:contentTypeDescription="Create a new document." ma:contentTypeScope="" ma:versionID="209877e9f7823d6c3932157e7c80f23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379EC8-0787-48F9-B6ED-2179BC5272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36A55D-2B5B-4D14-BA58-F29CB8E368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F8531DFE-9E8B-43D6-A5EB-B91EADAD9F5B}">
  <ds:schemaRefs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13064</TotalTime>
  <Words>1438</Words>
  <Application>Microsoft Office PowerPoint</Application>
  <PresentationFormat>On-screen Show (4:3)</PresentationFormat>
  <Paragraphs>291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Urban Settlements Development Grant (USDG) PERFORMANCE REVIEW   </vt:lpstr>
      <vt:lpstr>USDG: 2017/18 FINANCIAL PERFORMANCE</vt:lpstr>
      <vt:lpstr>USDG FINANCIAL PERFORMANCE as at 07 March 2018</vt:lpstr>
      <vt:lpstr>USDG Expenditure to date vs Planned Cash Flow per Service per Directorate</vt:lpstr>
      <vt:lpstr>USDG: Planned vs Actual Expenditure (7 March 2018)</vt:lpstr>
      <vt:lpstr>USDG Expenditure Trends as at 07 March 2018</vt:lpstr>
      <vt:lpstr>USDG Project Geographic Spread: All Projects</vt:lpstr>
      <vt:lpstr>USDG: performance update by directorate / department</vt:lpstr>
      <vt:lpstr> Social Services : Challenges and Solutions </vt:lpstr>
      <vt:lpstr>Human Settlements Implementation: Challenges and Solutions</vt:lpstr>
      <vt:lpstr>         Safety and Security : Challenges and Solutions</vt:lpstr>
      <vt:lpstr>Informal Settlements and Backyarders: Challenges and Solutions</vt:lpstr>
      <vt:lpstr>Built Environment Management: Challenges and Solutions</vt:lpstr>
      <vt:lpstr>Urban Integration : Challenges and Solutions</vt:lpstr>
      <vt:lpstr>Water and Sanitation : Challenges and Solutions</vt:lpstr>
      <vt:lpstr>Electricity Generation and Distribution: Challenges and Solutions</vt:lpstr>
      <vt:lpstr>Overall Challenges</vt:lpstr>
      <vt:lpstr>Overall Challenges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Presentation Template</dc:title>
  <dc:creator>Apple</dc:creator>
  <cp:lastModifiedBy>PUMZA</cp:lastModifiedBy>
  <cp:revision>793</cp:revision>
  <cp:lastPrinted>2018-03-09T06:50:35Z</cp:lastPrinted>
  <dcterms:created xsi:type="dcterms:W3CDTF">2014-02-22T20:02:07Z</dcterms:created>
  <dcterms:modified xsi:type="dcterms:W3CDTF">2018-03-15T07:28:45Z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0x0101002614B0871515E64D97C34E2042F98CD0</vt:lpwstr>
  </property>
</Properties>
</file>