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345" r:id="rId2"/>
    <p:sldId id="346" r:id="rId3"/>
    <p:sldId id="347" r:id="rId4"/>
    <p:sldId id="348" r:id="rId5"/>
    <p:sldId id="349" r:id="rId6"/>
    <p:sldId id="350" r:id="rId7"/>
    <p:sldId id="319" r:id="rId8"/>
    <p:sldId id="360" r:id="rId9"/>
    <p:sldId id="372" r:id="rId10"/>
    <p:sldId id="367" r:id="rId11"/>
    <p:sldId id="332" r:id="rId12"/>
    <p:sldId id="373" r:id="rId13"/>
    <p:sldId id="338" r:id="rId14"/>
    <p:sldId id="365" r:id="rId15"/>
    <p:sldId id="366" r:id="rId16"/>
    <p:sldId id="325" r:id="rId17"/>
    <p:sldId id="361" r:id="rId18"/>
    <p:sldId id="358" r:id="rId19"/>
    <p:sldId id="333" r:id="rId20"/>
    <p:sldId id="375" r:id="rId21"/>
    <p:sldId id="320" r:id="rId22"/>
    <p:sldId id="376" r:id="rId23"/>
    <p:sldId id="370" r:id="rId24"/>
    <p:sldId id="334" r:id="rId25"/>
    <p:sldId id="324" r:id="rId26"/>
    <p:sldId id="378" r:id="rId27"/>
    <p:sldId id="322" r:id="rId28"/>
    <p:sldId id="335" r:id="rId29"/>
    <p:sldId id="371" r:id="rId30"/>
    <p:sldId id="329" r:id="rId31"/>
    <p:sldId id="330" r:id="rId32"/>
    <p:sldId id="315" r:id="rId33"/>
    <p:sldId id="351" r:id="rId34"/>
    <p:sldId id="352" r:id="rId35"/>
    <p:sldId id="356" r:id="rId36"/>
    <p:sldId id="337" r:id="rId37"/>
    <p:sldId id="357" r:id="rId38"/>
    <p:sldId id="271" r:id="rId3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6CECA"/>
    <a:srgbClr val="7D48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20" autoAdjust="0"/>
  </p:normalViewPr>
  <p:slideViewPr>
    <p:cSldViewPr>
      <p:cViewPr varScale="1">
        <p:scale>
          <a:sx n="79" d="100"/>
          <a:sy n="79" d="100"/>
        </p:scale>
        <p:origin x="-2544" y="-78"/>
      </p:cViewPr>
      <p:guideLst>
        <p:guide orient="horz" pos="2160"/>
        <p:guide pos="2880"/>
      </p:guideLst>
    </p:cSldViewPr>
  </p:slideViewPr>
  <p:notesTextViewPr>
    <p:cViewPr>
      <p:scale>
        <a:sx n="1" d="1"/>
        <a:sy n="1" d="1"/>
      </p:scale>
      <p:origin x="0" y="0"/>
    </p:cViewPr>
  </p:notesTextViewPr>
  <p:sorterViewPr>
    <p:cViewPr>
      <p:scale>
        <a:sx n="100" d="100"/>
        <a:sy n="100" d="100"/>
      </p:scale>
      <p:origin x="0" y="78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343" cy="465455"/>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1440" tIns="45720" rIns="91440" bIns="45720" rtlCol="0"/>
          <a:lstStyle>
            <a:lvl1pPr algn="r">
              <a:defRPr sz="1200"/>
            </a:lvl1pPr>
          </a:lstStyle>
          <a:p>
            <a:fld id="{E93AA773-6DF1-4F5A-847D-437DA32B1F7B}" type="datetimeFigureOut">
              <a:rPr lang="en-ZA" smtClean="0"/>
              <a:pPr/>
              <a:t>2018/03/15</a:t>
            </a:fld>
            <a:endParaRPr lang="en-ZA" dirty="0"/>
          </a:p>
        </p:txBody>
      </p:sp>
      <p:sp>
        <p:nvSpPr>
          <p:cNvPr id="4" name="Footer Placeholder 3"/>
          <p:cNvSpPr>
            <a:spLocks noGrp="1"/>
          </p:cNvSpPr>
          <p:nvPr>
            <p:ph type="ftr" sz="quarter" idx="2"/>
          </p:nvPr>
        </p:nvSpPr>
        <p:spPr>
          <a:xfrm>
            <a:off x="2" y="8842030"/>
            <a:ext cx="3043343" cy="4654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1440" tIns="45720" rIns="91440" bIns="45720" rtlCol="0" anchor="b"/>
          <a:lstStyle>
            <a:lvl1pPr algn="r">
              <a:defRPr sz="1200"/>
            </a:lvl1pPr>
          </a:lstStyle>
          <a:p>
            <a:fld id="{46E512A1-1695-4497-99BE-5C128F194D96}" type="slidenum">
              <a:rPr lang="en-ZA" smtClean="0"/>
              <a:pPr/>
              <a:t>‹#›</a:t>
            </a:fld>
            <a:endParaRPr lang="en-ZA" dirty="0"/>
          </a:p>
        </p:txBody>
      </p:sp>
    </p:spTree>
    <p:extLst>
      <p:ext uri="{BB962C8B-B14F-4D97-AF65-F5344CB8AC3E}">
        <p14:creationId xmlns:p14="http://schemas.microsoft.com/office/powerpoint/2010/main" xmlns="" val="43521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343" cy="465455"/>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8133" y="0"/>
            <a:ext cx="3043343" cy="465455"/>
          </a:xfrm>
          <a:prstGeom prst="rect">
            <a:avLst/>
          </a:prstGeom>
        </p:spPr>
        <p:txBody>
          <a:bodyPr vert="horz" lIns="91440" tIns="45720" rIns="91440" bIns="45720" rtlCol="0"/>
          <a:lstStyle>
            <a:lvl1pPr algn="r">
              <a:defRPr sz="1200"/>
            </a:lvl1pPr>
          </a:lstStyle>
          <a:p>
            <a:fld id="{CC3A6AE5-08C9-4E57-817B-01A0FCA4A876}" type="datetimeFigureOut">
              <a:rPr lang="en-ZA" smtClean="0"/>
              <a:pPr/>
              <a:t>2018/03/15</a:t>
            </a:fld>
            <a:endParaRPr lang="en-ZA"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8842030"/>
            <a:ext cx="3043343" cy="4654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1440" tIns="45720" rIns="91440" bIns="45720" rtlCol="0" anchor="b"/>
          <a:lstStyle>
            <a:lvl1pPr algn="r">
              <a:defRPr sz="1200"/>
            </a:lvl1pPr>
          </a:lstStyle>
          <a:p>
            <a:fld id="{5247FAEF-D2A7-4C4B-A780-0366F34D0D6C}" type="slidenum">
              <a:rPr lang="en-ZA" smtClean="0"/>
              <a:pPr/>
              <a:t>‹#›</a:t>
            </a:fld>
            <a:endParaRPr lang="en-ZA" dirty="0"/>
          </a:p>
        </p:txBody>
      </p:sp>
    </p:spTree>
    <p:extLst>
      <p:ext uri="{BB962C8B-B14F-4D97-AF65-F5344CB8AC3E}">
        <p14:creationId xmlns:p14="http://schemas.microsoft.com/office/powerpoint/2010/main" xmlns="" val="1175136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7</a:t>
            </a:fld>
            <a:endParaRPr lang="en-ZA" dirty="0"/>
          </a:p>
        </p:txBody>
      </p:sp>
    </p:spTree>
    <p:extLst>
      <p:ext uri="{BB962C8B-B14F-4D97-AF65-F5344CB8AC3E}">
        <p14:creationId xmlns:p14="http://schemas.microsoft.com/office/powerpoint/2010/main" xmlns="" val="922466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11</a:t>
            </a:fld>
            <a:endParaRPr lang="en-ZA" dirty="0"/>
          </a:p>
        </p:txBody>
      </p:sp>
    </p:spTree>
    <p:extLst>
      <p:ext uri="{BB962C8B-B14F-4D97-AF65-F5344CB8AC3E}">
        <p14:creationId xmlns:p14="http://schemas.microsoft.com/office/powerpoint/2010/main" xmlns="" val="2704823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12</a:t>
            </a:fld>
            <a:endParaRPr lang="en-ZA" dirty="0"/>
          </a:p>
        </p:txBody>
      </p:sp>
    </p:spTree>
    <p:extLst>
      <p:ext uri="{BB962C8B-B14F-4D97-AF65-F5344CB8AC3E}">
        <p14:creationId xmlns:p14="http://schemas.microsoft.com/office/powerpoint/2010/main" xmlns="" val="1002095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13</a:t>
            </a:fld>
            <a:endParaRPr lang="en-ZA" dirty="0"/>
          </a:p>
        </p:txBody>
      </p:sp>
    </p:spTree>
    <p:extLst>
      <p:ext uri="{BB962C8B-B14F-4D97-AF65-F5344CB8AC3E}">
        <p14:creationId xmlns:p14="http://schemas.microsoft.com/office/powerpoint/2010/main" xmlns="" val="3389513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20</a:t>
            </a:fld>
            <a:endParaRPr lang="en-ZA" dirty="0"/>
          </a:p>
        </p:txBody>
      </p:sp>
    </p:spTree>
    <p:extLst>
      <p:ext uri="{BB962C8B-B14F-4D97-AF65-F5344CB8AC3E}">
        <p14:creationId xmlns:p14="http://schemas.microsoft.com/office/powerpoint/2010/main" xmlns="" val="2097749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21</a:t>
            </a:fld>
            <a:endParaRPr lang="en-ZA" dirty="0"/>
          </a:p>
        </p:txBody>
      </p:sp>
    </p:spTree>
    <p:extLst>
      <p:ext uri="{BB962C8B-B14F-4D97-AF65-F5344CB8AC3E}">
        <p14:creationId xmlns:p14="http://schemas.microsoft.com/office/powerpoint/2010/main" xmlns="" val="2893621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22</a:t>
            </a:fld>
            <a:endParaRPr lang="en-ZA" dirty="0"/>
          </a:p>
        </p:txBody>
      </p:sp>
    </p:spTree>
    <p:extLst>
      <p:ext uri="{BB962C8B-B14F-4D97-AF65-F5344CB8AC3E}">
        <p14:creationId xmlns:p14="http://schemas.microsoft.com/office/powerpoint/2010/main" xmlns="" val="2592759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25</a:t>
            </a:fld>
            <a:endParaRPr lang="en-ZA" dirty="0"/>
          </a:p>
        </p:txBody>
      </p:sp>
    </p:spTree>
    <p:extLst>
      <p:ext uri="{BB962C8B-B14F-4D97-AF65-F5344CB8AC3E}">
        <p14:creationId xmlns:p14="http://schemas.microsoft.com/office/powerpoint/2010/main" xmlns="" val="1427133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36</a:t>
            </a:fld>
            <a:endParaRPr lang="en-ZA" dirty="0"/>
          </a:p>
        </p:txBody>
      </p:sp>
    </p:spTree>
    <p:extLst>
      <p:ext uri="{BB962C8B-B14F-4D97-AF65-F5344CB8AC3E}">
        <p14:creationId xmlns:p14="http://schemas.microsoft.com/office/powerpoint/2010/main" xmlns="" val="440740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732164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56597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45329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34495544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25058605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23273103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9" name="Slide Number Placeholder 5"/>
          <p:cNvSpPr>
            <a:spLocks noGrp="1"/>
          </p:cNvSpPr>
          <p:nvPr>
            <p:ph type="sldNum" sz="quarter" idx="10"/>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401144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308005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45153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2246700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ZA"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226455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4086507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ZA" sz="4800" b="1" dirty="0" smtClean="0">
                <a:solidFill>
                  <a:schemeClr val="accent2">
                    <a:lumMod val="50000"/>
                  </a:schemeClr>
                </a:solidFill>
              </a:rPr>
              <a:t/>
            </a:r>
            <a:br>
              <a:rPr lang="en-ZA" sz="4800" b="1" dirty="0" smtClean="0">
                <a:solidFill>
                  <a:schemeClr val="accent2">
                    <a:lumMod val="50000"/>
                  </a:schemeClr>
                </a:solidFill>
              </a:rPr>
            </a:br>
            <a:r>
              <a:rPr lang="en-ZA" sz="4800" b="1" dirty="0" smtClean="0">
                <a:solidFill>
                  <a:schemeClr val="accent2">
                    <a:lumMod val="50000"/>
                  </a:schemeClr>
                </a:solidFill>
              </a:rPr>
              <a:t>2017/18  AUDIT ACTION PLAN</a:t>
            </a:r>
            <a:br>
              <a:rPr lang="en-ZA" sz="4800" b="1" dirty="0" smtClean="0">
                <a:solidFill>
                  <a:schemeClr val="accent2">
                    <a:lumMod val="50000"/>
                  </a:schemeClr>
                </a:solidFill>
              </a:rPr>
            </a:br>
            <a:r>
              <a:rPr lang="en-ZA" sz="4800" b="1" dirty="0">
                <a:solidFill>
                  <a:schemeClr val="accent2">
                    <a:lumMod val="50000"/>
                  </a:schemeClr>
                </a:solidFill>
              </a:rPr>
              <a:t/>
            </a:r>
            <a:br>
              <a:rPr lang="en-ZA" sz="4800" b="1" dirty="0">
                <a:solidFill>
                  <a:schemeClr val="accent2">
                    <a:lumMod val="50000"/>
                  </a:schemeClr>
                </a:solidFill>
              </a:rPr>
            </a:br>
            <a:r>
              <a:rPr lang="en-ZA" sz="4800" b="1" dirty="0" smtClean="0">
                <a:solidFill>
                  <a:schemeClr val="accent2">
                    <a:lumMod val="50000"/>
                  </a:schemeClr>
                </a:solidFill>
              </a:rPr>
              <a:t>PORTFOLIO COMMITTEE</a:t>
            </a:r>
            <a:endParaRPr lang="en-ZA" sz="4800" b="1" dirty="0">
              <a:solidFill>
                <a:schemeClr val="accent2">
                  <a:lumMod val="50000"/>
                </a:schemeClr>
              </a:solidFill>
            </a:endParaRPr>
          </a:p>
        </p:txBody>
      </p:sp>
      <p:sp>
        <p:nvSpPr>
          <p:cNvPr id="3" name="Subtitle 2"/>
          <p:cNvSpPr>
            <a:spLocks noGrp="1"/>
          </p:cNvSpPr>
          <p:nvPr>
            <p:ph type="subTitle" idx="1"/>
          </p:nvPr>
        </p:nvSpPr>
        <p:spPr>
          <a:xfrm>
            <a:off x="1371600" y="3908648"/>
            <a:ext cx="6400800" cy="1176536"/>
          </a:xfrm>
        </p:spPr>
        <p:txBody>
          <a:bodyPr>
            <a:normAutofit fontScale="92500" lnSpcReduction="10000"/>
          </a:bodyPr>
          <a:lstStyle/>
          <a:p>
            <a:endParaRPr lang="en-ZA" sz="3600" b="1" dirty="0" smtClean="0">
              <a:solidFill>
                <a:schemeClr val="accent1"/>
              </a:solidFill>
            </a:endParaRPr>
          </a:p>
          <a:p>
            <a:r>
              <a:rPr lang="en-ZA" sz="3600" b="1" dirty="0" smtClean="0">
                <a:solidFill>
                  <a:schemeClr val="accent1"/>
                </a:solidFill>
              </a:rPr>
              <a:t>13 March 2018 </a:t>
            </a:r>
            <a:endParaRPr lang="en-ZA" sz="3600" b="1" dirty="0">
              <a:solidFill>
                <a:schemeClr val="accent1"/>
              </a:solidFill>
            </a:endParaRPr>
          </a:p>
        </p:txBody>
      </p:sp>
    </p:spTree>
    <p:extLst>
      <p:ext uri="{BB962C8B-B14F-4D97-AF65-F5344CB8AC3E}">
        <p14:creationId xmlns:p14="http://schemas.microsoft.com/office/powerpoint/2010/main" xmlns="" val="118000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94121"/>
          </a:xfrm>
        </p:spPr>
        <p:txBody>
          <a:bodyPr>
            <a:normAutofit fontScale="90000"/>
          </a:bodyPr>
          <a:lstStyle/>
          <a:p>
            <a:r>
              <a:rPr lang="en-US" b="1" dirty="0" smtClean="0"/>
              <a:t>MONITORING IMPLEMENTATION OF PROJECTS</a:t>
            </a:r>
            <a:endParaRPr lang="en-ZA" b="1" dirty="0"/>
          </a:p>
        </p:txBody>
      </p:sp>
      <p:sp>
        <p:nvSpPr>
          <p:cNvPr id="3" name="Content Placeholder 2"/>
          <p:cNvSpPr>
            <a:spLocks noGrp="1"/>
          </p:cNvSpPr>
          <p:nvPr>
            <p:ph idx="1"/>
          </p:nvPr>
        </p:nvSpPr>
        <p:spPr/>
        <p:txBody>
          <a:bodyPr/>
          <a:lstStyle/>
          <a:p>
            <a:pPr marL="0" indent="0">
              <a:buNone/>
            </a:pPr>
            <a:r>
              <a:rPr lang="en-US" b="1" dirty="0" smtClean="0"/>
              <a:t>Meetings</a:t>
            </a:r>
            <a:r>
              <a:rPr lang="en-US" dirty="0" smtClean="0"/>
              <a:t> with the Director-General are held with all IAs  where progress on each project is tracked. Minutes of these meetings are available:</a:t>
            </a:r>
            <a:endParaRPr lang="en-ZA"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10</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352932208"/>
              </p:ext>
            </p:extLst>
          </p:nvPr>
        </p:nvGraphicFramePr>
        <p:xfrm>
          <a:off x="2987824" y="3183216"/>
          <a:ext cx="3528392" cy="2926080"/>
        </p:xfrm>
        <a:graphic>
          <a:graphicData uri="http://schemas.openxmlformats.org/drawingml/2006/table">
            <a:tbl>
              <a:tblPr firstRow="1" bandRow="1">
                <a:tableStyleId>{21E4AEA4-8DFA-4A89-87EB-49C32662AFE0}</a:tableStyleId>
              </a:tblPr>
              <a:tblGrid>
                <a:gridCol w="3528392">
                  <a:extLst>
                    <a:ext uri="{9D8B030D-6E8A-4147-A177-3AD203B41FA5}">
                      <a16:colId xmlns:a16="http://schemas.microsoft.com/office/drawing/2014/main" xmlns="" val="20000"/>
                    </a:ext>
                  </a:extLst>
                </a:gridCol>
              </a:tblGrid>
              <a:tr h="335037">
                <a:tc>
                  <a:txBody>
                    <a:bodyPr/>
                    <a:lstStyle/>
                    <a:p>
                      <a:r>
                        <a:rPr lang="en-US" dirty="0" smtClean="0"/>
                        <a:t>DATES OF MEETINGS</a:t>
                      </a:r>
                      <a:endParaRPr lang="en-ZA" dirty="0"/>
                    </a:p>
                  </a:txBody>
                  <a:tcPr/>
                </a:tc>
                <a:extLst>
                  <a:ext uri="{0D108BD9-81ED-4DB2-BD59-A6C34878D82A}">
                    <a16:rowId xmlns:a16="http://schemas.microsoft.com/office/drawing/2014/main" xmlns="" val="10000"/>
                  </a:ext>
                </a:extLst>
              </a:tr>
              <a:tr h="335037">
                <a:tc>
                  <a:txBody>
                    <a:bodyPr/>
                    <a:lstStyle/>
                    <a:p>
                      <a:r>
                        <a:rPr lang="en-US" dirty="0" smtClean="0"/>
                        <a:t>11 May</a:t>
                      </a:r>
                      <a:r>
                        <a:rPr lang="en-US" baseline="0" dirty="0" smtClean="0"/>
                        <a:t> 2017</a:t>
                      </a:r>
                      <a:endParaRPr lang="en-ZA" dirty="0"/>
                    </a:p>
                  </a:txBody>
                  <a:tcPr/>
                </a:tc>
                <a:extLst>
                  <a:ext uri="{0D108BD9-81ED-4DB2-BD59-A6C34878D82A}">
                    <a16:rowId xmlns:a16="http://schemas.microsoft.com/office/drawing/2014/main" xmlns="" val="10001"/>
                  </a:ext>
                </a:extLst>
              </a:tr>
              <a:tr h="335037">
                <a:tc>
                  <a:txBody>
                    <a:bodyPr/>
                    <a:lstStyle/>
                    <a:p>
                      <a:r>
                        <a:rPr lang="en-US" dirty="0" smtClean="0"/>
                        <a:t>15 June 2017</a:t>
                      </a:r>
                      <a:endParaRPr lang="en-ZA" dirty="0"/>
                    </a:p>
                  </a:txBody>
                  <a:tcPr/>
                </a:tc>
                <a:extLst>
                  <a:ext uri="{0D108BD9-81ED-4DB2-BD59-A6C34878D82A}">
                    <a16:rowId xmlns:a16="http://schemas.microsoft.com/office/drawing/2014/main" xmlns="" val="10002"/>
                  </a:ext>
                </a:extLst>
              </a:tr>
              <a:tr h="335037">
                <a:tc>
                  <a:txBody>
                    <a:bodyPr/>
                    <a:lstStyle/>
                    <a:p>
                      <a:r>
                        <a:rPr lang="en-US" dirty="0" smtClean="0"/>
                        <a:t>16 August 2017</a:t>
                      </a:r>
                      <a:endParaRPr lang="en-ZA" dirty="0"/>
                    </a:p>
                  </a:txBody>
                  <a:tcPr/>
                </a:tc>
                <a:extLst>
                  <a:ext uri="{0D108BD9-81ED-4DB2-BD59-A6C34878D82A}">
                    <a16:rowId xmlns:a16="http://schemas.microsoft.com/office/drawing/2014/main" xmlns="" val="10003"/>
                  </a:ext>
                </a:extLst>
              </a:tr>
              <a:tr h="335037">
                <a:tc>
                  <a:txBody>
                    <a:bodyPr/>
                    <a:lstStyle/>
                    <a:p>
                      <a:r>
                        <a:rPr lang="en-US" dirty="0" smtClean="0"/>
                        <a:t>29 September 2017</a:t>
                      </a:r>
                      <a:endParaRPr lang="en-ZA" dirty="0"/>
                    </a:p>
                  </a:txBody>
                  <a:tcPr/>
                </a:tc>
                <a:extLst>
                  <a:ext uri="{0D108BD9-81ED-4DB2-BD59-A6C34878D82A}">
                    <a16:rowId xmlns:a16="http://schemas.microsoft.com/office/drawing/2014/main" xmlns="" val="10004"/>
                  </a:ext>
                </a:extLst>
              </a:tr>
              <a:tr h="335037">
                <a:tc>
                  <a:txBody>
                    <a:bodyPr/>
                    <a:lstStyle/>
                    <a:p>
                      <a:r>
                        <a:rPr lang="en-US" dirty="0" smtClean="0"/>
                        <a:t>8 November 2017</a:t>
                      </a:r>
                      <a:endParaRPr lang="en-ZA" dirty="0"/>
                    </a:p>
                  </a:txBody>
                  <a:tcPr/>
                </a:tc>
                <a:extLst>
                  <a:ext uri="{0D108BD9-81ED-4DB2-BD59-A6C34878D82A}">
                    <a16:rowId xmlns:a16="http://schemas.microsoft.com/office/drawing/2014/main" xmlns="" val="10005"/>
                  </a:ext>
                </a:extLst>
              </a:tr>
              <a:tr h="335037">
                <a:tc>
                  <a:txBody>
                    <a:bodyPr/>
                    <a:lstStyle/>
                    <a:p>
                      <a:r>
                        <a:rPr lang="en-US" dirty="0" smtClean="0"/>
                        <a:t>14 December 2017</a:t>
                      </a:r>
                      <a:endParaRPr lang="en-ZA" dirty="0"/>
                    </a:p>
                  </a:txBody>
                  <a:tcPr/>
                </a:tc>
                <a:extLst>
                  <a:ext uri="{0D108BD9-81ED-4DB2-BD59-A6C34878D82A}">
                    <a16:rowId xmlns:a16="http://schemas.microsoft.com/office/drawing/2014/main" xmlns="" val="10006"/>
                  </a:ext>
                </a:extLst>
              </a:tr>
              <a:tr h="335037">
                <a:tc>
                  <a:txBody>
                    <a:bodyPr/>
                    <a:lstStyle/>
                    <a:p>
                      <a:r>
                        <a:rPr lang="en-US" dirty="0" smtClean="0"/>
                        <a:t>12 February 2018</a:t>
                      </a:r>
                      <a:endParaRPr lang="en-ZA"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96639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04663"/>
          </a:xfrm>
        </p:spPr>
        <p:txBody>
          <a:bodyPr>
            <a:normAutofit fontScale="90000"/>
          </a:bodyPr>
          <a:lstStyle/>
          <a:p>
            <a:r>
              <a:rPr lang="en-ZA" sz="3200" b="1" dirty="0">
                <a:solidFill>
                  <a:srgbClr val="741202"/>
                </a:solidFill>
                <a:cs typeface="Arial" panose="020B0604020202020204" pitchFamily="34" charset="0"/>
              </a:rPr>
              <a:t>IMPROVEMENT ON </a:t>
            </a:r>
            <a:r>
              <a:rPr lang="en-ZA" sz="3200" b="1" dirty="0" smtClean="0">
                <a:solidFill>
                  <a:srgbClr val="741202"/>
                </a:solidFill>
                <a:cs typeface="Arial" panose="020B0604020202020204" pitchFamily="34" charset="0"/>
              </a:rPr>
              <a:t>AUDIT OUTCOMES</a:t>
            </a:r>
            <a:endParaRPr lang="en-ZA" sz="3200"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11</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1943982106"/>
              </p:ext>
            </p:extLst>
          </p:nvPr>
        </p:nvGraphicFramePr>
        <p:xfrm>
          <a:off x="179512" y="404664"/>
          <a:ext cx="8712967" cy="5688632"/>
        </p:xfrm>
        <a:graphic>
          <a:graphicData uri="http://schemas.openxmlformats.org/drawingml/2006/table">
            <a:tbl>
              <a:tblPr firstRow="1" bandRow="1">
                <a:tableStyleId>{9DCAF9ED-07DC-4A11-8D7F-57B35C25682E}</a:tableStyleId>
              </a:tblPr>
              <a:tblGrid>
                <a:gridCol w="1656184">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2880319">
                  <a:extLst>
                    <a:ext uri="{9D8B030D-6E8A-4147-A177-3AD203B41FA5}">
                      <a16:colId xmlns:a16="http://schemas.microsoft.com/office/drawing/2014/main" xmlns="" val="20003"/>
                    </a:ext>
                  </a:extLst>
                </a:gridCol>
              </a:tblGrid>
              <a:tr h="65955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latin typeface="+mj-lt"/>
                        </a:rPr>
                        <a:t>AUDIT FINDING</a:t>
                      </a:r>
                      <a:endParaRPr lang="en-ZA" sz="1400" dirty="0">
                        <a:solidFill>
                          <a:schemeClr val="tx1"/>
                        </a:solidFill>
                        <a:latin typeface="+mj-lt"/>
                      </a:endParaRPr>
                    </a:p>
                  </a:txBody>
                  <a:tcPr/>
                </a:tc>
                <a:tc>
                  <a:txBody>
                    <a:bodyPr/>
                    <a:lstStyle/>
                    <a:p>
                      <a:pPr algn="ctr"/>
                      <a:r>
                        <a:rPr lang="en-ZA" sz="1400" dirty="0" smtClean="0">
                          <a:solidFill>
                            <a:schemeClr val="bg1"/>
                          </a:solidFill>
                          <a:latin typeface="+mj-lt"/>
                        </a:rPr>
                        <a:t>ROOT</a:t>
                      </a:r>
                      <a:r>
                        <a:rPr lang="en-ZA" sz="1400" baseline="0" dirty="0" smtClean="0">
                          <a:solidFill>
                            <a:schemeClr val="bg1"/>
                          </a:solidFill>
                          <a:latin typeface="+mj-lt"/>
                        </a:rPr>
                        <a:t> CAUSE</a:t>
                      </a:r>
                      <a:endParaRPr lang="en-ZA" sz="1400" dirty="0">
                        <a:solidFill>
                          <a:schemeClr val="bg1"/>
                        </a:solidFill>
                        <a:latin typeface="+mj-lt"/>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latin typeface="+mj-lt"/>
                        </a:rPr>
                        <a:t>RECOMMENDATION</a:t>
                      </a:r>
                      <a:endParaRPr lang="en-ZA" sz="1400" dirty="0">
                        <a:solidFill>
                          <a:schemeClr val="tx1"/>
                        </a:solidFill>
                        <a:latin typeface="+mj-lt"/>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latin typeface="+mj-lt"/>
                        </a:rPr>
                        <a:t>PROGRESS</a:t>
                      </a:r>
                      <a:endParaRPr lang="en-ZA" sz="1400" dirty="0">
                        <a:solidFill>
                          <a:schemeClr val="tx1"/>
                        </a:solidFill>
                        <a:latin typeface="+mj-lt"/>
                      </a:endParaRPr>
                    </a:p>
                  </a:txBody>
                  <a:tcPr/>
                </a:tc>
                <a:extLst>
                  <a:ext uri="{0D108BD9-81ED-4DB2-BD59-A6C34878D82A}">
                    <a16:rowId xmlns:a16="http://schemas.microsoft.com/office/drawing/2014/main" xmlns="" val="10000"/>
                  </a:ext>
                </a:extLst>
              </a:tr>
              <a:tr h="50290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r>
                        <a:rPr lang="en-US" sz="1500" dirty="0" smtClean="0">
                          <a:effectLst/>
                          <a:latin typeface="+mj-lt"/>
                        </a:rPr>
                        <a:t>3.  Misstatements on Guarantees</a:t>
                      </a:r>
                      <a:endParaRPr lang="en-US" sz="1500" dirty="0">
                        <a:effectLst/>
                        <a:latin typeface="+mj-lt"/>
                        <a:ea typeface="Calibri" panose="020F0502020204030204" pitchFamily="34" charset="0"/>
                        <a:cs typeface="Times New Roman" panose="02020603050405020304" pitchFamily="18" charset="0"/>
                      </a:endParaRPr>
                    </a:p>
                  </a:txBody>
                  <a:tcPr marL="114300" marR="114300" marT="0" marB="0"/>
                </a:tc>
                <a:tc>
                  <a:txBody>
                    <a:bodyPr/>
                    <a:lstStyle/>
                    <a:p>
                      <a:pPr marL="285750" lvl="0" indent="-285750">
                        <a:buFont typeface="Arial" panose="020B0604020202020204" pitchFamily="34" charset="0"/>
                        <a:buChar char="•"/>
                      </a:pPr>
                      <a:r>
                        <a:rPr lang="en-US" sz="1500" kern="1200" dirty="0" smtClean="0">
                          <a:solidFill>
                            <a:schemeClr val="dk1"/>
                          </a:solidFill>
                          <a:effectLst/>
                          <a:latin typeface="+mj-lt"/>
                          <a:ea typeface="+mn-ea"/>
                          <a:cs typeface="+mn-cs"/>
                        </a:rPr>
                        <a:t>Internal control deficiency.</a:t>
                      </a: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mn-cs"/>
                        </a:rPr>
                        <a:t>Compliance monitoring with DBSA to ensure that construction guarantees are renewed and evidence of legal proceedings exists did not take place by the department.</a:t>
                      </a:r>
                    </a:p>
                    <a:p>
                      <a:pPr marL="285750" lvl="0" indent="-285750">
                        <a:buFont typeface="Arial" panose="020B0604020202020204" pitchFamily="34" charset="0"/>
                        <a:buChar char="•"/>
                      </a:pPr>
                      <a:r>
                        <a:rPr lang="en-US" sz="1500" kern="1200" dirty="0" smtClean="0">
                          <a:solidFill>
                            <a:schemeClr val="dk1"/>
                          </a:solidFill>
                          <a:effectLst/>
                          <a:latin typeface="+mj-lt"/>
                          <a:ea typeface="+mn-ea"/>
                          <a:cs typeface="+mn-cs"/>
                        </a:rPr>
                        <a:t>The reconciliation of contingent assets are not prepared and reviewed on</a:t>
                      </a:r>
                      <a:r>
                        <a:rPr lang="en-US" sz="1500" kern="1200" baseline="0" dirty="0" smtClean="0">
                          <a:solidFill>
                            <a:schemeClr val="dk1"/>
                          </a:solidFill>
                          <a:effectLst/>
                          <a:latin typeface="+mj-lt"/>
                          <a:ea typeface="+mn-ea"/>
                          <a:cs typeface="+mn-cs"/>
                        </a:rPr>
                        <a:t> </a:t>
                      </a:r>
                      <a:r>
                        <a:rPr lang="en-US" sz="1500" kern="1200" dirty="0" smtClean="0">
                          <a:solidFill>
                            <a:schemeClr val="dk1"/>
                          </a:solidFill>
                          <a:effectLst/>
                          <a:latin typeface="+mj-lt"/>
                          <a:ea typeface="+mn-ea"/>
                          <a:cs typeface="+mn-cs"/>
                        </a:rPr>
                        <a:t>a monthly basis and as a result monthly controls were inadequate to prevent and detect misstatements.</a:t>
                      </a: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just"/>
                      <a:r>
                        <a:rPr lang="en-US" sz="1500" kern="1200" dirty="0" smtClean="0">
                          <a:effectLst/>
                          <a:latin typeface="+mj-lt"/>
                        </a:rPr>
                        <a:t>Guarantees should be regularly updated and kept for record keeping.</a:t>
                      </a:r>
                      <a:endParaRPr lang="en-ZA" sz="1500" dirty="0">
                        <a:latin typeface="+mj-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500" kern="1200" dirty="0" smtClean="0">
                          <a:effectLst/>
                          <a:latin typeface="+mj-lt"/>
                        </a:rPr>
                        <a:t>There is a schedule of </a:t>
                      </a:r>
                      <a:r>
                        <a:rPr lang="en-US" sz="1500" b="1" kern="1200" dirty="0" smtClean="0">
                          <a:effectLst/>
                          <a:latin typeface="+mj-lt"/>
                        </a:rPr>
                        <a:t>guarantees </a:t>
                      </a:r>
                      <a:r>
                        <a:rPr lang="en-US" sz="1500" kern="1200" dirty="0" smtClean="0">
                          <a:effectLst/>
                          <a:latin typeface="+mj-lt"/>
                        </a:rPr>
                        <a:t>which shows the status of guarantees,</a:t>
                      </a:r>
                      <a:r>
                        <a:rPr lang="en-US" sz="1500" kern="1200" baseline="0" dirty="0" smtClean="0">
                          <a:effectLst/>
                          <a:latin typeface="+mj-lt"/>
                        </a:rPr>
                        <a:t> </a:t>
                      </a:r>
                      <a:r>
                        <a:rPr lang="en-US" sz="1500" kern="1200" dirty="0" smtClean="0">
                          <a:effectLst/>
                          <a:latin typeface="+mj-lt"/>
                        </a:rPr>
                        <a:t>however the schedule does not have the guarantees of all contractors. </a:t>
                      </a:r>
                      <a:r>
                        <a:rPr lang="en-US" sz="1500" b="1" kern="1200" dirty="0" smtClean="0">
                          <a:effectLst/>
                          <a:latin typeface="+mj-lt"/>
                        </a:rPr>
                        <a:t>An updated list of guarantees has been requested from the IAs.</a:t>
                      </a:r>
                      <a:endParaRPr lang="en-ZA" sz="1500" b="1" dirty="0">
                        <a:latin typeface="+mj-lt"/>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010345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 </a:t>
            </a:r>
            <a:r>
              <a:rPr lang="en-ZA" b="1" dirty="0" smtClean="0"/>
              <a:t>PROGRESS: GUARANTEES</a:t>
            </a:r>
            <a:endParaRPr lang="en-ZA" b="1" dirty="0"/>
          </a:p>
        </p:txBody>
      </p:sp>
      <p:sp>
        <p:nvSpPr>
          <p:cNvPr id="3" name="Content Placeholder 2"/>
          <p:cNvSpPr>
            <a:spLocks noGrp="1"/>
          </p:cNvSpPr>
          <p:nvPr>
            <p:ph idx="1"/>
          </p:nvPr>
        </p:nvSpPr>
        <p:spPr>
          <a:xfrm>
            <a:off x="457200" y="1052736"/>
            <a:ext cx="8291264" cy="5400600"/>
          </a:xfrm>
        </p:spPr>
        <p:txBody>
          <a:bodyPr>
            <a:noAutofit/>
          </a:bodyPr>
          <a:lstStyle/>
          <a:p>
            <a:pPr lvl="0" algn="just"/>
            <a:r>
              <a:rPr lang="en-US" sz="2400" dirty="0"/>
              <a:t>A guarantee will always be in the form of a </a:t>
            </a:r>
            <a:r>
              <a:rPr lang="en-US" sz="2400" b="1" dirty="0"/>
              <a:t>policy paid </a:t>
            </a:r>
            <a:r>
              <a:rPr lang="en-US" sz="2400" dirty="0"/>
              <a:t>for by the contractor or a </a:t>
            </a:r>
            <a:r>
              <a:rPr lang="en-US" sz="2400" b="1" dirty="0" smtClean="0"/>
              <a:t>retention </a:t>
            </a:r>
            <a:r>
              <a:rPr lang="en-US" sz="2400" b="1" dirty="0"/>
              <a:t>percentage withheld </a:t>
            </a:r>
            <a:r>
              <a:rPr lang="en-US" sz="2400" dirty="0"/>
              <a:t>on each payment made to the contractor</a:t>
            </a:r>
            <a:r>
              <a:rPr lang="en-US" sz="2400" dirty="0" smtClean="0"/>
              <a:t>.</a:t>
            </a:r>
            <a:endParaRPr lang="en-US" sz="2400" dirty="0"/>
          </a:p>
          <a:p>
            <a:pPr lvl="0" algn="just"/>
            <a:r>
              <a:rPr lang="en-US" sz="2400" dirty="0"/>
              <a:t>Please see attached a schedule of </a:t>
            </a:r>
            <a:r>
              <a:rPr lang="en-US" sz="2400" b="1" dirty="0" smtClean="0"/>
              <a:t>retentions </a:t>
            </a:r>
            <a:r>
              <a:rPr lang="en-US" sz="2400" b="1" dirty="0"/>
              <a:t>and guarantees </a:t>
            </a:r>
            <a:r>
              <a:rPr lang="en-US" sz="2400" dirty="0"/>
              <a:t>compiled as at </a:t>
            </a:r>
            <a:r>
              <a:rPr lang="en-US" sz="2400" b="1" dirty="0"/>
              <a:t>31 December 2017 </a:t>
            </a:r>
            <a:r>
              <a:rPr lang="en-US" sz="2400" dirty="0"/>
              <a:t>for Inappropriate Structures.</a:t>
            </a:r>
          </a:p>
          <a:p>
            <a:pPr lvl="0" algn="just"/>
            <a:r>
              <a:rPr lang="en-US" sz="2400" dirty="0"/>
              <a:t>During this exercise, </a:t>
            </a:r>
            <a:r>
              <a:rPr lang="en-US" sz="2400" dirty="0" smtClean="0"/>
              <a:t>shortcomings were identified and instructions were issued to IAs </a:t>
            </a:r>
            <a:r>
              <a:rPr lang="en-US" sz="2400" dirty="0"/>
              <a:t>to provide </a:t>
            </a:r>
            <a:r>
              <a:rPr lang="en-US" sz="2400" b="1" dirty="0" smtClean="0"/>
              <a:t>additional </a:t>
            </a:r>
            <a:r>
              <a:rPr lang="en-US" sz="2400" b="1" dirty="0"/>
              <a:t>detail </a:t>
            </a:r>
            <a:r>
              <a:rPr lang="en-US" sz="2400" dirty="0"/>
              <a:t>such as </a:t>
            </a:r>
            <a:r>
              <a:rPr lang="en-US" sz="2400" b="1" dirty="0"/>
              <a:t>proof </a:t>
            </a:r>
            <a:r>
              <a:rPr lang="en-US" sz="2400" b="1" dirty="0" smtClean="0"/>
              <a:t>that the guarantee </a:t>
            </a:r>
            <a:r>
              <a:rPr lang="en-US" sz="2400" dirty="0"/>
              <a:t>is still active and being serviced by the contractor</a:t>
            </a:r>
          </a:p>
          <a:p>
            <a:pPr lvl="0" algn="just"/>
            <a:r>
              <a:rPr lang="en-US" sz="2400" dirty="0" smtClean="0"/>
              <a:t>IAs have been requested to </a:t>
            </a:r>
            <a:r>
              <a:rPr lang="en-US" sz="2400" dirty="0"/>
              <a:t>provide the information on a </a:t>
            </a:r>
            <a:r>
              <a:rPr lang="en-US" sz="2400" b="1" dirty="0"/>
              <a:t>monthly basis </a:t>
            </a:r>
            <a:r>
              <a:rPr lang="en-US" sz="2400" dirty="0"/>
              <a:t>as part of their monthly reporting requirements and </a:t>
            </a:r>
            <a:r>
              <a:rPr lang="en-US" sz="2400" dirty="0" smtClean="0"/>
              <a:t>follow ups are made on any outstanding information.</a:t>
            </a:r>
            <a:endParaRPr lang="en-US" sz="2400" dirty="0"/>
          </a:p>
          <a:p>
            <a:pPr lvl="0"/>
            <a:endParaRPr lang="en-ZA" sz="18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12</a:t>
            </a:fld>
            <a:endParaRPr lang="en-ZA" dirty="0"/>
          </a:p>
        </p:txBody>
      </p:sp>
    </p:spTree>
    <p:extLst>
      <p:ext uri="{BB962C8B-B14F-4D97-AF65-F5344CB8AC3E}">
        <p14:creationId xmlns:p14="http://schemas.microsoft.com/office/powerpoint/2010/main" xmlns="" val="253379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04663"/>
          </a:xfrm>
        </p:spPr>
        <p:txBody>
          <a:bodyPr>
            <a:normAutofit fontScale="90000"/>
          </a:bodyPr>
          <a:lstStyle/>
          <a:p>
            <a:r>
              <a:rPr lang="en-ZA" sz="3200" b="1" dirty="0">
                <a:solidFill>
                  <a:srgbClr val="741202"/>
                </a:solidFill>
                <a:cs typeface="Arial" panose="020B0604020202020204" pitchFamily="34" charset="0"/>
              </a:rPr>
              <a:t>IMPROVEMENT ON </a:t>
            </a:r>
            <a:r>
              <a:rPr lang="en-ZA" sz="3200" b="1" dirty="0" smtClean="0">
                <a:solidFill>
                  <a:srgbClr val="741202"/>
                </a:solidFill>
                <a:cs typeface="Arial" panose="020B0604020202020204" pitchFamily="34" charset="0"/>
              </a:rPr>
              <a:t>AUDIT OUTCOMES</a:t>
            </a:r>
            <a:endParaRPr lang="en-ZA" sz="3200"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13</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1639036609"/>
              </p:ext>
            </p:extLst>
          </p:nvPr>
        </p:nvGraphicFramePr>
        <p:xfrm>
          <a:off x="179512" y="404664"/>
          <a:ext cx="8712967" cy="6316812"/>
        </p:xfrm>
        <a:graphic>
          <a:graphicData uri="http://schemas.openxmlformats.org/drawingml/2006/table">
            <a:tbl>
              <a:tblPr firstRow="1" bandRow="1">
                <a:tableStyleId>{9DCAF9ED-07DC-4A11-8D7F-57B35C25682E}</a:tableStyleId>
              </a:tblPr>
              <a:tblGrid>
                <a:gridCol w="1584176">
                  <a:extLst>
                    <a:ext uri="{9D8B030D-6E8A-4147-A177-3AD203B41FA5}">
                      <a16:colId xmlns:a16="http://schemas.microsoft.com/office/drawing/2014/main" xmlns="" val="20000"/>
                    </a:ext>
                  </a:extLst>
                </a:gridCol>
                <a:gridCol w="2448272">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2880319">
                  <a:extLst>
                    <a:ext uri="{9D8B030D-6E8A-4147-A177-3AD203B41FA5}">
                      <a16:colId xmlns:a16="http://schemas.microsoft.com/office/drawing/2014/main" xmlns="" val="20003"/>
                    </a:ext>
                  </a:extLst>
                </a:gridCol>
              </a:tblGrid>
              <a:tr h="5891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latin typeface="+mj-lt"/>
                        </a:rPr>
                        <a:t>AUDIT FINDING</a:t>
                      </a:r>
                      <a:endParaRPr lang="en-ZA" sz="1400" dirty="0">
                        <a:solidFill>
                          <a:schemeClr val="tx1"/>
                        </a:solidFill>
                        <a:latin typeface="+mj-lt"/>
                      </a:endParaRPr>
                    </a:p>
                  </a:txBody>
                  <a:tcPr/>
                </a:tc>
                <a:tc>
                  <a:txBody>
                    <a:bodyPr/>
                    <a:lstStyle/>
                    <a:p>
                      <a:pPr algn="ctr"/>
                      <a:r>
                        <a:rPr lang="en-ZA" sz="1400" dirty="0" smtClean="0">
                          <a:solidFill>
                            <a:schemeClr val="bg1"/>
                          </a:solidFill>
                          <a:latin typeface="+mj-lt"/>
                        </a:rPr>
                        <a:t>ROOT</a:t>
                      </a:r>
                      <a:r>
                        <a:rPr lang="en-ZA" sz="1400" baseline="0" dirty="0" smtClean="0">
                          <a:solidFill>
                            <a:schemeClr val="bg1"/>
                          </a:solidFill>
                          <a:latin typeface="+mj-lt"/>
                        </a:rPr>
                        <a:t> CAUSE</a:t>
                      </a:r>
                      <a:endParaRPr lang="en-ZA" sz="1400" dirty="0">
                        <a:solidFill>
                          <a:schemeClr val="bg1"/>
                        </a:solidFill>
                        <a:latin typeface="+mj-lt"/>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latin typeface="+mj-lt"/>
                        </a:rPr>
                        <a:t>RECOMMENDATION</a:t>
                      </a:r>
                      <a:endParaRPr lang="en-ZA" sz="1400" dirty="0">
                        <a:solidFill>
                          <a:schemeClr val="tx1"/>
                        </a:solidFill>
                        <a:latin typeface="+mj-lt"/>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latin typeface="+mj-lt"/>
                        </a:rPr>
                        <a:t>PROGRESS</a:t>
                      </a:r>
                      <a:endParaRPr lang="en-ZA" sz="1400" dirty="0">
                        <a:solidFill>
                          <a:schemeClr val="tx1"/>
                        </a:solidFill>
                        <a:latin typeface="+mj-lt"/>
                      </a:endParaRPr>
                    </a:p>
                  </a:txBody>
                  <a:tcPr/>
                </a:tc>
                <a:extLst>
                  <a:ext uri="{0D108BD9-81ED-4DB2-BD59-A6C34878D82A}">
                    <a16:rowId xmlns:a16="http://schemas.microsoft.com/office/drawing/2014/main" xmlns="" val="10000"/>
                  </a:ext>
                </a:extLst>
              </a:tr>
              <a:tr h="572767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pPr>
                      <a:r>
                        <a:rPr lang="en-US" sz="1500" dirty="0" smtClean="0">
                          <a:effectLst/>
                          <a:latin typeface="+mn-lt"/>
                        </a:rPr>
                        <a:t>4. MOA with Implementing Agents not renewed/extended on time</a:t>
                      </a:r>
                      <a:endParaRPr lang="en-US" sz="1500" dirty="0">
                        <a:solidFill>
                          <a:srgbClr val="000000"/>
                        </a:solidFill>
                        <a:effectLst/>
                        <a:latin typeface="+mn-lt"/>
                        <a:ea typeface="Times New Roman" panose="02020603050405020304" pitchFamily="18" charset="0"/>
                        <a:cs typeface="Times New Roman" panose="02020603050405020304" pitchFamily="18" charset="0"/>
                      </a:endParaRPr>
                    </a:p>
                  </a:txBody>
                  <a:tcPr marL="114300" marR="114300" marT="0" marB="0"/>
                </a:tc>
                <a:tc>
                  <a:txBody>
                    <a:bodyPr/>
                    <a:lstStyle/>
                    <a:p>
                      <a:pPr marL="285750" lvl="0" indent="-285750">
                        <a:buFont typeface="Arial" panose="020B0604020202020204" pitchFamily="34" charset="0"/>
                        <a:buChar char="•"/>
                      </a:pPr>
                      <a:r>
                        <a:rPr lang="en-US" sz="1500" kern="1200" dirty="0" smtClean="0">
                          <a:solidFill>
                            <a:schemeClr val="dk1"/>
                          </a:solidFill>
                          <a:effectLst/>
                          <a:latin typeface="+mn-lt"/>
                          <a:ea typeface="+mn-ea"/>
                          <a:cs typeface="+mn-cs"/>
                        </a:rPr>
                        <a:t>Internal control deficiency</a:t>
                      </a:r>
                    </a:p>
                    <a:p>
                      <a:pPr marL="285750" lvl="0" indent="-285750">
                        <a:buFont typeface="Arial" panose="020B0604020202020204" pitchFamily="34" charset="0"/>
                        <a:buChar char="•"/>
                      </a:pPr>
                      <a:r>
                        <a:rPr lang="en-US" sz="1500" kern="1200" dirty="0" smtClean="0">
                          <a:solidFill>
                            <a:schemeClr val="dk1"/>
                          </a:solidFill>
                          <a:effectLst/>
                          <a:latin typeface="+mn-lt"/>
                          <a:ea typeface="+mn-ea"/>
                          <a:cs typeface="+mn-cs"/>
                        </a:rPr>
                        <a:t>Non-compliance with the requirements of section 11(13)(a) of the Preferential Procurement Regulations.</a:t>
                      </a:r>
                    </a:p>
                    <a:p>
                      <a:pPr marL="285750" indent="-285750">
                        <a:buFont typeface="Arial" panose="020B0604020202020204" pitchFamily="34" charset="0"/>
                        <a:buChar char="•"/>
                      </a:pPr>
                      <a:r>
                        <a:rPr lang="en-US" sz="1500" kern="1200" dirty="0" smtClean="0">
                          <a:solidFill>
                            <a:schemeClr val="dk1"/>
                          </a:solidFill>
                          <a:effectLst/>
                          <a:latin typeface="+mn-lt"/>
                          <a:ea typeface="+mn-ea"/>
                          <a:cs typeface="+mn-cs"/>
                        </a:rPr>
                        <a:t>Non-compliance with the requirements of TR16A6.4 regarding the approval of the deviation during the extension of contracts to implementing agents</a:t>
                      </a:r>
                    </a:p>
                    <a:p>
                      <a:pPr marL="0" indent="0">
                        <a:buFont typeface="Arial" panose="020B0604020202020204" pitchFamily="34" charset="0"/>
                        <a:buNone/>
                      </a:pPr>
                      <a:r>
                        <a:rPr lang="en-ZA" sz="1500" dirty="0" smtClean="0">
                          <a:solidFill>
                            <a:srgbClr val="000000"/>
                          </a:solidFill>
                          <a:effectLst/>
                          <a:latin typeface="+mn-lt"/>
                          <a:ea typeface="Times New Roman" panose="02020603050405020304" pitchFamily="18" charset="0"/>
                          <a:cs typeface="Times New Roman" panose="02020603050405020304" pitchFamily="18" charset="0"/>
                        </a:rPr>
                        <a:t>       by the department.</a:t>
                      </a:r>
                    </a:p>
                    <a:p>
                      <a:pPr marL="285750" indent="-285750">
                        <a:buFont typeface="Arial" panose="020B0604020202020204" pitchFamily="34" charset="0"/>
                        <a:buChar char="•"/>
                      </a:pPr>
                      <a:r>
                        <a:rPr lang="en-ZA" sz="1500" dirty="0" smtClean="0">
                          <a:solidFill>
                            <a:srgbClr val="000000"/>
                          </a:solidFill>
                          <a:effectLst/>
                          <a:latin typeface="+mn-lt"/>
                          <a:ea typeface="Times New Roman" panose="02020603050405020304" pitchFamily="18" charset="0"/>
                          <a:cs typeface="Times New Roman" panose="02020603050405020304" pitchFamily="18" charset="0"/>
                        </a:rPr>
                        <a:t>The reconciliation of contingent assets are not prepared and reviewed on a monthly basis and as a result monthly controls were inadequate to prevent and detect misstatements.</a:t>
                      </a:r>
                      <a:endParaRPr lang="en-US" sz="1500" dirty="0">
                        <a:solidFill>
                          <a:srgbClr val="000000"/>
                        </a:solidFill>
                        <a:effectLst/>
                        <a:latin typeface="+mn-lt"/>
                        <a:ea typeface="Times New Roman" panose="02020603050405020304" pitchFamily="18"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500" dirty="0" smtClean="0">
                          <a:latin typeface="+mn-lt"/>
                        </a:rPr>
                        <a:t>Review all MOAs before they expire</a:t>
                      </a:r>
                      <a:endParaRPr lang="en-ZA" sz="15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l">
                        <a:lnSpc>
                          <a:spcPct val="100000"/>
                        </a:lnSpc>
                        <a:spcBef>
                          <a:spcPts val="0"/>
                        </a:spcBef>
                        <a:spcAft>
                          <a:spcPts val="0"/>
                        </a:spcAft>
                      </a:pPr>
                      <a:r>
                        <a:rPr lang="en-US" sz="1500" dirty="0" smtClean="0">
                          <a:effectLst/>
                          <a:latin typeface="+mn-lt"/>
                        </a:rPr>
                        <a:t>Existing </a:t>
                      </a:r>
                      <a:r>
                        <a:rPr lang="en-US" sz="1500" b="1" dirty="0" err="1" smtClean="0">
                          <a:effectLst/>
                          <a:latin typeface="+mn-lt"/>
                        </a:rPr>
                        <a:t>MoAs</a:t>
                      </a:r>
                      <a:r>
                        <a:rPr lang="en-US" sz="1500" dirty="0" smtClean="0">
                          <a:effectLst/>
                          <a:latin typeface="+mn-lt"/>
                        </a:rPr>
                        <a:t> </a:t>
                      </a:r>
                      <a:r>
                        <a:rPr lang="en-US" sz="1500" dirty="0">
                          <a:effectLst/>
                          <a:latin typeface="+mn-lt"/>
                        </a:rPr>
                        <a:t>with different Implementing </a:t>
                      </a:r>
                      <a:r>
                        <a:rPr lang="en-US" sz="1500" dirty="0" smtClean="0">
                          <a:effectLst/>
                          <a:latin typeface="+mn-lt"/>
                        </a:rPr>
                        <a:t>Agents (IAs) </a:t>
                      </a:r>
                      <a:r>
                        <a:rPr lang="en-US" sz="1500" dirty="0">
                          <a:effectLst/>
                          <a:latin typeface="+mn-lt"/>
                        </a:rPr>
                        <a:t>on the ASIDI Programme have been extended till </a:t>
                      </a:r>
                      <a:r>
                        <a:rPr lang="en-US" sz="1500" dirty="0" smtClean="0">
                          <a:effectLst/>
                          <a:latin typeface="+mn-lt"/>
                        </a:rPr>
                        <a:t>31 </a:t>
                      </a:r>
                      <a:r>
                        <a:rPr lang="en-US" sz="1500" dirty="0">
                          <a:effectLst/>
                          <a:latin typeface="+mn-lt"/>
                        </a:rPr>
                        <a:t>March </a:t>
                      </a:r>
                      <a:r>
                        <a:rPr lang="en-US" sz="1500" dirty="0" smtClean="0">
                          <a:effectLst/>
                          <a:latin typeface="+mn-lt"/>
                        </a:rPr>
                        <a:t>2018. </a:t>
                      </a:r>
                      <a:r>
                        <a:rPr lang="en-US" sz="1500" b="0" baseline="0" dirty="0" smtClean="0">
                          <a:effectLst/>
                          <a:latin typeface="+mn-lt"/>
                        </a:rPr>
                        <a:t>The process of renewing </a:t>
                      </a:r>
                      <a:r>
                        <a:rPr lang="en-US" sz="1500" b="0" baseline="0" dirty="0" err="1" smtClean="0">
                          <a:effectLst/>
                          <a:latin typeface="+mn-lt"/>
                        </a:rPr>
                        <a:t>MoAs</a:t>
                      </a:r>
                      <a:r>
                        <a:rPr lang="en-US" sz="1500" b="0" baseline="0" dirty="0" smtClean="0">
                          <a:effectLst/>
                          <a:latin typeface="+mn-lt"/>
                        </a:rPr>
                        <a:t> of those implementing agents beyond 31 March 2018 is in progress.</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169095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19256" cy="64807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RENEWED </a:t>
            </a:r>
            <a:r>
              <a:rPr lang="en-US" b="1" dirty="0" err="1" smtClean="0"/>
              <a:t>MoAs</a:t>
            </a:r>
            <a:endParaRPr lang="en-ZA"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14</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4215701848"/>
              </p:ext>
            </p:extLst>
          </p:nvPr>
        </p:nvGraphicFramePr>
        <p:xfrm>
          <a:off x="467545" y="1196753"/>
          <a:ext cx="8424936" cy="5106409"/>
        </p:xfrm>
        <a:graphic>
          <a:graphicData uri="http://schemas.openxmlformats.org/drawingml/2006/table">
            <a:tbl>
              <a:tblPr firstRow="1" bandRow="1">
                <a:tableStyleId>{21E4AEA4-8DFA-4A89-87EB-49C32662AFE0}</a:tableStyleId>
              </a:tblPr>
              <a:tblGrid>
                <a:gridCol w="2106234">
                  <a:extLst>
                    <a:ext uri="{9D8B030D-6E8A-4147-A177-3AD203B41FA5}">
                      <a16:colId xmlns:a16="http://schemas.microsoft.com/office/drawing/2014/main" xmlns="" val="20000"/>
                    </a:ext>
                  </a:extLst>
                </a:gridCol>
                <a:gridCol w="2106234">
                  <a:extLst>
                    <a:ext uri="{9D8B030D-6E8A-4147-A177-3AD203B41FA5}">
                      <a16:colId xmlns:a16="http://schemas.microsoft.com/office/drawing/2014/main" xmlns="" val="20001"/>
                    </a:ext>
                  </a:extLst>
                </a:gridCol>
                <a:gridCol w="2106234">
                  <a:extLst>
                    <a:ext uri="{9D8B030D-6E8A-4147-A177-3AD203B41FA5}">
                      <a16:colId xmlns:a16="http://schemas.microsoft.com/office/drawing/2014/main" xmlns="" val="20002"/>
                    </a:ext>
                  </a:extLst>
                </a:gridCol>
                <a:gridCol w="2106234">
                  <a:extLst>
                    <a:ext uri="{9D8B030D-6E8A-4147-A177-3AD203B41FA5}">
                      <a16:colId xmlns:a16="http://schemas.microsoft.com/office/drawing/2014/main" xmlns="" val="20003"/>
                    </a:ext>
                  </a:extLst>
                </a:gridCol>
              </a:tblGrid>
              <a:tr h="825149">
                <a:tc>
                  <a:txBody>
                    <a:bodyPr/>
                    <a:lstStyle/>
                    <a:p>
                      <a:r>
                        <a:rPr lang="en-ZA" dirty="0" smtClean="0"/>
                        <a:t>Implementing</a:t>
                      </a:r>
                      <a:r>
                        <a:rPr lang="en-ZA" baseline="0" dirty="0" smtClean="0"/>
                        <a:t> Agents </a:t>
                      </a:r>
                      <a:endParaRPr lang="en-ZA" dirty="0"/>
                    </a:p>
                  </a:txBody>
                  <a:tcPr/>
                </a:tc>
                <a:tc>
                  <a:txBody>
                    <a:bodyPr/>
                    <a:lstStyle/>
                    <a:p>
                      <a:r>
                        <a:rPr lang="en-ZA" dirty="0" smtClean="0"/>
                        <a:t>Date signed by DBE</a:t>
                      </a:r>
                      <a:endParaRPr lang="en-ZA" dirty="0"/>
                    </a:p>
                  </a:txBody>
                  <a:tcPr/>
                </a:tc>
                <a:tc>
                  <a:txBody>
                    <a:bodyPr/>
                    <a:lstStyle/>
                    <a:p>
                      <a:r>
                        <a:rPr lang="en-ZA" dirty="0" smtClean="0"/>
                        <a:t>Date signed by</a:t>
                      </a:r>
                      <a:r>
                        <a:rPr lang="en-ZA" baseline="0" dirty="0" smtClean="0"/>
                        <a:t> Implementing Agents</a:t>
                      </a:r>
                      <a:endParaRPr lang="en-ZA" dirty="0"/>
                    </a:p>
                  </a:txBody>
                  <a:tcPr/>
                </a:tc>
                <a:tc>
                  <a:txBody>
                    <a:bodyPr/>
                    <a:lstStyle/>
                    <a:p>
                      <a:r>
                        <a:rPr lang="en-US" dirty="0" smtClean="0"/>
                        <a:t>Expiry Date</a:t>
                      </a:r>
                      <a:endParaRPr lang="en-ZA" dirty="0"/>
                    </a:p>
                  </a:txBody>
                  <a:tcPr/>
                </a:tc>
                <a:extLst>
                  <a:ext uri="{0D108BD9-81ED-4DB2-BD59-A6C34878D82A}">
                    <a16:rowId xmlns:a16="http://schemas.microsoft.com/office/drawing/2014/main" xmlns="" val="10000"/>
                  </a:ext>
                </a:extLst>
              </a:tr>
              <a:tr h="471513">
                <a:tc>
                  <a:txBody>
                    <a:bodyPr/>
                    <a:lstStyle/>
                    <a:p>
                      <a:r>
                        <a:rPr lang="en-ZA" dirty="0" smtClean="0"/>
                        <a:t>DBSA</a:t>
                      </a:r>
                      <a:endParaRPr lang="en-ZA" dirty="0"/>
                    </a:p>
                  </a:txBody>
                  <a:tcPr/>
                </a:tc>
                <a:tc>
                  <a:txBody>
                    <a:bodyPr/>
                    <a:lstStyle/>
                    <a:p>
                      <a:r>
                        <a:rPr lang="en-ZA" dirty="0" smtClean="0"/>
                        <a:t>5 July 2016</a:t>
                      </a:r>
                      <a:endParaRPr lang="en-ZA" dirty="0"/>
                    </a:p>
                  </a:txBody>
                  <a:tcPr/>
                </a:tc>
                <a:tc>
                  <a:txBody>
                    <a:bodyPr/>
                    <a:lstStyle/>
                    <a:p>
                      <a:r>
                        <a:rPr lang="en-ZA" dirty="0" smtClean="0"/>
                        <a:t>12 July 2016</a:t>
                      </a:r>
                      <a:endParaRPr lang="en-ZA" dirty="0"/>
                    </a:p>
                  </a:txBody>
                  <a:tcPr/>
                </a:tc>
                <a:tc>
                  <a:txBody>
                    <a:bodyPr/>
                    <a:lstStyle/>
                    <a:p>
                      <a:r>
                        <a:rPr lang="en-US" dirty="0" smtClean="0"/>
                        <a:t>31 March 2018</a:t>
                      </a:r>
                      <a:endParaRPr lang="en-ZA" dirty="0"/>
                    </a:p>
                  </a:txBody>
                  <a:tcPr/>
                </a:tc>
                <a:extLst>
                  <a:ext uri="{0D108BD9-81ED-4DB2-BD59-A6C34878D82A}">
                    <a16:rowId xmlns:a16="http://schemas.microsoft.com/office/drawing/2014/main" xmlns="" val="10001"/>
                  </a:ext>
                </a:extLst>
              </a:tr>
              <a:tr h="471513">
                <a:tc>
                  <a:txBody>
                    <a:bodyPr/>
                    <a:lstStyle/>
                    <a:p>
                      <a:r>
                        <a:rPr lang="en-ZA" dirty="0" smtClean="0"/>
                        <a:t>IDT Free State</a:t>
                      </a:r>
                      <a:endParaRPr lang="en-ZA" dirty="0"/>
                    </a:p>
                  </a:txBody>
                  <a:tcPr/>
                </a:tc>
                <a:tc>
                  <a:txBody>
                    <a:bodyPr/>
                    <a:lstStyle/>
                    <a:p>
                      <a:r>
                        <a:rPr lang="en-ZA" dirty="0" smtClean="0"/>
                        <a:t>5 July 2016</a:t>
                      </a:r>
                      <a:endParaRPr lang="en-ZA" dirty="0"/>
                    </a:p>
                  </a:txBody>
                  <a:tcPr/>
                </a:tc>
                <a:tc>
                  <a:txBody>
                    <a:bodyPr/>
                    <a:lstStyle/>
                    <a:p>
                      <a:r>
                        <a:rPr lang="en-ZA" dirty="0" smtClean="0"/>
                        <a:t>7 February 2017</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txBody>
                  <a:tcPr/>
                </a:tc>
                <a:extLst>
                  <a:ext uri="{0D108BD9-81ED-4DB2-BD59-A6C34878D82A}">
                    <a16:rowId xmlns:a16="http://schemas.microsoft.com/office/drawing/2014/main" xmlns="" val="10002"/>
                  </a:ext>
                </a:extLst>
              </a:tr>
              <a:tr h="471513">
                <a:tc>
                  <a:txBody>
                    <a:bodyPr/>
                    <a:lstStyle/>
                    <a:p>
                      <a:r>
                        <a:rPr lang="en-ZA" dirty="0" smtClean="0"/>
                        <a:t>IDT Eastern Cape</a:t>
                      </a:r>
                      <a:endParaRPr lang="en-ZA" dirty="0"/>
                    </a:p>
                  </a:txBody>
                  <a:tcPr/>
                </a:tc>
                <a:tc>
                  <a:txBody>
                    <a:bodyPr/>
                    <a:lstStyle/>
                    <a:p>
                      <a:r>
                        <a:rPr lang="en-ZA" dirty="0" smtClean="0"/>
                        <a:t>5 July 2016</a:t>
                      </a:r>
                      <a:endParaRPr lang="en-ZA" dirty="0"/>
                    </a:p>
                  </a:txBody>
                  <a:tcPr/>
                </a:tc>
                <a:tc>
                  <a:txBody>
                    <a:bodyPr/>
                    <a:lstStyle/>
                    <a:p>
                      <a:r>
                        <a:rPr lang="en-ZA" dirty="0" smtClean="0"/>
                        <a:t>7 February 2017</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txBody>
                  <a:tcPr/>
                </a:tc>
                <a:extLst>
                  <a:ext uri="{0D108BD9-81ED-4DB2-BD59-A6C34878D82A}">
                    <a16:rowId xmlns:a16="http://schemas.microsoft.com/office/drawing/2014/main" xmlns="" val="10003"/>
                  </a:ext>
                </a:extLst>
              </a:tr>
              <a:tr h="471513">
                <a:tc>
                  <a:txBody>
                    <a:bodyPr/>
                    <a:lstStyle/>
                    <a:p>
                      <a:r>
                        <a:rPr lang="en-ZA" dirty="0" smtClean="0"/>
                        <a:t>IDT KZN</a:t>
                      </a:r>
                      <a:endParaRPr lang="en-ZA" dirty="0"/>
                    </a:p>
                  </a:txBody>
                  <a:tcPr/>
                </a:tc>
                <a:tc>
                  <a:txBody>
                    <a:bodyPr/>
                    <a:lstStyle/>
                    <a:p>
                      <a:r>
                        <a:rPr lang="en-ZA" dirty="0" smtClean="0"/>
                        <a:t>1 July 2016</a:t>
                      </a:r>
                      <a:endParaRPr lang="en-ZA" dirty="0"/>
                    </a:p>
                  </a:txBody>
                  <a:tcPr/>
                </a:tc>
                <a:tc>
                  <a:txBody>
                    <a:bodyPr/>
                    <a:lstStyle/>
                    <a:p>
                      <a:r>
                        <a:rPr lang="en-ZA" dirty="0" smtClean="0"/>
                        <a:t>6 February 2017</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txBody>
                  <a:tcPr/>
                </a:tc>
                <a:extLst>
                  <a:ext uri="{0D108BD9-81ED-4DB2-BD59-A6C34878D82A}">
                    <a16:rowId xmlns:a16="http://schemas.microsoft.com/office/drawing/2014/main" xmlns="" val="10004"/>
                  </a:ext>
                </a:extLst>
              </a:tr>
              <a:tr h="471513">
                <a:tc>
                  <a:txBody>
                    <a:bodyPr/>
                    <a:lstStyle/>
                    <a:p>
                      <a:r>
                        <a:rPr lang="en-ZA" dirty="0" err="1" smtClean="0"/>
                        <a:t>Coega</a:t>
                      </a:r>
                      <a:endParaRPr lang="en-ZA" dirty="0"/>
                    </a:p>
                  </a:txBody>
                  <a:tcPr/>
                </a:tc>
                <a:tc>
                  <a:txBody>
                    <a:bodyPr/>
                    <a:lstStyle/>
                    <a:p>
                      <a:r>
                        <a:rPr lang="en-ZA" dirty="0" smtClean="0"/>
                        <a:t>5 July 2016</a:t>
                      </a:r>
                      <a:endParaRPr lang="en-ZA" dirty="0"/>
                    </a:p>
                  </a:txBody>
                  <a:tcPr/>
                </a:tc>
                <a:tc>
                  <a:txBody>
                    <a:bodyPr/>
                    <a:lstStyle/>
                    <a:p>
                      <a:r>
                        <a:rPr lang="en-ZA" dirty="0" smtClean="0"/>
                        <a:t>21 July 2016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txBody>
                  <a:tcPr/>
                </a:tc>
                <a:extLst>
                  <a:ext uri="{0D108BD9-81ED-4DB2-BD59-A6C34878D82A}">
                    <a16:rowId xmlns:a16="http://schemas.microsoft.com/office/drawing/2014/main" xmlns="" val="10005"/>
                  </a:ext>
                </a:extLst>
              </a:tr>
              <a:tr h="471513">
                <a:tc>
                  <a:txBody>
                    <a:bodyPr/>
                    <a:lstStyle/>
                    <a:p>
                      <a:r>
                        <a:rPr lang="en-ZA" dirty="0" smtClean="0"/>
                        <a:t>Eskom</a:t>
                      </a:r>
                      <a:endParaRPr lang="en-ZA" dirty="0"/>
                    </a:p>
                  </a:txBody>
                  <a:tcPr/>
                </a:tc>
                <a:tc>
                  <a:txBody>
                    <a:bodyPr/>
                    <a:lstStyle/>
                    <a:p>
                      <a:r>
                        <a:rPr lang="en-ZA" dirty="0" smtClean="0"/>
                        <a:t>3 August 2016</a:t>
                      </a:r>
                      <a:endParaRPr lang="en-ZA" dirty="0"/>
                    </a:p>
                  </a:txBody>
                  <a:tcPr/>
                </a:tc>
                <a:tc>
                  <a:txBody>
                    <a:bodyPr/>
                    <a:lstStyle/>
                    <a:p>
                      <a:r>
                        <a:rPr lang="en-ZA" dirty="0" smtClean="0"/>
                        <a:t>5 October 2016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txBody>
                  <a:tcPr/>
                </a:tc>
                <a:extLst>
                  <a:ext uri="{0D108BD9-81ED-4DB2-BD59-A6C34878D82A}">
                    <a16:rowId xmlns:a16="http://schemas.microsoft.com/office/drawing/2014/main" xmlns="" val="10006"/>
                  </a:ext>
                </a:extLst>
              </a:tr>
              <a:tr h="722851">
                <a:tc>
                  <a:txBody>
                    <a:bodyPr/>
                    <a:lstStyle/>
                    <a:p>
                      <a:r>
                        <a:rPr lang="en-ZA" dirty="0" smtClean="0"/>
                        <a:t>The </a:t>
                      </a:r>
                      <a:r>
                        <a:rPr lang="en-ZA" dirty="0" err="1" smtClean="0"/>
                        <a:t>Mvula</a:t>
                      </a:r>
                      <a:r>
                        <a:rPr lang="en-ZA" dirty="0" smtClean="0"/>
                        <a:t> Trust –Eastern Cape</a:t>
                      </a:r>
                      <a:endParaRPr lang="en-ZA" dirty="0"/>
                    </a:p>
                  </a:txBody>
                  <a:tcPr/>
                </a:tc>
                <a:tc>
                  <a:txBody>
                    <a:bodyPr/>
                    <a:lstStyle/>
                    <a:p>
                      <a:r>
                        <a:rPr lang="en-ZA" dirty="0" smtClean="0"/>
                        <a:t>1 July 2016</a:t>
                      </a:r>
                      <a:endParaRPr lang="en-ZA" dirty="0"/>
                    </a:p>
                  </a:txBody>
                  <a:tcPr/>
                </a:tc>
                <a:tc>
                  <a:txBody>
                    <a:bodyPr/>
                    <a:lstStyle/>
                    <a:p>
                      <a:r>
                        <a:rPr lang="en-ZA" dirty="0" smtClean="0"/>
                        <a:t>19 September 2016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p>
                      <a:endParaRPr lang="en-ZA" dirty="0"/>
                    </a:p>
                  </a:txBody>
                  <a:tcPr/>
                </a:tc>
                <a:extLst>
                  <a:ext uri="{0D108BD9-81ED-4DB2-BD59-A6C34878D82A}">
                    <a16:rowId xmlns:a16="http://schemas.microsoft.com/office/drawing/2014/main" xmlns="" val="10007"/>
                  </a:ext>
                </a:extLst>
              </a:tr>
              <a:tr h="471513">
                <a:tc>
                  <a:txBody>
                    <a:bodyPr/>
                    <a:lstStyle/>
                    <a:p>
                      <a:r>
                        <a:rPr lang="en-ZA" dirty="0" smtClean="0"/>
                        <a:t>The</a:t>
                      </a:r>
                      <a:r>
                        <a:rPr lang="en-ZA" baseline="0" dirty="0" smtClean="0"/>
                        <a:t> </a:t>
                      </a:r>
                      <a:r>
                        <a:rPr lang="en-ZA" baseline="0" dirty="0" err="1" smtClean="0"/>
                        <a:t>Mvula</a:t>
                      </a:r>
                      <a:r>
                        <a:rPr lang="en-ZA" baseline="0" dirty="0" smtClean="0"/>
                        <a:t> Trust -Limpopo</a:t>
                      </a:r>
                      <a:endParaRPr lang="en-ZA" dirty="0"/>
                    </a:p>
                  </a:txBody>
                  <a:tcPr/>
                </a:tc>
                <a:tc>
                  <a:txBody>
                    <a:bodyPr/>
                    <a:lstStyle/>
                    <a:p>
                      <a:r>
                        <a:rPr lang="en-ZA" dirty="0" smtClean="0"/>
                        <a:t>30 June 2016</a:t>
                      </a:r>
                      <a:endParaRPr lang="en-ZA" dirty="0"/>
                    </a:p>
                  </a:txBody>
                  <a:tcPr/>
                </a:tc>
                <a:tc>
                  <a:txBody>
                    <a:bodyPr/>
                    <a:lstStyle/>
                    <a:p>
                      <a:r>
                        <a:rPr lang="en-ZA" dirty="0" smtClean="0"/>
                        <a:t>26 September 2016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p>
                      <a:endParaRPr lang="en-ZA" dirty="0"/>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2308006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136904" cy="864096"/>
          </a:xfrm>
        </p:spPr>
        <p:style>
          <a:lnRef idx="3">
            <a:schemeClr val="lt1"/>
          </a:lnRef>
          <a:fillRef idx="1">
            <a:schemeClr val="accent2"/>
          </a:fillRef>
          <a:effectRef idx="1">
            <a:schemeClr val="accent2"/>
          </a:effectRef>
          <a:fontRef idx="minor">
            <a:schemeClr val="lt1"/>
          </a:fontRef>
        </p:style>
        <p:txBody>
          <a:bodyPr/>
          <a:lstStyle/>
          <a:p>
            <a:r>
              <a:rPr lang="en-ZA" b="1" dirty="0" smtClean="0"/>
              <a:t>RENEWED </a:t>
            </a:r>
            <a:r>
              <a:rPr lang="en-ZA" b="1" dirty="0" err="1" smtClean="0"/>
              <a:t>MoAs</a:t>
            </a:r>
            <a:endParaRPr lang="en-ZA"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15</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058594319"/>
              </p:ext>
            </p:extLst>
          </p:nvPr>
        </p:nvGraphicFramePr>
        <p:xfrm>
          <a:off x="539551" y="1412776"/>
          <a:ext cx="8208912" cy="4816230"/>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xmlns="" val="20000"/>
                    </a:ext>
                  </a:extLst>
                </a:gridCol>
                <a:gridCol w="2052228">
                  <a:extLst>
                    <a:ext uri="{9D8B030D-6E8A-4147-A177-3AD203B41FA5}">
                      <a16:colId xmlns:a16="http://schemas.microsoft.com/office/drawing/2014/main" xmlns="" val="20001"/>
                    </a:ext>
                  </a:extLst>
                </a:gridCol>
                <a:gridCol w="2052228">
                  <a:extLst>
                    <a:ext uri="{9D8B030D-6E8A-4147-A177-3AD203B41FA5}">
                      <a16:colId xmlns:a16="http://schemas.microsoft.com/office/drawing/2014/main" xmlns="" val="20002"/>
                    </a:ext>
                  </a:extLst>
                </a:gridCol>
                <a:gridCol w="2052228">
                  <a:extLst>
                    <a:ext uri="{9D8B030D-6E8A-4147-A177-3AD203B41FA5}">
                      <a16:colId xmlns:a16="http://schemas.microsoft.com/office/drawing/2014/main" xmlns="" val="20003"/>
                    </a:ext>
                  </a:extLst>
                </a:gridCol>
              </a:tblGrid>
              <a:tr h="839010">
                <a:tc>
                  <a:txBody>
                    <a:bodyPr/>
                    <a:lstStyle/>
                    <a:p>
                      <a:r>
                        <a:rPr lang="en-ZA" dirty="0" smtClean="0"/>
                        <a:t>Implementing</a:t>
                      </a:r>
                      <a:r>
                        <a:rPr lang="en-ZA" baseline="0" dirty="0" smtClean="0"/>
                        <a:t> Agents </a:t>
                      </a:r>
                      <a:endParaRPr lang="en-ZA" dirty="0"/>
                    </a:p>
                  </a:txBody>
                  <a:tcPr/>
                </a:tc>
                <a:tc>
                  <a:txBody>
                    <a:bodyPr/>
                    <a:lstStyle/>
                    <a:p>
                      <a:r>
                        <a:rPr lang="en-ZA" dirty="0" smtClean="0"/>
                        <a:t>Date signed by DBE</a:t>
                      </a:r>
                      <a:endParaRPr lang="en-ZA" dirty="0"/>
                    </a:p>
                  </a:txBody>
                  <a:tcPr/>
                </a:tc>
                <a:tc>
                  <a:txBody>
                    <a:bodyPr/>
                    <a:lstStyle/>
                    <a:p>
                      <a:r>
                        <a:rPr lang="en-ZA" dirty="0" smtClean="0"/>
                        <a:t>Date signed by</a:t>
                      </a:r>
                      <a:r>
                        <a:rPr lang="en-ZA" baseline="0" dirty="0" smtClean="0"/>
                        <a:t> Implementing Agents</a:t>
                      </a:r>
                      <a:endParaRPr lang="en-ZA" dirty="0"/>
                    </a:p>
                  </a:txBody>
                  <a:tcPr/>
                </a:tc>
                <a:tc>
                  <a:txBody>
                    <a:bodyPr/>
                    <a:lstStyle/>
                    <a:p>
                      <a:r>
                        <a:rPr lang="en-US" dirty="0" smtClean="0"/>
                        <a:t>Expiry Date</a:t>
                      </a:r>
                      <a:endParaRPr lang="en-ZA" dirty="0"/>
                    </a:p>
                  </a:txBody>
                  <a:tcPr/>
                </a:tc>
                <a:extLst>
                  <a:ext uri="{0D108BD9-81ED-4DB2-BD59-A6C34878D82A}">
                    <a16:rowId xmlns:a16="http://schemas.microsoft.com/office/drawing/2014/main" xmlns="" val="10000"/>
                  </a:ext>
                </a:extLst>
              </a:tr>
              <a:tr h="670755">
                <a:tc>
                  <a:txBody>
                    <a:bodyPr/>
                    <a:lstStyle/>
                    <a:p>
                      <a:r>
                        <a:rPr lang="en-ZA" dirty="0" smtClean="0"/>
                        <a:t>The </a:t>
                      </a:r>
                      <a:r>
                        <a:rPr lang="en-ZA" dirty="0" err="1" smtClean="0"/>
                        <a:t>Mvula</a:t>
                      </a:r>
                      <a:r>
                        <a:rPr lang="en-ZA" dirty="0" smtClean="0"/>
                        <a:t> Trust - Mpumalanga</a:t>
                      </a:r>
                      <a:endParaRPr lang="en-ZA" dirty="0"/>
                    </a:p>
                  </a:txBody>
                  <a:tcPr/>
                </a:tc>
                <a:tc>
                  <a:txBody>
                    <a:bodyPr/>
                    <a:lstStyle/>
                    <a:p>
                      <a:r>
                        <a:rPr lang="en-ZA" dirty="0" smtClean="0"/>
                        <a:t>1 July 2016</a:t>
                      </a:r>
                      <a:endParaRPr lang="en-ZA" dirty="0"/>
                    </a:p>
                  </a:txBody>
                  <a:tcPr/>
                </a:tc>
                <a:tc>
                  <a:txBody>
                    <a:bodyPr/>
                    <a:lstStyle/>
                    <a:p>
                      <a:r>
                        <a:rPr lang="en-ZA" dirty="0" smtClean="0"/>
                        <a:t>19 September 2016</a:t>
                      </a:r>
                      <a:endParaRPr lang="en-ZA" dirty="0"/>
                    </a:p>
                  </a:txBody>
                  <a:tcPr/>
                </a:tc>
                <a:tc>
                  <a:txBody>
                    <a:bodyPr/>
                    <a:lstStyle/>
                    <a:p>
                      <a:r>
                        <a:rPr lang="en-US" dirty="0" smtClean="0"/>
                        <a:t>31 March 2018</a:t>
                      </a:r>
                      <a:endParaRPr lang="en-ZA" dirty="0"/>
                    </a:p>
                  </a:txBody>
                  <a:tcPr/>
                </a:tc>
                <a:extLst>
                  <a:ext uri="{0D108BD9-81ED-4DB2-BD59-A6C34878D82A}">
                    <a16:rowId xmlns:a16="http://schemas.microsoft.com/office/drawing/2014/main" xmlns="" val="10001"/>
                  </a:ext>
                </a:extLst>
              </a:tr>
              <a:tr h="479434">
                <a:tc>
                  <a:txBody>
                    <a:bodyPr/>
                    <a:lstStyle/>
                    <a:p>
                      <a:r>
                        <a:rPr lang="en-ZA" dirty="0" smtClean="0"/>
                        <a:t>Adopt- a- School</a:t>
                      </a:r>
                      <a:endParaRPr lang="en-ZA" dirty="0"/>
                    </a:p>
                  </a:txBody>
                  <a:tcPr/>
                </a:tc>
                <a:tc>
                  <a:txBody>
                    <a:bodyPr/>
                    <a:lstStyle/>
                    <a:p>
                      <a:r>
                        <a:rPr lang="en-ZA" dirty="0" smtClean="0"/>
                        <a:t>5 July 2016</a:t>
                      </a:r>
                      <a:endParaRPr lang="en-ZA" dirty="0"/>
                    </a:p>
                  </a:txBody>
                  <a:tcPr/>
                </a:tc>
                <a:tc>
                  <a:txBody>
                    <a:bodyPr/>
                    <a:lstStyle/>
                    <a:p>
                      <a:r>
                        <a:rPr lang="en-ZA" dirty="0" smtClean="0"/>
                        <a:t>7 July 2016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p>
                      <a:endParaRPr lang="en-ZA" dirty="0"/>
                    </a:p>
                  </a:txBody>
                  <a:tcPr/>
                </a:tc>
                <a:extLst>
                  <a:ext uri="{0D108BD9-81ED-4DB2-BD59-A6C34878D82A}">
                    <a16:rowId xmlns:a16="http://schemas.microsoft.com/office/drawing/2014/main" xmlns="" val="10002"/>
                  </a:ext>
                </a:extLst>
              </a:tr>
              <a:tr h="479434">
                <a:tc>
                  <a:txBody>
                    <a:bodyPr/>
                    <a:lstStyle/>
                    <a:p>
                      <a:r>
                        <a:rPr lang="en-ZA" dirty="0" smtClean="0"/>
                        <a:t>Mhlatuze Water</a:t>
                      </a:r>
                      <a:endParaRPr lang="en-ZA" dirty="0"/>
                    </a:p>
                  </a:txBody>
                  <a:tcPr/>
                </a:tc>
                <a:tc>
                  <a:txBody>
                    <a:bodyPr/>
                    <a:lstStyle/>
                    <a:p>
                      <a:r>
                        <a:rPr lang="en-ZA" dirty="0" smtClean="0"/>
                        <a:t>1 July 2016</a:t>
                      </a:r>
                      <a:endParaRPr lang="en-ZA" dirty="0"/>
                    </a:p>
                  </a:txBody>
                  <a:tcPr/>
                </a:tc>
                <a:tc>
                  <a:txBody>
                    <a:bodyPr/>
                    <a:lstStyle/>
                    <a:p>
                      <a:r>
                        <a:rPr lang="en-ZA" dirty="0" smtClean="0"/>
                        <a:t>30 August</a:t>
                      </a:r>
                      <a:r>
                        <a:rPr lang="en-ZA" baseline="0" dirty="0" smtClean="0"/>
                        <a:t> 2016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p>
                      <a:endParaRPr lang="en-ZA" dirty="0"/>
                    </a:p>
                  </a:txBody>
                  <a:tcPr/>
                </a:tc>
                <a:extLst>
                  <a:ext uri="{0D108BD9-81ED-4DB2-BD59-A6C34878D82A}">
                    <a16:rowId xmlns:a16="http://schemas.microsoft.com/office/drawing/2014/main" xmlns="" val="10003"/>
                  </a:ext>
                </a:extLst>
              </a:tr>
              <a:tr h="479434">
                <a:tc>
                  <a:txBody>
                    <a:bodyPr/>
                    <a:lstStyle/>
                    <a:p>
                      <a:r>
                        <a:rPr lang="en-ZA" dirty="0" smtClean="0"/>
                        <a:t>DoE Western Cape</a:t>
                      </a:r>
                      <a:endParaRPr lang="en-ZA" dirty="0"/>
                    </a:p>
                  </a:txBody>
                  <a:tcPr/>
                </a:tc>
                <a:tc>
                  <a:txBody>
                    <a:bodyPr/>
                    <a:lstStyle/>
                    <a:p>
                      <a:r>
                        <a:rPr lang="en-ZA" dirty="0" smtClean="0"/>
                        <a:t>5 July 2016</a:t>
                      </a:r>
                      <a:endParaRPr lang="en-ZA" dirty="0"/>
                    </a:p>
                  </a:txBody>
                  <a:tcPr/>
                </a:tc>
                <a:tc>
                  <a:txBody>
                    <a:bodyPr/>
                    <a:lstStyle/>
                    <a:p>
                      <a:r>
                        <a:rPr lang="en-ZA" dirty="0" smtClean="0"/>
                        <a:t>8 July 2016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p>
                      <a:endParaRPr lang="en-ZA" dirty="0"/>
                    </a:p>
                  </a:txBody>
                  <a:tcPr/>
                </a:tc>
                <a:extLst>
                  <a:ext uri="{0D108BD9-81ED-4DB2-BD59-A6C34878D82A}">
                    <a16:rowId xmlns:a16="http://schemas.microsoft.com/office/drawing/2014/main" xmlns="" val="10004"/>
                  </a:ext>
                </a:extLst>
              </a:tr>
              <a:tr h="479434">
                <a:tc>
                  <a:txBody>
                    <a:bodyPr/>
                    <a:lstStyle/>
                    <a:p>
                      <a:r>
                        <a:rPr lang="en-ZA" dirty="0" smtClean="0"/>
                        <a:t>DRPW:</a:t>
                      </a:r>
                      <a:r>
                        <a:rPr lang="en-ZA" baseline="0" dirty="0" smtClean="0"/>
                        <a:t> Eastern Cape</a:t>
                      </a:r>
                      <a:endParaRPr lang="en-ZA" dirty="0"/>
                    </a:p>
                  </a:txBody>
                  <a:tcPr/>
                </a:tc>
                <a:tc>
                  <a:txBody>
                    <a:bodyPr/>
                    <a:lstStyle/>
                    <a:p>
                      <a:r>
                        <a:rPr lang="en-ZA" dirty="0" smtClean="0"/>
                        <a:t>5 July 2016</a:t>
                      </a:r>
                      <a:endParaRPr lang="en-ZA" dirty="0"/>
                    </a:p>
                  </a:txBody>
                  <a:tcPr/>
                </a:tc>
                <a:tc>
                  <a:txBody>
                    <a:bodyPr/>
                    <a:lstStyle/>
                    <a:p>
                      <a:r>
                        <a:rPr lang="en-ZA" dirty="0" smtClean="0"/>
                        <a:t>7 July 2016</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p>
                      <a:endParaRPr lang="en-ZA" dirty="0"/>
                    </a:p>
                  </a:txBody>
                  <a:tcPr/>
                </a:tc>
                <a:extLst>
                  <a:ext uri="{0D108BD9-81ED-4DB2-BD59-A6C34878D82A}">
                    <a16:rowId xmlns:a16="http://schemas.microsoft.com/office/drawing/2014/main" xmlns="" val="10005"/>
                  </a:ext>
                </a:extLst>
              </a:tr>
              <a:tr h="670755">
                <a:tc>
                  <a:txBody>
                    <a:bodyPr/>
                    <a:lstStyle/>
                    <a:p>
                      <a:r>
                        <a:rPr lang="en-ZA" dirty="0" smtClean="0"/>
                        <a:t>DoE : Northern Cape</a:t>
                      </a:r>
                      <a:endParaRPr lang="en-ZA" dirty="0"/>
                    </a:p>
                  </a:txBody>
                  <a:tcPr/>
                </a:tc>
                <a:tc>
                  <a:txBody>
                    <a:bodyPr/>
                    <a:lstStyle/>
                    <a:p>
                      <a:r>
                        <a:rPr lang="en-ZA" dirty="0" smtClean="0"/>
                        <a:t>1 July 2016</a:t>
                      </a:r>
                      <a:endParaRPr lang="en-ZA" dirty="0"/>
                    </a:p>
                  </a:txBody>
                  <a:tcPr/>
                </a:tc>
                <a:tc>
                  <a:txBody>
                    <a:bodyPr/>
                    <a:lstStyle/>
                    <a:p>
                      <a:r>
                        <a:rPr lang="en-ZA" dirty="0" smtClean="0"/>
                        <a:t>Signed but no date</a:t>
                      </a:r>
                      <a:r>
                        <a:rPr lang="en-ZA" baseline="0" dirty="0" smtClean="0"/>
                        <a:t> indicated</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31 March 2018</a:t>
                      </a:r>
                      <a:endParaRPr lang="en-ZA" dirty="0" smtClean="0"/>
                    </a:p>
                    <a:p>
                      <a:endParaRPr lang="en-ZA"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31749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76671"/>
          </a:xfrm>
        </p:spPr>
        <p:txBody>
          <a:bodyPr>
            <a:noAutofit/>
          </a:bodyPr>
          <a:lstStyle/>
          <a:p>
            <a:r>
              <a:rPr lang="en-ZA" sz="3600" b="1" dirty="0">
                <a:solidFill>
                  <a:srgbClr val="741202"/>
                </a:solidFill>
                <a:cs typeface="Arial" panose="020B0604020202020204" pitchFamily="34" charset="0"/>
              </a:rPr>
              <a:t>IMPROVEMENT ON AUDIT </a:t>
            </a:r>
            <a:r>
              <a:rPr lang="en-ZA" sz="3600" b="1" dirty="0" smtClean="0">
                <a:solidFill>
                  <a:srgbClr val="741202"/>
                </a:solidFill>
                <a:cs typeface="Arial" panose="020B0604020202020204" pitchFamily="34" charset="0"/>
              </a:rPr>
              <a:t>OUTCOMES</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78748406"/>
              </p:ext>
            </p:extLst>
          </p:nvPr>
        </p:nvGraphicFramePr>
        <p:xfrm>
          <a:off x="457200" y="721754"/>
          <a:ext cx="8229600" cy="5443550"/>
        </p:xfrm>
        <a:graphic>
          <a:graphicData uri="http://schemas.openxmlformats.org/drawingml/2006/table">
            <a:tbl>
              <a:tblPr firstRow="1" bandRow="1">
                <a:tableStyleId>{9DCAF9ED-07DC-4A11-8D7F-57B35C25682E}</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57388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smtClean="0"/>
                        <a:t>AUDIT FINDING</a:t>
                      </a:r>
                      <a:endParaRPr lang="en-ZA" sz="16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bg1"/>
                          </a:solidFill>
                        </a:rPr>
                        <a:t>ROOT</a:t>
                      </a:r>
                      <a:r>
                        <a:rPr lang="en-ZA" sz="1600" baseline="0" dirty="0" smtClean="0">
                          <a:solidFill>
                            <a:schemeClr val="bg1"/>
                          </a:solidFill>
                        </a:rPr>
                        <a:t> CAUSE</a:t>
                      </a:r>
                      <a:endParaRPr lang="en-ZA" sz="16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smtClean="0"/>
                        <a:t>RECOMMENDATION</a:t>
                      </a:r>
                      <a:endParaRPr lang="en-ZA" sz="16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smtClean="0"/>
                        <a:t>PROGRESS</a:t>
                      </a:r>
                      <a:endParaRPr lang="en-ZA" sz="1600" dirty="0">
                        <a:solidFill>
                          <a:schemeClr val="tx1"/>
                        </a:solidFill>
                      </a:endParaRPr>
                    </a:p>
                  </a:txBody>
                  <a:tcPr/>
                </a:tc>
                <a:extLst>
                  <a:ext uri="{0D108BD9-81ED-4DB2-BD59-A6C34878D82A}">
                    <a16:rowId xmlns:a16="http://schemas.microsoft.com/office/drawing/2014/main" xmlns="" val="10000"/>
                  </a:ext>
                </a:extLst>
              </a:tr>
              <a:tr h="486966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600" kern="1200" dirty="0" smtClean="0">
                          <a:effectLst/>
                          <a:latin typeface="+mn-lt"/>
                        </a:rPr>
                        <a:t>5. The Department</a:t>
                      </a:r>
                      <a:r>
                        <a:rPr lang="en-US" sz="1600" kern="1200" baseline="0" dirty="0" smtClean="0">
                          <a:effectLst/>
                          <a:latin typeface="+mn-lt"/>
                        </a:rPr>
                        <a:t> takes a long time to transfer the assets completed in terms of</a:t>
                      </a:r>
                      <a:r>
                        <a:rPr lang="en-US" sz="1600" kern="1200" dirty="0" smtClean="0">
                          <a:effectLst/>
                          <a:latin typeface="+mn-lt"/>
                        </a:rPr>
                        <a:t> Section 42</a:t>
                      </a:r>
                      <a:r>
                        <a:rPr lang="en-US" sz="1600" kern="1200" baseline="0" dirty="0" smtClean="0">
                          <a:effectLst/>
                          <a:latin typeface="+mn-lt"/>
                        </a:rPr>
                        <a:t> </a:t>
                      </a:r>
                      <a:endParaRPr lang="en-ZA" sz="1600" dirty="0">
                        <a:latin typeface="+mn-lt"/>
                      </a:endParaRPr>
                    </a:p>
                  </a:txBody>
                  <a:tcPr/>
                </a:tc>
                <a:tc>
                  <a:txBody>
                    <a:bodyPr/>
                    <a:lstStyle/>
                    <a:p>
                      <a:pPr marL="177800" lvl="0" indent="-177800" algn="l" defTabSz="914400" rtl="0" eaLnBrk="1" latinLnBrk="0" hangingPunct="1">
                        <a:buFont typeface="Arial" panose="020B0604020202020204" pitchFamily="34" charset="0"/>
                        <a:buChar char="•"/>
                      </a:pPr>
                      <a:r>
                        <a:rPr lang="en-ZA" sz="1600" kern="1200" dirty="0" smtClean="0">
                          <a:solidFill>
                            <a:schemeClr val="dk1"/>
                          </a:solidFill>
                          <a:effectLst/>
                          <a:latin typeface="+mn-lt"/>
                          <a:ea typeface="+mn-ea"/>
                          <a:cs typeface="+mn-cs"/>
                        </a:rPr>
                        <a:t>Internal control deficiency.</a:t>
                      </a:r>
                    </a:p>
                    <a:p>
                      <a:pPr marL="177800" lvl="0" indent="-177800" algn="l" defTabSz="914400" rtl="0" eaLnBrk="1" latinLnBrk="0" hangingPunct="1">
                        <a:buFont typeface="Arial" panose="020B0604020202020204" pitchFamily="34" charset="0"/>
                        <a:buChar char="•"/>
                      </a:pPr>
                      <a:r>
                        <a:rPr lang="en-ZA" sz="1600" kern="1200" dirty="0" smtClean="0">
                          <a:solidFill>
                            <a:schemeClr val="dk1"/>
                          </a:solidFill>
                          <a:effectLst/>
                          <a:latin typeface="+mn-lt"/>
                          <a:ea typeface="+mn-ea"/>
                          <a:cs typeface="+mn-cs"/>
                        </a:rPr>
                        <a:t>Inadequate oversight by the department over Implementing Agents and Professional Service Providers to ensure final closure reports are received as agreed so that Section 42 certificates are issued and transferred to custodian departments.</a:t>
                      </a:r>
                      <a:endParaRPr lang="en-ZA" sz="160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600" dirty="0" smtClean="0">
                          <a:latin typeface="+mn-lt"/>
                        </a:rPr>
                        <a:t>The Department to ensure that completed assets are transferred to Provinces.</a:t>
                      </a:r>
                      <a:endParaRPr lang="en-ZA" sz="160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l">
                        <a:lnSpc>
                          <a:spcPct val="100000"/>
                        </a:lnSpc>
                        <a:spcBef>
                          <a:spcPts val="0"/>
                        </a:spcBef>
                        <a:spcAft>
                          <a:spcPts val="0"/>
                        </a:spcAft>
                      </a:pPr>
                      <a:r>
                        <a:rPr lang="en-US" sz="1600" dirty="0" smtClean="0">
                          <a:effectLst/>
                          <a:latin typeface="+mn-lt"/>
                        </a:rPr>
                        <a:t>There </a:t>
                      </a:r>
                      <a:r>
                        <a:rPr lang="en-US" sz="1600" dirty="0">
                          <a:effectLst/>
                          <a:latin typeface="+mn-lt"/>
                        </a:rPr>
                        <a:t>are </a:t>
                      </a:r>
                      <a:r>
                        <a:rPr lang="en-US" sz="1600" b="1" dirty="0" smtClean="0">
                          <a:effectLst/>
                          <a:latin typeface="+mn-lt"/>
                        </a:rPr>
                        <a:t>monthly meetings </a:t>
                      </a:r>
                      <a:r>
                        <a:rPr lang="en-US" sz="1600" dirty="0">
                          <a:effectLst/>
                          <a:latin typeface="+mn-lt"/>
                        </a:rPr>
                        <a:t>which are </a:t>
                      </a:r>
                      <a:r>
                        <a:rPr lang="en-US" sz="1600" dirty="0" smtClean="0">
                          <a:effectLst/>
                          <a:latin typeface="+mn-lt"/>
                        </a:rPr>
                        <a:t>held with Implementing Agents where progress is reported and </a:t>
                      </a:r>
                      <a:r>
                        <a:rPr lang="en-US" sz="1600" dirty="0">
                          <a:effectLst/>
                          <a:latin typeface="+mn-lt"/>
                        </a:rPr>
                        <a:t>challenges are identified and </a:t>
                      </a:r>
                      <a:r>
                        <a:rPr lang="en-US" sz="1600" dirty="0" smtClean="0">
                          <a:effectLst/>
                          <a:latin typeface="+mn-lt"/>
                        </a:rPr>
                        <a:t>discussed (See Slide 9).</a:t>
                      </a:r>
                    </a:p>
                    <a:p>
                      <a:pPr marL="0" marR="0" algn="l">
                        <a:lnSpc>
                          <a:spcPct val="100000"/>
                        </a:lnSpc>
                        <a:spcBef>
                          <a:spcPts val="0"/>
                        </a:spcBef>
                        <a:spcAft>
                          <a:spcPts val="0"/>
                        </a:spcAft>
                      </a:pPr>
                      <a:r>
                        <a:rPr lang="en-US" sz="1600" b="1" dirty="0" smtClean="0">
                          <a:effectLst/>
                          <a:latin typeface="+mn-lt"/>
                        </a:rPr>
                        <a:t>Action Plans </a:t>
                      </a:r>
                      <a:r>
                        <a:rPr lang="en-US" sz="1600" dirty="0" smtClean="0">
                          <a:effectLst/>
                          <a:latin typeface="+mn-lt"/>
                        </a:rPr>
                        <a:t>are  followed up and monitored.</a:t>
                      </a:r>
                    </a:p>
                  </a:txBody>
                  <a:tcPr marL="114300" marR="114300" marT="0" marB="0"/>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a:xfrm>
            <a:off x="7020272" y="6274675"/>
            <a:ext cx="432048" cy="401911"/>
          </a:xfrm>
        </p:spPr>
        <p:txBody>
          <a:bodyPr/>
          <a:lstStyle/>
          <a:p>
            <a:pPr marL="11113"/>
            <a:fld id="{28A3B54F-4D6D-439C-9A2C-B6799378E1A1}" type="slidenum">
              <a:rPr lang="en-ZA" smtClean="0"/>
              <a:pPr marL="11113"/>
              <a:t>16</a:t>
            </a:fld>
            <a:endParaRPr lang="en-ZA" dirty="0"/>
          </a:p>
        </p:txBody>
      </p:sp>
    </p:spTree>
    <p:extLst>
      <p:ext uri="{BB962C8B-B14F-4D97-AF65-F5344CB8AC3E}">
        <p14:creationId xmlns:p14="http://schemas.microsoft.com/office/powerpoint/2010/main" xmlns="" val="1804736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950"/>
            <a:ext cx="8229600" cy="850105"/>
          </a:xfrm>
        </p:spPr>
        <p:style>
          <a:lnRef idx="3">
            <a:schemeClr val="lt1"/>
          </a:lnRef>
          <a:fillRef idx="1">
            <a:schemeClr val="accent2"/>
          </a:fillRef>
          <a:effectRef idx="1">
            <a:schemeClr val="accent2"/>
          </a:effectRef>
          <a:fontRef idx="minor">
            <a:schemeClr val="lt1"/>
          </a:fontRef>
        </p:style>
        <p:txBody>
          <a:bodyPr>
            <a:normAutofit/>
          </a:bodyPr>
          <a:lstStyle/>
          <a:p>
            <a:r>
              <a:rPr lang="en-US" sz="3600" b="1" dirty="0" smtClean="0"/>
              <a:t>PROGRESS ON SECTION 42</a:t>
            </a:r>
            <a:endParaRPr lang="en-US" sz="3600" b="1" dirty="0"/>
          </a:p>
        </p:txBody>
      </p:sp>
      <p:sp>
        <p:nvSpPr>
          <p:cNvPr id="3" name="Content Placeholder 2"/>
          <p:cNvSpPr>
            <a:spLocks noGrp="1"/>
          </p:cNvSpPr>
          <p:nvPr>
            <p:ph idx="1"/>
          </p:nvPr>
        </p:nvSpPr>
        <p:spPr/>
        <p:txBody>
          <a:bodyPr/>
          <a:lstStyle/>
          <a:p>
            <a:pPr marL="0" indent="0" algn="just">
              <a:buNone/>
            </a:pPr>
            <a:r>
              <a:rPr lang="en-US" sz="2800" dirty="0"/>
              <a:t>The Department has completed </a:t>
            </a:r>
            <a:r>
              <a:rPr lang="en-US" sz="2800" b="1" dirty="0"/>
              <a:t>final accounts </a:t>
            </a:r>
            <a:r>
              <a:rPr lang="en-US" sz="2800" dirty="0"/>
              <a:t>for some of the projects to be transferred before the financial year end. </a:t>
            </a:r>
            <a:endParaRPr lang="en-US" sz="2800" dirty="0" smtClean="0"/>
          </a:p>
          <a:p>
            <a:pPr marL="914400" indent="-401638" algn="just"/>
            <a:r>
              <a:rPr lang="en-US" sz="2800" b="1" dirty="0" smtClean="0"/>
              <a:t>70 </a:t>
            </a:r>
            <a:r>
              <a:rPr lang="en-US" sz="2800" b="1" dirty="0"/>
              <a:t>Basic Services </a:t>
            </a:r>
            <a:r>
              <a:rPr lang="en-US" sz="2800" dirty="0"/>
              <a:t>projects have </a:t>
            </a:r>
            <a:r>
              <a:rPr lang="en-US" sz="2800" dirty="0" smtClean="0"/>
              <a:t>been submitted </a:t>
            </a:r>
            <a:r>
              <a:rPr lang="en-US" sz="2800" dirty="0"/>
              <a:t>to </a:t>
            </a:r>
            <a:r>
              <a:rPr lang="en-US" sz="2800" dirty="0" smtClean="0"/>
              <a:t>Public Works; and</a:t>
            </a:r>
          </a:p>
          <a:p>
            <a:pPr marL="914400" indent="-346075" algn="just"/>
            <a:r>
              <a:rPr lang="en-US" sz="2800" dirty="0" smtClean="0"/>
              <a:t> </a:t>
            </a:r>
            <a:r>
              <a:rPr lang="en-US" sz="2800" b="1" dirty="0" smtClean="0"/>
              <a:t>27 </a:t>
            </a:r>
            <a:r>
              <a:rPr lang="en-US" sz="2800" b="1" dirty="0"/>
              <a:t>Basic Services and 12 Inappropriate</a:t>
            </a:r>
            <a:r>
              <a:rPr lang="en-US" sz="2800" dirty="0"/>
              <a:t> projects are in the process of being transferred to Provincial Public works.</a:t>
            </a:r>
            <a:endParaRPr lang="en-US" sz="2800" dirty="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17</a:t>
            </a:fld>
            <a:endParaRPr lang="en-ZA" dirty="0"/>
          </a:p>
        </p:txBody>
      </p:sp>
    </p:spTree>
    <p:extLst>
      <p:ext uri="{BB962C8B-B14F-4D97-AF65-F5344CB8AC3E}">
        <p14:creationId xmlns:p14="http://schemas.microsoft.com/office/powerpoint/2010/main" xmlns="" val="1806463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76671"/>
          </a:xfrm>
        </p:spPr>
        <p:txBody>
          <a:bodyPr>
            <a:noAutofit/>
          </a:bodyPr>
          <a:lstStyle/>
          <a:p>
            <a:r>
              <a:rPr lang="en-ZA" sz="3200" b="1" dirty="0">
                <a:solidFill>
                  <a:srgbClr val="741202"/>
                </a:solidFill>
                <a:cs typeface="Arial" panose="020B0604020202020204" pitchFamily="34" charset="0"/>
              </a:rPr>
              <a:t>IMPROVEMENT ON AUDIT OUTCOMES </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64372920"/>
              </p:ext>
            </p:extLst>
          </p:nvPr>
        </p:nvGraphicFramePr>
        <p:xfrm>
          <a:off x="477097" y="692696"/>
          <a:ext cx="8229600" cy="5400600"/>
        </p:xfrm>
        <a:graphic>
          <a:graphicData uri="http://schemas.openxmlformats.org/drawingml/2006/table">
            <a:tbl>
              <a:tblPr firstRow="1" bandRow="1">
                <a:tableStyleId>{9DCAF9ED-07DC-4A11-8D7F-57B35C25682E}</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52091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bg1"/>
                          </a:solidFill>
                        </a:rPr>
                        <a:t>ROOT</a:t>
                      </a:r>
                      <a:r>
                        <a:rPr lang="en-ZA" sz="1400" baseline="0" dirty="0" smtClean="0">
                          <a:solidFill>
                            <a:schemeClr val="bg1"/>
                          </a:solidFill>
                        </a:rPr>
                        <a:t> CAUSE</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solidFill>
                          <a:schemeClr val="tx1"/>
                        </a:solidFill>
                      </a:endParaRPr>
                    </a:p>
                  </a:txBody>
                  <a:tcPr/>
                </a:tc>
                <a:extLst>
                  <a:ext uri="{0D108BD9-81ED-4DB2-BD59-A6C34878D82A}">
                    <a16:rowId xmlns:a16="http://schemas.microsoft.com/office/drawing/2014/main" xmlns="" val="10000"/>
                  </a:ext>
                </a:extLst>
              </a:tr>
              <a:tr h="487969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291465" indent="-171450" algn="l">
                        <a:lnSpc>
                          <a:spcPct val="100000"/>
                        </a:lnSpc>
                        <a:spcBef>
                          <a:spcPts val="0"/>
                        </a:spcBef>
                        <a:spcAft>
                          <a:spcPts val="0"/>
                        </a:spcAft>
                        <a:tabLst>
                          <a:tab pos="201613" algn="l"/>
                          <a:tab pos="228600" algn="l"/>
                        </a:tabLst>
                      </a:pPr>
                      <a:r>
                        <a:rPr lang="en-US" sz="1600" dirty="0" smtClean="0">
                          <a:effectLst/>
                          <a:latin typeface="+mn-lt"/>
                        </a:rPr>
                        <a:t>6. Reconciliation/ update of Immovable </a:t>
                      </a:r>
                      <a:r>
                        <a:rPr lang="en-US" sz="1600" dirty="0">
                          <a:effectLst/>
                          <a:latin typeface="+mn-lt"/>
                        </a:rPr>
                        <a:t>Assets</a:t>
                      </a:r>
                      <a:endParaRPr lang="en-US" sz="1600" dirty="0">
                        <a:solidFill>
                          <a:srgbClr val="000000"/>
                        </a:solidFill>
                        <a:effectLst/>
                        <a:latin typeface="+mn-lt"/>
                        <a:ea typeface="Times New Roman" panose="02020603050405020304" pitchFamily="18" charset="0"/>
                        <a:cs typeface="Times New Roman" panose="02020603050405020304" pitchFamily="18" charset="0"/>
                      </a:endParaRPr>
                    </a:p>
                  </a:txBody>
                  <a:tcPr marL="114300" marR="114300" marT="0" marB="0"/>
                </a:tc>
                <a:tc>
                  <a:txBody>
                    <a:bodyPr/>
                    <a:lstStyle/>
                    <a:p>
                      <a:pPr marL="177800" lvl="0" indent="-177800" algn="l" defTabSz="914400" rtl="0" eaLnBrk="1" latinLnBrk="0" hangingPunct="1">
                        <a:buFont typeface="Arial" panose="020B0604020202020204" pitchFamily="34" charset="0"/>
                        <a:buChar char="•"/>
                      </a:pPr>
                      <a:r>
                        <a:rPr lang="en-ZA" sz="1600" kern="1200" dirty="0" smtClean="0">
                          <a:solidFill>
                            <a:schemeClr val="dk1"/>
                          </a:solidFill>
                          <a:effectLst/>
                          <a:latin typeface="+mn-lt"/>
                          <a:ea typeface="+mn-ea"/>
                          <a:cs typeface="+mn-cs"/>
                        </a:rPr>
                        <a:t>Internal control deficiency.</a:t>
                      </a:r>
                    </a:p>
                    <a:p>
                      <a:pPr marL="177800" lvl="0" indent="-177800" algn="l" defTabSz="914400" rtl="0" eaLnBrk="1" latinLnBrk="0" hangingPunct="1">
                        <a:buFont typeface="Arial" panose="020B0604020202020204" pitchFamily="34" charset="0"/>
                        <a:buChar char="•"/>
                      </a:pPr>
                      <a:r>
                        <a:rPr lang="en-ZA" sz="1600" kern="1200" dirty="0" smtClean="0">
                          <a:solidFill>
                            <a:schemeClr val="dk1"/>
                          </a:solidFill>
                          <a:effectLst/>
                          <a:latin typeface="+mn-lt"/>
                          <a:ea typeface="+mn-ea"/>
                          <a:cs typeface="+mn-cs"/>
                        </a:rPr>
                        <a:t>Management did not ensure that the annual financial statements are supported by accurate and reliable schedules.</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smtClean="0">
                          <a:solidFill>
                            <a:schemeClr val="dk1"/>
                          </a:solidFill>
                          <a:effectLst/>
                          <a:latin typeface="+mn-lt"/>
                          <a:ea typeface="+mn-ea"/>
                          <a:cs typeface="+mn-cs"/>
                        </a:rPr>
                        <a:t>The immovable asset register is not prepared and reviewed on a monthly basis and as a result monthly controls were inadequate to prevent and detect misstatements.</a:t>
                      </a:r>
                      <a:endParaRPr lang="en-ZA" sz="16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600" baseline="0" dirty="0" smtClean="0">
                          <a:solidFill>
                            <a:schemeClr val="tx1"/>
                          </a:solidFill>
                          <a:latin typeface="+mn-lt"/>
                        </a:rPr>
                        <a:t>Monthly update/reconciliation be done and reported quarterly</a:t>
                      </a:r>
                      <a:endParaRPr lang="en-ZA" sz="1600" dirty="0">
                        <a:solidFill>
                          <a:schemeClr val="tx1"/>
                        </a:solidFill>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kern="1200" dirty="0" smtClean="0">
                          <a:effectLst/>
                          <a:latin typeface="+mn-lt"/>
                        </a:rPr>
                        <a:t>The monthly </a:t>
                      </a:r>
                      <a:r>
                        <a:rPr lang="en-US" sz="1600" b="1" kern="1200" dirty="0" smtClean="0">
                          <a:effectLst/>
                          <a:latin typeface="+mn-lt"/>
                        </a:rPr>
                        <a:t>reports</a:t>
                      </a:r>
                      <a:r>
                        <a:rPr lang="en-US" sz="1600" kern="1200" dirty="0" smtClean="0">
                          <a:effectLst/>
                          <a:latin typeface="+mn-lt"/>
                        </a:rPr>
                        <a:t> of</a:t>
                      </a:r>
                      <a:r>
                        <a:rPr lang="en-US" sz="1600" kern="1200" baseline="0" dirty="0" smtClean="0">
                          <a:effectLst/>
                          <a:latin typeface="+mn-lt"/>
                        </a:rPr>
                        <a:t> </a:t>
                      </a:r>
                      <a:r>
                        <a:rPr lang="en-US" sz="1600" kern="1200" dirty="0" smtClean="0">
                          <a:effectLst/>
                          <a:latin typeface="+mn-lt"/>
                        </a:rPr>
                        <a:t>IAs are </a:t>
                      </a:r>
                      <a:r>
                        <a:rPr lang="en-US" sz="1600" b="1" kern="1200" dirty="0" smtClean="0">
                          <a:effectLst/>
                          <a:latin typeface="+mn-lt"/>
                        </a:rPr>
                        <a:t>reviewed</a:t>
                      </a:r>
                      <a:r>
                        <a:rPr lang="en-US" sz="1600" kern="1200" dirty="0" smtClean="0">
                          <a:effectLst/>
                          <a:latin typeface="+mn-lt"/>
                        </a:rPr>
                        <a:t> by the ASIDI PSU Team Leaders who then submit them to the ASIDI Project Managers for approval.</a:t>
                      </a:r>
                      <a:endParaRPr lang="en-US" sz="1600" kern="1200" dirty="0" smtClean="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a:xfrm>
            <a:off x="7452320" y="6237312"/>
            <a:ext cx="432048" cy="365125"/>
          </a:xfrm>
        </p:spPr>
        <p:txBody>
          <a:bodyPr/>
          <a:lstStyle/>
          <a:p>
            <a:fld id="{28A3B54F-4D6D-439C-9A2C-B6799378E1A1}" type="slidenum">
              <a:rPr lang="en-ZA" smtClean="0"/>
              <a:pPr/>
              <a:t>18</a:t>
            </a:fld>
            <a:endParaRPr lang="en-ZA" dirty="0"/>
          </a:p>
        </p:txBody>
      </p:sp>
    </p:spTree>
    <p:extLst>
      <p:ext uri="{BB962C8B-B14F-4D97-AF65-F5344CB8AC3E}">
        <p14:creationId xmlns:p14="http://schemas.microsoft.com/office/powerpoint/2010/main" xmlns="" val="2321475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08719"/>
          </a:xfrm>
        </p:spPr>
        <p:txBody>
          <a:bodyPr>
            <a:normAutofit/>
          </a:bodyPr>
          <a:lstStyle/>
          <a:p>
            <a:r>
              <a:rPr lang="en-ZA" sz="3600" b="1" dirty="0">
                <a:solidFill>
                  <a:srgbClr val="741202"/>
                </a:solidFill>
                <a:cs typeface="Arial" panose="020B0604020202020204" pitchFamily="34" charset="0"/>
              </a:rPr>
              <a:t>IMPROVEMENT ON AUDIT OUTCOMES </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70178892"/>
              </p:ext>
            </p:extLst>
          </p:nvPr>
        </p:nvGraphicFramePr>
        <p:xfrm>
          <a:off x="457200" y="1078992"/>
          <a:ext cx="8229600" cy="5158320"/>
        </p:xfrm>
        <a:graphic>
          <a:graphicData uri="http://schemas.openxmlformats.org/drawingml/2006/table">
            <a:tbl>
              <a:tblPr firstRow="1" bandRow="1">
                <a:tableStyleId>{9DCAF9ED-07DC-4A11-8D7F-57B35C25682E}</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51735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bg1"/>
                          </a:solidFill>
                        </a:rPr>
                        <a:t>ROOT</a:t>
                      </a:r>
                      <a:r>
                        <a:rPr lang="en-ZA" sz="1400" baseline="0" dirty="0" smtClean="0">
                          <a:solidFill>
                            <a:schemeClr val="bg1"/>
                          </a:solidFill>
                        </a:rPr>
                        <a:t> CAUSE</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solidFill>
                          <a:schemeClr val="tx1"/>
                        </a:solidFill>
                      </a:endParaRPr>
                    </a:p>
                  </a:txBody>
                  <a:tcPr/>
                </a:tc>
                <a:extLst>
                  <a:ext uri="{0D108BD9-81ED-4DB2-BD59-A6C34878D82A}">
                    <a16:rowId xmlns:a16="http://schemas.microsoft.com/office/drawing/2014/main" xmlns="" val="10000"/>
                  </a:ext>
                </a:extLst>
              </a:tr>
              <a:tr h="46409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indent="-228600"/>
                      <a:r>
                        <a:rPr lang="en-US" sz="1600" kern="1200" dirty="0" smtClean="0">
                          <a:effectLst/>
                          <a:latin typeface="+mn-lt"/>
                        </a:rPr>
                        <a:t>7. Limitation of Scope on ASIDI projects</a:t>
                      </a:r>
                      <a:endParaRPr lang="en-ZA" sz="1600" dirty="0">
                        <a:latin typeface="+mn-lt"/>
                        <a:cs typeface="Arial" panose="020B0604020202020204" pitchFamily="34" charset="0"/>
                      </a:endParaRPr>
                    </a:p>
                  </a:txBody>
                  <a:tcPr/>
                </a:tc>
                <a:tc>
                  <a:txBody>
                    <a:bodyPr/>
                    <a:lstStyle/>
                    <a:p>
                      <a:pPr marL="177800" lvl="0" indent="-177800" algn="l" defTabSz="914400" rtl="0" eaLnBrk="1" latinLnBrk="0" hangingPunct="1">
                        <a:buFont typeface="Arial" panose="020B0604020202020204" pitchFamily="34" charset="0"/>
                        <a:buChar char="•"/>
                      </a:pPr>
                      <a:r>
                        <a:rPr lang="en-ZA" sz="1600" kern="1200" dirty="0" smtClean="0">
                          <a:solidFill>
                            <a:schemeClr val="dk1"/>
                          </a:solidFill>
                          <a:effectLst/>
                          <a:latin typeface="+mn-lt"/>
                          <a:ea typeface="+mn-ea"/>
                          <a:cs typeface="+mn-cs"/>
                        </a:rPr>
                        <a:t>Internal control deficiency.</a:t>
                      </a:r>
                    </a:p>
                    <a:p>
                      <a:pPr marL="177800" lvl="0" indent="-177800" algn="l" defTabSz="914400" rtl="0" eaLnBrk="1" latinLnBrk="0" hangingPunct="1">
                        <a:buFont typeface="Arial" panose="020B0604020202020204" pitchFamily="34" charset="0"/>
                        <a:buChar char="•"/>
                      </a:pPr>
                      <a:r>
                        <a:rPr lang="en-ZA" sz="1600" kern="1200" dirty="0" smtClean="0">
                          <a:solidFill>
                            <a:schemeClr val="dk1"/>
                          </a:solidFill>
                          <a:effectLst/>
                          <a:latin typeface="+mn-lt"/>
                          <a:ea typeface="+mn-ea"/>
                          <a:cs typeface="+mn-cs"/>
                        </a:rPr>
                        <a:t>The department did not effectively maintain its archiving system to ensure that all documents were safely stored and retained. Not providing information to the Auditor-General of South Africa for audit purposes is a contravention of the Public Finance Management Act.</a:t>
                      </a:r>
                      <a:endParaRPr lang="en-ZA" sz="16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600" kern="1200" dirty="0" smtClean="0">
                          <a:effectLst/>
                          <a:latin typeface="+mn-lt"/>
                        </a:rPr>
                        <a:t>A</a:t>
                      </a:r>
                      <a:r>
                        <a:rPr lang="en-US" sz="1600" kern="1200" dirty="0" smtClean="0">
                          <a:effectLst/>
                          <a:latin typeface="+mn-lt"/>
                        </a:rPr>
                        <a:t>ll documentation should be kept and stored for record keeping. </a:t>
                      </a:r>
                      <a:endParaRPr lang="en-ZA" sz="16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kern="1200" dirty="0" smtClean="0">
                          <a:effectLst/>
                          <a:latin typeface="+mn-lt"/>
                        </a:rPr>
                        <a:t> There are </a:t>
                      </a:r>
                      <a:r>
                        <a:rPr lang="en-US" sz="1600" b="1" kern="1200" dirty="0" smtClean="0">
                          <a:effectLst/>
                          <a:latin typeface="+mn-lt"/>
                        </a:rPr>
                        <a:t>supply chain documents in place.</a:t>
                      </a:r>
                      <a:r>
                        <a:rPr lang="en-US" sz="1600" kern="1200" dirty="0" smtClean="0">
                          <a:effectLst/>
                          <a:latin typeface="+mn-lt"/>
                        </a:rPr>
                        <a:t> However, such documents reside with the IAs</a:t>
                      </a:r>
                      <a:r>
                        <a:rPr lang="en-US" sz="1600" kern="1200" baseline="0" dirty="0" smtClean="0">
                          <a:effectLst/>
                          <a:latin typeface="+mn-lt"/>
                        </a:rPr>
                        <a:t>.</a:t>
                      </a:r>
                      <a:r>
                        <a:rPr lang="en-US" sz="1600" kern="1200" dirty="0" smtClean="0">
                          <a:effectLst/>
                          <a:latin typeface="+mn-lt"/>
                        </a:rPr>
                        <a:t> The Department has</a:t>
                      </a:r>
                      <a:r>
                        <a:rPr lang="en-US" sz="1600" kern="1200" baseline="0" dirty="0" smtClean="0">
                          <a:effectLst/>
                          <a:latin typeface="+mn-lt"/>
                        </a:rPr>
                        <a:t> made an arrangement with IAs to avail tender documents for audit purposes. The DBE has also initiated a document management system to address this matter.</a:t>
                      </a:r>
                      <a:endParaRPr lang="en-US" sz="1600" kern="1200" dirty="0" smtClean="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19</a:t>
            </a:fld>
            <a:endParaRPr lang="en-ZA" dirty="0"/>
          </a:p>
        </p:txBody>
      </p:sp>
    </p:spTree>
    <p:extLst>
      <p:ext uri="{BB962C8B-B14F-4D97-AF65-F5344CB8AC3E}">
        <p14:creationId xmlns:p14="http://schemas.microsoft.com/office/powerpoint/2010/main" xmlns="" val="3609318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a:solidFill>
                  <a:srgbClr val="741202"/>
                </a:solidFill>
                <a:cs typeface="Arial" panose="020B0604020202020204" pitchFamily="34" charset="0"/>
              </a:rPr>
              <a:t>PRESENTATION</a:t>
            </a:r>
            <a:r>
              <a:rPr lang="en-ZA" sz="4000" dirty="0"/>
              <a:t> </a:t>
            </a:r>
            <a:r>
              <a:rPr lang="en-ZA" sz="4000" b="1" dirty="0">
                <a:solidFill>
                  <a:srgbClr val="741202"/>
                </a:solidFill>
                <a:cs typeface="Arial" panose="020B0604020202020204" pitchFamily="34" charset="0"/>
              </a:rPr>
              <a:t>OUTLINE</a:t>
            </a:r>
            <a:endParaRPr lang="en-ZA" sz="4000" dirty="0"/>
          </a:p>
        </p:txBody>
      </p:sp>
      <p:sp>
        <p:nvSpPr>
          <p:cNvPr id="3" name="Content Placeholder 2"/>
          <p:cNvSpPr>
            <a:spLocks noGrp="1"/>
          </p:cNvSpPr>
          <p:nvPr>
            <p:ph idx="1"/>
          </p:nvPr>
        </p:nvSpPr>
        <p:spPr>
          <a:xfrm>
            <a:off x="457200" y="1600201"/>
            <a:ext cx="8229600" cy="4709119"/>
          </a:xfrm>
        </p:spPr>
        <p:txBody>
          <a:bodyPr>
            <a:normAutofit/>
          </a:bodyPr>
          <a:lstStyle/>
          <a:p>
            <a:pPr marL="514350" lvl="0" indent="-514350">
              <a:buFont typeface="+mj-lt"/>
              <a:buAutoNum type="arabicPeriod"/>
              <a:defRPr/>
            </a:pPr>
            <a:r>
              <a:rPr lang="en-US" sz="2400" b="1" dirty="0">
                <a:solidFill>
                  <a:prstClr val="black"/>
                </a:solidFill>
                <a:cs typeface="Calibri" pitchFamily="34" charset="0"/>
              </a:rPr>
              <a:t>P</a:t>
            </a:r>
            <a:r>
              <a:rPr lang="en-US" sz="2400" b="1" dirty="0" smtClean="0">
                <a:solidFill>
                  <a:prstClr val="black"/>
                </a:solidFill>
                <a:cs typeface="Calibri" pitchFamily="34" charset="0"/>
              </a:rPr>
              <a:t>urpose</a:t>
            </a:r>
            <a:r>
              <a:rPr lang="en-US" sz="2400" b="1" dirty="0">
                <a:solidFill>
                  <a:prstClr val="black"/>
                </a:solidFill>
                <a:cs typeface="Calibri" pitchFamily="34" charset="0"/>
              </a:rPr>
              <a:t>	</a:t>
            </a:r>
          </a:p>
          <a:p>
            <a:pPr marL="514350" lvl="0" indent="-514350">
              <a:buFont typeface="+mj-lt"/>
              <a:buAutoNum type="arabicPeriod"/>
              <a:defRPr/>
            </a:pPr>
            <a:r>
              <a:rPr lang="en-US" sz="2400" b="1" dirty="0" smtClean="0">
                <a:solidFill>
                  <a:prstClr val="black"/>
                </a:solidFill>
                <a:cs typeface="Calibri" pitchFamily="34" charset="0"/>
              </a:rPr>
              <a:t>Introduction</a:t>
            </a:r>
            <a:endParaRPr lang="en-US" sz="2400" b="1" dirty="0">
              <a:solidFill>
                <a:prstClr val="black"/>
              </a:solidFill>
              <a:cs typeface="Calibri" pitchFamily="34" charset="0"/>
            </a:endParaRPr>
          </a:p>
          <a:p>
            <a:pPr marL="514350" lvl="0" indent="-514350">
              <a:buFont typeface="+mj-lt"/>
              <a:buAutoNum type="arabicPeriod"/>
              <a:defRPr/>
            </a:pPr>
            <a:r>
              <a:rPr lang="en-ZA" sz="2400" b="1" dirty="0" smtClean="0"/>
              <a:t>Improvement on Audit outcomes</a:t>
            </a:r>
          </a:p>
          <a:p>
            <a:pPr marL="514350" lvl="0" indent="-514350">
              <a:buFont typeface="+mj-lt"/>
              <a:buAutoNum type="arabicPeriod"/>
              <a:defRPr/>
            </a:pPr>
            <a:r>
              <a:rPr lang="en-US" sz="2400" b="1" dirty="0" smtClean="0"/>
              <a:t>Progress on alignment between </a:t>
            </a:r>
            <a:r>
              <a:rPr lang="en-US" sz="2400" b="1" dirty="0"/>
              <a:t>APP AND MTSF</a:t>
            </a:r>
            <a:endParaRPr lang="en-ZA" sz="2400" b="1" dirty="0"/>
          </a:p>
          <a:p>
            <a:pPr marL="514350" lvl="0" indent="-514350">
              <a:buFont typeface="+mj-lt"/>
              <a:buAutoNum type="arabicPeriod"/>
              <a:defRPr/>
            </a:pPr>
            <a:r>
              <a:rPr lang="en-ZA" sz="2400" b="1" dirty="0" smtClean="0">
                <a:solidFill>
                  <a:prstClr val="black"/>
                </a:solidFill>
                <a:cs typeface="Calibri" pitchFamily="34" charset="0"/>
              </a:rPr>
              <a:t>2018/19 MTSF aligned Programme Performance Measures (PPMs)</a:t>
            </a:r>
          </a:p>
          <a:p>
            <a:pPr marL="514350" lvl="0" indent="-514350">
              <a:buFont typeface="+mj-lt"/>
              <a:buAutoNum type="arabicPeriod"/>
              <a:defRPr/>
            </a:pPr>
            <a:r>
              <a:rPr lang="en-ZA" sz="2400" b="1" dirty="0" smtClean="0">
                <a:solidFill>
                  <a:prstClr val="black"/>
                </a:solidFill>
                <a:cs typeface="Calibri" pitchFamily="34" charset="0"/>
              </a:rPr>
              <a:t>Recommendation </a:t>
            </a:r>
            <a:endParaRPr lang="en-US" sz="2400" b="1" dirty="0" smtClean="0">
              <a:solidFill>
                <a:prstClr val="black"/>
              </a:solidFill>
              <a:cs typeface="Calibri" pitchFamily="34" charset="0"/>
            </a:endParaRPr>
          </a:p>
        </p:txBody>
      </p:sp>
      <p:sp>
        <p:nvSpPr>
          <p:cNvPr id="4" name="Slide Number Placeholder 3"/>
          <p:cNvSpPr>
            <a:spLocks noGrp="1"/>
          </p:cNvSpPr>
          <p:nvPr>
            <p:ph type="sldNum" sz="quarter" idx="4"/>
          </p:nvPr>
        </p:nvSpPr>
        <p:spPr/>
        <p:txBody>
          <a:bodyPr/>
          <a:lstStyle/>
          <a:p>
            <a:fld id="{28A3B54F-4D6D-439C-9A2C-B6799378E1A1}" type="slidenum">
              <a:rPr lang="en-ZA" smtClean="0"/>
              <a:pPr/>
              <a:t>2</a:t>
            </a:fld>
            <a:endParaRPr lang="en-ZA" dirty="0"/>
          </a:p>
        </p:txBody>
      </p:sp>
    </p:spTree>
    <p:extLst>
      <p:ext uri="{BB962C8B-B14F-4D97-AF65-F5344CB8AC3E}">
        <p14:creationId xmlns:p14="http://schemas.microsoft.com/office/powerpoint/2010/main" xmlns="" val="4056201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t>
            </a:r>
            <a:r>
              <a:rPr lang="en-ZA" b="1" dirty="0" smtClean="0"/>
              <a:t>PROGRESS: ADDRESSING LIMITATION OF SCOPE</a:t>
            </a:r>
            <a:endParaRPr lang="en-ZA" b="1" dirty="0"/>
          </a:p>
        </p:txBody>
      </p:sp>
      <p:sp>
        <p:nvSpPr>
          <p:cNvPr id="3" name="Content Placeholder 2"/>
          <p:cNvSpPr>
            <a:spLocks noGrp="1"/>
          </p:cNvSpPr>
          <p:nvPr>
            <p:ph idx="1"/>
          </p:nvPr>
        </p:nvSpPr>
        <p:spPr>
          <a:xfrm>
            <a:off x="457200" y="1416997"/>
            <a:ext cx="8229600" cy="4857404"/>
          </a:xfrm>
        </p:spPr>
        <p:txBody>
          <a:bodyPr>
            <a:noAutofit/>
          </a:bodyPr>
          <a:lstStyle/>
          <a:p>
            <a:pPr algn="just">
              <a:buFont typeface="Wingdings" panose="05000000000000000000" pitchFamily="2" charset="2"/>
              <a:buChar char="q"/>
            </a:pPr>
            <a:r>
              <a:rPr lang="en-ZA" sz="1600" dirty="0"/>
              <a:t>A </a:t>
            </a:r>
            <a:r>
              <a:rPr lang="en-ZA" sz="1600" b="1" dirty="0"/>
              <a:t>Document Management System (DMS) </a:t>
            </a:r>
            <a:r>
              <a:rPr lang="en-ZA" sz="1600" dirty="0"/>
              <a:t>is being finalised </a:t>
            </a:r>
            <a:r>
              <a:rPr lang="en-ZA" sz="1600" dirty="0" smtClean="0"/>
              <a:t>based </a:t>
            </a:r>
            <a:r>
              <a:rPr lang="en-ZA" sz="1600" dirty="0"/>
              <a:t>on the </a:t>
            </a:r>
            <a:r>
              <a:rPr lang="en-ZA" sz="1600" dirty="0" smtClean="0"/>
              <a:t>Infrastructure Delivery Management System (IDMS) </a:t>
            </a:r>
            <a:r>
              <a:rPr lang="en-ZA" sz="1600" dirty="0"/>
              <a:t>&amp; </a:t>
            </a:r>
            <a:r>
              <a:rPr lang="en-ZA" sz="1600" dirty="0" smtClean="0"/>
              <a:t>the Standard for Infrastructure Procurement and Delivery Management (SIPDM)to </a:t>
            </a:r>
            <a:r>
              <a:rPr lang="en-ZA" sz="1600" dirty="0"/>
              <a:t>ensure compliance and address the shortcomings related to information residing in implementing agents.</a:t>
            </a:r>
          </a:p>
          <a:p>
            <a:pPr algn="just">
              <a:buFont typeface="Wingdings" panose="05000000000000000000" pitchFamily="2" charset="2"/>
              <a:buChar char="q"/>
            </a:pPr>
            <a:r>
              <a:rPr lang="en-ZA" sz="1600" dirty="0" smtClean="0"/>
              <a:t>The </a:t>
            </a:r>
            <a:r>
              <a:rPr lang="en-ZA" sz="1600" b="1" dirty="0" smtClean="0"/>
              <a:t>Document </a:t>
            </a:r>
            <a:r>
              <a:rPr lang="en-ZA" sz="1600" b="1" dirty="0"/>
              <a:t>Management </a:t>
            </a:r>
            <a:r>
              <a:rPr lang="en-ZA" sz="1600" b="1" dirty="0" smtClean="0"/>
              <a:t>Plan </a:t>
            </a:r>
            <a:r>
              <a:rPr lang="en-ZA" sz="1600" dirty="0" smtClean="0"/>
              <a:t>entails:</a:t>
            </a:r>
            <a:endParaRPr lang="en-ZA" sz="1600" dirty="0"/>
          </a:p>
          <a:p>
            <a:pPr lvl="1" algn="just"/>
            <a:r>
              <a:rPr lang="en-ZA" sz="1600" dirty="0"/>
              <a:t>Filing Structure</a:t>
            </a:r>
          </a:p>
          <a:p>
            <a:pPr lvl="1" algn="just"/>
            <a:r>
              <a:rPr lang="en-ZA" sz="1600" dirty="0"/>
              <a:t>Document Classification process</a:t>
            </a:r>
          </a:p>
          <a:p>
            <a:pPr lvl="1" algn="just"/>
            <a:r>
              <a:rPr lang="en-ZA" sz="1600" dirty="0"/>
              <a:t>Importing of documents from the current </a:t>
            </a:r>
            <a:r>
              <a:rPr lang="en-ZA" sz="1600" dirty="0" smtClean="0"/>
              <a:t>systems to </a:t>
            </a:r>
            <a:r>
              <a:rPr lang="en-ZA" sz="1600" dirty="0"/>
              <a:t>the DBE network (I-drive)</a:t>
            </a:r>
          </a:p>
          <a:p>
            <a:pPr lvl="1" algn="just"/>
            <a:r>
              <a:rPr lang="en-ZA" sz="1600" dirty="0"/>
              <a:t>Communicate the DMS structure and process to all involved</a:t>
            </a:r>
          </a:p>
          <a:p>
            <a:pPr algn="just">
              <a:buFont typeface="Wingdings" panose="05000000000000000000" pitchFamily="2" charset="2"/>
              <a:buChar char="q"/>
            </a:pPr>
            <a:r>
              <a:rPr lang="en-ZA" sz="1600" dirty="0"/>
              <a:t>The </a:t>
            </a:r>
            <a:r>
              <a:rPr lang="en-ZA" sz="1600" b="1" dirty="0"/>
              <a:t>process to import data </a:t>
            </a:r>
            <a:r>
              <a:rPr lang="en-ZA" sz="1600" dirty="0"/>
              <a:t>has commenced with information imported and filed on </a:t>
            </a:r>
            <a:r>
              <a:rPr lang="en-ZA" sz="1600" dirty="0" smtClean="0"/>
              <a:t>the new </a:t>
            </a:r>
            <a:r>
              <a:rPr lang="en-ZA" sz="1600" dirty="0"/>
              <a:t>system and 70% of DMS work has been done on: </a:t>
            </a:r>
          </a:p>
          <a:p>
            <a:pPr lvl="1" algn="just"/>
            <a:r>
              <a:rPr lang="en-ZA" sz="1400" dirty="0"/>
              <a:t>FS IDT</a:t>
            </a:r>
          </a:p>
          <a:p>
            <a:pPr lvl="1" algn="just"/>
            <a:r>
              <a:rPr lang="en-ZA" sz="1400" dirty="0"/>
              <a:t>FS DBSA</a:t>
            </a:r>
          </a:p>
          <a:p>
            <a:pPr lvl="1" algn="just"/>
            <a:r>
              <a:rPr lang="en-ZA" sz="1400" dirty="0"/>
              <a:t>FS DoE</a:t>
            </a:r>
          </a:p>
          <a:p>
            <a:pPr lvl="1" algn="just"/>
            <a:r>
              <a:rPr lang="en-ZA" sz="1400" dirty="0"/>
              <a:t>DBSA 49</a:t>
            </a:r>
          </a:p>
          <a:p>
            <a:pPr lvl="1" algn="just"/>
            <a:r>
              <a:rPr lang="en-ZA" sz="1400" dirty="0"/>
              <a:t>DBE 61</a:t>
            </a:r>
          </a:p>
          <a:p>
            <a:pPr lvl="1" algn="just"/>
            <a:r>
              <a:rPr lang="en-ZA" sz="1400" dirty="0"/>
              <a:t>DBE 32 </a:t>
            </a:r>
          </a:p>
          <a:p>
            <a:pPr lvl="1" algn="just"/>
            <a:r>
              <a:rPr lang="en-ZA" sz="1400" dirty="0"/>
              <a:t>DBE internal documentation.</a:t>
            </a:r>
          </a:p>
          <a:p>
            <a:pPr lvl="0"/>
            <a:endParaRPr lang="en-ZA" sz="18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20</a:t>
            </a:fld>
            <a:endParaRPr lang="en-ZA" dirty="0"/>
          </a:p>
        </p:txBody>
      </p:sp>
    </p:spTree>
    <p:extLst>
      <p:ext uri="{BB962C8B-B14F-4D97-AF65-F5344CB8AC3E}">
        <p14:creationId xmlns:p14="http://schemas.microsoft.com/office/powerpoint/2010/main" xmlns="" val="2552227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003232" cy="988220"/>
          </a:xfrm>
        </p:spPr>
        <p:txBody>
          <a:bodyPr>
            <a:normAutofit fontScale="90000"/>
          </a:bodyPr>
          <a:lstStyle/>
          <a:p>
            <a:r>
              <a:rPr lang="en-ZA" sz="4000" b="1" dirty="0">
                <a:solidFill>
                  <a:srgbClr val="741202"/>
                </a:solidFill>
                <a:cs typeface="Arial" panose="020B0604020202020204" pitchFamily="34" charset="0"/>
              </a:rPr>
              <a:t>IMPROVEMENT ON AUDIT OUTCOMES</a:t>
            </a:r>
            <a:endParaRPr lang="en-ZA" dirty="0"/>
          </a:p>
        </p:txBody>
      </p:sp>
      <p:sp>
        <p:nvSpPr>
          <p:cNvPr id="4" name="Slide Number Placeholder 3"/>
          <p:cNvSpPr>
            <a:spLocks noGrp="1"/>
          </p:cNvSpPr>
          <p:nvPr>
            <p:ph type="sldNum" sz="quarter" idx="4"/>
          </p:nvPr>
        </p:nvSpPr>
        <p:spPr>
          <a:xfrm>
            <a:off x="6588224" y="6460772"/>
            <a:ext cx="2133600" cy="365125"/>
          </a:xfrm>
        </p:spPr>
        <p:txBody>
          <a:bodyPr/>
          <a:lstStyle/>
          <a:p>
            <a:fld id="{28A3B54F-4D6D-439C-9A2C-B6799378E1A1}" type="slidenum">
              <a:rPr lang="en-ZA" smtClean="0"/>
              <a:pPr/>
              <a:t>21</a:t>
            </a:fld>
            <a:endParaRPr lang="en-Z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2493908870"/>
              </p:ext>
            </p:extLst>
          </p:nvPr>
        </p:nvGraphicFramePr>
        <p:xfrm>
          <a:off x="323528" y="643478"/>
          <a:ext cx="8640959" cy="5574117"/>
        </p:xfrm>
        <a:graphic>
          <a:graphicData uri="http://schemas.openxmlformats.org/drawingml/2006/table">
            <a:tbl>
              <a:tblPr firstRow="1" bandRow="1">
                <a:tableStyleId>{9DCAF9ED-07DC-4A11-8D7F-57B35C25682E}</a:tableStyleId>
              </a:tblPr>
              <a:tblGrid>
                <a:gridCol w="2018794">
                  <a:extLst>
                    <a:ext uri="{9D8B030D-6E8A-4147-A177-3AD203B41FA5}">
                      <a16:colId xmlns:a16="http://schemas.microsoft.com/office/drawing/2014/main" xmlns="" val="20000"/>
                    </a:ext>
                  </a:extLst>
                </a:gridCol>
                <a:gridCol w="2157670">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2664295">
                  <a:extLst>
                    <a:ext uri="{9D8B030D-6E8A-4147-A177-3AD203B41FA5}">
                      <a16:colId xmlns:a16="http://schemas.microsoft.com/office/drawing/2014/main" xmlns="" val="20003"/>
                    </a:ext>
                  </a:extLst>
                </a:gridCol>
              </a:tblGrid>
              <a:tr h="43357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bg1"/>
                          </a:solidFill>
                        </a:rPr>
                        <a:t>ROOT</a:t>
                      </a:r>
                      <a:r>
                        <a:rPr lang="en-ZA" sz="1400" baseline="0" dirty="0" smtClean="0">
                          <a:solidFill>
                            <a:schemeClr val="bg1"/>
                          </a:solidFill>
                        </a:rPr>
                        <a:t> CAUSE</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p>
                  </a:txBody>
                  <a:tcPr/>
                </a:tc>
                <a:extLst>
                  <a:ext uri="{0D108BD9-81ED-4DB2-BD59-A6C34878D82A}">
                    <a16:rowId xmlns:a16="http://schemas.microsoft.com/office/drawing/2014/main" xmlns="" val="10000"/>
                  </a:ext>
                </a:extLst>
              </a:tr>
              <a:tr h="338802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r>
                        <a:rPr lang="en-US" sz="1200" kern="1200" dirty="0" smtClean="0">
                          <a:effectLst/>
                        </a:rPr>
                        <a:t>8. Overstatement of recoverable expenditure and non-compliance with National Treasury Regulation 11.2.1 for claims recoverable    (EU Donor Projects)</a:t>
                      </a:r>
                      <a:endParaRPr lang="en-US"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marL="177800" lvl="0" indent="-177800" algn="l" defTabSz="914400" rtl="0" eaLnBrk="1" latinLnBrk="0" hangingPunct="1">
                        <a:buFont typeface="Arial" panose="020B0604020202020204" pitchFamily="34" charset="0"/>
                        <a:buChar char="•"/>
                      </a:pPr>
                      <a:r>
                        <a:rPr lang="en-ZA" sz="1200" kern="1200" dirty="0" smtClean="0">
                          <a:solidFill>
                            <a:schemeClr val="dk1"/>
                          </a:solidFill>
                          <a:effectLst/>
                          <a:latin typeface="+mn-lt"/>
                          <a:ea typeface="+mn-ea"/>
                          <a:cs typeface="+mn-cs"/>
                        </a:rPr>
                        <a:t>Internal control deficiency.</a:t>
                      </a:r>
                    </a:p>
                    <a:p>
                      <a:pPr marL="177800" lvl="0" indent="-177800" algn="l" defTabSz="914400" rtl="0" eaLnBrk="1" latinLnBrk="0" hangingPunct="1">
                        <a:buFont typeface="Arial" panose="020B0604020202020204" pitchFamily="34" charset="0"/>
                        <a:buChar char="•"/>
                      </a:pPr>
                      <a:r>
                        <a:rPr lang="en-ZA" sz="1200" kern="1200" dirty="0" smtClean="0">
                          <a:solidFill>
                            <a:schemeClr val="dk1"/>
                          </a:solidFill>
                          <a:effectLst/>
                          <a:latin typeface="+mn-lt"/>
                          <a:ea typeface="+mn-ea"/>
                          <a:cs typeface="+mn-cs"/>
                        </a:rPr>
                        <a:t>Compliance with the requirements of Accounting Manual for departments in respect of the classification of expenditure and National Treasury Regulation 11.2.1 was not adhered to. Furthermore controls in place regarding budget and debtors management do not prevent and detect non-compliance.</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r>
                        <a:rPr lang="en-ZA" sz="1200" dirty="0" smtClean="0"/>
                        <a:t>Ensure that EU projects are approved</a:t>
                      </a:r>
                      <a:r>
                        <a:rPr lang="en-ZA" sz="1200" baseline="0" dirty="0" smtClean="0"/>
                        <a:t> by the correct structure</a:t>
                      </a:r>
                      <a:r>
                        <a:rPr lang="en-ZA" sz="1200" dirty="0" smtClean="0"/>
                        <a:t> prior to implementation.</a:t>
                      </a:r>
                      <a:endParaRPr lang="en-ZA" sz="12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200" b="1" kern="1200" dirty="0" smtClean="0">
                          <a:effectLst/>
                        </a:rPr>
                        <a:t>Four (4</a:t>
                      </a:r>
                      <a:r>
                        <a:rPr lang="en-US" sz="1200" b="1" kern="1200" baseline="0" dirty="0" smtClean="0">
                          <a:effectLst/>
                        </a:rPr>
                        <a:t>) projects</a:t>
                      </a:r>
                      <a:r>
                        <a:rPr lang="en-US" sz="1200" b="0" kern="1200" baseline="0" dirty="0" smtClean="0">
                          <a:effectLst/>
                        </a:rPr>
                        <a:t> </a:t>
                      </a:r>
                      <a:r>
                        <a:rPr lang="en-US" sz="1200" kern="1200" dirty="0" smtClean="0">
                          <a:effectLst/>
                        </a:rPr>
                        <a:t>which were incorrectly processed as Donor projects were moved to </a:t>
                      </a:r>
                      <a:r>
                        <a:rPr lang="en-US" sz="1200" b="1" kern="1200" dirty="0" smtClean="0">
                          <a:effectLst/>
                        </a:rPr>
                        <a:t>departmental appropriation funds.</a:t>
                      </a:r>
                      <a:endParaRPr lang="en-ZA" sz="1200" b="1" dirty="0">
                        <a:latin typeface="Arial Narrow" panose="020B0606020202030204" pitchFamily="34" charset="0"/>
                      </a:endParaRPr>
                    </a:p>
                  </a:txBody>
                  <a:tcPr/>
                </a:tc>
                <a:extLst>
                  <a:ext uri="{0D108BD9-81ED-4DB2-BD59-A6C34878D82A}">
                    <a16:rowId xmlns:a16="http://schemas.microsoft.com/office/drawing/2014/main" xmlns="" val="10001"/>
                  </a:ext>
                </a:extLst>
              </a:tr>
              <a:tr h="175252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pPr>
                      <a:r>
                        <a:rPr lang="en-US" sz="1200" kern="1200" dirty="0" smtClean="0">
                          <a:solidFill>
                            <a:schemeClr val="tx1"/>
                          </a:solidFill>
                          <a:effectLst/>
                        </a:rPr>
                        <a:t>9. Non-compliance with the SCM process by various Implementing Agents </a:t>
                      </a:r>
                      <a:endParaRPr lang="en-US" sz="12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p>
                      <a:pPr marL="177800" lvl="0" indent="-177800" algn="l" defTabSz="914400" rtl="0" eaLnBrk="1" latinLnBrk="0" hangingPunct="1">
                        <a:buFont typeface="Arial" panose="020B0604020202020204" pitchFamily="34" charset="0"/>
                        <a:buChar char="•"/>
                      </a:pPr>
                      <a:r>
                        <a:rPr lang="en-ZA" sz="1200" kern="1200" dirty="0" smtClean="0">
                          <a:solidFill>
                            <a:schemeClr val="tx1"/>
                          </a:solidFill>
                          <a:effectLst/>
                          <a:latin typeface="+mn-lt"/>
                          <a:ea typeface="+mn-ea"/>
                          <a:cs typeface="+mn-cs"/>
                        </a:rPr>
                        <a:t>Internal control deficiency.</a:t>
                      </a:r>
                    </a:p>
                    <a:p>
                      <a:pPr marL="0" lvl="0" indent="0" algn="l" defTabSz="914400" rtl="0" eaLnBrk="1" latinLnBrk="0" hangingPunct="1">
                        <a:buFont typeface="Arial" panose="020B0604020202020204" pitchFamily="34" charset="0"/>
                        <a:buNone/>
                      </a:pPr>
                      <a:r>
                        <a:rPr lang="en-ZA" sz="1200" kern="1200" dirty="0" smtClean="0">
                          <a:solidFill>
                            <a:schemeClr val="tx1"/>
                          </a:solidFill>
                          <a:effectLst/>
                          <a:latin typeface="+mn-lt"/>
                          <a:ea typeface="+mn-ea"/>
                          <a:cs typeface="+mn-cs"/>
                        </a:rPr>
                        <a:t>Controls over record keeping ensuring the retrieval of documents necessary to verify compliance with supply chain management prescripts were inadequate.</a:t>
                      </a:r>
                      <a:endParaRPr lang="en-ZA" sz="1200" b="0" dirty="0">
                        <a:solidFill>
                          <a:schemeClr val="tx1"/>
                        </a:solidFill>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200" dirty="0" smtClean="0">
                          <a:solidFill>
                            <a:schemeClr val="tx1"/>
                          </a:solidFill>
                        </a:rPr>
                        <a:t>The</a:t>
                      </a:r>
                      <a:r>
                        <a:rPr lang="en-ZA" sz="1200" baseline="0" dirty="0" smtClean="0">
                          <a:solidFill>
                            <a:schemeClr val="tx1"/>
                          </a:solidFill>
                        </a:rPr>
                        <a:t> Department to strengthen oversight responsibilities.</a:t>
                      </a:r>
                      <a:endParaRPr lang="en-ZA" sz="1200" b="0" dirty="0">
                        <a:solidFill>
                          <a:schemeClr val="tx1"/>
                        </a:solidFill>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just">
                        <a:lnSpc>
                          <a:spcPct val="100000"/>
                        </a:lnSpc>
                        <a:spcBef>
                          <a:spcPts val="0"/>
                        </a:spcBef>
                        <a:spcAft>
                          <a:spcPts val="0"/>
                        </a:spcAft>
                      </a:pPr>
                      <a:r>
                        <a:rPr lang="en-US" sz="1200" dirty="0" smtClean="0">
                          <a:solidFill>
                            <a:schemeClr val="tx1"/>
                          </a:solidFill>
                          <a:effectLst/>
                        </a:rPr>
                        <a:t>The Department’s Infrastructure Officials are appointed</a:t>
                      </a:r>
                      <a:r>
                        <a:rPr lang="en-US" sz="1200" baseline="0" dirty="0" smtClean="0">
                          <a:solidFill>
                            <a:schemeClr val="tx1"/>
                          </a:solidFill>
                          <a:effectLst/>
                        </a:rPr>
                        <a:t> to  </a:t>
                      </a:r>
                      <a:r>
                        <a:rPr lang="en-US" sz="1200" b="1" baseline="0" dirty="0" smtClean="0">
                          <a:solidFill>
                            <a:schemeClr val="tx1"/>
                          </a:solidFill>
                          <a:effectLst/>
                        </a:rPr>
                        <a:t>IAs BID committees</a:t>
                      </a:r>
                      <a:r>
                        <a:rPr lang="en-US" sz="1200" baseline="0" dirty="0" smtClean="0">
                          <a:solidFill>
                            <a:schemeClr val="tx1"/>
                          </a:solidFill>
                          <a:effectLst/>
                        </a:rPr>
                        <a:t> to ensure that IAs follow the SCM prescripts</a:t>
                      </a:r>
                    </a:p>
                    <a:p>
                      <a:pPr marL="0" marR="0" algn="just">
                        <a:lnSpc>
                          <a:spcPct val="100000"/>
                        </a:lnSpc>
                        <a:spcBef>
                          <a:spcPts val="0"/>
                        </a:spcBef>
                        <a:spcAft>
                          <a:spcPts val="0"/>
                        </a:spcAft>
                      </a:pPr>
                      <a:r>
                        <a:rPr lang="en-US" sz="1200" baseline="0" dirty="0" smtClean="0">
                          <a:solidFill>
                            <a:schemeClr val="tx1"/>
                          </a:solidFill>
                          <a:effectLst/>
                        </a:rPr>
                        <a:t>The IAs </a:t>
                      </a:r>
                      <a:r>
                        <a:rPr lang="en-US" sz="1200" b="1" baseline="0" dirty="0" smtClean="0">
                          <a:solidFill>
                            <a:schemeClr val="tx1"/>
                          </a:solidFill>
                          <a:effectLst/>
                        </a:rPr>
                        <a:t>Supply Chain policies </a:t>
                      </a:r>
                      <a:r>
                        <a:rPr lang="en-US" sz="1200" baseline="0" dirty="0" smtClean="0">
                          <a:solidFill>
                            <a:schemeClr val="tx1"/>
                          </a:solidFill>
                          <a:effectLst/>
                        </a:rPr>
                        <a:t>are being reviewed to verify alignment with National Treasury prescripts</a:t>
                      </a:r>
                      <a:endParaRPr lang="en-US"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575320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t>
            </a:r>
            <a:r>
              <a:rPr lang="en-ZA" b="1" dirty="0" smtClean="0"/>
              <a:t>PROGRESS: OFFICIALS ON IA BID COMMITTEES</a:t>
            </a:r>
            <a:endParaRPr lang="en-ZA"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22</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3249661902"/>
              </p:ext>
            </p:extLst>
          </p:nvPr>
        </p:nvGraphicFramePr>
        <p:xfrm>
          <a:off x="251521" y="1484779"/>
          <a:ext cx="8640958" cy="4871575"/>
        </p:xfrm>
        <a:graphic>
          <a:graphicData uri="http://schemas.openxmlformats.org/drawingml/2006/table">
            <a:tbl>
              <a:tblPr firstRow="1" firstCol="1" bandRow="1">
                <a:tableStyleId>{284E427A-3D55-4303-BF80-6455036E1DE7}</a:tableStyleId>
              </a:tblPr>
              <a:tblGrid>
                <a:gridCol w="2299558">
                  <a:extLst>
                    <a:ext uri="{9D8B030D-6E8A-4147-A177-3AD203B41FA5}">
                      <a16:colId xmlns:a16="http://schemas.microsoft.com/office/drawing/2014/main" xmlns="" val="20000"/>
                    </a:ext>
                  </a:extLst>
                </a:gridCol>
                <a:gridCol w="1534106">
                  <a:extLst>
                    <a:ext uri="{9D8B030D-6E8A-4147-A177-3AD203B41FA5}">
                      <a16:colId xmlns:a16="http://schemas.microsoft.com/office/drawing/2014/main" xmlns="" val="20001"/>
                    </a:ext>
                  </a:extLst>
                </a:gridCol>
                <a:gridCol w="2431031">
                  <a:extLst>
                    <a:ext uri="{9D8B030D-6E8A-4147-A177-3AD203B41FA5}">
                      <a16:colId xmlns:a16="http://schemas.microsoft.com/office/drawing/2014/main" xmlns="" val="20002"/>
                    </a:ext>
                  </a:extLst>
                </a:gridCol>
                <a:gridCol w="2376263">
                  <a:extLst>
                    <a:ext uri="{9D8B030D-6E8A-4147-A177-3AD203B41FA5}">
                      <a16:colId xmlns:a16="http://schemas.microsoft.com/office/drawing/2014/main" xmlns="" val="20003"/>
                    </a:ext>
                  </a:extLst>
                </a:gridCol>
              </a:tblGrid>
              <a:tr h="371876">
                <a:tc>
                  <a:txBody>
                    <a:bodyPr/>
                    <a:lstStyle/>
                    <a:p>
                      <a:pPr marL="0" marR="0">
                        <a:spcBef>
                          <a:spcPts val="0"/>
                        </a:spcBef>
                        <a:spcAft>
                          <a:spcPts val="0"/>
                        </a:spcAft>
                      </a:pPr>
                      <a:r>
                        <a:rPr lang="en-US" sz="1800" dirty="0">
                          <a:effectLst/>
                        </a:rPr>
                        <a:t>DBE/PSU Official</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effectLst/>
                        </a:rPr>
                        <a:t>IA</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effectLst/>
                        </a:rPr>
                        <a:t>Sub-</a:t>
                      </a:r>
                      <a:r>
                        <a:rPr lang="en-US" sz="1800" dirty="0" err="1">
                          <a:effectLst/>
                        </a:rPr>
                        <a:t>programme</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effectLst/>
                        </a:rPr>
                        <a:t>Dates of BEC/ BAC</a:t>
                      </a:r>
                      <a:endParaRPr lang="en-US"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0"/>
                  </a:ext>
                </a:extLst>
              </a:tr>
              <a:tr h="371876">
                <a:tc>
                  <a:txBody>
                    <a:bodyPr/>
                    <a:lstStyle/>
                    <a:p>
                      <a:pPr marL="0" marR="0">
                        <a:spcBef>
                          <a:spcPts val="0"/>
                        </a:spcBef>
                        <a:spcAft>
                          <a:spcPts val="0"/>
                        </a:spcAft>
                      </a:pPr>
                      <a:r>
                        <a:rPr lang="en-US" sz="1000">
                          <a:effectLst/>
                        </a:rPr>
                        <a:t> Takalani Sidimela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TMT Limpopo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Batch </a:t>
                      </a:r>
                      <a:r>
                        <a:rPr lang="en-US" sz="1000" dirty="0" smtClean="0">
                          <a:effectLst/>
                        </a:rPr>
                        <a:t>4 Water</a:t>
                      </a:r>
                      <a:r>
                        <a:rPr lang="en-US" sz="1000" baseline="0" dirty="0" smtClean="0">
                          <a:effectLst/>
                        </a:rPr>
                        <a:t>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10 October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1"/>
                  </a:ext>
                </a:extLst>
              </a:tr>
              <a:tr h="371876">
                <a:tc>
                  <a:txBody>
                    <a:bodyPr/>
                    <a:lstStyle/>
                    <a:p>
                      <a:pPr marL="0" marR="0">
                        <a:spcBef>
                          <a:spcPts val="0"/>
                        </a:spcBef>
                        <a:spcAft>
                          <a:spcPts val="0"/>
                        </a:spcAft>
                      </a:pPr>
                      <a:r>
                        <a:rPr lang="en-US" sz="1000">
                          <a:effectLst/>
                        </a:rPr>
                        <a:t>Takalani Sidimela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TMT Limpopo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Batch </a:t>
                      </a:r>
                      <a:r>
                        <a:rPr lang="en-US" sz="1000" dirty="0" smtClean="0">
                          <a:effectLst/>
                        </a:rPr>
                        <a:t>4 </a:t>
                      </a:r>
                      <a:r>
                        <a:rPr lang="en-US" sz="1100" dirty="0" smtClean="0">
                          <a:effectLst/>
                        </a:rPr>
                        <a:t>Water</a:t>
                      </a:r>
                      <a:r>
                        <a:rPr lang="en-US" sz="1100" baseline="0" dirty="0" smtClean="0">
                          <a:effectLst/>
                        </a:rPr>
                        <a:t>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11 October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2"/>
                  </a:ext>
                </a:extLst>
              </a:tr>
              <a:tr h="371876">
                <a:tc>
                  <a:txBody>
                    <a:bodyPr/>
                    <a:lstStyle/>
                    <a:p>
                      <a:pPr marL="0" marR="0">
                        <a:spcBef>
                          <a:spcPts val="0"/>
                        </a:spcBef>
                        <a:spcAft>
                          <a:spcPts val="0"/>
                        </a:spcAft>
                      </a:pPr>
                      <a:r>
                        <a:rPr lang="en-US" sz="1000">
                          <a:effectLst/>
                        </a:rPr>
                        <a:t>Takalani Sidimela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TMT Limpopo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Batch </a:t>
                      </a:r>
                      <a:r>
                        <a:rPr lang="en-US" sz="1000" dirty="0" smtClean="0">
                          <a:effectLst/>
                        </a:rPr>
                        <a:t>4 </a:t>
                      </a:r>
                      <a:r>
                        <a:rPr lang="en-US" sz="1100" dirty="0" smtClean="0">
                          <a:effectLst/>
                        </a:rPr>
                        <a:t>Water</a:t>
                      </a:r>
                      <a:r>
                        <a:rPr lang="en-US" sz="1100" baseline="0" dirty="0" smtClean="0">
                          <a:effectLst/>
                        </a:rPr>
                        <a:t>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18 October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3"/>
                  </a:ext>
                </a:extLst>
              </a:tr>
              <a:tr h="371876">
                <a:tc>
                  <a:txBody>
                    <a:bodyPr/>
                    <a:lstStyle/>
                    <a:p>
                      <a:pPr marL="0" marR="0">
                        <a:spcBef>
                          <a:spcPts val="0"/>
                        </a:spcBef>
                        <a:spcAft>
                          <a:spcPts val="0"/>
                        </a:spcAft>
                      </a:pPr>
                      <a:r>
                        <a:rPr lang="en-US" sz="1000" dirty="0">
                          <a:effectLst/>
                        </a:rPr>
                        <a:t>Takalani </a:t>
                      </a:r>
                      <a:r>
                        <a:rPr lang="en-US" sz="1000" dirty="0" err="1">
                          <a:effectLst/>
                        </a:rPr>
                        <a:t>Sidimela</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TMT Limpopo</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Batch </a:t>
                      </a:r>
                      <a:r>
                        <a:rPr lang="en-US" sz="1000" dirty="0" smtClean="0">
                          <a:effectLst/>
                        </a:rPr>
                        <a:t>4 </a:t>
                      </a:r>
                      <a:r>
                        <a:rPr lang="en-US" sz="1100" dirty="0" smtClean="0">
                          <a:effectLst/>
                        </a:rPr>
                        <a:t>Water</a:t>
                      </a:r>
                      <a:r>
                        <a:rPr lang="en-US" sz="1100" baseline="0" dirty="0" smtClean="0">
                          <a:effectLst/>
                        </a:rPr>
                        <a:t>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20 October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4"/>
                  </a:ext>
                </a:extLst>
              </a:tr>
              <a:tr h="371876">
                <a:tc>
                  <a:txBody>
                    <a:bodyPr/>
                    <a:lstStyle/>
                    <a:p>
                      <a:pPr marL="0" marR="0">
                        <a:spcBef>
                          <a:spcPts val="0"/>
                        </a:spcBef>
                        <a:spcAft>
                          <a:spcPts val="0"/>
                        </a:spcAft>
                      </a:pPr>
                      <a:r>
                        <a:rPr lang="en-US" sz="1000">
                          <a:effectLst/>
                        </a:rPr>
                        <a:t>Takalani Sidimela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TMT Limpopo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Batch </a:t>
                      </a:r>
                      <a:r>
                        <a:rPr lang="en-US" sz="1000" dirty="0" smtClean="0">
                          <a:effectLst/>
                        </a:rPr>
                        <a:t>4 </a:t>
                      </a:r>
                      <a:r>
                        <a:rPr lang="en-US" sz="1100" dirty="0" smtClean="0">
                          <a:effectLst/>
                        </a:rPr>
                        <a:t>Water</a:t>
                      </a:r>
                      <a:r>
                        <a:rPr lang="en-US" sz="1100" baseline="0" dirty="0" smtClean="0">
                          <a:effectLst/>
                        </a:rPr>
                        <a:t>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21 October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5"/>
                  </a:ext>
                </a:extLst>
              </a:tr>
              <a:tr h="371876">
                <a:tc>
                  <a:txBody>
                    <a:bodyPr/>
                    <a:lstStyle/>
                    <a:p>
                      <a:pPr marL="0" marR="0">
                        <a:spcBef>
                          <a:spcPts val="0"/>
                        </a:spcBef>
                        <a:spcAft>
                          <a:spcPts val="0"/>
                        </a:spcAft>
                      </a:pPr>
                      <a:r>
                        <a:rPr lang="en-US" sz="1000">
                          <a:effectLst/>
                        </a:rPr>
                        <a:t>Takalani Sidimela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TMT Limpopo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Batch </a:t>
                      </a:r>
                      <a:r>
                        <a:rPr lang="en-US" sz="1000" dirty="0" smtClean="0">
                          <a:effectLst/>
                        </a:rPr>
                        <a:t>4 </a:t>
                      </a:r>
                      <a:r>
                        <a:rPr lang="en-US" sz="1100" dirty="0" smtClean="0">
                          <a:effectLst/>
                        </a:rPr>
                        <a:t>Water</a:t>
                      </a:r>
                      <a:r>
                        <a:rPr lang="en-US" sz="1100" baseline="0" dirty="0" smtClean="0">
                          <a:effectLst/>
                        </a:rPr>
                        <a:t>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1 November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6"/>
                  </a:ext>
                </a:extLst>
              </a:tr>
              <a:tr h="371876">
                <a:tc>
                  <a:txBody>
                    <a:bodyPr/>
                    <a:lstStyle/>
                    <a:p>
                      <a:pPr marL="0" marR="0">
                        <a:spcBef>
                          <a:spcPts val="0"/>
                        </a:spcBef>
                        <a:spcAft>
                          <a:spcPts val="0"/>
                        </a:spcAft>
                      </a:pPr>
                      <a:r>
                        <a:rPr lang="en-US" sz="1000">
                          <a:effectLst/>
                        </a:rPr>
                        <a:t>Takalani Sidimela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TMT Limpopo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Batch </a:t>
                      </a:r>
                      <a:r>
                        <a:rPr lang="en-US" sz="1000" dirty="0" smtClean="0">
                          <a:effectLst/>
                        </a:rPr>
                        <a:t>4 </a:t>
                      </a:r>
                      <a:r>
                        <a:rPr lang="en-US" sz="1100" dirty="0" smtClean="0">
                          <a:effectLst/>
                        </a:rPr>
                        <a:t>Water</a:t>
                      </a:r>
                      <a:r>
                        <a:rPr lang="en-US" sz="1100" baseline="0" dirty="0" smtClean="0">
                          <a:effectLst/>
                        </a:rPr>
                        <a:t>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2 November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7"/>
                  </a:ext>
                </a:extLst>
              </a:tr>
              <a:tr h="371876">
                <a:tc>
                  <a:txBody>
                    <a:bodyPr/>
                    <a:lstStyle/>
                    <a:p>
                      <a:pPr marL="0" marR="0">
                        <a:spcBef>
                          <a:spcPts val="0"/>
                        </a:spcBef>
                        <a:spcAft>
                          <a:spcPts val="0"/>
                        </a:spcAft>
                      </a:pPr>
                      <a:r>
                        <a:rPr lang="en-US" sz="1000">
                          <a:effectLst/>
                        </a:rPr>
                        <a:t>Takalani Sidimela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TMT Limpopo</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Batch </a:t>
                      </a:r>
                      <a:r>
                        <a:rPr lang="en-US" sz="1000" dirty="0" smtClean="0">
                          <a:effectLst/>
                        </a:rPr>
                        <a:t>4 </a:t>
                      </a:r>
                      <a:r>
                        <a:rPr lang="en-US" sz="1100" dirty="0" smtClean="0">
                          <a:effectLst/>
                        </a:rPr>
                        <a:t>Water</a:t>
                      </a:r>
                      <a:r>
                        <a:rPr lang="en-US" sz="1100" baseline="0" dirty="0" smtClean="0">
                          <a:effectLst/>
                        </a:rPr>
                        <a:t>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8 November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8"/>
                  </a:ext>
                </a:extLst>
              </a:tr>
              <a:tr h="409063">
                <a:tc>
                  <a:txBody>
                    <a:bodyPr/>
                    <a:lstStyle/>
                    <a:p>
                      <a:pPr marL="0" marR="0">
                        <a:spcBef>
                          <a:spcPts val="0"/>
                        </a:spcBef>
                        <a:spcAft>
                          <a:spcPts val="0"/>
                        </a:spcAft>
                      </a:pPr>
                      <a:r>
                        <a:rPr lang="en-US" sz="1100">
                          <a:effectLst/>
                        </a:rPr>
                        <a:t>Pusetso Mabetoa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 NDPW (IDT)</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 NDPW Batch </a:t>
                      </a:r>
                      <a:r>
                        <a:rPr lang="en-US" sz="1000" dirty="0" smtClean="0">
                          <a:effectLst/>
                        </a:rPr>
                        <a:t>I Inappropriate structures</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18 -19  Dec 2017, 5-6 Feb 2018</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9"/>
                  </a:ext>
                </a:extLst>
              </a:tr>
              <a:tr h="371876">
                <a:tc>
                  <a:txBody>
                    <a:bodyPr/>
                    <a:lstStyle/>
                    <a:p>
                      <a:pPr marL="0" marR="0">
                        <a:spcBef>
                          <a:spcPts val="0"/>
                        </a:spcBef>
                        <a:spcAft>
                          <a:spcPts val="0"/>
                        </a:spcAft>
                      </a:pPr>
                      <a:r>
                        <a:rPr lang="en-US" sz="1000">
                          <a:effectLst/>
                        </a:rPr>
                        <a:t>Thabang Lekoa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DBSA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DBSA Batch </a:t>
                      </a:r>
                      <a:r>
                        <a:rPr lang="en-US" sz="1000" dirty="0" smtClean="0">
                          <a:effectLst/>
                        </a:rPr>
                        <a:t>3 inappropriate structures</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18 -19  Dec 2017</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10"/>
                  </a:ext>
                </a:extLst>
              </a:tr>
              <a:tr h="371876">
                <a:tc>
                  <a:txBody>
                    <a:bodyPr/>
                    <a:lstStyle/>
                    <a:p>
                      <a:pPr marL="0" marR="0">
                        <a:spcBef>
                          <a:spcPts val="0"/>
                        </a:spcBef>
                        <a:spcAft>
                          <a:spcPts val="0"/>
                        </a:spcAft>
                      </a:pPr>
                      <a:r>
                        <a:rPr lang="en-US" sz="1000">
                          <a:effectLst/>
                        </a:rPr>
                        <a:t>Thabang Lekoa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TMT EC</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Batch </a:t>
                      </a:r>
                      <a:r>
                        <a:rPr lang="en-US" sz="1000" dirty="0" smtClean="0">
                          <a:effectLst/>
                        </a:rPr>
                        <a:t>4 water and Sanitation</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20 Dec </a:t>
                      </a:r>
                      <a:r>
                        <a:rPr lang="en-US" sz="1000" dirty="0" smtClean="0">
                          <a:effectLst/>
                        </a:rPr>
                        <a:t>2017</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11"/>
                  </a:ext>
                </a:extLst>
              </a:tr>
              <a:tr h="371876">
                <a:tc>
                  <a:txBody>
                    <a:bodyPr/>
                    <a:lstStyle/>
                    <a:p>
                      <a:pPr marL="0" marR="0">
                        <a:spcBef>
                          <a:spcPts val="0"/>
                        </a:spcBef>
                        <a:spcAft>
                          <a:spcPts val="0"/>
                        </a:spcAft>
                      </a:pPr>
                      <a:r>
                        <a:rPr lang="en-US" sz="1000">
                          <a:effectLst/>
                        </a:rPr>
                        <a:t>Joyce Modipa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a:effectLst/>
                        </a:rPr>
                        <a:t>DBSA</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DBSA Batch </a:t>
                      </a:r>
                      <a:r>
                        <a:rPr lang="en-US" sz="1000" dirty="0" smtClean="0">
                          <a:effectLst/>
                        </a:rPr>
                        <a:t>3 Inappropriate structures</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000" dirty="0">
                          <a:effectLst/>
                        </a:rPr>
                        <a:t>18 Jan 2018, 25 Jan 2018</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xmlns="" val="1322154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94121"/>
          </a:xfrm>
        </p:spPr>
        <p:style>
          <a:lnRef idx="3">
            <a:schemeClr val="lt1"/>
          </a:lnRef>
          <a:fillRef idx="1">
            <a:schemeClr val="accent2"/>
          </a:fillRef>
          <a:effectRef idx="1">
            <a:schemeClr val="accent2"/>
          </a:effectRef>
          <a:fontRef idx="minor">
            <a:schemeClr val="lt1"/>
          </a:fontRef>
        </p:style>
        <p:txBody>
          <a:bodyPr>
            <a:noAutofit/>
          </a:bodyPr>
          <a:lstStyle/>
          <a:p>
            <a:r>
              <a:rPr lang="en-US" sz="4000" b="1" dirty="0" smtClean="0">
                <a:solidFill>
                  <a:schemeClr val="bg1"/>
                </a:solidFill>
              </a:rPr>
              <a:t>PROGRESS ON OVERSTATEMENT OF RECOVERABLE </a:t>
            </a:r>
            <a:endParaRPr lang="en-US" sz="4000" b="1" dirty="0">
              <a:solidFill>
                <a:schemeClr val="bg1"/>
              </a:solidFill>
            </a:endParaRPr>
          </a:p>
        </p:txBody>
      </p:sp>
      <p:sp>
        <p:nvSpPr>
          <p:cNvPr id="3" name="Content Placeholder 2"/>
          <p:cNvSpPr>
            <a:spLocks noGrp="1"/>
          </p:cNvSpPr>
          <p:nvPr>
            <p:ph idx="1"/>
          </p:nvPr>
        </p:nvSpPr>
        <p:spPr>
          <a:xfrm>
            <a:off x="457200" y="1484785"/>
            <a:ext cx="8229600" cy="4871566"/>
          </a:xfrm>
        </p:spPr>
        <p:txBody>
          <a:bodyPr>
            <a:noAutofit/>
          </a:bodyPr>
          <a:lstStyle/>
          <a:p>
            <a:pPr marL="0" indent="0" algn="just">
              <a:buNone/>
            </a:pPr>
            <a:r>
              <a:rPr lang="en-US" dirty="0" smtClean="0"/>
              <a:t>Projects (</a:t>
            </a:r>
            <a:r>
              <a:rPr lang="en-US" b="1" dirty="0" smtClean="0"/>
              <a:t>4 projects</a:t>
            </a:r>
            <a:r>
              <a:rPr lang="en-US" dirty="0" smtClean="0"/>
              <a:t>) which were previously paid under EU have been corrected. In the current financial year there are no EU projects affected by the recoverable account. Projects are as follows:</a:t>
            </a:r>
          </a:p>
          <a:p>
            <a:pPr marL="0" indent="0" algn="just">
              <a:buNone/>
            </a:pPr>
            <a:endParaRPr lang="en-US" sz="800" dirty="0"/>
          </a:p>
          <a:p>
            <a:pPr indent="349250">
              <a:spcBef>
                <a:spcPts val="0"/>
              </a:spcBef>
            </a:pPr>
            <a:r>
              <a:rPr lang="en-US" dirty="0" smtClean="0"/>
              <a:t>National </a:t>
            </a:r>
            <a:r>
              <a:rPr lang="en-US" dirty="0"/>
              <a:t>Teacher </a:t>
            </a:r>
            <a:r>
              <a:rPr lang="en-US" dirty="0" smtClean="0"/>
              <a:t>Awards;</a:t>
            </a:r>
          </a:p>
          <a:p>
            <a:pPr indent="404813">
              <a:spcBef>
                <a:spcPts val="0"/>
              </a:spcBef>
            </a:pPr>
            <a:r>
              <a:rPr lang="en-US" dirty="0" smtClean="0"/>
              <a:t>Operation </a:t>
            </a:r>
            <a:r>
              <a:rPr lang="en-US" dirty="0"/>
              <a:t>Phakisa; </a:t>
            </a:r>
            <a:endParaRPr lang="en-US" dirty="0" smtClean="0"/>
          </a:p>
          <a:p>
            <a:pPr indent="404813">
              <a:spcBef>
                <a:spcPts val="0"/>
              </a:spcBef>
            </a:pPr>
            <a:r>
              <a:rPr lang="en-US" dirty="0" smtClean="0"/>
              <a:t>Release </a:t>
            </a:r>
            <a:r>
              <a:rPr lang="en-US" dirty="0"/>
              <a:t>of Matric </a:t>
            </a:r>
            <a:r>
              <a:rPr lang="en-US" dirty="0" smtClean="0"/>
              <a:t>results; </a:t>
            </a:r>
            <a:r>
              <a:rPr lang="en-US" dirty="0"/>
              <a:t>and </a:t>
            </a:r>
            <a:endParaRPr lang="en-US" dirty="0" smtClean="0"/>
          </a:p>
          <a:p>
            <a:pPr indent="404813">
              <a:spcBef>
                <a:spcPts val="0"/>
              </a:spcBef>
            </a:pPr>
            <a:r>
              <a:rPr lang="en-US" dirty="0" smtClean="0"/>
              <a:t>Historical </a:t>
            </a:r>
            <a:r>
              <a:rPr lang="en-US" dirty="0"/>
              <a:t>School </a:t>
            </a:r>
            <a:r>
              <a:rPr lang="en-US" dirty="0" smtClean="0"/>
              <a:t>Restoration.</a:t>
            </a:r>
            <a:endParaRPr lang="en-US"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23</a:t>
            </a:fld>
            <a:endParaRPr lang="en-ZA" dirty="0"/>
          </a:p>
        </p:txBody>
      </p:sp>
    </p:spTree>
    <p:extLst>
      <p:ext uri="{BB962C8B-B14F-4D97-AF65-F5344CB8AC3E}">
        <p14:creationId xmlns:p14="http://schemas.microsoft.com/office/powerpoint/2010/main" xmlns="" val="3661460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399"/>
            <a:ext cx="8003232" cy="936104"/>
          </a:xfrm>
        </p:spPr>
        <p:txBody>
          <a:bodyPr>
            <a:normAutofit fontScale="90000"/>
          </a:bodyPr>
          <a:lstStyle/>
          <a:p>
            <a:r>
              <a:rPr lang="en-ZA" sz="4000" b="1" dirty="0">
                <a:solidFill>
                  <a:srgbClr val="741202"/>
                </a:solidFill>
                <a:cs typeface="Arial" panose="020B0604020202020204" pitchFamily="34" charset="0"/>
              </a:rPr>
              <a:t>IMPROVEMENT ON AUDIT OUTCOMES</a:t>
            </a:r>
            <a:endParaRPr lang="en-ZA"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24</a:t>
            </a:fld>
            <a:endParaRPr lang="en-Z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3276185479"/>
              </p:ext>
            </p:extLst>
          </p:nvPr>
        </p:nvGraphicFramePr>
        <p:xfrm>
          <a:off x="251520" y="607435"/>
          <a:ext cx="8784976" cy="4885080"/>
        </p:xfrm>
        <a:graphic>
          <a:graphicData uri="http://schemas.openxmlformats.org/drawingml/2006/table">
            <a:tbl>
              <a:tblPr firstRow="1" bandRow="1">
                <a:tableStyleId>{9DCAF9ED-07DC-4A11-8D7F-57B35C25682E}</a:tableStyleId>
              </a:tblPr>
              <a:tblGrid>
                <a:gridCol w="2052441">
                  <a:extLst>
                    <a:ext uri="{9D8B030D-6E8A-4147-A177-3AD203B41FA5}">
                      <a16:colId xmlns:a16="http://schemas.microsoft.com/office/drawing/2014/main" xmlns="" val="20000"/>
                    </a:ext>
                  </a:extLst>
                </a:gridCol>
                <a:gridCol w="2193631">
                  <a:extLst>
                    <a:ext uri="{9D8B030D-6E8A-4147-A177-3AD203B41FA5}">
                      <a16:colId xmlns:a16="http://schemas.microsoft.com/office/drawing/2014/main" xmlns="" val="20001"/>
                    </a:ext>
                  </a:extLst>
                </a:gridCol>
                <a:gridCol w="1830204">
                  <a:extLst>
                    <a:ext uri="{9D8B030D-6E8A-4147-A177-3AD203B41FA5}">
                      <a16:colId xmlns:a16="http://schemas.microsoft.com/office/drawing/2014/main" xmlns="" val="20002"/>
                    </a:ext>
                  </a:extLst>
                </a:gridCol>
                <a:gridCol w="2708700">
                  <a:extLst>
                    <a:ext uri="{9D8B030D-6E8A-4147-A177-3AD203B41FA5}">
                      <a16:colId xmlns:a16="http://schemas.microsoft.com/office/drawing/2014/main" xmlns="" val="20003"/>
                    </a:ext>
                  </a:extLst>
                </a:gridCol>
              </a:tblGrid>
              <a:tr h="48390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bg1"/>
                          </a:solidFill>
                        </a:rPr>
                        <a:t>ROOT</a:t>
                      </a:r>
                      <a:r>
                        <a:rPr lang="en-ZA" sz="1400" baseline="0" dirty="0" smtClean="0">
                          <a:solidFill>
                            <a:schemeClr val="bg1"/>
                          </a:solidFill>
                        </a:rPr>
                        <a:t> CAUSE</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p>
                  </a:txBody>
                  <a:tcPr/>
                </a:tc>
                <a:extLst>
                  <a:ext uri="{0D108BD9-81ED-4DB2-BD59-A6C34878D82A}">
                    <a16:rowId xmlns:a16="http://schemas.microsoft.com/office/drawing/2014/main" xmlns="" val="10000"/>
                  </a:ext>
                </a:extLst>
              </a:tr>
              <a:tr h="11777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10. Understatement of intangible assets LURITS, SA-SAMS, NIEMS and NSC </a:t>
                      </a:r>
                      <a:endParaRPr lang="en-ZA" sz="1400" dirty="0">
                        <a:latin typeface="Arial Narrow" panose="020B0606020202030204" pitchFamily="34" charset="0"/>
                      </a:endParaRPr>
                    </a:p>
                  </a:txBody>
                  <a:tcPr/>
                </a:tc>
                <a:tc>
                  <a:txBody>
                    <a:bodyPr/>
                    <a:lstStyle/>
                    <a:p>
                      <a:pPr marL="177800" lvl="0" indent="-177800" algn="l" defTabSz="914400" rtl="0" eaLnBrk="1" latinLnBrk="0" hangingPunct="1">
                        <a:buFont typeface="Arial" panose="020B0604020202020204" pitchFamily="34" charset="0"/>
                        <a:buChar char="•"/>
                      </a:pPr>
                      <a:r>
                        <a:rPr lang="en-ZA" sz="1400" kern="1200" dirty="0" smtClean="0">
                          <a:solidFill>
                            <a:schemeClr val="dk1"/>
                          </a:solidFill>
                          <a:effectLst/>
                          <a:latin typeface="+mn-lt"/>
                          <a:ea typeface="+mn-ea"/>
                          <a:cs typeface="+mn-cs"/>
                        </a:rPr>
                        <a:t>Internal control deficiency</a:t>
                      </a:r>
                      <a:endParaRPr lang="en-ZA" sz="14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dirty="0" smtClean="0"/>
                        <a:t>Invoices submitted by</a:t>
                      </a:r>
                      <a:r>
                        <a:rPr lang="en-ZA" sz="1400" baseline="0" dirty="0" smtClean="0"/>
                        <a:t> SITA must split Development costs and Maintenance costs</a:t>
                      </a:r>
                      <a:endParaRPr lang="en-ZA" sz="14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just">
                        <a:lnSpc>
                          <a:spcPct val="100000"/>
                        </a:lnSpc>
                        <a:spcBef>
                          <a:spcPts val="0"/>
                        </a:spcBef>
                        <a:spcAft>
                          <a:spcPts val="0"/>
                        </a:spcAft>
                      </a:pPr>
                      <a:r>
                        <a:rPr lang="en-US" sz="1400" dirty="0" smtClean="0">
                          <a:effectLst/>
                        </a:rPr>
                        <a:t>All invoices received from </a:t>
                      </a:r>
                      <a:r>
                        <a:rPr lang="en-US" sz="1400" b="1" dirty="0" smtClean="0">
                          <a:effectLst/>
                        </a:rPr>
                        <a:t>SITA</a:t>
                      </a:r>
                      <a:r>
                        <a:rPr lang="en-US" sz="1400" dirty="0" smtClean="0">
                          <a:effectLst/>
                        </a:rPr>
                        <a:t> are reviewed before processing to ensure that costs are split</a:t>
                      </a:r>
                      <a:r>
                        <a:rPr lang="en-US" sz="1400" baseline="0" dirty="0" smtClean="0">
                          <a:effectLst/>
                        </a:rPr>
                        <a:t> between development costs and maintenance costs.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xmlns="" val="10001"/>
                  </a:ext>
                </a:extLst>
              </a:tr>
              <a:tr h="161169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291465" indent="-285750" algn="l">
                        <a:lnSpc>
                          <a:spcPct val="100000"/>
                        </a:lnSpc>
                        <a:spcBef>
                          <a:spcPts val="0"/>
                        </a:spcBef>
                        <a:spcAft>
                          <a:spcPts val="0"/>
                        </a:spcAft>
                        <a:tabLst>
                          <a:tab pos="201613" algn="l"/>
                          <a:tab pos="228600" algn="l"/>
                        </a:tabLst>
                      </a:pPr>
                      <a:r>
                        <a:rPr lang="en-US" sz="1400" dirty="0" smtClean="0">
                          <a:effectLst/>
                        </a:rPr>
                        <a:t>11. </a:t>
                      </a:r>
                      <a:r>
                        <a:rPr lang="en-US" sz="1400" kern="1200" dirty="0" smtClean="0">
                          <a:effectLst/>
                        </a:rPr>
                        <a:t>HR: Vacant key positions in the SCM and other organogram related matters</a:t>
                      </a:r>
                      <a:endParaRPr lang="en-US" sz="1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p>
                      <a:pPr marL="177800" lvl="0" indent="-177800" algn="l" defTabSz="914400" rtl="0" eaLnBrk="1" latinLnBrk="0" hangingPunct="1">
                        <a:buFont typeface="Arial" panose="020B0604020202020204" pitchFamily="34" charset="0"/>
                        <a:buChar char="•"/>
                      </a:pPr>
                      <a:r>
                        <a:rPr lang="en-US" sz="1400" kern="1200" dirty="0" smtClean="0">
                          <a:solidFill>
                            <a:schemeClr val="dk1"/>
                          </a:solidFill>
                          <a:effectLst/>
                          <a:latin typeface="+mn-lt"/>
                          <a:ea typeface="+mn-ea"/>
                          <a:cs typeface="+mn-cs"/>
                        </a:rPr>
                        <a:t>Internal control deficiency.</a:t>
                      </a:r>
                      <a:endParaRPr lang="en-ZA" sz="1400" kern="1200" dirty="0" smtClean="0">
                        <a:solidFill>
                          <a:schemeClr val="dk1"/>
                        </a:solidFill>
                        <a:effectLst/>
                        <a:latin typeface="+mn-lt"/>
                        <a:ea typeface="+mn-ea"/>
                        <a:cs typeface="+mn-cs"/>
                      </a:endParaRPr>
                    </a:p>
                    <a:p>
                      <a:pPr marL="177800" lvl="0" indent="-177800" algn="l" defTabSz="914400" rtl="0" eaLnBrk="1" latinLnBrk="0" hangingPunct="1">
                        <a:buFont typeface="Arial" panose="020B0604020202020204" pitchFamily="34" charset="0"/>
                        <a:buChar char="•"/>
                      </a:pPr>
                      <a:r>
                        <a:rPr lang="en-US" sz="1400" kern="1200" dirty="0" smtClean="0">
                          <a:solidFill>
                            <a:schemeClr val="dk1"/>
                          </a:solidFill>
                          <a:effectLst/>
                          <a:latin typeface="+mn-lt"/>
                          <a:ea typeface="+mn-ea"/>
                          <a:cs typeface="+mn-cs"/>
                        </a:rPr>
                        <a:t>Implement effective HR management to ensure that adequate and sufficiently skilled resources are in place.</a:t>
                      </a:r>
                      <a:endParaRPr lang="en-ZA" sz="14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smtClean="0">
                          <a:effectLst/>
                        </a:rPr>
                        <a:t>Implement effective HR management to ensure that adequate and sufficiently skilled resources are in place.</a:t>
                      </a:r>
                      <a:endParaRPr lang="en-ZA" sz="1400" dirty="0">
                        <a:latin typeface="Arial Narrow" panose="020B060602020203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smtClean="0">
                          <a:effectLst/>
                        </a:rPr>
                        <a:t>The </a:t>
                      </a:r>
                      <a:r>
                        <a:rPr lang="en-US" sz="1400" b="1" kern="1200" dirty="0" smtClean="0">
                          <a:effectLst/>
                        </a:rPr>
                        <a:t>shortlisting process </a:t>
                      </a:r>
                      <a:r>
                        <a:rPr lang="en-US" sz="1400" kern="1200" dirty="0" smtClean="0">
                          <a:effectLst/>
                        </a:rPr>
                        <a:t>for the SCM director’s post has been completed and the interviews will be held soon.</a:t>
                      </a:r>
                      <a:endParaRPr lang="en-ZA" sz="1400" dirty="0">
                        <a:latin typeface="Arial Narrow" panose="020B0606020202030204" pitchFamily="34" charset="0"/>
                        <a:cs typeface="Arial" panose="020B0604020202020204" pitchFamily="34" charset="0"/>
                      </a:endParaRPr>
                    </a:p>
                  </a:txBody>
                  <a:tcPr/>
                </a:tc>
                <a:extLst>
                  <a:ext uri="{0D108BD9-81ED-4DB2-BD59-A6C34878D82A}">
                    <a16:rowId xmlns:a16="http://schemas.microsoft.com/office/drawing/2014/main" xmlns="" val="10002"/>
                  </a:ext>
                </a:extLst>
              </a:tr>
              <a:tr h="161169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indent="-228600"/>
                      <a:r>
                        <a:rPr lang="en-US" sz="1400" kern="1200" dirty="0" smtClean="0">
                          <a:effectLst/>
                        </a:rPr>
                        <a:t>12.</a:t>
                      </a:r>
                      <a:r>
                        <a:rPr lang="en-US" sz="1400" kern="1200" baseline="0" dirty="0" smtClean="0">
                          <a:effectLst/>
                        </a:rPr>
                        <a:t> </a:t>
                      </a:r>
                      <a:r>
                        <a:rPr lang="en-US" sz="1400" kern="1200" dirty="0" smtClean="0">
                          <a:effectLst/>
                        </a:rPr>
                        <a:t>Non-compliance with the requirements of Public Service Regulations, 2016 - Part VII D.8 (a) during the appointment of employees </a:t>
                      </a:r>
                      <a:endParaRPr lang="en-ZA" sz="1400" dirty="0">
                        <a:latin typeface="Arial Narrow" panose="020B0606020202030204" pitchFamily="34" charset="0"/>
                        <a:cs typeface="Arial" panose="020B0604020202020204" pitchFamily="34" charset="0"/>
                      </a:endParaRPr>
                    </a:p>
                  </a:txBody>
                  <a:tcPr/>
                </a:tc>
                <a:tc>
                  <a:txBody>
                    <a:bodyPr/>
                    <a:lstStyle/>
                    <a:p>
                      <a:pPr marL="177800" lvl="0" indent="-177800" algn="l" defTabSz="914400" rtl="0" eaLnBrk="1" latinLnBrk="0" hangingPunct="1">
                        <a:buFont typeface="Arial" panose="020B0604020202020204" pitchFamily="34" charset="0"/>
                        <a:buChar char="•"/>
                      </a:pPr>
                      <a:r>
                        <a:rPr lang="en-US" sz="1400" kern="1200" dirty="0" smtClean="0">
                          <a:solidFill>
                            <a:schemeClr val="dk1"/>
                          </a:solidFill>
                          <a:effectLst/>
                          <a:latin typeface="+mn-lt"/>
                          <a:ea typeface="+mn-ea"/>
                          <a:cs typeface="+mn-cs"/>
                        </a:rPr>
                        <a:t>Internal control deficiency.</a:t>
                      </a:r>
                      <a:endParaRPr lang="en-ZA" sz="1400" kern="1200" dirty="0" smtClean="0">
                        <a:solidFill>
                          <a:schemeClr val="dk1"/>
                        </a:solidFill>
                        <a:effectLst/>
                        <a:latin typeface="+mn-lt"/>
                        <a:ea typeface="+mn-ea"/>
                        <a:cs typeface="+mn-cs"/>
                      </a:endParaRPr>
                    </a:p>
                    <a:p>
                      <a:pPr marL="177800" lvl="0" indent="-177800" algn="l" defTabSz="914400" rtl="0" eaLnBrk="1" latinLnBrk="0" hangingPunct="1">
                        <a:buFont typeface="Arial" panose="020B0604020202020204" pitchFamily="34" charset="0"/>
                        <a:buChar char="•"/>
                      </a:pPr>
                      <a:r>
                        <a:rPr lang="en-US" sz="1400" kern="1200" dirty="0" smtClean="0">
                          <a:solidFill>
                            <a:schemeClr val="dk1"/>
                          </a:solidFill>
                          <a:effectLst/>
                          <a:latin typeface="+mn-lt"/>
                          <a:ea typeface="+mn-ea"/>
                          <a:cs typeface="+mn-cs"/>
                        </a:rPr>
                        <a:t>Employees files are not complete as it does not include all the necessary supporting documentation required</a:t>
                      </a:r>
                      <a:endParaRPr lang="en-ZA" sz="14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400" kern="1200" dirty="0" smtClean="0">
                          <a:effectLst/>
                        </a:rPr>
                        <a:t>monitoring compliance with the requirements of the PSR regulations in respect of the appointment of employees</a:t>
                      </a:r>
                      <a:endParaRPr lang="en-ZA" sz="1400" b="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smtClean="0">
                          <a:effectLst/>
                        </a:rPr>
                        <a:t>The Department requested </a:t>
                      </a:r>
                      <a:r>
                        <a:rPr lang="en-US" sz="1400" b="1" kern="1200" dirty="0" smtClean="0">
                          <a:effectLst/>
                        </a:rPr>
                        <a:t>verification reports </a:t>
                      </a:r>
                      <a:r>
                        <a:rPr lang="en-US" sz="1400" kern="1200" dirty="0" smtClean="0">
                          <a:effectLst/>
                        </a:rPr>
                        <a:t>from SSA and SAQA and they are often delayed because of the heavy workload at these institutions. Due to </a:t>
                      </a:r>
                      <a:r>
                        <a:rPr lang="en-US" sz="1400" b="1" kern="1200" dirty="0" smtClean="0">
                          <a:effectLst/>
                        </a:rPr>
                        <a:t>delays</a:t>
                      </a:r>
                      <a:r>
                        <a:rPr lang="en-US" sz="1400" kern="1200" dirty="0" smtClean="0">
                          <a:effectLst/>
                        </a:rPr>
                        <a:t> in receiving reports from SAQA and the SSA, the Department has</a:t>
                      </a:r>
                      <a:endParaRPr lang="en-ZA" sz="1400" b="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454423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075240" cy="764703"/>
          </a:xfrm>
        </p:spPr>
        <p:txBody>
          <a:bodyPr>
            <a:normAutofit/>
          </a:bodyPr>
          <a:lstStyle/>
          <a:p>
            <a:r>
              <a:rPr lang="en-ZA" sz="3600" b="1" dirty="0">
                <a:solidFill>
                  <a:srgbClr val="741202"/>
                </a:solidFill>
                <a:cs typeface="Arial" panose="020B0604020202020204" pitchFamily="34" charset="0"/>
              </a:rPr>
              <a:t>IMPROVEMENT ON AUDIT OUTCOMES</a:t>
            </a:r>
            <a:endParaRPr lang="en-ZA" dirty="0"/>
          </a:p>
        </p:txBody>
      </p:sp>
      <p:sp>
        <p:nvSpPr>
          <p:cNvPr id="3" name="Content Placeholder 2"/>
          <p:cNvSpPr>
            <a:spLocks noGrp="1"/>
          </p:cNvSpPr>
          <p:nvPr>
            <p:ph idx="1"/>
          </p:nvPr>
        </p:nvSpPr>
        <p:spPr/>
        <p:txBody>
          <a:bodyPr/>
          <a:lstStyle/>
          <a:p>
            <a:endParaRPr lang="en-ZA"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25</a:t>
            </a:fld>
            <a:endParaRPr lang="en-ZA" dirty="0"/>
          </a:p>
        </p:txBody>
      </p:sp>
      <p:graphicFrame>
        <p:nvGraphicFramePr>
          <p:cNvPr id="5" name="Content Placeholder 3"/>
          <p:cNvGraphicFramePr>
            <a:graphicFrameLocks/>
          </p:cNvGraphicFramePr>
          <p:nvPr>
            <p:extLst>
              <p:ext uri="{D42A27DB-BD31-4B8C-83A1-F6EECF244321}">
                <p14:modId xmlns:p14="http://schemas.microsoft.com/office/powerpoint/2010/main" xmlns="" val="859355269"/>
              </p:ext>
            </p:extLst>
          </p:nvPr>
        </p:nvGraphicFramePr>
        <p:xfrm>
          <a:off x="179512" y="764704"/>
          <a:ext cx="8856983" cy="6126480"/>
        </p:xfrm>
        <a:graphic>
          <a:graphicData uri="http://schemas.openxmlformats.org/drawingml/2006/table">
            <a:tbl>
              <a:tblPr firstRow="1" bandRow="1">
                <a:tableStyleId>{9DCAF9ED-07DC-4A11-8D7F-57B35C25682E}</a:tableStyleId>
              </a:tblPr>
              <a:tblGrid>
                <a:gridCol w="1944216">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1872208">
                  <a:extLst>
                    <a:ext uri="{9D8B030D-6E8A-4147-A177-3AD203B41FA5}">
                      <a16:colId xmlns:a16="http://schemas.microsoft.com/office/drawing/2014/main" xmlns="" val="20002"/>
                    </a:ext>
                  </a:extLst>
                </a:gridCol>
                <a:gridCol w="2736303">
                  <a:extLst>
                    <a:ext uri="{9D8B030D-6E8A-4147-A177-3AD203B41FA5}">
                      <a16:colId xmlns:a16="http://schemas.microsoft.com/office/drawing/2014/main" xmlns="" val="20003"/>
                    </a:ext>
                  </a:extLst>
                </a:gridCol>
              </a:tblGrid>
              <a:tr h="41567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bg1"/>
                          </a:solidFill>
                        </a:rPr>
                        <a:t>ROOT</a:t>
                      </a:r>
                      <a:r>
                        <a:rPr lang="en-ZA" sz="1400" baseline="0" dirty="0" smtClean="0">
                          <a:solidFill>
                            <a:schemeClr val="bg1"/>
                          </a:solidFill>
                        </a:rPr>
                        <a:t> CAUSE</a:t>
                      </a:r>
                      <a:endParaRPr lang="en-ZA" sz="1400" dirty="0" smtClean="0">
                        <a:solidFill>
                          <a:schemeClr val="bg1"/>
                        </a:solidFill>
                      </a:endParaRPr>
                    </a:p>
                    <a:p>
                      <a:pPr algn="ct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p>
                  </a:txBody>
                  <a:tcPr/>
                </a:tc>
                <a:extLst>
                  <a:ext uri="{0D108BD9-81ED-4DB2-BD59-A6C34878D82A}">
                    <a16:rowId xmlns:a16="http://schemas.microsoft.com/office/drawing/2014/main" xmlns="" val="10000"/>
                  </a:ext>
                </a:extLst>
              </a:tr>
              <a:tr h="200212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indent="-228600"/>
                      <a:endParaRPr lang="en-ZA" sz="1400" dirty="0">
                        <a:latin typeface="Arial Narrow" panose="020B0606020202030204" pitchFamily="34" charset="0"/>
                        <a:cs typeface="Arial" panose="020B0604020202020204" pitchFamily="34" charset="0"/>
                      </a:endParaRPr>
                    </a:p>
                  </a:txBody>
                  <a:tcPr/>
                </a:tc>
                <a:tc>
                  <a:txBody>
                    <a:bodyPr/>
                    <a:lstStyle/>
                    <a:p>
                      <a:pPr marL="177800" lvl="0" indent="0" algn="l" defTabSz="914400" rtl="0" eaLnBrk="1" latinLnBrk="0" hangingPunct="1">
                        <a:buFont typeface="Arial" panose="020B0604020202020204" pitchFamily="34" charset="0"/>
                        <a:buNone/>
                      </a:pPr>
                      <a:r>
                        <a:rPr lang="en-US" sz="1400" kern="1200" dirty="0" smtClean="0">
                          <a:solidFill>
                            <a:schemeClr val="dk1"/>
                          </a:solidFill>
                          <a:effectLst/>
                          <a:latin typeface="+mn-lt"/>
                          <a:ea typeface="+mn-ea"/>
                          <a:cs typeface="+mn-cs"/>
                        </a:rPr>
                        <a:t>to confirm compliance with regard to vetting as required.</a:t>
                      </a:r>
                      <a:endParaRPr lang="en-ZA" sz="1400" kern="1200" dirty="0" smtClean="0">
                        <a:solidFill>
                          <a:schemeClr val="dk1"/>
                        </a:solidFill>
                        <a:effectLst/>
                        <a:latin typeface="+mn-lt"/>
                        <a:ea typeface="+mn-ea"/>
                        <a:cs typeface="+mn-cs"/>
                      </a:endParaRPr>
                    </a:p>
                    <a:p>
                      <a:pPr marL="177800" lvl="0" indent="-177800" algn="l" defTabSz="914400" rtl="0" eaLnBrk="1" latinLnBrk="0" hangingPunct="1">
                        <a:buFont typeface="Arial" panose="020B0604020202020204" pitchFamily="34" charset="0"/>
                        <a:buChar char="•"/>
                      </a:pPr>
                      <a:r>
                        <a:rPr lang="en-US" sz="1400" kern="1200" dirty="0" smtClean="0">
                          <a:solidFill>
                            <a:schemeClr val="dk1"/>
                          </a:solidFill>
                          <a:effectLst/>
                          <a:latin typeface="+mn-lt"/>
                          <a:ea typeface="+mn-ea"/>
                          <a:cs typeface="+mn-cs"/>
                        </a:rPr>
                        <a:t>Monitoring compliance with the requirements of the PSR regulations in respect of the appointment of employees.</a:t>
                      </a:r>
                      <a:endParaRPr lang="en-ZA" sz="14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endParaRPr lang="en-ZA" sz="1400" b="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smtClean="0">
                          <a:effectLst/>
                        </a:rPr>
                        <a:t>drafted letters of appointment indicating that officials who have falsified qualifications will be summarily dismissed and charges of fraud may be instituted against them. </a:t>
                      </a:r>
                      <a:endParaRPr lang="en-ZA" sz="1400" b="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1"/>
                  </a:ext>
                </a:extLst>
              </a:tr>
              <a:tr h="12240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31775" marR="0" indent="-179388" algn="l">
                        <a:lnSpc>
                          <a:spcPct val="100000"/>
                        </a:lnSpc>
                        <a:spcBef>
                          <a:spcPts val="0"/>
                        </a:spcBef>
                        <a:spcAft>
                          <a:spcPts val="0"/>
                        </a:spcAft>
                        <a:tabLst>
                          <a:tab pos="285750" algn="l"/>
                          <a:tab pos="457200" algn="l"/>
                        </a:tabLst>
                      </a:pPr>
                      <a:r>
                        <a:rPr lang="en-US" sz="1400" kern="1200" dirty="0" smtClean="0">
                          <a:effectLst/>
                        </a:rPr>
                        <a:t>13. Departmental policies and procedures are not reviewed </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marL="177800" lvl="0" indent="-177800" algn="l" defTabSz="914400" rtl="0" eaLnBrk="1" latinLnBrk="0" hangingPunct="1">
                        <a:buFont typeface="Arial" panose="020B0604020202020204" pitchFamily="34" charset="0"/>
                        <a:buChar char="•"/>
                      </a:pPr>
                      <a:r>
                        <a:rPr lang="en-ZA" sz="1400" kern="1200" dirty="0" smtClean="0">
                          <a:solidFill>
                            <a:schemeClr val="dk1"/>
                          </a:solidFill>
                          <a:effectLst/>
                          <a:latin typeface="+mn-lt"/>
                          <a:ea typeface="+mn-ea"/>
                          <a:cs typeface="+mn-cs"/>
                        </a:rPr>
                        <a:t>Management failed to maintain and communicate policies and procedures to enable and support understanding and execution of internal control objectives, processes and responsibilities.</a:t>
                      </a:r>
                      <a:endParaRPr lang="en-ZA" sz="14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r>
                        <a:rPr lang="en-ZA" sz="1400" dirty="0" smtClean="0"/>
                        <a:t>The Department to review policies regularly</a:t>
                      </a:r>
                      <a:endParaRPr lang="en-ZA" sz="14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Policies were </a:t>
                      </a:r>
                      <a:r>
                        <a:rPr lang="en-US" sz="1400" b="1" kern="1200" dirty="0" smtClean="0">
                          <a:effectLst/>
                        </a:rPr>
                        <a:t>reviewed</a:t>
                      </a:r>
                      <a:r>
                        <a:rPr lang="en-US" sz="1400" kern="1200" dirty="0" smtClean="0">
                          <a:effectLst/>
                        </a:rPr>
                        <a:t> during the current financial year</a:t>
                      </a:r>
                      <a:r>
                        <a:rPr lang="en-US" sz="1400" kern="1200" baseline="0" dirty="0" smtClean="0">
                          <a:effectLst/>
                        </a:rPr>
                        <a:t>.</a:t>
                      </a:r>
                      <a:r>
                        <a:rPr lang="en-US" sz="1400" kern="1200" dirty="0" smtClean="0">
                          <a:effectLst/>
                        </a:rPr>
                        <a:t> </a:t>
                      </a:r>
                      <a:r>
                        <a:rPr lang="en-US" sz="1400" b="0" kern="1200" dirty="0" smtClean="0">
                          <a:effectLst/>
                        </a:rPr>
                        <a:t>(</a:t>
                      </a:r>
                      <a:r>
                        <a:rPr lang="en-ZA" sz="1400" b="0" kern="1200" dirty="0" smtClean="0">
                          <a:solidFill>
                            <a:schemeClr val="dk1"/>
                          </a:solidFill>
                          <a:effectLst/>
                          <a:latin typeface="Calibri"/>
                          <a:ea typeface="+mn-ea"/>
                          <a:cs typeface="+mn-cs"/>
                        </a:rPr>
                        <a:t>Expenditure Policy,</a:t>
                      </a:r>
                      <a:r>
                        <a:rPr lang="en-ZA" sz="1400" b="0" kern="1200" baseline="0" dirty="0" smtClean="0">
                          <a:solidFill>
                            <a:schemeClr val="dk1"/>
                          </a:solidFill>
                          <a:effectLst/>
                          <a:latin typeface="Calibri"/>
                          <a:ea typeface="+mn-ea"/>
                          <a:cs typeface="+mn-cs"/>
                        </a:rPr>
                        <a:t> </a:t>
                      </a:r>
                      <a:r>
                        <a:rPr lang="en-ZA" sz="1400" b="0" kern="1200" dirty="0" smtClean="0">
                          <a:solidFill>
                            <a:schemeClr val="dk1"/>
                          </a:solidFill>
                          <a:effectLst/>
                          <a:latin typeface="Calibri"/>
                          <a:ea typeface="+mn-ea"/>
                          <a:cs typeface="+mn-cs"/>
                        </a:rPr>
                        <a:t>Policy and procedures</a:t>
                      </a:r>
                      <a:r>
                        <a:rPr lang="en-ZA" sz="1400" b="0" kern="1200" baseline="0" dirty="0" smtClean="0">
                          <a:solidFill>
                            <a:schemeClr val="dk1"/>
                          </a:solidFill>
                          <a:effectLst/>
                          <a:latin typeface="Calibri"/>
                          <a:ea typeface="+mn-ea"/>
                          <a:cs typeface="+mn-cs"/>
                        </a:rPr>
                        <a:t> for </a:t>
                      </a:r>
                      <a:r>
                        <a:rPr lang="en-ZA" sz="1400" b="0" kern="1200" dirty="0" smtClean="0">
                          <a:solidFill>
                            <a:schemeClr val="dk1"/>
                          </a:solidFill>
                          <a:effectLst/>
                          <a:latin typeface="Calibri"/>
                          <a:ea typeface="+mn-ea"/>
                          <a:cs typeface="+mn-cs"/>
                        </a:rPr>
                        <a:t>Inventory, Policy on Special Leave, Telephone policy, Banking and cash management policy, Recruitment and Selection Policy, Petty Cash policy etc.)</a:t>
                      </a:r>
                      <a:endParaRPr lang="en-US" sz="1400" b="0" kern="1200" dirty="0" smtClean="0">
                        <a:solidFill>
                          <a:schemeClr val="dk1"/>
                        </a:solidFill>
                        <a:effectLst/>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Calibri"/>
                        <a:ea typeface="+mn-ea"/>
                        <a:cs typeface="+mn-cs"/>
                      </a:endParaRPr>
                    </a:p>
                  </a:txBody>
                  <a:tcPr/>
                </a:tc>
                <a:extLst>
                  <a:ext uri="{0D108BD9-81ED-4DB2-BD59-A6C34878D82A}">
                    <a16:rowId xmlns:a16="http://schemas.microsoft.com/office/drawing/2014/main" xmlns="" val="10002"/>
                  </a:ext>
                </a:extLst>
              </a:tr>
              <a:tr h="12240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291465" indent="-228600" algn="l">
                        <a:lnSpc>
                          <a:spcPct val="100000"/>
                        </a:lnSpc>
                        <a:spcBef>
                          <a:spcPts val="0"/>
                        </a:spcBef>
                        <a:spcAft>
                          <a:spcPts val="0"/>
                        </a:spcAft>
                        <a:tabLst>
                          <a:tab pos="201613" algn="l"/>
                          <a:tab pos="228600" algn="l"/>
                        </a:tabLst>
                      </a:pPr>
                      <a:r>
                        <a:rPr lang="en-US" sz="1400" kern="1200" dirty="0" smtClean="0">
                          <a:effectLst/>
                        </a:rPr>
                        <a:t>14.</a:t>
                      </a:r>
                      <a:r>
                        <a:rPr lang="en-US" sz="1400" kern="1200" baseline="0" dirty="0" smtClean="0">
                          <a:effectLst/>
                        </a:rPr>
                        <a:t> </a:t>
                      </a:r>
                      <a:r>
                        <a:rPr lang="en-US" sz="1400" kern="1200" dirty="0" smtClean="0">
                          <a:effectLst/>
                        </a:rPr>
                        <a:t>Written quotations were not obtained when procuring for goods and services </a:t>
                      </a:r>
                      <a:endParaRPr lang="en-US" sz="1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p>
                      <a:pPr marL="177800" lvl="0" indent="-177800" algn="l" defTabSz="914400" rtl="0" eaLnBrk="1" latinLnBrk="0" hangingPunct="1">
                        <a:buFont typeface="Arial" panose="020B0604020202020204" pitchFamily="34" charset="0"/>
                        <a:buChar char="•"/>
                      </a:pPr>
                      <a:r>
                        <a:rPr lang="en-ZA" sz="1400" kern="1200" dirty="0" smtClean="0">
                          <a:solidFill>
                            <a:schemeClr val="dk1"/>
                          </a:solidFill>
                          <a:effectLst/>
                          <a:latin typeface="+mn-lt"/>
                          <a:ea typeface="+mn-ea"/>
                          <a:cs typeface="+mn-cs"/>
                        </a:rPr>
                        <a:t>Internal control deficiency.</a:t>
                      </a:r>
                    </a:p>
                    <a:p>
                      <a:pPr marL="177800" lvl="0" indent="-177800" algn="l" defTabSz="914400" rtl="0" eaLnBrk="1" latinLnBrk="0" hangingPunct="1">
                        <a:buFont typeface="Arial" panose="020B0604020202020204" pitchFamily="34" charset="0"/>
                        <a:buChar char="•"/>
                      </a:pPr>
                      <a:r>
                        <a:rPr lang="en-ZA" sz="1400" kern="1200" dirty="0" smtClean="0">
                          <a:solidFill>
                            <a:schemeClr val="dk1"/>
                          </a:solidFill>
                          <a:effectLst/>
                          <a:latin typeface="+mn-lt"/>
                          <a:ea typeface="+mn-ea"/>
                          <a:cs typeface="+mn-cs"/>
                        </a:rPr>
                        <a:t>There was inadequate oversight by the department over SAB&amp;T with regard to compliance with the requirements of the SCM policy.</a:t>
                      </a:r>
                      <a:endParaRPr lang="en-ZA" sz="1400" baseline="0" dirty="0" smtClean="0">
                        <a:latin typeface="Arial Narrow" panose="020B060602020203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baseline="0" dirty="0" smtClean="0"/>
                        <a:t>Ensure that the service provider appointed to manage Kha Ri Gude programme follow the necessary SCM prescripts</a:t>
                      </a:r>
                      <a:endParaRPr lang="en-ZA" sz="1400" baseline="0" dirty="0" smtClean="0">
                        <a:latin typeface="Arial Narrow" panose="020B060602020203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vl="0"/>
                      <a:r>
                        <a:rPr lang="en-US" sz="1400" kern="1200" dirty="0" smtClean="0">
                          <a:effectLst/>
                        </a:rPr>
                        <a:t>The Department is confident that </a:t>
                      </a:r>
                      <a:r>
                        <a:rPr lang="en-US" sz="1400" b="1" kern="1200" dirty="0" smtClean="0">
                          <a:effectLst/>
                        </a:rPr>
                        <a:t>this will not happen at all in the departmen</a:t>
                      </a:r>
                      <a:r>
                        <a:rPr lang="en-US" sz="1400" kern="1200" dirty="0" smtClean="0">
                          <a:effectLst/>
                        </a:rPr>
                        <a:t>t as proper procedures in procuring goods and services are being monitored  and adhered to.</a:t>
                      </a:r>
                      <a:endParaRPr lang="en-US" sz="1400" kern="1200" dirty="0">
                        <a:solidFill>
                          <a:schemeClr val="dk1"/>
                        </a:solidFill>
                        <a:effectLst/>
                        <a:latin typeface="Arial Narrow" panose="020B0606020202030204" pitchFamily="34" charset="0"/>
                        <a:ea typeface="+mn-ea"/>
                        <a:cs typeface="+mn-cs"/>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10518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850105"/>
          </a:xfrm>
        </p:spPr>
        <p:txBody>
          <a:bodyPr>
            <a:normAutofit fontScale="90000"/>
          </a:bodyPr>
          <a:lstStyle/>
          <a:p>
            <a:r>
              <a:rPr lang="en-US" b="1" dirty="0" smtClean="0"/>
              <a:t/>
            </a:r>
            <a:br>
              <a:rPr lang="en-US" b="1" dirty="0" smtClean="0"/>
            </a:br>
            <a:r>
              <a:rPr lang="en-US" b="1" dirty="0" smtClean="0"/>
              <a:t>DEPARTMENTAL </a:t>
            </a:r>
            <a:r>
              <a:rPr lang="en-US" b="1" dirty="0"/>
              <a:t>POLICIES REVIEWED </a:t>
            </a:r>
            <a:r>
              <a:rPr lang="en-US" b="1" dirty="0">
                <a:ea typeface="Calibri" panose="020F0502020204030204" pitchFamily="34" charset="0"/>
                <a:cs typeface="Times New Roman" panose="02020603050405020304" pitchFamily="18" charset="0"/>
              </a:rPr>
              <a:t/>
            </a:r>
            <a:br>
              <a:rPr lang="en-US" b="1" dirty="0">
                <a:ea typeface="Calibri" panose="020F0502020204030204" pitchFamily="34" charset="0"/>
                <a:cs typeface="Times New Roman" panose="02020603050405020304" pitchFamily="18" charset="0"/>
              </a:rPr>
            </a:br>
            <a:endParaRPr lang="en-ZA"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26</a:t>
            </a:fld>
            <a:endParaRPr lang="en-ZA" dirty="0"/>
          </a:p>
        </p:txBody>
      </p:sp>
      <p:sp>
        <p:nvSpPr>
          <p:cNvPr id="7" name="Content Placeholder 6"/>
          <p:cNvSpPr>
            <a:spLocks noGrp="1"/>
          </p:cNvSpPr>
          <p:nvPr>
            <p:ph idx="1"/>
          </p:nvPr>
        </p:nvSpPr>
        <p:spPr>
          <a:xfrm>
            <a:off x="457200" y="1196753"/>
            <a:ext cx="8229600" cy="4929412"/>
          </a:xfrm>
        </p:spPr>
        <p:txBody>
          <a:bodyPr/>
          <a:lstStyle/>
          <a:p>
            <a:pPr marL="0" indent="0">
              <a:buNone/>
            </a:pPr>
            <a:r>
              <a:rPr lang="en-US" sz="2400" dirty="0"/>
              <a:t>The Department’s existing policies were </a:t>
            </a:r>
            <a:r>
              <a:rPr lang="en-US" sz="2400" b="1" dirty="0" smtClean="0"/>
              <a:t>reviewed</a:t>
            </a:r>
            <a:r>
              <a:rPr lang="en-US" sz="2400" dirty="0" smtClean="0"/>
              <a:t>: </a:t>
            </a:r>
            <a:endParaRPr lang="en-US" sz="2400" dirty="0"/>
          </a:p>
          <a:p>
            <a:endParaRPr lang="en-ZA" dirty="0"/>
          </a:p>
        </p:txBody>
      </p:sp>
      <p:graphicFrame>
        <p:nvGraphicFramePr>
          <p:cNvPr id="8" name="Table 7"/>
          <p:cNvGraphicFramePr>
            <a:graphicFrameLocks noGrp="1"/>
          </p:cNvGraphicFramePr>
          <p:nvPr>
            <p:extLst>
              <p:ext uri="{D42A27DB-BD31-4B8C-83A1-F6EECF244321}">
                <p14:modId xmlns:p14="http://schemas.microsoft.com/office/powerpoint/2010/main" xmlns="" val="3345338528"/>
              </p:ext>
            </p:extLst>
          </p:nvPr>
        </p:nvGraphicFramePr>
        <p:xfrm>
          <a:off x="107504" y="1785558"/>
          <a:ext cx="8928992" cy="4846320"/>
        </p:xfrm>
        <a:graphic>
          <a:graphicData uri="http://schemas.openxmlformats.org/drawingml/2006/table">
            <a:tbl>
              <a:tblPr firstRow="1" bandRow="1">
                <a:tableStyleId>{21E4AEA4-8DFA-4A89-87EB-49C32662AFE0}</a:tableStyleId>
              </a:tblPr>
              <a:tblGrid>
                <a:gridCol w="5891293">
                  <a:extLst>
                    <a:ext uri="{9D8B030D-6E8A-4147-A177-3AD203B41FA5}">
                      <a16:colId xmlns:a16="http://schemas.microsoft.com/office/drawing/2014/main" xmlns="" val="20000"/>
                    </a:ext>
                  </a:extLst>
                </a:gridCol>
                <a:gridCol w="3037699">
                  <a:extLst>
                    <a:ext uri="{9D8B030D-6E8A-4147-A177-3AD203B41FA5}">
                      <a16:colId xmlns:a16="http://schemas.microsoft.com/office/drawing/2014/main" xmlns="" val="20001"/>
                    </a:ext>
                  </a:extLst>
                </a:gridCol>
              </a:tblGrid>
              <a:tr h="317811">
                <a:tc>
                  <a:txBody>
                    <a:bodyPr/>
                    <a:lstStyle/>
                    <a:p>
                      <a:r>
                        <a:rPr lang="en-US" dirty="0" smtClean="0"/>
                        <a:t>POLICY</a:t>
                      </a:r>
                      <a:endParaRPr lang="en-ZA" dirty="0"/>
                    </a:p>
                  </a:txBody>
                  <a:tcPr/>
                </a:tc>
                <a:tc>
                  <a:txBody>
                    <a:bodyPr/>
                    <a:lstStyle/>
                    <a:p>
                      <a:r>
                        <a:rPr lang="en-US" dirty="0" smtClean="0"/>
                        <a:t>DATE REVIEWED</a:t>
                      </a:r>
                      <a:endParaRPr lang="en-ZA" dirty="0"/>
                    </a:p>
                  </a:txBody>
                  <a:tcPr/>
                </a:tc>
                <a:extLst>
                  <a:ext uri="{0D108BD9-81ED-4DB2-BD59-A6C34878D82A}">
                    <a16:rowId xmlns:a16="http://schemas.microsoft.com/office/drawing/2014/main" xmlns="" val="10000"/>
                  </a:ext>
                </a:extLst>
              </a:tr>
              <a:tr h="556168">
                <a:tc>
                  <a:txBody>
                    <a:bodyPr/>
                    <a:lstStyle/>
                    <a:p>
                      <a:r>
                        <a:rPr lang="en-ZA" dirty="0" smtClean="0"/>
                        <a:t>Expenditure management and fraudulent transactions </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November 2017 </a:t>
                      </a:r>
                    </a:p>
                    <a:p>
                      <a:endParaRPr lang="en-ZA" dirty="0"/>
                    </a:p>
                  </a:txBody>
                  <a:tcPr/>
                </a:tc>
                <a:extLst>
                  <a:ext uri="{0D108BD9-81ED-4DB2-BD59-A6C34878D82A}">
                    <a16:rowId xmlns:a16="http://schemas.microsoft.com/office/drawing/2014/main" xmlns="" val="10001"/>
                  </a:ext>
                </a:extLst>
              </a:tr>
              <a:tr h="556168">
                <a:tc>
                  <a:txBody>
                    <a:bodyPr/>
                    <a:lstStyle/>
                    <a:p>
                      <a:r>
                        <a:rPr lang="en-ZA" dirty="0" smtClean="0"/>
                        <a:t>Special Leave policy </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February 2017</a:t>
                      </a:r>
                    </a:p>
                    <a:p>
                      <a:endParaRPr lang="en-ZA" dirty="0"/>
                    </a:p>
                  </a:txBody>
                  <a:tcPr/>
                </a:tc>
                <a:extLst>
                  <a:ext uri="{0D108BD9-81ED-4DB2-BD59-A6C34878D82A}">
                    <a16:rowId xmlns:a16="http://schemas.microsoft.com/office/drawing/2014/main" xmlns="" val="10002"/>
                  </a:ext>
                </a:extLst>
              </a:tr>
              <a:tr h="556168">
                <a:tc>
                  <a:txBody>
                    <a:bodyPr/>
                    <a:lstStyle/>
                    <a:p>
                      <a:r>
                        <a:rPr lang="en-ZA" dirty="0" smtClean="0"/>
                        <a:t>Telephone policy </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August 2017</a:t>
                      </a:r>
                    </a:p>
                    <a:p>
                      <a:endParaRPr lang="en-ZA" dirty="0"/>
                    </a:p>
                  </a:txBody>
                  <a:tcPr/>
                </a:tc>
                <a:extLst>
                  <a:ext uri="{0D108BD9-81ED-4DB2-BD59-A6C34878D82A}">
                    <a16:rowId xmlns:a16="http://schemas.microsoft.com/office/drawing/2014/main" xmlns="" val="10003"/>
                  </a:ext>
                </a:extLst>
              </a:tr>
              <a:tr h="556168">
                <a:tc>
                  <a:txBody>
                    <a:bodyPr/>
                    <a:lstStyle/>
                    <a:p>
                      <a:r>
                        <a:rPr lang="en-ZA" dirty="0" smtClean="0"/>
                        <a:t>Banking and cash management policy </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November 2017 </a:t>
                      </a:r>
                    </a:p>
                    <a:p>
                      <a:endParaRPr lang="en-ZA" dirty="0"/>
                    </a:p>
                  </a:txBody>
                  <a:tcPr/>
                </a:tc>
                <a:extLst>
                  <a:ext uri="{0D108BD9-81ED-4DB2-BD59-A6C34878D82A}">
                    <a16:rowId xmlns:a16="http://schemas.microsoft.com/office/drawing/2014/main" xmlns="" val="10004"/>
                  </a:ext>
                </a:extLst>
              </a:tr>
              <a:tr h="556168">
                <a:tc>
                  <a:txBody>
                    <a:bodyPr/>
                    <a:lstStyle/>
                    <a:p>
                      <a:r>
                        <a:rPr lang="en-ZA" dirty="0" smtClean="0"/>
                        <a:t>Recruitment and Selection policy </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March 2017</a:t>
                      </a:r>
                    </a:p>
                    <a:p>
                      <a:endParaRPr lang="en-ZA" dirty="0"/>
                    </a:p>
                  </a:txBody>
                  <a:tcPr/>
                </a:tc>
                <a:extLst>
                  <a:ext uri="{0D108BD9-81ED-4DB2-BD59-A6C34878D82A}">
                    <a16:rowId xmlns:a16="http://schemas.microsoft.com/office/drawing/2014/main" xmlns="" val="10005"/>
                  </a:ext>
                </a:extLst>
              </a:tr>
              <a:tr h="556168">
                <a:tc>
                  <a:txBody>
                    <a:bodyPr/>
                    <a:lstStyle/>
                    <a:p>
                      <a:r>
                        <a:rPr lang="en-ZA" dirty="0" smtClean="0"/>
                        <a:t>Petty Cash policy </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June 2016</a:t>
                      </a:r>
                      <a:endParaRPr lang="en-US" dirty="0" smtClean="0"/>
                    </a:p>
                    <a:p>
                      <a:endParaRPr lang="en-ZA" dirty="0"/>
                    </a:p>
                  </a:txBody>
                  <a:tcPr/>
                </a:tc>
                <a:extLst>
                  <a:ext uri="{0D108BD9-81ED-4DB2-BD59-A6C34878D82A}">
                    <a16:rowId xmlns:a16="http://schemas.microsoft.com/office/drawing/2014/main" xmlns="" val="10006"/>
                  </a:ext>
                </a:extLst>
              </a:tr>
              <a:tr h="556168">
                <a:tc>
                  <a:txBody>
                    <a:bodyPr/>
                    <a:lstStyle/>
                    <a:p>
                      <a:r>
                        <a:rPr lang="en-US" dirty="0" smtClean="0"/>
                        <a:t>SCM Policy </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October 2017</a:t>
                      </a:r>
                    </a:p>
                    <a:p>
                      <a:endParaRPr lang="en-ZA"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795130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solidFill>
                  <a:srgbClr val="741202"/>
                </a:solidFill>
                <a:cs typeface="Arial" panose="020B0604020202020204" pitchFamily="34" charset="0"/>
              </a:rPr>
              <a:t>IMPROVEMENT ON AUDIT OUTCOMES</a:t>
            </a:r>
            <a:endParaRPr lang="en-ZA" sz="32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27</a:t>
            </a:fld>
            <a:endParaRPr lang="en-ZA" dirty="0"/>
          </a:p>
        </p:txBody>
      </p:sp>
      <p:graphicFrame>
        <p:nvGraphicFramePr>
          <p:cNvPr id="5" name="Content Placeholder 3"/>
          <p:cNvGraphicFramePr>
            <a:graphicFrameLocks/>
          </p:cNvGraphicFramePr>
          <p:nvPr>
            <p:extLst>
              <p:ext uri="{D42A27DB-BD31-4B8C-83A1-F6EECF244321}">
                <p14:modId xmlns:p14="http://schemas.microsoft.com/office/powerpoint/2010/main" xmlns="" val="3930856832"/>
              </p:ext>
            </p:extLst>
          </p:nvPr>
        </p:nvGraphicFramePr>
        <p:xfrm>
          <a:off x="428378" y="1052736"/>
          <a:ext cx="8640961" cy="5169623"/>
        </p:xfrm>
        <a:graphic>
          <a:graphicData uri="http://schemas.openxmlformats.org/drawingml/2006/table">
            <a:tbl>
              <a:tblPr firstRow="1" bandRow="1">
                <a:tableStyleId>{9DCAF9ED-07DC-4A11-8D7F-57B35C25682E}</a:tableStyleId>
              </a:tblPr>
              <a:tblGrid>
                <a:gridCol w="2018794">
                  <a:extLst>
                    <a:ext uri="{9D8B030D-6E8A-4147-A177-3AD203B41FA5}">
                      <a16:colId xmlns:a16="http://schemas.microsoft.com/office/drawing/2014/main" xmlns="" val="20000"/>
                    </a:ext>
                  </a:extLst>
                </a:gridCol>
                <a:gridCol w="2085662">
                  <a:extLst>
                    <a:ext uri="{9D8B030D-6E8A-4147-A177-3AD203B41FA5}">
                      <a16:colId xmlns:a16="http://schemas.microsoft.com/office/drawing/2014/main" xmlns="" val="20001"/>
                    </a:ext>
                  </a:extLst>
                </a:gridCol>
                <a:gridCol w="1728192">
                  <a:extLst>
                    <a:ext uri="{9D8B030D-6E8A-4147-A177-3AD203B41FA5}">
                      <a16:colId xmlns:a16="http://schemas.microsoft.com/office/drawing/2014/main" xmlns="" val="20002"/>
                    </a:ext>
                  </a:extLst>
                </a:gridCol>
                <a:gridCol w="2808313">
                  <a:extLst>
                    <a:ext uri="{9D8B030D-6E8A-4147-A177-3AD203B41FA5}">
                      <a16:colId xmlns:a16="http://schemas.microsoft.com/office/drawing/2014/main" xmlns="" val="20003"/>
                    </a:ext>
                  </a:extLst>
                </a:gridCol>
              </a:tblGrid>
              <a:tr h="5760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p>
                  </a:txBody>
                  <a:tcPr/>
                </a:tc>
                <a:tc>
                  <a:txBody>
                    <a:bodyPr/>
                    <a:lstStyle/>
                    <a:p>
                      <a:pPr algn="ctr"/>
                      <a:r>
                        <a:rPr lang="en-ZA" sz="1400" dirty="0" smtClean="0"/>
                        <a:t>ROOT CAUSE</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p>
                  </a:txBody>
                  <a:tcPr/>
                </a:tc>
                <a:extLst>
                  <a:ext uri="{0D108BD9-81ED-4DB2-BD59-A6C34878D82A}">
                    <a16:rowId xmlns:a16="http://schemas.microsoft.com/office/drawing/2014/main" xmlns="" val="10000"/>
                  </a:ext>
                </a:extLst>
              </a:tr>
              <a:tr h="459355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15. HR: Approval not obtained for performing remunerative work outside the employment of the department </a:t>
                      </a:r>
                      <a:endParaRPr lang="en-US" sz="1400" kern="1200" dirty="0" smtClean="0">
                        <a:solidFill>
                          <a:schemeClr val="dk1"/>
                        </a:solidFill>
                        <a:effectLst/>
                        <a:latin typeface="Arial Narrow" panose="020B0606020202030204" pitchFamily="34" charset="0"/>
                        <a:ea typeface="+mn-ea"/>
                        <a:cs typeface="+mn-cs"/>
                      </a:endParaRPr>
                    </a:p>
                  </a:txBody>
                  <a:tcPr/>
                </a:tc>
                <a:tc>
                  <a:txBody>
                    <a:bodyPr/>
                    <a:lstStyle/>
                    <a:p>
                      <a:pPr marL="177800" lvl="0" indent="-177800" algn="l" defTabSz="914400" rtl="0" eaLnBrk="1" latinLnBrk="0" hangingPunct="1">
                        <a:buFont typeface="Arial" panose="020B0604020202020204" pitchFamily="34" charset="0"/>
                        <a:buChar char="•"/>
                      </a:pPr>
                      <a:r>
                        <a:rPr lang="en-ZA" sz="1400" kern="1200" dirty="0" smtClean="0">
                          <a:solidFill>
                            <a:schemeClr val="dk1"/>
                          </a:solidFill>
                          <a:effectLst/>
                          <a:latin typeface="+mn-lt"/>
                          <a:ea typeface="+mn-ea"/>
                          <a:cs typeface="+mn-cs"/>
                        </a:rPr>
                        <a:t>Internal control deficiency.</a:t>
                      </a:r>
                    </a:p>
                    <a:p>
                      <a:pPr marL="177800" lvl="0" indent="-177800" algn="l" defTabSz="914400" rtl="0" eaLnBrk="1" latinLnBrk="0" hangingPunct="1">
                        <a:buFont typeface="Arial" panose="020B0604020202020204" pitchFamily="34" charset="0"/>
                        <a:buChar char="•"/>
                      </a:pPr>
                      <a:r>
                        <a:rPr lang="en-ZA" sz="1400" kern="1200" dirty="0" smtClean="0">
                          <a:solidFill>
                            <a:schemeClr val="dk1"/>
                          </a:solidFill>
                          <a:effectLst/>
                          <a:latin typeface="+mn-lt"/>
                          <a:ea typeface="+mn-ea"/>
                          <a:cs typeface="+mn-cs"/>
                        </a:rPr>
                        <a:t>The non-disclosure of other remunerative work is important in terms of ethical business practices and good governance, protecting and enhances the interests of the department.</a:t>
                      </a:r>
                    </a:p>
                    <a:p>
                      <a:pPr marL="177800" lvl="0" indent="-177800" algn="l" defTabSz="914400" rtl="0" eaLnBrk="1" latinLnBrk="0" hangingPunct="1">
                        <a:buFont typeface="Arial" panose="020B0604020202020204" pitchFamily="34" charset="0"/>
                        <a:buChar char="•"/>
                      </a:pPr>
                      <a:r>
                        <a:rPr lang="en-ZA" sz="1400" kern="1200" dirty="0" smtClean="0">
                          <a:solidFill>
                            <a:schemeClr val="dk1"/>
                          </a:solidFill>
                          <a:effectLst/>
                          <a:latin typeface="+mn-lt"/>
                          <a:ea typeface="+mn-ea"/>
                          <a:cs typeface="+mn-cs"/>
                        </a:rPr>
                        <a:t>Compliance with the requirements of the PSR in respect of additional remunerative work not approved was inadequate to detect the non-compliance.</a:t>
                      </a:r>
                      <a:endParaRPr lang="en-ZA" sz="14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tabLst>
                          <a:tab pos="1258888" algn="l"/>
                        </a:tabLst>
                      </a:pPr>
                      <a:r>
                        <a:rPr lang="en-US" sz="1400" kern="1200" dirty="0" smtClean="0">
                          <a:effectLst/>
                        </a:rPr>
                        <a:t>The disclosure of other remunerative work is important in terms of ethical business practices and good governance . </a:t>
                      </a:r>
                      <a:endParaRPr lang="en-ZA" sz="1400" b="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rPr>
                        <a:t>Letters  (</a:t>
                      </a:r>
                      <a:r>
                        <a:rPr lang="en-US" sz="1400" b="1" kern="1200" dirty="0" smtClean="0">
                          <a:solidFill>
                            <a:schemeClr val="tx1"/>
                          </a:solidFill>
                          <a:effectLst/>
                        </a:rPr>
                        <a:t>"Letter of Acceptance of Post and Assumption of Duty"</a:t>
                      </a:r>
                      <a:r>
                        <a:rPr lang="en-US" sz="1400" kern="1200" dirty="0" smtClean="0">
                          <a:solidFill>
                            <a:schemeClr val="tx1"/>
                          </a:solidFill>
                          <a:effectLst/>
                        </a:rPr>
                        <a:t> ) to newly appointed staff have a section </a:t>
                      </a:r>
                      <a:r>
                        <a:rPr lang="en-US" sz="1400" kern="1200" baseline="0" dirty="0" smtClean="0">
                          <a:solidFill>
                            <a:schemeClr val="tx1"/>
                          </a:solidFill>
                          <a:effectLst/>
                        </a:rPr>
                        <a:t>whereby officials are requested to declare any outside remunerative work engaged in, even before they are appointed at the DBE.</a:t>
                      </a:r>
                      <a:endParaRPr lang="en-US" sz="1400" kern="120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Calibri"/>
                          <a:ea typeface="+mn-ea"/>
                          <a:cs typeface="+mn-cs"/>
                        </a:rPr>
                        <a:t>The DG has issued letters to officials</a:t>
                      </a:r>
                      <a:r>
                        <a:rPr lang="en-US" sz="1400" kern="1200" baseline="0" dirty="0" smtClean="0">
                          <a:solidFill>
                            <a:schemeClr val="tx1"/>
                          </a:solidFill>
                          <a:effectLst/>
                          <a:latin typeface="Calibri"/>
                          <a:ea typeface="+mn-ea"/>
                          <a:cs typeface="+mn-cs"/>
                        </a:rPr>
                        <a:t> concerned informing them of the need to declare any outside remunerative work. Officials have responded to these letters. Furthermore a circular has been issued informing officials to declare any outside remunerative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effectLst/>
                          <a:latin typeface="Calibri"/>
                          <a:ea typeface="+mn-ea"/>
                          <a:cs typeface="+mn-cs"/>
                        </a:rPr>
                        <a:t>The DBE has also formulated a Policy dealing with Financial Disclosures for Interest</a:t>
                      </a:r>
                      <a:r>
                        <a:rPr lang="en-US" sz="1400" kern="1200" baseline="0" dirty="0" smtClean="0">
                          <a:solidFill>
                            <a:srgbClr val="FF0000"/>
                          </a:solidFill>
                          <a:effectLst/>
                          <a:latin typeface="Calibri"/>
                          <a:ea typeface="+mn-ea"/>
                          <a:cs typeface="+mn-cs"/>
                        </a:rPr>
                        <a:t>.</a:t>
                      </a:r>
                      <a:endParaRPr lang="en-US" sz="1400" kern="1200" dirty="0" smtClean="0">
                        <a:solidFill>
                          <a:srgbClr val="FF0000"/>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563369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42"/>
            <a:ext cx="8003232" cy="669554"/>
          </a:xfrm>
        </p:spPr>
        <p:txBody>
          <a:bodyPr/>
          <a:lstStyle/>
          <a:p>
            <a:r>
              <a:rPr lang="en-ZA" sz="2800" b="1" dirty="0">
                <a:solidFill>
                  <a:srgbClr val="741202"/>
                </a:solidFill>
                <a:cs typeface="Arial" panose="020B0604020202020204" pitchFamily="34" charset="0"/>
              </a:rPr>
              <a:t>IMPROVEMENT ON AUDIT OUTCOMES</a:t>
            </a:r>
            <a:endParaRPr lang="en-ZA"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28</a:t>
            </a:fld>
            <a:endParaRPr lang="en-ZA" dirty="0"/>
          </a:p>
        </p:txBody>
      </p:sp>
      <p:graphicFrame>
        <p:nvGraphicFramePr>
          <p:cNvPr id="5" name="Content Placeholder 3"/>
          <p:cNvGraphicFramePr>
            <a:graphicFrameLocks/>
          </p:cNvGraphicFramePr>
          <p:nvPr>
            <p:extLst>
              <p:ext uri="{D42A27DB-BD31-4B8C-83A1-F6EECF244321}">
                <p14:modId xmlns:p14="http://schemas.microsoft.com/office/powerpoint/2010/main" xmlns="" val="534135557"/>
              </p:ext>
            </p:extLst>
          </p:nvPr>
        </p:nvGraphicFramePr>
        <p:xfrm>
          <a:off x="323528" y="712885"/>
          <a:ext cx="8640961" cy="5643466"/>
        </p:xfrm>
        <a:graphic>
          <a:graphicData uri="http://schemas.openxmlformats.org/drawingml/2006/table">
            <a:tbl>
              <a:tblPr firstRow="1" bandRow="1">
                <a:tableStyleId>{9DCAF9ED-07DC-4A11-8D7F-57B35C25682E}</a:tableStyleId>
              </a:tblPr>
              <a:tblGrid>
                <a:gridCol w="2018794">
                  <a:extLst>
                    <a:ext uri="{9D8B030D-6E8A-4147-A177-3AD203B41FA5}">
                      <a16:colId xmlns:a16="http://schemas.microsoft.com/office/drawing/2014/main" xmlns="" val="20000"/>
                    </a:ext>
                  </a:extLst>
                </a:gridCol>
                <a:gridCol w="2085662">
                  <a:extLst>
                    <a:ext uri="{9D8B030D-6E8A-4147-A177-3AD203B41FA5}">
                      <a16:colId xmlns:a16="http://schemas.microsoft.com/office/drawing/2014/main" xmlns="" val="20001"/>
                    </a:ext>
                  </a:extLst>
                </a:gridCol>
                <a:gridCol w="1728192">
                  <a:extLst>
                    <a:ext uri="{9D8B030D-6E8A-4147-A177-3AD203B41FA5}">
                      <a16:colId xmlns:a16="http://schemas.microsoft.com/office/drawing/2014/main" xmlns="" val="20002"/>
                    </a:ext>
                  </a:extLst>
                </a:gridCol>
                <a:gridCol w="2808313">
                  <a:extLst>
                    <a:ext uri="{9D8B030D-6E8A-4147-A177-3AD203B41FA5}">
                      <a16:colId xmlns:a16="http://schemas.microsoft.com/office/drawing/2014/main" xmlns="" val="20003"/>
                    </a:ext>
                  </a:extLst>
                </a:gridCol>
              </a:tblGrid>
              <a:tr h="33994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p>
                  </a:txBody>
                  <a:tcPr/>
                </a:tc>
                <a:tc>
                  <a:txBody>
                    <a:bodyPr/>
                    <a:lstStyle/>
                    <a:p>
                      <a:pPr algn="ctr"/>
                      <a:r>
                        <a:rPr lang="en-ZA" sz="1400" dirty="0" smtClean="0"/>
                        <a:t>ROOT CAUSE</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p>
                  </a:txBody>
                  <a:tcPr/>
                </a:tc>
                <a:extLst>
                  <a:ext uri="{0D108BD9-81ED-4DB2-BD59-A6C34878D82A}">
                    <a16:rowId xmlns:a16="http://schemas.microsoft.com/office/drawing/2014/main" xmlns="" val="10000"/>
                  </a:ext>
                </a:extLst>
              </a:tr>
              <a:tr h="12181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r>
                        <a:rPr lang="en-US" sz="1400" kern="1200" dirty="0" smtClean="0">
                          <a:effectLst/>
                        </a:rPr>
                        <a:t>16. SCM:  Suppliers in which persons in service of other state institutions have an interest </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marL="177800" lvl="0" indent="-177800" algn="l" defTabSz="914400" rtl="0" eaLnBrk="1" latinLnBrk="0" hangingPunct="1">
                        <a:buFont typeface="Arial" panose="020B0604020202020204" pitchFamily="34" charset="0"/>
                        <a:buChar char="•"/>
                      </a:pPr>
                      <a:r>
                        <a:rPr lang="en-US" sz="1400" kern="1200" dirty="0" smtClean="0">
                          <a:solidFill>
                            <a:schemeClr val="dk1"/>
                          </a:solidFill>
                          <a:effectLst/>
                          <a:latin typeface="+mn-lt"/>
                          <a:ea typeface="+mn-ea"/>
                          <a:cs typeface="+mn-cs"/>
                        </a:rPr>
                        <a:t>Compliance with the requirements of the PSR in respect of additional remunerative work not approved was inadequate to detect the non-compliance.</a:t>
                      </a:r>
                      <a:endParaRPr lang="en-ZA" sz="14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just"/>
                      <a:r>
                        <a:rPr lang="en-US" sz="1400" kern="1200" dirty="0" smtClean="0">
                          <a:effectLst/>
                        </a:rPr>
                        <a:t>Compliance with the requirements of the PSR in respect of additional remunerative work not approved be strengthened</a:t>
                      </a:r>
                      <a:endParaRPr lang="en-ZA" sz="14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smtClean="0">
                          <a:effectLst/>
                        </a:rPr>
                        <a:t>SCM practitioners can</a:t>
                      </a:r>
                      <a:r>
                        <a:rPr lang="en-US" sz="1400" kern="1200" baseline="0" dirty="0" smtClean="0">
                          <a:effectLst/>
                        </a:rPr>
                        <a:t> now </a:t>
                      </a:r>
                      <a:r>
                        <a:rPr lang="en-US" sz="1400" b="1" kern="1200" dirty="0" smtClean="0">
                          <a:effectLst/>
                        </a:rPr>
                        <a:t>access the DTI</a:t>
                      </a:r>
                      <a:r>
                        <a:rPr lang="en-US" sz="1400" b="1" kern="1200" baseline="0" dirty="0" smtClean="0">
                          <a:effectLst/>
                        </a:rPr>
                        <a:t> </a:t>
                      </a:r>
                      <a:r>
                        <a:rPr lang="en-US" sz="1400" b="1" kern="1200" dirty="0" smtClean="0">
                          <a:effectLst/>
                        </a:rPr>
                        <a:t> website (CIPRO Database)</a:t>
                      </a:r>
                      <a:r>
                        <a:rPr lang="en-US" sz="1400" kern="1200" dirty="0" smtClean="0">
                          <a:effectLst/>
                        </a:rPr>
                        <a:t>  and Central Supplier Database to check if the owner/ director of the company is also employed by the state. </a:t>
                      </a:r>
                      <a:endParaRPr lang="en-ZA" sz="1400" dirty="0">
                        <a:solidFill>
                          <a:srgbClr val="C00000"/>
                        </a:solidFill>
                        <a:latin typeface="Arial Narrow" panose="020B0606020202030204" pitchFamily="34" charset="0"/>
                      </a:endParaRPr>
                    </a:p>
                  </a:txBody>
                  <a:tcPr/>
                </a:tc>
                <a:extLst>
                  <a:ext uri="{0D108BD9-81ED-4DB2-BD59-A6C34878D82A}">
                    <a16:rowId xmlns:a16="http://schemas.microsoft.com/office/drawing/2014/main" xmlns="" val="10001"/>
                  </a:ext>
                </a:extLst>
              </a:tr>
              <a:tr h="160041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17. Risk Management</a:t>
                      </a:r>
                    </a:p>
                    <a:p>
                      <a:pPr marL="171450" marR="0" indent="-171450" algn="l">
                        <a:lnSpc>
                          <a:spcPct val="100000"/>
                        </a:lnSpc>
                        <a:spcBef>
                          <a:spcPts val="0"/>
                        </a:spcBef>
                        <a:spcAft>
                          <a:spcPts val="0"/>
                        </a:spcAft>
                      </a:pPr>
                      <a:endParaRPr lang="en-US" sz="1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p>
                      <a:pPr marL="177800" lvl="0" indent="-177800">
                        <a:buFont typeface="Arial" panose="020B0604020202020204" pitchFamily="34" charset="0"/>
                        <a:buChar char="•"/>
                      </a:pPr>
                      <a:r>
                        <a:rPr lang="en-US" sz="1400" kern="1200" dirty="0" smtClean="0">
                          <a:solidFill>
                            <a:schemeClr val="dk1"/>
                          </a:solidFill>
                          <a:effectLst/>
                          <a:latin typeface="+mn-lt"/>
                          <a:ea typeface="+mn-ea"/>
                          <a:cs typeface="+mn-cs"/>
                        </a:rPr>
                        <a:t>Internal control deficiency.</a:t>
                      </a:r>
                      <a:endParaRPr lang="en-ZA" sz="1400" kern="1200" dirty="0" smtClean="0">
                        <a:solidFill>
                          <a:schemeClr val="dk1"/>
                        </a:solidFill>
                        <a:effectLst/>
                        <a:latin typeface="+mn-lt"/>
                        <a:ea typeface="+mn-ea"/>
                        <a:cs typeface="+mn-cs"/>
                      </a:endParaRPr>
                    </a:p>
                    <a:p>
                      <a:pPr marL="177800" lvl="0" indent="-177800" algn="l" defTabSz="914400" rtl="0" eaLnBrk="1" latinLnBrk="0" hangingPunct="1">
                        <a:buFont typeface="Arial" panose="020B0604020202020204" pitchFamily="34" charset="0"/>
                        <a:buChar char="•"/>
                      </a:pPr>
                      <a:r>
                        <a:rPr lang="en-US" sz="1400" kern="1200" dirty="0" smtClean="0">
                          <a:solidFill>
                            <a:schemeClr val="dk1"/>
                          </a:solidFill>
                          <a:effectLst/>
                          <a:latin typeface="+mn-lt"/>
                          <a:ea typeface="+mn-ea"/>
                          <a:cs typeface="+mn-cs"/>
                        </a:rPr>
                        <a:t>Risk assessment not conducted and no risk management committee meetings.</a:t>
                      </a:r>
                      <a:endParaRPr lang="en-ZA" sz="1400" kern="1200" dirty="0" smtClean="0">
                        <a:solidFill>
                          <a:schemeClr val="dk1"/>
                        </a:solidFill>
                        <a:effectLst/>
                        <a:latin typeface="+mn-lt"/>
                        <a:ea typeface="+mn-ea"/>
                        <a:cs typeface="+mn-cs"/>
                      </a:endParaRPr>
                    </a:p>
                    <a:p>
                      <a:pPr marL="177800" lvl="0" indent="-177800" algn="l" defTabSz="914400" rtl="0" eaLnBrk="1" latinLnBrk="0" hangingPunct="1">
                        <a:buFont typeface="Arial" panose="020B0604020202020204" pitchFamily="34" charset="0"/>
                        <a:buChar char="•"/>
                      </a:pPr>
                      <a:r>
                        <a:rPr lang="en-US" sz="1400" kern="1200" dirty="0" smtClean="0">
                          <a:solidFill>
                            <a:schemeClr val="dk1"/>
                          </a:solidFill>
                          <a:effectLst/>
                          <a:latin typeface="+mn-lt"/>
                          <a:ea typeface="+mn-ea"/>
                          <a:cs typeface="+mn-cs"/>
                        </a:rPr>
                        <a:t>Management did not monitor compliance with the requirements of Section 38 (1) (a) (i) of the PFMA and Treasury Regulation 3.2.1 as no risk assessment was conducted in the current year.</a:t>
                      </a:r>
                      <a:endParaRPr lang="en-ZA" sz="14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400" kern="1200" dirty="0" smtClean="0">
                          <a:effectLst/>
                        </a:rPr>
                        <a:t>Management should</a:t>
                      </a:r>
                      <a:r>
                        <a:rPr lang="en-US" sz="1400" kern="1200" baseline="0" dirty="0" smtClean="0">
                          <a:effectLst/>
                        </a:rPr>
                        <a:t> </a:t>
                      </a:r>
                      <a:r>
                        <a:rPr lang="en-US" sz="1400" kern="1200" dirty="0" smtClean="0">
                          <a:effectLst/>
                        </a:rPr>
                        <a:t>monitor compliance with the requirements of Section 38 (1) (a) (i) of the PFMA and Treasury Regulation 3.2.1 as no risk assessment was conducted </a:t>
                      </a:r>
                      <a:endParaRPr lang="en-ZA" sz="1400" b="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The Risk Assessment per Branch is being conducted for  the 2017/18 financial year. </a:t>
                      </a:r>
                      <a:r>
                        <a:rPr lang="en-US" sz="1400" b="1" kern="1200" dirty="0" smtClean="0">
                          <a:effectLst/>
                        </a:rPr>
                        <a:t>Risk Registers were updated.</a:t>
                      </a:r>
                    </a:p>
                    <a:p>
                      <a:pPr marL="0" marR="0" algn="l">
                        <a:lnSpc>
                          <a:spcPct val="100000"/>
                        </a:lnSpc>
                        <a:spcBef>
                          <a:spcPts val="0"/>
                        </a:spcBef>
                        <a:spcAft>
                          <a:spcPts val="0"/>
                        </a:spcAft>
                      </a:pPr>
                      <a:r>
                        <a:rPr lang="en-US" sz="1400" kern="1200" dirty="0" smtClean="0">
                          <a:effectLst/>
                        </a:rPr>
                        <a:t>Three (3) </a:t>
                      </a:r>
                      <a:r>
                        <a:rPr lang="en-US" sz="1400" b="1" kern="1200" dirty="0" smtClean="0">
                          <a:effectLst/>
                        </a:rPr>
                        <a:t>risk committee meetings </a:t>
                      </a:r>
                      <a:r>
                        <a:rPr lang="en-US" sz="1400" kern="1200" dirty="0" smtClean="0">
                          <a:effectLst/>
                        </a:rPr>
                        <a:t>were held in the financial year for monitoring of the progress made and the process of risk management.</a:t>
                      </a:r>
                      <a:endParaRPr lang="en-US"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5112306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MANAGEMENT MEETINGS</a:t>
            </a:r>
            <a:endParaRPr lang="en-Z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23493076"/>
              </p:ext>
            </p:extLst>
          </p:nvPr>
        </p:nvGraphicFramePr>
        <p:xfrm>
          <a:off x="395536" y="1700808"/>
          <a:ext cx="8229600" cy="3571592"/>
        </p:xfrm>
        <a:graphic>
          <a:graphicData uri="http://schemas.openxmlformats.org/drawingml/2006/table">
            <a:tbl>
              <a:tblPr firstRow="1" bandRow="1">
                <a:tableStyleId>{21E4AEA4-8DFA-4A89-87EB-49C32662AFE0}</a:tableStyleId>
              </a:tblPr>
              <a:tblGrid>
                <a:gridCol w="8229600">
                  <a:extLst>
                    <a:ext uri="{9D8B030D-6E8A-4147-A177-3AD203B41FA5}">
                      <a16:colId xmlns:a16="http://schemas.microsoft.com/office/drawing/2014/main" xmlns="" val="20000"/>
                    </a:ext>
                  </a:extLst>
                </a:gridCol>
              </a:tblGrid>
              <a:tr h="892898">
                <a:tc>
                  <a:txBody>
                    <a:bodyPr/>
                    <a:lstStyle/>
                    <a:p>
                      <a:pPr algn="ctr"/>
                      <a:r>
                        <a:rPr lang="en-US" sz="3200" dirty="0" smtClean="0"/>
                        <a:t>DATES OF RISK MANAGEMENT MEETINGS</a:t>
                      </a:r>
                      <a:endParaRPr lang="en-ZA" sz="3200" dirty="0"/>
                    </a:p>
                  </a:txBody>
                  <a:tcPr/>
                </a:tc>
                <a:extLst>
                  <a:ext uri="{0D108BD9-81ED-4DB2-BD59-A6C34878D82A}">
                    <a16:rowId xmlns:a16="http://schemas.microsoft.com/office/drawing/2014/main" xmlns="" val="10000"/>
                  </a:ext>
                </a:extLst>
              </a:tr>
              <a:tr h="892898">
                <a:tc>
                  <a:txBody>
                    <a:bodyPr/>
                    <a:lstStyle/>
                    <a:p>
                      <a:r>
                        <a:rPr lang="en-US" sz="3200" dirty="0" smtClean="0"/>
                        <a:t>20 April 2017</a:t>
                      </a:r>
                      <a:endParaRPr lang="en-ZA" sz="3200" dirty="0"/>
                    </a:p>
                  </a:txBody>
                  <a:tcPr/>
                </a:tc>
                <a:extLst>
                  <a:ext uri="{0D108BD9-81ED-4DB2-BD59-A6C34878D82A}">
                    <a16:rowId xmlns:a16="http://schemas.microsoft.com/office/drawing/2014/main" xmlns="" val="10001"/>
                  </a:ext>
                </a:extLst>
              </a:tr>
              <a:tr h="892898">
                <a:tc>
                  <a:txBody>
                    <a:bodyPr/>
                    <a:lstStyle/>
                    <a:p>
                      <a:r>
                        <a:rPr lang="en-US" sz="3200" dirty="0" smtClean="0"/>
                        <a:t>22 August 2017</a:t>
                      </a:r>
                      <a:endParaRPr lang="en-ZA" sz="3200" dirty="0"/>
                    </a:p>
                  </a:txBody>
                  <a:tcPr/>
                </a:tc>
                <a:extLst>
                  <a:ext uri="{0D108BD9-81ED-4DB2-BD59-A6C34878D82A}">
                    <a16:rowId xmlns:a16="http://schemas.microsoft.com/office/drawing/2014/main" xmlns="" val="10002"/>
                  </a:ext>
                </a:extLst>
              </a:tr>
              <a:tr h="892898">
                <a:tc>
                  <a:txBody>
                    <a:bodyPr/>
                    <a:lstStyle/>
                    <a:p>
                      <a:r>
                        <a:rPr lang="en-US" sz="3200" dirty="0" smtClean="0"/>
                        <a:t>17  January 2018</a:t>
                      </a:r>
                      <a:endParaRPr lang="en-ZA" sz="3200" dirty="0"/>
                    </a:p>
                  </a:txBody>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29</a:t>
            </a:fld>
            <a:endParaRPr lang="en-ZA" dirty="0"/>
          </a:p>
        </p:txBody>
      </p:sp>
    </p:spTree>
    <p:extLst>
      <p:ext uri="{BB962C8B-B14F-4D97-AF65-F5344CB8AC3E}">
        <p14:creationId xmlns:p14="http://schemas.microsoft.com/office/powerpoint/2010/main" xmlns="" val="166817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5400" b="1" dirty="0">
                <a:solidFill>
                  <a:srgbClr val="741202"/>
                </a:solidFill>
                <a:cs typeface="Arial" panose="020B0604020202020204" pitchFamily="34" charset="0"/>
              </a:rPr>
              <a:t>PURPOSE</a:t>
            </a:r>
            <a:endParaRPr lang="en-ZA" sz="5400" dirty="0"/>
          </a:p>
        </p:txBody>
      </p:sp>
      <p:sp>
        <p:nvSpPr>
          <p:cNvPr id="3" name="Content Placeholder 2"/>
          <p:cNvSpPr>
            <a:spLocks noGrp="1"/>
          </p:cNvSpPr>
          <p:nvPr>
            <p:ph idx="1"/>
          </p:nvPr>
        </p:nvSpPr>
        <p:spPr/>
        <p:txBody>
          <a:bodyPr>
            <a:normAutofit/>
          </a:bodyPr>
          <a:lstStyle/>
          <a:p>
            <a:pPr marL="0" indent="0">
              <a:buNone/>
            </a:pPr>
            <a:r>
              <a:rPr lang="en-ZA" sz="4400" dirty="0"/>
              <a:t>To present </a:t>
            </a:r>
            <a:r>
              <a:rPr lang="en-ZA" sz="4400" dirty="0" smtClean="0"/>
              <a:t>a </a:t>
            </a:r>
            <a:r>
              <a:rPr lang="en-ZA" sz="4400" b="1" dirty="0" smtClean="0"/>
              <a:t>progress report </a:t>
            </a:r>
            <a:r>
              <a:rPr lang="en-ZA" sz="4400" dirty="0" smtClean="0"/>
              <a:t>to the Portfolio Committee on the </a:t>
            </a:r>
            <a:r>
              <a:rPr lang="en-ZA" sz="4400" b="1" dirty="0" smtClean="0"/>
              <a:t>implementation</a:t>
            </a:r>
            <a:r>
              <a:rPr lang="en-ZA" sz="4400" dirty="0" smtClean="0"/>
              <a:t> of the 2017/18 </a:t>
            </a:r>
            <a:r>
              <a:rPr lang="en-ZA" sz="4400" b="1" dirty="0" smtClean="0"/>
              <a:t>Audit Action  Plan.</a:t>
            </a:r>
            <a:endParaRPr lang="en-ZA" sz="4400"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3</a:t>
            </a:fld>
            <a:endParaRPr lang="en-ZA" dirty="0"/>
          </a:p>
        </p:txBody>
      </p:sp>
    </p:spTree>
    <p:extLst>
      <p:ext uri="{BB962C8B-B14F-4D97-AF65-F5344CB8AC3E}">
        <p14:creationId xmlns:p14="http://schemas.microsoft.com/office/powerpoint/2010/main" xmlns="" val="430676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1"/>
            <a:ext cx="8229600" cy="504056"/>
          </a:xfrm>
        </p:spPr>
        <p:txBody>
          <a:bodyPr>
            <a:normAutofit fontScale="90000"/>
          </a:bodyPr>
          <a:lstStyle/>
          <a:p>
            <a:r>
              <a:rPr lang="en-ZA" sz="2800" b="1" dirty="0" smtClean="0">
                <a:solidFill>
                  <a:srgbClr val="741202"/>
                </a:solidFill>
                <a:cs typeface="Arial" panose="020B0604020202020204" pitchFamily="34" charset="0"/>
              </a:rPr>
              <a:t>PROGRESS ON FRUITLESS AND WASTEFUL EXPENDITURE</a:t>
            </a:r>
            <a:endParaRPr lang="en-ZA"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30</a:t>
            </a:fld>
            <a:endParaRPr lang="en-ZA" dirty="0"/>
          </a:p>
        </p:txBody>
      </p:sp>
      <p:graphicFrame>
        <p:nvGraphicFramePr>
          <p:cNvPr id="5" name="Content Placeholder 3"/>
          <p:cNvGraphicFramePr>
            <a:graphicFrameLocks/>
          </p:cNvGraphicFramePr>
          <p:nvPr>
            <p:extLst>
              <p:ext uri="{D42A27DB-BD31-4B8C-83A1-F6EECF244321}">
                <p14:modId xmlns:p14="http://schemas.microsoft.com/office/powerpoint/2010/main" xmlns="" val="2177172265"/>
              </p:ext>
            </p:extLst>
          </p:nvPr>
        </p:nvGraphicFramePr>
        <p:xfrm>
          <a:off x="323528" y="764705"/>
          <a:ext cx="8640961" cy="5426588"/>
        </p:xfrm>
        <a:graphic>
          <a:graphicData uri="http://schemas.openxmlformats.org/drawingml/2006/table">
            <a:tbl>
              <a:tblPr firstRow="1" bandRow="1">
                <a:tableStyleId>{9DCAF9ED-07DC-4A11-8D7F-57B35C25682E}</a:tableStyleId>
              </a:tblPr>
              <a:tblGrid>
                <a:gridCol w="6624736">
                  <a:extLst>
                    <a:ext uri="{9D8B030D-6E8A-4147-A177-3AD203B41FA5}">
                      <a16:colId xmlns:a16="http://schemas.microsoft.com/office/drawing/2014/main" xmlns="" val="20000"/>
                    </a:ext>
                  </a:extLst>
                </a:gridCol>
                <a:gridCol w="2016225">
                  <a:extLst>
                    <a:ext uri="{9D8B030D-6E8A-4147-A177-3AD203B41FA5}">
                      <a16:colId xmlns:a16="http://schemas.microsoft.com/office/drawing/2014/main" xmlns="" val="20001"/>
                    </a:ext>
                  </a:extLst>
                </a:gridCol>
              </a:tblGrid>
              <a:tr h="57606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ZA" sz="800" dirty="0" smtClean="0"/>
                    </a:p>
                    <a:p>
                      <a:pPr algn="ctr"/>
                      <a:r>
                        <a:rPr lang="en-ZA" sz="1800" dirty="0" smtClean="0"/>
                        <a:t>KHA RI GUDE</a:t>
                      </a:r>
                      <a:endParaRPr lang="en-ZA" sz="1800" dirty="0"/>
                    </a:p>
                  </a:txBody>
                  <a:tcPr>
                    <a:lnR w="12700" cap="flat" cmpd="sng" algn="ctr">
                      <a:solidFill>
                        <a:schemeClr val="accent2">
                          <a:lumMod val="60000"/>
                          <a:lumOff val="40000"/>
                        </a:schemeClr>
                      </a:solidFill>
                      <a:prstDash val="solid"/>
                      <a:round/>
                      <a:headEnd type="none" w="med" len="med"/>
                      <a:tailEnd type="none" w="med" len="med"/>
                    </a:ln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ZA" sz="800" dirty="0" smtClean="0"/>
                    </a:p>
                    <a:p>
                      <a:pPr algn="ctr"/>
                      <a:r>
                        <a:rPr lang="en-ZA" sz="1800" dirty="0" smtClean="0"/>
                        <a:t>R’000</a:t>
                      </a:r>
                      <a:endParaRPr lang="en-ZA" sz="1800" dirty="0"/>
                    </a:p>
                  </a:txBody>
                  <a:tcPr>
                    <a:lnL w="12700" cap="flat" cmpd="sng" algn="ctr">
                      <a:solidFill>
                        <a:schemeClr val="accent2">
                          <a:lumMod val="60000"/>
                          <a:lumOff val="40000"/>
                        </a:schemeClr>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090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291465" indent="-228600" algn="l">
                        <a:lnSpc>
                          <a:spcPct val="100000"/>
                        </a:lnSpc>
                        <a:spcBef>
                          <a:spcPts val="0"/>
                        </a:spcBef>
                        <a:spcAft>
                          <a:spcPts val="0"/>
                        </a:spcAft>
                        <a:tabLst>
                          <a:tab pos="201613" algn="l"/>
                          <a:tab pos="228600" algn="l"/>
                        </a:tabLst>
                      </a:pPr>
                      <a:endParaRPr lang="en-US" sz="8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285750" marR="291465" indent="-228600" algn="l">
                        <a:lnSpc>
                          <a:spcPct val="100000"/>
                        </a:lnSpc>
                        <a:spcBef>
                          <a:spcPts val="0"/>
                        </a:spcBef>
                        <a:spcAft>
                          <a:spcPts val="0"/>
                        </a:spcAft>
                        <a:tabLst>
                          <a:tab pos="201613" algn="l"/>
                          <a:tab pos="228600" algn="l"/>
                        </a:tabLst>
                      </a:pPr>
                      <a:r>
                        <a:rPr lang="en-US" sz="20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Opening</a:t>
                      </a:r>
                      <a:r>
                        <a:rPr lang="en-US" sz="2000" baseline="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balance</a:t>
                      </a:r>
                      <a:endPar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endParaRPr lang="en-ZA" sz="800" baseline="0" dirty="0" smtClean="0">
                        <a:latin typeface="Arial Narrow" panose="020B0606020202030204" pitchFamily="34" charset="0"/>
                        <a:cs typeface="Arial" panose="020B0604020202020204" pitchFamily="34" charset="0"/>
                      </a:endParaRPr>
                    </a:p>
                    <a:p>
                      <a:pPr algn="r"/>
                      <a:r>
                        <a:rPr lang="en-ZA" sz="2000" baseline="0" dirty="0" smtClean="0">
                          <a:latin typeface="Arial Narrow" panose="020B0606020202030204" pitchFamily="34" charset="0"/>
                          <a:cs typeface="Arial" panose="020B0604020202020204" pitchFamily="34" charset="0"/>
                        </a:rPr>
                        <a:t>44 333</a:t>
                      </a: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090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800" kern="1200" dirty="0" smtClean="0">
                        <a:solidFill>
                          <a:schemeClr val="dk1"/>
                        </a:solidFill>
                        <a:effectLst/>
                        <a:latin typeface="Arial Narrow" panose="020B0606020202030204" pitchFamily="34" charset="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Arial Narrow" panose="020B0606020202030204" pitchFamily="34" charset="0"/>
                          <a:ea typeface="+mn-ea"/>
                          <a:cs typeface="+mn-cs"/>
                        </a:rPr>
                        <a:t> Less:</a:t>
                      </a:r>
                      <a:r>
                        <a:rPr lang="en-US" sz="2000" kern="1200" baseline="0" dirty="0" smtClean="0">
                          <a:solidFill>
                            <a:schemeClr val="dk1"/>
                          </a:solidFill>
                          <a:effectLst/>
                          <a:latin typeface="Arial Narrow" panose="020B0606020202030204" pitchFamily="34" charset="0"/>
                          <a:ea typeface="+mn-ea"/>
                          <a:cs typeface="+mn-cs"/>
                        </a:rPr>
                        <a:t> </a:t>
                      </a:r>
                      <a:r>
                        <a:rPr lang="en-US" sz="2000" kern="1200" dirty="0" smtClean="0">
                          <a:solidFill>
                            <a:schemeClr val="dk1"/>
                          </a:solidFill>
                          <a:effectLst/>
                          <a:latin typeface="Arial Narrow" panose="020B0606020202030204" pitchFamily="34" charset="0"/>
                          <a:ea typeface="+mn-ea"/>
                          <a:cs typeface="+mn-cs"/>
                        </a:rPr>
                        <a:t>Prior period error</a:t>
                      </a:r>
                    </a:p>
                  </a:txBody>
                  <a:tcPr>
                    <a:lnR w="12700" cap="flat" cmpd="sng" algn="ctr">
                      <a:solidFill>
                        <a:schemeClr val="accent2">
                          <a:lumMod val="60000"/>
                          <a:lumOff val="40000"/>
                        </a:schemeClr>
                      </a:solidFill>
                      <a:prstDash val="solid"/>
                      <a:round/>
                      <a:headEnd type="none" w="med" len="med"/>
                      <a:tailEnd type="none" w="med" len="med"/>
                    </a:lnR>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endParaRPr lang="en-ZA" sz="800" b="0" dirty="0" smtClean="0">
                        <a:latin typeface="Arial Narrow" panose="020B0606020202030204" pitchFamily="34" charset="0"/>
                      </a:endParaRPr>
                    </a:p>
                    <a:p>
                      <a:pPr algn="r"/>
                      <a:r>
                        <a:rPr lang="en-ZA" sz="2000" b="1" dirty="0" smtClean="0">
                          <a:solidFill>
                            <a:srgbClr val="FF0000"/>
                          </a:solidFill>
                          <a:latin typeface="Arial Narrow" panose="020B0606020202030204" pitchFamily="34" charset="0"/>
                        </a:rPr>
                        <a:t>(42 755)</a:t>
                      </a:r>
                      <a:endParaRPr lang="en-ZA" sz="2000" b="1" dirty="0">
                        <a:solidFill>
                          <a:srgbClr val="FF0000"/>
                        </a:solidFill>
                        <a:latin typeface="Arial Narrow" panose="020B0606020202030204" pitchFamily="34" charset="0"/>
                      </a:endParaRP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5090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endParaRPr lang="en-US" sz="8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marL="171450" marR="0" indent="-171450" algn="l">
                        <a:lnSpc>
                          <a:spcPct val="100000"/>
                        </a:lnSpc>
                        <a:spcBef>
                          <a:spcPts val="0"/>
                        </a:spcBef>
                        <a:spcAft>
                          <a:spcPts val="0"/>
                        </a:spcAft>
                        <a:tabLst>
                          <a:tab pos="285750" algn="l"/>
                          <a:tab pos="457200" algn="l"/>
                        </a:tabLst>
                      </a:pPr>
                      <a:r>
                        <a:rPr lang="en-US" sz="1400" dirty="0" smtClean="0">
                          <a:effectLst/>
                          <a:latin typeface="Arial Narrow" panose="020B0606020202030204" pitchFamily="34" charset="0"/>
                          <a:ea typeface="Calibri" panose="020F0502020204030204" pitchFamily="34" charset="0"/>
                          <a:cs typeface="Times New Roman" panose="02020603050405020304" pitchFamily="18" charset="0"/>
                        </a:rPr>
                        <a:t> </a:t>
                      </a:r>
                      <a:r>
                        <a:rPr lang="en-US" sz="2000" b="1" dirty="0" smtClean="0">
                          <a:effectLst/>
                          <a:latin typeface="Arial Narrow" panose="020B0606020202030204" pitchFamily="34" charset="0"/>
                          <a:ea typeface="Calibri" panose="020F0502020204030204" pitchFamily="34" charset="0"/>
                          <a:cs typeface="Times New Roman" panose="02020603050405020304" pitchFamily="18" charset="0"/>
                        </a:rPr>
                        <a:t>As</a:t>
                      </a:r>
                      <a:r>
                        <a:rPr lang="en-US" sz="2000" b="1" baseline="0" dirty="0" smtClean="0">
                          <a:effectLst/>
                          <a:latin typeface="Arial Narrow" panose="020B0606020202030204" pitchFamily="34" charset="0"/>
                          <a:ea typeface="Calibri" panose="020F0502020204030204" pitchFamily="34" charset="0"/>
                          <a:cs typeface="Times New Roman" panose="02020603050405020304" pitchFamily="18" charset="0"/>
                        </a:rPr>
                        <a:t> Restated (new balance)</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lnB w="12700" cap="flat" cmpd="sng" algn="ctr">
                      <a:solidFill>
                        <a:schemeClr val="accent2">
                          <a:lumMod val="60000"/>
                          <a:lumOff val="40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r"/>
                      <a:endParaRPr lang="en-ZA" sz="800" dirty="0" smtClean="0">
                        <a:latin typeface="Arial Narrow" panose="020B0606020202030204" pitchFamily="34" charset="0"/>
                      </a:endParaRPr>
                    </a:p>
                    <a:p>
                      <a:pPr marL="0" indent="0" algn="r"/>
                      <a:r>
                        <a:rPr lang="en-ZA" sz="2000" b="1" dirty="0" smtClean="0">
                          <a:latin typeface="Arial Narrow" panose="020B0606020202030204" pitchFamily="34" charset="0"/>
                        </a:rPr>
                        <a:t>1 578</a:t>
                      </a:r>
                      <a:endParaRPr lang="en-ZA" sz="2000" b="1" dirty="0">
                        <a:latin typeface="Arial Narrow" panose="020B0606020202030204" pitchFamily="34" charset="0"/>
                      </a:endParaRP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090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pPr>
                      <a:endParaRPr lang="en-US" sz="8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Less:</a:t>
                      </a:r>
                      <a:r>
                        <a:rPr lang="en-US" sz="2000" baseline="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Amount recovered</a:t>
                      </a:r>
                      <a:endPar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endParaRPr lang="en-ZA" sz="800" b="0" dirty="0" smtClean="0">
                        <a:latin typeface="Arial Narrow" panose="020B0606020202030204" pitchFamily="34" charset="0"/>
                      </a:endParaRPr>
                    </a:p>
                    <a:p>
                      <a:pPr algn="r"/>
                      <a:r>
                        <a:rPr lang="en-ZA" sz="2000" b="1" dirty="0" smtClean="0">
                          <a:solidFill>
                            <a:srgbClr val="FF0000"/>
                          </a:solidFill>
                          <a:latin typeface="Arial Narrow" panose="020B0606020202030204" pitchFamily="34" charset="0"/>
                        </a:rPr>
                        <a:t>(282)</a:t>
                      </a: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509031">
                <a:tc>
                  <a:txBody>
                    <a:bodyPr/>
                    <a:lstStyle/>
                    <a:p>
                      <a:pPr marL="171450" marR="0" indent="-171450" algn="l">
                        <a:lnSpc>
                          <a:spcPct val="100000"/>
                        </a:lnSpc>
                        <a:spcBef>
                          <a:spcPts val="0"/>
                        </a:spcBef>
                        <a:spcAft>
                          <a:spcPts val="0"/>
                        </a:spcAft>
                      </a:pPr>
                      <a:endParaRPr lang="en-US" sz="8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b="1"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Balance</a:t>
                      </a:r>
                      <a:endParaRPr lang="en-US" sz="2000" b="1"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p>
                      <a:pPr algn="r"/>
                      <a:endParaRPr lang="en-ZA" sz="800" b="0" dirty="0" smtClean="0">
                        <a:latin typeface="Arial Narrow" panose="020B0606020202030204" pitchFamily="34" charset="0"/>
                      </a:endParaRPr>
                    </a:p>
                    <a:p>
                      <a:pPr algn="r"/>
                      <a:r>
                        <a:rPr lang="en-ZA" sz="2000" b="1" dirty="0" smtClean="0">
                          <a:latin typeface="Arial Narrow" panose="020B0606020202030204" pitchFamily="34" charset="0"/>
                        </a:rPr>
                        <a:t>1 296</a:t>
                      </a:r>
                      <a:endParaRPr lang="en-ZA" sz="2000" b="1" dirty="0">
                        <a:latin typeface="Arial Narrow" panose="020B0606020202030204" pitchFamily="34" charset="0"/>
                      </a:endParaRP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509031">
                <a:tc>
                  <a:txBody>
                    <a:bodyPr/>
                    <a:lstStyle/>
                    <a:p>
                      <a:pPr marL="171450" marR="0" indent="-171450" algn="l">
                        <a:lnSpc>
                          <a:spcPct val="100000"/>
                        </a:lnSpc>
                        <a:spcBef>
                          <a:spcPts val="0"/>
                        </a:spcBef>
                        <a:spcAft>
                          <a:spcPts val="0"/>
                        </a:spcAft>
                      </a:pPr>
                      <a:endParaRPr lang="en-US" sz="8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Add: Fruitless and Wasteful expenditure for 2016/17</a:t>
                      </a:r>
                      <a:endPar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p>
                      <a:pPr algn="r"/>
                      <a:endParaRPr lang="en-ZA" sz="800" b="0" dirty="0" smtClean="0">
                        <a:latin typeface="Arial Narrow" panose="020B0606020202030204" pitchFamily="34" charset="0"/>
                      </a:endParaRPr>
                    </a:p>
                    <a:p>
                      <a:pPr algn="r"/>
                      <a:r>
                        <a:rPr lang="en-ZA" sz="2000" b="0" dirty="0" smtClean="0">
                          <a:latin typeface="Arial Narrow" panose="020B0606020202030204" pitchFamily="34" charset="0"/>
                        </a:rPr>
                        <a:t>11 157</a:t>
                      </a:r>
                      <a:endParaRPr lang="en-ZA" sz="2000" b="0" dirty="0">
                        <a:latin typeface="Arial Narrow" panose="020B0606020202030204" pitchFamily="34" charset="0"/>
                      </a:endParaRP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509031">
                <a:tc>
                  <a:txBody>
                    <a:bodyPr/>
                    <a:lstStyle/>
                    <a:p>
                      <a:pPr marL="171450" marR="0" indent="-171450" algn="l">
                        <a:lnSpc>
                          <a:spcPct val="100000"/>
                        </a:lnSpc>
                        <a:spcBef>
                          <a:spcPts val="0"/>
                        </a:spcBef>
                        <a:spcAft>
                          <a:spcPts val="0"/>
                        </a:spcAft>
                      </a:pPr>
                      <a:endParaRPr lang="en-US" sz="8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b="1"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Closing</a:t>
                      </a:r>
                      <a:r>
                        <a:rPr lang="en-US" sz="2000" b="1" baseline="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balance</a:t>
                      </a:r>
                      <a:r>
                        <a:rPr lang="en-US" sz="2000" b="1"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as 31 March 2017 </a:t>
                      </a:r>
                      <a:endParaRPr lang="en-US" sz="2000" b="1"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p>
                      <a:pPr algn="r"/>
                      <a:endParaRPr lang="en-ZA" sz="800" b="0" dirty="0" smtClean="0">
                        <a:latin typeface="Arial Narrow" panose="020B0606020202030204" pitchFamily="34" charset="0"/>
                      </a:endParaRPr>
                    </a:p>
                    <a:p>
                      <a:pPr algn="r"/>
                      <a:r>
                        <a:rPr lang="en-ZA" sz="2000" b="1" dirty="0" smtClean="0">
                          <a:latin typeface="Arial Narrow" panose="020B0606020202030204" pitchFamily="34" charset="0"/>
                        </a:rPr>
                        <a:t>12 453</a:t>
                      </a:r>
                      <a:endParaRPr lang="en-ZA" sz="2000" b="1" dirty="0">
                        <a:latin typeface="Arial Narrow" panose="020B0606020202030204" pitchFamily="34" charset="0"/>
                      </a:endParaRP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509031">
                <a:tc>
                  <a:txBody>
                    <a:bodyPr/>
                    <a:lstStyle/>
                    <a:p>
                      <a:pPr marL="171450" marR="0" indent="-171450" algn="l">
                        <a:lnSpc>
                          <a:spcPct val="100000"/>
                        </a:lnSpc>
                        <a:spcBef>
                          <a:spcPts val="0"/>
                        </a:spcBef>
                        <a:spcAft>
                          <a:spcPts val="0"/>
                        </a:spcAft>
                      </a:pPr>
                      <a:endParaRPr lang="en-US" sz="8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Less:</a:t>
                      </a:r>
                      <a:r>
                        <a:rPr lang="en-US" sz="2000" baseline="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Amount recovered</a:t>
                      </a:r>
                      <a:endPar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p>
                      <a:pPr algn="r"/>
                      <a:endParaRPr lang="en-ZA" sz="800" b="0" dirty="0" smtClean="0">
                        <a:latin typeface="Arial Narrow" panose="020B0606020202030204" pitchFamily="34" charset="0"/>
                      </a:endParaRPr>
                    </a:p>
                    <a:p>
                      <a:pPr algn="r"/>
                      <a:r>
                        <a:rPr lang="en-ZA" sz="2000" b="1" dirty="0" smtClean="0">
                          <a:solidFill>
                            <a:srgbClr val="FF0000"/>
                          </a:solidFill>
                          <a:latin typeface="Arial Narrow" panose="020B0606020202030204" pitchFamily="34" charset="0"/>
                        </a:rPr>
                        <a:t>(7 208)</a:t>
                      </a:r>
                      <a:endParaRPr lang="en-ZA" sz="2000" b="1" dirty="0">
                        <a:solidFill>
                          <a:srgbClr val="FF0000"/>
                        </a:solidFill>
                        <a:latin typeface="Arial Narrow" panose="020B0606020202030204" pitchFamily="34" charset="0"/>
                      </a:endParaRP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705245">
                <a:tc>
                  <a:txBody>
                    <a:bodyPr/>
                    <a:lstStyle/>
                    <a:p>
                      <a:pPr marL="171450" marR="0" indent="-171450" algn="l">
                        <a:lnSpc>
                          <a:spcPct val="100000"/>
                        </a:lnSpc>
                        <a:spcBef>
                          <a:spcPts val="0"/>
                        </a:spcBef>
                        <a:spcAft>
                          <a:spcPts val="0"/>
                        </a:spcAft>
                      </a:pPr>
                      <a:endParaRPr lang="en-US" sz="800" b="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endParaRPr lang="en-US" sz="800" b="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b="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Balance as</a:t>
                      </a:r>
                      <a:r>
                        <a:rPr lang="en-US" sz="2000" b="1" baseline="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31 January 2018</a:t>
                      </a:r>
                      <a:endParaRPr lang="en-US" sz="20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p>
                      <a:pPr algn="r"/>
                      <a:endParaRPr lang="en-ZA" sz="800" b="1" dirty="0" smtClean="0">
                        <a:solidFill>
                          <a:schemeClr val="tx1"/>
                        </a:solidFill>
                        <a:latin typeface="Arial Narrow" panose="020B0606020202030204" pitchFamily="34" charset="0"/>
                      </a:endParaRPr>
                    </a:p>
                    <a:p>
                      <a:pPr algn="r"/>
                      <a:r>
                        <a:rPr lang="en-ZA" sz="2000" b="1" dirty="0" smtClean="0">
                          <a:solidFill>
                            <a:schemeClr val="tx1"/>
                          </a:solidFill>
                          <a:latin typeface="Arial Narrow" panose="020B0606020202030204" pitchFamily="34" charset="0"/>
                        </a:rPr>
                        <a:t>5</a:t>
                      </a:r>
                      <a:r>
                        <a:rPr lang="en-ZA" sz="2000" b="1" baseline="0" dirty="0" smtClean="0">
                          <a:solidFill>
                            <a:schemeClr val="tx1"/>
                          </a:solidFill>
                          <a:latin typeface="Arial Narrow" panose="020B0606020202030204" pitchFamily="34" charset="0"/>
                        </a:rPr>
                        <a:t> 245</a:t>
                      </a:r>
                      <a:endParaRPr lang="en-ZA" sz="2000" b="1" dirty="0" smtClean="0">
                        <a:solidFill>
                          <a:schemeClr val="tx1"/>
                        </a:solidFill>
                        <a:latin typeface="Arial Narrow" panose="020B0606020202030204" pitchFamily="34" charset="0"/>
                      </a:endParaRPr>
                    </a:p>
                  </a:txBody>
                  <a:tcPr>
                    <a:lnL w="12700" cap="flat" cmpd="sng" algn="ctr">
                      <a:solidFill>
                        <a:schemeClr val="accent2">
                          <a:lumMod val="60000"/>
                          <a:lumOff val="40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17894242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1"/>
            <a:ext cx="8229600" cy="504056"/>
          </a:xfrm>
        </p:spPr>
        <p:txBody>
          <a:bodyPr>
            <a:noAutofit/>
          </a:bodyPr>
          <a:lstStyle/>
          <a:p>
            <a:r>
              <a:rPr lang="en-ZA" sz="2400" b="1" dirty="0" smtClean="0">
                <a:solidFill>
                  <a:srgbClr val="741202"/>
                </a:solidFill>
                <a:cs typeface="Arial" panose="020B0604020202020204" pitchFamily="34" charset="0"/>
              </a:rPr>
              <a:t>DETAILED EXPLANATION ON FRUITLESS AND WASTEFUL EXPENDITURE</a:t>
            </a:r>
            <a:endParaRPr lang="en-ZA" sz="24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31</a:t>
            </a:fld>
            <a:endParaRPr lang="en-ZA" dirty="0"/>
          </a:p>
        </p:txBody>
      </p:sp>
      <p:graphicFrame>
        <p:nvGraphicFramePr>
          <p:cNvPr id="5" name="Content Placeholder 3"/>
          <p:cNvGraphicFramePr>
            <a:graphicFrameLocks/>
          </p:cNvGraphicFramePr>
          <p:nvPr>
            <p:extLst>
              <p:ext uri="{D42A27DB-BD31-4B8C-83A1-F6EECF244321}">
                <p14:modId xmlns:p14="http://schemas.microsoft.com/office/powerpoint/2010/main" xmlns="" val="55704838"/>
              </p:ext>
            </p:extLst>
          </p:nvPr>
        </p:nvGraphicFramePr>
        <p:xfrm>
          <a:off x="323528" y="764705"/>
          <a:ext cx="8640961" cy="5644441"/>
        </p:xfrm>
        <a:graphic>
          <a:graphicData uri="http://schemas.openxmlformats.org/drawingml/2006/table">
            <a:tbl>
              <a:tblPr firstRow="1" bandRow="1">
                <a:tableStyleId>{9DCAF9ED-07DC-4A11-8D7F-57B35C25682E}</a:tableStyleId>
              </a:tblPr>
              <a:tblGrid>
                <a:gridCol w="8640961">
                  <a:extLst>
                    <a:ext uri="{9D8B030D-6E8A-4147-A177-3AD203B41FA5}">
                      <a16:colId xmlns:a16="http://schemas.microsoft.com/office/drawing/2014/main" xmlns="" val="20000"/>
                    </a:ext>
                  </a:extLst>
                </a:gridCol>
              </a:tblGrid>
              <a:tr h="52380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800" dirty="0" smtClean="0"/>
                        <a:t>Narrative explanation of fruitless and wasteful expenditure</a:t>
                      </a:r>
                    </a:p>
                  </a:txBody>
                  <a:tcPr/>
                </a:tc>
                <a:extLst>
                  <a:ext uri="{0D108BD9-81ED-4DB2-BD59-A6C34878D82A}">
                    <a16:rowId xmlns:a16="http://schemas.microsoft.com/office/drawing/2014/main" xmlns="" val="10000"/>
                  </a:ext>
                </a:extLst>
              </a:tr>
              <a:tr h="50678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r>
                        <a:rPr lang="en-US" sz="1600" dirty="0" smtClean="0">
                          <a:solidFill>
                            <a:srgbClr val="000000"/>
                          </a:solidFill>
                          <a:effectLst/>
                          <a:latin typeface="+mn-lt"/>
                          <a:ea typeface="Times New Roman" panose="02020603050405020304" pitchFamily="18" charset="0"/>
                          <a:cs typeface="Times New Roman" panose="02020603050405020304" pitchFamily="18" charset="0"/>
                        </a:rPr>
                        <a:t>During the 2015/16, the Auditor-General declared </a:t>
                      </a:r>
                      <a:r>
                        <a:rPr lang="en-US" sz="1600" b="1" dirty="0" smtClean="0">
                          <a:solidFill>
                            <a:srgbClr val="000000"/>
                          </a:solidFill>
                          <a:effectLst/>
                          <a:latin typeface="+mn-lt"/>
                          <a:ea typeface="Times New Roman" panose="02020603050405020304" pitchFamily="18" charset="0"/>
                          <a:cs typeface="Times New Roman" panose="02020603050405020304" pitchFamily="18" charset="0"/>
                        </a:rPr>
                        <a:t>R44.333 million </a:t>
                      </a:r>
                      <a:r>
                        <a:rPr lang="en-US" sz="1600" dirty="0" smtClean="0">
                          <a:solidFill>
                            <a:srgbClr val="000000"/>
                          </a:solidFill>
                          <a:effectLst/>
                          <a:latin typeface="+mn-lt"/>
                          <a:ea typeface="Times New Roman" panose="02020603050405020304" pitchFamily="18" charset="0"/>
                          <a:cs typeface="Times New Roman" panose="02020603050405020304" pitchFamily="18" charset="0"/>
                        </a:rPr>
                        <a:t>as fruitless and wasteful expenditure on payment of stipends for volunteers utilising the sliding scale rates. </a:t>
                      </a: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endParaRPr lang="en-US" sz="800" dirty="0" smtClean="0">
                        <a:solidFill>
                          <a:srgbClr val="000000"/>
                        </a:solidFill>
                        <a:effectLst/>
                        <a:latin typeface="+mn-lt"/>
                        <a:ea typeface="Times New Roman" panose="02020603050405020304" pitchFamily="18" charset="0"/>
                        <a:cs typeface="Times New Roman" panose="02020603050405020304" pitchFamily="18" charset="0"/>
                      </a:endParaRP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r>
                        <a:rPr lang="en-US" sz="1600" dirty="0" smtClean="0">
                          <a:solidFill>
                            <a:srgbClr val="000000"/>
                          </a:solidFill>
                          <a:effectLst/>
                          <a:latin typeface="+mn-lt"/>
                          <a:ea typeface="Times New Roman" panose="02020603050405020304" pitchFamily="18" charset="0"/>
                          <a:cs typeface="Times New Roman" panose="02020603050405020304" pitchFamily="18" charset="0"/>
                        </a:rPr>
                        <a:t>During the 2016/17 financial</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 year</a:t>
                      </a:r>
                      <a:r>
                        <a:rPr lang="en-US" sz="1600" dirty="0" smtClean="0">
                          <a:solidFill>
                            <a:srgbClr val="000000"/>
                          </a:solidFill>
                          <a:effectLst/>
                          <a:latin typeface="+mn-lt"/>
                          <a:ea typeface="Times New Roman" panose="02020603050405020304" pitchFamily="18" charset="0"/>
                          <a:cs typeface="Times New Roman" panose="02020603050405020304" pitchFamily="18" charset="0"/>
                        </a:rPr>
                        <a:t>, the Department appointed an </a:t>
                      </a:r>
                      <a:r>
                        <a:rPr lang="en-US" sz="1600" b="1" dirty="0" smtClean="0">
                          <a:solidFill>
                            <a:srgbClr val="000000"/>
                          </a:solidFill>
                          <a:effectLst/>
                          <a:latin typeface="+mn-lt"/>
                          <a:ea typeface="Times New Roman" panose="02020603050405020304" pitchFamily="18" charset="0"/>
                          <a:cs typeface="Times New Roman" panose="02020603050405020304" pitchFamily="18" charset="0"/>
                        </a:rPr>
                        <a:t>independent audit service provider </a:t>
                      </a:r>
                      <a:r>
                        <a:rPr lang="en-US" sz="1600" dirty="0" smtClean="0">
                          <a:solidFill>
                            <a:srgbClr val="000000"/>
                          </a:solidFill>
                          <a:effectLst/>
                          <a:latin typeface="+mn-lt"/>
                          <a:ea typeface="Times New Roman" panose="02020603050405020304" pitchFamily="18" charset="0"/>
                          <a:cs typeface="Times New Roman" panose="02020603050405020304" pitchFamily="18" charset="0"/>
                        </a:rPr>
                        <a:t>to investigate the fruitless and wasteful</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 expenditure that incurred on Kha Ri Gude. It was discovered that from </a:t>
                      </a:r>
                      <a:r>
                        <a:rPr lang="en-US" sz="1600" b="1" baseline="0" dirty="0" smtClean="0">
                          <a:solidFill>
                            <a:srgbClr val="000000"/>
                          </a:solidFill>
                          <a:effectLst/>
                          <a:latin typeface="+mn-lt"/>
                          <a:ea typeface="Times New Roman" panose="02020603050405020304" pitchFamily="18" charset="0"/>
                          <a:cs typeface="Times New Roman" panose="02020603050405020304" pitchFamily="18" charset="0"/>
                        </a:rPr>
                        <a:t>R44 million </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declared as fruitless and wasteful expenditure in 2015/16 financial year, </a:t>
                      </a:r>
                      <a:r>
                        <a:rPr lang="en-US" sz="1600" b="1" baseline="0" dirty="0" smtClean="0">
                          <a:solidFill>
                            <a:srgbClr val="000000"/>
                          </a:solidFill>
                          <a:effectLst/>
                          <a:latin typeface="+mn-lt"/>
                          <a:ea typeface="Times New Roman" panose="02020603050405020304" pitchFamily="18" charset="0"/>
                          <a:cs typeface="Times New Roman" panose="02020603050405020304" pitchFamily="18" charset="0"/>
                        </a:rPr>
                        <a:t>R1.578 million </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was fruitless and wasteful expenditure.</a:t>
                      </a: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endParaRPr lang="en-US" sz="800" baseline="0" dirty="0" smtClean="0">
                        <a:solidFill>
                          <a:srgbClr val="000000"/>
                        </a:solidFill>
                        <a:effectLst/>
                        <a:latin typeface="+mn-lt"/>
                        <a:ea typeface="Times New Roman" panose="02020603050405020304" pitchFamily="18" charset="0"/>
                        <a:cs typeface="Times New Roman" panose="02020603050405020304" pitchFamily="18" charset="0"/>
                      </a:endParaRP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r>
                        <a:rPr lang="en-US" sz="1600" dirty="0" smtClean="0">
                          <a:solidFill>
                            <a:srgbClr val="000000"/>
                          </a:solidFill>
                          <a:effectLst/>
                          <a:latin typeface="+mn-lt"/>
                          <a:ea typeface="Times New Roman" panose="02020603050405020304" pitchFamily="18" charset="0"/>
                          <a:cs typeface="Times New Roman" panose="02020603050405020304" pitchFamily="18" charset="0"/>
                        </a:rPr>
                        <a:t>The report was presented and discussed with the Auditor-General. It was agreed that the </a:t>
                      </a:r>
                      <a:r>
                        <a:rPr lang="en-US" sz="1600" b="1" dirty="0" smtClean="0">
                          <a:solidFill>
                            <a:srgbClr val="000000"/>
                          </a:solidFill>
                          <a:effectLst/>
                          <a:latin typeface="+mn-lt"/>
                          <a:ea typeface="Times New Roman" panose="02020603050405020304" pitchFamily="18" charset="0"/>
                          <a:cs typeface="Times New Roman" panose="02020603050405020304" pitchFamily="18" charset="0"/>
                        </a:rPr>
                        <a:t>R44.333 million </a:t>
                      </a:r>
                      <a:r>
                        <a:rPr lang="en-US" sz="1600" dirty="0" smtClean="0">
                          <a:solidFill>
                            <a:srgbClr val="000000"/>
                          </a:solidFill>
                          <a:effectLst/>
                          <a:latin typeface="+mn-lt"/>
                          <a:ea typeface="Times New Roman" panose="02020603050405020304" pitchFamily="18" charset="0"/>
                          <a:cs typeface="Times New Roman" panose="02020603050405020304" pitchFamily="18" charset="0"/>
                        </a:rPr>
                        <a:t>be adjusted by </a:t>
                      </a:r>
                      <a:r>
                        <a:rPr lang="en-US" sz="1600" b="1" dirty="0" smtClean="0">
                          <a:solidFill>
                            <a:srgbClr val="000000"/>
                          </a:solidFill>
                          <a:effectLst/>
                          <a:latin typeface="+mn-lt"/>
                          <a:ea typeface="Times New Roman" panose="02020603050405020304" pitchFamily="18" charset="0"/>
                          <a:cs typeface="Times New Roman" panose="02020603050405020304" pitchFamily="18" charset="0"/>
                        </a:rPr>
                        <a:t>R42.755 million</a:t>
                      </a:r>
                      <a:r>
                        <a:rPr lang="en-US" sz="1600" dirty="0" smtClean="0">
                          <a:solidFill>
                            <a:srgbClr val="000000"/>
                          </a:solidFill>
                          <a:effectLst/>
                          <a:latin typeface="+mn-lt"/>
                          <a:ea typeface="Times New Roman" panose="02020603050405020304" pitchFamily="18" charset="0"/>
                          <a:cs typeface="Times New Roman" panose="02020603050405020304" pitchFamily="18" charset="0"/>
                        </a:rPr>
                        <a:t>.</a:t>
                      </a: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endParaRPr lang="en-US" sz="800" dirty="0" smtClean="0">
                        <a:solidFill>
                          <a:srgbClr val="000000"/>
                        </a:solidFill>
                        <a:effectLst/>
                        <a:latin typeface="+mn-lt"/>
                        <a:ea typeface="Times New Roman" panose="02020603050405020304" pitchFamily="18" charset="0"/>
                        <a:cs typeface="Times New Roman" panose="02020603050405020304" pitchFamily="18" charset="0"/>
                      </a:endParaRP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r>
                        <a:rPr lang="en-US" sz="1600" dirty="0" smtClean="0">
                          <a:solidFill>
                            <a:srgbClr val="000000"/>
                          </a:solidFill>
                          <a:effectLst/>
                          <a:latin typeface="+mn-lt"/>
                          <a:ea typeface="Times New Roman" panose="02020603050405020304" pitchFamily="18" charset="0"/>
                          <a:cs typeface="Times New Roman" panose="02020603050405020304" pitchFamily="18" charset="0"/>
                        </a:rPr>
                        <a:t>From the R1.578 million </a:t>
                      </a:r>
                      <a:r>
                        <a:rPr lang="en-US" sz="1600" b="1" dirty="0" smtClean="0">
                          <a:solidFill>
                            <a:srgbClr val="000000"/>
                          </a:solidFill>
                          <a:effectLst/>
                          <a:latin typeface="+mn-lt"/>
                          <a:ea typeface="Times New Roman" panose="02020603050405020304" pitchFamily="18" charset="0"/>
                          <a:cs typeface="Times New Roman" panose="02020603050405020304" pitchFamily="18" charset="0"/>
                        </a:rPr>
                        <a:t>R282 000 was recovered</a:t>
                      </a:r>
                      <a:r>
                        <a:rPr lang="en-US" sz="1600" dirty="0" smtClean="0">
                          <a:solidFill>
                            <a:srgbClr val="000000"/>
                          </a:solidFill>
                          <a:effectLst/>
                          <a:latin typeface="+mn-lt"/>
                          <a:ea typeface="Times New Roman" panose="02020603050405020304" pitchFamily="18" charset="0"/>
                          <a:cs typeface="Times New Roman" panose="02020603050405020304" pitchFamily="18" charset="0"/>
                        </a:rPr>
                        <a:t>.  The Volunteers implicated on the matter did not participate in the 2016/17 financial year.</a:t>
                      </a: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endParaRPr lang="en-US" sz="800" dirty="0" smtClean="0">
                        <a:solidFill>
                          <a:srgbClr val="000000"/>
                        </a:solidFill>
                        <a:effectLst/>
                        <a:latin typeface="+mn-lt"/>
                        <a:ea typeface="Times New Roman" panose="02020603050405020304" pitchFamily="18" charset="0"/>
                        <a:cs typeface="Times New Roman" panose="02020603050405020304" pitchFamily="18" charset="0"/>
                      </a:endParaRP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r>
                        <a:rPr lang="en-US" sz="1600" dirty="0" smtClean="0">
                          <a:solidFill>
                            <a:srgbClr val="000000"/>
                          </a:solidFill>
                          <a:effectLst/>
                          <a:latin typeface="+mn-lt"/>
                          <a:ea typeface="Times New Roman" panose="02020603050405020304" pitchFamily="18" charset="0"/>
                          <a:cs typeface="Times New Roman" panose="02020603050405020304" pitchFamily="18" charset="0"/>
                        </a:rPr>
                        <a:t>In the last quarter of</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 2016/17 financial year, the Director-General appointed </a:t>
                      </a:r>
                      <a:r>
                        <a:rPr lang="en-US" sz="1600" b="1" baseline="0" dirty="0" smtClean="0">
                          <a:solidFill>
                            <a:srgbClr val="000000"/>
                          </a:solidFill>
                          <a:effectLst/>
                          <a:latin typeface="+mn-lt"/>
                          <a:ea typeface="Times New Roman" panose="02020603050405020304" pitchFamily="18" charset="0"/>
                          <a:cs typeface="Times New Roman" panose="02020603050405020304" pitchFamily="18" charset="0"/>
                        </a:rPr>
                        <a:t>an Internal Investigation Committee</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 to look into the matter of fruitless and wasteful expenditure. The Committee identified fruitless and wasteful expenditure amounting to R11.157 million. The amount was disclosed in the books of the Department.</a:t>
                      </a: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endParaRPr lang="en-US" sz="800" baseline="0" dirty="0" smtClean="0">
                        <a:solidFill>
                          <a:srgbClr val="000000"/>
                        </a:solidFill>
                        <a:effectLst/>
                        <a:latin typeface="+mn-lt"/>
                        <a:ea typeface="Times New Roman" panose="02020603050405020304" pitchFamily="18" charset="0"/>
                        <a:cs typeface="Times New Roman" panose="02020603050405020304" pitchFamily="18" charset="0"/>
                      </a:endParaRP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From the </a:t>
                      </a:r>
                      <a:r>
                        <a:rPr lang="en-US" sz="1600" b="1" baseline="0" dirty="0" smtClean="0">
                          <a:solidFill>
                            <a:srgbClr val="000000"/>
                          </a:solidFill>
                          <a:effectLst/>
                          <a:latin typeface="+mn-lt"/>
                          <a:ea typeface="Times New Roman" panose="02020603050405020304" pitchFamily="18" charset="0"/>
                          <a:cs typeface="Times New Roman" panose="02020603050405020304" pitchFamily="18" charset="0"/>
                        </a:rPr>
                        <a:t>R11.157 million </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disclosed as fruitless and wasteful expenditure in 2016/17 financial year,  </a:t>
                      </a:r>
                      <a:r>
                        <a:rPr lang="en-US" sz="1600" b="1" baseline="0" dirty="0" smtClean="0">
                          <a:solidFill>
                            <a:srgbClr val="000000"/>
                          </a:solidFill>
                          <a:effectLst/>
                          <a:latin typeface="+mn-lt"/>
                          <a:ea typeface="Times New Roman" panose="02020603050405020304" pitchFamily="18" charset="0"/>
                          <a:cs typeface="Times New Roman" panose="02020603050405020304" pitchFamily="18" charset="0"/>
                        </a:rPr>
                        <a:t>R7. 208 million </a:t>
                      </a:r>
                      <a:r>
                        <a:rPr lang="en-US" sz="1600" b="0" baseline="0" dirty="0" smtClean="0">
                          <a:solidFill>
                            <a:srgbClr val="000000"/>
                          </a:solidFill>
                          <a:effectLst/>
                          <a:latin typeface="+mn-lt"/>
                          <a:ea typeface="Times New Roman" panose="02020603050405020304" pitchFamily="18" charset="0"/>
                          <a:cs typeface="Times New Roman" panose="02020603050405020304" pitchFamily="18" charset="0"/>
                        </a:rPr>
                        <a:t>has been recovered to date</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a:t>
                      </a: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endParaRPr lang="en-US" sz="800" baseline="0" dirty="0" smtClean="0">
                        <a:solidFill>
                          <a:srgbClr val="000000"/>
                        </a:solidFill>
                        <a:effectLst/>
                        <a:latin typeface="+mn-lt"/>
                        <a:ea typeface="Times New Roman" panose="02020603050405020304" pitchFamily="18" charset="0"/>
                        <a:cs typeface="Times New Roman" panose="02020603050405020304" pitchFamily="18" charset="0"/>
                      </a:endParaRPr>
                    </a:p>
                    <a:p>
                      <a:pPr marL="461963" marR="291465" indent="-293688" algn="just">
                        <a:lnSpc>
                          <a:spcPct val="100000"/>
                        </a:lnSpc>
                        <a:spcBef>
                          <a:spcPts val="0"/>
                        </a:spcBef>
                        <a:spcAft>
                          <a:spcPts val="0"/>
                        </a:spcAft>
                        <a:buFont typeface="Wingdings" panose="05000000000000000000" pitchFamily="2" charset="2"/>
                        <a:buChar char="Ø"/>
                        <a:tabLst>
                          <a:tab pos="201613" algn="l"/>
                          <a:tab pos="228600" algn="l"/>
                        </a:tabLst>
                      </a:pP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The Department opened a case with </a:t>
                      </a:r>
                      <a:r>
                        <a:rPr lang="en-US" sz="1600" b="1" baseline="0" dirty="0" smtClean="0">
                          <a:solidFill>
                            <a:srgbClr val="000000"/>
                          </a:solidFill>
                          <a:effectLst/>
                          <a:latin typeface="+mn-lt"/>
                          <a:ea typeface="Times New Roman" panose="02020603050405020304" pitchFamily="18" charset="0"/>
                          <a:cs typeface="Times New Roman" panose="02020603050405020304" pitchFamily="18" charset="0"/>
                        </a:rPr>
                        <a:t>SAPS and Special Investigating Unit </a:t>
                      </a:r>
                      <a:r>
                        <a:rPr lang="en-US" sz="1600" baseline="0" dirty="0" smtClean="0">
                          <a:solidFill>
                            <a:srgbClr val="000000"/>
                          </a:solidFill>
                          <a:effectLst/>
                          <a:latin typeface="+mn-lt"/>
                          <a:ea typeface="Times New Roman" panose="02020603050405020304" pitchFamily="18" charset="0"/>
                          <a:cs typeface="Times New Roman" panose="02020603050405020304" pitchFamily="18" charset="0"/>
                        </a:rPr>
                        <a:t>and the matter is currently under investigation.</a:t>
                      </a:r>
                      <a:endParaRPr lang="en-US" sz="1600" dirty="0" smtClean="0">
                        <a:solidFill>
                          <a:srgbClr val="000000"/>
                        </a:solidFill>
                        <a:effectLst/>
                        <a:latin typeface="+mn-lt"/>
                        <a:ea typeface="Times New Roman" panose="02020603050405020304" pitchFamily="18" charset="0"/>
                        <a:cs typeface="Times New Roman" panose="02020603050405020304" pitchFamily="18" charset="0"/>
                      </a:endParaRPr>
                    </a:p>
                  </a:txBody>
                  <a:tcPr marL="114300" marR="11430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2784065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6712"/>
          </a:xfrm>
        </p:spPr>
        <p:txBody>
          <a:bodyPr>
            <a:normAutofit/>
          </a:bodyPr>
          <a:lstStyle/>
          <a:p>
            <a:r>
              <a:rPr lang="en-US" sz="2800" b="1" dirty="0" smtClean="0">
                <a:solidFill>
                  <a:srgbClr val="741202"/>
                </a:solidFill>
                <a:cs typeface="Arial" panose="020B0604020202020204" pitchFamily="34" charset="0"/>
              </a:rPr>
              <a:t>PROGRESS ON ALIGNMENT BETWEEN APP AND MTSF</a:t>
            </a:r>
            <a:endParaRPr lang="en-US" sz="2800" b="1" dirty="0">
              <a:solidFill>
                <a:srgbClr val="741202"/>
              </a:solidFill>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80149264"/>
              </p:ext>
            </p:extLst>
          </p:nvPr>
        </p:nvGraphicFramePr>
        <p:xfrm>
          <a:off x="1" y="980729"/>
          <a:ext cx="9036497" cy="5954137"/>
        </p:xfrm>
        <a:graphic>
          <a:graphicData uri="http://schemas.openxmlformats.org/drawingml/2006/table">
            <a:tbl>
              <a:tblPr firstRow="1" bandRow="1">
                <a:tableStyleId>{21E4AEA4-8DFA-4A89-87EB-49C32662AFE0}</a:tableStyleId>
              </a:tblPr>
              <a:tblGrid>
                <a:gridCol w="2274600">
                  <a:extLst>
                    <a:ext uri="{9D8B030D-6E8A-4147-A177-3AD203B41FA5}">
                      <a16:colId xmlns:a16="http://schemas.microsoft.com/office/drawing/2014/main" xmlns="" val="20000"/>
                    </a:ext>
                  </a:extLst>
                </a:gridCol>
                <a:gridCol w="2274600">
                  <a:extLst>
                    <a:ext uri="{9D8B030D-6E8A-4147-A177-3AD203B41FA5}">
                      <a16:colId xmlns:a16="http://schemas.microsoft.com/office/drawing/2014/main" xmlns="" val="20001"/>
                    </a:ext>
                  </a:extLst>
                </a:gridCol>
                <a:gridCol w="4487297">
                  <a:extLst>
                    <a:ext uri="{9D8B030D-6E8A-4147-A177-3AD203B41FA5}">
                      <a16:colId xmlns:a16="http://schemas.microsoft.com/office/drawing/2014/main" xmlns="" val="20002"/>
                    </a:ext>
                  </a:extLst>
                </a:gridCol>
              </a:tblGrid>
              <a:tr h="393306">
                <a:tc>
                  <a:txBody>
                    <a:bodyPr/>
                    <a:lstStyle/>
                    <a:p>
                      <a:r>
                        <a:rPr lang="en-US" sz="1800" dirty="0" smtClean="0"/>
                        <a:t>Indicator</a:t>
                      </a:r>
                      <a:endParaRPr lang="en-US" sz="1800" dirty="0"/>
                    </a:p>
                  </a:txBody>
                  <a:tcPr/>
                </a:tc>
                <a:tc>
                  <a:txBody>
                    <a:bodyPr/>
                    <a:lstStyle/>
                    <a:p>
                      <a:r>
                        <a:rPr lang="en-US" sz="1800" dirty="0" smtClean="0"/>
                        <a:t>Root Cause</a:t>
                      </a:r>
                      <a:endParaRPr lang="en-US" sz="1800" dirty="0"/>
                    </a:p>
                  </a:txBody>
                  <a:tcPr/>
                </a:tc>
                <a:tc>
                  <a:txBody>
                    <a:bodyPr/>
                    <a:lstStyle/>
                    <a:p>
                      <a:r>
                        <a:rPr lang="en-US" sz="1800" dirty="0" smtClean="0"/>
                        <a:t>Progress</a:t>
                      </a:r>
                      <a:endParaRPr lang="en-US" sz="1800" dirty="0"/>
                    </a:p>
                  </a:txBody>
                  <a:tcPr/>
                </a:tc>
                <a:extLst>
                  <a:ext uri="{0D108BD9-81ED-4DB2-BD59-A6C34878D82A}">
                    <a16:rowId xmlns:a16="http://schemas.microsoft.com/office/drawing/2014/main" xmlns="" val="10000"/>
                  </a:ext>
                </a:extLst>
              </a:tr>
              <a:tr h="1904986">
                <a:tc>
                  <a:txBody>
                    <a:bodyPr/>
                    <a:lstStyle/>
                    <a:p>
                      <a:pPr marL="0" indent="0">
                        <a:buFont typeface="Arial" panose="020B0604020202020204" pitchFamily="34" charset="0"/>
                        <a:buNone/>
                      </a:pPr>
                      <a:r>
                        <a:rPr lang="en-US" sz="1800" kern="1200" dirty="0" smtClean="0">
                          <a:effectLst/>
                        </a:rPr>
                        <a:t>Proportion of principals who have signed performance agreements</a:t>
                      </a:r>
                      <a:endParaRPr lang="en-US" sz="1800" dirty="0"/>
                    </a:p>
                  </a:txBody>
                  <a:tcPr/>
                </a:tc>
                <a:tc rowSpan="3">
                  <a:txBody>
                    <a:bodyPr/>
                    <a:lstStyle/>
                    <a:p>
                      <a:pPr marL="0" indent="0">
                        <a:buFont typeface="Arial" panose="020B0604020202020204" pitchFamily="34" charset="0"/>
                        <a:buNone/>
                      </a:pPr>
                      <a:r>
                        <a:rPr lang="en-US" sz="1800" dirty="0" smtClean="0"/>
                        <a:t>MTSF indicators</a:t>
                      </a:r>
                      <a:r>
                        <a:rPr lang="en-US" sz="1800" baseline="0" dirty="0" smtClean="0"/>
                        <a:t> and targets not included in the approved APPs for DBE/PEDs</a:t>
                      </a:r>
                      <a:endParaRPr lang="en-US" sz="1800" dirty="0"/>
                    </a:p>
                  </a:txBody>
                  <a:tcPr anchor="ctr"/>
                </a:tc>
                <a:tc>
                  <a:txBody>
                    <a:bodyPr/>
                    <a:lstStyle/>
                    <a:p>
                      <a:pPr marL="285750" lvl="0" indent="-285750">
                        <a:buFont typeface="Arial" panose="020B0604020202020204" pitchFamily="34" charset="0"/>
                        <a:buChar char="•"/>
                      </a:pPr>
                      <a:r>
                        <a:rPr lang="en-ZA" sz="1800" kern="1200" dirty="0" smtClean="0"/>
                        <a:t>An </a:t>
                      </a:r>
                      <a:r>
                        <a:rPr lang="en-ZA" sz="1800" b="1" kern="1200" dirty="0" smtClean="0"/>
                        <a:t>agreemen</a:t>
                      </a:r>
                      <a:r>
                        <a:rPr lang="en-ZA" sz="1800" kern="1200" dirty="0" smtClean="0"/>
                        <a:t>t has </a:t>
                      </a:r>
                      <a:r>
                        <a:rPr lang="en-ZA" sz="1800" b="1" kern="1200" dirty="0" smtClean="0"/>
                        <a:t>not</a:t>
                      </a:r>
                      <a:r>
                        <a:rPr lang="en-ZA" sz="1800" kern="1200" dirty="0" smtClean="0"/>
                        <a:t> been </a:t>
                      </a:r>
                      <a:r>
                        <a:rPr lang="en-ZA" sz="1800" b="1" kern="1200" dirty="0" smtClean="0"/>
                        <a:t>finalised</a:t>
                      </a:r>
                      <a:r>
                        <a:rPr lang="en-ZA" sz="1800" kern="1200" dirty="0" smtClean="0"/>
                        <a:t> by the Education Labour Relations Council.</a:t>
                      </a:r>
                    </a:p>
                    <a:p>
                      <a:pPr marL="285750" lvl="0" indent="-285750">
                        <a:buFont typeface="Arial" panose="020B0604020202020204" pitchFamily="34" charset="0"/>
                        <a:buChar char="•"/>
                      </a:pPr>
                      <a:r>
                        <a:rPr lang="en-ZA" sz="1800" b="1" kern="1200" dirty="0" smtClean="0"/>
                        <a:t>Job descriptions </a:t>
                      </a:r>
                      <a:r>
                        <a:rPr lang="en-ZA" sz="1800" kern="1200" dirty="0" smtClean="0"/>
                        <a:t>are currently used for reporting purposes.  </a:t>
                      </a:r>
                    </a:p>
                    <a:p>
                      <a:pPr marL="285750" indent="-285750" algn="just">
                        <a:buFont typeface="Arial" panose="020B0604020202020204" pitchFamily="34" charset="0"/>
                        <a:buChar char="•"/>
                      </a:pPr>
                      <a:r>
                        <a:rPr lang="en-ZA" sz="1800" kern="1200" dirty="0" smtClean="0"/>
                        <a:t>DBE provided </a:t>
                      </a:r>
                      <a:r>
                        <a:rPr lang="en-ZA" sz="1800" b="0" kern="1200" dirty="0" smtClean="0"/>
                        <a:t>PEDs</a:t>
                      </a:r>
                      <a:r>
                        <a:rPr lang="en-ZA" sz="1800" kern="1200" dirty="0" smtClean="0"/>
                        <a:t> with a </a:t>
                      </a:r>
                      <a:r>
                        <a:rPr lang="en-ZA" sz="1800" b="1" kern="1200" dirty="0" smtClean="0"/>
                        <a:t>template for recording </a:t>
                      </a:r>
                      <a:r>
                        <a:rPr lang="en-ZA" sz="1800" b="0" kern="1200" dirty="0" smtClean="0"/>
                        <a:t>principals</a:t>
                      </a:r>
                      <a:r>
                        <a:rPr lang="en-ZA" sz="1800" kern="1200" dirty="0" smtClean="0"/>
                        <a:t> who have signed job descriptions</a:t>
                      </a:r>
                      <a:endParaRPr lang="en-US" sz="1800" dirty="0"/>
                    </a:p>
                  </a:txBody>
                  <a:tcPr/>
                </a:tc>
                <a:extLst>
                  <a:ext uri="{0D108BD9-81ED-4DB2-BD59-A6C34878D82A}">
                    <a16:rowId xmlns:a16="http://schemas.microsoft.com/office/drawing/2014/main" xmlns="" val="10001"/>
                  </a:ext>
                </a:extLst>
              </a:tr>
              <a:tr h="1904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Percentage of learners who completed the whole curriculum</a:t>
                      </a:r>
                      <a:endParaRPr lang="en-US" sz="1800"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latin typeface="+mn-lt"/>
                        </a:rPr>
                        <a:t>A</a:t>
                      </a:r>
                      <a:r>
                        <a:rPr lang="en-US" sz="1800" b="0" baseline="0" dirty="0" smtClean="0">
                          <a:latin typeface="+mn-lt"/>
                        </a:rPr>
                        <a:t> </a:t>
                      </a:r>
                      <a:r>
                        <a:rPr lang="en-US" sz="1800" b="1" baseline="0" dirty="0" smtClean="0">
                          <a:latin typeface="+mn-lt"/>
                        </a:rPr>
                        <a:t>new MTSF aligned</a:t>
                      </a:r>
                      <a:r>
                        <a:rPr lang="en-US" sz="1800" b="1" dirty="0" smtClean="0">
                          <a:latin typeface="+mn-lt"/>
                        </a:rPr>
                        <a:t> PPM was developed</a:t>
                      </a:r>
                      <a:r>
                        <a:rPr lang="en-US" sz="1800" b="1" baseline="0" dirty="0" smtClean="0">
                          <a:latin typeface="+mn-lt"/>
                        </a:rPr>
                        <a:t> </a:t>
                      </a:r>
                      <a:r>
                        <a:rPr lang="en-US" sz="1800" b="0" baseline="0" dirty="0" smtClean="0">
                          <a:latin typeface="+mn-lt"/>
                        </a:rPr>
                        <a:t>for inclusion in PEDs APPs for </a:t>
                      </a:r>
                      <a:r>
                        <a:rPr lang="en-US" sz="1800" b="0" dirty="0" smtClean="0">
                          <a:latin typeface="+mn-lt"/>
                        </a:rPr>
                        <a:t>2018/19 as PPM</a:t>
                      </a:r>
                      <a:r>
                        <a:rPr lang="en-US" sz="1800" b="0" baseline="0" dirty="0" smtClean="0">
                          <a:latin typeface="+mn-lt"/>
                        </a:rPr>
                        <a:t> 219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latin typeface="+mn-lt"/>
                        </a:rPr>
                        <a:t>The DBE is currently collaborating with </a:t>
                      </a:r>
                      <a:r>
                        <a:rPr lang="en-US" sz="1800" b="1" dirty="0" smtClean="0">
                          <a:latin typeface="+mn-lt"/>
                        </a:rPr>
                        <a:t>UNICEF</a:t>
                      </a:r>
                      <a:r>
                        <a:rPr lang="en-US" sz="1800" b="0" dirty="0" smtClean="0">
                          <a:latin typeface="+mn-lt"/>
                        </a:rPr>
                        <a:t> to develop a standardised Curriculum Coverage Solution to address this Indicator. </a:t>
                      </a:r>
                      <a:endParaRPr lang="en-US" sz="1800" dirty="0"/>
                    </a:p>
                  </a:txBody>
                  <a:tcPr/>
                </a:tc>
                <a:extLst>
                  <a:ext uri="{0D108BD9-81ED-4DB2-BD59-A6C34878D82A}">
                    <a16:rowId xmlns:a16="http://schemas.microsoft.com/office/drawing/2014/main" xmlns="" val="10002"/>
                  </a:ext>
                </a:extLst>
              </a:tr>
              <a:tr h="1537471">
                <a:tc>
                  <a:txBody>
                    <a:bodyPr/>
                    <a:lstStyle/>
                    <a:p>
                      <a:pPr marL="0" marR="0" lvl="0" indent="0">
                        <a:spcBef>
                          <a:spcPts val="0"/>
                        </a:spcBef>
                        <a:spcAft>
                          <a:spcPts val="0"/>
                        </a:spcAft>
                        <a:buFont typeface="Symbol" panose="05050102010706020507" pitchFamily="18" charset="2"/>
                        <a:buNone/>
                      </a:pPr>
                      <a:r>
                        <a:rPr lang="en-US" sz="1800" kern="1200" dirty="0">
                          <a:solidFill>
                            <a:schemeClr val="dk1"/>
                          </a:solidFill>
                          <a:effectLst/>
                          <a:latin typeface="+mn-lt"/>
                          <a:ea typeface="+mn-ea"/>
                          <a:cs typeface="+mn-cs"/>
                        </a:rPr>
                        <a:t>Percentage of </a:t>
                      </a:r>
                      <a:r>
                        <a:rPr lang="en-US" sz="1800" kern="1200" dirty="0" smtClean="0">
                          <a:solidFill>
                            <a:schemeClr val="dk1"/>
                          </a:solidFill>
                          <a:effectLst/>
                          <a:latin typeface="+mn-lt"/>
                          <a:ea typeface="+mn-ea"/>
                          <a:cs typeface="+mn-cs"/>
                        </a:rPr>
                        <a:t>learners </a:t>
                      </a:r>
                      <a:r>
                        <a:rPr lang="en-US" sz="1800" kern="1200" dirty="0">
                          <a:solidFill>
                            <a:schemeClr val="dk1"/>
                          </a:solidFill>
                          <a:effectLst/>
                          <a:latin typeface="+mn-lt"/>
                          <a:ea typeface="+mn-ea"/>
                          <a:cs typeface="+mn-cs"/>
                        </a:rPr>
                        <a:t>in schools that are funded at a minimum </a:t>
                      </a:r>
                      <a:r>
                        <a:rPr lang="en-US" sz="1800" kern="1200" dirty="0" smtClean="0">
                          <a:solidFill>
                            <a:schemeClr val="dk1"/>
                          </a:solidFill>
                          <a:effectLst/>
                          <a:latin typeface="+mn-lt"/>
                          <a:ea typeface="+mn-ea"/>
                          <a:cs typeface="+mn-cs"/>
                        </a:rPr>
                        <a:t>level</a:t>
                      </a:r>
                      <a:endParaRPr lang="en-US" sz="1800" kern="1200" dirty="0">
                        <a:solidFill>
                          <a:schemeClr val="dk1"/>
                        </a:solidFill>
                        <a:effectLst/>
                        <a:latin typeface="+mn-lt"/>
                        <a:ea typeface="+mn-ea"/>
                        <a:cs typeface="+mn-cs"/>
                      </a:endParaRPr>
                    </a:p>
                  </a:txBody>
                  <a:tcPr marL="68580" marR="68580" marT="0" marB="0"/>
                </a:tc>
                <a:tc vMerge="1">
                  <a:txBody>
                    <a:bodyPr/>
                    <a:lstStyle/>
                    <a:p>
                      <a:pPr marL="0" marR="0" lvl="0" indent="0">
                        <a:spcBef>
                          <a:spcPts val="0"/>
                        </a:spcBef>
                        <a:spcAft>
                          <a:spcPts val="0"/>
                        </a:spcAft>
                        <a:buFont typeface="Symbol" panose="05050102010706020507" pitchFamily="18" charset="2"/>
                        <a:buNone/>
                      </a:pPr>
                      <a:endParaRPr lang="en-US" sz="1800" kern="1200" dirty="0">
                        <a:solidFill>
                          <a:schemeClr val="dk1"/>
                        </a:solidFill>
                        <a:effectLst/>
                        <a:latin typeface="+mn-lt"/>
                        <a:ea typeface="+mn-ea"/>
                        <a:cs typeface="+mn-cs"/>
                      </a:endParaRPr>
                    </a:p>
                  </a:txBody>
                  <a:tcPr marL="68580" marR="68580" marT="0" marB="0"/>
                </a:tc>
                <a:tc>
                  <a:txBody>
                    <a:bodyPr/>
                    <a:lstStyle/>
                    <a:p>
                      <a:pPr marL="285750" marR="0" indent="-285750">
                        <a:spcBef>
                          <a:spcPts val="0"/>
                        </a:spcBef>
                        <a:spcAft>
                          <a:spcPts val="0"/>
                        </a:spcAft>
                        <a:buFont typeface="Arial" panose="020B0604020202020204" pitchFamily="34" charset="0"/>
                        <a:buChar char="•"/>
                      </a:pPr>
                      <a:r>
                        <a:rPr lang="en-US" sz="1800" b="0" kern="1200" baseline="0" dirty="0" smtClean="0">
                          <a:solidFill>
                            <a:schemeClr val="dk1"/>
                          </a:solidFill>
                          <a:latin typeface="+mn-lt"/>
                          <a:ea typeface="+mn-ea"/>
                          <a:cs typeface="+mn-cs"/>
                        </a:rPr>
                        <a:t>Indicator crafted </a:t>
                      </a:r>
                      <a:r>
                        <a:rPr lang="en-US" sz="1800" b="0" kern="1200" baseline="0" dirty="0">
                          <a:solidFill>
                            <a:schemeClr val="dk1"/>
                          </a:solidFill>
                          <a:latin typeface="+mn-lt"/>
                          <a:ea typeface="+mn-ea"/>
                          <a:cs typeface="+mn-cs"/>
                        </a:rPr>
                        <a:t>as </a:t>
                      </a:r>
                      <a:r>
                        <a:rPr lang="en-US" sz="1800" b="0" kern="1200" baseline="0" dirty="0" smtClean="0">
                          <a:solidFill>
                            <a:schemeClr val="dk1"/>
                          </a:solidFill>
                          <a:latin typeface="+mn-lt"/>
                          <a:ea typeface="+mn-ea"/>
                          <a:cs typeface="+mn-cs"/>
                        </a:rPr>
                        <a:t> </a:t>
                      </a:r>
                      <a:r>
                        <a:rPr lang="en-US" sz="1800" b="1" kern="1200" baseline="0" dirty="0">
                          <a:solidFill>
                            <a:schemeClr val="dk1"/>
                          </a:solidFill>
                          <a:latin typeface="+mn-lt"/>
                          <a:ea typeface="+mn-ea"/>
                          <a:cs typeface="+mn-cs"/>
                        </a:rPr>
                        <a:t>PPM 223 </a:t>
                      </a:r>
                      <a:r>
                        <a:rPr lang="en-US" sz="1800" b="0" kern="1200" baseline="0" dirty="0">
                          <a:solidFill>
                            <a:schemeClr val="dk1"/>
                          </a:solidFill>
                          <a:latin typeface="+mn-lt"/>
                          <a:ea typeface="+mn-ea"/>
                          <a:cs typeface="+mn-cs"/>
                        </a:rPr>
                        <a:t>for inclusion </a:t>
                      </a:r>
                      <a:r>
                        <a:rPr lang="en-US" sz="1800" b="0" kern="1200" baseline="0" dirty="0" smtClean="0">
                          <a:solidFill>
                            <a:schemeClr val="dk1"/>
                          </a:solidFill>
                          <a:latin typeface="+mn-lt"/>
                          <a:ea typeface="+mn-ea"/>
                          <a:cs typeface="+mn-cs"/>
                        </a:rPr>
                        <a:t>in </a:t>
                      </a:r>
                      <a:r>
                        <a:rPr lang="en-US" sz="1800" b="0" kern="1200" baseline="0" dirty="0">
                          <a:solidFill>
                            <a:schemeClr val="dk1"/>
                          </a:solidFill>
                          <a:latin typeface="+mn-lt"/>
                          <a:ea typeface="+mn-ea"/>
                          <a:cs typeface="+mn-cs"/>
                        </a:rPr>
                        <a:t>the </a:t>
                      </a:r>
                      <a:r>
                        <a:rPr lang="en-US" sz="1800" b="0" kern="1200" baseline="0" dirty="0" smtClean="0">
                          <a:solidFill>
                            <a:schemeClr val="dk1"/>
                          </a:solidFill>
                          <a:latin typeface="+mn-lt"/>
                          <a:ea typeface="+mn-ea"/>
                          <a:cs typeface="+mn-cs"/>
                        </a:rPr>
                        <a:t>PEDs </a:t>
                      </a:r>
                      <a:r>
                        <a:rPr lang="en-US" sz="1800" b="0" kern="1200" baseline="0" dirty="0">
                          <a:solidFill>
                            <a:schemeClr val="dk1"/>
                          </a:solidFill>
                          <a:latin typeface="+mn-lt"/>
                          <a:ea typeface="+mn-ea"/>
                          <a:cs typeface="+mn-cs"/>
                        </a:rPr>
                        <a:t>APPs, it was adopted at the HEDCOM Sub Committee on </a:t>
                      </a:r>
                      <a:r>
                        <a:rPr lang="en-US" sz="1800" b="0" kern="1200" baseline="0" dirty="0" smtClean="0">
                          <a:solidFill>
                            <a:schemeClr val="dk1"/>
                          </a:solidFill>
                          <a:latin typeface="+mn-lt"/>
                          <a:ea typeface="+mn-ea"/>
                          <a:cs typeface="+mn-cs"/>
                        </a:rPr>
                        <a:t>PME on </a:t>
                      </a:r>
                      <a:r>
                        <a:rPr lang="en-US" sz="1800" b="0" kern="1200" baseline="0" dirty="0">
                          <a:solidFill>
                            <a:schemeClr val="dk1"/>
                          </a:solidFill>
                          <a:latin typeface="+mn-lt"/>
                          <a:ea typeface="+mn-ea"/>
                          <a:cs typeface="+mn-cs"/>
                        </a:rPr>
                        <a:t>05-06 October and presented at HEDCOM on 16 </a:t>
                      </a:r>
                      <a:r>
                        <a:rPr lang="en-US" sz="1800" b="0" kern="1200" baseline="0" dirty="0" smtClean="0">
                          <a:solidFill>
                            <a:schemeClr val="dk1"/>
                          </a:solidFill>
                          <a:latin typeface="+mn-lt"/>
                          <a:ea typeface="+mn-ea"/>
                          <a:cs typeface="+mn-cs"/>
                        </a:rPr>
                        <a:t>October 2017</a:t>
                      </a:r>
                      <a:endParaRPr lang="en-US" sz="1800" b="0" kern="1200" baseline="0" dirty="0">
                        <a:solidFill>
                          <a:schemeClr val="dk1"/>
                        </a:solidFill>
                        <a:latin typeface="+mn-lt"/>
                        <a:ea typeface="+mn-ea"/>
                        <a:cs typeface="+mn-cs"/>
                      </a:endParaRP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32</a:t>
            </a:fld>
            <a:endParaRPr lang="en-ZA" dirty="0"/>
          </a:p>
        </p:txBody>
      </p:sp>
    </p:spTree>
    <p:extLst>
      <p:ext uri="{BB962C8B-B14F-4D97-AF65-F5344CB8AC3E}">
        <p14:creationId xmlns:p14="http://schemas.microsoft.com/office/powerpoint/2010/main" xmlns="" val="1781411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6712"/>
          </a:xfrm>
        </p:spPr>
        <p:txBody>
          <a:bodyPr>
            <a:normAutofit/>
          </a:bodyPr>
          <a:lstStyle/>
          <a:p>
            <a:r>
              <a:rPr lang="en-US" sz="2800" b="1" dirty="0" smtClean="0">
                <a:solidFill>
                  <a:srgbClr val="741202"/>
                </a:solidFill>
                <a:cs typeface="Arial" panose="020B0604020202020204" pitchFamily="34" charset="0"/>
              </a:rPr>
              <a:t>PROGRESS ON ALIGNMENT BETWEEN APP AND MTSF</a:t>
            </a:r>
            <a:endParaRPr lang="en-US" sz="2800" b="1" dirty="0">
              <a:solidFill>
                <a:srgbClr val="741202"/>
              </a:solidFill>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54169652"/>
              </p:ext>
            </p:extLst>
          </p:nvPr>
        </p:nvGraphicFramePr>
        <p:xfrm>
          <a:off x="1" y="746612"/>
          <a:ext cx="9036497" cy="6138772"/>
        </p:xfrm>
        <a:graphic>
          <a:graphicData uri="http://schemas.openxmlformats.org/drawingml/2006/table">
            <a:tbl>
              <a:tblPr firstRow="1" bandRow="1">
                <a:tableStyleId>{21E4AEA4-8DFA-4A89-87EB-49C32662AFE0}</a:tableStyleId>
              </a:tblPr>
              <a:tblGrid>
                <a:gridCol w="2274600">
                  <a:extLst>
                    <a:ext uri="{9D8B030D-6E8A-4147-A177-3AD203B41FA5}">
                      <a16:colId xmlns:a16="http://schemas.microsoft.com/office/drawing/2014/main" xmlns="" val="20000"/>
                    </a:ext>
                  </a:extLst>
                </a:gridCol>
                <a:gridCol w="2274600">
                  <a:extLst>
                    <a:ext uri="{9D8B030D-6E8A-4147-A177-3AD203B41FA5}">
                      <a16:colId xmlns:a16="http://schemas.microsoft.com/office/drawing/2014/main" xmlns="" val="20001"/>
                    </a:ext>
                  </a:extLst>
                </a:gridCol>
                <a:gridCol w="4487297">
                  <a:extLst>
                    <a:ext uri="{9D8B030D-6E8A-4147-A177-3AD203B41FA5}">
                      <a16:colId xmlns:a16="http://schemas.microsoft.com/office/drawing/2014/main" xmlns="" val="20002"/>
                    </a:ext>
                  </a:extLst>
                </a:gridCol>
              </a:tblGrid>
              <a:tr h="393306">
                <a:tc>
                  <a:txBody>
                    <a:bodyPr/>
                    <a:lstStyle/>
                    <a:p>
                      <a:r>
                        <a:rPr lang="en-US" sz="1800" dirty="0" smtClean="0"/>
                        <a:t>Indicator</a:t>
                      </a:r>
                      <a:endParaRPr lang="en-US" sz="1800" dirty="0"/>
                    </a:p>
                  </a:txBody>
                  <a:tcPr/>
                </a:tc>
                <a:tc>
                  <a:txBody>
                    <a:bodyPr/>
                    <a:lstStyle/>
                    <a:p>
                      <a:r>
                        <a:rPr lang="en-US" sz="1800" dirty="0" smtClean="0"/>
                        <a:t>Root Cause</a:t>
                      </a:r>
                      <a:endParaRPr lang="en-US" sz="1800" dirty="0"/>
                    </a:p>
                  </a:txBody>
                  <a:tcPr/>
                </a:tc>
                <a:tc>
                  <a:txBody>
                    <a:bodyPr/>
                    <a:lstStyle/>
                    <a:p>
                      <a:r>
                        <a:rPr lang="en-US" sz="1800" dirty="0" smtClean="0"/>
                        <a:t>Progress</a:t>
                      </a:r>
                      <a:endParaRPr lang="en-US" sz="1800" dirty="0"/>
                    </a:p>
                  </a:txBody>
                  <a:tcPr/>
                </a:tc>
                <a:extLst>
                  <a:ext uri="{0D108BD9-81ED-4DB2-BD59-A6C34878D82A}">
                    <a16:rowId xmlns:a16="http://schemas.microsoft.com/office/drawing/2014/main" xmlns="" val="10000"/>
                  </a:ext>
                </a:extLst>
              </a:tr>
              <a:tr h="1904986">
                <a:tc>
                  <a:txBody>
                    <a:bodyPr/>
                    <a:lstStyle/>
                    <a:p>
                      <a:pPr marL="0" marR="0" lvl="0" indent="0">
                        <a:spcBef>
                          <a:spcPts val="0"/>
                        </a:spcBef>
                        <a:spcAft>
                          <a:spcPts val="0"/>
                        </a:spcAft>
                        <a:buFont typeface="Symbol" panose="05050102010706020507" pitchFamily="18" charset="2"/>
                        <a:buNone/>
                      </a:pPr>
                      <a:r>
                        <a:rPr lang="en-US" sz="1800" kern="1200" dirty="0" smtClean="0">
                          <a:solidFill>
                            <a:schemeClr val="dk1"/>
                          </a:solidFill>
                          <a:effectLst/>
                          <a:latin typeface="+mn-lt"/>
                          <a:ea typeface="+mn-ea"/>
                          <a:cs typeface="+mn-cs"/>
                        </a:rPr>
                        <a:t>Percentage of schools with full set financial management responsibility on the basis of assessment</a:t>
                      </a:r>
                      <a:endParaRPr lang="en-US" sz="1800" kern="1200" dirty="0">
                        <a:solidFill>
                          <a:schemeClr val="dk1"/>
                        </a:solidFill>
                        <a:effectLst/>
                        <a:latin typeface="+mn-lt"/>
                        <a:ea typeface="+mn-ea"/>
                        <a:cs typeface="+mn-cs"/>
                      </a:endParaRPr>
                    </a:p>
                  </a:txBody>
                  <a:tcPr marL="68580" marR="68580" marT="0" marB="0"/>
                </a:tc>
                <a:tc rowSpan="3">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800" dirty="0" smtClean="0"/>
                        <a:t>MTSF indicators</a:t>
                      </a:r>
                      <a:r>
                        <a:rPr lang="en-US" sz="1800" baseline="0" dirty="0" smtClean="0"/>
                        <a:t> and targets not included in the approved APPs for DBE/PEDs</a:t>
                      </a:r>
                      <a:endParaRPr lang="en-US" sz="1800" dirty="0" smtClean="0"/>
                    </a:p>
                  </a:txBody>
                  <a:tcPr marL="68580" marR="68580" marT="0" marB="0" anchor="ctr"/>
                </a:tc>
                <a:tc>
                  <a:txBody>
                    <a:bodyPr/>
                    <a:lstStyle/>
                    <a:p>
                      <a:pPr marL="0" marR="0">
                        <a:spcBef>
                          <a:spcPts val="0"/>
                        </a:spcBef>
                        <a:spcAft>
                          <a:spcPts val="0"/>
                        </a:spcAft>
                      </a:pPr>
                      <a:r>
                        <a:rPr lang="en-US" sz="1800" kern="1200" dirty="0" smtClean="0">
                          <a:solidFill>
                            <a:schemeClr val="dk1"/>
                          </a:solidFill>
                          <a:effectLst/>
                          <a:latin typeface="+mn-lt"/>
                          <a:ea typeface="+mn-ea"/>
                          <a:cs typeface="+mn-cs"/>
                        </a:rPr>
                        <a:t>The indicator crafted as a </a:t>
                      </a:r>
                      <a:r>
                        <a:rPr lang="en-US" sz="1800" b="1" kern="1200" dirty="0" smtClean="0">
                          <a:solidFill>
                            <a:schemeClr val="dk1"/>
                          </a:solidFill>
                          <a:effectLst/>
                          <a:latin typeface="+mn-lt"/>
                          <a:ea typeface="+mn-ea"/>
                          <a:cs typeface="+mn-cs"/>
                        </a:rPr>
                        <a:t>PPM 222 </a:t>
                      </a:r>
                      <a:r>
                        <a:rPr lang="en-US" sz="1800" kern="1200" dirty="0" smtClean="0">
                          <a:solidFill>
                            <a:schemeClr val="dk1"/>
                          </a:solidFill>
                          <a:effectLst/>
                          <a:latin typeface="+mn-lt"/>
                          <a:ea typeface="+mn-ea"/>
                          <a:cs typeface="+mn-cs"/>
                        </a:rPr>
                        <a:t>for inclusion in the PEDs APPs,  adopted at the HEDCOM Sub Committee on PME on 05-06 October and presented at HEDCOM on 16 October 2017</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1"/>
                  </a:ext>
                </a:extLst>
              </a:tr>
              <a:tr h="1904986">
                <a:tc>
                  <a:txBody>
                    <a:bodyPr/>
                    <a:lstStyle/>
                    <a:p>
                      <a:pPr marL="0" marR="0" indent="0">
                        <a:spcBef>
                          <a:spcPts val="0"/>
                        </a:spcBef>
                        <a:spcAft>
                          <a:spcPts val="0"/>
                        </a:spcAft>
                      </a:pPr>
                      <a:r>
                        <a:rPr lang="en-US" sz="1800" kern="1200" dirty="0">
                          <a:solidFill>
                            <a:schemeClr val="dk1"/>
                          </a:solidFill>
                          <a:effectLst/>
                          <a:latin typeface="+mn-lt"/>
                          <a:ea typeface="+mn-ea"/>
                          <a:cs typeface="+mn-cs"/>
                        </a:rPr>
                        <a:t>Percentage of schools visited at least twice a year by District officials (including subject advisors) for monitoring and support </a:t>
                      </a:r>
                      <a:r>
                        <a:rPr lang="en-US" sz="1800" kern="1200" dirty="0" smtClean="0">
                          <a:solidFill>
                            <a:schemeClr val="dk1"/>
                          </a:solidFill>
                          <a:effectLst/>
                          <a:latin typeface="+mn-lt"/>
                          <a:ea typeface="+mn-ea"/>
                          <a:cs typeface="+mn-cs"/>
                        </a:rPr>
                        <a:t>purposes</a:t>
                      </a:r>
                      <a:endParaRPr lang="en-US" sz="1800" kern="1200" dirty="0">
                        <a:solidFill>
                          <a:schemeClr val="dk1"/>
                        </a:solidFill>
                        <a:effectLst/>
                        <a:latin typeface="+mn-lt"/>
                        <a:ea typeface="+mn-ea"/>
                        <a:cs typeface="+mn-cs"/>
                      </a:endParaRPr>
                    </a:p>
                  </a:txBody>
                  <a:tcPr marL="68580" marR="68580" marT="0" marB="0"/>
                </a:tc>
                <a:tc vMerge="1">
                  <a:txBody>
                    <a:bodyPr/>
                    <a:lstStyle/>
                    <a:p>
                      <a:pPr marL="0" marR="0" indent="0">
                        <a:spcBef>
                          <a:spcPts val="0"/>
                        </a:spcBef>
                        <a:spcAft>
                          <a:spcPts val="0"/>
                        </a:spcAft>
                      </a:pPr>
                      <a:endParaRPr lang="en-US" sz="1800" kern="1200" dirty="0">
                        <a:solidFill>
                          <a:schemeClr val="dk1"/>
                        </a:solidFill>
                        <a:effectLst/>
                        <a:latin typeface="+mn-lt"/>
                        <a:ea typeface="+mn-ea"/>
                        <a:cs typeface="+mn-cs"/>
                      </a:endParaRPr>
                    </a:p>
                  </a:txBody>
                  <a:tcPr marL="68580" marR="68580" marT="0" marB="0"/>
                </a:tc>
                <a:tc>
                  <a:txBody>
                    <a:bodyPr/>
                    <a:lstStyle/>
                    <a:p>
                      <a:pPr marL="0" marR="0">
                        <a:spcBef>
                          <a:spcPts val="0"/>
                        </a:spcBef>
                        <a:spcAft>
                          <a:spcPts val="0"/>
                        </a:spcAft>
                      </a:pPr>
                      <a:r>
                        <a:rPr lang="en-US" sz="1800" kern="1200" dirty="0">
                          <a:solidFill>
                            <a:schemeClr val="dk1"/>
                          </a:solidFill>
                          <a:effectLst/>
                          <a:latin typeface="+mn-lt"/>
                          <a:ea typeface="+mn-ea"/>
                          <a:cs typeface="+mn-cs"/>
                        </a:rPr>
                        <a:t>The indicator was crafted as a </a:t>
                      </a:r>
                      <a:r>
                        <a:rPr lang="en-US" sz="1800" b="1" kern="1200" dirty="0">
                          <a:solidFill>
                            <a:schemeClr val="dk1"/>
                          </a:solidFill>
                          <a:effectLst/>
                          <a:latin typeface="+mn-lt"/>
                          <a:ea typeface="+mn-ea"/>
                          <a:cs typeface="+mn-cs"/>
                        </a:rPr>
                        <a:t>PPM 104 </a:t>
                      </a:r>
                      <a:r>
                        <a:rPr lang="en-US" sz="1800" kern="1200" dirty="0">
                          <a:solidFill>
                            <a:schemeClr val="dk1"/>
                          </a:solidFill>
                          <a:effectLst/>
                          <a:latin typeface="+mn-lt"/>
                          <a:ea typeface="+mn-ea"/>
                          <a:cs typeface="+mn-cs"/>
                        </a:rPr>
                        <a:t>for inclusion within the </a:t>
                      </a:r>
                      <a:r>
                        <a:rPr lang="en-US" sz="1800" kern="1200" dirty="0" smtClean="0">
                          <a:solidFill>
                            <a:schemeClr val="dk1"/>
                          </a:solidFill>
                          <a:effectLst/>
                          <a:latin typeface="+mn-lt"/>
                          <a:ea typeface="+mn-ea"/>
                          <a:cs typeface="+mn-cs"/>
                        </a:rPr>
                        <a:t>PEDs APPs </a:t>
                      </a:r>
                      <a:r>
                        <a:rPr lang="en-US" sz="1800" kern="1200" dirty="0">
                          <a:solidFill>
                            <a:schemeClr val="dk1"/>
                          </a:solidFill>
                          <a:effectLst/>
                          <a:latin typeface="+mn-lt"/>
                          <a:ea typeface="+mn-ea"/>
                          <a:cs typeface="+mn-cs"/>
                        </a:rPr>
                        <a:t>was adopted at the HEDCOM Sub Committee on </a:t>
                      </a:r>
                      <a:r>
                        <a:rPr lang="en-US" sz="1800" kern="1200" dirty="0" smtClean="0">
                          <a:solidFill>
                            <a:schemeClr val="dk1"/>
                          </a:solidFill>
                          <a:effectLst/>
                          <a:latin typeface="+mn-lt"/>
                          <a:ea typeface="+mn-ea"/>
                          <a:cs typeface="+mn-cs"/>
                        </a:rPr>
                        <a:t>PME</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on </a:t>
                      </a:r>
                      <a:r>
                        <a:rPr lang="en-US" sz="1800" kern="1200" dirty="0">
                          <a:solidFill>
                            <a:schemeClr val="dk1"/>
                          </a:solidFill>
                          <a:effectLst/>
                          <a:latin typeface="+mn-lt"/>
                          <a:ea typeface="+mn-ea"/>
                          <a:cs typeface="+mn-cs"/>
                        </a:rPr>
                        <a:t>05-06 </a:t>
                      </a:r>
                      <a:r>
                        <a:rPr lang="en-US" sz="1800" kern="1200" dirty="0" smtClean="0">
                          <a:solidFill>
                            <a:schemeClr val="dk1"/>
                          </a:solidFill>
                          <a:effectLst/>
                          <a:latin typeface="+mn-lt"/>
                          <a:ea typeface="+mn-ea"/>
                          <a:cs typeface="+mn-cs"/>
                        </a:rPr>
                        <a:t>October</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2"/>
                  </a:ext>
                </a:extLst>
              </a:tr>
              <a:tr h="1686123">
                <a:tc>
                  <a:txBody>
                    <a:bodyPr/>
                    <a:lstStyle/>
                    <a:p>
                      <a:pPr marL="0" marR="0" lvl="0" indent="0">
                        <a:spcBef>
                          <a:spcPts val="0"/>
                        </a:spcBef>
                        <a:spcAft>
                          <a:spcPts val="0"/>
                        </a:spcAft>
                        <a:buFont typeface="Symbol" panose="05050102010706020507" pitchFamily="18" charset="2"/>
                        <a:buNone/>
                      </a:pPr>
                      <a:r>
                        <a:rPr lang="en-US" sz="1800" kern="1200" dirty="0">
                          <a:solidFill>
                            <a:schemeClr val="dk1"/>
                          </a:solidFill>
                          <a:effectLst/>
                          <a:latin typeface="+mn-lt"/>
                          <a:ea typeface="+mn-ea"/>
                          <a:cs typeface="+mn-cs"/>
                        </a:rPr>
                        <a:t>Complete and consistent post provisioning policy and regulation in place and proceed with implementation and monitoring.</a:t>
                      </a:r>
                    </a:p>
                  </a:txBody>
                  <a:tcPr marL="68580" marR="68580" marT="0" marB="0"/>
                </a:tc>
                <a:tc vMerge="1">
                  <a:txBody>
                    <a:bodyPr/>
                    <a:lstStyle/>
                    <a:p>
                      <a:pPr marL="0" marR="0" lvl="0" indent="0">
                        <a:spcBef>
                          <a:spcPts val="0"/>
                        </a:spcBef>
                        <a:spcAft>
                          <a:spcPts val="0"/>
                        </a:spcAft>
                        <a:buFont typeface="Symbol" panose="05050102010706020507" pitchFamily="18" charset="2"/>
                        <a:buNone/>
                      </a:pPr>
                      <a:endParaRPr lang="en-US" sz="1800" kern="1200" dirty="0">
                        <a:solidFill>
                          <a:schemeClr val="dk1"/>
                        </a:solidFill>
                        <a:effectLst/>
                        <a:latin typeface="+mn-lt"/>
                        <a:ea typeface="+mn-ea"/>
                        <a:cs typeface="+mn-cs"/>
                      </a:endParaRPr>
                    </a:p>
                  </a:txBody>
                  <a:tcPr marL="68580" marR="68580" marT="0" marB="0"/>
                </a:tc>
                <a:tc>
                  <a:txBody>
                    <a:bodyPr/>
                    <a:lstStyle/>
                    <a:p>
                      <a:pPr marL="0" marR="0">
                        <a:spcBef>
                          <a:spcPts val="0"/>
                        </a:spcBef>
                        <a:spcAft>
                          <a:spcPts val="0"/>
                        </a:spcAft>
                      </a:pPr>
                      <a:r>
                        <a:rPr lang="en-US" sz="1800" kern="1200" dirty="0">
                          <a:solidFill>
                            <a:schemeClr val="dk1"/>
                          </a:solidFill>
                          <a:effectLst/>
                          <a:latin typeface="+mn-lt"/>
                          <a:ea typeface="+mn-ea"/>
                          <a:cs typeface="+mn-cs"/>
                        </a:rPr>
                        <a:t>The Indicator is </a:t>
                      </a:r>
                      <a:r>
                        <a:rPr lang="en-US" sz="1800" kern="1200" dirty="0" smtClean="0">
                          <a:solidFill>
                            <a:schemeClr val="dk1"/>
                          </a:solidFill>
                          <a:effectLst/>
                          <a:latin typeface="+mn-lt"/>
                          <a:ea typeface="+mn-ea"/>
                          <a:cs typeface="+mn-cs"/>
                        </a:rPr>
                        <a:t>included in the </a:t>
                      </a:r>
                      <a:r>
                        <a:rPr lang="en-US" sz="1800" b="1" kern="1200" dirty="0">
                          <a:solidFill>
                            <a:schemeClr val="dk1"/>
                          </a:solidFill>
                          <a:effectLst/>
                          <a:latin typeface="+mn-lt"/>
                          <a:ea typeface="+mn-ea"/>
                          <a:cs typeface="+mn-cs"/>
                        </a:rPr>
                        <a:t>DBE APP </a:t>
                      </a:r>
                      <a:r>
                        <a:rPr lang="en-US" sz="1800" b="1" kern="1200" dirty="0" smtClean="0">
                          <a:solidFill>
                            <a:schemeClr val="dk1"/>
                          </a:solidFill>
                          <a:effectLst/>
                          <a:latin typeface="+mn-lt"/>
                          <a:ea typeface="+mn-ea"/>
                          <a:cs typeface="+mn-cs"/>
                        </a:rPr>
                        <a:t>as Indicator </a:t>
                      </a:r>
                      <a:r>
                        <a:rPr lang="en-US" sz="1800" b="1" kern="1200" dirty="0">
                          <a:solidFill>
                            <a:schemeClr val="dk1"/>
                          </a:solidFill>
                          <a:effectLst/>
                          <a:latin typeface="+mn-lt"/>
                          <a:ea typeface="+mn-ea"/>
                          <a:cs typeface="+mn-cs"/>
                        </a:rPr>
                        <a:t>3.5.1 </a:t>
                      </a:r>
                      <a:endParaRPr lang="en-US" sz="1800" b="1" kern="1200" dirty="0" smtClean="0">
                        <a:solidFill>
                          <a:schemeClr val="dk1"/>
                        </a:solidFill>
                        <a:effectLst/>
                        <a:latin typeface="+mn-lt"/>
                        <a:ea typeface="+mn-ea"/>
                        <a:cs typeface="+mn-cs"/>
                      </a:endParaRPr>
                    </a:p>
                    <a:p>
                      <a:pPr marL="0" marR="0">
                        <a:spcBef>
                          <a:spcPts val="0"/>
                        </a:spcBef>
                        <a:spcAft>
                          <a:spcPts val="0"/>
                        </a:spcAft>
                      </a:pPr>
                      <a:r>
                        <a:rPr lang="en-US" sz="1800" kern="1200" dirty="0" smtClean="0">
                          <a:solidFill>
                            <a:schemeClr val="dk1"/>
                          </a:solidFill>
                          <a:effectLst/>
                          <a:latin typeface="+mn-lt"/>
                          <a:ea typeface="+mn-ea"/>
                          <a:cs typeface="+mn-cs"/>
                        </a:rPr>
                        <a:t>Number </a:t>
                      </a:r>
                      <a:r>
                        <a:rPr lang="en-US" sz="1800" kern="1200" dirty="0">
                          <a:solidFill>
                            <a:schemeClr val="dk1"/>
                          </a:solidFill>
                          <a:effectLst/>
                          <a:latin typeface="+mn-lt"/>
                          <a:ea typeface="+mn-ea"/>
                          <a:cs typeface="+mn-cs"/>
                        </a:rPr>
                        <a:t>of PEDs that had their post provisioning process assessed for compliance with the post- provisioning norms and standards.</a:t>
                      </a: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33</a:t>
            </a:fld>
            <a:endParaRPr lang="en-ZA" dirty="0"/>
          </a:p>
        </p:txBody>
      </p:sp>
    </p:spTree>
    <p:extLst>
      <p:ext uri="{BB962C8B-B14F-4D97-AF65-F5344CB8AC3E}">
        <p14:creationId xmlns:p14="http://schemas.microsoft.com/office/powerpoint/2010/main" xmlns="" val="1779803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6712"/>
          </a:xfrm>
        </p:spPr>
        <p:txBody>
          <a:bodyPr>
            <a:normAutofit/>
          </a:bodyPr>
          <a:lstStyle/>
          <a:p>
            <a:r>
              <a:rPr lang="en-US" sz="2800" b="1" dirty="0" smtClean="0">
                <a:solidFill>
                  <a:srgbClr val="741202"/>
                </a:solidFill>
                <a:cs typeface="Arial" panose="020B0604020202020204" pitchFamily="34" charset="0"/>
              </a:rPr>
              <a:t>PROGRESS ON ALIGNMENT BETWEEN APP AND MTSF</a:t>
            </a:r>
            <a:endParaRPr lang="en-US" sz="2800" b="1" dirty="0">
              <a:solidFill>
                <a:srgbClr val="741202"/>
              </a:solidFill>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36290928"/>
              </p:ext>
            </p:extLst>
          </p:nvPr>
        </p:nvGraphicFramePr>
        <p:xfrm>
          <a:off x="1" y="980729"/>
          <a:ext cx="9036497" cy="6123518"/>
        </p:xfrm>
        <a:graphic>
          <a:graphicData uri="http://schemas.openxmlformats.org/drawingml/2006/table">
            <a:tbl>
              <a:tblPr firstRow="1" bandRow="1">
                <a:tableStyleId>{21E4AEA4-8DFA-4A89-87EB-49C32662AFE0}</a:tableStyleId>
              </a:tblPr>
              <a:tblGrid>
                <a:gridCol w="2274600">
                  <a:extLst>
                    <a:ext uri="{9D8B030D-6E8A-4147-A177-3AD203B41FA5}">
                      <a16:colId xmlns:a16="http://schemas.microsoft.com/office/drawing/2014/main" xmlns="" val="20000"/>
                    </a:ext>
                  </a:extLst>
                </a:gridCol>
                <a:gridCol w="2274600">
                  <a:extLst>
                    <a:ext uri="{9D8B030D-6E8A-4147-A177-3AD203B41FA5}">
                      <a16:colId xmlns:a16="http://schemas.microsoft.com/office/drawing/2014/main" xmlns="" val="20001"/>
                    </a:ext>
                  </a:extLst>
                </a:gridCol>
                <a:gridCol w="4487297">
                  <a:extLst>
                    <a:ext uri="{9D8B030D-6E8A-4147-A177-3AD203B41FA5}">
                      <a16:colId xmlns:a16="http://schemas.microsoft.com/office/drawing/2014/main" xmlns="" val="20002"/>
                    </a:ext>
                  </a:extLst>
                </a:gridCol>
              </a:tblGrid>
              <a:tr h="393306">
                <a:tc>
                  <a:txBody>
                    <a:bodyPr/>
                    <a:lstStyle/>
                    <a:p>
                      <a:r>
                        <a:rPr lang="en-US" sz="1800" dirty="0" smtClean="0"/>
                        <a:t>Indicator</a:t>
                      </a:r>
                      <a:endParaRPr lang="en-US" sz="1800" dirty="0"/>
                    </a:p>
                  </a:txBody>
                  <a:tcPr/>
                </a:tc>
                <a:tc>
                  <a:txBody>
                    <a:bodyPr/>
                    <a:lstStyle/>
                    <a:p>
                      <a:r>
                        <a:rPr lang="en-US" sz="1800" dirty="0" smtClean="0"/>
                        <a:t>Root Cause</a:t>
                      </a:r>
                      <a:endParaRPr lang="en-US" sz="1800" dirty="0"/>
                    </a:p>
                  </a:txBody>
                  <a:tcPr/>
                </a:tc>
                <a:tc>
                  <a:txBody>
                    <a:bodyPr/>
                    <a:lstStyle/>
                    <a:p>
                      <a:r>
                        <a:rPr lang="en-US" sz="1800" dirty="0" smtClean="0"/>
                        <a:t>Progress</a:t>
                      </a:r>
                      <a:endParaRPr lang="en-US" sz="1800" dirty="0"/>
                    </a:p>
                  </a:txBody>
                  <a:tcPr/>
                </a:tc>
                <a:extLst>
                  <a:ext uri="{0D108BD9-81ED-4DB2-BD59-A6C34878D82A}">
                    <a16:rowId xmlns:a16="http://schemas.microsoft.com/office/drawing/2014/main" xmlns="" val="10000"/>
                  </a:ext>
                </a:extLst>
              </a:tr>
              <a:tr h="1904986">
                <a:tc>
                  <a:txBody>
                    <a:bodyPr/>
                    <a:lstStyle/>
                    <a:p>
                      <a:pPr marL="0" marR="0" lvl="0" indent="0">
                        <a:spcBef>
                          <a:spcPts val="0"/>
                        </a:spcBef>
                        <a:spcAft>
                          <a:spcPts val="0"/>
                        </a:spcAft>
                        <a:buFont typeface="Symbol" panose="05050102010706020507" pitchFamily="18" charset="2"/>
                        <a:buNone/>
                      </a:pPr>
                      <a:r>
                        <a:rPr lang="en-US" sz="1800" kern="1200" dirty="0">
                          <a:solidFill>
                            <a:schemeClr val="dk1"/>
                          </a:solidFill>
                          <a:effectLst/>
                          <a:latin typeface="+mn-lt"/>
                          <a:ea typeface="+mn-ea"/>
                          <a:cs typeface="+mn-cs"/>
                        </a:rPr>
                        <a:t>Percentage of school principal rating the support service being </a:t>
                      </a:r>
                      <a:r>
                        <a:rPr lang="en-US" sz="1800" kern="1200" dirty="0" smtClean="0">
                          <a:solidFill>
                            <a:schemeClr val="dk1"/>
                          </a:solidFill>
                          <a:effectLst/>
                          <a:latin typeface="+mn-lt"/>
                          <a:ea typeface="+mn-ea"/>
                          <a:cs typeface="+mn-cs"/>
                        </a:rPr>
                        <a:t>satisfactory</a:t>
                      </a:r>
                      <a:endParaRPr lang="en-US" sz="1800" kern="1200" dirty="0">
                        <a:solidFill>
                          <a:schemeClr val="dk1"/>
                        </a:solidFill>
                        <a:effectLst/>
                        <a:latin typeface="+mn-lt"/>
                        <a:ea typeface="+mn-ea"/>
                        <a:cs typeface="+mn-cs"/>
                      </a:endParaRPr>
                    </a:p>
                    <a:p>
                      <a:pPr marL="457200" marR="0">
                        <a:spcBef>
                          <a:spcPts val="0"/>
                        </a:spcBef>
                        <a:spcAft>
                          <a:spcPts val="0"/>
                        </a:spcAft>
                      </a:pPr>
                      <a:r>
                        <a:rPr lang="en-US" sz="1800" kern="1200" dirty="0">
                          <a:solidFill>
                            <a:schemeClr val="dk1"/>
                          </a:solidFill>
                          <a:effectLst/>
                          <a:latin typeface="+mn-lt"/>
                          <a:ea typeface="+mn-ea"/>
                          <a:cs typeface="+mn-cs"/>
                        </a:rPr>
                        <a:t> </a:t>
                      </a:r>
                    </a:p>
                  </a:txBody>
                  <a:tcPr marL="68580" marR="68580" marT="0" marB="0"/>
                </a:tc>
                <a:tc rowSpan="3">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MTSF indicators and targets not included in the approved APPs for DBE/PE</a:t>
                      </a:r>
                      <a:r>
                        <a:rPr lang="en-US" sz="1800" baseline="0" dirty="0" smtClean="0"/>
                        <a:t>Ds</a:t>
                      </a:r>
                      <a:endParaRPr lang="en-US" sz="1800" dirty="0" smtClean="0"/>
                    </a:p>
                  </a:txBody>
                  <a:tcPr anchor="ctr"/>
                </a:tc>
                <a:tc>
                  <a:txBody>
                    <a:bodyPr/>
                    <a:lstStyle/>
                    <a:p>
                      <a:pPr marL="0" marR="0">
                        <a:spcBef>
                          <a:spcPts val="0"/>
                        </a:spcBef>
                        <a:spcAft>
                          <a:spcPts val="0"/>
                        </a:spcAft>
                      </a:pPr>
                      <a:r>
                        <a:rPr lang="en-US" sz="1800" kern="1200" dirty="0" smtClean="0">
                          <a:solidFill>
                            <a:schemeClr val="dk1"/>
                          </a:solidFill>
                          <a:effectLst/>
                          <a:latin typeface="+mn-lt"/>
                          <a:ea typeface="+mn-ea"/>
                          <a:cs typeface="+mn-cs"/>
                        </a:rPr>
                        <a:t>Indicator in the DBE </a:t>
                      </a:r>
                      <a:r>
                        <a:rPr lang="en-US" sz="1800" b="1" kern="1200" dirty="0" smtClean="0">
                          <a:solidFill>
                            <a:schemeClr val="dk1"/>
                          </a:solidFill>
                          <a:effectLst/>
                          <a:latin typeface="+mn-lt"/>
                          <a:ea typeface="+mn-ea"/>
                          <a:cs typeface="+mn-cs"/>
                        </a:rPr>
                        <a:t>APP 2017/18 is</a:t>
                      </a:r>
                      <a:r>
                        <a:rPr lang="en-US" sz="1800" b="1" kern="1200" baseline="0" dirty="0" smtClean="0">
                          <a:solidFill>
                            <a:schemeClr val="dk1"/>
                          </a:solidFill>
                          <a:effectLst/>
                          <a:latin typeface="+mn-lt"/>
                          <a:ea typeface="+mn-ea"/>
                          <a:cs typeface="+mn-cs"/>
                        </a:rPr>
                        <a:t> </a:t>
                      </a:r>
                      <a:r>
                        <a:rPr lang="en-US" sz="1800" kern="1200" baseline="0" dirty="0" smtClean="0">
                          <a:solidFill>
                            <a:schemeClr val="dk1"/>
                          </a:solidFill>
                          <a:effectLst/>
                          <a:latin typeface="+mn-lt"/>
                          <a:ea typeface="+mn-ea"/>
                          <a:cs typeface="+mn-cs"/>
                        </a:rPr>
                        <a:t>based on an Improvement Plan</a:t>
                      </a:r>
                      <a:r>
                        <a:rPr lang="en-US" sz="1800" kern="1200" dirty="0" smtClean="0">
                          <a:solidFill>
                            <a:schemeClr val="dk1"/>
                          </a:solidFill>
                          <a:effectLst/>
                          <a:latin typeface="+mn-lt"/>
                          <a:ea typeface="+mn-ea"/>
                          <a:cs typeface="+mn-cs"/>
                        </a:rPr>
                        <a:t>, for 2018/19 the</a:t>
                      </a:r>
                      <a:r>
                        <a:rPr lang="en-US" sz="1800" kern="1200" baseline="0" dirty="0" smtClean="0">
                          <a:solidFill>
                            <a:schemeClr val="dk1"/>
                          </a:solidFill>
                          <a:effectLst/>
                          <a:latin typeface="+mn-lt"/>
                          <a:ea typeface="+mn-ea"/>
                          <a:cs typeface="+mn-cs"/>
                        </a:rPr>
                        <a:t> MTSF indicator is included, </a:t>
                      </a:r>
                      <a:r>
                        <a:rPr lang="en-US" sz="1800" kern="1200" dirty="0" smtClean="0">
                          <a:solidFill>
                            <a:schemeClr val="dk1"/>
                          </a:solidFill>
                          <a:effectLst/>
                          <a:latin typeface="+mn-lt"/>
                          <a:ea typeface="+mn-ea"/>
                          <a:cs typeface="+mn-cs"/>
                        </a:rPr>
                        <a:t>also </a:t>
                      </a:r>
                      <a:r>
                        <a:rPr lang="en-US" sz="1800" kern="1200" dirty="0">
                          <a:solidFill>
                            <a:schemeClr val="dk1"/>
                          </a:solidFill>
                          <a:effectLst/>
                          <a:latin typeface="+mn-lt"/>
                          <a:ea typeface="+mn-ea"/>
                          <a:cs typeface="+mn-cs"/>
                        </a:rPr>
                        <a:t>crafted </a:t>
                      </a:r>
                      <a:r>
                        <a:rPr lang="en-US" sz="1800" kern="1200" dirty="0" smtClean="0">
                          <a:solidFill>
                            <a:schemeClr val="dk1"/>
                          </a:solidFill>
                          <a:effectLst/>
                          <a:latin typeface="+mn-lt"/>
                          <a:ea typeface="+mn-ea"/>
                          <a:cs typeface="+mn-cs"/>
                        </a:rPr>
                        <a:t>as </a:t>
                      </a:r>
                      <a:r>
                        <a:rPr lang="en-US" sz="1800" kern="1200" dirty="0">
                          <a:solidFill>
                            <a:schemeClr val="dk1"/>
                          </a:solidFill>
                          <a:effectLst/>
                          <a:latin typeface="+mn-lt"/>
                          <a:ea typeface="+mn-ea"/>
                          <a:cs typeface="+mn-cs"/>
                        </a:rPr>
                        <a:t>PPM 107 for inclusion </a:t>
                      </a:r>
                      <a:r>
                        <a:rPr lang="en-US" sz="1800" kern="1200" dirty="0" smtClean="0">
                          <a:solidFill>
                            <a:schemeClr val="dk1"/>
                          </a:solidFill>
                          <a:effectLst/>
                          <a:latin typeface="+mn-lt"/>
                          <a:ea typeface="+mn-ea"/>
                          <a:cs typeface="+mn-cs"/>
                        </a:rPr>
                        <a:t>in </a:t>
                      </a:r>
                      <a:r>
                        <a:rPr lang="en-US" sz="1800" kern="1200" dirty="0">
                          <a:solidFill>
                            <a:schemeClr val="dk1"/>
                          </a:solidFill>
                          <a:effectLst/>
                          <a:latin typeface="+mn-lt"/>
                          <a:ea typeface="+mn-ea"/>
                          <a:cs typeface="+mn-cs"/>
                        </a:rPr>
                        <a:t>the PED </a:t>
                      </a:r>
                      <a:r>
                        <a:rPr lang="en-US" sz="1800" kern="1200" dirty="0" smtClean="0">
                          <a:solidFill>
                            <a:schemeClr val="dk1"/>
                          </a:solidFill>
                          <a:effectLst/>
                          <a:latin typeface="+mn-lt"/>
                          <a:ea typeface="+mn-ea"/>
                          <a:cs typeface="+mn-cs"/>
                        </a:rPr>
                        <a:t>APPs</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1"/>
                  </a:ext>
                </a:extLst>
              </a:tr>
              <a:tr h="1904986">
                <a:tc>
                  <a:txBody>
                    <a:bodyPr/>
                    <a:lstStyle/>
                    <a:p>
                      <a:pPr marL="0" marR="0" lvl="0" indent="0">
                        <a:spcBef>
                          <a:spcPts val="0"/>
                        </a:spcBef>
                        <a:spcAft>
                          <a:spcPts val="0"/>
                        </a:spcAft>
                        <a:buFont typeface="Symbol" panose="05050102010706020507" pitchFamily="18" charset="2"/>
                        <a:buNone/>
                      </a:pPr>
                      <a:r>
                        <a:rPr lang="en-US" sz="1800" kern="1200" dirty="0">
                          <a:solidFill>
                            <a:schemeClr val="dk1"/>
                          </a:solidFill>
                          <a:effectLst/>
                          <a:latin typeface="+mn-lt"/>
                          <a:ea typeface="+mn-ea"/>
                          <a:cs typeface="+mn-cs"/>
                        </a:rPr>
                        <a:t>Percentage of district managers </a:t>
                      </a:r>
                      <a:r>
                        <a:rPr lang="en-US" sz="1800" kern="1200" dirty="0" smtClean="0">
                          <a:solidFill>
                            <a:schemeClr val="dk1"/>
                          </a:solidFill>
                          <a:effectLst/>
                          <a:latin typeface="+mn-lt"/>
                          <a:ea typeface="+mn-ea"/>
                          <a:cs typeface="+mn-cs"/>
                        </a:rPr>
                        <a:t>whose </a:t>
                      </a:r>
                      <a:r>
                        <a:rPr lang="en-US" sz="1800" kern="1200" dirty="0">
                          <a:solidFill>
                            <a:schemeClr val="dk1"/>
                          </a:solidFill>
                          <a:effectLst/>
                          <a:latin typeface="+mn-lt"/>
                          <a:ea typeface="+mn-ea"/>
                          <a:cs typeface="+mn-cs"/>
                        </a:rPr>
                        <a:t>competency has been assessed against criteria</a:t>
                      </a:r>
                    </a:p>
                    <a:p>
                      <a:pPr marL="457200" marR="0">
                        <a:spcBef>
                          <a:spcPts val="0"/>
                        </a:spcBef>
                        <a:spcAft>
                          <a:spcPts val="0"/>
                        </a:spcAft>
                      </a:pPr>
                      <a:r>
                        <a:rPr lang="en-US" sz="1800" kern="1200" dirty="0">
                          <a:solidFill>
                            <a:schemeClr val="dk1"/>
                          </a:solidFill>
                          <a:effectLst/>
                          <a:latin typeface="+mn-lt"/>
                          <a:ea typeface="+mn-ea"/>
                          <a:cs typeface="+mn-cs"/>
                        </a:rPr>
                        <a:t> </a:t>
                      </a:r>
                    </a:p>
                  </a:txBody>
                  <a:tcPr marL="68580" marR="68580" marT="0" marB="0"/>
                </a:tc>
                <a:tc vMerge="1">
                  <a:txBody>
                    <a:bodyPr/>
                    <a:lstStyle/>
                    <a:p>
                      <a:pPr marL="457200" marR="0">
                        <a:spcBef>
                          <a:spcPts val="0"/>
                        </a:spcBef>
                        <a:spcAft>
                          <a:spcPts val="0"/>
                        </a:spcAft>
                      </a:pPr>
                      <a:endParaRPr lang="en-US" sz="1800" kern="1200" dirty="0">
                        <a:solidFill>
                          <a:schemeClr val="dk1"/>
                        </a:solidFill>
                        <a:effectLst/>
                        <a:latin typeface="+mn-lt"/>
                        <a:ea typeface="+mn-ea"/>
                        <a:cs typeface="+mn-cs"/>
                      </a:endParaRPr>
                    </a:p>
                  </a:txBody>
                  <a:tcPr marL="68580" marR="68580" marT="0" marB="0"/>
                </a:tc>
                <a:tc>
                  <a:txBody>
                    <a:bodyPr/>
                    <a:lstStyle/>
                    <a:p>
                      <a:pPr marL="0" marR="0">
                        <a:spcBef>
                          <a:spcPts val="0"/>
                        </a:spcBef>
                        <a:spcAft>
                          <a:spcPts val="0"/>
                        </a:spcAft>
                      </a:pPr>
                      <a:r>
                        <a:rPr lang="en-US" sz="1800" kern="1200" dirty="0">
                          <a:solidFill>
                            <a:schemeClr val="dk1"/>
                          </a:solidFill>
                          <a:effectLst/>
                          <a:latin typeface="+mn-lt"/>
                          <a:ea typeface="+mn-ea"/>
                          <a:cs typeface="+mn-cs"/>
                        </a:rPr>
                        <a:t>The Indicator is </a:t>
                      </a:r>
                      <a:r>
                        <a:rPr lang="en-US" sz="1800" kern="1200" dirty="0" smtClean="0">
                          <a:solidFill>
                            <a:schemeClr val="dk1"/>
                          </a:solidFill>
                          <a:effectLst/>
                          <a:latin typeface="+mn-lt"/>
                          <a:ea typeface="+mn-ea"/>
                          <a:cs typeface="+mn-cs"/>
                        </a:rPr>
                        <a:t>included in </a:t>
                      </a:r>
                      <a:r>
                        <a:rPr lang="en-US" sz="1800" kern="1200" dirty="0">
                          <a:solidFill>
                            <a:schemeClr val="dk1"/>
                          </a:solidFill>
                          <a:effectLst/>
                          <a:latin typeface="+mn-lt"/>
                          <a:ea typeface="+mn-ea"/>
                          <a:cs typeface="+mn-cs"/>
                        </a:rPr>
                        <a:t>the DBE </a:t>
                      </a:r>
                      <a:r>
                        <a:rPr lang="en-US" sz="1800" b="1" kern="1200" dirty="0">
                          <a:solidFill>
                            <a:schemeClr val="dk1"/>
                          </a:solidFill>
                          <a:effectLst/>
                          <a:latin typeface="+mn-lt"/>
                          <a:ea typeface="+mn-ea"/>
                          <a:cs typeface="+mn-cs"/>
                        </a:rPr>
                        <a:t>APP </a:t>
                      </a:r>
                      <a:r>
                        <a:rPr lang="en-US" sz="1800" b="1" kern="1200" dirty="0" smtClean="0">
                          <a:solidFill>
                            <a:schemeClr val="dk1"/>
                          </a:solidFill>
                          <a:effectLst/>
                          <a:latin typeface="+mn-lt"/>
                          <a:ea typeface="+mn-ea"/>
                          <a:cs typeface="+mn-cs"/>
                        </a:rPr>
                        <a:t>as Indicator </a:t>
                      </a:r>
                      <a:r>
                        <a:rPr lang="en-US" sz="1800" b="1" kern="1200" dirty="0">
                          <a:solidFill>
                            <a:schemeClr val="dk1"/>
                          </a:solidFill>
                          <a:effectLst/>
                          <a:latin typeface="+mn-lt"/>
                          <a:ea typeface="+mn-ea"/>
                          <a:cs typeface="+mn-cs"/>
                        </a:rPr>
                        <a:t>4.5.3 </a:t>
                      </a:r>
                    </a:p>
                    <a:p>
                      <a:pPr marL="0" marR="0">
                        <a:spcBef>
                          <a:spcPts val="0"/>
                        </a:spcBef>
                        <a:spcAft>
                          <a:spcPts val="0"/>
                        </a:spcAft>
                      </a:pPr>
                      <a:r>
                        <a:rPr lang="en-US" sz="1800" kern="1200" dirty="0" smtClean="0">
                          <a:solidFill>
                            <a:schemeClr val="dk1"/>
                          </a:solidFill>
                          <a:effectLst/>
                          <a:latin typeface="+mn-lt"/>
                          <a:ea typeface="+mn-ea"/>
                          <a:cs typeface="+mn-cs"/>
                        </a:rPr>
                        <a:t>(Percentage </a:t>
                      </a:r>
                      <a:r>
                        <a:rPr lang="en-US" sz="1800" kern="1200" dirty="0">
                          <a:solidFill>
                            <a:schemeClr val="dk1"/>
                          </a:solidFill>
                          <a:effectLst/>
                          <a:latin typeface="+mn-lt"/>
                          <a:ea typeface="+mn-ea"/>
                          <a:cs typeface="+mn-cs"/>
                        </a:rPr>
                        <a:t>of District Managers assessed against developed criteria)</a:t>
                      </a:r>
                    </a:p>
                  </a:txBody>
                  <a:tcPr marL="68580" marR="68580" marT="0" marB="0"/>
                </a:tc>
                <a:extLst>
                  <a:ext uri="{0D108BD9-81ED-4DB2-BD59-A6C34878D82A}">
                    <a16:rowId xmlns:a16="http://schemas.microsoft.com/office/drawing/2014/main" xmlns="" val="10002"/>
                  </a:ext>
                </a:extLst>
              </a:tr>
              <a:tr h="1537471">
                <a:tc>
                  <a:txBody>
                    <a:bodyPr/>
                    <a:lstStyle/>
                    <a:p>
                      <a:pPr lvl="0"/>
                      <a:r>
                        <a:rPr lang="en-ZA" sz="1800" kern="1200" dirty="0" smtClean="0">
                          <a:solidFill>
                            <a:schemeClr val="dk1"/>
                          </a:solidFill>
                          <a:effectLst/>
                          <a:latin typeface="+mn-lt"/>
                          <a:ea typeface="+mn-ea"/>
                          <a:cs typeface="+mn-cs"/>
                        </a:rPr>
                        <a:t>Clear roles and functions for district offices and minimum competencies for district officials </a:t>
                      </a:r>
                      <a:endParaRPr lang="en-US" sz="1800" kern="1200" dirty="0" smtClean="0">
                        <a:solidFill>
                          <a:schemeClr val="dk1"/>
                        </a:solidFill>
                        <a:effectLst/>
                        <a:latin typeface="+mn-lt"/>
                        <a:ea typeface="+mn-ea"/>
                        <a:cs typeface="+mn-cs"/>
                      </a:endParaRPr>
                    </a:p>
                  </a:txBody>
                  <a:tcPr marL="68580" marR="68580" marT="0" marB="0"/>
                </a:tc>
                <a:tc vMerge="1">
                  <a:txBody>
                    <a:bodyPr/>
                    <a:lstStyle/>
                    <a:p>
                      <a:pPr lvl="0"/>
                      <a:endParaRPr lang="en-US" sz="1800" kern="1200" dirty="0" smtClean="0">
                        <a:solidFill>
                          <a:schemeClr val="dk1"/>
                        </a:solidFill>
                        <a:effectLst/>
                        <a:latin typeface="+mn-lt"/>
                        <a:ea typeface="+mn-ea"/>
                        <a:cs typeface="+mn-cs"/>
                      </a:endParaRPr>
                    </a:p>
                  </a:txBody>
                  <a:tcPr marL="68580" marR="68580" marT="0" marB="0"/>
                </a:tc>
                <a:tc>
                  <a:txBody>
                    <a:bodyPr/>
                    <a:lstStyle/>
                    <a:p>
                      <a:pPr marL="0" indent="0">
                        <a:buFont typeface="Arial" panose="020B0604020202020204" pitchFamily="34" charset="0"/>
                        <a:buNone/>
                      </a:pPr>
                      <a:r>
                        <a:rPr lang="en-US" sz="1800" b="1" dirty="0" smtClean="0"/>
                        <a:t>Collective Agreement No. 4 of 2017 </a:t>
                      </a:r>
                      <a:r>
                        <a:rPr lang="en-US" sz="1800" dirty="0" smtClean="0"/>
                        <a:t>has been signed in the ELRC </a:t>
                      </a:r>
                      <a:r>
                        <a:rPr lang="en-US" sz="1800" b="1" dirty="0" smtClean="0"/>
                        <a:t>clarifying the job descriptions </a:t>
                      </a:r>
                      <a:r>
                        <a:rPr lang="en-US" sz="1800" dirty="0" smtClean="0"/>
                        <a:t>of office based educators.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smtClean="0"/>
                        <a:t>The a) Roles and Responsibilities; and b) Recruitment and Selection Criteria for District Officials will now be used as a guide by provinces. </a:t>
                      </a:r>
                      <a:endParaRPr lang="en-US" sz="1800" b="0" dirty="0" smtClean="0">
                        <a:latin typeface="+mn-lt"/>
                      </a:endParaRP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34</a:t>
            </a:fld>
            <a:endParaRPr lang="en-ZA" dirty="0"/>
          </a:p>
        </p:txBody>
      </p:sp>
    </p:spTree>
    <p:extLst>
      <p:ext uri="{BB962C8B-B14F-4D97-AF65-F5344CB8AC3E}">
        <p14:creationId xmlns:p14="http://schemas.microsoft.com/office/powerpoint/2010/main" xmlns="" val="1538269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60039"/>
            <a:ext cx="7956376" cy="1196751"/>
          </a:xfrm>
        </p:spPr>
        <p:txBody>
          <a:bodyPr>
            <a:normAutofit/>
          </a:bodyPr>
          <a:lstStyle/>
          <a:p>
            <a:r>
              <a:rPr lang="en-ZA" sz="2800" b="1" dirty="0">
                <a:solidFill>
                  <a:srgbClr val="C0504D">
                    <a:lumMod val="75000"/>
                  </a:srgbClr>
                </a:solidFill>
                <a:cs typeface="Calibri" pitchFamily="34" charset="0"/>
              </a:rPr>
              <a:t>2018/19 MTSF ALIGNED </a:t>
            </a:r>
            <a:r>
              <a:rPr lang="en-ZA" sz="2800" b="1" dirty="0" smtClean="0">
                <a:solidFill>
                  <a:srgbClr val="C0504D">
                    <a:lumMod val="75000"/>
                  </a:srgbClr>
                </a:solidFill>
                <a:cs typeface="Calibri" pitchFamily="34" charset="0"/>
              </a:rPr>
              <a:t>PPMs</a:t>
            </a:r>
            <a:endParaRPr lang="en-ZA" sz="2800" b="1" dirty="0">
              <a:solidFill>
                <a:srgbClr val="C0504D">
                  <a:lumMod val="75000"/>
                </a:srgbClr>
              </a:solidFill>
              <a:cs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5111368"/>
              </p:ext>
            </p:extLst>
          </p:nvPr>
        </p:nvGraphicFramePr>
        <p:xfrm>
          <a:off x="1" y="576067"/>
          <a:ext cx="9144000" cy="6479945"/>
        </p:xfrm>
        <a:graphic>
          <a:graphicData uri="http://schemas.openxmlformats.org/drawingml/2006/table">
            <a:tbl>
              <a:tblPr firstRow="1" bandRow="1">
                <a:tableStyleId>{21E4AEA4-8DFA-4A89-87EB-49C32662AFE0}</a:tableStyleId>
              </a:tblPr>
              <a:tblGrid>
                <a:gridCol w="899591">
                  <a:extLst>
                    <a:ext uri="{9D8B030D-6E8A-4147-A177-3AD203B41FA5}">
                      <a16:colId xmlns:a16="http://schemas.microsoft.com/office/drawing/2014/main" xmlns="" val="20000"/>
                    </a:ext>
                  </a:extLst>
                </a:gridCol>
                <a:gridCol w="3960440">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2915817">
                  <a:extLst>
                    <a:ext uri="{9D8B030D-6E8A-4147-A177-3AD203B41FA5}">
                      <a16:colId xmlns:a16="http://schemas.microsoft.com/office/drawing/2014/main" xmlns="" val="20003"/>
                    </a:ext>
                  </a:extLst>
                </a:gridCol>
              </a:tblGrid>
              <a:tr h="478039">
                <a:tc>
                  <a:txBody>
                    <a:bodyPr/>
                    <a:lstStyle/>
                    <a:p>
                      <a:r>
                        <a:rPr lang="en-ZA" sz="1200" dirty="0" smtClean="0"/>
                        <a:t>PPM NO.</a:t>
                      </a:r>
                      <a:endParaRPr lang="en-ZA" sz="1200" b="1" dirty="0"/>
                    </a:p>
                  </a:txBody>
                  <a:tcPr/>
                </a:tc>
                <a:tc>
                  <a:txBody>
                    <a:bodyPr/>
                    <a:lstStyle/>
                    <a:p>
                      <a:r>
                        <a:rPr lang="en-ZA" sz="1200" dirty="0" smtClean="0"/>
                        <a:t>INDICATOR TITLE</a:t>
                      </a:r>
                      <a:endParaRPr lang="en-ZA" sz="1200" dirty="0"/>
                    </a:p>
                  </a:txBody>
                  <a:tcPr/>
                </a:tc>
                <a:tc>
                  <a:txBody>
                    <a:bodyPr/>
                    <a:lstStyle/>
                    <a:p>
                      <a:r>
                        <a:rPr lang="en-ZA" sz="1200" dirty="0" smtClean="0"/>
                        <a:t>PPM NO. </a:t>
                      </a:r>
                      <a:endParaRPr lang="en-ZA" sz="1200" dirty="0"/>
                    </a:p>
                  </a:txBody>
                  <a:tcPr/>
                </a:tc>
                <a:tc>
                  <a:txBody>
                    <a:bodyPr/>
                    <a:lstStyle/>
                    <a:p>
                      <a:r>
                        <a:rPr lang="en-ZA" sz="1200" dirty="0" smtClean="0"/>
                        <a:t>INDICATOR TITLE </a:t>
                      </a:r>
                      <a:endParaRPr lang="en-ZA" sz="1200" dirty="0"/>
                    </a:p>
                  </a:txBody>
                  <a:tcPr/>
                </a:tc>
                <a:extLst>
                  <a:ext uri="{0D108BD9-81ED-4DB2-BD59-A6C34878D82A}">
                    <a16:rowId xmlns:a16="http://schemas.microsoft.com/office/drawing/2014/main" xmlns="" val="10000"/>
                  </a:ext>
                </a:extLst>
              </a:tr>
              <a:tr h="465951">
                <a:tc>
                  <a:txBody>
                    <a:bodyPr/>
                    <a:lstStyle/>
                    <a:p>
                      <a:r>
                        <a:rPr lang="en-ZA" sz="1200" b="1" dirty="0" smtClean="0"/>
                        <a:t>PPM</a:t>
                      </a:r>
                      <a:r>
                        <a:rPr lang="en-ZA" sz="1200" b="1" baseline="0" dirty="0" smtClean="0"/>
                        <a:t> </a:t>
                      </a:r>
                      <a:r>
                        <a:rPr lang="en-ZA" sz="1200" b="1" dirty="0" smtClean="0"/>
                        <a:t>104</a:t>
                      </a:r>
                      <a:endParaRPr lang="en-ZA" sz="1200" b="1" dirty="0"/>
                    </a:p>
                  </a:txBody>
                  <a:tcPr/>
                </a:tc>
                <a:tc>
                  <a:txBody>
                    <a:bodyPr/>
                    <a:lstStyle/>
                    <a:p>
                      <a:r>
                        <a:rPr lang="en-ZA" sz="1200" dirty="0" smtClean="0"/>
                        <a:t>Percentage of schools visited at least twice a year by District officials for monitoring and support purposes. </a:t>
                      </a:r>
                      <a:endParaRPr lang="en-ZA" sz="1200" dirty="0"/>
                    </a:p>
                  </a:txBody>
                  <a:tcPr/>
                </a:tc>
                <a:tc>
                  <a:txBody>
                    <a:bodyPr/>
                    <a:lstStyle/>
                    <a:p>
                      <a:r>
                        <a:rPr lang="en-ZA" sz="1200" b="1" dirty="0" smtClean="0"/>
                        <a:t>PPM 216</a:t>
                      </a:r>
                      <a:endParaRPr lang="en-ZA" sz="1200" b="1" dirty="0"/>
                    </a:p>
                  </a:txBody>
                  <a:tcPr/>
                </a:tc>
                <a:tc>
                  <a:txBody>
                    <a:bodyPr/>
                    <a:lstStyle/>
                    <a:p>
                      <a:pPr algn="just"/>
                      <a:r>
                        <a:rPr lang="en-ZA" sz="1200" dirty="0" smtClean="0"/>
                        <a:t>Percentage of learners who are in classes with </a:t>
                      </a:r>
                      <a:r>
                        <a:rPr lang="en-ZA" sz="1200" b="1" dirty="0" smtClean="0"/>
                        <a:t>no more than 45 learners</a:t>
                      </a:r>
                      <a:r>
                        <a:rPr lang="en-ZA" sz="1200" dirty="0" smtClean="0"/>
                        <a:t>. </a:t>
                      </a:r>
                      <a:endParaRPr lang="en-ZA" sz="1200" dirty="0"/>
                    </a:p>
                  </a:txBody>
                  <a:tcPr/>
                </a:tc>
                <a:extLst>
                  <a:ext uri="{0D108BD9-81ED-4DB2-BD59-A6C34878D82A}">
                    <a16:rowId xmlns:a16="http://schemas.microsoft.com/office/drawing/2014/main" xmlns="" val="10001"/>
                  </a:ext>
                </a:extLst>
              </a:tr>
              <a:tr h="465951">
                <a:tc>
                  <a:txBody>
                    <a:bodyPr/>
                    <a:lstStyle/>
                    <a:p>
                      <a:r>
                        <a:rPr lang="en-ZA" sz="1200" b="1" dirty="0" smtClean="0"/>
                        <a:t>PPM 105</a:t>
                      </a:r>
                      <a:endParaRPr lang="en-ZA" sz="1200" b="1" dirty="0"/>
                    </a:p>
                  </a:txBody>
                  <a:tcPr/>
                </a:tc>
                <a:tc>
                  <a:txBody>
                    <a:bodyPr/>
                    <a:lstStyle/>
                    <a:p>
                      <a:pPr algn="just"/>
                      <a:r>
                        <a:rPr lang="en-ZA" sz="1200" dirty="0" smtClean="0"/>
                        <a:t>Percentage of 7 to 15 year olds attending education institutions.</a:t>
                      </a:r>
                      <a:endParaRPr lang="en-ZA" sz="1200" dirty="0"/>
                    </a:p>
                  </a:txBody>
                  <a:tcPr/>
                </a:tc>
                <a:tc>
                  <a:txBody>
                    <a:bodyPr/>
                    <a:lstStyle/>
                    <a:p>
                      <a:r>
                        <a:rPr lang="en-ZA" sz="1200" b="1" dirty="0" smtClean="0"/>
                        <a:t>PPM 217</a:t>
                      </a:r>
                      <a:endParaRPr lang="en-ZA" sz="1200" b="1" dirty="0"/>
                    </a:p>
                  </a:txBody>
                  <a:tcPr/>
                </a:tc>
                <a:tc>
                  <a:txBody>
                    <a:bodyPr/>
                    <a:lstStyle/>
                    <a:p>
                      <a:pPr algn="just"/>
                      <a:r>
                        <a:rPr lang="en-ZA" sz="1200" dirty="0" smtClean="0"/>
                        <a:t>Percentage of schools where </a:t>
                      </a:r>
                      <a:r>
                        <a:rPr lang="en-ZA" sz="1200" b="1" dirty="0" smtClean="0"/>
                        <a:t>allocated teaching posts are all filled.</a:t>
                      </a:r>
                      <a:endParaRPr lang="en-ZA" sz="1200" b="1" dirty="0"/>
                    </a:p>
                  </a:txBody>
                  <a:tcPr/>
                </a:tc>
                <a:extLst>
                  <a:ext uri="{0D108BD9-81ED-4DB2-BD59-A6C34878D82A}">
                    <a16:rowId xmlns:a16="http://schemas.microsoft.com/office/drawing/2014/main" xmlns="" val="10002"/>
                  </a:ext>
                </a:extLst>
              </a:tr>
              <a:tr h="652332">
                <a:tc>
                  <a:txBody>
                    <a:bodyPr/>
                    <a:lstStyle/>
                    <a:p>
                      <a:r>
                        <a:rPr lang="en-ZA" sz="1200" b="1" dirty="0" smtClean="0"/>
                        <a:t>PPM 106</a:t>
                      </a:r>
                      <a:endParaRPr lang="en-ZA" sz="1200" b="1" dirty="0"/>
                    </a:p>
                  </a:txBody>
                  <a:tcPr/>
                </a:tc>
                <a:tc>
                  <a:txBody>
                    <a:bodyPr/>
                    <a:lstStyle/>
                    <a:p>
                      <a:pPr algn="just"/>
                      <a:r>
                        <a:rPr lang="en-ZA" sz="1200" dirty="0" smtClean="0"/>
                        <a:t>Percentage of learners having access to information through </a:t>
                      </a:r>
                    </a:p>
                    <a:p>
                      <a:pPr algn="just"/>
                      <a:r>
                        <a:rPr lang="en-ZA" sz="1200" dirty="0" smtClean="0"/>
                        <a:t>(a) Connectivity (other than broadband); and</a:t>
                      </a:r>
                    </a:p>
                    <a:p>
                      <a:pPr algn="just"/>
                      <a:r>
                        <a:rPr lang="en-ZA" sz="1200" dirty="0" smtClean="0"/>
                        <a:t>(b) Broadband</a:t>
                      </a:r>
                    </a:p>
                  </a:txBody>
                  <a:tcPr/>
                </a:tc>
                <a:tc>
                  <a:txBody>
                    <a:bodyPr/>
                    <a:lstStyle/>
                    <a:p>
                      <a:r>
                        <a:rPr lang="en-ZA" sz="1200" b="1" dirty="0" smtClean="0"/>
                        <a:t>PPM </a:t>
                      </a:r>
                      <a:r>
                        <a:rPr lang="en-ZA" sz="1200" b="1" dirty="0" smtClean="0">
                          <a:solidFill>
                            <a:schemeClr val="tx1"/>
                          </a:solidFill>
                        </a:rPr>
                        <a:t>218</a:t>
                      </a:r>
                      <a:endParaRPr lang="en-ZA" sz="1200" b="1" dirty="0">
                        <a:solidFill>
                          <a:schemeClr val="tx1"/>
                        </a:solidFill>
                      </a:endParaRPr>
                    </a:p>
                  </a:txBody>
                  <a:tcPr/>
                </a:tc>
                <a:tc>
                  <a:txBody>
                    <a:bodyPr/>
                    <a:lstStyle/>
                    <a:p>
                      <a:pPr algn="just"/>
                      <a:r>
                        <a:rPr lang="en-ZA" sz="1200" dirty="0" smtClean="0">
                          <a:solidFill>
                            <a:schemeClr val="tx1"/>
                          </a:solidFill>
                        </a:rPr>
                        <a:t>Percentage of learners </a:t>
                      </a:r>
                      <a:r>
                        <a:rPr lang="en-ZA" sz="1200" b="1" dirty="0" smtClean="0">
                          <a:solidFill>
                            <a:schemeClr val="tx1"/>
                          </a:solidFill>
                        </a:rPr>
                        <a:t>provided with required textbooks </a:t>
                      </a:r>
                      <a:r>
                        <a:rPr lang="en-ZA" sz="1200" dirty="0" smtClean="0">
                          <a:solidFill>
                            <a:schemeClr val="tx1"/>
                          </a:solidFill>
                        </a:rPr>
                        <a:t>in all grades and in all subjects per annum.</a:t>
                      </a:r>
                      <a:endParaRPr lang="en-ZA" sz="1200" dirty="0">
                        <a:solidFill>
                          <a:schemeClr val="tx1"/>
                        </a:solidFill>
                      </a:endParaRPr>
                    </a:p>
                  </a:txBody>
                  <a:tcPr/>
                </a:tc>
                <a:extLst>
                  <a:ext uri="{0D108BD9-81ED-4DB2-BD59-A6C34878D82A}">
                    <a16:rowId xmlns:a16="http://schemas.microsoft.com/office/drawing/2014/main" xmlns="" val="10003"/>
                  </a:ext>
                </a:extLst>
              </a:tr>
              <a:tr h="490935">
                <a:tc>
                  <a:txBody>
                    <a:bodyPr/>
                    <a:lstStyle/>
                    <a:p>
                      <a:r>
                        <a:rPr lang="en-ZA" sz="1200" b="1" dirty="0" smtClean="0"/>
                        <a:t>PPM 107</a:t>
                      </a:r>
                      <a:endParaRPr lang="en-ZA" sz="1200" b="1" dirty="0"/>
                    </a:p>
                  </a:txBody>
                  <a:tcPr/>
                </a:tc>
                <a:tc>
                  <a:txBody>
                    <a:bodyPr/>
                    <a:lstStyle/>
                    <a:p>
                      <a:pPr algn="just"/>
                      <a:r>
                        <a:rPr lang="en-ZA" sz="1200" kern="1200" dirty="0" smtClean="0">
                          <a:solidFill>
                            <a:schemeClr val="tx1"/>
                          </a:solidFill>
                          <a:latin typeface="+mn-lt"/>
                          <a:ea typeface="+mn-ea"/>
                          <a:cs typeface="+mn-cs"/>
                        </a:rPr>
                        <a:t>The percentage of school principals rating the support services of districts as being satisfactory.</a:t>
                      </a:r>
                      <a:endParaRPr lang="en-ZA" sz="1200" kern="1200" dirty="0">
                        <a:solidFill>
                          <a:schemeClr val="tx1"/>
                        </a:solidFill>
                        <a:latin typeface="+mn-lt"/>
                        <a:ea typeface="+mn-ea"/>
                        <a:cs typeface="+mn-cs"/>
                      </a:endParaRPr>
                    </a:p>
                  </a:txBody>
                  <a:tcPr/>
                </a:tc>
                <a:tc>
                  <a:txBody>
                    <a:bodyPr/>
                    <a:lstStyle/>
                    <a:p>
                      <a:r>
                        <a:rPr lang="en-ZA" sz="1200" b="1" dirty="0" smtClean="0"/>
                        <a:t>PPM </a:t>
                      </a:r>
                      <a:r>
                        <a:rPr lang="en-ZA" sz="1200" b="1" dirty="0" smtClean="0">
                          <a:solidFill>
                            <a:schemeClr val="tx1"/>
                          </a:solidFill>
                        </a:rPr>
                        <a:t>219</a:t>
                      </a:r>
                      <a:endParaRPr lang="en-ZA" sz="1200" b="1" dirty="0">
                        <a:solidFill>
                          <a:schemeClr val="tx1"/>
                        </a:solidFill>
                      </a:endParaRPr>
                    </a:p>
                  </a:txBody>
                  <a:tcPr/>
                </a:tc>
                <a:tc>
                  <a:txBody>
                    <a:bodyPr/>
                    <a:lstStyle/>
                    <a:p>
                      <a:pPr algn="just"/>
                      <a:r>
                        <a:rPr lang="en-ZA" sz="1200" b="0" dirty="0" smtClean="0">
                          <a:solidFill>
                            <a:schemeClr val="tx1"/>
                          </a:solidFill>
                        </a:rPr>
                        <a:t>Number and percentage </a:t>
                      </a:r>
                      <a:r>
                        <a:rPr lang="en-ZA" sz="1200" dirty="0" smtClean="0">
                          <a:solidFill>
                            <a:schemeClr val="tx1"/>
                          </a:solidFill>
                        </a:rPr>
                        <a:t>of learners who </a:t>
                      </a:r>
                      <a:r>
                        <a:rPr lang="en-ZA" sz="1200" b="1" dirty="0" smtClean="0">
                          <a:solidFill>
                            <a:schemeClr val="tx1"/>
                          </a:solidFill>
                        </a:rPr>
                        <a:t>complete the whole curriculum </a:t>
                      </a:r>
                      <a:r>
                        <a:rPr lang="en-ZA" sz="1200" dirty="0" smtClean="0">
                          <a:solidFill>
                            <a:schemeClr val="tx1"/>
                          </a:solidFill>
                        </a:rPr>
                        <a:t>each year.</a:t>
                      </a:r>
                      <a:endParaRPr lang="en-ZA" sz="1200" dirty="0">
                        <a:solidFill>
                          <a:schemeClr val="tx1"/>
                        </a:solidFill>
                      </a:endParaRPr>
                    </a:p>
                  </a:txBody>
                  <a:tcPr/>
                </a:tc>
                <a:extLst>
                  <a:ext uri="{0D108BD9-81ED-4DB2-BD59-A6C34878D82A}">
                    <a16:rowId xmlns:a16="http://schemas.microsoft.com/office/drawing/2014/main" xmlns="" val="10004"/>
                  </a:ext>
                </a:extLst>
              </a:tr>
              <a:tr h="652332">
                <a:tc>
                  <a:txBody>
                    <a:bodyPr/>
                    <a:lstStyle/>
                    <a:p>
                      <a:r>
                        <a:rPr lang="en-ZA" sz="1200" b="1" dirty="0" smtClean="0"/>
                        <a:t>PPM 210</a:t>
                      </a:r>
                      <a:endParaRPr lang="en-ZA" sz="1200" b="1" dirty="0"/>
                    </a:p>
                  </a:txBody>
                  <a:tcPr/>
                </a:tc>
                <a:tc>
                  <a:txBody>
                    <a:bodyPr/>
                    <a:lstStyle/>
                    <a:p>
                      <a:pPr algn="just"/>
                      <a:r>
                        <a:rPr lang="en-ZA" sz="1200" dirty="0" smtClean="0">
                          <a:solidFill>
                            <a:schemeClr val="tx1"/>
                          </a:solidFill>
                        </a:rPr>
                        <a:t>The average hours per year spent by teachers on professional development activities. </a:t>
                      </a:r>
                      <a:endParaRPr lang="en-ZA" sz="1200" dirty="0">
                        <a:solidFill>
                          <a:schemeClr val="tx1"/>
                        </a:solidFill>
                      </a:endParaRPr>
                    </a:p>
                  </a:txBody>
                  <a:tcPr/>
                </a:tc>
                <a:tc>
                  <a:txBody>
                    <a:bodyPr/>
                    <a:lstStyle/>
                    <a:p>
                      <a:r>
                        <a:rPr lang="en-ZA" sz="1200" b="1" dirty="0" smtClean="0"/>
                        <a:t>PPM </a:t>
                      </a:r>
                      <a:r>
                        <a:rPr lang="en-ZA" sz="1200" b="1" dirty="0" smtClean="0">
                          <a:solidFill>
                            <a:schemeClr val="tx1"/>
                          </a:solidFill>
                        </a:rPr>
                        <a:t>220</a:t>
                      </a:r>
                      <a:endParaRPr lang="en-ZA" sz="1200" b="1" dirty="0">
                        <a:solidFill>
                          <a:schemeClr val="tx1"/>
                        </a:solidFill>
                      </a:endParaRPr>
                    </a:p>
                  </a:txBody>
                  <a:tcPr/>
                </a:tc>
                <a:tc>
                  <a:txBody>
                    <a:bodyPr/>
                    <a:lstStyle/>
                    <a:p>
                      <a:pPr algn="just"/>
                      <a:r>
                        <a:rPr lang="en-ZA" sz="1200" dirty="0" smtClean="0">
                          <a:solidFill>
                            <a:schemeClr val="tx1"/>
                          </a:solidFill>
                        </a:rPr>
                        <a:t>Percentage of schools producing a </a:t>
                      </a:r>
                      <a:r>
                        <a:rPr lang="en-ZA" sz="1200" b="1" dirty="0" smtClean="0">
                          <a:solidFill>
                            <a:schemeClr val="tx1"/>
                          </a:solidFill>
                        </a:rPr>
                        <a:t>minimum set of management documents </a:t>
                      </a:r>
                      <a:r>
                        <a:rPr lang="en-ZA" sz="1200" dirty="0" smtClean="0">
                          <a:solidFill>
                            <a:schemeClr val="tx1"/>
                          </a:solidFill>
                        </a:rPr>
                        <a:t>at a required standard.</a:t>
                      </a:r>
                      <a:endParaRPr lang="en-ZA" sz="1200" dirty="0">
                        <a:solidFill>
                          <a:schemeClr val="tx1"/>
                        </a:solidFill>
                      </a:endParaRPr>
                    </a:p>
                  </a:txBody>
                  <a:tcPr/>
                </a:tc>
                <a:extLst>
                  <a:ext uri="{0D108BD9-81ED-4DB2-BD59-A6C34878D82A}">
                    <a16:rowId xmlns:a16="http://schemas.microsoft.com/office/drawing/2014/main" xmlns="" val="10005"/>
                  </a:ext>
                </a:extLst>
              </a:tr>
              <a:tr h="652332">
                <a:tc>
                  <a:txBody>
                    <a:bodyPr/>
                    <a:lstStyle/>
                    <a:p>
                      <a:r>
                        <a:rPr lang="en-ZA" sz="1200" b="1" dirty="0" smtClean="0"/>
                        <a:t>PPM 211</a:t>
                      </a:r>
                      <a:endParaRPr lang="en-ZA" sz="1200" b="1" dirty="0"/>
                    </a:p>
                  </a:txBody>
                  <a:tcPr/>
                </a:tc>
                <a:tc>
                  <a:txBody>
                    <a:bodyPr/>
                    <a:lstStyle/>
                    <a:p>
                      <a:pPr algn="just"/>
                      <a:r>
                        <a:rPr lang="en-ZA" sz="1200" dirty="0" smtClean="0">
                          <a:solidFill>
                            <a:schemeClr val="tx1"/>
                          </a:solidFill>
                        </a:rPr>
                        <a:t>Number of teachers who have written the Self-Diagnostic Assessments.</a:t>
                      </a:r>
                      <a:endParaRPr lang="en-ZA" sz="1200" dirty="0">
                        <a:solidFill>
                          <a:schemeClr val="tx1"/>
                        </a:solidFill>
                      </a:endParaRPr>
                    </a:p>
                  </a:txBody>
                  <a:tcPr/>
                </a:tc>
                <a:tc>
                  <a:txBody>
                    <a:bodyPr/>
                    <a:lstStyle/>
                    <a:p>
                      <a:r>
                        <a:rPr lang="en-ZA" sz="1200" b="1" dirty="0" smtClean="0"/>
                        <a:t>PPM </a:t>
                      </a:r>
                      <a:r>
                        <a:rPr lang="en-ZA" sz="1200" b="1" dirty="0" smtClean="0">
                          <a:solidFill>
                            <a:schemeClr val="tx1"/>
                          </a:solidFill>
                        </a:rPr>
                        <a:t>221</a:t>
                      </a:r>
                      <a:endParaRPr lang="en-ZA" sz="1200" b="1" dirty="0">
                        <a:solidFill>
                          <a:schemeClr val="tx1"/>
                        </a:solidFill>
                      </a:endParaRPr>
                    </a:p>
                  </a:txBody>
                  <a:tcPr/>
                </a:tc>
                <a:tc>
                  <a:txBody>
                    <a:bodyPr/>
                    <a:lstStyle/>
                    <a:p>
                      <a:pPr algn="just"/>
                      <a:r>
                        <a:rPr lang="en-ZA" sz="1200" dirty="0" smtClean="0">
                          <a:solidFill>
                            <a:schemeClr val="tx1"/>
                          </a:solidFill>
                        </a:rPr>
                        <a:t>Percentage of </a:t>
                      </a:r>
                      <a:r>
                        <a:rPr lang="en-ZA" sz="1200" b="1" dirty="0" smtClean="0">
                          <a:solidFill>
                            <a:schemeClr val="tx1"/>
                          </a:solidFill>
                        </a:rPr>
                        <a:t>SGBs</a:t>
                      </a:r>
                      <a:r>
                        <a:rPr lang="en-ZA" sz="1200" dirty="0" smtClean="0">
                          <a:solidFill>
                            <a:schemeClr val="tx1"/>
                          </a:solidFill>
                        </a:rPr>
                        <a:t> in sampled schools that </a:t>
                      </a:r>
                      <a:r>
                        <a:rPr lang="en-ZA" sz="1200" b="1" dirty="0" smtClean="0">
                          <a:solidFill>
                            <a:schemeClr val="tx1"/>
                          </a:solidFill>
                        </a:rPr>
                        <a:t>meet minimum criteria </a:t>
                      </a:r>
                      <a:r>
                        <a:rPr lang="en-ZA" sz="1200" dirty="0" smtClean="0">
                          <a:solidFill>
                            <a:schemeClr val="tx1"/>
                          </a:solidFill>
                        </a:rPr>
                        <a:t>in terms of effectiveness every year. </a:t>
                      </a:r>
                      <a:endParaRPr lang="en-ZA" sz="1200" dirty="0">
                        <a:solidFill>
                          <a:schemeClr val="tx1"/>
                        </a:solidFill>
                      </a:endParaRPr>
                    </a:p>
                  </a:txBody>
                  <a:tcPr/>
                </a:tc>
                <a:extLst>
                  <a:ext uri="{0D108BD9-81ED-4DB2-BD59-A6C34878D82A}">
                    <a16:rowId xmlns:a16="http://schemas.microsoft.com/office/drawing/2014/main" xmlns="" val="10006"/>
                  </a:ext>
                </a:extLst>
              </a:tr>
              <a:tr h="680830">
                <a:tc>
                  <a:txBody>
                    <a:bodyPr/>
                    <a:lstStyle/>
                    <a:p>
                      <a:r>
                        <a:rPr lang="en-ZA" sz="1200" b="1" dirty="0" smtClean="0"/>
                        <a:t>PPM 212</a:t>
                      </a:r>
                      <a:endParaRPr lang="en-ZA" sz="1200" b="1" dirty="0"/>
                    </a:p>
                  </a:txBody>
                  <a:tcPr/>
                </a:tc>
                <a:tc>
                  <a:txBody>
                    <a:bodyPr/>
                    <a:lstStyle/>
                    <a:p>
                      <a:pPr algn="just"/>
                      <a:r>
                        <a:rPr lang="en-ZA" sz="1200" dirty="0" smtClean="0">
                          <a:solidFill>
                            <a:schemeClr val="tx1"/>
                          </a:solidFill>
                        </a:rPr>
                        <a:t>Percentage of teachers meeting required content knowledge levels after support.</a:t>
                      </a:r>
                      <a:endParaRPr lang="en-ZA" sz="1200" dirty="0">
                        <a:solidFill>
                          <a:schemeClr val="tx1"/>
                        </a:solidFill>
                      </a:endParaRPr>
                    </a:p>
                  </a:txBody>
                  <a:tcPr/>
                </a:tc>
                <a:tc>
                  <a:txBody>
                    <a:bodyPr/>
                    <a:lstStyle/>
                    <a:p>
                      <a:r>
                        <a:rPr lang="en-ZA" sz="1200" b="1" dirty="0" smtClean="0"/>
                        <a:t>PPM </a:t>
                      </a:r>
                      <a:r>
                        <a:rPr lang="en-ZA" sz="1200" b="1" dirty="0" smtClean="0">
                          <a:solidFill>
                            <a:schemeClr val="tx1"/>
                          </a:solidFill>
                        </a:rPr>
                        <a:t>222</a:t>
                      </a:r>
                      <a:endParaRPr lang="en-ZA" sz="1200" b="1" dirty="0">
                        <a:solidFill>
                          <a:schemeClr val="tx1"/>
                        </a:solidFill>
                      </a:endParaRPr>
                    </a:p>
                  </a:txBody>
                  <a:tcPr/>
                </a:tc>
                <a:tc>
                  <a:txBody>
                    <a:bodyPr/>
                    <a:lstStyle/>
                    <a:p>
                      <a:pPr algn="just"/>
                      <a:r>
                        <a:rPr lang="en-ZA" sz="1200" dirty="0" smtClean="0">
                          <a:solidFill>
                            <a:schemeClr val="tx1"/>
                          </a:solidFill>
                        </a:rPr>
                        <a:t>Percentage of schools with more than one </a:t>
                      </a:r>
                      <a:r>
                        <a:rPr lang="en-ZA" sz="1200" b="1" dirty="0" smtClean="0">
                          <a:solidFill>
                            <a:schemeClr val="tx1"/>
                          </a:solidFill>
                        </a:rPr>
                        <a:t>financial responsibility </a:t>
                      </a:r>
                      <a:r>
                        <a:rPr lang="en-ZA" sz="1200" dirty="0" smtClean="0">
                          <a:solidFill>
                            <a:schemeClr val="tx1"/>
                          </a:solidFill>
                        </a:rPr>
                        <a:t>on the basis of assessment.</a:t>
                      </a:r>
                      <a:endParaRPr lang="en-ZA" sz="1200" dirty="0">
                        <a:solidFill>
                          <a:schemeClr val="tx1"/>
                        </a:solidFill>
                      </a:endParaRPr>
                    </a:p>
                  </a:txBody>
                  <a:tcPr/>
                </a:tc>
                <a:extLst>
                  <a:ext uri="{0D108BD9-81ED-4DB2-BD59-A6C34878D82A}">
                    <a16:rowId xmlns:a16="http://schemas.microsoft.com/office/drawing/2014/main" xmlns="" val="10007"/>
                  </a:ext>
                </a:extLst>
              </a:tr>
              <a:tr h="465951">
                <a:tc>
                  <a:txBody>
                    <a:bodyPr/>
                    <a:lstStyle/>
                    <a:p>
                      <a:r>
                        <a:rPr lang="en-ZA" sz="1200" b="1" dirty="0" smtClean="0"/>
                        <a:t>PPM 213</a:t>
                      </a:r>
                      <a:endParaRPr lang="en-ZA" sz="1200" b="1" dirty="0"/>
                    </a:p>
                  </a:txBody>
                  <a:tcPr/>
                </a:tc>
                <a:tc>
                  <a:txBody>
                    <a:bodyPr/>
                    <a:lstStyle/>
                    <a:p>
                      <a:pPr algn="just"/>
                      <a:r>
                        <a:rPr lang="en-ZA" sz="1200" dirty="0" smtClean="0">
                          <a:solidFill>
                            <a:schemeClr val="tx1"/>
                          </a:solidFill>
                        </a:rPr>
                        <a:t>Percentage of learners in schools with at least one educator with specialist training on inclusion.</a:t>
                      </a:r>
                      <a:endParaRPr lang="en-ZA" sz="1200" dirty="0">
                        <a:solidFill>
                          <a:schemeClr val="tx1"/>
                        </a:solidFill>
                      </a:endParaRPr>
                    </a:p>
                  </a:txBody>
                  <a:tcPr/>
                </a:tc>
                <a:tc>
                  <a:txBody>
                    <a:bodyPr/>
                    <a:lstStyle/>
                    <a:p>
                      <a:r>
                        <a:rPr lang="en-ZA" sz="1200" b="1" dirty="0" smtClean="0"/>
                        <a:t>PPM </a:t>
                      </a:r>
                      <a:r>
                        <a:rPr lang="en-ZA" sz="1200" b="1" dirty="0" smtClean="0">
                          <a:solidFill>
                            <a:schemeClr val="tx1"/>
                          </a:solidFill>
                        </a:rPr>
                        <a:t>223</a:t>
                      </a:r>
                      <a:endParaRPr lang="en-ZA" sz="1200" b="1" dirty="0">
                        <a:solidFill>
                          <a:schemeClr val="tx1"/>
                        </a:solidFill>
                      </a:endParaRPr>
                    </a:p>
                  </a:txBody>
                  <a:tcPr/>
                </a:tc>
                <a:tc>
                  <a:txBody>
                    <a:bodyPr/>
                    <a:lstStyle/>
                    <a:p>
                      <a:pPr algn="just"/>
                      <a:r>
                        <a:rPr lang="en-ZA" sz="1200" dirty="0" smtClean="0">
                          <a:solidFill>
                            <a:schemeClr val="tx1"/>
                          </a:solidFill>
                        </a:rPr>
                        <a:t>Percentage of learners in schools that are </a:t>
                      </a:r>
                      <a:r>
                        <a:rPr lang="en-ZA" sz="1200" b="1" dirty="0" smtClean="0">
                          <a:solidFill>
                            <a:schemeClr val="tx1"/>
                          </a:solidFill>
                        </a:rPr>
                        <a:t>funded </a:t>
                      </a:r>
                      <a:r>
                        <a:rPr lang="en-ZA" sz="1200" dirty="0" smtClean="0">
                          <a:solidFill>
                            <a:schemeClr val="tx1"/>
                          </a:solidFill>
                        </a:rPr>
                        <a:t>at a minimum level.</a:t>
                      </a:r>
                      <a:endParaRPr lang="en-ZA" sz="1200" dirty="0">
                        <a:solidFill>
                          <a:schemeClr val="tx1"/>
                        </a:solidFill>
                      </a:endParaRPr>
                    </a:p>
                  </a:txBody>
                  <a:tcPr/>
                </a:tc>
                <a:extLst>
                  <a:ext uri="{0D108BD9-81ED-4DB2-BD59-A6C34878D82A}">
                    <a16:rowId xmlns:a16="http://schemas.microsoft.com/office/drawing/2014/main" xmlns="" val="10008"/>
                  </a:ext>
                </a:extLst>
              </a:tr>
              <a:tr h="652332">
                <a:tc>
                  <a:txBody>
                    <a:bodyPr/>
                    <a:lstStyle/>
                    <a:p>
                      <a:r>
                        <a:rPr lang="en-ZA" sz="1200" b="1" dirty="0" smtClean="0"/>
                        <a:t>PPM 214</a:t>
                      </a:r>
                      <a:endParaRPr lang="en-ZA" sz="1200" b="1" dirty="0"/>
                    </a:p>
                  </a:txBody>
                  <a:tcPr/>
                </a:tc>
                <a:tc>
                  <a:txBody>
                    <a:bodyPr/>
                    <a:lstStyle/>
                    <a:p>
                      <a:pPr algn="just"/>
                      <a:r>
                        <a:rPr lang="en-ZA" sz="1200" dirty="0" smtClean="0">
                          <a:solidFill>
                            <a:schemeClr val="tx1"/>
                          </a:solidFill>
                        </a:rPr>
                        <a:t>Number and percentage of Funza Lushaka bursary holders placed in schools within six months upon completion of studies or upon confirmation that the bursar has completed studies. </a:t>
                      </a:r>
                      <a:endParaRPr lang="en-ZA" sz="1200" dirty="0">
                        <a:solidFill>
                          <a:schemeClr val="tx1"/>
                        </a:solidFill>
                      </a:endParaRPr>
                    </a:p>
                  </a:txBody>
                  <a:tcPr/>
                </a:tc>
                <a:tc>
                  <a:txBody>
                    <a:bodyPr/>
                    <a:lstStyle/>
                    <a:p>
                      <a:r>
                        <a:rPr lang="en-ZA" sz="1200" b="1" dirty="0" smtClean="0"/>
                        <a:t>PPM 503</a:t>
                      </a:r>
                      <a:endParaRPr lang="en-ZA" sz="1200" b="1" dirty="0"/>
                    </a:p>
                  </a:txBody>
                  <a:tcPr/>
                </a:tc>
                <a:tc>
                  <a:txBody>
                    <a:bodyPr/>
                    <a:lstStyle/>
                    <a:p>
                      <a:r>
                        <a:rPr lang="en-ZA" sz="1200" dirty="0" smtClean="0"/>
                        <a:t>Number and percentage of </a:t>
                      </a:r>
                      <a:r>
                        <a:rPr lang="en-ZA" sz="1200" b="1" dirty="0" smtClean="0"/>
                        <a:t>Grade R practitioners </a:t>
                      </a:r>
                      <a:r>
                        <a:rPr lang="en-ZA" sz="1200" dirty="0" smtClean="0"/>
                        <a:t>with </a:t>
                      </a:r>
                      <a:r>
                        <a:rPr lang="en-ZA" sz="1200" b="1" dirty="0" smtClean="0"/>
                        <a:t>NQF level 6 </a:t>
                      </a:r>
                      <a:r>
                        <a:rPr lang="en-ZA" sz="1200" dirty="0" smtClean="0"/>
                        <a:t>and above qualification each year.</a:t>
                      </a:r>
                      <a:endParaRPr lang="en-ZA" sz="1200" dirty="0"/>
                    </a:p>
                  </a:txBody>
                  <a:tcPr/>
                </a:tc>
                <a:extLst>
                  <a:ext uri="{0D108BD9-81ED-4DB2-BD59-A6C34878D82A}">
                    <a16:rowId xmlns:a16="http://schemas.microsoft.com/office/drawing/2014/main" xmlns="" val="10009"/>
                  </a:ext>
                </a:extLst>
              </a:tr>
              <a:tr h="652332">
                <a:tc>
                  <a:txBody>
                    <a:bodyPr/>
                    <a:lstStyle/>
                    <a:p>
                      <a:r>
                        <a:rPr lang="en-ZA" sz="1200" b="1" dirty="0" smtClean="0"/>
                        <a:t>PPM 215</a:t>
                      </a:r>
                      <a:endParaRPr lang="en-ZA" sz="1200" b="1" dirty="0"/>
                    </a:p>
                  </a:txBody>
                  <a:tcPr/>
                </a:tc>
                <a:tc>
                  <a:txBody>
                    <a:bodyPr/>
                    <a:lstStyle/>
                    <a:p>
                      <a:pPr algn="just"/>
                      <a:r>
                        <a:rPr lang="en-ZA" sz="1200" dirty="0" smtClean="0"/>
                        <a:t>Number of qualified Grade R-12 teachers aged 30 and below, entering the public service as teachers for the first time during the financial year.</a:t>
                      </a:r>
                      <a:endParaRPr lang="en-ZA" sz="1200" dirty="0"/>
                    </a:p>
                  </a:txBody>
                  <a:tcPr/>
                </a:tc>
                <a:tc>
                  <a:txBody>
                    <a:bodyPr/>
                    <a:lstStyle/>
                    <a:p>
                      <a:endParaRPr lang="en-ZA" sz="1200" dirty="0"/>
                    </a:p>
                  </a:txBody>
                  <a:tcPr/>
                </a:tc>
                <a:tc>
                  <a:txBody>
                    <a:bodyPr/>
                    <a:lstStyle/>
                    <a:p>
                      <a:endParaRPr lang="en-ZA" sz="1200" dirty="0"/>
                    </a:p>
                  </a:txBody>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25014983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7848872" cy="1008112"/>
          </a:xfrm>
        </p:spPr>
        <p:txBody>
          <a:bodyPr>
            <a:normAutofit/>
          </a:bodyPr>
          <a:lstStyle/>
          <a:p>
            <a:r>
              <a:rPr lang="en-ZA" sz="2800" b="1" dirty="0">
                <a:solidFill>
                  <a:srgbClr val="741202"/>
                </a:solidFill>
                <a:cs typeface="Arial" panose="020B0604020202020204" pitchFamily="34" charset="0"/>
              </a:rPr>
              <a:t>IMPROVEMENT ON </a:t>
            </a:r>
            <a:r>
              <a:rPr lang="en-ZA" sz="2800" b="1" dirty="0" smtClean="0">
                <a:solidFill>
                  <a:srgbClr val="741202"/>
                </a:solidFill>
                <a:cs typeface="Arial" panose="020B0604020202020204" pitchFamily="34" charset="0"/>
              </a:rPr>
              <a:t>AUDIT OUTCOMES</a:t>
            </a:r>
            <a:endParaRPr lang="en-ZA" sz="2800"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36</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1744661397"/>
              </p:ext>
            </p:extLst>
          </p:nvPr>
        </p:nvGraphicFramePr>
        <p:xfrm>
          <a:off x="0" y="620688"/>
          <a:ext cx="8964489" cy="5256585"/>
        </p:xfrm>
        <a:graphic>
          <a:graphicData uri="http://schemas.openxmlformats.org/drawingml/2006/table">
            <a:tbl>
              <a:tblPr firstRow="1" bandRow="1">
                <a:tableStyleId>{21E4AEA4-8DFA-4A89-87EB-49C32662AFE0}</a:tableStyleId>
              </a:tblPr>
              <a:tblGrid>
                <a:gridCol w="2711429">
                  <a:extLst>
                    <a:ext uri="{9D8B030D-6E8A-4147-A177-3AD203B41FA5}">
                      <a16:colId xmlns:a16="http://schemas.microsoft.com/office/drawing/2014/main" xmlns="" val="20000"/>
                    </a:ext>
                  </a:extLst>
                </a:gridCol>
                <a:gridCol w="2382373">
                  <a:extLst>
                    <a:ext uri="{9D8B030D-6E8A-4147-A177-3AD203B41FA5}">
                      <a16:colId xmlns:a16="http://schemas.microsoft.com/office/drawing/2014/main" xmlns="" val="20001"/>
                    </a:ext>
                  </a:extLst>
                </a:gridCol>
                <a:gridCol w="3870687">
                  <a:extLst>
                    <a:ext uri="{9D8B030D-6E8A-4147-A177-3AD203B41FA5}">
                      <a16:colId xmlns:a16="http://schemas.microsoft.com/office/drawing/2014/main" xmlns="" val="20002"/>
                    </a:ext>
                  </a:extLst>
                </a:gridCol>
              </a:tblGrid>
              <a:tr h="37757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p>
                  </a:txBody>
                  <a:tcPr/>
                </a:tc>
                <a:extLst>
                  <a:ext uri="{0D108BD9-81ED-4DB2-BD59-A6C34878D82A}">
                    <a16:rowId xmlns:a16="http://schemas.microsoft.com/office/drawing/2014/main" xmlns="" val="10000"/>
                  </a:ext>
                </a:extLst>
              </a:tr>
              <a:tr h="143479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15888" lvl="0" indent="-115888" algn="l" defTabSz="571500">
                        <a:buNone/>
                        <a:tabLst>
                          <a:tab pos="1771650" algn="l"/>
                        </a:tabLst>
                      </a:pPr>
                      <a:r>
                        <a:rPr lang="en-ZA" sz="1400" dirty="0" smtClean="0">
                          <a:latin typeface="+mn-lt"/>
                        </a:rPr>
                        <a:t>  Lurits Denominator</a:t>
                      </a:r>
                      <a:r>
                        <a:rPr lang="en-ZA" sz="1400" baseline="0" dirty="0" smtClean="0">
                          <a:latin typeface="+mn-lt"/>
                        </a:rPr>
                        <a:t>: Indicator  4.4.2</a:t>
                      </a:r>
                    </a:p>
                    <a:p>
                      <a:pPr marL="452438" lvl="0" indent="-852488" algn="l" defTabSz="571500">
                        <a:buNone/>
                        <a:tabLst>
                          <a:tab pos="1771650" algn="l"/>
                        </a:tabLst>
                      </a:pPr>
                      <a:r>
                        <a:rPr lang="en-ZA" sz="1400" baseline="0" dirty="0" smtClean="0">
                          <a:latin typeface="+mn-lt"/>
                          <a:cs typeface="Arial" panose="020B0604020202020204" pitchFamily="34" charset="0"/>
                        </a:rPr>
                        <a:t>   Completeness of learner</a:t>
                      </a:r>
                    </a:p>
                    <a:p>
                      <a:pPr marL="400050" lvl="0" indent="-800100" algn="l" defTabSz="571500">
                        <a:buNone/>
                        <a:tabLst>
                          <a:tab pos="1771650" algn="l"/>
                        </a:tabLst>
                      </a:pPr>
                      <a:r>
                        <a:rPr lang="en-ZA" sz="1400" baseline="0" dirty="0" smtClean="0">
                          <a:latin typeface="+mn-lt"/>
                          <a:cs typeface="Arial" panose="020B0604020202020204" pitchFamily="34" charset="0"/>
                        </a:rPr>
                        <a:t>   numbers on LURITS; integrity</a:t>
                      </a:r>
                    </a:p>
                    <a:p>
                      <a:pPr marL="400050" lvl="0" indent="-800100" algn="l" defTabSz="571500">
                        <a:buNone/>
                        <a:tabLst>
                          <a:tab pos="1771650" algn="l"/>
                        </a:tabLst>
                      </a:pPr>
                      <a:r>
                        <a:rPr lang="en-ZA" sz="1400" baseline="0" dirty="0" smtClean="0">
                          <a:latin typeface="+mn-lt"/>
                          <a:cs typeface="Arial" panose="020B0604020202020204" pitchFamily="34" charset="0"/>
                        </a:rPr>
                        <a:t>   of Denominator/ Master list</a:t>
                      </a:r>
                      <a:endParaRPr lang="en-ZA" sz="14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dirty="0" smtClean="0">
                          <a:latin typeface="+mn-lt"/>
                          <a:cs typeface="+mn-cs"/>
                        </a:rPr>
                        <a:t>DBE</a:t>
                      </a:r>
                      <a:r>
                        <a:rPr lang="en-ZA" sz="1400" baseline="0" dirty="0" smtClean="0">
                          <a:latin typeface="+mn-lt"/>
                          <a:cs typeface="+mn-cs"/>
                        </a:rPr>
                        <a:t> to strengthen monitoring control to ensure information is complete and accurate</a:t>
                      </a:r>
                      <a:endParaRPr lang="en-ZA" sz="14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dirty="0" smtClean="0">
                          <a:latin typeface="+mn-lt"/>
                          <a:cs typeface="Arial" panose="020B0604020202020204" pitchFamily="34" charset="0"/>
                        </a:rPr>
                        <a:t>Data is uploaded on a </a:t>
                      </a:r>
                      <a:r>
                        <a:rPr lang="en-ZA" sz="1400" b="1" dirty="0" smtClean="0">
                          <a:latin typeface="+mn-lt"/>
                          <a:cs typeface="Arial" panose="020B0604020202020204" pitchFamily="34" charset="0"/>
                        </a:rPr>
                        <a:t>quarterly basis </a:t>
                      </a:r>
                      <a:r>
                        <a:rPr lang="en-ZA" sz="1400" dirty="0" smtClean="0">
                          <a:latin typeface="+mn-lt"/>
                          <a:cs typeface="Arial" panose="020B0604020202020204" pitchFamily="34" charset="0"/>
                        </a:rPr>
                        <a:t>from confirmed databases</a:t>
                      </a:r>
                      <a:r>
                        <a:rPr lang="en-ZA" sz="1400" baseline="0" dirty="0" smtClean="0">
                          <a:latin typeface="+mn-lt"/>
                          <a:cs typeface="Arial" panose="020B0604020202020204" pitchFamily="34" charset="0"/>
                        </a:rPr>
                        <a:t> of provinces.</a:t>
                      </a:r>
                    </a:p>
                    <a:p>
                      <a:pPr algn="just"/>
                      <a:r>
                        <a:rPr lang="en-ZA" sz="1400" baseline="0" dirty="0" smtClean="0">
                          <a:latin typeface="+mn-lt"/>
                          <a:cs typeface="Arial" panose="020B0604020202020204" pitchFamily="34" charset="0"/>
                        </a:rPr>
                        <a:t>DBE is currently </a:t>
                      </a:r>
                      <a:r>
                        <a:rPr lang="en-ZA" sz="1400" b="1" baseline="0" dirty="0" smtClean="0">
                          <a:latin typeface="+mn-lt"/>
                          <a:cs typeface="Arial" panose="020B0604020202020204" pitchFamily="34" charset="0"/>
                        </a:rPr>
                        <a:t>conducting audit to </a:t>
                      </a:r>
                      <a:r>
                        <a:rPr lang="en-ZA" sz="1400" baseline="0" dirty="0" smtClean="0">
                          <a:latin typeface="+mn-lt"/>
                          <a:cs typeface="Arial" panose="020B0604020202020204" pitchFamily="34" charset="0"/>
                        </a:rPr>
                        <a:t>verify data in Provinces and schools.</a:t>
                      </a:r>
                      <a:endParaRPr lang="en-ZA" sz="1400" dirty="0">
                        <a:latin typeface="+mn-lt"/>
                        <a:cs typeface="Arial" panose="020B0604020202020204" pitchFamily="34" charset="0"/>
                      </a:endParaRPr>
                    </a:p>
                  </a:txBody>
                  <a:tcPr/>
                </a:tc>
                <a:extLst>
                  <a:ext uri="{0D108BD9-81ED-4DB2-BD59-A6C34878D82A}">
                    <a16:rowId xmlns:a16="http://schemas.microsoft.com/office/drawing/2014/main" xmlns="" val="10001"/>
                  </a:ext>
                </a:extLst>
              </a:tr>
              <a:tr h="21039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15888" indent="-115888">
                        <a:buFont typeface="Arial" panose="020B0604020202020204" pitchFamily="34" charset="0"/>
                        <a:buNone/>
                      </a:pPr>
                      <a:r>
                        <a:rPr lang="en-US" sz="1400" kern="1200" dirty="0" smtClean="0">
                          <a:effectLst/>
                          <a:latin typeface="+mn-lt"/>
                        </a:rPr>
                        <a:t> Inadequate monitoring</a:t>
                      </a:r>
                      <a:r>
                        <a:rPr lang="en-US" sz="1400" kern="1200" baseline="0" dirty="0" smtClean="0">
                          <a:effectLst/>
                          <a:latin typeface="+mn-lt"/>
                        </a:rPr>
                        <a:t> control</a:t>
                      </a:r>
                      <a:endParaRPr lang="en-ZA" sz="14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400" b="0" dirty="0" smtClean="0">
                          <a:latin typeface="+mn-lt"/>
                        </a:rPr>
                        <a:t>Build</a:t>
                      </a:r>
                      <a:r>
                        <a:rPr lang="en-ZA" sz="1400" b="0" baseline="0" dirty="0" smtClean="0">
                          <a:latin typeface="+mn-lt"/>
                        </a:rPr>
                        <a:t> exception reporting mechanism within LURITS, SA-SAMS and in EMIS Data management to improve the control environment in detecting exceptions</a:t>
                      </a:r>
                      <a:endParaRPr lang="en-ZA" sz="14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b="0" dirty="0" smtClean="0">
                          <a:latin typeface="+mn-lt"/>
                        </a:rPr>
                        <a:t>DBE has </a:t>
                      </a:r>
                      <a:r>
                        <a:rPr lang="en-ZA" sz="1400" b="1" dirty="0" smtClean="0">
                          <a:latin typeface="+mn-lt"/>
                        </a:rPr>
                        <a:t>strengthened</a:t>
                      </a:r>
                      <a:r>
                        <a:rPr lang="en-ZA" sz="1400" b="0" baseline="0" dirty="0" smtClean="0">
                          <a:latin typeface="+mn-lt"/>
                        </a:rPr>
                        <a:t> or built</a:t>
                      </a:r>
                      <a:r>
                        <a:rPr lang="en-ZA" sz="1400" b="0" dirty="0" smtClean="0">
                          <a:latin typeface="+mn-lt"/>
                        </a:rPr>
                        <a:t> validation controls</a:t>
                      </a:r>
                      <a:r>
                        <a:rPr lang="en-ZA" sz="1400" b="0" baseline="0" dirty="0" smtClean="0">
                          <a:latin typeface="+mn-lt"/>
                        </a:rPr>
                        <a:t> (rules) to identify exceptions from SA-SAMS to LURITS</a:t>
                      </a:r>
                    </a:p>
                    <a:p>
                      <a:pPr algn="just"/>
                      <a:r>
                        <a:rPr lang="en-ZA" sz="1400" b="0" baseline="0" dirty="0" smtClean="0">
                          <a:latin typeface="+mn-lt"/>
                        </a:rPr>
                        <a:t>Exceptions identified were </a:t>
                      </a:r>
                      <a:r>
                        <a:rPr lang="en-ZA" sz="1400" b="1" baseline="0" dirty="0" smtClean="0">
                          <a:latin typeface="+mn-lt"/>
                        </a:rPr>
                        <a:t>communicated</a:t>
                      </a:r>
                      <a:r>
                        <a:rPr lang="en-ZA" sz="1400" b="0" baseline="0" dirty="0" smtClean="0">
                          <a:latin typeface="+mn-lt"/>
                        </a:rPr>
                        <a:t> to Provincial Educations Departments </a:t>
                      </a:r>
                    </a:p>
                    <a:p>
                      <a:pPr algn="just"/>
                      <a:r>
                        <a:rPr lang="en-ZA" sz="1400" b="0" baseline="0" dirty="0" smtClean="0">
                          <a:latin typeface="+mn-lt"/>
                        </a:rPr>
                        <a:t>Provincial Education Departments </a:t>
                      </a:r>
                      <a:r>
                        <a:rPr lang="en-ZA" sz="1400" b="1" baseline="0" dirty="0" smtClean="0">
                          <a:latin typeface="+mn-lt"/>
                        </a:rPr>
                        <a:t>report quarterly </a:t>
                      </a:r>
                      <a:r>
                        <a:rPr lang="en-ZA" sz="1400" b="0" baseline="0" dirty="0" smtClean="0">
                          <a:latin typeface="+mn-lt"/>
                        </a:rPr>
                        <a:t>on the quality of data.</a:t>
                      </a:r>
                      <a:endParaRPr lang="en-ZA" sz="1400" b="0" dirty="0" smtClean="0">
                        <a:latin typeface="+mn-lt"/>
                      </a:endParaRPr>
                    </a:p>
                    <a:p>
                      <a:pPr algn="just"/>
                      <a:endParaRPr lang="en-ZA" sz="1400" b="1" dirty="0" smtClean="0">
                        <a:latin typeface="+mn-lt"/>
                      </a:endParaRPr>
                    </a:p>
                  </a:txBody>
                  <a:tcPr/>
                </a:tc>
                <a:extLst>
                  <a:ext uri="{0D108BD9-81ED-4DB2-BD59-A6C34878D82A}">
                    <a16:rowId xmlns:a16="http://schemas.microsoft.com/office/drawing/2014/main" xmlns="" val="10002"/>
                  </a:ext>
                </a:extLst>
              </a:tr>
              <a:tr h="134028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r>
                        <a:rPr lang="en-US" sz="1400" dirty="0" smtClean="0">
                          <a:effectLst/>
                          <a:latin typeface="+mn-lt"/>
                        </a:rPr>
                        <a:t> Integrity</a:t>
                      </a:r>
                      <a:r>
                        <a:rPr lang="en-US" sz="1400" baseline="0" dirty="0" smtClean="0">
                          <a:effectLst/>
                          <a:latin typeface="+mn-lt"/>
                        </a:rPr>
                        <a:t> of LURITS data</a:t>
                      </a:r>
                      <a:endParaRPr lang="en-US" sz="1400" dirty="0">
                        <a:effectLst/>
                        <a:latin typeface="+mn-lt"/>
                        <a:ea typeface="Calibri" panose="020F0502020204030204" pitchFamily="34"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just"/>
                      <a:r>
                        <a:rPr lang="en-US" sz="1400" kern="1200" dirty="0" smtClean="0">
                          <a:effectLst/>
                          <a:latin typeface="+mn-lt"/>
                        </a:rPr>
                        <a:t>Build</a:t>
                      </a:r>
                      <a:r>
                        <a:rPr lang="en-US" sz="1400" kern="1200" baseline="0" dirty="0" smtClean="0">
                          <a:effectLst/>
                          <a:latin typeface="+mn-lt"/>
                        </a:rPr>
                        <a:t> exception reporting mechanism within LURITS to improve the control environment in detecting exceptions</a:t>
                      </a:r>
                      <a:endParaRPr lang="en-ZA" sz="140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dirty="0" smtClean="0">
                          <a:latin typeface="+mn-lt"/>
                        </a:rPr>
                        <a:t>DBE collaborating with </a:t>
                      </a:r>
                      <a:r>
                        <a:rPr lang="en-ZA" sz="1400" b="1" dirty="0" smtClean="0">
                          <a:latin typeface="+mn-lt"/>
                        </a:rPr>
                        <a:t>Home Affairs </a:t>
                      </a:r>
                      <a:r>
                        <a:rPr lang="en-ZA" sz="1400" dirty="0" smtClean="0">
                          <a:latin typeface="+mn-lt"/>
                        </a:rPr>
                        <a:t>for verification of learner</a:t>
                      </a:r>
                      <a:r>
                        <a:rPr lang="en-ZA" sz="1400" baseline="0" dirty="0" smtClean="0">
                          <a:latin typeface="+mn-lt"/>
                        </a:rPr>
                        <a:t> ID numbers. </a:t>
                      </a:r>
                      <a:r>
                        <a:rPr lang="en-ZA" sz="1400" b="1" baseline="0" dirty="0" smtClean="0">
                          <a:latin typeface="+mn-lt"/>
                        </a:rPr>
                        <a:t>Automated link with national Population register active. </a:t>
                      </a:r>
                    </a:p>
                    <a:p>
                      <a:pPr algn="just"/>
                      <a:r>
                        <a:rPr lang="en-ZA" sz="1400" baseline="0" dirty="0" smtClean="0">
                          <a:latin typeface="+mn-lt"/>
                        </a:rPr>
                        <a:t>Verified ID numbers of learners sent to PEDs and </a:t>
                      </a:r>
                      <a:r>
                        <a:rPr lang="en-ZA" sz="1400" b="1" baseline="0" dirty="0" smtClean="0">
                          <a:latin typeface="+mn-lt"/>
                        </a:rPr>
                        <a:t>corrected on the source system.</a:t>
                      </a:r>
                      <a:endParaRPr lang="en-ZA" sz="1400" b="1" dirty="0">
                        <a:latin typeface="+mn-lt"/>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5924735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6600" b="1" dirty="0">
                <a:solidFill>
                  <a:schemeClr val="accent2">
                    <a:lumMod val="75000"/>
                  </a:schemeClr>
                </a:solidFill>
              </a:rPr>
              <a:t>RECOMMENDATION </a:t>
            </a:r>
            <a:endParaRPr lang="en-US" sz="6600" dirty="0"/>
          </a:p>
        </p:txBody>
      </p:sp>
      <p:sp>
        <p:nvSpPr>
          <p:cNvPr id="3" name="Content Placeholder 2"/>
          <p:cNvSpPr>
            <a:spLocks noGrp="1"/>
          </p:cNvSpPr>
          <p:nvPr>
            <p:ph idx="1"/>
          </p:nvPr>
        </p:nvSpPr>
        <p:spPr/>
        <p:txBody>
          <a:bodyPr/>
          <a:lstStyle/>
          <a:p>
            <a:pPr marL="0" indent="0">
              <a:buNone/>
            </a:pPr>
            <a:r>
              <a:rPr lang="en-ZA" sz="4000" dirty="0"/>
              <a:t>It is recommended that the Portfolio Committee  </a:t>
            </a:r>
            <a:r>
              <a:rPr lang="en-ZA" sz="4000" b="1" dirty="0"/>
              <a:t>discusses</a:t>
            </a:r>
            <a:r>
              <a:rPr lang="en-ZA" sz="4000" dirty="0"/>
              <a:t> </a:t>
            </a:r>
            <a:r>
              <a:rPr lang="en-ZA" sz="4000" dirty="0" smtClean="0"/>
              <a:t>the </a:t>
            </a:r>
            <a:r>
              <a:rPr lang="en-ZA" sz="4000" b="1" dirty="0" smtClean="0"/>
              <a:t>progress </a:t>
            </a:r>
            <a:r>
              <a:rPr lang="en-ZA" sz="4000" b="1" dirty="0"/>
              <a:t>report </a:t>
            </a:r>
            <a:r>
              <a:rPr lang="en-ZA" sz="4000" dirty="0" smtClean="0"/>
              <a:t>on </a:t>
            </a:r>
            <a:r>
              <a:rPr lang="en-ZA" sz="4000" dirty="0"/>
              <a:t>the </a:t>
            </a:r>
            <a:r>
              <a:rPr lang="en-ZA" sz="4000" b="1" dirty="0"/>
              <a:t>implementation</a:t>
            </a:r>
            <a:r>
              <a:rPr lang="en-ZA" sz="4000" dirty="0"/>
              <a:t> of the 2017/18 </a:t>
            </a:r>
            <a:r>
              <a:rPr lang="en-ZA" sz="4000" b="1" dirty="0"/>
              <a:t>Audit Action  Plan.</a:t>
            </a:r>
          </a:p>
          <a:p>
            <a:pPr marL="0" indent="0">
              <a:buNone/>
            </a:pPr>
            <a:r>
              <a:rPr lang="en-ZA" sz="4000" dirty="0" smtClean="0"/>
              <a:t> </a:t>
            </a:r>
            <a:endParaRPr lang="en-ZA" sz="4000" dirty="0"/>
          </a:p>
          <a:p>
            <a:endParaRPr lang="en-US"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37</a:t>
            </a:fld>
            <a:endParaRPr lang="en-ZA" dirty="0"/>
          </a:p>
        </p:txBody>
      </p:sp>
    </p:spTree>
    <p:extLst>
      <p:ext uri="{BB962C8B-B14F-4D97-AF65-F5344CB8AC3E}">
        <p14:creationId xmlns:p14="http://schemas.microsoft.com/office/powerpoint/2010/main" xmlns="" val="3410373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28A3B54F-4D6D-439C-9A2C-B6799378E1A1}" type="slidenum">
              <a:rPr lang="en-ZA" smtClean="0"/>
              <a:pPr/>
              <a:t>38</a:t>
            </a:fld>
            <a:endParaRPr lang="en-ZA" dirty="0"/>
          </a:p>
        </p:txBody>
      </p:sp>
    </p:spTree>
    <p:extLst>
      <p:ext uri="{BB962C8B-B14F-4D97-AF65-F5344CB8AC3E}">
        <p14:creationId xmlns:p14="http://schemas.microsoft.com/office/powerpoint/2010/main" xmlns="" val="188672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800" b="1" dirty="0">
                <a:solidFill>
                  <a:srgbClr val="741202"/>
                </a:solidFill>
                <a:cs typeface="Arial" panose="020B0604020202020204" pitchFamily="34" charset="0"/>
              </a:rPr>
              <a:t>INTRODUCTION</a:t>
            </a:r>
            <a:endParaRPr lang="en-ZA" sz="4800" dirty="0"/>
          </a:p>
        </p:txBody>
      </p:sp>
      <p:sp>
        <p:nvSpPr>
          <p:cNvPr id="3" name="Content Placeholder 2"/>
          <p:cNvSpPr>
            <a:spLocks noGrp="1"/>
          </p:cNvSpPr>
          <p:nvPr>
            <p:ph idx="1"/>
          </p:nvPr>
        </p:nvSpPr>
        <p:spPr>
          <a:xfrm>
            <a:off x="457200" y="1340769"/>
            <a:ext cx="8229600" cy="4785396"/>
          </a:xfrm>
        </p:spPr>
        <p:txBody>
          <a:bodyPr>
            <a:normAutofit/>
          </a:bodyPr>
          <a:lstStyle/>
          <a:p>
            <a:pPr marL="0" indent="0">
              <a:buNone/>
            </a:pPr>
            <a:r>
              <a:rPr lang="en-ZA" sz="4000" dirty="0" smtClean="0"/>
              <a:t>The presentation outlines </a:t>
            </a:r>
            <a:r>
              <a:rPr lang="en-ZA" sz="4000" b="1" dirty="0" smtClean="0"/>
              <a:t>Audit findings </a:t>
            </a:r>
            <a:r>
              <a:rPr lang="en-ZA" sz="4000" dirty="0" smtClean="0"/>
              <a:t>for 2016/17, </a:t>
            </a:r>
            <a:r>
              <a:rPr lang="en-ZA" sz="4000" b="1" dirty="0" smtClean="0"/>
              <a:t>Action Plans </a:t>
            </a:r>
            <a:r>
              <a:rPr lang="en-ZA" sz="4000" dirty="0" smtClean="0"/>
              <a:t>and </a:t>
            </a:r>
            <a:r>
              <a:rPr lang="en-ZA" sz="4000" b="1" dirty="0" smtClean="0"/>
              <a:t>Progress </a:t>
            </a:r>
            <a:r>
              <a:rPr lang="en-ZA" sz="4000" dirty="0" smtClean="0"/>
              <a:t>made by the Department to address:-</a:t>
            </a:r>
          </a:p>
          <a:p>
            <a:pPr lvl="1"/>
            <a:r>
              <a:rPr lang="en-ZA" sz="4000" dirty="0" smtClean="0"/>
              <a:t>Regularity Audit; and</a:t>
            </a:r>
          </a:p>
          <a:p>
            <a:pPr lvl="1"/>
            <a:r>
              <a:rPr lang="en-ZA" sz="4000" dirty="0" smtClean="0"/>
              <a:t>Audit of the Annual Performance Report</a:t>
            </a:r>
          </a:p>
          <a:p>
            <a:pPr marL="0" indent="0">
              <a:buNone/>
            </a:pPr>
            <a:endParaRPr lang="en-ZA" sz="24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4</a:t>
            </a:fld>
            <a:endParaRPr lang="en-ZA" dirty="0"/>
          </a:p>
        </p:txBody>
      </p:sp>
    </p:spTree>
    <p:extLst>
      <p:ext uri="{BB962C8B-B14F-4D97-AF65-F5344CB8AC3E}">
        <p14:creationId xmlns:p14="http://schemas.microsoft.com/office/powerpoint/2010/main" xmlns="" val="127293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b="1" dirty="0">
                <a:solidFill>
                  <a:srgbClr val="741202"/>
                </a:solidFill>
                <a:cs typeface="Arial" panose="020B0604020202020204" pitchFamily="34" charset="0"/>
              </a:rPr>
              <a:t>IMPROVEMENT ON AUDIT OUTCOMES</a:t>
            </a:r>
            <a:endParaRPr lang="en-ZA" dirty="0"/>
          </a:p>
        </p:txBody>
      </p:sp>
      <p:sp>
        <p:nvSpPr>
          <p:cNvPr id="3" name="Content Placeholder 2"/>
          <p:cNvSpPr>
            <a:spLocks noGrp="1"/>
          </p:cNvSpPr>
          <p:nvPr>
            <p:ph idx="1"/>
          </p:nvPr>
        </p:nvSpPr>
        <p:spPr/>
        <p:txBody>
          <a:bodyPr>
            <a:normAutofit/>
          </a:bodyPr>
          <a:lstStyle/>
          <a:p>
            <a:pPr marL="0" lvl="0" indent="0" algn="just">
              <a:buNone/>
            </a:pPr>
            <a:r>
              <a:rPr lang="en-ZA" sz="2000" dirty="0">
                <a:solidFill>
                  <a:prstClr val="black"/>
                </a:solidFill>
              </a:rPr>
              <a:t>To address the Audit outcomes on </a:t>
            </a:r>
            <a:r>
              <a:rPr lang="en-ZA" sz="2000" dirty="0" smtClean="0">
                <a:solidFill>
                  <a:prstClr val="black"/>
                </a:solidFill>
              </a:rPr>
              <a:t>Regularity Audit, </a:t>
            </a:r>
            <a:r>
              <a:rPr lang="en-ZA" sz="2000" dirty="0">
                <a:solidFill>
                  <a:prstClr val="black"/>
                </a:solidFill>
              </a:rPr>
              <a:t>the Department has taken the following steps: </a:t>
            </a:r>
          </a:p>
          <a:p>
            <a:pPr marL="0" indent="0">
              <a:buNone/>
            </a:pPr>
            <a:endParaRPr lang="en-ZA" sz="900" dirty="0" smtClean="0"/>
          </a:p>
          <a:p>
            <a:r>
              <a:rPr lang="en-ZA" sz="2000" dirty="0" smtClean="0"/>
              <a:t>The department developed the </a:t>
            </a:r>
            <a:r>
              <a:rPr lang="en-ZA" sz="2000" b="1" dirty="0" smtClean="0"/>
              <a:t>Audit Action Plan </a:t>
            </a:r>
            <a:r>
              <a:rPr lang="en-ZA" sz="2000" dirty="0" smtClean="0"/>
              <a:t>and obtains progress from managers on a monthly basis</a:t>
            </a:r>
          </a:p>
          <a:p>
            <a:r>
              <a:rPr lang="en-ZA" sz="2000" dirty="0" smtClean="0"/>
              <a:t>The Audit Action Plan is  presented and reviewed by the </a:t>
            </a:r>
            <a:r>
              <a:rPr lang="en-ZA" sz="2000" b="1" dirty="0" smtClean="0"/>
              <a:t>Audit Committee</a:t>
            </a:r>
          </a:p>
          <a:p>
            <a:r>
              <a:rPr lang="en-ZA" sz="2000" dirty="0" smtClean="0"/>
              <a:t>The Audit Action Plan was presented to </a:t>
            </a:r>
            <a:r>
              <a:rPr lang="en-ZA" sz="2000" b="1" dirty="0" smtClean="0"/>
              <a:t>AGSA</a:t>
            </a:r>
            <a:r>
              <a:rPr lang="en-ZA" sz="2000" dirty="0" smtClean="0"/>
              <a:t>  during our workshop in September 2017</a:t>
            </a:r>
          </a:p>
          <a:p>
            <a:r>
              <a:rPr lang="en-ZA" sz="2000" dirty="0" smtClean="0"/>
              <a:t>During the financial year </a:t>
            </a:r>
            <a:r>
              <a:rPr lang="en-ZA" sz="2000" b="1" dirty="0" smtClean="0"/>
              <a:t>Finance and ASIDI Team </a:t>
            </a:r>
            <a:r>
              <a:rPr lang="en-ZA" sz="2000" dirty="0" smtClean="0"/>
              <a:t>engaged intensively with Implementing Agents to obtain outstanding documents </a:t>
            </a:r>
          </a:p>
          <a:p>
            <a:r>
              <a:rPr lang="en-ZA" sz="2000" dirty="0" smtClean="0"/>
              <a:t>Monthly meetings with </a:t>
            </a:r>
            <a:r>
              <a:rPr lang="en-ZA" sz="2000" b="1" dirty="0" smtClean="0"/>
              <a:t>Implementing Agents </a:t>
            </a:r>
            <a:r>
              <a:rPr lang="en-ZA" sz="2000" dirty="0" smtClean="0"/>
              <a:t>enhanced communication and monitoring of budget, projects, performance of IAs and expediting  payments of contractors to reduce accruals</a:t>
            </a:r>
          </a:p>
          <a:p>
            <a:endParaRPr lang="en-ZA" sz="20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5</a:t>
            </a:fld>
            <a:endParaRPr lang="en-ZA" dirty="0"/>
          </a:p>
        </p:txBody>
      </p:sp>
    </p:spTree>
    <p:extLst>
      <p:ext uri="{BB962C8B-B14F-4D97-AF65-F5344CB8AC3E}">
        <p14:creationId xmlns:p14="http://schemas.microsoft.com/office/powerpoint/2010/main" xmlns="" val="150502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34081"/>
          </a:xfrm>
        </p:spPr>
        <p:txBody>
          <a:bodyPr>
            <a:noAutofit/>
          </a:bodyPr>
          <a:lstStyle/>
          <a:p>
            <a:r>
              <a:rPr lang="en-ZA" sz="3600" b="1" dirty="0" smtClean="0">
                <a:solidFill>
                  <a:srgbClr val="741202"/>
                </a:solidFill>
                <a:cs typeface="Arial" panose="020B0604020202020204" pitchFamily="34" charset="0"/>
              </a:rPr>
              <a:t>IMPROVEMENT ON AUDIT OUTCOMES</a:t>
            </a:r>
            <a:endParaRPr lang="en-ZA" sz="3600" b="1" dirty="0">
              <a:solidFill>
                <a:srgbClr val="741202"/>
              </a:solidFill>
              <a:cs typeface="Arial" panose="020B0604020202020204" pitchFamily="34" charset="0"/>
            </a:endParaRPr>
          </a:p>
        </p:txBody>
      </p:sp>
      <p:sp>
        <p:nvSpPr>
          <p:cNvPr id="3" name="Content Placeholder 2"/>
          <p:cNvSpPr>
            <a:spLocks noGrp="1"/>
          </p:cNvSpPr>
          <p:nvPr>
            <p:ph idx="1"/>
          </p:nvPr>
        </p:nvSpPr>
        <p:spPr>
          <a:xfrm>
            <a:off x="179512" y="908720"/>
            <a:ext cx="8507288" cy="5102027"/>
          </a:xfrm>
        </p:spPr>
        <p:txBody>
          <a:bodyPr>
            <a:noAutofit/>
          </a:bodyPr>
          <a:lstStyle/>
          <a:p>
            <a:pPr marL="0" indent="0" algn="just">
              <a:buNone/>
            </a:pPr>
            <a:r>
              <a:rPr lang="en-ZA" sz="2000" dirty="0" smtClean="0"/>
              <a:t>To address the Audit outcomes on Performance information, the Department has taken the following steps: </a:t>
            </a:r>
          </a:p>
          <a:p>
            <a:pPr marL="0" indent="0" algn="just">
              <a:buNone/>
            </a:pPr>
            <a:endParaRPr lang="en-ZA" sz="2000" dirty="0" smtClean="0"/>
          </a:p>
          <a:p>
            <a:pPr algn="just"/>
            <a:r>
              <a:rPr lang="en-ZA" sz="2000" dirty="0" smtClean="0"/>
              <a:t>Developed </a:t>
            </a:r>
            <a:r>
              <a:rPr lang="en-ZA" sz="2000" b="1" dirty="0" smtClean="0"/>
              <a:t>MTSF aligned Customised Programme Performance Measures </a:t>
            </a:r>
            <a:r>
              <a:rPr lang="en-ZA" sz="2000" dirty="0" smtClean="0"/>
              <a:t>(PPMs) for inclusion in the Provincial Annual Performance Plans;</a:t>
            </a:r>
          </a:p>
          <a:p>
            <a:pPr algn="just"/>
            <a:r>
              <a:rPr lang="en-ZA" sz="2000" dirty="0" smtClean="0"/>
              <a:t>Improved </a:t>
            </a:r>
            <a:r>
              <a:rPr lang="en-ZA" sz="2000" b="1" dirty="0" smtClean="0"/>
              <a:t>regular engagements with Auditor-General </a:t>
            </a:r>
            <a:r>
              <a:rPr lang="en-ZA" sz="2000" dirty="0" smtClean="0"/>
              <a:t>(AG) for clarity on audit matters;</a:t>
            </a:r>
          </a:p>
          <a:p>
            <a:pPr algn="just"/>
            <a:r>
              <a:rPr lang="en-ZA" sz="2000" dirty="0" smtClean="0"/>
              <a:t>The </a:t>
            </a:r>
            <a:r>
              <a:rPr lang="en-ZA" sz="2000" b="1" dirty="0" smtClean="0"/>
              <a:t>Strategic Planning and Reporting and Internal Audit units </a:t>
            </a:r>
            <a:r>
              <a:rPr lang="en-ZA" sz="2000" dirty="0" smtClean="0"/>
              <a:t>work closely with the Branches on all performance information reported and for verification of evidence;</a:t>
            </a:r>
          </a:p>
          <a:p>
            <a:pPr algn="just"/>
            <a:r>
              <a:rPr lang="en-ZA" sz="2000" dirty="0" smtClean="0"/>
              <a:t>Regular engagements with Programmes through </a:t>
            </a:r>
            <a:r>
              <a:rPr lang="en-ZA" sz="2000" b="1" dirty="0" smtClean="0"/>
              <a:t>Quarterly Branch Reviews </a:t>
            </a:r>
            <a:r>
              <a:rPr lang="en-ZA" sz="2000" dirty="0" smtClean="0"/>
              <a:t>to improve planning and highlight misalignment and potential risks; and</a:t>
            </a:r>
          </a:p>
          <a:p>
            <a:pPr algn="just"/>
            <a:r>
              <a:rPr lang="en-ZA" sz="2000" dirty="0" smtClean="0"/>
              <a:t>Strategic Planning with Provincial Education Departments (PEDs) meet through the </a:t>
            </a:r>
            <a:r>
              <a:rPr lang="en-ZA" sz="2000" b="1" dirty="0" smtClean="0"/>
              <a:t>HEDCOM Sub-Committees  </a:t>
            </a:r>
            <a:r>
              <a:rPr lang="en-ZA" sz="2000" dirty="0" smtClean="0"/>
              <a:t>to address gaps identified for MSTF  alignment. </a:t>
            </a:r>
          </a:p>
        </p:txBody>
      </p:sp>
      <p:sp>
        <p:nvSpPr>
          <p:cNvPr id="4" name="Slide Number Placeholder 3"/>
          <p:cNvSpPr>
            <a:spLocks noGrp="1"/>
          </p:cNvSpPr>
          <p:nvPr>
            <p:ph type="sldNum" sz="quarter" idx="4"/>
          </p:nvPr>
        </p:nvSpPr>
        <p:spPr/>
        <p:txBody>
          <a:bodyPr/>
          <a:lstStyle/>
          <a:p>
            <a:fld id="{28A3B54F-4D6D-439C-9A2C-B6799378E1A1}" type="slidenum">
              <a:rPr lang="en-ZA" smtClean="0"/>
              <a:pPr/>
              <a:t>6</a:t>
            </a:fld>
            <a:endParaRPr lang="en-ZA" dirty="0"/>
          </a:p>
        </p:txBody>
      </p:sp>
    </p:spTree>
    <p:extLst>
      <p:ext uri="{BB962C8B-B14F-4D97-AF65-F5344CB8AC3E}">
        <p14:creationId xmlns:p14="http://schemas.microsoft.com/office/powerpoint/2010/main" xmlns="" val="389763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04663"/>
          </a:xfrm>
        </p:spPr>
        <p:txBody>
          <a:bodyPr>
            <a:normAutofit fontScale="90000"/>
          </a:bodyPr>
          <a:lstStyle/>
          <a:p>
            <a:r>
              <a:rPr lang="en-ZA" sz="3200" b="1" dirty="0">
                <a:solidFill>
                  <a:srgbClr val="741202"/>
                </a:solidFill>
                <a:cs typeface="Arial" panose="020B0604020202020204" pitchFamily="34" charset="0"/>
              </a:rPr>
              <a:t>IMPROVEMENT ON </a:t>
            </a:r>
            <a:r>
              <a:rPr lang="en-ZA" sz="3200" b="1" dirty="0" smtClean="0">
                <a:solidFill>
                  <a:srgbClr val="741202"/>
                </a:solidFill>
                <a:cs typeface="Arial" panose="020B0604020202020204" pitchFamily="34" charset="0"/>
              </a:rPr>
              <a:t>AUDIT OUTCOMES</a:t>
            </a:r>
            <a:endParaRPr lang="en-ZA" sz="3200"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7</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2231350829"/>
              </p:ext>
            </p:extLst>
          </p:nvPr>
        </p:nvGraphicFramePr>
        <p:xfrm>
          <a:off x="179512" y="404664"/>
          <a:ext cx="8712967" cy="5727496"/>
        </p:xfrm>
        <a:graphic>
          <a:graphicData uri="http://schemas.openxmlformats.org/drawingml/2006/table">
            <a:tbl>
              <a:tblPr firstRow="1" bandRow="1">
                <a:tableStyleId>{9DCAF9ED-07DC-4A11-8D7F-57B35C25682E}</a:tableStyleId>
              </a:tblPr>
              <a:tblGrid>
                <a:gridCol w="1800200">
                  <a:extLst>
                    <a:ext uri="{9D8B030D-6E8A-4147-A177-3AD203B41FA5}">
                      <a16:colId xmlns:a16="http://schemas.microsoft.com/office/drawing/2014/main" xmlns="" val="20000"/>
                    </a:ext>
                  </a:extLst>
                </a:gridCol>
                <a:gridCol w="2232248">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2880319">
                  <a:extLst>
                    <a:ext uri="{9D8B030D-6E8A-4147-A177-3AD203B41FA5}">
                      <a16:colId xmlns:a16="http://schemas.microsoft.com/office/drawing/2014/main" xmlns="" val="20003"/>
                    </a:ext>
                  </a:extLst>
                </a:gridCol>
              </a:tblGrid>
              <a:tr h="3528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AUDIT FINDING</a:t>
                      </a:r>
                      <a:endParaRPr lang="en-ZA" sz="1400" dirty="0">
                        <a:solidFill>
                          <a:schemeClr val="tx1"/>
                        </a:solidFill>
                      </a:endParaRPr>
                    </a:p>
                  </a:txBody>
                  <a:tcPr/>
                </a:tc>
                <a:tc>
                  <a:txBody>
                    <a:bodyPr/>
                    <a:lstStyle/>
                    <a:p>
                      <a:pPr algn="ctr"/>
                      <a:r>
                        <a:rPr lang="en-ZA" sz="1400" dirty="0" smtClean="0">
                          <a:solidFill>
                            <a:schemeClr val="bg1"/>
                          </a:solidFill>
                        </a:rPr>
                        <a:t>ROOT</a:t>
                      </a:r>
                      <a:r>
                        <a:rPr lang="en-ZA" sz="1400" baseline="0" dirty="0" smtClean="0">
                          <a:solidFill>
                            <a:schemeClr val="bg1"/>
                          </a:solidFill>
                        </a:rPr>
                        <a:t> CAUSE</a:t>
                      </a:r>
                      <a:endParaRPr lang="en-ZA" sz="1400" dirty="0">
                        <a:solidFill>
                          <a:schemeClr val="bg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RECOMMENDATION</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smtClean="0"/>
                        <a:t>PROGRESS</a:t>
                      </a:r>
                      <a:endParaRPr lang="en-ZA" sz="1400" dirty="0">
                        <a:solidFill>
                          <a:schemeClr val="tx1"/>
                        </a:solidFill>
                      </a:endParaRPr>
                    </a:p>
                  </a:txBody>
                  <a:tcPr/>
                </a:tc>
                <a:extLst>
                  <a:ext uri="{0D108BD9-81ED-4DB2-BD59-A6C34878D82A}">
                    <a16:rowId xmlns:a16="http://schemas.microsoft.com/office/drawing/2014/main" xmlns="" val="10000"/>
                  </a:ext>
                </a:extLst>
              </a:tr>
              <a:tr h="15913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1" indent="-228600" algn="l" defTabSz="571500">
                        <a:tabLst>
                          <a:tab pos="1771650" algn="l"/>
                        </a:tabLst>
                      </a:pPr>
                      <a:r>
                        <a:rPr lang="en-ZA" sz="1500" dirty="0" smtClean="0">
                          <a:latin typeface="+mn-lt"/>
                        </a:rPr>
                        <a:t>1. </a:t>
                      </a:r>
                      <a:r>
                        <a:rPr lang="en-US" sz="1500" kern="1200" dirty="0" smtClean="0">
                          <a:effectLst/>
                          <a:latin typeface="+mn-lt"/>
                        </a:rPr>
                        <a:t>ASIDI: Commitment registers/schedules are not updated </a:t>
                      </a:r>
                      <a:endParaRPr lang="en-ZA" sz="1500" dirty="0">
                        <a:latin typeface="+mn-lt"/>
                        <a:cs typeface="Arial" panose="020B0604020202020204" pitchFamily="34" charset="0"/>
                      </a:endParaRPr>
                    </a:p>
                  </a:txBody>
                  <a:tcPr/>
                </a:tc>
                <a:tc>
                  <a:txBody>
                    <a:bodyPr/>
                    <a:lstStyle/>
                    <a:p>
                      <a:pPr marL="285750" lvl="0" indent="-285750">
                        <a:buFont typeface="Arial" panose="020B0604020202020204" pitchFamily="34" charset="0"/>
                        <a:buChar char="•"/>
                      </a:pPr>
                      <a:r>
                        <a:rPr lang="en-US" sz="1500" kern="1200" dirty="0" smtClean="0">
                          <a:solidFill>
                            <a:schemeClr val="dk1"/>
                          </a:solidFill>
                          <a:effectLst/>
                          <a:latin typeface="+mn-lt"/>
                          <a:ea typeface="+mn-ea"/>
                          <a:cs typeface="+mn-cs"/>
                        </a:rPr>
                        <a:t>Internal control deficiency </a:t>
                      </a:r>
                    </a:p>
                    <a:p>
                      <a:pPr marL="285750" indent="-285750">
                        <a:buFont typeface="Arial" panose="020B0604020202020204" pitchFamily="34" charset="0"/>
                        <a:buChar char="•"/>
                      </a:pPr>
                      <a:r>
                        <a:rPr lang="en-US" sz="1500" kern="1200" dirty="0" smtClean="0">
                          <a:solidFill>
                            <a:schemeClr val="dk1"/>
                          </a:solidFill>
                          <a:effectLst/>
                          <a:latin typeface="+mn-lt"/>
                          <a:ea typeface="+mn-ea"/>
                          <a:cs typeface="+mn-cs"/>
                        </a:rPr>
                        <a:t>Inadequate review process on the monthly/quarterly commitment registers/schedules.</a:t>
                      </a:r>
                      <a:endParaRPr lang="en-ZA" sz="15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500" dirty="0" smtClean="0">
                          <a:latin typeface="+mn-lt"/>
                        </a:rPr>
                        <a:t>Commitment</a:t>
                      </a:r>
                      <a:r>
                        <a:rPr lang="en-ZA" sz="1500" baseline="0" dirty="0" smtClean="0">
                          <a:latin typeface="+mn-lt"/>
                        </a:rPr>
                        <a:t> register be reviewed monthly/quarterly.</a:t>
                      </a:r>
                      <a:endParaRPr lang="en-ZA" sz="15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500" kern="1200" dirty="0" smtClean="0">
                          <a:effectLst/>
                          <a:latin typeface="+mn-lt"/>
                        </a:rPr>
                        <a:t>The process of </a:t>
                      </a:r>
                      <a:r>
                        <a:rPr lang="en-US" sz="1500" b="1" kern="1200" dirty="0" smtClean="0">
                          <a:effectLst/>
                          <a:latin typeface="+mn-lt"/>
                        </a:rPr>
                        <a:t>recording commitments</a:t>
                      </a:r>
                      <a:r>
                        <a:rPr lang="en-US" sz="1500" kern="1200" dirty="0" smtClean="0">
                          <a:effectLst/>
                          <a:latin typeface="+mn-lt"/>
                        </a:rPr>
                        <a:t> per school in the commitment register has been finalised and updates are done on a monthly basis. The Department conducts monthly meetings with IAs and financial</a:t>
                      </a:r>
                      <a:r>
                        <a:rPr lang="en-US" sz="1500" kern="1200" baseline="0" dirty="0" smtClean="0">
                          <a:effectLst/>
                          <a:latin typeface="+mn-lt"/>
                        </a:rPr>
                        <a:t> reporting is a standing item on the agenda.</a:t>
                      </a:r>
                    </a:p>
                    <a:p>
                      <a:pPr algn="just"/>
                      <a:r>
                        <a:rPr lang="en-US" sz="1500" b="1" kern="1200" baseline="0" dirty="0" smtClean="0">
                          <a:solidFill>
                            <a:schemeClr val="tx1"/>
                          </a:solidFill>
                          <a:effectLst/>
                          <a:latin typeface="+mn-lt"/>
                          <a:cs typeface="Arial" panose="020B0604020202020204" pitchFamily="34" charset="0"/>
                        </a:rPr>
                        <a:t>Additional informal engagements </a:t>
                      </a:r>
                      <a:r>
                        <a:rPr lang="en-US" sz="1500" kern="1200" baseline="0" dirty="0" smtClean="0">
                          <a:solidFill>
                            <a:schemeClr val="tx1"/>
                          </a:solidFill>
                          <a:effectLst/>
                          <a:latin typeface="+mn-lt"/>
                          <a:cs typeface="Arial" panose="020B0604020202020204" pitchFamily="34" charset="0"/>
                        </a:rPr>
                        <a:t>are held to resolve contract documents with Implementing Agents, Finance and ASIDI Team.</a:t>
                      </a:r>
                      <a:endParaRPr lang="en-ZA" sz="15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1"/>
                  </a:ext>
                </a:extLst>
              </a:tr>
              <a:tr h="253998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indent="-228600"/>
                      <a:r>
                        <a:rPr lang="en-US" sz="1500" kern="1200" dirty="0" smtClean="0">
                          <a:effectLst/>
                          <a:latin typeface="+mn-lt"/>
                        </a:rPr>
                        <a:t>2. ASIDI: Understatement of accruals </a:t>
                      </a:r>
                      <a:endParaRPr lang="en-ZA" sz="1500" dirty="0">
                        <a:latin typeface="+mn-lt"/>
                        <a:cs typeface="Arial" panose="020B0604020202020204" pitchFamily="34" charset="0"/>
                      </a:endParaRPr>
                    </a:p>
                  </a:txBody>
                  <a:tcPr/>
                </a:tc>
                <a:tc>
                  <a:txBody>
                    <a:bodyPr/>
                    <a:lstStyle/>
                    <a:p>
                      <a:pPr marL="285750" lvl="0" indent="-285750">
                        <a:buFont typeface="Arial" panose="020B0604020202020204" pitchFamily="34" charset="0"/>
                        <a:buChar char="•"/>
                      </a:pPr>
                      <a:r>
                        <a:rPr lang="en-US" sz="1500" kern="1200" dirty="0" smtClean="0">
                          <a:solidFill>
                            <a:schemeClr val="dk1"/>
                          </a:solidFill>
                          <a:effectLst/>
                          <a:latin typeface="+mn-lt"/>
                          <a:ea typeface="+mn-ea"/>
                          <a:cs typeface="+mn-cs"/>
                        </a:rPr>
                        <a:t>Internal control deficiency.</a:t>
                      </a:r>
                    </a:p>
                    <a:p>
                      <a:pPr marL="285750" lvl="0" indent="-285750">
                        <a:buFont typeface="Arial" panose="020B0604020202020204" pitchFamily="34" charset="0"/>
                        <a:buChar char="•"/>
                      </a:pPr>
                      <a:r>
                        <a:rPr lang="en-US" sz="1500" kern="1200" dirty="0" smtClean="0">
                          <a:solidFill>
                            <a:schemeClr val="dk1"/>
                          </a:solidFill>
                          <a:effectLst/>
                          <a:latin typeface="+mn-lt"/>
                          <a:ea typeface="+mn-ea"/>
                          <a:cs typeface="+mn-cs"/>
                        </a:rPr>
                        <a:t>The department reliant to the IAs for record keeping is compromised in ensuring that expenditure and accruals are complete.</a:t>
                      </a:r>
                      <a:endParaRPr lang="en-ZA" sz="15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500" dirty="0" smtClean="0">
                          <a:latin typeface="+mn-lt"/>
                        </a:rPr>
                        <a:t>Monthly reconciliation</a:t>
                      </a:r>
                      <a:r>
                        <a:rPr lang="en-ZA" sz="1500" baseline="0" dirty="0" smtClean="0">
                          <a:latin typeface="+mn-lt"/>
                        </a:rPr>
                        <a:t> of accruals.</a:t>
                      </a:r>
                      <a:endParaRPr lang="en-ZA" sz="15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500" b="1" kern="1200" dirty="0" smtClean="0">
                          <a:effectLst/>
                          <a:latin typeface="+mn-lt"/>
                        </a:rPr>
                        <a:t>Accruals </a:t>
                      </a:r>
                      <a:r>
                        <a:rPr lang="en-US" sz="1500" kern="1200" dirty="0" smtClean="0">
                          <a:effectLst/>
                          <a:latin typeface="+mn-lt"/>
                        </a:rPr>
                        <a:t>are recorded/reviewed on a monthly basis and submitted to Finance on a quarterly basis. The Department conducts monthly meetings with IAs and financial</a:t>
                      </a:r>
                      <a:r>
                        <a:rPr lang="en-US" sz="1500" kern="1200" baseline="0" dirty="0" smtClean="0">
                          <a:effectLst/>
                          <a:latin typeface="+mn-lt"/>
                        </a:rPr>
                        <a:t> reporting is a standing item on the agenda.</a:t>
                      </a:r>
                      <a:endParaRPr lang="en-ZA" sz="1500" b="1" dirty="0">
                        <a:latin typeface="+mn-lt"/>
                      </a:endParaRP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325895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t>
            </a:r>
            <a:r>
              <a:rPr lang="en-ZA" b="1" dirty="0" smtClean="0"/>
              <a:t>PROGRESS: COMMITMENT REGISTER</a:t>
            </a:r>
            <a:endParaRPr lang="en-ZA" b="1" dirty="0"/>
          </a:p>
        </p:txBody>
      </p:sp>
      <p:sp>
        <p:nvSpPr>
          <p:cNvPr id="3" name="Content Placeholder 2"/>
          <p:cNvSpPr>
            <a:spLocks noGrp="1"/>
          </p:cNvSpPr>
          <p:nvPr>
            <p:ph idx="1"/>
          </p:nvPr>
        </p:nvSpPr>
        <p:spPr>
          <a:xfrm>
            <a:off x="457200" y="1268761"/>
            <a:ext cx="8229600" cy="4857404"/>
          </a:xfrm>
        </p:spPr>
        <p:txBody>
          <a:bodyPr>
            <a:normAutofit fontScale="25000" lnSpcReduction="20000"/>
          </a:bodyPr>
          <a:lstStyle/>
          <a:p>
            <a:r>
              <a:rPr lang="en-ZA" sz="7200" b="1" dirty="0"/>
              <a:t>There are monthly management reviews of the commitment register. Below is an indication of  progress made since 31 March </a:t>
            </a:r>
            <a:r>
              <a:rPr lang="en-ZA" sz="7200" b="1" dirty="0" smtClean="0"/>
              <a:t>2017 </a:t>
            </a:r>
          </a:p>
          <a:p>
            <a:pPr marL="0" indent="0">
              <a:buNone/>
            </a:pPr>
            <a:endParaRPr lang="en-US" sz="7200" b="1" dirty="0"/>
          </a:p>
          <a:p>
            <a:r>
              <a:rPr lang="en-ZA" sz="8000" b="1" dirty="0"/>
              <a:t>31 March 2017</a:t>
            </a:r>
            <a:r>
              <a:rPr lang="en-ZA" sz="8000" dirty="0"/>
              <a:t>: Number of Projects with debit balances – 1,074. Rand value: R340m</a:t>
            </a:r>
            <a:endParaRPr lang="en-US" sz="8000" dirty="0"/>
          </a:p>
          <a:p>
            <a:r>
              <a:rPr lang="en-ZA" sz="8000" b="1" dirty="0"/>
              <a:t>31 December 2017</a:t>
            </a:r>
            <a:r>
              <a:rPr lang="en-ZA" sz="8000" dirty="0"/>
              <a:t>: Number of Projects with debit balances – 606. Rand value: R227m</a:t>
            </a:r>
            <a:endParaRPr lang="en-US" sz="8000" dirty="0"/>
          </a:p>
          <a:p>
            <a:r>
              <a:rPr lang="en-ZA" sz="8000" b="1" dirty="0"/>
              <a:t>27 February </a:t>
            </a:r>
            <a:r>
              <a:rPr lang="en-ZA" sz="8000" b="1" dirty="0" smtClean="0"/>
              <a:t>2018</a:t>
            </a:r>
            <a:r>
              <a:rPr lang="en-ZA" sz="8000" dirty="0" smtClean="0"/>
              <a:t>: </a:t>
            </a:r>
            <a:r>
              <a:rPr lang="en-ZA" sz="8000" dirty="0"/>
              <a:t>Number of Projects with debit balances – 525. Rand value: R168m</a:t>
            </a:r>
            <a:endParaRPr lang="en-US" sz="8000" dirty="0"/>
          </a:p>
          <a:p>
            <a:r>
              <a:rPr lang="en-ZA" sz="8000" dirty="0"/>
              <a:t> </a:t>
            </a:r>
            <a:r>
              <a:rPr lang="en-ZA" sz="8000" dirty="0" smtClean="0"/>
              <a:t>The </a:t>
            </a:r>
            <a:r>
              <a:rPr lang="en-ZA" sz="8000" b="1" dirty="0"/>
              <a:t>remaining 524 </a:t>
            </a:r>
            <a:r>
              <a:rPr lang="en-ZA" sz="8000" b="1" dirty="0" smtClean="0"/>
              <a:t>schools </a:t>
            </a:r>
            <a:r>
              <a:rPr lang="en-ZA" sz="8000" dirty="0"/>
              <a:t>can be broken down as </a:t>
            </a:r>
            <a:r>
              <a:rPr lang="en-ZA" sz="8000" dirty="0" smtClean="0"/>
              <a:t>follows and are being followed up with IAs:</a:t>
            </a:r>
            <a:endParaRPr lang="en-US" sz="8000" dirty="0"/>
          </a:p>
          <a:p>
            <a:pPr lvl="0"/>
            <a:r>
              <a:rPr lang="en-ZA" sz="8000" dirty="0"/>
              <a:t>94 Schools where we do not have the original </a:t>
            </a:r>
            <a:r>
              <a:rPr lang="en-ZA" sz="8000" dirty="0" smtClean="0"/>
              <a:t>contracts</a:t>
            </a:r>
            <a:endParaRPr lang="en-US" sz="8000" dirty="0"/>
          </a:p>
          <a:p>
            <a:pPr lvl="0"/>
            <a:r>
              <a:rPr lang="en-ZA" sz="8000" dirty="0"/>
              <a:t>430 Schools with other issues (outstanding </a:t>
            </a:r>
            <a:r>
              <a:rPr lang="en-ZA" sz="8000" dirty="0" smtClean="0"/>
              <a:t>VOs</a:t>
            </a:r>
            <a:r>
              <a:rPr lang="en-ZA" sz="8000" dirty="0"/>
              <a:t>, incorrect expenditure allocations, more than one contract , etc.)</a:t>
            </a:r>
            <a:endParaRPr lang="en-US" sz="8000" dirty="0"/>
          </a:p>
          <a:p>
            <a:r>
              <a:rPr lang="en-ZA" sz="8000" dirty="0"/>
              <a:t> </a:t>
            </a:r>
            <a:r>
              <a:rPr lang="en-ZA" sz="8000" dirty="0" smtClean="0"/>
              <a:t>Please </a:t>
            </a:r>
            <a:r>
              <a:rPr lang="en-ZA" sz="8000" dirty="0"/>
              <a:t>see attached the list as at 31 December 2017 and the latest list of negative balances.</a:t>
            </a:r>
            <a:endParaRPr lang="en-US" sz="8000" dirty="0"/>
          </a:p>
          <a:p>
            <a:r>
              <a:rPr lang="en-ZA" sz="8000" dirty="0" smtClean="0"/>
              <a:t>The </a:t>
            </a:r>
            <a:r>
              <a:rPr lang="en-ZA" sz="8000" dirty="0"/>
              <a:t>outstanding cases are limited to specific </a:t>
            </a:r>
            <a:r>
              <a:rPr lang="en-ZA" sz="8000" dirty="0" smtClean="0"/>
              <a:t>IAs </a:t>
            </a:r>
            <a:r>
              <a:rPr lang="en-ZA" sz="8000" dirty="0"/>
              <a:t>and specific batches. IA visits to address these issues is in progress</a:t>
            </a:r>
            <a:endParaRPr lang="en-ZA" sz="8000" b="1" dirty="0"/>
          </a:p>
          <a:p>
            <a:endParaRPr lang="en-ZA" sz="80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8</a:t>
            </a:fld>
            <a:endParaRPr lang="en-ZA" dirty="0"/>
          </a:p>
        </p:txBody>
      </p:sp>
    </p:spTree>
    <p:extLst>
      <p:ext uri="{BB962C8B-B14F-4D97-AF65-F5344CB8AC3E}">
        <p14:creationId xmlns:p14="http://schemas.microsoft.com/office/powerpoint/2010/main" xmlns="" val="4177203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 </a:t>
            </a:r>
            <a:r>
              <a:rPr lang="en-ZA" b="1" dirty="0" smtClean="0"/>
              <a:t>PROGRESS: ACCRUALS</a:t>
            </a:r>
            <a:endParaRPr lang="en-ZA" b="1" dirty="0"/>
          </a:p>
        </p:txBody>
      </p:sp>
      <p:sp>
        <p:nvSpPr>
          <p:cNvPr id="3" name="Content Placeholder 2"/>
          <p:cNvSpPr>
            <a:spLocks noGrp="1"/>
          </p:cNvSpPr>
          <p:nvPr>
            <p:ph idx="1"/>
          </p:nvPr>
        </p:nvSpPr>
        <p:spPr>
          <a:xfrm>
            <a:off x="457200" y="1268761"/>
            <a:ext cx="8229600" cy="4857404"/>
          </a:xfrm>
        </p:spPr>
        <p:txBody>
          <a:bodyPr>
            <a:noAutofit/>
          </a:bodyPr>
          <a:lstStyle/>
          <a:p>
            <a:pPr lvl="0"/>
            <a:r>
              <a:rPr lang="en-US" sz="1800" dirty="0"/>
              <a:t>Implementing Agents are compelled to provide details of accruals at the end of each </a:t>
            </a:r>
            <a:r>
              <a:rPr lang="en-US" sz="1800" dirty="0" smtClean="0"/>
              <a:t>quarter</a:t>
            </a:r>
            <a:r>
              <a:rPr lang="en-US" sz="1800" dirty="0"/>
              <a:t>. These must be signed off as final on an IA letterhead.</a:t>
            </a:r>
          </a:p>
          <a:p>
            <a:pPr lvl="0"/>
            <a:r>
              <a:rPr lang="en-US" sz="1800" dirty="0"/>
              <a:t>This process was initiated before 31 March 2017 and </a:t>
            </a:r>
            <a:r>
              <a:rPr lang="en-US" sz="1800" dirty="0" smtClean="0"/>
              <a:t>submissions from IA’s for </a:t>
            </a:r>
            <a:r>
              <a:rPr lang="en-US" sz="1800" b="1" dirty="0" smtClean="0"/>
              <a:t>31 </a:t>
            </a:r>
            <a:r>
              <a:rPr lang="en-US" sz="1800" b="1" dirty="0"/>
              <a:t>March 2017, 30 June 2017, 30 September 2017 and 31 December </a:t>
            </a:r>
            <a:r>
              <a:rPr lang="en-US" sz="1800" b="1" dirty="0" smtClean="0"/>
              <a:t>2017</a:t>
            </a:r>
            <a:r>
              <a:rPr lang="en-US" sz="1800" dirty="0" smtClean="0"/>
              <a:t> have been received.</a:t>
            </a:r>
            <a:endParaRPr lang="en-US" sz="1800" dirty="0"/>
          </a:p>
          <a:p>
            <a:pPr lvl="0"/>
            <a:r>
              <a:rPr lang="en-US" sz="1800" dirty="0" smtClean="0"/>
              <a:t>Substantive </a:t>
            </a:r>
            <a:r>
              <a:rPr lang="en-US" sz="1800" dirty="0"/>
              <a:t>tests have not revealed any cases where an invoice paid subsequently, and dated before the end of the period, was not included in the accrual detail.</a:t>
            </a:r>
          </a:p>
          <a:p>
            <a:pPr lvl="0"/>
            <a:r>
              <a:rPr lang="en-US" sz="1800" dirty="0"/>
              <a:t>To date, </a:t>
            </a:r>
            <a:r>
              <a:rPr lang="en-US" sz="1800" dirty="0" smtClean="0"/>
              <a:t>there is no </a:t>
            </a:r>
            <a:r>
              <a:rPr lang="en-US" sz="1800" dirty="0"/>
              <a:t>evidence of any invoices dated before 31 March 2017 and paid subsequently, that were not included in the accrual detail provided for 31 March </a:t>
            </a:r>
            <a:r>
              <a:rPr lang="en-US" sz="1800" dirty="0" smtClean="0"/>
              <a:t>2017.</a:t>
            </a:r>
            <a:endParaRPr lang="en-US" sz="1800" dirty="0"/>
          </a:p>
          <a:p>
            <a:r>
              <a:rPr lang="en-US" sz="1800" dirty="0" smtClean="0"/>
              <a:t>For </a:t>
            </a:r>
            <a:r>
              <a:rPr lang="en-US" sz="1800" dirty="0"/>
              <a:t>the </a:t>
            </a:r>
            <a:r>
              <a:rPr lang="en-US" sz="1800" dirty="0" smtClean="0"/>
              <a:t>financial </a:t>
            </a:r>
            <a:r>
              <a:rPr lang="en-US" sz="1800" dirty="0"/>
              <a:t>year end dated 31 March 2018, </a:t>
            </a:r>
            <a:r>
              <a:rPr lang="en-US" sz="1800" dirty="0" smtClean="0"/>
              <a:t> </a:t>
            </a:r>
            <a:r>
              <a:rPr lang="en-US" sz="1800" b="1" dirty="0"/>
              <a:t>IA's </a:t>
            </a:r>
            <a:r>
              <a:rPr lang="en-US" sz="1800" b="1" dirty="0" smtClean="0"/>
              <a:t>have been requested to </a:t>
            </a:r>
            <a:r>
              <a:rPr lang="en-US" sz="1800" b="1" dirty="0"/>
              <a:t>submit all the payment certificates issues </a:t>
            </a:r>
            <a:r>
              <a:rPr lang="en-US" sz="1800" dirty="0"/>
              <a:t>by their Professional Service Providers. This will serve as a further test to determine if there is a matching invoice for said </a:t>
            </a:r>
            <a:r>
              <a:rPr lang="en-US" sz="1800" dirty="0" smtClean="0"/>
              <a:t>certificate.</a:t>
            </a:r>
            <a:endParaRPr lang="en-ZA" sz="18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9</a:t>
            </a:fld>
            <a:endParaRPr lang="en-ZA" dirty="0"/>
          </a:p>
        </p:txBody>
      </p:sp>
    </p:spTree>
    <p:extLst>
      <p:ext uri="{BB962C8B-B14F-4D97-AF65-F5344CB8AC3E}">
        <p14:creationId xmlns:p14="http://schemas.microsoft.com/office/powerpoint/2010/main" xmlns="" val="3225433174"/>
      </p:ext>
    </p:extLst>
  </p:cSld>
  <p:clrMapOvr>
    <a:masterClrMapping/>
  </p:clrMapOvr>
</p:sld>
</file>

<file path=ppt/theme/theme1.xml><?xml version="1.0" encoding="utf-8"?>
<a:theme xmlns:a="http://schemas.openxmlformats.org/drawingml/2006/main" name="Theme1">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4531</TotalTime>
  <Words>4503</Words>
  <Application>Microsoft Office PowerPoint</Application>
  <PresentationFormat>On-screen Show (4:3)</PresentationFormat>
  <Paragraphs>596</Paragraphs>
  <Slides>38</Slides>
  <Notes>9</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Theme1</vt:lpstr>
      <vt:lpstr> 2017/18  AUDIT ACTION PLAN  PORTFOLIO COMMITTEE</vt:lpstr>
      <vt:lpstr>PRESENTATION OUTLINE</vt:lpstr>
      <vt:lpstr>PURPOSE</vt:lpstr>
      <vt:lpstr>INTRODUCTION</vt:lpstr>
      <vt:lpstr>IMPROVEMENT ON AUDIT OUTCOMES</vt:lpstr>
      <vt:lpstr>IMPROVEMENT ON AUDIT OUTCOMES</vt:lpstr>
      <vt:lpstr>IMPROVEMENT ON AUDIT OUTCOMES</vt:lpstr>
      <vt:lpstr> PROGRESS: COMMITMENT REGISTER</vt:lpstr>
      <vt:lpstr> PROGRESS: ACCRUALS</vt:lpstr>
      <vt:lpstr>MONITORING IMPLEMENTATION OF PROJECTS</vt:lpstr>
      <vt:lpstr>IMPROVEMENT ON AUDIT OUTCOMES</vt:lpstr>
      <vt:lpstr> PROGRESS: GUARANTEES</vt:lpstr>
      <vt:lpstr>IMPROVEMENT ON AUDIT OUTCOMES</vt:lpstr>
      <vt:lpstr>RENEWED MoAs</vt:lpstr>
      <vt:lpstr>RENEWED MoAs</vt:lpstr>
      <vt:lpstr>IMPROVEMENT ON AUDIT OUTCOMES</vt:lpstr>
      <vt:lpstr>PROGRESS ON SECTION 42</vt:lpstr>
      <vt:lpstr>IMPROVEMENT ON AUDIT OUTCOMES </vt:lpstr>
      <vt:lpstr>IMPROVEMENT ON AUDIT OUTCOMES </vt:lpstr>
      <vt:lpstr> PROGRESS: ADDRESSING LIMITATION OF SCOPE</vt:lpstr>
      <vt:lpstr>IMPROVEMENT ON AUDIT OUTCOMES</vt:lpstr>
      <vt:lpstr> PROGRESS: OFFICIALS ON IA BID COMMITTEES</vt:lpstr>
      <vt:lpstr>PROGRESS ON OVERSTATEMENT OF RECOVERABLE </vt:lpstr>
      <vt:lpstr>IMPROVEMENT ON AUDIT OUTCOMES</vt:lpstr>
      <vt:lpstr>IMPROVEMENT ON AUDIT OUTCOMES</vt:lpstr>
      <vt:lpstr> DEPARTMENTAL POLICIES REVIEWED  </vt:lpstr>
      <vt:lpstr>IMPROVEMENT ON AUDIT OUTCOMES</vt:lpstr>
      <vt:lpstr>IMPROVEMENT ON AUDIT OUTCOMES</vt:lpstr>
      <vt:lpstr>RISK MANAGEMENT MEETINGS</vt:lpstr>
      <vt:lpstr>PROGRESS ON FRUITLESS AND WASTEFUL EXPENDITURE</vt:lpstr>
      <vt:lpstr>DETAILED EXPLANATION ON FRUITLESS AND WASTEFUL EXPENDITURE</vt:lpstr>
      <vt:lpstr>PROGRESS ON ALIGNMENT BETWEEN APP AND MTSF</vt:lpstr>
      <vt:lpstr>PROGRESS ON ALIGNMENT BETWEEN APP AND MTSF</vt:lpstr>
      <vt:lpstr>PROGRESS ON ALIGNMENT BETWEEN APP AND MTSF</vt:lpstr>
      <vt:lpstr>2018/19 MTSF ALIGNED PPMs</vt:lpstr>
      <vt:lpstr>IMPROVEMENT ON AUDIT OUTCOMES</vt:lpstr>
      <vt:lpstr>RECOMMENDATION </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Goqa, Obakhe</dc:creator>
  <cp:lastModifiedBy>PUMZA</cp:lastModifiedBy>
  <cp:revision>291</cp:revision>
  <cp:lastPrinted>2018-03-11T11:29:23Z</cp:lastPrinted>
  <dcterms:created xsi:type="dcterms:W3CDTF">2018-01-17T14:12:08Z</dcterms:created>
  <dcterms:modified xsi:type="dcterms:W3CDTF">2018-03-15T07:26:32Z</dcterms:modified>
</cp:coreProperties>
</file>