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4"/>
  </p:notesMasterIdLst>
  <p:sldIdLst>
    <p:sldId id="256" r:id="rId3"/>
    <p:sldId id="269" r:id="rId4"/>
    <p:sldId id="270" r:id="rId5"/>
    <p:sldId id="266" r:id="rId6"/>
    <p:sldId id="267" r:id="rId7"/>
    <p:sldId id="257" r:id="rId8"/>
    <p:sldId id="258" r:id="rId9"/>
    <p:sldId id="259" r:id="rId10"/>
    <p:sldId id="274" r:id="rId11"/>
    <p:sldId id="271" r:id="rId12"/>
    <p:sldId id="275" r:id="rId13"/>
    <p:sldId id="276" r:id="rId14"/>
    <p:sldId id="273" r:id="rId15"/>
    <p:sldId id="278" r:id="rId16"/>
    <p:sldId id="264" r:id="rId17"/>
    <p:sldId id="260" r:id="rId18"/>
    <p:sldId id="261" r:id="rId19"/>
    <p:sldId id="263" r:id="rId20"/>
    <p:sldId id="279" r:id="rId21"/>
    <p:sldId id="280" r:id="rId22"/>
    <p:sldId id="284" r:id="rId23"/>
    <p:sldId id="281" r:id="rId24"/>
    <p:sldId id="285" r:id="rId25"/>
    <p:sldId id="286" r:id="rId26"/>
    <p:sldId id="272" r:id="rId27"/>
    <p:sldId id="277" r:id="rId28"/>
    <p:sldId id="287" r:id="rId29"/>
    <p:sldId id="262" r:id="rId30"/>
    <p:sldId id="283" r:id="rId31"/>
    <p:sldId id="282" r:id="rId32"/>
    <p:sldId id="288" r:id="rId3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vandermerwe@parliament.gov.za" initials="c" lastIdx="1" clrIdx="0">
    <p:extLst>
      <p:ext uri="{19B8F6BF-5375-455C-9EA6-DF929625EA0E}">
        <p15:presenceInfo xmlns:p15="http://schemas.microsoft.com/office/powerpoint/2012/main" xmlns="" userId="cvandermerwe@parliament.gov.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2748" y="-1056"/>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6T16:53:51.545" idx="1">
    <p:pos x="10" y="10"/>
    <p:text/>
    <p:extLst>
      <p:ext uri="{C676402C-5697-4E1C-873F-D02D1690AC5C}">
        <p15:threadingInfo xmlns:p15="http://schemas.microsoft.com/office/powerpoint/2012/main" xmlns=""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1834D-638A-4A22-83B7-8FF529E2D56E}" type="datetimeFigureOut">
              <a:rPr lang="en-ZA" smtClean="0"/>
              <a:pPr/>
              <a:t>2018/03/09</a:t>
            </a:fld>
            <a:endParaRPr lang="en-ZA"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03CAC-822B-4FF0-81F4-727BAD9D07C0}" type="slidenum">
              <a:rPr lang="en-ZA" smtClean="0"/>
              <a:pPr/>
              <a:t>‹#›</a:t>
            </a:fld>
            <a:endParaRPr lang="en-ZA" dirty="0"/>
          </a:p>
        </p:txBody>
      </p:sp>
    </p:spTree>
    <p:extLst>
      <p:ext uri="{BB962C8B-B14F-4D97-AF65-F5344CB8AC3E}">
        <p14:creationId xmlns:p14="http://schemas.microsoft.com/office/powerpoint/2010/main" xmlns="" val="274162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time frame given with</a:t>
            </a:r>
            <a:r>
              <a:rPr lang="en-ZA" baseline="0" dirty="0" smtClean="0"/>
              <a:t> regards to the first step takes into account the following: The time to prepare the memorandum in the committee, for the memo to be ATC’ed, then for it to be heard in the House.</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66D0CF-84D7-47FA-9BFB-352F31961CF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4214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7FA706-03E1-4EED-992A-6751449203E5}"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34707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50F14-3CDB-4BD2-88BD-B5CA65F323F6}"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89878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54A70-9D2B-4153-B117-4087B5FF719F}"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98403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0E8B2-56F4-44C0-94F1-9825A21BE833}"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73179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A0A39-1BD0-40C0-8BDC-F08408798134}"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35473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C1FC4-09B6-4167-813F-82BA48D4DF14}"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46867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69F79-A3F0-4C14-8F49-B893B4E3CDA7}"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4409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2C85F-2D38-4E5C-8436-E0D9639E4A7A}" type="datetime1">
              <a:rPr lang="en-US" smtClean="0"/>
              <a:pPr/>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88675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28A87-6A31-4BE9-982C-E3223346915A}" type="datetime1">
              <a:rPr lang="en-US" smtClean="0"/>
              <a:pPr/>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88949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8EB36-7D36-4F94-9FDE-93B503095B5B}" type="datetime1">
              <a:rPr lang="en-US" smtClean="0"/>
              <a:pPr/>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031767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5E3C8-A145-44A2-B637-B203C80E56DB}"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837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8C0F1-B51E-48E5-9CE8-15386D300AF3}"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971536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440CC-7A19-41E6-9140-7C9AD7931610}"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237919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BC12E-84E0-4C3E-A49F-4B558C83FEFC}"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08243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398F3-E5B3-4414-881B-EB8303CA59C0}"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82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6C59F-598E-4A87-A1B9-10C3E2EDFF9B}" type="datetime1">
              <a:rPr lang="en-US" smtClean="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6516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E8C5D2-BA49-4E0F-B990-0B30C61B1A85}"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05160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3FC65-B45A-4852-84B9-4C1D4A0CD597}" type="datetime1">
              <a:rPr lang="en-US" smtClean="0"/>
              <a:pPr/>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232215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72118-AEB1-40F2-9A4C-6EE4A01BBDE5}" type="datetime1">
              <a:rPr lang="en-US" smtClean="0"/>
              <a:pPr/>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60371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4641B-A352-40C5-956A-6F8166CDC926}" type="datetime1">
              <a:rPr lang="en-US" smtClean="0"/>
              <a:pPr/>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386162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652F2-1342-4365-A909-3EEF5D5EDA12}"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81297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5D31E-16FF-4B1E-B77E-EFC5F28009BC}" type="datetime1">
              <a:rPr lang="en-US" smtClean="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7846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A535B-B832-479B-8119-7A4D0E595B19}" type="datetime1">
              <a:rPr lang="en-US" smtClean="0"/>
              <a:pPr/>
              <a:t>3/9/2018</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94063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79BB-6F20-46B8-9288-C925DE09D250}" type="datetime1">
              <a:rPr lang="en-US" smtClean="0"/>
              <a:pPr/>
              <a:t>3/9/2018</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C67B8-CC4D-F143-A441-7A1B88FDA60D}" type="slidenum">
              <a:rPr lang="en-US" smtClean="0"/>
              <a:pPr/>
              <a:t>‹#›</a:t>
            </a:fld>
            <a:endParaRPr lang="en-US" dirty="0"/>
          </a:p>
        </p:txBody>
      </p:sp>
    </p:spTree>
    <p:extLst>
      <p:ext uri="{BB962C8B-B14F-4D97-AF65-F5344CB8AC3E}">
        <p14:creationId xmlns:p14="http://schemas.microsoft.com/office/powerpoint/2010/main" xmlns="" val="114482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49950" y="2563388"/>
            <a:ext cx="4119757" cy="1470025"/>
          </a:xfrm>
        </p:spPr>
        <p:txBody>
          <a:bodyPr/>
          <a:lstStyle/>
          <a:p>
            <a:r>
              <a:rPr lang="en-US" dirty="0" smtClean="0">
                <a:solidFill>
                  <a:schemeClr val="bg1"/>
                </a:solidFill>
              </a:rPr>
              <a:t>National Credit Amendment Bill</a:t>
            </a:r>
            <a:endParaRPr lang="en-US" dirty="0">
              <a:solidFill>
                <a:schemeClr val="bg1"/>
              </a:solidFill>
            </a:endParaRPr>
          </a:p>
        </p:txBody>
      </p:sp>
      <p:sp>
        <p:nvSpPr>
          <p:cNvPr id="3" name="Subtitle 2"/>
          <p:cNvSpPr>
            <a:spLocks noGrp="1"/>
          </p:cNvSpPr>
          <p:nvPr>
            <p:ph type="subTitle" idx="1"/>
          </p:nvPr>
        </p:nvSpPr>
        <p:spPr>
          <a:xfrm>
            <a:off x="6367655" y="6124497"/>
            <a:ext cx="2813516" cy="673410"/>
          </a:xfrm>
        </p:spPr>
        <p:txBody>
          <a:bodyPr/>
          <a:lstStyle/>
          <a:p>
            <a:r>
              <a:rPr lang="en-US" dirty="0" smtClean="0"/>
              <a:t>2018.03.07</a:t>
            </a:r>
            <a:endParaRPr lang="en-US" dirty="0"/>
          </a:p>
        </p:txBody>
      </p:sp>
    </p:spTree>
    <p:extLst>
      <p:ext uri="{BB962C8B-B14F-4D97-AF65-F5344CB8AC3E}">
        <p14:creationId xmlns:p14="http://schemas.microsoft.com/office/powerpoint/2010/main" xmlns="" val="63446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915400" cy="1143000"/>
          </a:xfrm>
        </p:spPr>
        <p:txBody>
          <a:bodyPr>
            <a:normAutofit/>
          </a:bodyPr>
          <a:lstStyle/>
          <a:p>
            <a:r>
              <a:rPr lang="en-GB" dirty="0" smtClean="0"/>
              <a:t>Constitutionality: Rationale (2)</a:t>
            </a:r>
            <a:endParaRPr lang="en-ZA" dirty="0"/>
          </a:p>
        </p:txBody>
      </p:sp>
      <p:sp>
        <p:nvSpPr>
          <p:cNvPr id="3" name="Content Placeholder 2"/>
          <p:cNvSpPr>
            <a:spLocks noGrp="1"/>
          </p:cNvSpPr>
          <p:nvPr>
            <p:ph idx="1"/>
          </p:nvPr>
        </p:nvSpPr>
        <p:spPr>
          <a:xfrm>
            <a:off x="215900" y="1028700"/>
            <a:ext cx="9448800" cy="5829300"/>
          </a:xfrm>
        </p:spPr>
        <p:txBody>
          <a:bodyPr>
            <a:normAutofit fontScale="85000" lnSpcReduction="20000"/>
          </a:bodyPr>
          <a:lstStyle/>
          <a:p>
            <a:pPr lvl="0" algn="just"/>
            <a:r>
              <a:rPr lang="en-GB" sz="2400" b="1" dirty="0"/>
              <a:t>Least restrictive means + use existing measures</a:t>
            </a:r>
            <a:r>
              <a:rPr lang="en-GB" sz="2400" dirty="0"/>
              <a:t>;</a:t>
            </a:r>
          </a:p>
          <a:p>
            <a:pPr lvl="1" algn="just"/>
            <a:r>
              <a:rPr lang="en-GB" sz="2300" dirty="0"/>
              <a:t>“A number of measures have recently been put into place and are untested”</a:t>
            </a:r>
          </a:p>
          <a:p>
            <a:pPr lvl="1" algn="just"/>
            <a:r>
              <a:rPr lang="en-GB" sz="2300" dirty="0"/>
              <a:t>“</a:t>
            </a:r>
            <a:r>
              <a:rPr lang="en-ZA" sz="2300" dirty="0"/>
              <a:t>If costs to consumers is the problem, then it would be best to review and subsidise these costs as a priority</a:t>
            </a:r>
            <a:r>
              <a:rPr lang="en-ZA" sz="2300" dirty="0" smtClean="0"/>
              <a:t>”.</a:t>
            </a:r>
            <a:endParaRPr lang="en-ZA" sz="2300" dirty="0"/>
          </a:p>
          <a:p>
            <a:pPr lvl="1" algn="just"/>
            <a:r>
              <a:rPr lang="en-GB" sz="2300" dirty="0"/>
              <a:t>NCR v Opperman “</a:t>
            </a:r>
            <a:r>
              <a:rPr lang="en-ZA" sz="2300" dirty="0"/>
              <a:t>Given that the extent of deprivation here is far reaching, the purpose should be stated clearly, and the means chosen to accomplish it must be narrowly framed</a:t>
            </a:r>
            <a:r>
              <a:rPr lang="en-ZA" sz="2300" dirty="0" smtClean="0"/>
              <a:t>”.</a:t>
            </a:r>
          </a:p>
          <a:p>
            <a:pPr marL="457200" lvl="1" indent="0" algn="just">
              <a:buNone/>
            </a:pPr>
            <a:r>
              <a:rPr lang="en-GB" sz="2300" i="1" dirty="0" smtClean="0">
                <a:solidFill>
                  <a:schemeClr val="accent6">
                    <a:lumMod val="50000"/>
                  </a:schemeClr>
                </a:solidFill>
              </a:rPr>
              <a:t>The Bill requires the NCR / NCT to first consider existing means (slide 6 numbers 1-3). The concern however lies in whether this can be implemented by the NCR / NCT.</a:t>
            </a:r>
            <a:endParaRPr lang="en-GB" sz="2300" i="1" dirty="0">
              <a:solidFill>
                <a:schemeClr val="accent6">
                  <a:lumMod val="50000"/>
                </a:schemeClr>
              </a:solidFill>
            </a:endParaRPr>
          </a:p>
          <a:p>
            <a:pPr algn="just"/>
            <a:r>
              <a:rPr lang="en-GB" sz="2500" b="1" dirty="0"/>
              <a:t>Impact of the </a:t>
            </a:r>
            <a:r>
              <a:rPr lang="en-GB" sz="2500" b="1" dirty="0" smtClean="0"/>
              <a:t>Bill - </a:t>
            </a:r>
            <a:r>
              <a:rPr lang="en-GB" sz="2800" i="1" dirty="0">
                <a:solidFill>
                  <a:schemeClr val="accent6">
                    <a:lumMod val="50000"/>
                  </a:schemeClr>
                </a:solidFill>
              </a:rPr>
              <a:t>The </a:t>
            </a:r>
            <a:r>
              <a:rPr lang="en-GB" sz="2800" i="1" dirty="0" smtClean="0">
                <a:solidFill>
                  <a:schemeClr val="accent6">
                    <a:lumMod val="50000"/>
                  </a:schemeClr>
                </a:solidFill>
              </a:rPr>
              <a:t>Bill must </a:t>
            </a:r>
            <a:r>
              <a:rPr lang="en-GB" sz="2800" i="1" dirty="0">
                <a:solidFill>
                  <a:schemeClr val="accent6">
                    <a:lumMod val="50000"/>
                  </a:schemeClr>
                </a:solidFill>
              </a:rPr>
              <a:t>as far as </a:t>
            </a:r>
            <a:r>
              <a:rPr lang="en-GB" sz="2800" i="1" dirty="0" smtClean="0">
                <a:solidFill>
                  <a:schemeClr val="accent6">
                    <a:lumMod val="50000"/>
                  </a:schemeClr>
                </a:solidFill>
              </a:rPr>
              <a:t>possible limit negative impact</a:t>
            </a:r>
            <a:endParaRPr lang="en-GB" sz="2500" b="1" dirty="0" smtClean="0">
              <a:solidFill>
                <a:schemeClr val="accent6">
                  <a:lumMod val="50000"/>
                </a:schemeClr>
              </a:solidFill>
            </a:endParaRPr>
          </a:p>
          <a:p>
            <a:pPr lvl="1" algn="just"/>
            <a:r>
              <a:rPr lang="en-GB" sz="2300" dirty="0" smtClean="0"/>
              <a:t>Current </a:t>
            </a:r>
            <a:r>
              <a:rPr lang="en-GB" sz="2300" dirty="0"/>
              <a:t>financial </a:t>
            </a:r>
            <a:r>
              <a:rPr lang="en-GB" sz="2300" dirty="0" smtClean="0"/>
              <a:t>reforms aim at addressing problems at root cause level;</a:t>
            </a:r>
          </a:p>
          <a:p>
            <a:pPr lvl="1" algn="just"/>
            <a:r>
              <a:rPr lang="en-GB" sz="2300" dirty="0" smtClean="0"/>
              <a:t>A balance is needed – </a:t>
            </a:r>
            <a:r>
              <a:rPr lang="en-GB" sz="2300" dirty="0"/>
              <a:t>impact on credit providers (compliance; stability) and consumers (cost; exclusion</a:t>
            </a:r>
            <a:r>
              <a:rPr lang="en-GB" sz="2300" dirty="0" smtClean="0"/>
              <a:t>);</a:t>
            </a:r>
          </a:p>
          <a:p>
            <a:pPr lvl="1" algn="just"/>
            <a:r>
              <a:rPr lang="en-GB" sz="2300" dirty="0" smtClean="0"/>
              <a:t>Economic </a:t>
            </a:r>
            <a:r>
              <a:rPr lang="en-GB" sz="2300" dirty="0"/>
              <a:t>and moral hazards; </a:t>
            </a:r>
            <a:endParaRPr lang="en-GB" sz="2300" dirty="0" smtClean="0"/>
          </a:p>
          <a:p>
            <a:pPr lvl="1" algn="just"/>
            <a:r>
              <a:rPr lang="en-GB" sz="2300" dirty="0" smtClean="0"/>
              <a:t>Systems required </a:t>
            </a:r>
            <a:r>
              <a:rPr lang="en-GB" sz="2300" i="1" dirty="0" smtClean="0">
                <a:solidFill>
                  <a:schemeClr val="accent6">
                    <a:lumMod val="50000"/>
                  </a:schemeClr>
                </a:solidFill>
              </a:rPr>
              <a:t>(This affects implementation and may require a grace period before the Bill becomes operational)</a:t>
            </a:r>
            <a:r>
              <a:rPr lang="en-GB" sz="2300" dirty="0" smtClean="0"/>
              <a:t>;</a:t>
            </a:r>
          </a:p>
          <a:p>
            <a:pPr lvl="1" algn="just"/>
            <a:r>
              <a:rPr lang="en-GB" sz="2300" dirty="0" smtClean="0"/>
              <a:t>Various </a:t>
            </a:r>
            <a:r>
              <a:rPr lang="en-GB" sz="2300" dirty="0"/>
              <a:t>stats received: between </a:t>
            </a:r>
            <a:r>
              <a:rPr lang="en-GB" sz="2300" dirty="0" smtClean="0"/>
              <a:t>Around 9.2 </a:t>
            </a:r>
            <a:r>
              <a:rPr lang="en-GB" sz="2300" dirty="0"/>
              <a:t>million consumers – if add further limits (in arrears for 9 months +) about 1.5 million consumers</a:t>
            </a:r>
            <a:r>
              <a:rPr lang="en-GB" sz="2300" dirty="0" smtClean="0"/>
              <a:t>.</a:t>
            </a:r>
          </a:p>
          <a:p>
            <a:pPr lvl="1" algn="just"/>
            <a:r>
              <a:rPr lang="en-GB" sz="2300" dirty="0" smtClean="0"/>
              <a:t>Implementation challenges (Role and capacity of NCR and NCT – </a:t>
            </a:r>
            <a:r>
              <a:rPr lang="en-GB" sz="2300" i="1" dirty="0" smtClean="0">
                <a:solidFill>
                  <a:schemeClr val="accent6">
                    <a:lumMod val="50000"/>
                  </a:schemeClr>
                </a:solidFill>
              </a:rPr>
              <a:t>see slide 15</a:t>
            </a:r>
            <a:r>
              <a:rPr lang="en-GB" sz="2300" dirty="0" smtClean="0"/>
              <a:t>)</a:t>
            </a:r>
            <a:endParaRPr lang="en-GB" sz="2300" dirty="0"/>
          </a:p>
          <a:p>
            <a:endParaRPr lang="en-ZA" b="1"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10</a:t>
            </a:fld>
            <a:endParaRPr lang="en-US" dirty="0"/>
          </a:p>
        </p:txBody>
      </p:sp>
    </p:spTree>
    <p:extLst>
      <p:ext uri="{BB962C8B-B14F-4D97-AF65-F5344CB8AC3E}">
        <p14:creationId xmlns:p14="http://schemas.microsoft.com/office/powerpoint/2010/main" xmlns="" val="333353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915400" cy="1143000"/>
          </a:xfrm>
        </p:spPr>
        <p:txBody>
          <a:bodyPr/>
          <a:lstStyle/>
          <a:p>
            <a:r>
              <a:rPr lang="en-GB" dirty="0"/>
              <a:t>Constitutionality: Rationale </a:t>
            </a:r>
            <a:r>
              <a:rPr lang="en-GB" dirty="0" smtClean="0"/>
              <a:t>(3)</a:t>
            </a:r>
            <a:endParaRPr lang="en-ZA" dirty="0"/>
          </a:p>
        </p:txBody>
      </p:sp>
      <p:sp>
        <p:nvSpPr>
          <p:cNvPr id="3" name="Content Placeholder 2"/>
          <p:cNvSpPr>
            <a:spLocks noGrp="1"/>
          </p:cNvSpPr>
          <p:nvPr>
            <p:ph idx="1"/>
          </p:nvPr>
        </p:nvSpPr>
        <p:spPr>
          <a:xfrm>
            <a:off x="177800" y="1028700"/>
            <a:ext cx="9601200" cy="5692775"/>
          </a:xfrm>
        </p:spPr>
        <p:txBody>
          <a:bodyPr>
            <a:noAutofit/>
          </a:bodyPr>
          <a:lstStyle/>
          <a:p>
            <a:pPr marL="0" lvl="0" indent="0" algn="just">
              <a:buNone/>
            </a:pPr>
            <a:r>
              <a:rPr lang="en-GB" sz="2000" b="1" dirty="0"/>
              <a:t>Retrospectivity</a:t>
            </a:r>
          </a:p>
          <a:p>
            <a:pPr algn="just"/>
            <a:r>
              <a:rPr lang="en-GB" sz="2000" dirty="0" smtClean="0"/>
              <a:t>Bill: “Weak retrospectivity”</a:t>
            </a:r>
            <a:r>
              <a:rPr lang="en-GB" sz="2000" b="1" dirty="0" smtClean="0"/>
              <a:t>: </a:t>
            </a:r>
            <a:r>
              <a:rPr lang="en-GB" sz="2000" dirty="0"/>
              <a:t>it prospectively effects, or changes the consequences for the future of pre-existing transactions and </a:t>
            </a:r>
            <a:r>
              <a:rPr lang="en-GB" sz="2000" dirty="0" smtClean="0"/>
              <a:t>matters.</a:t>
            </a:r>
          </a:p>
          <a:p>
            <a:pPr algn="just"/>
            <a:r>
              <a:rPr lang="en-GB" sz="2000" dirty="0" smtClean="0"/>
              <a:t>Pienaar </a:t>
            </a:r>
            <a:r>
              <a:rPr lang="en-GB" sz="2000" dirty="0"/>
              <a:t>Brothers v SARS (strong </a:t>
            </a:r>
            <a:r>
              <a:rPr lang="en-GB" sz="2000" dirty="0" smtClean="0"/>
              <a:t>retrospectivity: a Tax Act made operational from a date preceding its promulgation date – found </a:t>
            </a:r>
            <a:r>
              <a:rPr lang="en-GB" sz="2000" b="1" dirty="0" smtClean="0"/>
              <a:t>Constitutional</a:t>
            </a:r>
            <a:r>
              <a:rPr lang="en-GB" sz="2000" dirty="0" smtClean="0"/>
              <a:t>)</a:t>
            </a:r>
          </a:p>
          <a:p>
            <a:pPr lvl="1" algn="just"/>
            <a:r>
              <a:rPr lang="en-GB" sz="2000" dirty="0"/>
              <a:t>[par 85] “In my view, a proper approach would be to judge the legality of retrospective amendments on a case-by-case basis, having regard to the various considerations that I have referred to. The Constitution itself certainly does not prohibit retrospective legislation in civil law</a:t>
            </a:r>
            <a:r>
              <a:rPr lang="en-GB" sz="2000" dirty="0" smtClean="0"/>
              <a:t>.”</a:t>
            </a:r>
          </a:p>
          <a:p>
            <a:pPr lvl="2" algn="just"/>
            <a:r>
              <a:rPr lang="en-GB" sz="2000" dirty="0"/>
              <a:t>laws should be reasonably clear, accessible and prospective in their </a:t>
            </a:r>
            <a:r>
              <a:rPr lang="en-GB" sz="2000" dirty="0" smtClean="0"/>
              <a:t>operation, </a:t>
            </a:r>
            <a:r>
              <a:rPr lang="en-GB" sz="2000" dirty="0"/>
              <a:t>unless the statute provides otherwise or its language clearly shows such a meaning</a:t>
            </a:r>
            <a:r>
              <a:rPr lang="en-GB" sz="2000" dirty="0" smtClean="0"/>
              <a:t>.</a:t>
            </a:r>
          </a:p>
          <a:p>
            <a:pPr lvl="2" algn="just"/>
            <a:r>
              <a:rPr lang="en-GB" sz="2000" dirty="0"/>
              <a:t>constitutional validity of retrospective legislation should be judged </a:t>
            </a:r>
            <a:r>
              <a:rPr lang="en-GB" sz="2000" dirty="0" smtClean="0"/>
              <a:t>by applying 1. the “</a:t>
            </a:r>
            <a:r>
              <a:rPr lang="en-GB" sz="2000" dirty="0"/>
              <a:t>rationality” </a:t>
            </a:r>
            <a:r>
              <a:rPr lang="en-GB" sz="2000" dirty="0" smtClean="0"/>
              <a:t>test (however [par 99]“</a:t>
            </a:r>
            <a:r>
              <a:rPr lang="en-GB" sz="2000" dirty="0"/>
              <a:t>It is not for a Court to say what a good “reason” </a:t>
            </a:r>
            <a:r>
              <a:rPr lang="en-GB" sz="2000" dirty="0" smtClean="0"/>
              <a:t>is” – if it is connected to a legitimate purpose, no notification is even necessary; and 2. </a:t>
            </a:r>
            <a:r>
              <a:rPr lang="en-GB" sz="2000" dirty="0"/>
              <a:t>“reasonableness” or “proportionality</a:t>
            </a:r>
            <a:r>
              <a:rPr lang="en-GB" sz="2000" dirty="0" smtClean="0"/>
              <a:t>” - </a:t>
            </a:r>
            <a:r>
              <a:rPr lang="en-GB" sz="2000" dirty="0"/>
              <a:t>“reasonable and justifiable in an open and democratic </a:t>
            </a:r>
            <a:r>
              <a:rPr lang="en-GB" sz="2000" dirty="0" smtClean="0"/>
              <a:t>society”.</a:t>
            </a:r>
            <a:endParaRPr lang="en-GB" sz="1600" b="1"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11</a:t>
            </a:fld>
            <a:endParaRPr lang="en-US" dirty="0"/>
          </a:p>
        </p:txBody>
      </p:sp>
    </p:spTree>
    <p:extLst>
      <p:ext uri="{BB962C8B-B14F-4D97-AF65-F5344CB8AC3E}">
        <p14:creationId xmlns:p14="http://schemas.microsoft.com/office/powerpoint/2010/main" xmlns="" val="277570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915400" cy="1143000"/>
          </a:xfrm>
        </p:spPr>
        <p:txBody>
          <a:bodyPr/>
          <a:lstStyle/>
          <a:p>
            <a:r>
              <a:rPr lang="en-GB" dirty="0"/>
              <a:t>Constitutionality: Rationale </a:t>
            </a:r>
            <a:r>
              <a:rPr lang="en-GB" dirty="0" smtClean="0"/>
              <a:t>(4)</a:t>
            </a:r>
            <a:endParaRPr lang="en-ZA" dirty="0"/>
          </a:p>
        </p:txBody>
      </p:sp>
      <p:sp>
        <p:nvSpPr>
          <p:cNvPr id="3" name="Content Placeholder 2"/>
          <p:cNvSpPr>
            <a:spLocks noGrp="1"/>
          </p:cNvSpPr>
          <p:nvPr>
            <p:ph idx="1"/>
          </p:nvPr>
        </p:nvSpPr>
        <p:spPr>
          <a:xfrm>
            <a:off x="165100" y="1143000"/>
            <a:ext cx="9588500" cy="5715000"/>
          </a:xfrm>
        </p:spPr>
        <p:txBody>
          <a:bodyPr>
            <a:normAutofit fontScale="55000" lnSpcReduction="20000"/>
          </a:bodyPr>
          <a:lstStyle/>
          <a:p>
            <a:pPr marL="0" indent="0" algn="just">
              <a:buNone/>
            </a:pPr>
            <a:r>
              <a:rPr lang="en-GB" sz="3300" b="1" dirty="0" smtClean="0"/>
              <a:t>Retrospectivity (continued)</a:t>
            </a:r>
            <a:endParaRPr lang="en-GB" sz="3300" dirty="0" smtClean="0"/>
          </a:p>
          <a:p>
            <a:pPr algn="just"/>
            <a:r>
              <a:rPr lang="en-GB" sz="3300" dirty="0" smtClean="0"/>
              <a:t>A </a:t>
            </a:r>
            <a:r>
              <a:rPr lang="en-GB" sz="3300" dirty="0"/>
              <a:t>retrospective deprivation of property could be seen as a more severe form of deprivation. Thus, the Bill </a:t>
            </a:r>
            <a:r>
              <a:rPr lang="en-GB" sz="3300" dirty="0" smtClean="0"/>
              <a:t>must have </a:t>
            </a:r>
            <a:r>
              <a:rPr lang="en-GB" sz="3300" dirty="0"/>
              <a:t>a compelling justification.</a:t>
            </a:r>
          </a:p>
          <a:p>
            <a:pPr lvl="0"/>
            <a:r>
              <a:rPr lang="en-GB" sz="3300" dirty="0" smtClean="0"/>
              <a:t>National </a:t>
            </a:r>
            <a:r>
              <a:rPr lang="en-GB" sz="3300" dirty="0"/>
              <a:t>Credit Act came into operation retrospectively: </a:t>
            </a:r>
          </a:p>
          <a:p>
            <a:pPr lvl="1"/>
            <a:r>
              <a:rPr lang="en-GB" sz="3300" dirty="0"/>
              <a:t>Section 86 (in Part D of Chapter 4 - Debt Review) became operational on 1 June 2007. </a:t>
            </a:r>
            <a:endParaRPr lang="en-ZA" sz="3300" dirty="0"/>
          </a:p>
          <a:p>
            <a:pPr lvl="1"/>
            <a:r>
              <a:rPr lang="en-GB" sz="3300" dirty="0" smtClean="0"/>
              <a:t>Schedule 3: </a:t>
            </a:r>
          </a:p>
          <a:p>
            <a:pPr marL="457200" lvl="1" indent="0">
              <a:buNone/>
            </a:pPr>
            <a:r>
              <a:rPr lang="en-GB" sz="3100" dirty="0" smtClean="0"/>
              <a:t>“</a:t>
            </a:r>
            <a:r>
              <a:rPr lang="en-GB" sz="3100" b="1" dirty="0" smtClean="0"/>
              <a:t>4  </a:t>
            </a:r>
            <a:r>
              <a:rPr lang="en-GB" sz="3100" b="1" dirty="0"/>
              <a:t>Application of Act to pre-existing agreements</a:t>
            </a:r>
            <a:endParaRPr lang="en-ZA" sz="3100" dirty="0"/>
          </a:p>
          <a:p>
            <a:pPr marL="444500" indent="0">
              <a:buNone/>
            </a:pPr>
            <a:r>
              <a:rPr lang="en-GB" sz="3100" dirty="0" smtClean="0"/>
              <a:t>(</a:t>
            </a:r>
            <a:r>
              <a:rPr lang="en-GB" sz="3100" dirty="0"/>
              <a:t>1) This Act applies to a credit agreement that was made before the effective date, if that credit agreement would have fallen with the application of this Act in terms of Chapter 1 if this Act had been in effect when the agreement was made, subject to subitems (2) to (5).</a:t>
            </a:r>
            <a:endParaRPr lang="en-ZA" sz="3100" dirty="0"/>
          </a:p>
          <a:p>
            <a:pPr marL="444500" indent="0">
              <a:buNone/>
            </a:pPr>
            <a:r>
              <a:rPr lang="en-GB" sz="3100" dirty="0"/>
              <a:t>(2) The provisions of this Act referred to in the first column of the following table apply to a pre-existing credit agreement only to the extent indicated in the second column of the table</a:t>
            </a:r>
            <a:r>
              <a:rPr lang="en-GB" sz="3100" dirty="0" smtClean="0"/>
              <a:t>.”</a:t>
            </a:r>
            <a:endParaRPr lang="en-ZA" sz="3100" dirty="0"/>
          </a:p>
          <a:p>
            <a:pPr lvl="1"/>
            <a:r>
              <a:rPr lang="en-GB" sz="3300" dirty="0"/>
              <a:t>Chapter 4 - Part D: Applies to a pre-existing agreement only to the extent that it does not concern reckless credit.”</a:t>
            </a:r>
            <a:endParaRPr lang="en-ZA" sz="3300" dirty="0"/>
          </a:p>
          <a:p>
            <a:pPr lvl="1"/>
            <a:r>
              <a:rPr lang="en-GB" sz="3300" dirty="0" smtClean="0"/>
              <a:t>Accordingly </a:t>
            </a:r>
            <a:r>
              <a:rPr lang="en-GB" sz="3300" dirty="0"/>
              <a:t>section 86 (the right of the consumer to apply for debt review) applies to pre-existing credit agreements</a:t>
            </a:r>
            <a:r>
              <a:rPr lang="en-GB" sz="3300" dirty="0" smtClean="0"/>
              <a:t>.</a:t>
            </a:r>
          </a:p>
          <a:p>
            <a:endParaRPr lang="en-GB" sz="3300" dirty="0" smtClean="0"/>
          </a:p>
          <a:p>
            <a:r>
              <a:rPr lang="en-GB" sz="3300" i="1" dirty="0" smtClean="0">
                <a:solidFill>
                  <a:schemeClr val="accent6">
                    <a:lumMod val="50000"/>
                  </a:schemeClr>
                </a:solidFill>
              </a:rPr>
              <a:t>Recommend that the Committee ensures that the Bill is rational, reasonable and proportionate – and then it can still apply retrospectively: Propose that no cut off date be given, but that Schedule 3 above be copied – see proposal</a:t>
            </a:r>
          </a:p>
          <a:p>
            <a:r>
              <a:rPr lang="en-GB" sz="3300" i="1" dirty="0" smtClean="0">
                <a:solidFill>
                  <a:schemeClr val="accent6">
                    <a:lumMod val="50000"/>
                  </a:schemeClr>
                </a:solidFill>
              </a:rPr>
              <a:t>Proposal by the Department to take the date back to 2007 is not clear. This would exclude all agreements entered into the last 10 years.</a:t>
            </a:r>
            <a:endParaRPr lang="en-ZA" sz="3300" i="1" dirty="0">
              <a:solidFill>
                <a:schemeClr val="accent6">
                  <a:lumMod val="50000"/>
                </a:schemeClr>
              </a:solidFill>
            </a:endParaRPr>
          </a:p>
          <a:p>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12</a:t>
            </a:fld>
            <a:endParaRPr lang="en-US" dirty="0"/>
          </a:p>
        </p:txBody>
      </p:sp>
    </p:spTree>
    <p:extLst>
      <p:ext uri="{BB962C8B-B14F-4D97-AF65-F5344CB8AC3E}">
        <p14:creationId xmlns:p14="http://schemas.microsoft.com/office/powerpoint/2010/main" xmlns="" val="3957800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7462"/>
            <a:ext cx="8915400" cy="1143000"/>
          </a:xfrm>
        </p:spPr>
        <p:txBody>
          <a:bodyPr>
            <a:normAutofit/>
          </a:bodyPr>
          <a:lstStyle/>
          <a:p>
            <a:r>
              <a:rPr lang="en-GB" dirty="0"/>
              <a:t>Constitutionality: </a:t>
            </a:r>
            <a:r>
              <a:rPr lang="en-GB" dirty="0" smtClean="0"/>
              <a:t>A fair process (1)</a:t>
            </a:r>
            <a:endParaRPr lang="en-ZA" dirty="0"/>
          </a:p>
        </p:txBody>
      </p:sp>
      <p:sp>
        <p:nvSpPr>
          <p:cNvPr id="3" name="Content Placeholder 2"/>
          <p:cNvSpPr>
            <a:spLocks noGrp="1"/>
          </p:cNvSpPr>
          <p:nvPr>
            <p:ph idx="1"/>
          </p:nvPr>
        </p:nvSpPr>
        <p:spPr>
          <a:xfrm>
            <a:off x="152400" y="1016000"/>
            <a:ext cx="9652000" cy="5842000"/>
          </a:xfrm>
        </p:spPr>
        <p:txBody>
          <a:bodyPr>
            <a:normAutofit fontScale="85000" lnSpcReduction="10000"/>
          </a:bodyPr>
          <a:lstStyle/>
          <a:p>
            <a:pPr marL="285750" lvl="1" algn="just">
              <a:buFont typeface="Arial" panose="020B0604020202020204" pitchFamily="34" charset="0"/>
              <a:buChar char="•"/>
            </a:pPr>
            <a:r>
              <a:rPr lang="en-GB" sz="2600" dirty="0" smtClean="0"/>
              <a:t>Need </a:t>
            </a:r>
            <a:r>
              <a:rPr lang="en-GB" sz="2600" dirty="0"/>
              <a:t>clear guidance on the role of credit providers: during evaluation and adjudication (at least written submissions); as well as when reviewing the suspension and when </a:t>
            </a:r>
            <a:r>
              <a:rPr lang="en-GB" sz="2600" dirty="0" smtClean="0"/>
              <a:t>extinguishing (NT opinion). </a:t>
            </a:r>
          </a:p>
          <a:p>
            <a:pPr marL="285750" lvl="1" algn="just">
              <a:buFont typeface="Arial" panose="020B0604020202020204" pitchFamily="34" charset="0"/>
              <a:buChar char="•"/>
            </a:pPr>
            <a:r>
              <a:rPr lang="en-GB" sz="2600" dirty="0" smtClean="0"/>
              <a:t>Administrative justice may fill in the blanks, but prefer that the Bill spells it out (dti opinion). </a:t>
            </a:r>
          </a:p>
          <a:p>
            <a:pPr marL="285750" lvl="1" algn="just">
              <a:buFont typeface="Arial" panose="020B0604020202020204" pitchFamily="34" charset="0"/>
              <a:buChar char="•"/>
            </a:pPr>
            <a:r>
              <a:rPr lang="en-GB" sz="2600" dirty="0" smtClean="0"/>
              <a:t>The </a:t>
            </a:r>
            <a:r>
              <a:rPr lang="en-ZA" sz="2600" dirty="0"/>
              <a:t>possibility of </a:t>
            </a:r>
            <a:r>
              <a:rPr lang="en-ZA" sz="2600" dirty="0" smtClean="0"/>
              <a:t>reconsideration (88C(9)) </a:t>
            </a:r>
            <a:r>
              <a:rPr lang="en-ZA" sz="2600" dirty="0"/>
              <a:t>and rescission </a:t>
            </a:r>
            <a:r>
              <a:rPr lang="en-ZA" sz="2600" dirty="0" smtClean="0"/>
              <a:t>(88D(7)</a:t>
            </a:r>
            <a:r>
              <a:rPr lang="en-ZA" sz="2600" i="1" dirty="0" smtClean="0"/>
              <a:t>(a)</a:t>
            </a:r>
            <a:r>
              <a:rPr lang="en-ZA" sz="2600" dirty="0" smtClean="0"/>
              <a:t>) somewhat </a:t>
            </a:r>
            <a:r>
              <a:rPr lang="en-ZA" sz="2600" dirty="0"/>
              <a:t>ameliorates the absence of </a:t>
            </a:r>
            <a:r>
              <a:rPr lang="en-ZA" sz="2600" dirty="0" smtClean="0"/>
              <a:t>an opportunity </a:t>
            </a:r>
            <a:r>
              <a:rPr lang="en-ZA" sz="2600" dirty="0"/>
              <a:t>to </a:t>
            </a:r>
            <a:r>
              <a:rPr lang="en-ZA" sz="2600" dirty="0" smtClean="0"/>
              <a:t>credit providers, however … </a:t>
            </a:r>
            <a:r>
              <a:rPr lang="en-ZA" sz="2600" dirty="0"/>
              <a:t>it is not sufficient to cure the procedural unfairness, particularly </a:t>
            </a:r>
            <a:r>
              <a:rPr lang="en-ZA" sz="2600" dirty="0" smtClean="0"/>
              <a:t>because that application may </a:t>
            </a:r>
            <a:r>
              <a:rPr lang="en-ZA" sz="2600" dirty="0"/>
              <a:t>only be heard long after a creditor provider’s rights have been </a:t>
            </a:r>
            <a:r>
              <a:rPr lang="en-ZA" sz="2600" dirty="0" smtClean="0"/>
              <a:t>extinguished (dti opinion).</a:t>
            </a:r>
            <a:endParaRPr lang="en-GB" sz="2600" dirty="0" smtClean="0"/>
          </a:p>
          <a:p>
            <a:pPr marL="533400" lvl="1"/>
            <a:r>
              <a:rPr lang="en-ZA" sz="2200" i="1" dirty="0" smtClean="0">
                <a:solidFill>
                  <a:schemeClr val="accent6">
                    <a:lumMod val="50000"/>
                  </a:schemeClr>
                </a:solidFill>
              </a:rPr>
              <a:t>The </a:t>
            </a:r>
            <a:r>
              <a:rPr lang="en-ZA" sz="2200" i="1" dirty="0">
                <a:solidFill>
                  <a:schemeClr val="accent6">
                    <a:lumMod val="50000"/>
                  </a:schemeClr>
                </a:solidFill>
              </a:rPr>
              <a:t>Bill is not giving all the details of each process – it would be impossible for the NCR / NCT to evaluate / adjudicate without engaging the credit </a:t>
            </a:r>
            <a:r>
              <a:rPr lang="en-ZA" sz="2200" i="1" dirty="0" smtClean="0">
                <a:solidFill>
                  <a:schemeClr val="accent6">
                    <a:lumMod val="50000"/>
                  </a:schemeClr>
                </a:solidFill>
              </a:rPr>
              <a:t>provider.</a:t>
            </a:r>
          </a:p>
          <a:p>
            <a:pPr marL="533400" lvl="1"/>
            <a:r>
              <a:rPr lang="en-ZA" sz="2200" i="1" dirty="0" smtClean="0">
                <a:solidFill>
                  <a:schemeClr val="accent6">
                    <a:lumMod val="50000"/>
                  </a:schemeClr>
                </a:solidFill>
              </a:rPr>
              <a:t>However</a:t>
            </a:r>
            <a:r>
              <a:rPr lang="en-ZA" sz="2200" i="1" dirty="0">
                <a:solidFill>
                  <a:schemeClr val="accent6">
                    <a:lumMod val="50000"/>
                  </a:schemeClr>
                </a:solidFill>
              </a:rPr>
              <a:t>, the </a:t>
            </a:r>
            <a:r>
              <a:rPr lang="en-ZA" sz="2200" i="1" dirty="0" smtClean="0">
                <a:solidFill>
                  <a:schemeClr val="accent6">
                    <a:lumMod val="50000"/>
                  </a:schemeClr>
                </a:solidFill>
              </a:rPr>
              <a:t>Bill </a:t>
            </a:r>
            <a:r>
              <a:rPr lang="en-ZA" sz="2200" i="1" dirty="0">
                <a:solidFill>
                  <a:schemeClr val="accent6">
                    <a:lumMod val="50000"/>
                  </a:schemeClr>
                </a:solidFill>
              </a:rPr>
              <a:t>is perceived by the </a:t>
            </a:r>
            <a:r>
              <a:rPr lang="en-ZA" sz="2200" i="1" dirty="0" smtClean="0">
                <a:solidFill>
                  <a:schemeClr val="accent6">
                    <a:lumMod val="50000"/>
                  </a:schemeClr>
                </a:solidFill>
              </a:rPr>
              <a:t>public as excluding the credit provider from the process.</a:t>
            </a:r>
          </a:p>
          <a:p>
            <a:pPr marL="533400" lvl="1"/>
            <a:r>
              <a:rPr lang="en-ZA" sz="2200" i="1" dirty="0" smtClean="0">
                <a:solidFill>
                  <a:schemeClr val="accent6">
                    <a:lumMod val="50000"/>
                  </a:schemeClr>
                </a:solidFill>
              </a:rPr>
              <a:t>The “rule </a:t>
            </a:r>
            <a:r>
              <a:rPr lang="en-ZA" sz="2200" dirty="0" smtClean="0">
                <a:solidFill>
                  <a:schemeClr val="accent6">
                    <a:lumMod val="50000"/>
                  </a:schemeClr>
                </a:solidFill>
              </a:rPr>
              <a:t>nisi</a:t>
            </a:r>
            <a:r>
              <a:rPr lang="en-ZA" sz="2200" i="1" dirty="0" smtClean="0">
                <a:solidFill>
                  <a:schemeClr val="accent6">
                    <a:lumMod val="50000"/>
                  </a:schemeClr>
                </a:solidFill>
              </a:rPr>
              <a:t>” process that was included in 88C(9) to avoid the credit provider delaying the process, is criticised for not providing sufficient opportunity to make the process fair.</a:t>
            </a:r>
          </a:p>
          <a:p>
            <a:pPr marL="533400" lvl="1"/>
            <a:r>
              <a:rPr lang="en-ZA" sz="2200" i="1" dirty="0" smtClean="0">
                <a:solidFill>
                  <a:schemeClr val="accent6">
                    <a:lumMod val="50000"/>
                  </a:schemeClr>
                </a:solidFill>
              </a:rPr>
              <a:t>It </a:t>
            </a:r>
            <a:r>
              <a:rPr lang="en-ZA" sz="2200" i="1" dirty="0">
                <a:solidFill>
                  <a:schemeClr val="accent6">
                    <a:lumMod val="50000"/>
                  </a:schemeClr>
                </a:solidFill>
              </a:rPr>
              <a:t>is necessary that the law be clear: Recommend that the requirement of hearing both sides of the case, is clearly incorporated into the Bill </a:t>
            </a:r>
            <a:r>
              <a:rPr lang="en-ZA" sz="2200" i="1" dirty="0" smtClean="0">
                <a:solidFill>
                  <a:schemeClr val="accent6">
                    <a:lumMod val="50000"/>
                  </a:schemeClr>
                </a:solidFill>
              </a:rPr>
              <a:t>at every stage, so </a:t>
            </a:r>
            <a:r>
              <a:rPr lang="en-ZA" sz="2200" i="1" dirty="0">
                <a:solidFill>
                  <a:schemeClr val="accent6">
                    <a:lumMod val="50000"/>
                  </a:schemeClr>
                </a:solidFill>
              </a:rPr>
              <a:t>that there is no room for incorrect perceptions.</a:t>
            </a:r>
            <a:endParaRPr lang="en-ZA" sz="2600" i="1" dirty="0">
              <a:solidFill>
                <a:schemeClr val="accent6">
                  <a:lumMod val="50000"/>
                </a:schemeClr>
              </a:solidFill>
            </a:endParaRPr>
          </a:p>
          <a:p>
            <a:endParaRPr lang="en-ZA" sz="2800" dirty="0" smtClean="0"/>
          </a:p>
        </p:txBody>
      </p:sp>
      <p:sp>
        <p:nvSpPr>
          <p:cNvPr id="4" name="Slide Number Placeholder 3"/>
          <p:cNvSpPr>
            <a:spLocks noGrp="1"/>
          </p:cNvSpPr>
          <p:nvPr>
            <p:ph type="sldNum" sz="quarter" idx="12"/>
          </p:nvPr>
        </p:nvSpPr>
        <p:spPr/>
        <p:txBody>
          <a:bodyPr/>
          <a:lstStyle/>
          <a:p>
            <a:fld id="{D0FC67B8-CC4D-F143-A441-7A1B88FDA60D}" type="slidenum">
              <a:rPr lang="en-US" smtClean="0"/>
              <a:pPr/>
              <a:t>13</a:t>
            </a:fld>
            <a:endParaRPr lang="en-US" dirty="0"/>
          </a:p>
        </p:txBody>
      </p:sp>
    </p:spTree>
    <p:extLst>
      <p:ext uri="{BB962C8B-B14F-4D97-AF65-F5344CB8AC3E}">
        <p14:creationId xmlns:p14="http://schemas.microsoft.com/office/powerpoint/2010/main" xmlns="" val="40792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638"/>
            <a:ext cx="8915400" cy="1143000"/>
          </a:xfrm>
        </p:spPr>
        <p:txBody>
          <a:bodyPr/>
          <a:lstStyle/>
          <a:p>
            <a:r>
              <a:rPr lang="en-GB" dirty="0"/>
              <a:t>Constitutionality: A fair process </a:t>
            </a:r>
            <a:r>
              <a:rPr lang="en-GB" dirty="0" smtClean="0"/>
              <a:t>(2)</a:t>
            </a:r>
            <a:endParaRPr lang="en-ZA" dirty="0"/>
          </a:p>
        </p:txBody>
      </p:sp>
      <p:sp>
        <p:nvSpPr>
          <p:cNvPr id="3" name="Content Placeholder 2"/>
          <p:cNvSpPr>
            <a:spLocks noGrp="1"/>
          </p:cNvSpPr>
          <p:nvPr>
            <p:ph idx="1"/>
          </p:nvPr>
        </p:nvSpPr>
        <p:spPr>
          <a:xfrm>
            <a:off x="203200" y="1600201"/>
            <a:ext cx="9525000" cy="5121275"/>
          </a:xfrm>
        </p:spPr>
        <p:txBody>
          <a:bodyPr/>
          <a:lstStyle/>
          <a:p>
            <a:r>
              <a:rPr lang="en-GB" sz="2600" dirty="0"/>
              <a:t>“The NCT needs a discretion when making an order” </a:t>
            </a:r>
          </a:p>
          <a:p>
            <a:pPr marL="533400" lvl="1"/>
            <a:r>
              <a:rPr lang="en-GB" sz="2200" dirty="0"/>
              <a:t>(NCR v Opperman – “</a:t>
            </a:r>
            <a:r>
              <a:rPr lang="en-ZA" sz="2200" dirty="0"/>
              <a:t>This Court indicated in Mohunram that a lack of discretion on the part of a court to forfeit property would result in an arbitrary deprivation of property.</a:t>
            </a:r>
            <a:r>
              <a:rPr lang="en-ZA" sz="2200" b="1" dirty="0"/>
              <a:t>”</a:t>
            </a:r>
            <a:r>
              <a:rPr lang="en-GB" sz="2200" dirty="0"/>
              <a:t>);</a:t>
            </a:r>
          </a:p>
          <a:p>
            <a:pPr marL="533400" lvl="1" algn="just"/>
            <a:r>
              <a:rPr lang="en-GB" sz="2200" i="1" dirty="0">
                <a:solidFill>
                  <a:schemeClr val="accent6">
                    <a:lumMod val="50000"/>
                  </a:schemeClr>
                </a:solidFill>
              </a:rPr>
              <a:t>This was the case in the first few drafts of the Bill, but as the Bill developed, it was recommended that the discretion be limited to avoid arbitrary decisions.</a:t>
            </a:r>
          </a:p>
          <a:p>
            <a:pPr marL="533400" lvl="1" algn="just"/>
            <a:r>
              <a:rPr lang="en-GB" sz="2200" i="1" dirty="0">
                <a:solidFill>
                  <a:schemeClr val="accent6">
                    <a:lumMod val="50000"/>
                  </a:schemeClr>
                </a:solidFill>
              </a:rPr>
              <a:t>However, taking this case into account, it is recommended that the NCT’s discretion be revived in the Bill: The concern about arbitrary decisions is more at the level of officials of an administration, not iro judicial bodies.</a:t>
            </a:r>
          </a:p>
          <a:p>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14</a:t>
            </a:fld>
            <a:endParaRPr lang="en-US" dirty="0"/>
          </a:p>
        </p:txBody>
      </p:sp>
    </p:spTree>
    <p:extLst>
      <p:ext uri="{BB962C8B-B14F-4D97-AF65-F5344CB8AC3E}">
        <p14:creationId xmlns:p14="http://schemas.microsoft.com/office/powerpoint/2010/main" xmlns="" val="204109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915400" cy="1143000"/>
          </a:xfrm>
        </p:spPr>
        <p:txBody>
          <a:bodyPr/>
          <a:lstStyle/>
          <a:p>
            <a:r>
              <a:rPr lang="en-GB" dirty="0"/>
              <a:t>Implementation challenges</a:t>
            </a:r>
            <a:endParaRPr lang="en-ZA" dirty="0"/>
          </a:p>
        </p:txBody>
      </p:sp>
      <p:sp>
        <p:nvSpPr>
          <p:cNvPr id="3" name="Content Placeholder 2"/>
          <p:cNvSpPr>
            <a:spLocks noGrp="1"/>
          </p:cNvSpPr>
          <p:nvPr>
            <p:ph idx="1"/>
          </p:nvPr>
        </p:nvSpPr>
        <p:spPr>
          <a:xfrm>
            <a:off x="203200" y="1028700"/>
            <a:ext cx="9601200" cy="5692775"/>
          </a:xfrm>
        </p:spPr>
        <p:txBody>
          <a:bodyPr>
            <a:normAutofit fontScale="92500" lnSpcReduction="20000"/>
          </a:bodyPr>
          <a:lstStyle/>
          <a:p>
            <a:pPr lvl="0"/>
            <a:r>
              <a:rPr lang="en-GB" sz="2600" dirty="0" smtClean="0"/>
              <a:t>Concerns </a:t>
            </a:r>
            <a:r>
              <a:rPr lang="en-GB" sz="2600" dirty="0"/>
              <a:t>about NCR’s role as administrator v </a:t>
            </a:r>
            <a:r>
              <a:rPr lang="en-GB" sz="2600" dirty="0" smtClean="0"/>
              <a:t>regulator</a:t>
            </a:r>
            <a:endParaRPr lang="en-GB" sz="2600" dirty="0"/>
          </a:p>
          <a:p>
            <a:pPr lvl="1"/>
            <a:r>
              <a:rPr lang="en-ZA" sz="2200" dirty="0" smtClean="0"/>
              <a:t>“The </a:t>
            </a:r>
            <a:r>
              <a:rPr lang="en-ZA" sz="2200" dirty="0"/>
              <a:t>skills required </a:t>
            </a:r>
            <a:r>
              <a:rPr lang="en-ZA" sz="2200" dirty="0" smtClean="0"/>
              <a:t>may </a:t>
            </a:r>
            <a:r>
              <a:rPr lang="en-ZA" sz="2200" dirty="0"/>
              <a:t>well require </a:t>
            </a:r>
            <a:r>
              <a:rPr lang="en-ZA" sz="2200" dirty="0" smtClean="0"/>
              <a:t>NCR staff to be </a:t>
            </a:r>
            <a:r>
              <a:rPr lang="en-ZA" sz="2200" dirty="0"/>
              <a:t>registered as Debt </a:t>
            </a:r>
            <a:r>
              <a:rPr lang="en-ZA" sz="2200" dirty="0" smtClean="0"/>
              <a:t>Counsellors” (affordability assessments, </a:t>
            </a:r>
            <a:r>
              <a:rPr lang="en-ZA" sz="2200" dirty="0"/>
              <a:t>validation of information with Credit </a:t>
            </a:r>
            <a:r>
              <a:rPr lang="en-ZA" sz="2200" dirty="0" smtClean="0"/>
              <a:t>Providers; constructing recommendations including </a:t>
            </a:r>
            <a:r>
              <a:rPr lang="en-ZA" sz="2200" dirty="0"/>
              <a:t>a repayment plan (or zero repayments), maximum interest, fees and other charges for defined period and possible </a:t>
            </a:r>
            <a:r>
              <a:rPr lang="en-ZA" sz="2200" dirty="0" smtClean="0"/>
              <a:t>reckless credit recommendations.</a:t>
            </a:r>
          </a:p>
          <a:p>
            <a:pPr lvl="1"/>
            <a:r>
              <a:rPr lang="en-ZA" sz="2200" dirty="0" smtClean="0"/>
              <a:t>NCR </a:t>
            </a:r>
            <a:r>
              <a:rPr lang="en-ZA" sz="2200" dirty="0"/>
              <a:t>will be placed in a conflicting and compromised position to perform functions normally done by a NCR Registrant. </a:t>
            </a:r>
            <a:endParaRPr lang="en-ZA" sz="2200" dirty="0" smtClean="0"/>
          </a:p>
          <a:p>
            <a:pPr lvl="1"/>
            <a:r>
              <a:rPr lang="en-ZA" sz="2200" dirty="0" smtClean="0"/>
              <a:t>NCR </a:t>
            </a:r>
            <a:r>
              <a:rPr lang="en-ZA" sz="2200" dirty="0"/>
              <a:t>will de facto become a processing centre within an industry for which they are the Regulator. This will place Credit Providers with no recourse on process disputes with regard to the Debt Intervention process.</a:t>
            </a:r>
            <a:endParaRPr lang="en-GB" sz="2200" dirty="0" smtClean="0"/>
          </a:p>
          <a:p>
            <a:pPr lvl="0"/>
            <a:r>
              <a:rPr lang="en-GB" sz="2600" dirty="0" smtClean="0"/>
              <a:t>Capacity </a:t>
            </a:r>
            <a:r>
              <a:rPr lang="en-GB" sz="2600" dirty="0"/>
              <a:t>of NCR/NCT (footprint; systems; human resources</a:t>
            </a:r>
            <a:r>
              <a:rPr lang="en-GB" sz="2600" dirty="0" smtClean="0"/>
              <a:t>);</a:t>
            </a:r>
          </a:p>
          <a:p>
            <a:pPr lvl="1"/>
            <a:r>
              <a:rPr lang="en-GB" sz="2200" dirty="0" smtClean="0"/>
              <a:t>“</a:t>
            </a:r>
            <a:r>
              <a:rPr lang="en-ZA" sz="2200" dirty="0"/>
              <a:t>A Debt Counselling firm which employs around 50 people can successfully and consistently handle around 400 applicants for debt review every month. They can support around 5000 consumers in total</a:t>
            </a:r>
            <a:r>
              <a:rPr lang="en-ZA" sz="2200" dirty="0" smtClean="0"/>
              <a:t>.” </a:t>
            </a:r>
          </a:p>
          <a:p>
            <a:pPr lvl="1"/>
            <a:r>
              <a:rPr lang="en-ZA" sz="2200" dirty="0" smtClean="0"/>
              <a:t>Dti presented on the NCR’s statistics of 1.7 million: Taken over 3 years, they will need 295 debt counsellors</a:t>
            </a:r>
          </a:p>
          <a:p>
            <a:pPr lvl="1"/>
            <a:r>
              <a:rPr lang="en-ZA" sz="2200" dirty="0" smtClean="0"/>
              <a:t>“Who </a:t>
            </a:r>
            <a:r>
              <a:rPr lang="en-ZA" sz="2200" dirty="0"/>
              <a:t>will be </a:t>
            </a:r>
            <a:r>
              <a:rPr lang="en-ZA" sz="2200" dirty="0" smtClean="0"/>
              <a:t>monitor </a:t>
            </a:r>
            <a:r>
              <a:rPr lang="en-ZA" sz="2200" dirty="0"/>
              <a:t>Debt Interventions</a:t>
            </a:r>
            <a:r>
              <a:rPr lang="en-ZA" sz="2200" dirty="0" smtClean="0"/>
              <a:t>?”</a:t>
            </a:r>
          </a:p>
          <a:p>
            <a:endParaRPr lang="en-ZA" sz="2400" i="1" dirty="0" smtClean="0">
              <a:solidFill>
                <a:schemeClr val="accent6">
                  <a:lumMod val="50000"/>
                </a:schemeClr>
              </a:solidFill>
            </a:endParaRPr>
          </a:p>
          <a:p>
            <a:pPr marL="0" indent="0">
              <a:buNone/>
            </a:pPr>
            <a:r>
              <a:rPr lang="en-ZA" sz="2400" i="1" dirty="0" smtClean="0">
                <a:solidFill>
                  <a:schemeClr val="accent6">
                    <a:lumMod val="50000"/>
                  </a:schemeClr>
                </a:solidFill>
              </a:rPr>
              <a:t>Agree with this concern: See proposal</a:t>
            </a:r>
          </a:p>
          <a:p>
            <a:endParaRPr lang="en-GB" sz="2400" dirty="0" smtClean="0"/>
          </a:p>
          <a:p>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15</a:t>
            </a:fld>
            <a:endParaRPr lang="en-US" dirty="0"/>
          </a:p>
        </p:txBody>
      </p:sp>
    </p:spTree>
    <p:extLst>
      <p:ext uri="{BB962C8B-B14F-4D97-AF65-F5344CB8AC3E}">
        <p14:creationId xmlns:p14="http://schemas.microsoft.com/office/powerpoint/2010/main" xmlns="" val="2613870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68" y="34006"/>
            <a:ext cx="9003632" cy="1143000"/>
          </a:xfrm>
        </p:spPr>
        <p:txBody>
          <a:bodyPr>
            <a:normAutofit fontScale="90000"/>
          </a:bodyPr>
          <a:lstStyle/>
          <a:p>
            <a:r>
              <a:rPr lang="en-ZA" i="1" dirty="0" smtClean="0">
                <a:solidFill>
                  <a:schemeClr val="accent6">
                    <a:lumMod val="50000"/>
                  </a:schemeClr>
                </a:solidFill>
              </a:rPr>
              <a:t>Proposal to amend </a:t>
            </a:r>
            <a:br>
              <a:rPr lang="en-ZA" i="1" dirty="0" smtClean="0">
                <a:solidFill>
                  <a:schemeClr val="accent6">
                    <a:lumMod val="50000"/>
                  </a:schemeClr>
                </a:solidFill>
              </a:rPr>
            </a:br>
            <a:r>
              <a:rPr lang="en-ZA" i="1" dirty="0" smtClean="0">
                <a:solidFill>
                  <a:schemeClr val="accent6">
                    <a:lumMod val="50000"/>
                  </a:schemeClr>
                </a:solidFill>
              </a:rPr>
              <a:t>the debt relief measure</a:t>
            </a:r>
            <a:endParaRPr lang="en-ZA" i="1" dirty="0">
              <a:solidFill>
                <a:schemeClr val="accent6">
                  <a:lumMod val="50000"/>
                </a:schemeClr>
              </a:solidFill>
            </a:endParaRPr>
          </a:p>
        </p:txBody>
      </p:sp>
      <p:sp>
        <p:nvSpPr>
          <p:cNvPr id="3" name="Content Placeholder 2"/>
          <p:cNvSpPr>
            <a:spLocks noGrp="1"/>
          </p:cNvSpPr>
          <p:nvPr>
            <p:ph idx="1"/>
          </p:nvPr>
        </p:nvSpPr>
        <p:spPr>
          <a:xfrm>
            <a:off x="0" y="1177006"/>
            <a:ext cx="9906000" cy="5678906"/>
          </a:xfrm>
        </p:spPr>
        <p:txBody>
          <a:bodyPr>
            <a:normAutofit fontScale="70000" lnSpcReduction="20000"/>
          </a:bodyPr>
          <a:lstStyle/>
          <a:p>
            <a:pPr marL="360363" indent="-360363">
              <a:buFont typeface="+mj-lt"/>
              <a:buAutoNum type="arabicPeriod"/>
            </a:pPr>
            <a:r>
              <a:rPr lang="en-ZA" dirty="0" smtClean="0"/>
              <a:t>Relief measures 1, 2 and 3 (slide 6) dealt with through the existing debt review system. Q: Cost of debt counsellors: </a:t>
            </a:r>
          </a:p>
          <a:p>
            <a:pPr marL="622300" lvl="1" indent="-266700"/>
            <a:r>
              <a:rPr lang="en-ZA" dirty="0" smtClean="0"/>
              <a:t>Fund with NCR/dti to subsidise lower income consumers to participate in debt review (within e.g. 6 months; in consultation with Minister Finance;</a:t>
            </a:r>
          </a:p>
          <a:p>
            <a:pPr marL="1022350" lvl="2" indent="-266700"/>
            <a:r>
              <a:rPr lang="en-ZA" dirty="0" smtClean="0"/>
              <a:t>Criteria to qualify to be prescribed by Minister Trade and Industry – income can remain R7500 or as prescribed (linked to the gap); debt involved can be linked to administration (R50,000); and / or</a:t>
            </a:r>
          </a:p>
          <a:p>
            <a:pPr marL="622300" lvl="1" indent="-266700"/>
            <a:r>
              <a:rPr lang="en-ZA" dirty="0" smtClean="0"/>
              <a:t>A “division” of NCR to act as Debt Counsellors.</a:t>
            </a:r>
          </a:p>
          <a:p>
            <a:pPr marL="360363" indent="-360363">
              <a:buFont typeface="+mj-lt"/>
              <a:buAutoNum type="arabicPeriod"/>
            </a:pPr>
            <a:r>
              <a:rPr lang="en-ZA" dirty="0" smtClean="0"/>
              <a:t>Any consumer who cannot solve (i.e. insufficient income to cover debt within a reasonable period (prescribed)) qualifies for the debt intervention measure. </a:t>
            </a:r>
          </a:p>
          <a:p>
            <a:pPr marL="622300" lvl="1" indent="-266700"/>
            <a:r>
              <a:rPr lang="en-ZA" dirty="0" smtClean="0"/>
              <a:t>Retain retrospective application. </a:t>
            </a:r>
          </a:p>
          <a:p>
            <a:pPr marL="622300" lvl="1" indent="-266700"/>
            <a:r>
              <a:rPr lang="en-ZA" dirty="0" smtClean="0"/>
              <a:t>Proposed changes to the measure: </a:t>
            </a:r>
          </a:p>
          <a:p>
            <a:pPr marL="723900" indent="-190500"/>
            <a:r>
              <a:rPr lang="en-ZA" sz="2900" dirty="0" smtClean="0"/>
              <a:t>Make the measure permanent (allow a period before Act becomes operational in which to develop systems); </a:t>
            </a:r>
          </a:p>
          <a:p>
            <a:pPr marL="723900" indent="-190500"/>
            <a:r>
              <a:rPr lang="en-ZA" sz="2900" dirty="0" smtClean="0"/>
              <a:t>Longer suspension period (5 years); </a:t>
            </a:r>
          </a:p>
          <a:p>
            <a:pPr marL="723900" indent="-190500"/>
            <a:r>
              <a:rPr lang="en-ZA" sz="2900" dirty="0" smtClean="0"/>
              <a:t>Shorter review periods (every 6 months) through debt counsellors/ credit providers / DCRS type system; </a:t>
            </a:r>
          </a:p>
          <a:p>
            <a:pPr marL="723900" indent="-190500"/>
            <a:r>
              <a:rPr lang="en-ZA" sz="2900" dirty="0" smtClean="0"/>
              <a:t>Taking the role of the consumer and attempts to improve financial circumstances into account before extinguish a debt; and </a:t>
            </a:r>
          </a:p>
          <a:p>
            <a:pPr marL="723900" indent="-190500"/>
            <a:r>
              <a:rPr lang="en-ZA" sz="2900" dirty="0" smtClean="0"/>
              <a:t>Extinguish a debt only after 5 years of no improvement, with discretion to NCT – criteria to be considered could be prescribed.</a:t>
            </a:r>
          </a:p>
          <a:p>
            <a:pPr marL="180975" indent="0">
              <a:buNone/>
            </a:pPr>
            <a:endParaRPr lang="en-ZA" dirty="0"/>
          </a:p>
          <a:p>
            <a:pPr indent="-161925"/>
            <a:endParaRPr lang="en-ZA" dirty="0" smtClean="0"/>
          </a:p>
          <a:p>
            <a:pPr lvl="1" indent="-161925"/>
            <a:endParaRPr lang="en-ZA" dirty="0" smtClean="0"/>
          </a:p>
        </p:txBody>
      </p:sp>
      <p:sp>
        <p:nvSpPr>
          <p:cNvPr id="4" name="Slide Number Placeholder 3"/>
          <p:cNvSpPr>
            <a:spLocks noGrp="1"/>
          </p:cNvSpPr>
          <p:nvPr>
            <p:ph type="sldNum" sz="quarter" idx="12"/>
          </p:nvPr>
        </p:nvSpPr>
        <p:spPr/>
        <p:txBody>
          <a:bodyPr/>
          <a:lstStyle/>
          <a:p>
            <a:fld id="{D0FC67B8-CC4D-F143-A441-7A1B88FDA60D}" type="slidenum">
              <a:rPr lang="en-US" smtClean="0"/>
              <a:pPr/>
              <a:t>16</a:t>
            </a:fld>
            <a:endParaRPr lang="en-US" dirty="0"/>
          </a:p>
        </p:txBody>
      </p:sp>
    </p:spTree>
    <p:extLst>
      <p:ext uri="{BB962C8B-B14F-4D97-AF65-F5344CB8AC3E}">
        <p14:creationId xmlns:p14="http://schemas.microsoft.com/office/powerpoint/2010/main" xmlns="" val="1367714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47" y="-122404"/>
            <a:ext cx="8534400" cy="1143000"/>
          </a:xfrm>
        </p:spPr>
        <p:txBody>
          <a:bodyPr>
            <a:normAutofit fontScale="90000"/>
          </a:bodyPr>
          <a:lstStyle/>
          <a:p>
            <a:r>
              <a:rPr lang="en-ZA" i="1" dirty="0" smtClean="0">
                <a:solidFill>
                  <a:schemeClr val="accent6">
                    <a:lumMod val="50000"/>
                  </a:schemeClr>
                </a:solidFill>
              </a:rPr>
              <a:t>Proposal resolves the concerns raised</a:t>
            </a:r>
            <a:endParaRPr lang="en-ZA" i="1" dirty="0">
              <a:solidFill>
                <a:schemeClr val="accent6">
                  <a:lumMod val="50000"/>
                </a:schemeClr>
              </a:solidFill>
            </a:endParaRPr>
          </a:p>
        </p:txBody>
      </p:sp>
      <p:sp>
        <p:nvSpPr>
          <p:cNvPr id="3" name="Content Placeholder 2"/>
          <p:cNvSpPr>
            <a:spLocks noGrp="1"/>
          </p:cNvSpPr>
          <p:nvPr>
            <p:ph idx="1"/>
          </p:nvPr>
        </p:nvSpPr>
        <p:spPr>
          <a:xfrm>
            <a:off x="0" y="818147"/>
            <a:ext cx="9906000" cy="6039853"/>
          </a:xfrm>
        </p:spPr>
        <p:txBody>
          <a:bodyPr>
            <a:noAutofit/>
          </a:bodyPr>
          <a:lstStyle/>
          <a:p>
            <a:endParaRPr lang="en-GB" sz="2800" dirty="0" smtClean="0"/>
          </a:p>
          <a:p>
            <a:r>
              <a:rPr lang="en-GB" sz="2800" dirty="0" smtClean="0"/>
              <a:t>Constitutionality</a:t>
            </a:r>
            <a:r>
              <a:rPr lang="en-GB" sz="2600" dirty="0" smtClean="0"/>
              <a:t> </a:t>
            </a:r>
            <a:r>
              <a:rPr lang="en-GB" sz="2500" dirty="0" smtClean="0"/>
              <a:t>(Using </a:t>
            </a:r>
            <a:r>
              <a:rPr lang="en-GB" sz="2500" dirty="0"/>
              <a:t>existing measures first; </a:t>
            </a:r>
            <a:r>
              <a:rPr lang="en-GB" sz="2500" dirty="0" smtClean="0"/>
              <a:t> Impact </a:t>
            </a:r>
            <a:r>
              <a:rPr lang="en-GB" sz="2500" dirty="0"/>
              <a:t>of the Bill lessened significantly; </a:t>
            </a:r>
            <a:r>
              <a:rPr lang="en-GB" sz="2500" dirty="0" smtClean="0"/>
              <a:t> The </a:t>
            </a:r>
            <a:r>
              <a:rPr lang="en-GB" sz="2500" dirty="0"/>
              <a:t>role of the consumer taken into account; </a:t>
            </a:r>
            <a:r>
              <a:rPr lang="en-GB" sz="2500" dirty="0" smtClean="0"/>
              <a:t>The process </a:t>
            </a:r>
            <a:r>
              <a:rPr lang="en-GB" sz="2500" dirty="0"/>
              <a:t>provides for more </a:t>
            </a:r>
            <a:r>
              <a:rPr lang="en-GB" sz="2500" dirty="0" smtClean="0"/>
              <a:t>engagement)</a:t>
            </a:r>
            <a:r>
              <a:rPr lang="en-GB" sz="2800" dirty="0" smtClean="0"/>
              <a:t>;</a:t>
            </a:r>
            <a:endParaRPr lang="en-GB" sz="1200" dirty="0"/>
          </a:p>
          <a:p>
            <a:pPr lvl="0"/>
            <a:r>
              <a:rPr lang="en-GB" sz="2800" dirty="0"/>
              <a:t>Impact of the </a:t>
            </a:r>
            <a:r>
              <a:rPr lang="en-GB" sz="2800" dirty="0" smtClean="0"/>
              <a:t>measure </a:t>
            </a:r>
            <a:r>
              <a:rPr lang="en-GB" sz="2500" dirty="0" smtClean="0"/>
              <a:t>(Balanced; Moral </a:t>
            </a:r>
            <a:r>
              <a:rPr lang="en-GB" sz="2500" dirty="0"/>
              <a:t>hazard </a:t>
            </a:r>
            <a:r>
              <a:rPr lang="en-GB" sz="2500" dirty="0" smtClean="0"/>
              <a:t>minimised; Impact lessened</a:t>
            </a:r>
            <a:r>
              <a:rPr lang="en-GB" sz="2500" dirty="0"/>
              <a:t>;</a:t>
            </a:r>
            <a:r>
              <a:rPr lang="en-GB" sz="2500" dirty="0" smtClean="0"/>
              <a:t> Consumer’s role considered; More consequences </a:t>
            </a:r>
            <a:r>
              <a:rPr lang="en-GB" sz="2500" dirty="0"/>
              <a:t>for consumer to avoid abuse; </a:t>
            </a:r>
            <a:r>
              <a:rPr lang="en-GB" sz="2500" dirty="0" smtClean="0"/>
              <a:t>Time to </a:t>
            </a:r>
            <a:r>
              <a:rPr lang="en-GB" sz="2500" dirty="0"/>
              <a:t>create systems</a:t>
            </a:r>
            <a:r>
              <a:rPr lang="en-GB" sz="2500" dirty="0" smtClean="0"/>
              <a:t>)</a:t>
            </a:r>
            <a:r>
              <a:rPr lang="en-GB" sz="2800" dirty="0" smtClean="0"/>
              <a:t>;</a:t>
            </a:r>
          </a:p>
          <a:p>
            <a:pPr lvl="1"/>
            <a:r>
              <a:rPr lang="en-GB" sz="2400" dirty="0" smtClean="0"/>
              <a:t>Impact: </a:t>
            </a:r>
            <a:r>
              <a:rPr lang="en-GB" sz="2400" dirty="0" smtClean="0">
                <a:hlinkClick r:id="rId2" action="ppaction://hlinksldjump"/>
              </a:rPr>
              <a:t>Consider Eighty20 stats</a:t>
            </a:r>
            <a:r>
              <a:rPr lang="en-GB" sz="2400" dirty="0" smtClean="0"/>
              <a:t>. </a:t>
            </a:r>
            <a:endParaRPr lang="en-GB" sz="2800" dirty="0" smtClean="0"/>
          </a:p>
          <a:p>
            <a:r>
              <a:rPr lang="en-GB" sz="2800" dirty="0" smtClean="0"/>
              <a:t>Implementation </a:t>
            </a:r>
            <a:r>
              <a:rPr lang="en-GB" sz="2600" dirty="0"/>
              <a:t>challenges </a:t>
            </a:r>
            <a:r>
              <a:rPr lang="en-GB" sz="2500" dirty="0" smtClean="0"/>
              <a:t>(NCR remains regulator</a:t>
            </a:r>
            <a:r>
              <a:rPr lang="en-GB" sz="2500" dirty="0"/>
              <a:t>; </a:t>
            </a:r>
            <a:r>
              <a:rPr lang="en-GB" sz="2500" dirty="0" smtClean="0"/>
              <a:t>Capacity available in debt counsellors, NCR could create a division of debt counsellors)</a:t>
            </a:r>
            <a:r>
              <a:rPr lang="en-GB" sz="2800" dirty="0" smtClean="0"/>
              <a:t>.</a:t>
            </a:r>
          </a:p>
          <a:p>
            <a:endParaRPr lang="en-GB" sz="2800" dirty="0"/>
          </a:p>
          <a:p>
            <a:pPr marL="0" indent="0" algn="r">
              <a:buNone/>
            </a:pPr>
            <a:endParaRPr lang="en-GB" sz="1400"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17</a:t>
            </a:fld>
            <a:endParaRPr lang="en-US" dirty="0"/>
          </a:p>
        </p:txBody>
      </p:sp>
    </p:spTree>
    <p:extLst>
      <p:ext uri="{BB962C8B-B14F-4D97-AF65-F5344CB8AC3E}">
        <p14:creationId xmlns:p14="http://schemas.microsoft.com/office/powerpoint/2010/main" xmlns="" val="310682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42" y="0"/>
            <a:ext cx="8594558" cy="1143000"/>
          </a:xfrm>
        </p:spPr>
        <p:txBody>
          <a:bodyPr/>
          <a:lstStyle/>
          <a:p>
            <a:r>
              <a:rPr lang="en-ZA" dirty="0" smtClean="0"/>
              <a:t>Impact if considering Eighty20 stats</a:t>
            </a:r>
            <a:endParaRPr lang="en-ZA" dirty="0"/>
          </a:p>
        </p:txBody>
      </p:sp>
      <p:sp>
        <p:nvSpPr>
          <p:cNvPr id="4" name="Content Placeholder 3"/>
          <p:cNvSpPr txBox="1">
            <a:spLocks noGrp="1"/>
          </p:cNvSpPr>
          <p:nvPr>
            <p:ph idx="1"/>
          </p:nvPr>
        </p:nvSpPr>
        <p:spPr>
          <a:xfrm>
            <a:off x="254668" y="1143000"/>
            <a:ext cx="9460832" cy="5570756"/>
          </a:xfrm>
          <a:prstGeom prst="rect">
            <a:avLst/>
          </a:prstGeom>
          <a:noFill/>
        </p:spPr>
        <p:txBody>
          <a:bodyPr wrap="square" rtlCol="0">
            <a:spAutoFit/>
          </a:bodyPr>
          <a:lstStyle/>
          <a:p>
            <a:pPr marL="0" lvl="1" indent="0">
              <a:buNone/>
            </a:pPr>
            <a:r>
              <a:rPr lang="en-GB" sz="2000" dirty="0" smtClean="0"/>
              <a:t>People who cannot solve: </a:t>
            </a:r>
          </a:p>
          <a:p>
            <a:pPr marL="457200" lvl="1" indent="-457200">
              <a:buFont typeface="Arial" panose="020B0604020202020204" pitchFamily="34" charset="0"/>
              <a:buChar char="•"/>
            </a:pPr>
            <a:r>
              <a:rPr lang="en-GB" sz="2000" dirty="0" smtClean="0"/>
              <a:t>Starting point: R0-R1 </a:t>
            </a:r>
            <a:r>
              <a:rPr lang="en-GB" sz="2000" dirty="0"/>
              <a:t>500 income: </a:t>
            </a:r>
            <a:r>
              <a:rPr lang="en-GB" sz="2000" dirty="0" smtClean="0"/>
              <a:t>+- 1.6 </a:t>
            </a:r>
            <a:r>
              <a:rPr lang="en-GB" sz="2000" dirty="0"/>
              <a:t>million consumers </a:t>
            </a:r>
            <a:endParaRPr lang="en-GB" sz="2000" dirty="0" smtClean="0"/>
          </a:p>
          <a:p>
            <a:pPr marL="457200" lvl="2" indent="-457200"/>
            <a:r>
              <a:rPr lang="en-GB" sz="2000" dirty="0" smtClean="0"/>
              <a:t>Some R1 000 – R1 500 consumers-</a:t>
            </a:r>
          </a:p>
          <a:p>
            <a:pPr marL="914400" lvl="3" indent="-457200"/>
            <a:r>
              <a:rPr lang="en-GB" sz="1800" dirty="0"/>
              <a:t>may not be in arrears </a:t>
            </a:r>
            <a:r>
              <a:rPr lang="en-GB" sz="1800" dirty="0" smtClean="0"/>
              <a:t>at all and will thus </a:t>
            </a:r>
            <a:r>
              <a:rPr lang="en-GB" sz="1800" dirty="0"/>
              <a:t>not </a:t>
            </a:r>
            <a:r>
              <a:rPr lang="en-GB" sz="1800" dirty="0" smtClean="0"/>
              <a:t>require </a:t>
            </a:r>
            <a:r>
              <a:rPr lang="en-GB" sz="1800" dirty="0"/>
              <a:t>debt </a:t>
            </a:r>
            <a:r>
              <a:rPr lang="en-GB" sz="1800" dirty="0" smtClean="0"/>
              <a:t>review (49-57%);</a:t>
            </a:r>
          </a:p>
          <a:p>
            <a:pPr marL="914400" lvl="3" indent="-457200"/>
            <a:r>
              <a:rPr lang="en-GB" sz="1800" dirty="0"/>
              <a:t>a</a:t>
            </a:r>
            <a:r>
              <a:rPr lang="en-GB" sz="1800" dirty="0" smtClean="0"/>
              <a:t>re currently making some payments and may thus solve (31%);</a:t>
            </a:r>
          </a:p>
          <a:p>
            <a:pPr marL="457200" lvl="2" indent="-457200"/>
            <a:r>
              <a:rPr lang="en-GB" sz="2000" dirty="0" smtClean="0"/>
              <a:t>21% are in arrears on all accounts for more than 3 months = 735,000 consumers / R7.6 billion</a:t>
            </a:r>
          </a:p>
          <a:p>
            <a:pPr marL="914400" lvl="3" indent="-457200"/>
            <a:r>
              <a:rPr lang="en-GB" sz="1800" dirty="0" smtClean="0"/>
              <a:t>These will still go through the debt review process and only if they cannot solve, will debt intervention in the form of suspension be considered by the NCT, taking their personal circumstances into account;</a:t>
            </a:r>
          </a:p>
          <a:p>
            <a:pPr marL="914400" lvl="3" indent="-457200"/>
            <a:r>
              <a:rPr lang="en-GB" sz="1800" dirty="0" smtClean="0"/>
              <a:t>At this stage, the Debt Counsellor and Credit Providers will already have had discussions; realisable assets will have been sold to pay debt – the consumer will thus really be a NINA</a:t>
            </a:r>
          </a:p>
          <a:p>
            <a:pPr marL="914400" lvl="3" indent="-457200"/>
            <a:r>
              <a:rPr lang="en-GB" sz="1800" dirty="0" smtClean="0"/>
              <a:t>Using the Department’s calculations, they will require about 150 permanent debt counsellors (which need could fluctuate as the credit landscape changes)</a:t>
            </a:r>
          </a:p>
          <a:p>
            <a:pPr marL="457200" lvl="2" indent="-457200"/>
            <a:r>
              <a:rPr lang="en-GB" sz="2000" dirty="0" smtClean="0"/>
              <a:t>Some would be consumers with changed circumstances, for example retrenchment, where a 12 months suspension, reviewed after 6 months, may be sufficient to allow them to get back on their feet – i.e. no extinguishing required.</a:t>
            </a:r>
            <a:endParaRPr lang="en-ZA" sz="1600" dirty="0"/>
          </a:p>
        </p:txBody>
      </p:sp>
      <p:sp>
        <p:nvSpPr>
          <p:cNvPr id="5" name="Slide Number Placeholder 4"/>
          <p:cNvSpPr>
            <a:spLocks noGrp="1"/>
          </p:cNvSpPr>
          <p:nvPr>
            <p:ph type="sldNum" sz="quarter" idx="12"/>
          </p:nvPr>
        </p:nvSpPr>
        <p:spPr/>
        <p:txBody>
          <a:bodyPr/>
          <a:lstStyle/>
          <a:p>
            <a:fld id="{D0FC67B8-CC4D-F143-A441-7A1B88FDA60D}" type="slidenum">
              <a:rPr lang="en-US" smtClean="0"/>
              <a:pPr/>
              <a:t>18</a:t>
            </a:fld>
            <a:endParaRPr lang="en-US" dirty="0"/>
          </a:p>
        </p:txBody>
      </p:sp>
    </p:spTree>
    <p:extLst>
      <p:ext uri="{BB962C8B-B14F-4D97-AF65-F5344CB8AC3E}">
        <p14:creationId xmlns:p14="http://schemas.microsoft.com/office/powerpoint/2010/main" xmlns="" val="2556287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162"/>
            <a:ext cx="8915400" cy="1143000"/>
          </a:xfrm>
        </p:spPr>
        <p:txBody>
          <a:bodyPr/>
          <a:lstStyle/>
          <a:p>
            <a:r>
              <a:rPr lang="en-ZA" dirty="0" smtClean="0"/>
              <a:t>Clause by clause consideration (1)</a:t>
            </a:r>
            <a:endParaRPr lang="en-ZA" dirty="0"/>
          </a:p>
        </p:txBody>
      </p:sp>
      <p:sp>
        <p:nvSpPr>
          <p:cNvPr id="3" name="Content Placeholder 2"/>
          <p:cNvSpPr>
            <a:spLocks noGrp="1"/>
          </p:cNvSpPr>
          <p:nvPr>
            <p:ph idx="1"/>
          </p:nvPr>
        </p:nvSpPr>
        <p:spPr>
          <a:xfrm>
            <a:off x="203200" y="1112837"/>
            <a:ext cx="9512300" cy="5608639"/>
          </a:xfrm>
        </p:spPr>
        <p:txBody>
          <a:bodyPr>
            <a:normAutofit fontScale="70000" lnSpcReduction="20000"/>
          </a:bodyPr>
          <a:lstStyle/>
          <a:p>
            <a:r>
              <a:rPr lang="en-ZA" i="1" dirty="0" smtClean="0">
                <a:solidFill>
                  <a:schemeClr val="accent6">
                    <a:lumMod val="50000"/>
                  </a:schemeClr>
                </a:solidFill>
              </a:rPr>
              <a:t>Drafting recommendations – see separate document</a:t>
            </a:r>
          </a:p>
          <a:p>
            <a:r>
              <a:rPr lang="en-ZA" i="1" dirty="0" smtClean="0">
                <a:solidFill>
                  <a:schemeClr val="accent6">
                    <a:lumMod val="50000"/>
                  </a:schemeClr>
                </a:solidFill>
              </a:rPr>
              <a:t>Reckless lending and credit  life insurance dealt with on slides 28 - 30</a:t>
            </a:r>
          </a:p>
          <a:p>
            <a:endParaRPr lang="en-ZA" dirty="0"/>
          </a:p>
          <a:p>
            <a:r>
              <a:rPr lang="en-ZA" dirty="0" smtClean="0"/>
              <a:t>New: proposals for definitions of “debt intervention”; “prohibited conduct”; “total outstanding balance”; “unsecured debt” </a:t>
            </a:r>
            <a:r>
              <a:rPr lang="en-ZA" i="1" dirty="0" smtClean="0">
                <a:solidFill>
                  <a:schemeClr val="accent6">
                    <a:lumMod val="50000"/>
                  </a:schemeClr>
                </a:solidFill>
              </a:rPr>
              <a:t>Could be considered</a:t>
            </a:r>
            <a:endParaRPr lang="en-ZA" dirty="0" smtClean="0"/>
          </a:p>
          <a:p>
            <a:endParaRPr lang="en-ZA" dirty="0"/>
          </a:p>
          <a:p>
            <a:r>
              <a:rPr lang="en-ZA" b="1" dirty="0" smtClean="0"/>
              <a:t>Clause 2</a:t>
            </a:r>
            <a:r>
              <a:rPr lang="en-ZA" dirty="0" smtClean="0"/>
              <a:t>: making the measure applicable to incidental credit agreements (“ICA”)</a:t>
            </a:r>
          </a:p>
          <a:p>
            <a:pPr lvl="1"/>
            <a:r>
              <a:rPr lang="en-ZA" dirty="0" smtClean="0"/>
              <a:t>The Act has limited application to ICAs and the measure should not be applicable to it either</a:t>
            </a:r>
          </a:p>
          <a:p>
            <a:pPr lvl="1"/>
            <a:r>
              <a:rPr lang="en-ZA" dirty="0"/>
              <a:t>The objects of the Bill relate to the promotion of a change in the borrowing and spending habits of an over-indebted </a:t>
            </a:r>
            <a:r>
              <a:rPr lang="en-ZA" dirty="0" smtClean="0"/>
              <a:t>society: i.e. “credit-active </a:t>
            </a:r>
            <a:r>
              <a:rPr lang="en-ZA" dirty="0"/>
              <a:t>consumers” in a “debt trap”. </a:t>
            </a:r>
            <a:r>
              <a:rPr lang="en-ZA" dirty="0" smtClean="0"/>
              <a:t>This is not applicable to incidental </a:t>
            </a:r>
            <a:r>
              <a:rPr lang="en-ZA" dirty="0"/>
              <a:t>credit </a:t>
            </a:r>
            <a:r>
              <a:rPr lang="en-ZA" dirty="0" smtClean="0"/>
              <a:t>receivers</a:t>
            </a:r>
          </a:p>
          <a:p>
            <a:pPr lvl="1"/>
            <a:r>
              <a:rPr lang="en-ZA" i="1" dirty="0" smtClean="0">
                <a:solidFill>
                  <a:schemeClr val="accent6">
                    <a:lumMod val="50000"/>
                  </a:schemeClr>
                </a:solidFill>
              </a:rPr>
              <a:t>Agree that ICAs could be excluded: especially as these agreements  cannot be included in the statistics to determine the impact, and if we remove the reference to minors in section 88A it is not necessary to include (see slide 22)</a:t>
            </a:r>
          </a:p>
          <a:p>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19</a:t>
            </a:fld>
            <a:endParaRPr lang="en-US" dirty="0"/>
          </a:p>
        </p:txBody>
      </p:sp>
    </p:spTree>
    <p:extLst>
      <p:ext uri="{BB962C8B-B14F-4D97-AF65-F5344CB8AC3E}">
        <p14:creationId xmlns:p14="http://schemas.microsoft.com/office/powerpoint/2010/main" xmlns="" val="221572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531825257"/>
              </p:ext>
            </p:extLst>
          </p:nvPr>
        </p:nvGraphicFramePr>
        <p:xfrm>
          <a:off x="537726" y="1292011"/>
          <a:ext cx="8956470" cy="4973320"/>
        </p:xfrm>
        <a:graphic>
          <a:graphicData uri="http://schemas.openxmlformats.org/drawingml/2006/table">
            <a:tbl>
              <a:tblPr firstRow="1" bandRow="1">
                <a:tableStyleId>{5C22544A-7EE6-4342-B048-85BDC9FD1C3A}</a:tableStyleId>
              </a:tblPr>
              <a:tblGrid>
                <a:gridCol w="1820128">
                  <a:extLst>
                    <a:ext uri="{9D8B030D-6E8A-4147-A177-3AD203B41FA5}">
                      <a16:colId xmlns:a16="http://schemas.microsoft.com/office/drawing/2014/main" xmlns="" val="20000"/>
                    </a:ext>
                  </a:extLst>
                </a:gridCol>
                <a:gridCol w="7136342">
                  <a:extLst>
                    <a:ext uri="{9D8B030D-6E8A-4147-A177-3AD203B41FA5}">
                      <a16:colId xmlns:a16="http://schemas.microsoft.com/office/drawing/2014/main" xmlns="" val="20001"/>
                    </a:ext>
                  </a:extLst>
                </a:gridCol>
              </a:tblGrid>
              <a:tr h="370840">
                <a:tc>
                  <a:txBody>
                    <a:bodyPr/>
                    <a:lstStyle/>
                    <a:p>
                      <a:pPr algn="ctr"/>
                      <a:r>
                        <a:rPr lang="en-ZA" sz="1800" dirty="0" smtClean="0"/>
                        <a:t>NA Rule</a:t>
                      </a:r>
                      <a:endParaRPr lang="en-ZA" sz="1800" dirty="0"/>
                    </a:p>
                  </a:txBody>
                  <a:tcPr/>
                </a:tc>
                <a:tc>
                  <a:txBody>
                    <a:bodyPr/>
                    <a:lstStyle/>
                    <a:p>
                      <a:pPr algn="ctr"/>
                      <a:r>
                        <a:rPr lang="en-ZA" sz="1800" dirty="0" smtClean="0"/>
                        <a:t>Activity</a:t>
                      </a:r>
                      <a:endParaRPr lang="en-ZA" sz="1800" dirty="0"/>
                    </a:p>
                  </a:txBody>
                  <a:tcPr/>
                </a:tc>
                <a:extLst>
                  <a:ext uri="{0D108BD9-81ED-4DB2-BD59-A6C34878D82A}">
                    <a16:rowId xmlns:a16="http://schemas.microsoft.com/office/drawing/2014/main" xmlns="" val="10000"/>
                  </a:ext>
                </a:extLst>
              </a:tr>
              <a:tr h="320040">
                <a:tc>
                  <a:txBody>
                    <a:bodyPr/>
                    <a:lstStyle/>
                    <a:p>
                      <a:pPr algn="ctr"/>
                      <a:r>
                        <a:rPr lang="en-ZA" sz="1800" dirty="0" smtClean="0"/>
                        <a:t>274(1)</a:t>
                      </a:r>
                      <a:r>
                        <a:rPr lang="en-ZA" sz="1800" i="1" dirty="0" smtClean="0"/>
                        <a:t>(a)</a:t>
                      </a:r>
                      <a:endParaRPr lang="en-ZA" sz="1800" dirty="0"/>
                    </a:p>
                  </a:txBody>
                  <a:tcPr/>
                </a:tc>
                <a:tc>
                  <a:txBody>
                    <a:bodyPr/>
                    <a:lstStyle/>
                    <a:p>
                      <a:pPr marL="0" indent="0">
                        <a:buFontTx/>
                        <a:buNone/>
                      </a:pPr>
                      <a:r>
                        <a:rPr lang="en-ZA" sz="1800" dirty="0" smtClean="0"/>
                        <a:t>The Committee prepares</a:t>
                      </a:r>
                      <a:r>
                        <a:rPr lang="en-ZA" sz="1800" baseline="0" dirty="0" smtClean="0"/>
                        <a:t> a </a:t>
                      </a:r>
                      <a:r>
                        <a:rPr lang="en-ZA" sz="1800" b="1" baseline="0" dirty="0" smtClean="0"/>
                        <a:t>draft Bill</a:t>
                      </a:r>
                    </a:p>
                  </a:txBody>
                  <a:tcPr/>
                </a:tc>
                <a:extLst>
                  <a:ext uri="{0D108BD9-81ED-4DB2-BD59-A6C34878D82A}">
                    <a16:rowId xmlns:a16="http://schemas.microsoft.com/office/drawing/2014/main" xmlns="" val="500730281"/>
                  </a:ext>
                </a:extLst>
              </a:tr>
              <a:tr h="370840">
                <a:tc>
                  <a:txBody>
                    <a:bodyPr/>
                    <a:lstStyle/>
                    <a:p>
                      <a:pPr algn="ctr"/>
                      <a:r>
                        <a:rPr lang="en-ZA" sz="1800" dirty="0" smtClean="0"/>
                        <a:t>274(3)</a:t>
                      </a:r>
                      <a:endParaRPr lang="en-ZA" sz="1800" dirty="0"/>
                    </a:p>
                  </a:txBody>
                  <a:tcPr/>
                </a:tc>
                <a:tc>
                  <a:txBody>
                    <a:bodyPr/>
                    <a:lstStyle/>
                    <a:p>
                      <a:r>
                        <a:rPr lang="en-ZA" sz="1800" dirty="0" smtClean="0"/>
                        <a:t>The Committee must </a:t>
                      </a:r>
                      <a:r>
                        <a:rPr lang="en-ZA" sz="1800" b="1" dirty="0" smtClean="0"/>
                        <a:t>report</a:t>
                      </a:r>
                      <a:r>
                        <a:rPr lang="en-ZA" sz="1800" dirty="0" smtClean="0"/>
                        <a:t> to the House when it publishes the draft Bill.</a:t>
                      </a:r>
                    </a:p>
                    <a:p>
                      <a:pPr marL="285750" indent="-285750">
                        <a:buFont typeface="Arial" panose="020B0604020202020204" pitchFamily="34" charset="0"/>
                        <a:buChar char="•"/>
                      </a:pPr>
                      <a:r>
                        <a:rPr lang="en-ZA" sz="1600" i="1" dirty="0" smtClean="0">
                          <a:solidFill>
                            <a:schemeClr val="accent6">
                              <a:lumMod val="50000"/>
                            </a:schemeClr>
                          </a:solidFill>
                        </a:rPr>
                        <a:t>Interim report with publication dated 2017.11.14 : see ATC 2017.11.29.</a:t>
                      </a:r>
                    </a:p>
                    <a:p>
                      <a:pPr marL="285750" indent="-285750">
                        <a:buFont typeface="Arial" panose="020B0604020202020204" pitchFamily="34" charset="0"/>
                        <a:buChar char="•"/>
                      </a:pPr>
                      <a:endParaRPr lang="en-ZA" sz="1600" i="1" dirty="0" smtClean="0"/>
                    </a:p>
                  </a:txBody>
                  <a:tcPr/>
                </a:tc>
                <a:extLst>
                  <a:ext uri="{0D108BD9-81ED-4DB2-BD59-A6C34878D82A}">
                    <a16:rowId xmlns:a16="http://schemas.microsoft.com/office/drawing/2014/main" xmlns="" val="157603966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800" dirty="0" smtClean="0"/>
                        <a:t>276(2)</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800"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800" i="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ZA" sz="1800" i="0" dirty="0" smtClean="0"/>
                        <a:t>275(a) and</a:t>
                      </a:r>
                      <a:r>
                        <a:rPr lang="en-ZA" sz="1800" i="0" baseline="0" dirty="0" smtClean="0"/>
                        <a:t> (b)</a:t>
                      </a:r>
                      <a:endParaRPr lang="en-ZA" sz="1800"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If a copy of the Bill is published in the </a:t>
                      </a:r>
                      <a:r>
                        <a:rPr lang="en-US" sz="1800" i="1" dirty="0" smtClean="0"/>
                        <a:t>Government Gazette,</a:t>
                      </a:r>
                      <a:r>
                        <a:rPr lang="en-US" sz="1800" i="1" baseline="0" dirty="0" smtClean="0"/>
                        <a:t> </a:t>
                      </a:r>
                      <a:r>
                        <a:rPr lang="en-US" sz="1800" i="0" baseline="0" dirty="0" smtClean="0"/>
                        <a:t>an </a:t>
                      </a:r>
                      <a:r>
                        <a:rPr lang="en-US" sz="1800" b="1" i="0" baseline="0" dirty="0" smtClean="0"/>
                        <a:t>invitation</a:t>
                      </a:r>
                      <a:r>
                        <a:rPr lang="en-US" sz="1800" i="0" baseline="0" dirty="0" smtClean="0"/>
                        <a:t> must be made for interested persons and institutions to submit written representations on the Bill. </a:t>
                      </a:r>
                      <a:r>
                        <a:rPr lang="en-US" sz="1800" b="1" dirty="0" smtClean="0"/>
                        <a:t>Interested persons </a:t>
                      </a:r>
                      <a:r>
                        <a:rPr lang="en-US" sz="1800" dirty="0" smtClean="0"/>
                        <a:t>must be given </a:t>
                      </a:r>
                      <a:r>
                        <a:rPr lang="en-US" sz="1800" dirty="0" smtClean="0">
                          <a:solidFill>
                            <a:schemeClr val="accent6">
                              <a:lumMod val="50000"/>
                            </a:schemeClr>
                          </a:solidFill>
                          <a:hlinkClick r:id="rId3" action="ppaction://hlinksldjump"/>
                        </a:rPr>
                        <a:t>at least three</a:t>
                      </a:r>
                      <a:r>
                        <a:rPr lang="en-US" sz="1800" baseline="0" dirty="0" smtClean="0">
                          <a:solidFill>
                            <a:schemeClr val="accent6">
                              <a:lumMod val="50000"/>
                            </a:schemeClr>
                          </a:solidFill>
                          <a:hlinkClick r:id="rId3" action="ppaction://hlinksldjump"/>
                        </a:rPr>
                        <a:t> </a:t>
                      </a:r>
                      <a:r>
                        <a:rPr lang="en-US" sz="1800" dirty="0" smtClean="0">
                          <a:solidFill>
                            <a:schemeClr val="accent6">
                              <a:lumMod val="50000"/>
                            </a:schemeClr>
                          </a:solidFill>
                          <a:hlinkClick r:id="rId3" action="ppaction://hlinksldjump"/>
                        </a:rPr>
                        <a:t>weeks </a:t>
                      </a:r>
                      <a:r>
                        <a:rPr lang="en-US" sz="1800" dirty="0" smtClean="0"/>
                        <a:t>after publication to</a:t>
                      </a:r>
                      <a:r>
                        <a:rPr lang="en-US" sz="1800" baseline="0" dirty="0" smtClean="0"/>
                        <a:t> comment.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Government Gazette, 24 November 2017 – Note 922 of 2017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Relevant</a:t>
                      </a:r>
                      <a:r>
                        <a:rPr lang="en-US" sz="1800" baseline="0" dirty="0" smtClean="0"/>
                        <a:t> </a:t>
                      </a:r>
                      <a:r>
                        <a:rPr lang="en-US" sz="1800" b="1" baseline="0" dirty="0" smtClean="0"/>
                        <a:t>Department / Organ of State </a:t>
                      </a:r>
                      <a:r>
                        <a:rPr lang="en-US" sz="1800" baseline="0" dirty="0" smtClean="0"/>
                        <a:t>must be given sufficient opportunity to make submissions to the Committee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extLst>
                  <a:ext uri="{0D108BD9-81ED-4DB2-BD59-A6C34878D82A}">
                    <a16:rowId xmlns:a16="http://schemas.microsoft.com/office/drawing/2014/main" xmlns="" val="1819316850"/>
                  </a:ext>
                </a:extLst>
              </a:tr>
              <a:tr h="370840">
                <a:tc>
                  <a:txBody>
                    <a:bodyPr/>
                    <a:lstStyle/>
                    <a:p>
                      <a:pPr algn="ctr"/>
                      <a:r>
                        <a:rPr lang="en-ZA" sz="1800" dirty="0" smtClean="0"/>
                        <a:t>274(1)</a:t>
                      </a:r>
                      <a:r>
                        <a:rPr lang="en-ZA" sz="1800" i="1" dirty="0" smtClean="0"/>
                        <a:t>(b)</a:t>
                      </a:r>
                      <a:endParaRPr lang="en-ZA" sz="1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aseline="0" dirty="0" smtClean="0"/>
                        <a:t>The Committee consults the </a:t>
                      </a:r>
                      <a:r>
                        <a:rPr lang="en-ZA" sz="1800" b="1" baseline="0" dirty="0" smtClean="0"/>
                        <a:t>JTM</a:t>
                      </a:r>
                      <a:r>
                        <a:rPr lang="en-ZA" sz="1800" baseline="0" dirty="0" smtClean="0"/>
                        <a:t> for advice on classification of the Bill.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hlinkClick r:id="rId4" action="ppaction://hlinksldjump"/>
                        </a:rPr>
                        <a:t>Signed by JTM </a:t>
                      </a:r>
                      <a:r>
                        <a:rPr lang="en-ZA" sz="1600" dirty="0" smtClean="0"/>
                        <a:t>on 7 and 8 February 2018: section 76 process; Bill need not be referred to the National House of Traditional Leaders.</a:t>
                      </a:r>
                    </a:p>
                  </a:txBody>
                  <a:tcPr/>
                </a:tc>
                <a:extLst>
                  <a:ext uri="{0D108BD9-81ED-4DB2-BD59-A6C34878D82A}">
                    <a16:rowId xmlns:a16="http://schemas.microsoft.com/office/drawing/2014/main" xmlns="" val="4128159755"/>
                  </a:ext>
                </a:extLst>
              </a:tr>
            </a:tbl>
          </a:graphicData>
        </a:graphic>
      </p:graphicFrame>
      <p:sp>
        <p:nvSpPr>
          <p:cNvPr id="5" name="Title 1"/>
          <p:cNvSpPr>
            <a:spLocks noGrp="1"/>
          </p:cNvSpPr>
          <p:nvPr>
            <p:ph type="title"/>
          </p:nvPr>
        </p:nvSpPr>
        <p:spPr>
          <a:xfrm>
            <a:off x="1548319" y="0"/>
            <a:ext cx="8357681" cy="997086"/>
          </a:xfrm>
        </p:spPr>
        <p:txBody>
          <a:bodyPr/>
          <a:lstStyle/>
          <a:p>
            <a:r>
              <a:rPr lang="en-ZA" dirty="0" smtClean="0"/>
              <a:t>Where we are in the process</a:t>
            </a:r>
            <a:endParaRPr lang="en-ZA" dirty="0"/>
          </a:p>
        </p:txBody>
      </p:sp>
      <p:sp>
        <p:nvSpPr>
          <p:cNvPr id="3" name="Slide Number Placeholder 2"/>
          <p:cNvSpPr>
            <a:spLocks noGrp="1"/>
          </p:cNvSpPr>
          <p:nvPr>
            <p:ph type="sldNum" sz="quarter" idx="12"/>
          </p:nvPr>
        </p:nvSpPr>
        <p:spPr/>
        <p:txBody>
          <a:bodyPr/>
          <a:lstStyle/>
          <a:p>
            <a:fld id="{D0FC67B8-CC4D-F143-A441-7A1B88FDA60D}" type="slidenum">
              <a:rPr lang="en-US" smtClean="0"/>
              <a:pPr/>
              <a:t>2</a:t>
            </a:fld>
            <a:endParaRPr lang="en-US" dirty="0"/>
          </a:p>
        </p:txBody>
      </p:sp>
    </p:spTree>
    <p:extLst>
      <p:ext uri="{BB962C8B-B14F-4D97-AF65-F5344CB8AC3E}">
        <p14:creationId xmlns:p14="http://schemas.microsoft.com/office/powerpoint/2010/main" xmlns="" val="1586604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534400" cy="1143000"/>
          </a:xfrm>
        </p:spPr>
        <p:txBody>
          <a:bodyPr/>
          <a:lstStyle/>
          <a:p>
            <a:r>
              <a:rPr lang="en-ZA" dirty="0"/>
              <a:t>Clause by clause consideration </a:t>
            </a:r>
            <a:r>
              <a:rPr lang="en-ZA" dirty="0" smtClean="0"/>
              <a:t>(2)</a:t>
            </a:r>
            <a:endParaRPr lang="en-ZA" dirty="0"/>
          </a:p>
        </p:txBody>
      </p:sp>
      <p:sp>
        <p:nvSpPr>
          <p:cNvPr id="3" name="Content Placeholder 2"/>
          <p:cNvSpPr>
            <a:spLocks noGrp="1"/>
          </p:cNvSpPr>
          <p:nvPr>
            <p:ph idx="1"/>
          </p:nvPr>
        </p:nvSpPr>
        <p:spPr>
          <a:xfrm>
            <a:off x="152400" y="1028700"/>
            <a:ext cx="9575800" cy="5829300"/>
          </a:xfrm>
        </p:spPr>
        <p:txBody>
          <a:bodyPr>
            <a:normAutofit fontScale="77500" lnSpcReduction="20000"/>
          </a:bodyPr>
          <a:lstStyle/>
          <a:p>
            <a:pPr lvl="0"/>
            <a:r>
              <a:rPr lang="en-ZA" dirty="0" smtClean="0"/>
              <a:t>Clause 3: Proposal that trusts, stokvels and sole proprietors should </a:t>
            </a:r>
            <a:r>
              <a:rPr lang="en-ZA" dirty="0"/>
              <a:t>be excluded from applying for debt </a:t>
            </a:r>
            <a:r>
              <a:rPr lang="en-ZA" dirty="0" smtClean="0"/>
              <a:t>intervention.</a:t>
            </a:r>
          </a:p>
          <a:p>
            <a:pPr lvl="1"/>
            <a:r>
              <a:rPr lang="en-ZA" i="1" dirty="0" smtClean="0">
                <a:solidFill>
                  <a:schemeClr val="accent6">
                    <a:lumMod val="50000"/>
                  </a:schemeClr>
                </a:solidFill>
              </a:rPr>
              <a:t>Intention </a:t>
            </a:r>
            <a:r>
              <a:rPr lang="en-ZA" i="1" dirty="0">
                <a:solidFill>
                  <a:schemeClr val="accent6">
                    <a:lumMod val="50000"/>
                  </a:schemeClr>
                </a:solidFill>
              </a:rPr>
              <a:t>was not to </a:t>
            </a:r>
            <a:r>
              <a:rPr lang="en-ZA" i="1" dirty="0" smtClean="0">
                <a:solidFill>
                  <a:schemeClr val="accent6">
                    <a:lumMod val="50000"/>
                  </a:schemeClr>
                </a:solidFill>
              </a:rPr>
              <a:t>assist businesses</a:t>
            </a:r>
            <a:r>
              <a:rPr lang="en-ZA" i="1" dirty="0">
                <a:solidFill>
                  <a:schemeClr val="accent6">
                    <a:lumMod val="50000"/>
                  </a:schemeClr>
                </a:solidFill>
              </a:rPr>
              <a:t> </a:t>
            </a:r>
            <a:r>
              <a:rPr lang="en-ZA" i="1" dirty="0" smtClean="0">
                <a:solidFill>
                  <a:schemeClr val="accent6">
                    <a:lumMod val="50000"/>
                  </a:schemeClr>
                </a:solidFill>
              </a:rPr>
              <a:t> - these should only be able to apply if they are able to apply for debt review</a:t>
            </a:r>
          </a:p>
          <a:p>
            <a:endParaRPr lang="en-ZA" dirty="0" smtClean="0"/>
          </a:p>
          <a:p>
            <a:r>
              <a:rPr lang="en-ZA" dirty="0" smtClean="0"/>
              <a:t>New: S54: Proposal to </a:t>
            </a:r>
            <a:r>
              <a:rPr lang="en-GB" dirty="0"/>
              <a:t>a</a:t>
            </a:r>
            <a:r>
              <a:rPr lang="en-GB" dirty="0" smtClean="0"/>
              <a:t>dd </a:t>
            </a:r>
            <a:r>
              <a:rPr lang="en-GB" dirty="0"/>
              <a:t>a function to the NCR: “</a:t>
            </a:r>
            <a:r>
              <a:rPr lang="en-ZA" dirty="0"/>
              <a:t>refer any offence in terms of this section to the National Prosecuting Authority and/ or any prohibited conduct to the Tribunal</a:t>
            </a:r>
            <a:r>
              <a:rPr lang="en-ZA" dirty="0" smtClean="0"/>
              <a:t>.”</a:t>
            </a:r>
            <a:endParaRPr lang="en-ZA" i="1" dirty="0" smtClean="0">
              <a:solidFill>
                <a:srgbClr val="C00000"/>
              </a:solidFill>
            </a:endParaRPr>
          </a:p>
          <a:p>
            <a:pPr lvl="1"/>
            <a:r>
              <a:rPr lang="en-ZA" i="1" dirty="0" smtClean="0">
                <a:solidFill>
                  <a:schemeClr val="accent6">
                    <a:lumMod val="50000"/>
                  </a:schemeClr>
                </a:solidFill>
              </a:rPr>
              <a:t>This could be considered</a:t>
            </a:r>
          </a:p>
          <a:p>
            <a:pPr lvl="1"/>
            <a:endParaRPr lang="en-ZA" i="1" dirty="0">
              <a:solidFill>
                <a:schemeClr val="accent6">
                  <a:lumMod val="50000"/>
                </a:schemeClr>
              </a:solidFill>
            </a:endParaRPr>
          </a:p>
          <a:p>
            <a:r>
              <a:rPr lang="en-ZA" dirty="0" smtClean="0"/>
              <a:t>Clause 8: Questions raised on whether a register is in fact necessary</a:t>
            </a:r>
          </a:p>
          <a:p>
            <a:pPr lvl="1"/>
            <a:r>
              <a:rPr lang="en-ZA" i="1" dirty="0" smtClean="0">
                <a:solidFill>
                  <a:schemeClr val="accent6">
                    <a:lumMod val="50000"/>
                  </a:schemeClr>
                </a:solidFill>
              </a:rPr>
              <a:t>Credit Bureaux Association indicated that there are ways to report, who it should be reported to (only approved bureaux) etc. Recommend further discussions with the Association (e.g. when drafting amendments) to ensure the Bill correctly reflect the reporting practices and that no unnecessary registers etc. are created.</a:t>
            </a:r>
          </a:p>
          <a:p>
            <a:pPr lvl="1"/>
            <a:r>
              <a:rPr lang="en-ZA" i="1" dirty="0" smtClean="0">
                <a:solidFill>
                  <a:schemeClr val="accent6">
                    <a:lumMod val="50000"/>
                  </a:schemeClr>
                </a:solidFill>
              </a:rPr>
              <a:t>Thus also apply to clauses 6, 9 and 10</a:t>
            </a:r>
          </a:p>
          <a:p>
            <a:pPr lvl="1"/>
            <a:endParaRPr lang="en-ZA" dirty="0" smtClean="0"/>
          </a:p>
          <a:p>
            <a:endParaRPr lang="en-ZA" dirty="0"/>
          </a:p>
        </p:txBody>
      </p:sp>
      <p:sp>
        <p:nvSpPr>
          <p:cNvPr id="4" name="Slide Number Placeholder 3"/>
          <p:cNvSpPr>
            <a:spLocks noGrp="1"/>
          </p:cNvSpPr>
          <p:nvPr>
            <p:ph type="sldNum" sz="quarter" idx="12"/>
          </p:nvPr>
        </p:nvSpPr>
        <p:spPr>
          <a:xfrm>
            <a:off x="7099300" y="6343651"/>
            <a:ext cx="2311400" cy="365125"/>
          </a:xfrm>
        </p:spPr>
        <p:txBody>
          <a:bodyPr/>
          <a:lstStyle/>
          <a:p>
            <a:fld id="{D0FC67B8-CC4D-F143-A441-7A1B88FDA60D}" type="slidenum">
              <a:rPr lang="en-US" smtClean="0"/>
              <a:pPr/>
              <a:t>20</a:t>
            </a:fld>
            <a:endParaRPr lang="en-US" dirty="0"/>
          </a:p>
        </p:txBody>
      </p:sp>
    </p:spTree>
    <p:extLst>
      <p:ext uri="{BB962C8B-B14F-4D97-AF65-F5344CB8AC3E}">
        <p14:creationId xmlns:p14="http://schemas.microsoft.com/office/powerpoint/2010/main" xmlns="" val="118692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0"/>
            <a:ext cx="8420100" cy="1143000"/>
          </a:xfrm>
        </p:spPr>
        <p:txBody>
          <a:bodyPr/>
          <a:lstStyle/>
          <a:p>
            <a:r>
              <a:rPr lang="en-ZA" dirty="0"/>
              <a:t>Clause by clause consideration </a:t>
            </a:r>
            <a:r>
              <a:rPr lang="en-ZA" dirty="0" smtClean="0"/>
              <a:t>(3)</a:t>
            </a:r>
            <a:endParaRPr lang="en-ZA" dirty="0"/>
          </a:p>
        </p:txBody>
      </p:sp>
      <p:sp>
        <p:nvSpPr>
          <p:cNvPr id="3" name="Content Placeholder 2"/>
          <p:cNvSpPr>
            <a:spLocks noGrp="1"/>
          </p:cNvSpPr>
          <p:nvPr>
            <p:ph idx="1"/>
          </p:nvPr>
        </p:nvSpPr>
        <p:spPr>
          <a:xfrm>
            <a:off x="88900" y="1143000"/>
            <a:ext cx="9728200" cy="5715000"/>
          </a:xfrm>
        </p:spPr>
        <p:txBody>
          <a:bodyPr>
            <a:normAutofit fontScale="85000" lnSpcReduction="20000"/>
          </a:bodyPr>
          <a:lstStyle/>
          <a:p>
            <a:r>
              <a:rPr lang="en-ZA" dirty="0" smtClean="0"/>
              <a:t>Clause 12: Courts to refer matters to the NCR: Concerns about rights of consumers and delays in court; proposal that the court should simply be able to make the order</a:t>
            </a:r>
          </a:p>
          <a:p>
            <a:pPr lvl="1"/>
            <a:r>
              <a:rPr lang="en-ZA" i="1" dirty="0" smtClean="0">
                <a:solidFill>
                  <a:schemeClr val="accent6">
                    <a:lumMod val="50000"/>
                  </a:schemeClr>
                </a:solidFill>
              </a:rPr>
              <a:t>Recommend that the Court give the consumer an option to </a:t>
            </a:r>
            <a:r>
              <a:rPr lang="en-ZA" i="1" dirty="0">
                <a:solidFill>
                  <a:schemeClr val="accent6">
                    <a:lumMod val="50000"/>
                  </a:schemeClr>
                </a:solidFill>
              </a:rPr>
              <a:t>be referred (National Credit Regulator v Shoprite Investments </a:t>
            </a:r>
            <a:r>
              <a:rPr lang="en-ZA" i="1" dirty="0" smtClean="0">
                <a:solidFill>
                  <a:schemeClr val="accent6">
                    <a:lumMod val="50000"/>
                  </a:schemeClr>
                </a:solidFill>
              </a:rPr>
              <a:t>Ltd)</a:t>
            </a:r>
          </a:p>
          <a:p>
            <a:pPr lvl="1"/>
            <a:r>
              <a:rPr lang="en-ZA" i="1" dirty="0" smtClean="0">
                <a:solidFill>
                  <a:schemeClr val="accent6">
                    <a:lumMod val="50000"/>
                  </a:schemeClr>
                </a:solidFill>
              </a:rPr>
              <a:t>Recommend that matters before a court not be excluded from the debt intervention measure: Intention was to not interfere with the powers of a court – but these can be included in debt review in any event.</a:t>
            </a:r>
          </a:p>
          <a:p>
            <a:pPr lvl="1"/>
            <a:r>
              <a:rPr lang="en-ZA" i="1" dirty="0" smtClean="0">
                <a:solidFill>
                  <a:schemeClr val="accent6">
                    <a:lumMod val="50000"/>
                  </a:schemeClr>
                </a:solidFill>
              </a:rPr>
              <a:t>The court making the order is a good option: especially as the case is before the court.</a:t>
            </a:r>
          </a:p>
          <a:p>
            <a:r>
              <a:rPr lang="en-ZA" dirty="0"/>
              <a:t>Clause 10 and 14 (</a:t>
            </a:r>
            <a:r>
              <a:rPr lang="en-ZA" dirty="0" smtClean="0"/>
              <a:t>88C(7</a:t>
            </a:r>
            <a:r>
              <a:rPr lang="en-ZA" dirty="0"/>
              <a:t>))</a:t>
            </a:r>
          </a:p>
          <a:p>
            <a:pPr marL="622300" lvl="1"/>
            <a:r>
              <a:rPr lang="en-ZA" dirty="0"/>
              <a:t>Retention of information on the credit bureaux’ databases:</a:t>
            </a:r>
          </a:p>
          <a:p>
            <a:pPr marL="1022350" lvl="2"/>
            <a:r>
              <a:rPr lang="en-ZA" dirty="0"/>
              <a:t>recommendations for period to be 5 years </a:t>
            </a:r>
            <a:r>
              <a:rPr lang="en-ZA" dirty="0">
                <a:solidFill>
                  <a:schemeClr val="accent6">
                    <a:lumMod val="50000"/>
                  </a:schemeClr>
                </a:solidFill>
              </a:rPr>
              <a:t>(recommend that the committee considers this);</a:t>
            </a:r>
            <a:r>
              <a:rPr lang="en-ZA" dirty="0"/>
              <a:t> </a:t>
            </a:r>
          </a:p>
          <a:p>
            <a:pPr marL="1022350" lvl="2"/>
            <a:r>
              <a:rPr lang="en-ZA" dirty="0"/>
              <a:t>recommend that provision is made for retention of this record where the consumer defaulted on the NCT’s order </a:t>
            </a:r>
            <a:r>
              <a:rPr lang="en-ZA" dirty="0">
                <a:solidFill>
                  <a:schemeClr val="accent6">
                    <a:lumMod val="50000"/>
                  </a:schemeClr>
                </a:solidFill>
              </a:rPr>
              <a:t>(recommend that guidance is given in the Bill how these situations should be dealt with</a:t>
            </a:r>
            <a:r>
              <a:rPr lang="en-ZA" dirty="0" smtClean="0">
                <a:solidFill>
                  <a:schemeClr val="accent6">
                    <a:lumMod val="50000"/>
                  </a:schemeClr>
                </a:solidFill>
              </a:rPr>
              <a:t>)</a:t>
            </a:r>
            <a:r>
              <a:rPr lang="en-ZA" dirty="0" smtClean="0"/>
              <a:t> </a:t>
            </a:r>
          </a:p>
          <a:p>
            <a:endParaRPr lang="en-ZA" i="1"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21</a:t>
            </a:fld>
            <a:endParaRPr lang="en-US" dirty="0"/>
          </a:p>
        </p:txBody>
      </p:sp>
    </p:spTree>
    <p:extLst>
      <p:ext uri="{BB962C8B-B14F-4D97-AF65-F5344CB8AC3E}">
        <p14:creationId xmlns:p14="http://schemas.microsoft.com/office/powerpoint/2010/main" xmlns="" val="415155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8420100" cy="1143000"/>
          </a:xfrm>
        </p:spPr>
        <p:txBody>
          <a:bodyPr/>
          <a:lstStyle/>
          <a:p>
            <a:r>
              <a:rPr lang="en-ZA" dirty="0"/>
              <a:t>Clause by clause consideration </a:t>
            </a:r>
            <a:r>
              <a:rPr lang="en-ZA" dirty="0" smtClean="0"/>
              <a:t>(4)</a:t>
            </a:r>
            <a:endParaRPr lang="en-ZA" dirty="0"/>
          </a:p>
        </p:txBody>
      </p:sp>
      <p:sp>
        <p:nvSpPr>
          <p:cNvPr id="3" name="Content Placeholder 2"/>
          <p:cNvSpPr>
            <a:spLocks noGrp="1"/>
          </p:cNvSpPr>
          <p:nvPr>
            <p:ph idx="1"/>
          </p:nvPr>
        </p:nvSpPr>
        <p:spPr>
          <a:xfrm>
            <a:off x="177800" y="1028699"/>
            <a:ext cx="9588500" cy="5981701"/>
          </a:xfrm>
        </p:spPr>
        <p:txBody>
          <a:bodyPr>
            <a:normAutofit fontScale="85000" lnSpcReduction="20000"/>
          </a:bodyPr>
          <a:lstStyle/>
          <a:p>
            <a:pPr marL="0" indent="0">
              <a:buNone/>
            </a:pPr>
            <a:r>
              <a:rPr lang="en-ZA" dirty="0" smtClean="0"/>
              <a:t>Clause 14: 88A - E: Concerns were raised about:</a:t>
            </a:r>
          </a:p>
          <a:p>
            <a:pPr marL="293688" indent="-293688">
              <a:tabLst>
                <a:tab pos="261938" algn="l"/>
              </a:tabLst>
            </a:pPr>
            <a:r>
              <a:rPr lang="en-ZA" dirty="0" smtClean="0"/>
              <a:t>Process (role of credit provider); accessibility of the NCR, verification, timeframes, determining interest rates and instalments; following up after the suspension; appeals; etc.</a:t>
            </a:r>
            <a:endParaRPr lang="en-ZA" dirty="0"/>
          </a:p>
          <a:p>
            <a:pPr marL="363538" lvl="1" indent="0">
              <a:buNone/>
              <a:tabLst>
                <a:tab pos="261938" algn="l"/>
              </a:tabLst>
            </a:pPr>
            <a:r>
              <a:rPr lang="en-ZA" i="1" dirty="0" smtClean="0">
                <a:solidFill>
                  <a:schemeClr val="accent6">
                    <a:lumMod val="50000"/>
                  </a:schemeClr>
                </a:solidFill>
              </a:rPr>
              <a:t>These concerns speak to the issues of implementation and have been dealt with </a:t>
            </a:r>
          </a:p>
          <a:p>
            <a:pPr marL="293688" indent="-293688">
              <a:tabLst>
                <a:tab pos="261938" algn="l"/>
              </a:tabLst>
            </a:pPr>
            <a:r>
              <a:rPr lang="en-ZA" dirty="0" smtClean="0"/>
              <a:t>The inclusion of “</a:t>
            </a:r>
            <a:r>
              <a:rPr lang="en-GB" dirty="0" smtClean="0"/>
              <a:t>disabled </a:t>
            </a:r>
            <a:r>
              <a:rPr lang="en-GB" dirty="0"/>
              <a:t>person, a minor heading a household, or a woman heading a </a:t>
            </a:r>
            <a:r>
              <a:rPr lang="en-GB" dirty="0" smtClean="0"/>
              <a:t>household” caused confusion. Some asked why other groups were not included; the inclusion of a minor was questioned as minors do not qualify for credit; others asked whether these groups have different criteria applicable to them.</a:t>
            </a:r>
          </a:p>
          <a:p>
            <a:pPr marL="363538" lvl="1" indent="0">
              <a:buNone/>
              <a:tabLst>
                <a:tab pos="261938" algn="l"/>
              </a:tabLst>
            </a:pPr>
            <a:r>
              <a:rPr lang="en-GB" i="1" dirty="0" smtClean="0">
                <a:solidFill>
                  <a:schemeClr val="accent6">
                    <a:lumMod val="50000"/>
                  </a:schemeClr>
                </a:solidFill>
              </a:rPr>
              <a:t>Recommend that the Committee consider the proposal that these groups rather be mentioned in relation to a discretion. The groups can be deleted here and rather added to the discretion that the NCT is given when making its orders</a:t>
            </a:r>
          </a:p>
          <a:p>
            <a:pPr marL="293688" indent="-293688">
              <a:tabLst>
                <a:tab pos="261938" algn="l"/>
              </a:tabLst>
            </a:pPr>
            <a:r>
              <a:rPr lang="en-GB" i="1" dirty="0" smtClean="0">
                <a:solidFill>
                  <a:schemeClr val="accent6">
                    <a:lumMod val="50000"/>
                  </a:schemeClr>
                </a:solidFill>
              </a:rPr>
              <a:t>Recommend that the </a:t>
            </a:r>
            <a:r>
              <a:rPr lang="en-GB" dirty="0" smtClean="0"/>
              <a:t>proposals iro joint estates, household income, joint debt</a:t>
            </a:r>
            <a:r>
              <a:rPr lang="en-GB" i="1" dirty="0" smtClean="0">
                <a:solidFill>
                  <a:schemeClr val="accent6">
                    <a:lumMod val="50000"/>
                  </a:schemeClr>
                </a:solidFill>
              </a:rPr>
              <a:t> to be considered and included</a:t>
            </a:r>
          </a:p>
          <a:p>
            <a:pPr marL="623888" lvl="1"/>
            <a:endParaRPr lang="en-ZA" dirty="0" smtClean="0"/>
          </a:p>
          <a:p>
            <a:pPr lvl="1"/>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22</a:t>
            </a:fld>
            <a:endParaRPr lang="en-US" dirty="0"/>
          </a:p>
        </p:txBody>
      </p:sp>
    </p:spTree>
    <p:extLst>
      <p:ext uri="{BB962C8B-B14F-4D97-AF65-F5344CB8AC3E}">
        <p14:creationId xmlns:p14="http://schemas.microsoft.com/office/powerpoint/2010/main" xmlns="" val="304296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409"/>
            <a:ext cx="8915400" cy="1143000"/>
          </a:xfrm>
        </p:spPr>
        <p:txBody>
          <a:bodyPr/>
          <a:lstStyle/>
          <a:p>
            <a:r>
              <a:rPr lang="en-ZA" dirty="0"/>
              <a:t>Clause by clause consideration </a:t>
            </a:r>
            <a:r>
              <a:rPr lang="en-ZA" dirty="0" smtClean="0"/>
              <a:t>(5)</a:t>
            </a:r>
            <a:endParaRPr lang="en-ZA" dirty="0"/>
          </a:p>
        </p:txBody>
      </p:sp>
      <p:sp>
        <p:nvSpPr>
          <p:cNvPr id="3" name="Content Placeholder 2"/>
          <p:cNvSpPr>
            <a:spLocks noGrp="1"/>
          </p:cNvSpPr>
          <p:nvPr>
            <p:ph idx="1"/>
          </p:nvPr>
        </p:nvSpPr>
        <p:spPr>
          <a:xfrm>
            <a:off x="203200" y="1033007"/>
            <a:ext cx="9579428" cy="6071736"/>
          </a:xfrm>
        </p:spPr>
        <p:txBody>
          <a:bodyPr>
            <a:normAutofit fontScale="70000" lnSpcReduction="20000"/>
          </a:bodyPr>
          <a:lstStyle/>
          <a:p>
            <a:pPr marL="0" indent="0">
              <a:buNone/>
            </a:pPr>
            <a:r>
              <a:rPr lang="en-ZA" dirty="0" smtClean="0"/>
              <a:t>Clause 14: 88A – E: </a:t>
            </a:r>
            <a:r>
              <a:rPr lang="en-ZA" dirty="0"/>
              <a:t>Concerns were raised about</a:t>
            </a:r>
            <a:r>
              <a:rPr lang="en-ZA" dirty="0" smtClean="0"/>
              <a:t>: (Continued)</a:t>
            </a:r>
            <a:endParaRPr lang="en-ZA" dirty="0"/>
          </a:p>
          <a:p>
            <a:pPr marL="293688" indent="-293688">
              <a:tabLst>
                <a:tab pos="261938" algn="l"/>
              </a:tabLst>
            </a:pPr>
            <a:r>
              <a:rPr lang="en-GB" dirty="0"/>
              <a:t>Realisable assets: How the value will be determined, what is swiftly, how will this be verified? What about assets under lease? Not all assets can be converted to cash; “Consumers unfortunately might also sell assets because they have a gambling problem but they can still hold down a job and service their debt obligations… More effective to assess the consumer’s ability to service his/her debt obligations”</a:t>
            </a:r>
          </a:p>
          <a:p>
            <a:pPr marL="363538" lvl="1" indent="0">
              <a:buNone/>
              <a:tabLst>
                <a:tab pos="261938" algn="l"/>
              </a:tabLst>
            </a:pPr>
            <a:r>
              <a:rPr lang="en-GB" i="1" dirty="0">
                <a:solidFill>
                  <a:schemeClr val="accent6">
                    <a:lumMod val="50000"/>
                  </a:schemeClr>
                </a:solidFill>
              </a:rPr>
              <a:t>Recommend that assets be taken out of the criteria. If the process is to be an adjusted debt review process, then we can rather strengthen that process by making some provision for the need to consider assets that can be realised when considering the repayments to be made.</a:t>
            </a:r>
            <a:endParaRPr lang="en-ZA" i="1" dirty="0">
              <a:solidFill>
                <a:schemeClr val="accent6">
                  <a:lumMod val="50000"/>
                </a:schemeClr>
              </a:solidFill>
            </a:endParaRPr>
          </a:p>
          <a:p>
            <a:pPr marL="293688" indent="-293688">
              <a:tabLst>
                <a:tab pos="261938" algn="l"/>
              </a:tabLst>
            </a:pPr>
            <a:r>
              <a:rPr lang="en-ZA" dirty="0" smtClean="0"/>
              <a:t>The </a:t>
            </a:r>
            <a:r>
              <a:rPr lang="en-ZA" dirty="0"/>
              <a:t>requirement of over-indebtedness; the role of the </a:t>
            </a:r>
            <a:r>
              <a:rPr lang="en-ZA" dirty="0" smtClean="0"/>
              <a:t>consumer</a:t>
            </a:r>
          </a:p>
          <a:p>
            <a:pPr marL="363538" lvl="1" indent="0">
              <a:buNone/>
              <a:tabLst>
                <a:tab pos="261938" algn="l"/>
              </a:tabLst>
            </a:pPr>
            <a:r>
              <a:rPr lang="en-ZA" sz="3100" i="1" dirty="0" smtClean="0">
                <a:solidFill>
                  <a:schemeClr val="accent6">
                    <a:lumMod val="50000"/>
                  </a:schemeClr>
                </a:solidFill>
              </a:rPr>
              <a:t>Given the information received from NT, recommend that “over-indebtedness” as requirement be reinserted; see proposal iro the role of the consumer</a:t>
            </a:r>
          </a:p>
          <a:p>
            <a:pPr>
              <a:buFont typeface="Arial" panose="020B0604020202020204" pitchFamily="34" charset="0"/>
              <a:buChar char="•"/>
            </a:pPr>
            <a:r>
              <a:rPr lang="en-ZA" dirty="0" smtClean="0"/>
              <a:t>Once off nature: Proposals for the measure to be available more than once </a:t>
            </a:r>
            <a:r>
              <a:rPr lang="en-ZA" i="1" dirty="0" smtClean="0">
                <a:solidFill>
                  <a:schemeClr val="accent6">
                    <a:lumMod val="50000"/>
                  </a:schemeClr>
                </a:solidFill>
              </a:rPr>
              <a:t>(see proposal)</a:t>
            </a:r>
            <a:r>
              <a:rPr lang="en-ZA" dirty="0" smtClean="0"/>
              <a:t>;</a:t>
            </a:r>
            <a:endParaRPr lang="en-ZA" i="1" dirty="0" smtClean="0">
              <a:solidFill>
                <a:schemeClr val="accent6">
                  <a:lumMod val="50000"/>
                </a:schemeClr>
              </a:solidFill>
            </a:endParaRPr>
          </a:p>
          <a:p>
            <a:pPr>
              <a:buFont typeface="Arial" panose="020B0604020202020204" pitchFamily="34" charset="0"/>
              <a:buChar char="•"/>
            </a:pPr>
            <a:r>
              <a:rPr lang="en-ZA" dirty="0" smtClean="0"/>
              <a:t>The cut off date: proposals for no cut off date; for the criteria to apply on the cut off date and on application; caution about 24 November being a date in the distant past when this Bill at last comes into operation </a:t>
            </a:r>
            <a:r>
              <a:rPr lang="en-ZA" i="1" dirty="0">
                <a:solidFill>
                  <a:schemeClr val="accent6">
                    <a:lumMod val="50000"/>
                  </a:schemeClr>
                </a:solidFill>
              </a:rPr>
              <a:t>(see proposal</a:t>
            </a:r>
            <a:r>
              <a:rPr lang="en-ZA" i="1" dirty="0" smtClean="0">
                <a:solidFill>
                  <a:schemeClr val="accent6">
                    <a:lumMod val="50000"/>
                  </a:schemeClr>
                </a:solidFill>
              </a:rPr>
              <a:t>)</a:t>
            </a:r>
            <a:r>
              <a:rPr lang="en-ZA" dirty="0" smtClean="0"/>
              <a:t>;</a:t>
            </a:r>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23</a:t>
            </a:fld>
            <a:endParaRPr lang="en-US" dirty="0"/>
          </a:p>
        </p:txBody>
      </p:sp>
    </p:spTree>
    <p:extLst>
      <p:ext uri="{BB962C8B-B14F-4D97-AF65-F5344CB8AC3E}">
        <p14:creationId xmlns:p14="http://schemas.microsoft.com/office/powerpoint/2010/main" xmlns="" val="122768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81"/>
            <a:ext cx="8915400" cy="1143000"/>
          </a:xfrm>
        </p:spPr>
        <p:txBody>
          <a:bodyPr/>
          <a:lstStyle/>
          <a:p>
            <a:r>
              <a:rPr lang="en-ZA" dirty="0"/>
              <a:t>Clause by clause consideration </a:t>
            </a:r>
            <a:r>
              <a:rPr lang="en-ZA" dirty="0" smtClean="0"/>
              <a:t>(6)</a:t>
            </a:r>
            <a:endParaRPr lang="en-ZA" dirty="0"/>
          </a:p>
        </p:txBody>
      </p:sp>
      <p:sp>
        <p:nvSpPr>
          <p:cNvPr id="3" name="Content Placeholder 2"/>
          <p:cNvSpPr>
            <a:spLocks noGrp="1"/>
          </p:cNvSpPr>
          <p:nvPr>
            <p:ph idx="1"/>
          </p:nvPr>
        </p:nvSpPr>
        <p:spPr>
          <a:xfrm>
            <a:off x="145143" y="1156380"/>
            <a:ext cx="9608457" cy="5701619"/>
          </a:xfrm>
        </p:spPr>
        <p:txBody>
          <a:bodyPr>
            <a:normAutofit fontScale="70000" lnSpcReduction="20000"/>
          </a:bodyPr>
          <a:lstStyle/>
          <a:p>
            <a:pPr marL="0" indent="0">
              <a:buNone/>
            </a:pPr>
            <a:r>
              <a:rPr lang="en-ZA" dirty="0"/>
              <a:t>Clause 14: 88A – E: Concerns were raised about: (Continued)</a:t>
            </a:r>
          </a:p>
          <a:p>
            <a:pPr>
              <a:buFont typeface="Arial" panose="020B0604020202020204" pitchFamily="34" charset="0"/>
              <a:buChar char="•"/>
            </a:pPr>
            <a:r>
              <a:rPr lang="en-ZA" dirty="0"/>
              <a:t>Proposals for agreements and processes to be excluded and included </a:t>
            </a:r>
            <a:r>
              <a:rPr lang="en-ZA" i="1" dirty="0">
                <a:solidFill>
                  <a:schemeClr val="accent6">
                    <a:lumMod val="50000"/>
                  </a:schemeClr>
                </a:solidFill>
              </a:rPr>
              <a:t>(if the process is done by way of debt review, these exclusions / inclusions are no longer applicable)</a:t>
            </a:r>
            <a:r>
              <a:rPr lang="en-ZA" dirty="0"/>
              <a:t>;</a:t>
            </a:r>
          </a:p>
          <a:p>
            <a:pPr>
              <a:buFont typeface="Arial" panose="020B0604020202020204" pitchFamily="34" charset="0"/>
              <a:buChar char="•"/>
            </a:pPr>
            <a:r>
              <a:rPr lang="en-ZA" dirty="0"/>
              <a:t>Need third parties to assist applicants (and proposals that no third party should be allowed) and include debt collectors</a:t>
            </a:r>
            <a:r>
              <a:rPr lang="en-ZA" i="1" dirty="0">
                <a:solidFill>
                  <a:schemeClr val="accent6">
                    <a:lumMod val="50000"/>
                  </a:schemeClr>
                </a:solidFill>
              </a:rPr>
              <a:t> (if the process is done by way of debt review, this issue is also dealt with)</a:t>
            </a:r>
          </a:p>
          <a:p>
            <a:pPr>
              <a:buFont typeface="Arial" panose="020B0604020202020204" pitchFamily="34" charset="0"/>
              <a:buChar char="•"/>
            </a:pPr>
            <a:r>
              <a:rPr lang="en-ZA" dirty="0" smtClean="0"/>
              <a:t>Single </a:t>
            </a:r>
            <a:r>
              <a:rPr lang="en-ZA" dirty="0"/>
              <a:t>Tribunal member </a:t>
            </a:r>
            <a:r>
              <a:rPr lang="en-ZA" i="1" dirty="0">
                <a:solidFill>
                  <a:schemeClr val="accent6">
                    <a:lumMod val="50000"/>
                  </a:schemeClr>
                </a:solidFill>
              </a:rPr>
              <a:t>(recommend that a single tribunal member can do the application. NCT can guide the Committee more on this aspect)</a:t>
            </a:r>
          </a:p>
          <a:p>
            <a:pPr>
              <a:buFont typeface="Arial" panose="020B0604020202020204" pitchFamily="34" charset="0"/>
              <a:buChar char="•"/>
            </a:pPr>
            <a:r>
              <a:rPr lang="en-ZA" dirty="0" smtClean="0"/>
              <a:t>Prescription </a:t>
            </a:r>
            <a:r>
              <a:rPr lang="en-ZA" i="1" dirty="0">
                <a:solidFill>
                  <a:schemeClr val="accent6">
                    <a:lumMod val="50000"/>
                  </a:schemeClr>
                </a:solidFill>
              </a:rPr>
              <a:t>(recommend that when an agreement is suspended, prescription also be suspended)</a:t>
            </a:r>
          </a:p>
          <a:p>
            <a:pPr>
              <a:buFont typeface="Arial" panose="020B0604020202020204" pitchFamily="34" charset="0"/>
              <a:buChar char="•"/>
            </a:pPr>
            <a:r>
              <a:rPr lang="en-ZA" dirty="0"/>
              <a:t>Legal effect of extinguishing a debt </a:t>
            </a:r>
            <a:r>
              <a:rPr lang="en-ZA" i="1" dirty="0">
                <a:solidFill>
                  <a:schemeClr val="accent6">
                    <a:lumMod val="50000"/>
                  </a:schemeClr>
                </a:solidFill>
              </a:rPr>
              <a:t>(recommend that this be clearly spelled out, taking into account claims for enrichment </a:t>
            </a:r>
            <a:r>
              <a:rPr lang="en-ZA" i="1" dirty="0" smtClean="0">
                <a:solidFill>
                  <a:schemeClr val="accent6">
                    <a:lumMod val="50000"/>
                  </a:schemeClr>
                </a:solidFill>
              </a:rPr>
              <a:t>etc.)</a:t>
            </a:r>
            <a:endParaRPr lang="en-ZA" i="1" dirty="0">
              <a:solidFill>
                <a:schemeClr val="accent6">
                  <a:lumMod val="50000"/>
                </a:schemeClr>
              </a:solidFill>
            </a:endParaRPr>
          </a:p>
          <a:p>
            <a:r>
              <a:rPr lang="en-ZA" dirty="0" smtClean="0"/>
              <a:t>Rehabilitation: The consumer should repay all the outstanding debt before rehabilitation </a:t>
            </a:r>
            <a:r>
              <a:rPr lang="en-ZA" i="1" dirty="0" smtClean="0">
                <a:solidFill>
                  <a:schemeClr val="accent6">
                    <a:lumMod val="50000"/>
                  </a:schemeClr>
                </a:solidFill>
              </a:rPr>
              <a:t>(This is a policy decision)</a:t>
            </a:r>
          </a:p>
          <a:p>
            <a:r>
              <a:rPr lang="en-ZA" dirty="0"/>
              <a:t>Budget and financial literacy:</a:t>
            </a:r>
            <a:r>
              <a:rPr lang="en-ZA" i="1" dirty="0">
                <a:solidFill>
                  <a:schemeClr val="accent6">
                    <a:lumMod val="50000"/>
                  </a:schemeClr>
                </a:solidFill>
              </a:rPr>
              <a:t> </a:t>
            </a:r>
            <a:r>
              <a:rPr lang="en-ZA" i="1" dirty="0" smtClean="0">
                <a:solidFill>
                  <a:schemeClr val="accent6">
                    <a:lumMod val="50000"/>
                  </a:schemeClr>
                </a:solidFill>
              </a:rPr>
              <a:t>(NT </a:t>
            </a:r>
            <a:r>
              <a:rPr lang="en-ZA" i="1" dirty="0">
                <a:solidFill>
                  <a:schemeClr val="accent6">
                    <a:lumMod val="50000"/>
                  </a:schemeClr>
                </a:solidFill>
              </a:rPr>
              <a:t>indicated that such a programme is already provided for (not sure if it is </a:t>
            </a:r>
            <a:r>
              <a:rPr lang="en-ZA" i="1" dirty="0" smtClean="0">
                <a:solidFill>
                  <a:schemeClr val="accent6">
                    <a:lumMod val="50000"/>
                  </a:schemeClr>
                </a:solidFill>
              </a:rPr>
              <a:t>operational)) </a:t>
            </a:r>
            <a:r>
              <a:rPr lang="en-ZA" dirty="0" smtClean="0"/>
              <a:t>List of accredited institutions and programmes – proposal that NCR should prescribe </a:t>
            </a:r>
            <a:r>
              <a:rPr lang="en-ZA" i="1" dirty="0" smtClean="0">
                <a:solidFill>
                  <a:schemeClr val="accent6">
                    <a:lumMod val="50000"/>
                  </a:schemeClr>
                </a:solidFill>
              </a:rPr>
              <a:t>(Concerned about constitutionality of NCR prescribing)</a:t>
            </a:r>
            <a:endParaRPr lang="en-ZA" dirty="0" smtClean="0">
              <a:solidFill>
                <a:schemeClr val="accent6">
                  <a:lumMod val="50000"/>
                </a:schemeClr>
              </a:solidFill>
            </a:endParaRPr>
          </a:p>
          <a:p>
            <a:pPr marL="457200" lvl="1" indent="0">
              <a:buNone/>
            </a:pPr>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24</a:t>
            </a:fld>
            <a:endParaRPr lang="en-US" dirty="0"/>
          </a:p>
        </p:txBody>
      </p:sp>
    </p:spTree>
    <p:extLst>
      <p:ext uri="{BB962C8B-B14F-4D97-AF65-F5344CB8AC3E}">
        <p14:creationId xmlns:p14="http://schemas.microsoft.com/office/powerpoint/2010/main" xmlns="" val="139897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0"/>
            <a:ext cx="8724900" cy="1143000"/>
          </a:xfrm>
        </p:spPr>
        <p:txBody>
          <a:bodyPr/>
          <a:lstStyle/>
          <a:p>
            <a:r>
              <a:rPr lang="en-ZA" dirty="0"/>
              <a:t>Clause by clause consideration </a:t>
            </a:r>
            <a:r>
              <a:rPr lang="en-ZA" dirty="0" smtClean="0"/>
              <a:t>(7)</a:t>
            </a:r>
            <a:endParaRPr lang="en-ZA" dirty="0"/>
          </a:p>
        </p:txBody>
      </p:sp>
      <p:sp>
        <p:nvSpPr>
          <p:cNvPr id="3" name="Content Placeholder 2"/>
          <p:cNvSpPr>
            <a:spLocks noGrp="1"/>
          </p:cNvSpPr>
          <p:nvPr>
            <p:ph idx="1"/>
          </p:nvPr>
        </p:nvSpPr>
        <p:spPr>
          <a:xfrm>
            <a:off x="152400" y="1143000"/>
            <a:ext cx="9563100" cy="5715000"/>
          </a:xfrm>
        </p:spPr>
        <p:txBody>
          <a:bodyPr>
            <a:normAutofit fontScale="47500" lnSpcReduction="20000"/>
          </a:bodyPr>
          <a:lstStyle/>
          <a:p>
            <a:pPr marL="0" indent="0">
              <a:buNone/>
            </a:pPr>
            <a:r>
              <a:rPr lang="en-ZA" sz="4200" dirty="0" smtClean="0"/>
              <a:t>Clause 14: S88F Criticism:</a:t>
            </a:r>
          </a:p>
          <a:p>
            <a:pPr marL="355600" lvl="1" defTabSz="444500">
              <a:buFont typeface="Arial" panose="020B0604020202020204" pitchFamily="34" charset="0"/>
              <a:buChar char="•"/>
            </a:pPr>
            <a:r>
              <a:rPr lang="en-ZA" sz="4200" dirty="0" smtClean="0"/>
              <a:t>It is too broad a delegation and starts to resemble Parliament’s plenary powers (may not be delegated): </a:t>
            </a:r>
          </a:p>
          <a:p>
            <a:pPr marL="755650" lvl="2" defTabSz="444500">
              <a:buFont typeface="Arial" panose="020B0604020202020204" pitchFamily="34" charset="0"/>
              <a:buChar char="•"/>
            </a:pPr>
            <a:r>
              <a:rPr lang="en-ZA" sz="4000" dirty="0" smtClean="0"/>
              <a:t>88F(3</a:t>
            </a:r>
            <a:r>
              <a:rPr lang="en-ZA" sz="4000" i="1" dirty="0" smtClean="0"/>
              <a:t>)(c) </a:t>
            </a:r>
            <a:r>
              <a:rPr lang="en-ZA" sz="4000" dirty="0" smtClean="0"/>
              <a:t>and </a:t>
            </a:r>
            <a:r>
              <a:rPr lang="en-ZA" sz="4000" i="1" dirty="0" smtClean="0"/>
              <a:t>(d) </a:t>
            </a:r>
            <a:r>
              <a:rPr lang="en-ZA" sz="4000" dirty="0" smtClean="0"/>
              <a:t>could result in the Minister suspending or extinguishing all the debts in 1 province (dti opinion);</a:t>
            </a:r>
          </a:p>
          <a:p>
            <a:pPr marL="755650" lvl="2" defTabSz="444500">
              <a:buFont typeface="Arial" panose="020B0604020202020204" pitchFamily="34" charset="0"/>
              <a:buChar char="•"/>
            </a:pPr>
            <a:r>
              <a:rPr lang="en-GB" sz="4000" dirty="0" smtClean="0"/>
              <a:t>88F(5)</a:t>
            </a:r>
            <a:r>
              <a:rPr lang="en-GB" sz="4000" i="1" dirty="0" smtClean="0"/>
              <a:t>(c)</a:t>
            </a:r>
            <a:r>
              <a:rPr lang="en-GB" sz="4000" dirty="0" smtClean="0"/>
              <a:t>, which allows the Minister to request permission to exceed the limits set by 88F(1), (2) and (3) further broadens the discretion: (</a:t>
            </a:r>
            <a:r>
              <a:rPr lang="en-ZA" sz="4000" dirty="0" smtClean="0"/>
              <a:t>Executive </a:t>
            </a:r>
            <a:r>
              <a:rPr lang="en-ZA" sz="4000" dirty="0"/>
              <a:t>Council, Western Cape Legislature v President of the Republic of South </a:t>
            </a:r>
            <a:r>
              <a:rPr lang="en-ZA" sz="4000" dirty="0" smtClean="0"/>
              <a:t>Africa – if a delegation is unconstitutional, the existence of controls by the legislature will not rescue it</a:t>
            </a:r>
            <a:r>
              <a:rPr lang="en-GB" sz="4000" dirty="0" smtClean="0"/>
              <a:t>;</a:t>
            </a:r>
            <a:endParaRPr lang="en-ZA" sz="4000" dirty="0" smtClean="0"/>
          </a:p>
          <a:p>
            <a:pPr marL="355600" lvl="1" defTabSz="444500">
              <a:buFont typeface="Arial" panose="020B0604020202020204" pitchFamily="34" charset="0"/>
              <a:buChar char="•"/>
            </a:pPr>
            <a:r>
              <a:rPr lang="en-GB" sz="4200" dirty="0" smtClean="0"/>
              <a:t>88F </a:t>
            </a:r>
            <a:r>
              <a:rPr lang="en-GB" sz="4200" dirty="0"/>
              <a:t>introduces a high level of uncertainty for credit providers in assessing risk </a:t>
            </a:r>
            <a:r>
              <a:rPr lang="en-GB" sz="4200" dirty="0" smtClean="0">
                <a:sym typeface="Wingdings" panose="05000000000000000000" pitchFamily="2" charset="2"/>
              </a:rPr>
              <a:t> </a:t>
            </a:r>
            <a:r>
              <a:rPr lang="en-GB" sz="4200" dirty="0" smtClean="0"/>
              <a:t>could </a:t>
            </a:r>
            <a:r>
              <a:rPr lang="en-GB" sz="4200" dirty="0"/>
              <a:t>further curb risk appetite </a:t>
            </a:r>
            <a:r>
              <a:rPr lang="en-GB" sz="4200" dirty="0" smtClean="0"/>
              <a:t>iro certain </a:t>
            </a:r>
            <a:r>
              <a:rPr lang="en-GB" sz="4200" dirty="0"/>
              <a:t>segments of the </a:t>
            </a:r>
            <a:r>
              <a:rPr lang="en-GB" sz="4200" dirty="0" smtClean="0"/>
              <a:t>market </a:t>
            </a:r>
            <a:r>
              <a:rPr lang="en-GB" sz="4200" dirty="0"/>
              <a:t>and increase the cost of lending to </a:t>
            </a:r>
            <a:r>
              <a:rPr lang="en-GB" sz="4200" dirty="0" smtClean="0"/>
              <a:t>those segments;</a:t>
            </a:r>
          </a:p>
          <a:p>
            <a:pPr marL="355600" lvl="1" defTabSz="444500">
              <a:buFont typeface="Arial" panose="020B0604020202020204" pitchFamily="34" charset="0"/>
              <a:buChar char="•"/>
            </a:pPr>
            <a:r>
              <a:rPr lang="en-GB" sz="4200" dirty="0" smtClean="0"/>
              <a:t>Better measures are available;</a:t>
            </a:r>
          </a:p>
          <a:p>
            <a:pPr marL="355600" lvl="1" defTabSz="444500">
              <a:buFont typeface="Arial" panose="020B0604020202020204" pitchFamily="34" charset="0"/>
              <a:buChar char="•"/>
            </a:pPr>
            <a:r>
              <a:rPr lang="en-GB" sz="4200" dirty="0" smtClean="0"/>
              <a:t>Vague criteria – especially 88F(2)</a:t>
            </a:r>
            <a:r>
              <a:rPr lang="en-GB" sz="4200" i="1" dirty="0" smtClean="0"/>
              <a:t>(c)</a:t>
            </a:r>
            <a:r>
              <a:rPr lang="en-GB" sz="4200" dirty="0" smtClean="0"/>
              <a:t>;</a:t>
            </a:r>
          </a:p>
          <a:p>
            <a:pPr marL="355600" lvl="1" defTabSz="444500">
              <a:buFont typeface="Arial" panose="020B0604020202020204" pitchFamily="34" charset="0"/>
              <a:buChar char="•"/>
            </a:pPr>
            <a:endParaRPr lang="en-GB" sz="4200" dirty="0"/>
          </a:p>
          <a:p>
            <a:r>
              <a:rPr lang="en-GB" sz="4200" dirty="0" smtClean="0"/>
              <a:t>“The </a:t>
            </a:r>
            <a:r>
              <a:rPr lang="en-GB" sz="4200" dirty="0"/>
              <a:t>delegation of legislative power will normally be permissible </a:t>
            </a:r>
            <a:r>
              <a:rPr lang="en-GB" sz="4200" dirty="0" smtClean="0"/>
              <a:t>when … there </a:t>
            </a:r>
            <a:r>
              <a:rPr lang="en-GB" sz="4200" dirty="0"/>
              <a:t>is a special need for speed in dealing with the matter </a:t>
            </a:r>
            <a:r>
              <a:rPr lang="en-GB" sz="4200" dirty="0" smtClean="0"/>
              <a:t>concerned… These </a:t>
            </a:r>
            <a:r>
              <a:rPr lang="en-GB" sz="4200" dirty="0"/>
              <a:t>circumstances appear to us to be covered by the proposed sections 88F(2)(a) and (b)…” (NT opinion</a:t>
            </a:r>
            <a:r>
              <a:rPr lang="en-GB" sz="4200" dirty="0" smtClean="0"/>
              <a:t>)</a:t>
            </a:r>
          </a:p>
          <a:p>
            <a:pPr lvl="1"/>
            <a:r>
              <a:rPr lang="en-GB" sz="4000" dirty="0" smtClean="0"/>
              <a:t>If a definition is added to define these circumstances, that would guide the Minister’s discretion and these subsection may then pass constitutional muster (dti opinion) </a:t>
            </a:r>
            <a:endParaRPr lang="en-ZA" dirty="0" smtClean="0"/>
          </a:p>
          <a:p>
            <a:pPr lvl="2"/>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25</a:t>
            </a:fld>
            <a:endParaRPr lang="en-US" dirty="0"/>
          </a:p>
        </p:txBody>
      </p:sp>
    </p:spTree>
    <p:extLst>
      <p:ext uri="{BB962C8B-B14F-4D97-AF65-F5344CB8AC3E}">
        <p14:creationId xmlns:p14="http://schemas.microsoft.com/office/powerpoint/2010/main" xmlns="" val="277811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4" y="20638"/>
            <a:ext cx="7859486" cy="1143000"/>
          </a:xfrm>
        </p:spPr>
        <p:txBody>
          <a:bodyPr>
            <a:normAutofit/>
          </a:bodyPr>
          <a:lstStyle/>
          <a:p>
            <a:r>
              <a:rPr lang="en-ZA" dirty="0"/>
              <a:t>Clause by clause consideration </a:t>
            </a:r>
            <a:r>
              <a:rPr lang="en-ZA" dirty="0" smtClean="0"/>
              <a:t>(8)</a:t>
            </a:r>
            <a:endParaRPr lang="en-ZA" dirty="0"/>
          </a:p>
        </p:txBody>
      </p:sp>
      <p:sp>
        <p:nvSpPr>
          <p:cNvPr id="3" name="Content Placeholder 2"/>
          <p:cNvSpPr>
            <a:spLocks noGrp="1"/>
          </p:cNvSpPr>
          <p:nvPr>
            <p:ph idx="1"/>
          </p:nvPr>
        </p:nvSpPr>
        <p:spPr>
          <a:xfrm>
            <a:off x="190500" y="1257301"/>
            <a:ext cx="9499600" cy="5372100"/>
          </a:xfrm>
        </p:spPr>
        <p:txBody>
          <a:bodyPr>
            <a:normAutofit lnSpcReduction="10000"/>
          </a:bodyPr>
          <a:lstStyle/>
          <a:p>
            <a:pPr marL="0" indent="0">
              <a:buNone/>
            </a:pPr>
            <a:r>
              <a:rPr lang="en-ZA" sz="2400" dirty="0"/>
              <a:t>Clause 14: </a:t>
            </a:r>
            <a:r>
              <a:rPr lang="en-ZA" sz="2400" dirty="0" smtClean="0"/>
              <a:t>S88F</a:t>
            </a:r>
            <a:endParaRPr lang="en-ZA" sz="2400" dirty="0"/>
          </a:p>
          <a:p>
            <a:r>
              <a:rPr lang="en-ZA" sz="2400" i="1" dirty="0" smtClean="0">
                <a:solidFill>
                  <a:schemeClr val="accent6">
                    <a:lumMod val="50000"/>
                  </a:schemeClr>
                </a:solidFill>
              </a:rPr>
              <a:t>The Committee was from the outset concerned about delegating this power (initial proposal from the Department was only a clause that delegated powers to the Minister)</a:t>
            </a:r>
          </a:p>
          <a:p>
            <a:r>
              <a:rPr lang="en-ZA" sz="2400" i="1" dirty="0" smtClean="0">
                <a:solidFill>
                  <a:schemeClr val="accent6">
                    <a:lumMod val="50000"/>
                  </a:schemeClr>
                </a:solidFill>
              </a:rPr>
              <a:t>The Committee has set out such a detailed process that it borders on the introduction of a Bill</a:t>
            </a:r>
          </a:p>
          <a:p>
            <a:r>
              <a:rPr lang="en-ZA" sz="2400" i="1" dirty="0" smtClean="0">
                <a:solidFill>
                  <a:schemeClr val="accent6">
                    <a:lumMod val="50000"/>
                  </a:schemeClr>
                </a:solidFill>
              </a:rPr>
              <a:t>Recommend that the Committee considers deleting this section – the Minister can still introduce legislation to achieve the same: even urgency can be dealt with by way of legislation</a:t>
            </a:r>
          </a:p>
          <a:p>
            <a:pPr lvl="1"/>
            <a:r>
              <a:rPr lang="en-ZA" sz="2000" i="1" dirty="0" smtClean="0">
                <a:solidFill>
                  <a:schemeClr val="accent6">
                    <a:lumMod val="50000"/>
                  </a:schemeClr>
                </a:solidFill>
              </a:rPr>
              <a:t>Taking into account the impact of this Bill, which was thoroughly consulted, any urgently developed measure should in any event be very carefully approached</a:t>
            </a:r>
          </a:p>
          <a:p>
            <a:r>
              <a:rPr lang="en-ZA" sz="2400" i="1" dirty="0" smtClean="0">
                <a:solidFill>
                  <a:schemeClr val="accent6">
                    <a:lumMod val="50000"/>
                  </a:schemeClr>
                </a:solidFill>
              </a:rPr>
              <a:t>Alternatively, should the Committee resolve to retain this section, it is recommended that only the circumstances under section 88G(2)</a:t>
            </a:r>
            <a:r>
              <a:rPr lang="en-ZA" sz="2400" dirty="0" smtClean="0">
                <a:solidFill>
                  <a:schemeClr val="accent6">
                    <a:lumMod val="50000"/>
                  </a:schemeClr>
                </a:solidFill>
              </a:rPr>
              <a:t>(a) </a:t>
            </a:r>
            <a:r>
              <a:rPr lang="en-ZA" sz="2400" i="1" dirty="0" smtClean="0">
                <a:solidFill>
                  <a:schemeClr val="accent6">
                    <a:lumMod val="50000"/>
                  </a:schemeClr>
                </a:solidFill>
              </a:rPr>
              <a:t>and</a:t>
            </a:r>
            <a:r>
              <a:rPr lang="en-ZA" sz="2400" dirty="0" smtClean="0">
                <a:solidFill>
                  <a:schemeClr val="accent6">
                    <a:lumMod val="50000"/>
                  </a:schemeClr>
                </a:solidFill>
              </a:rPr>
              <a:t> (b) </a:t>
            </a:r>
            <a:r>
              <a:rPr lang="en-ZA" sz="2400" i="1" dirty="0" smtClean="0">
                <a:solidFill>
                  <a:schemeClr val="accent6">
                    <a:lumMod val="50000"/>
                  </a:schemeClr>
                </a:solidFill>
              </a:rPr>
              <a:t>be retained. </a:t>
            </a:r>
            <a:endParaRPr lang="en-ZA" sz="2400" i="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D0FC67B8-CC4D-F143-A441-7A1B88FDA60D}" type="slidenum">
              <a:rPr lang="en-US" smtClean="0"/>
              <a:pPr/>
              <a:t>26</a:t>
            </a:fld>
            <a:endParaRPr lang="en-US" dirty="0"/>
          </a:p>
        </p:txBody>
      </p:sp>
    </p:spTree>
    <p:extLst>
      <p:ext uri="{BB962C8B-B14F-4D97-AF65-F5344CB8AC3E}">
        <p14:creationId xmlns:p14="http://schemas.microsoft.com/office/powerpoint/2010/main" xmlns="" val="104459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33"/>
            <a:ext cx="8915400" cy="1143000"/>
          </a:xfrm>
        </p:spPr>
        <p:txBody>
          <a:bodyPr/>
          <a:lstStyle/>
          <a:p>
            <a:r>
              <a:rPr lang="en-ZA" dirty="0"/>
              <a:t>Clause by clause consideration </a:t>
            </a:r>
            <a:r>
              <a:rPr lang="en-ZA" dirty="0" smtClean="0"/>
              <a:t>(9)</a:t>
            </a:r>
            <a:endParaRPr lang="en-ZA" dirty="0"/>
          </a:p>
        </p:txBody>
      </p:sp>
      <p:sp>
        <p:nvSpPr>
          <p:cNvPr id="3" name="Content Placeholder 2"/>
          <p:cNvSpPr>
            <a:spLocks noGrp="1"/>
          </p:cNvSpPr>
          <p:nvPr>
            <p:ph idx="1"/>
          </p:nvPr>
        </p:nvSpPr>
        <p:spPr>
          <a:xfrm>
            <a:off x="116114" y="1141867"/>
            <a:ext cx="9652000" cy="5447619"/>
          </a:xfrm>
        </p:spPr>
        <p:txBody>
          <a:bodyPr>
            <a:normAutofit fontScale="70000" lnSpcReduction="20000"/>
          </a:bodyPr>
          <a:lstStyle/>
          <a:p>
            <a:r>
              <a:rPr lang="en-ZA" dirty="0" smtClean="0"/>
              <a:t>Clauses 15 and 16: </a:t>
            </a:r>
            <a:r>
              <a:rPr lang="en-ZA" dirty="0"/>
              <a:t>The power to declare credit agreements unlawful in terms of section 89 of the NCA, should be reserved for </a:t>
            </a:r>
            <a:r>
              <a:rPr lang="en-ZA" dirty="0" smtClean="0"/>
              <a:t>courts </a:t>
            </a:r>
            <a:r>
              <a:rPr lang="en-ZA" i="1" dirty="0" smtClean="0">
                <a:solidFill>
                  <a:schemeClr val="accent6">
                    <a:lumMod val="50000"/>
                  </a:schemeClr>
                </a:solidFill>
              </a:rPr>
              <a:t>(NCT to advise the Committee)</a:t>
            </a:r>
          </a:p>
          <a:p>
            <a:r>
              <a:rPr lang="en-ZA" dirty="0" smtClean="0"/>
              <a:t>Clause 23 &amp; 24 – Offences and penalties: </a:t>
            </a:r>
          </a:p>
          <a:p>
            <a:pPr lvl="1"/>
            <a:r>
              <a:rPr lang="en-GB" dirty="0" smtClean="0"/>
              <a:t>administrative </a:t>
            </a:r>
            <a:r>
              <a:rPr lang="en-GB" dirty="0"/>
              <a:t>sanctions may be easier to </a:t>
            </a:r>
            <a:r>
              <a:rPr lang="en-GB" dirty="0" smtClean="0"/>
              <a:t>enforce; some matters are already punished in the Act </a:t>
            </a:r>
            <a:r>
              <a:rPr lang="en-ZA" i="1" dirty="0" smtClean="0">
                <a:solidFill>
                  <a:schemeClr val="accent6">
                    <a:lumMod val="50000"/>
                  </a:schemeClr>
                </a:solidFill>
              </a:rPr>
              <a:t>(Recommend that each offence be carefully unpacked and if the Committee is satisfied that it is not sufficiently provided for in the Act, then only should it be retained as an offence)</a:t>
            </a:r>
          </a:p>
          <a:p>
            <a:pPr lvl="1"/>
            <a:r>
              <a:rPr lang="en-GB" dirty="0"/>
              <a:t>The proposed penalties appear to be very harsh and not in proportion with the nature of the offences set out in sections 157A – C.  In comparison section 33(2) of the Legal Practice Act, 2014, provides that no person other than a legal practitioner may hold himself or herself out as a legal practitioner or make any representation or use any type or description indicating or implying that he or she is a legal practitioner. The penalty for this contravention is a fine or imprisonment for a period not exceeding two years </a:t>
            </a:r>
            <a:r>
              <a:rPr lang="en-GB" dirty="0" smtClean="0"/>
              <a:t>or both. </a:t>
            </a:r>
            <a:r>
              <a:rPr lang="en-GB" i="1" dirty="0" smtClean="0">
                <a:solidFill>
                  <a:schemeClr val="accent6">
                    <a:lumMod val="50000"/>
                  </a:schemeClr>
                </a:solidFill>
              </a:rPr>
              <a:t>(Recommend that the Committee considers the penalties again)</a:t>
            </a:r>
            <a:endParaRPr lang="en-ZA" i="1" dirty="0" smtClean="0">
              <a:solidFill>
                <a:schemeClr val="accent6">
                  <a:lumMod val="50000"/>
                </a:schemeClr>
              </a:solidFill>
            </a:endParaRPr>
          </a:p>
          <a:p>
            <a:r>
              <a:rPr lang="en-ZA" dirty="0" smtClean="0"/>
              <a:t>New clause: Transitional provisions </a:t>
            </a:r>
            <a:r>
              <a:rPr lang="en-ZA" i="1" dirty="0" smtClean="0">
                <a:solidFill>
                  <a:schemeClr val="accent6">
                    <a:lumMod val="50000"/>
                  </a:schemeClr>
                </a:solidFill>
              </a:rPr>
              <a:t>(recommended that either the operational dates of the various clauses be after a period of time to allow for systems etc. to be developed, alternatively that transitional provisions be drafted)</a:t>
            </a:r>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27</a:t>
            </a:fld>
            <a:endParaRPr lang="en-US" dirty="0"/>
          </a:p>
        </p:txBody>
      </p:sp>
    </p:spTree>
    <p:extLst>
      <p:ext uri="{BB962C8B-B14F-4D97-AF65-F5344CB8AC3E}">
        <p14:creationId xmlns:p14="http://schemas.microsoft.com/office/powerpoint/2010/main" xmlns="" val="36796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43"/>
            <a:ext cx="8915400" cy="1143000"/>
          </a:xfrm>
        </p:spPr>
        <p:txBody>
          <a:bodyPr>
            <a:normAutofit/>
          </a:bodyPr>
          <a:lstStyle/>
          <a:p>
            <a:r>
              <a:rPr lang="en-ZA" dirty="0" smtClean="0"/>
              <a:t>Proposals iro reckless lending (1) </a:t>
            </a:r>
            <a:endParaRPr lang="en-ZA" dirty="0"/>
          </a:p>
        </p:txBody>
      </p:sp>
      <p:sp>
        <p:nvSpPr>
          <p:cNvPr id="3" name="Content Placeholder 2"/>
          <p:cNvSpPr>
            <a:spLocks noGrp="1"/>
          </p:cNvSpPr>
          <p:nvPr>
            <p:ph idx="1"/>
          </p:nvPr>
        </p:nvSpPr>
        <p:spPr>
          <a:xfrm>
            <a:off x="0" y="927101"/>
            <a:ext cx="9906000" cy="5930899"/>
          </a:xfrm>
        </p:spPr>
        <p:txBody>
          <a:bodyPr>
            <a:normAutofit fontScale="70000" lnSpcReduction="20000"/>
          </a:bodyPr>
          <a:lstStyle/>
          <a:p>
            <a:r>
              <a:rPr lang="en-ZA" dirty="0" smtClean="0"/>
              <a:t>New clause: Section 81(4): provide factors to be taken into </a:t>
            </a:r>
            <a:r>
              <a:rPr lang="en-GB" dirty="0" smtClean="0"/>
              <a:t>account </a:t>
            </a:r>
            <a:r>
              <a:rPr lang="en-GB" dirty="0"/>
              <a:t>by a court or the Tribunal when </a:t>
            </a:r>
            <a:r>
              <a:rPr lang="en-GB" dirty="0" smtClean="0"/>
              <a:t>determining the materiality </a:t>
            </a:r>
            <a:r>
              <a:rPr lang="en-GB" dirty="0"/>
              <a:t>of </a:t>
            </a:r>
            <a:r>
              <a:rPr lang="en-GB" dirty="0" smtClean="0"/>
              <a:t>consumer’s failure to disclose.</a:t>
            </a:r>
          </a:p>
          <a:p>
            <a:pPr lvl="1"/>
            <a:r>
              <a:rPr lang="en-GB" i="1" dirty="0" smtClean="0">
                <a:solidFill>
                  <a:schemeClr val="accent6">
                    <a:lumMod val="50000"/>
                  </a:schemeClr>
                </a:solidFill>
              </a:rPr>
              <a:t>This involves a lot of research – recommend that this be deferred to the review process</a:t>
            </a:r>
            <a:endParaRPr lang="en-ZA" i="1" dirty="0" smtClean="0">
              <a:solidFill>
                <a:schemeClr val="accent6">
                  <a:lumMod val="50000"/>
                </a:schemeClr>
              </a:solidFill>
            </a:endParaRPr>
          </a:p>
          <a:p>
            <a:r>
              <a:rPr lang="en-ZA" dirty="0" smtClean="0"/>
              <a:t>Clause 11 &amp; 13: may be self-incriminating; may be anti-competitive; concerns about uncertainty in determining reckless lending; concerns about time (2x as long), cost (2x as costly) and accessibility of information to determine reckless lending (credit providers and debt counsellors) – may have unintended consequences; debt counsellors encountering uncompromising / difficult credit providers if they report suspected reckless lending (ask for punitive costs orders; delay in providing documents); consumers may be in a worse off position if the NCT finds the agreement was not reckless. 	</a:t>
            </a:r>
          </a:p>
          <a:p>
            <a:pPr lvl="1"/>
            <a:r>
              <a:rPr lang="en-ZA" i="1" dirty="0" smtClean="0">
                <a:solidFill>
                  <a:schemeClr val="accent6">
                    <a:lumMod val="50000"/>
                  </a:schemeClr>
                </a:solidFill>
              </a:rPr>
              <a:t>Disagree with the Department – recommend that this whole clause be deleted so that the Department can first consider practicalities and impact and then can address this in their review of the Act)</a:t>
            </a:r>
            <a:endParaRPr lang="en-ZA" dirty="0" smtClean="0">
              <a:solidFill>
                <a:schemeClr val="accent6">
                  <a:lumMod val="50000"/>
                </a:schemeClr>
              </a:solidFill>
            </a:endParaRPr>
          </a:p>
          <a:p>
            <a:r>
              <a:rPr lang="en-ZA" dirty="0" smtClean="0"/>
              <a:t>The problems with reckless lending seems to be related to the “Affordability </a:t>
            </a:r>
            <a:r>
              <a:rPr lang="en-ZA" dirty="0"/>
              <a:t>assessment </a:t>
            </a:r>
            <a:r>
              <a:rPr lang="en-ZA" dirty="0" smtClean="0"/>
              <a:t>regulations”; the inadequacy of the </a:t>
            </a:r>
            <a:r>
              <a:rPr lang="en-ZA" dirty="0"/>
              <a:t>minimum expense norms </a:t>
            </a:r>
            <a:r>
              <a:rPr lang="en-ZA" dirty="0" smtClean="0"/>
              <a:t>table to reflect true affordability levels; the different calculation methods applied in practice; different interpretations in courts of section 83</a:t>
            </a:r>
          </a:p>
          <a:p>
            <a:pPr lvl="1"/>
            <a:r>
              <a:rPr lang="en-ZA" i="1" dirty="0" smtClean="0">
                <a:solidFill>
                  <a:schemeClr val="accent6">
                    <a:lumMod val="50000"/>
                  </a:schemeClr>
                </a:solidFill>
              </a:rPr>
              <a:t>Some of these are matters that the Department can speedily address through regulations</a:t>
            </a:r>
            <a:endParaRPr lang="en-ZA" dirty="0" smtClean="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D0FC67B8-CC4D-F143-A441-7A1B88FDA60D}" type="slidenum">
              <a:rPr lang="en-US" smtClean="0"/>
              <a:pPr/>
              <a:t>28</a:t>
            </a:fld>
            <a:endParaRPr lang="en-US" dirty="0"/>
          </a:p>
        </p:txBody>
      </p:sp>
    </p:spTree>
    <p:extLst>
      <p:ext uri="{BB962C8B-B14F-4D97-AF65-F5344CB8AC3E}">
        <p14:creationId xmlns:p14="http://schemas.microsoft.com/office/powerpoint/2010/main" xmlns="" val="85984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43"/>
            <a:ext cx="8915400" cy="1143000"/>
          </a:xfrm>
        </p:spPr>
        <p:txBody>
          <a:bodyPr>
            <a:normAutofit/>
          </a:bodyPr>
          <a:lstStyle/>
          <a:p>
            <a:r>
              <a:rPr lang="en-ZA" dirty="0" smtClean="0"/>
              <a:t>Proposals iro reckless lending (2) </a:t>
            </a:r>
            <a:endParaRPr lang="en-ZA" dirty="0"/>
          </a:p>
        </p:txBody>
      </p:sp>
      <p:sp>
        <p:nvSpPr>
          <p:cNvPr id="3" name="Content Placeholder 2"/>
          <p:cNvSpPr>
            <a:spLocks noGrp="1"/>
          </p:cNvSpPr>
          <p:nvPr>
            <p:ph idx="1"/>
          </p:nvPr>
        </p:nvSpPr>
        <p:spPr>
          <a:xfrm>
            <a:off x="0" y="1016001"/>
            <a:ext cx="9906000" cy="5956299"/>
          </a:xfrm>
        </p:spPr>
        <p:txBody>
          <a:bodyPr>
            <a:normAutofit fontScale="77500" lnSpcReduction="20000"/>
          </a:bodyPr>
          <a:lstStyle/>
          <a:p>
            <a:r>
              <a:rPr lang="en-ZA" dirty="0" smtClean="0"/>
              <a:t>Clause 11: The power of the NCR to suspend was a concern (similar to concerns raised in </a:t>
            </a:r>
            <a:r>
              <a:rPr lang="en-ZA" i="1" dirty="0" smtClean="0">
                <a:solidFill>
                  <a:schemeClr val="accent6">
                    <a:lumMod val="50000"/>
                  </a:schemeClr>
                </a:solidFill>
              </a:rPr>
              <a:t>slide 15</a:t>
            </a:r>
            <a:r>
              <a:rPr lang="en-ZA" dirty="0" smtClean="0"/>
              <a:t>)</a:t>
            </a:r>
          </a:p>
          <a:p>
            <a:r>
              <a:rPr lang="en-ZA" dirty="0" smtClean="0"/>
              <a:t>Clause 13: Proposal: Rather provide that </a:t>
            </a:r>
            <a:r>
              <a:rPr lang="en-ZA" dirty="0"/>
              <a:t>any consumer </a:t>
            </a:r>
            <a:r>
              <a:rPr lang="en-ZA" dirty="0" smtClean="0"/>
              <a:t>may approach </a:t>
            </a:r>
            <a:r>
              <a:rPr lang="en-ZA" dirty="0"/>
              <a:t>a debt counsellor for reckless credit </a:t>
            </a:r>
            <a:r>
              <a:rPr lang="en-ZA" dirty="0" smtClean="0"/>
              <a:t>intervention </a:t>
            </a:r>
            <a:r>
              <a:rPr lang="en-ZA" i="1" dirty="0" smtClean="0">
                <a:solidFill>
                  <a:schemeClr val="accent6">
                    <a:lumMod val="50000"/>
                  </a:schemeClr>
                </a:solidFill>
              </a:rPr>
              <a:t>(PC may consider this)</a:t>
            </a:r>
            <a:endParaRPr lang="en-ZA" dirty="0" smtClean="0">
              <a:solidFill>
                <a:schemeClr val="accent6">
                  <a:lumMod val="50000"/>
                </a:schemeClr>
              </a:solidFill>
            </a:endParaRPr>
          </a:p>
          <a:p>
            <a:endParaRPr lang="en-ZA" sz="2900" i="1" dirty="0" smtClean="0">
              <a:solidFill>
                <a:schemeClr val="accent6">
                  <a:lumMod val="50000"/>
                </a:schemeClr>
              </a:solidFill>
            </a:endParaRPr>
          </a:p>
          <a:p>
            <a:r>
              <a:rPr lang="en-ZA" sz="3400" i="1" dirty="0" smtClean="0">
                <a:solidFill>
                  <a:schemeClr val="accent6">
                    <a:lumMod val="50000"/>
                  </a:schemeClr>
                </a:solidFill>
              </a:rPr>
              <a:t>If retained, the following amendments needs to be considered :</a:t>
            </a:r>
          </a:p>
          <a:p>
            <a:pPr lvl="1"/>
            <a:r>
              <a:rPr lang="en-ZA" sz="2900" i="1" dirty="0" smtClean="0">
                <a:solidFill>
                  <a:schemeClr val="accent6">
                    <a:lumMod val="50000"/>
                  </a:schemeClr>
                </a:solidFill>
              </a:rPr>
              <a:t>Role of Credit Providers to be made clear (hearing both sides);</a:t>
            </a:r>
          </a:p>
          <a:p>
            <a:pPr lvl="1"/>
            <a:r>
              <a:rPr lang="en-ZA" sz="2900" i="1" dirty="0" smtClean="0">
                <a:solidFill>
                  <a:schemeClr val="accent6">
                    <a:lumMod val="50000"/>
                  </a:schemeClr>
                </a:solidFill>
              </a:rPr>
              <a:t>Clear definitions for the terms used (“reasonable suspicion” etc.);</a:t>
            </a:r>
          </a:p>
          <a:p>
            <a:pPr lvl="1"/>
            <a:r>
              <a:rPr lang="en-ZA" sz="2900" i="1" dirty="0" smtClean="0">
                <a:solidFill>
                  <a:schemeClr val="accent6">
                    <a:lumMod val="50000"/>
                  </a:schemeClr>
                </a:solidFill>
              </a:rPr>
              <a:t>Rule out self-incrimination;</a:t>
            </a:r>
          </a:p>
          <a:p>
            <a:pPr lvl="1"/>
            <a:r>
              <a:rPr lang="en-ZA" sz="2900" i="1" dirty="0" smtClean="0">
                <a:solidFill>
                  <a:schemeClr val="accent6">
                    <a:lumMod val="50000"/>
                  </a:schemeClr>
                </a:solidFill>
              </a:rPr>
              <a:t>Clear processes for reporting, referral to the NCT etc. + measures to require cooperation by credit providers to provide information (will have to consider possible competition implications);</a:t>
            </a:r>
          </a:p>
          <a:p>
            <a:pPr lvl="1"/>
            <a:r>
              <a:rPr lang="en-ZA" sz="2900" i="1" dirty="0" smtClean="0">
                <a:solidFill>
                  <a:schemeClr val="accent6">
                    <a:lumMod val="50000"/>
                  </a:schemeClr>
                </a:solidFill>
              </a:rPr>
              <a:t>NCR not to suspend agreements (it is recommended that additional powers to the NCR be further considered by the Department and addressed in the review of the Act);</a:t>
            </a:r>
          </a:p>
          <a:p>
            <a:pPr lvl="1"/>
            <a:r>
              <a:rPr lang="en-ZA" sz="2900" i="1" dirty="0" smtClean="0">
                <a:solidFill>
                  <a:schemeClr val="accent6">
                    <a:lumMod val="50000"/>
                  </a:schemeClr>
                </a:solidFill>
              </a:rPr>
              <a:t>Any suspension should then be fully subject to section 83;</a:t>
            </a:r>
          </a:p>
          <a:p>
            <a:pPr lvl="1"/>
            <a:r>
              <a:rPr lang="en-ZA" sz="2900" i="1" dirty="0" smtClean="0">
                <a:solidFill>
                  <a:schemeClr val="accent6">
                    <a:lumMod val="50000"/>
                  </a:schemeClr>
                </a:solidFill>
              </a:rPr>
              <a:t>The related offence to be deleted (because of the uncertainties around reckless lending).</a:t>
            </a:r>
          </a:p>
        </p:txBody>
      </p:sp>
      <p:sp>
        <p:nvSpPr>
          <p:cNvPr id="4" name="Slide Number Placeholder 3"/>
          <p:cNvSpPr>
            <a:spLocks noGrp="1"/>
          </p:cNvSpPr>
          <p:nvPr>
            <p:ph type="sldNum" sz="quarter" idx="12"/>
          </p:nvPr>
        </p:nvSpPr>
        <p:spPr/>
        <p:txBody>
          <a:bodyPr/>
          <a:lstStyle/>
          <a:p>
            <a:fld id="{D0FC67B8-CC4D-F143-A441-7A1B88FDA60D}" type="slidenum">
              <a:rPr lang="en-US" smtClean="0"/>
              <a:pPr/>
              <a:t>29</a:t>
            </a:fld>
            <a:endParaRPr lang="en-US" dirty="0"/>
          </a:p>
        </p:txBody>
      </p:sp>
    </p:spTree>
    <p:extLst>
      <p:ext uri="{BB962C8B-B14F-4D97-AF65-F5344CB8AC3E}">
        <p14:creationId xmlns:p14="http://schemas.microsoft.com/office/powerpoint/2010/main" xmlns="" val="7061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81"/>
            <a:ext cx="8915400" cy="1143000"/>
          </a:xfrm>
        </p:spPr>
        <p:txBody>
          <a:bodyPr/>
          <a:lstStyle/>
          <a:p>
            <a:r>
              <a:rPr lang="en-ZA" dirty="0" smtClean="0"/>
              <a:t>Period of publication</a:t>
            </a:r>
            <a:endParaRPr lang="en-ZA" dirty="0"/>
          </a:p>
        </p:txBody>
      </p:sp>
      <p:sp>
        <p:nvSpPr>
          <p:cNvPr id="3" name="Content Placeholder 2"/>
          <p:cNvSpPr>
            <a:spLocks noGrp="1"/>
          </p:cNvSpPr>
          <p:nvPr>
            <p:ph idx="1"/>
          </p:nvPr>
        </p:nvSpPr>
        <p:spPr>
          <a:xfrm>
            <a:off x="348343" y="1011238"/>
            <a:ext cx="9318170" cy="5701619"/>
          </a:xfrm>
        </p:spPr>
        <p:txBody>
          <a:bodyPr>
            <a:normAutofit fontScale="70000" lnSpcReduction="20000"/>
          </a:bodyPr>
          <a:lstStyle/>
          <a:p>
            <a:pPr lvl="0" algn="just"/>
            <a:r>
              <a:rPr lang="en-GB" i="1" dirty="0">
                <a:solidFill>
                  <a:schemeClr val="accent6">
                    <a:lumMod val="50000"/>
                  </a:schemeClr>
                </a:solidFill>
              </a:rPr>
              <a:t>The </a:t>
            </a:r>
            <a:r>
              <a:rPr lang="en-GB" i="1" dirty="0" smtClean="0">
                <a:solidFill>
                  <a:schemeClr val="accent6">
                    <a:lumMod val="50000"/>
                  </a:schemeClr>
                </a:solidFill>
              </a:rPr>
              <a:t>Committee has thoroughly consulted</a:t>
            </a:r>
            <a:r>
              <a:rPr lang="en-GB" dirty="0" smtClean="0">
                <a:solidFill>
                  <a:schemeClr val="accent6">
                    <a:lumMod val="50000"/>
                  </a:schemeClr>
                </a:solidFill>
              </a:rPr>
              <a:t>:</a:t>
            </a:r>
            <a:endParaRPr lang="en-ZA" sz="4000" dirty="0">
              <a:solidFill>
                <a:schemeClr val="accent6">
                  <a:lumMod val="50000"/>
                </a:schemeClr>
              </a:solidFill>
            </a:endParaRPr>
          </a:p>
          <a:p>
            <a:pPr lvl="1" algn="just"/>
            <a:r>
              <a:rPr lang="en-GB" dirty="0"/>
              <a:t>Stakeholders were called on prior to the development of the Bill </a:t>
            </a:r>
            <a:r>
              <a:rPr lang="en-GB" dirty="0" smtClean="0"/>
              <a:t>commencing;</a:t>
            </a:r>
            <a:endParaRPr lang="en-ZA" sz="3600" dirty="0"/>
          </a:p>
          <a:p>
            <a:pPr lvl="1" algn="just"/>
            <a:r>
              <a:rPr lang="en-GB" dirty="0"/>
              <a:t>Since then the Bill was developed in open meetings (both subcommittee meetings and PC meetings were open to the public</a:t>
            </a:r>
            <a:r>
              <a:rPr lang="en-GB" dirty="0" smtClean="0"/>
              <a:t>);</a:t>
            </a:r>
            <a:endParaRPr lang="en-ZA" sz="3600" dirty="0"/>
          </a:p>
          <a:p>
            <a:pPr lvl="1" algn="just"/>
            <a:r>
              <a:rPr lang="en-GB" dirty="0"/>
              <a:t>The framework Bill, which talked to criteria and processes were on more than one occasion presented and interrogated in these </a:t>
            </a:r>
            <a:r>
              <a:rPr lang="en-GB" dirty="0" smtClean="0"/>
              <a:t>committees;</a:t>
            </a:r>
            <a:endParaRPr lang="en-ZA" sz="3600" dirty="0"/>
          </a:p>
          <a:p>
            <a:pPr lvl="1" algn="just"/>
            <a:r>
              <a:rPr lang="en-GB" dirty="0"/>
              <a:t>On 16 August 2016 the PC engaged in radio advertisements and </a:t>
            </a:r>
            <a:r>
              <a:rPr lang="en-GB" dirty="0" smtClean="0"/>
              <a:t>invitations;</a:t>
            </a:r>
            <a:endParaRPr lang="en-ZA" sz="3600" dirty="0"/>
          </a:p>
          <a:p>
            <a:pPr lvl="1" algn="just"/>
            <a:r>
              <a:rPr lang="en-GB" dirty="0"/>
              <a:t>The NA Rules require a period of at least 3 weeks for comments to be sought (NAR 275(a)). If the Christmas closure is taken out of the equation </a:t>
            </a:r>
            <a:r>
              <a:rPr lang="en-GB" dirty="0" smtClean="0"/>
              <a:t>–we </a:t>
            </a:r>
            <a:r>
              <a:rPr lang="en-GB" dirty="0"/>
              <a:t>can </a:t>
            </a:r>
            <a:r>
              <a:rPr lang="en-GB" dirty="0" smtClean="0"/>
              <a:t>even start </a:t>
            </a:r>
            <a:r>
              <a:rPr lang="en-GB" dirty="0"/>
              <a:t>from the 16</a:t>
            </a:r>
            <a:r>
              <a:rPr lang="en-GB" baseline="30000" dirty="0"/>
              <a:t>th</a:t>
            </a:r>
            <a:r>
              <a:rPr lang="en-GB" dirty="0"/>
              <a:t> of </a:t>
            </a:r>
            <a:r>
              <a:rPr lang="en-GB" dirty="0" smtClean="0"/>
              <a:t>December - the </a:t>
            </a:r>
            <a:r>
              <a:rPr lang="en-GB" dirty="0"/>
              <a:t>PC afforded the public 5 weeks (24 November to 15 December = 3 weeks; 2 to 15 Jan = 2 weeks). </a:t>
            </a:r>
            <a:endParaRPr lang="en-GB" dirty="0" smtClean="0"/>
          </a:p>
          <a:p>
            <a:pPr lvl="1" algn="just"/>
            <a:r>
              <a:rPr lang="en-GB" dirty="0" smtClean="0"/>
              <a:t>Those </a:t>
            </a:r>
            <a:r>
              <a:rPr lang="en-GB" dirty="0"/>
              <a:t>who requested additional time were given another week. </a:t>
            </a:r>
            <a:endParaRPr lang="en-GB" dirty="0" smtClean="0"/>
          </a:p>
          <a:p>
            <a:pPr lvl="1" algn="just"/>
            <a:r>
              <a:rPr lang="en-GB" dirty="0" smtClean="0"/>
              <a:t>Other </a:t>
            </a:r>
            <a:r>
              <a:rPr lang="en-GB" dirty="0"/>
              <a:t>submitters were able to secure legal opinions, despite </a:t>
            </a:r>
            <a:r>
              <a:rPr lang="en-GB" i="1" dirty="0"/>
              <a:t>dies non</a:t>
            </a:r>
            <a:r>
              <a:rPr lang="en-GB" dirty="0"/>
              <a:t> (ADRA’s concern) – </a:t>
            </a:r>
            <a:r>
              <a:rPr lang="en-GB" i="1" dirty="0"/>
              <a:t>dies non</a:t>
            </a:r>
            <a:r>
              <a:rPr lang="en-GB" dirty="0"/>
              <a:t> applies to the courts and not to attorneys or counsel. </a:t>
            </a:r>
            <a:endParaRPr lang="en-ZA" sz="3600" dirty="0"/>
          </a:p>
          <a:p>
            <a:pPr algn="just"/>
            <a:endParaRPr lang="en-GB" dirty="0" smtClean="0"/>
          </a:p>
          <a:p>
            <a:pPr algn="just"/>
            <a:r>
              <a:rPr lang="en-GB" dirty="0" smtClean="0"/>
              <a:t>ADRA’s </a:t>
            </a:r>
            <a:r>
              <a:rPr lang="en-GB" dirty="0"/>
              <a:t>biggest concern was that there was insufficient time to do an impact study – it is not for the public to do an impact study. If the Committee advertised 15 January and provided 4 weeks, there would still not be enough time to do an impact study. </a:t>
            </a:r>
            <a:r>
              <a:rPr lang="en-GB" i="1" dirty="0">
                <a:solidFill>
                  <a:schemeClr val="accent6">
                    <a:lumMod val="50000"/>
                  </a:schemeClr>
                </a:solidFill>
              </a:rPr>
              <a:t>The PC itself has requested this impact study.</a:t>
            </a:r>
            <a:r>
              <a:rPr lang="en-GB" dirty="0">
                <a:solidFill>
                  <a:schemeClr val="accent6">
                    <a:lumMod val="50000"/>
                  </a:schemeClr>
                </a:solidFill>
              </a:rPr>
              <a:t> </a:t>
            </a:r>
            <a:endParaRPr lang="en-ZA"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D0FC67B8-CC4D-F143-A441-7A1B88FDA60D}" type="slidenum">
              <a:rPr lang="en-US" smtClean="0"/>
              <a:pPr/>
              <a:t>3</a:t>
            </a:fld>
            <a:endParaRPr lang="en-US" dirty="0"/>
          </a:p>
        </p:txBody>
      </p:sp>
    </p:spTree>
    <p:extLst>
      <p:ext uri="{BB962C8B-B14F-4D97-AF65-F5344CB8AC3E}">
        <p14:creationId xmlns:p14="http://schemas.microsoft.com/office/powerpoint/2010/main" xmlns="" val="4180135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43"/>
            <a:ext cx="8915400" cy="1143000"/>
          </a:xfrm>
        </p:spPr>
        <p:txBody>
          <a:bodyPr>
            <a:normAutofit/>
          </a:bodyPr>
          <a:lstStyle/>
          <a:p>
            <a:r>
              <a:rPr lang="en-ZA" dirty="0" smtClean="0"/>
              <a:t>Proposals iro credit life insurance</a:t>
            </a:r>
            <a:endParaRPr lang="en-ZA" dirty="0"/>
          </a:p>
        </p:txBody>
      </p:sp>
      <p:sp>
        <p:nvSpPr>
          <p:cNvPr id="3" name="Content Placeholder 2"/>
          <p:cNvSpPr>
            <a:spLocks noGrp="1"/>
          </p:cNvSpPr>
          <p:nvPr>
            <p:ph idx="1"/>
          </p:nvPr>
        </p:nvSpPr>
        <p:spPr>
          <a:xfrm>
            <a:off x="0" y="1152943"/>
            <a:ext cx="9906000" cy="5705057"/>
          </a:xfrm>
        </p:spPr>
        <p:txBody>
          <a:bodyPr>
            <a:normAutofit fontScale="92500" lnSpcReduction="10000"/>
          </a:bodyPr>
          <a:lstStyle/>
          <a:p>
            <a:r>
              <a:rPr lang="en-ZA" i="1" dirty="0" smtClean="0">
                <a:solidFill>
                  <a:schemeClr val="accent6">
                    <a:lumMod val="50000"/>
                  </a:schemeClr>
                </a:solidFill>
              </a:rPr>
              <a:t>Agree that the wording must be corrected – intention was never to force credit providers to be insurers</a:t>
            </a:r>
          </a:p>
          <a:p>
            <a:r>
              <a:rPr lang="en-ZA" dirty="0" smtClean="0"/>
              <a:t>Concerns that a product may not be available, thus effectively stopping all credit that is </a:t>
            </a:r>
            <a:r>
              <a:rPr lang="en-US" dirty="0" smtClean="0"/>
              <a:t>&gt;6 </a:t>
            </a:r>
            <a:r>
              <a:rPr lang="en-US" dirty="0"/>
              <a:t>months and </a:t>
            </a:r>
            <a:r>
              <a:rPr lang="en-US" dirty="0" smtClean="0"/>
              <a:t>≤R50,000</a:t>
            </a:r>
          </a:p>
          <a:p>
            <a:pPr lvl="1"/>
            <a:r>
              <a:rPr lang="en-US" i="1" dirty="0" smtClean="0">
                <a:solidFill>
                  <a:schemeClr val="accent6">
                    <a:lumMod val="50000"/>
                  </a:schemeClr>
                </a:solidFill>
              </a:rPr>
              <a:t>Propose that the wording be cleaned up and provision is made for the clause to be made operational at a different time than the rest of the Bill: this will allow the Minister to confirm that a product is available first.</a:t>
            </a:r>
          </a:p>
          <a:p>
            <a:r>
              <a:rPr lang="en-US" dirty="0" smtClean="0"/>
              <a:t>Other concerns: </a:t>
            </a:r>
          </a:p>
          <a:p>
            <a:pPr lvl="1"/>
            <a:r>
              <a:rPr lang="en-US" dirty="0" smtClean="0"/>
              <a:t>When in arrears, credit life insurance is cancelled;</a:t>
            </a:r>
          </a:p>
          <a:p>
            <a:pPr lvl="1"/>
            <a:r>
              <a:rPr lang="en-US" dirty="0" smtClean="0"/>
              <a:t>What should the risks insured against be </a:t>
            </a:r>
            <a:r>
              <a:rPr lang="en-US" i="1" dirty="0" smtClean="0">
                <a:solidFill>
                  <a:schemeClr val="accent6">
                    <a:lumMod val="50000"/>
                  </a:schemeClr>
                </a:solidFill>
              </a:rPr>
              <a:t>(need to clearly indicate this)</a:t>
            </a:r>
            <a:r>
              <a:rPr lang="en-US" dirty="0" smtClean="0"/>
              <a:t>;</a:t>
            </a:r>
          </a:p>
          <a:p>
            <a:pPr lvl="1"/>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30</a:t>
            </a:fld>
            <a:endParaRPr lang="en-US" dirty="0"/>
          </a:p>
        </p:txBody>
      </p:sp>
    </p:spTree>
    <p:extLst>
      <p:ext uri="{BB962C8B-B14F-4D97-AF65-F5344CB8AC3E}">
        <p14:creationId xmlns:p14="http://schemas.microsoft.com/office/powerpoint/2010/main" xmlns="" val="3398107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ZA" sz="9600" dirty="0" smtClean="0"/>
              <a:t>Thank you</a:t>
            </a:r>
            <a:endParaRPr lang="en-ZA" sz="9600"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31</a:t>
            </a:fld>
            <a:endParaRPr lang="en-US" dirty="0"/>
          </a:p>
        </p:txBody>
      </p:sp>
    </p:spTree>
    <p:extLst>
      <p:ext uri="{BB962C8B-B14F-4D97-AF65-F5344CB8AC3E}">
        <p14:creationId xmlns:p14="http://schemas.microsoft.com/office/powerpoint/2010/main" xmlns="" val="42370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FC67B8-CC4D-F143-A441-7A1B88FDA60D}" type="slidenum">
              <a:rPr lang="en-US" smtClean="0"/>
              <a:pPr/>
              <a:t>4</a:t>
            </a:fld>
            <a:endParaRPr lang="en-US" dirty="0"/>
          </a:p>
        </p:txBody>
      </p:sp>
      <p:pic>
        <p:nvPicPr>
          <p:cNvPr id="3" name="Picture 2"/>
          <p:cNvPicPr>
            <a:picLocks noChangeAspect="1"/>
          </p:cNvPicPr>
          <p:nvPr/>
        </p:nvPicPr>
        <p:blipFill rotWithShape="1">
          <a:blip r:embed="rId2"/>
          <a:srcRect l="9873" t="43613" r="71279" b="3939"/>
          <a:stretch/>
        </p:blipFill>
        <p:spPr>
          <a:xfrm>
            <a:off x="2042808" y="357385"/>
            <a:ext cx="6759087" cy="5697394"/>
          </a:xfrm>
          <a:prstGeom prst="rect">
            <a:avLst/>
          </a:prstGeom>
        </p:spPr>
      </p:pic>
    </p:spTree>
    <p:extLst>
      <p:ext uri="{BB962C8B-B14F-4D97-AF65-F5344CB8AC3E}">
        <p14:creationId xmlns:p14="http://schemas.microsoft.com/office/powerpoint/2010/main" xmlns="" val="1135564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719"/>
            <a:ext cx="8915400" cy="1143000"/>
          </a:xfrm>
        </p:spPr>
        <p:txBody>
          <a:bodyPr>
            <a:normAutofit/>
          </a:bodyPr>
          <a:lstStyle/>
          <a:p>
            <a:r>
              <a:rPr lang="en-ZA" dirty="0" smtClean="0"/>
              <a:t>Where do we go from here</a:t>
            </a:r>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541729053"/>
              </p:ext>
            </p:extLst>
          </p:nvPr>
        </p:nvGraphicFramePr>
        <p:xfrm>
          <a:off x="445850" y="1164719"/>
          <a:ext cx="8964850" cy="5034280"/>
        </p:xfrm>
        <a:graphic>
          <a:graphicData uri="http://schemas.openxmlformats.org/drawingml/2006/table">
            <a:tbl>
              <a:tblPr firstRow="1" bandRow="1">
                <a:tableStyleId>{5C22544A-7EE6-4342-B048-85BDC9FD1C3A}</a:tableStyleId>
              </a:tblPr>
              <a:tblGrid>
                <a:gridCol w="1796567">
                  <a:extLst>
                    <a:ext uri="{9D8B030D-6E8A-4147-A177-3AD203B41FA5}">
                      <a16:colId xmlns:a16="http://schemas.microsoft.com/office/drawing/2014/main" xmlns="" val="2822687906"/>
                    </a:ext>
                  </a:extLst>
                </a:gridCol>
                <a:gridCol w="7168283">
                  <a:extLst>
                    <a:ext uri="{9D8B030D-6E8A-4147-A177-3AD203B41FA5}">
                      <a16:colId xmlns:a16="http://schemas.microsoft.com/office/drawing/2014/main" xmlns="" val="486576112"/>
                    </a:ext>
                  </a:extLst>
                </a:gridCol>
              </a:tblGrid>
              <a:tr h="370840">
                <a:tc>
                  <a:txBody>
                    <a:bodyPr/>
                    <a:lstStyle/>
                    <a:p>
                      <a:pPr algn="ctr"/>
                      <a:r>
                        <a:rPr lang="en-ZA" dirty="0" smtClean="0"/>
                        <a:t>NA Rule</a:t>
                      </a:r>
                      <a:endParaRPr lang="en-ZA" dirty="0"/>
                    </a:p>
                  </a:txBody>
                  <a:tcPr/>
                </a:tc>
                <a:tc>
                  <a:txBody>
                    <a:bodyPr/>
                    <a:lstStyle/>
                    <a:p>
                      <a:pPr algn="ctr"/>
                      <a:r>
                        <a:rPr lang="en-ZA" dirty="0" smtClean="0"/>
                        <a:t>Activity</a:t>
                      </a:r>
                      <a:endParaRPr lang="en-ZA" dirty="0"/>
                    </a:p>
                  </a:txBody>
                  <a:tcPr/>
                </a:tc>
                <a:extLst>
                  <a:ext uri="{0D108BD9-81ED-4DB2-BD59-A6C34878D82A}">
                    <a16:rowId xmlns:a16="http://schemas.microsoft.com/office/drawing/2014/main" xmlns="" val="1058603356"/>
                  </a:ext>
                </a:extLst>
              </a:tr>
              <a:tr h="546160">
                <a:tc>
                  <a:txBody>
                    <a:bodyPr/>
                    <a:lstStyle/>
                    <a:p>
                      <a:pPr algn="ctr"/>
                      <a:r>
                        <a:rPr lang="en-ZA" b="1" dirty="0" smtClean="0">
                          <a:solidFill>
                            <a:schemeClr val="accent6">
                              <a:lumMod val="50000"/>
                            </a:schemeClr>
                          </a:solidFill>
                        </a:rPr>
                        <a:t>275(d) </a:t>
                      </a:r>
                      <a:endParaRPr lang="en-ZA" b="1" i="0" dirty="0">
                        <a:solidFill>
                          <a:schemeClr val="accent6">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0" i="1" dirty="0" smtClean="0">
                          <a:solidFill>
                            <a:schemeClr val="accent6">
                              <a:lumMod val="50000"/>
                            </a:schemeClr>
                          </a:solidFill>
                        </a:rPr>
                        <a:t>The Committee may make amendments to the draft Bill (deliberations).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b="1" dirty="0" smtClean="0">
                        <a:solidFill>
                          <a:schemeClr val="accent6">
                            <a:lumMod val="50000"/>
                          </a:schemeClr>
                        </a:solidFill>
                      </a:endParaRPr>
                    </a:p>
                  </a:txBody>
                  <a:tcPr/>
                </a:tc>
                <a:extLst>
                  <a:ext uri="{0D108BD9-81ED-4DB2-BD59-A6C34878D82A}">
                    <a16:rowId xmlns:a16="http://schemas.microsoft.com/office/drawing/2014/main" xmlns="" val="3089322726"/>
                  </a:ext>
                </a:extLst>
              </a:tr>
              <a:tr h="587016">
                <a:tc>
                  <a:txBody>
                    <a:bodyPr/>
                    <a:lstStyle/>
                    <a:p>
                      <a:pPr algn="ctr"/>
                      <a:r>
                        <a:rPr lang="en-ZA" dirty="0" smtClean="0"/>
                        <a:t>275</a:t>
                      </a:r>
                      <a:r>
                        <a:rPr lang="en-ZA" i="0" dirty="0" smtClean="0"/>
                        <a:t>(c)</a:t>
                      </a:r>
                      <a:endParaRPr lang="en-ZA" i="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aseline="0" dirty="0" smtClean="0"/>
                        <a:t>The Committee consults the </a:t>
                      </a:r>
                      <a:r>
                        <a:rPr lang="en-ZA" b="1" baseline="0" dirty="0" smtClean="0"/>
                        <a:t>JTM</a:t>
                      </a:r>
                      <a:r>
                        <a:rPr lang="en-ZA" baseline="0" dirty="0" smtClean="0"/>
                        <a:t> for advice on classification of the Bill in the form that it will be introduced (final Bill).</a:t>
                      </a:r>
                      <a:endParaRPr lang="en-ZA" dirty="0" smtClean="0"/>
                    </a:p>
                  </a:txBody>
                  <a:tcPr/>
                </a:tc>
                <a:extLst>
                  <a:ext uri="{0D108BD9-81ED-4DB2-BD59-A6C34878D82A}">
                    <a16:rowId xmlns:a16="http://schemas.microsoft.com/office/drawing/2014/main" xmlns="" val="1250998653"/>
                  </a:ext>
                </a:extLst>
              </a:tr>
              <a:tr h="868680">
                <a:tc>
                  <a:txBody>
                    <a:bodyPr/>
                    <a:lstStyle/>
                    <a:p>
                      <a:pPr algn="ctr"/>
                      <a:r>
                        <a:rPr lang="en-ZA" dirty="0" smtClean="0"/>
                        <a:t>279(4)</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t>The</a:t>
                      </a:r>
                      <a:r>
                        <a:rPr lang="en-ZA" baseline="0" dirty="0" smtClean="0"/>
                        <a:t> Bill must be </a:t>
                      </a:r>
                      <a:r>
                        <a:rPr lang="en-ZA" b="1" baseline="0" dirty="0" smtClean="0"/>
                        <a:t>certified</a:t>
                      </a:r>
                      <a:r>
                        <a:rPr lang="en-ZA" baseline="0" dirty="0" smtClean="0"/>
                        <a:t> by the Chief Parliamentary Legal Adviser or a Parliamentary Legal Adviser designated by him or her as being consistent with the Constitution and existing legislation; and properly drafted in the form and style.</a:t>
                      </a:r>
                      <a:endParaRPr lang="en-ZA" dirty="0" smtClean="0"/>
                    </a:p>
                  </a:txBody>
                  <a:tcPr/>
                </a:tc>
                <a:extLst>
                  <a:ext uri="{0D108BD9-81ED-4DB2-BD59-A6C34878D82A}">
                    <a16:rowId xmlns:a16="http://schemas.microsoft.com/office/drawing/2014/main" xmlns="" val="3471613715"/>
                  </a:ext>
                </a:extLst>
              </a:tr>
              <a:tr h="370840">
                <a:tc>
                  <a:txBody>
                    <a:bodyPr/>
                    <a:lstStyle/>
                    <a:p>
                      <a:pPr algn="ctr"/>
                      <a:r>
                        <a:rPr lang="en-ZA" dirty="0" smtClean="0"/>
                        <a:t>279(1) and (3)</a:t>
                      </a:r>
                      <a:endParaRPr lang="en-ZA" dirty="0"/>
                    </a:p>
                  </a:txBody>
                  <a:tcPr/>
                </a:tc>
                <a:tc>
                  <a:txBody>
                    <a:bodyPr/>
                    <a:lstStyle/>
                    <a:p>
                      <a:r>
                        <a:rPr lang="en-ZA" dirty="0" smtClean="0"/>
                        <a:t>The Committee </a:t>
                      </a:r>
                      <a:r>
                        <a:rPr lang="en-ZA" b="1" dirty="0" smtClean="0"/>
                        <a:t>introduces</a:t>
                      </a:r>
                      <a:r>
                        <a:rPr lang="en-ZA" baseline="0" dirty="0" smtClean="0"/>
                        <a:t> the Bill by submitting a copy thereof and a supporting memorandum to the Speaker.</a:t>
                      </a:r>
                      <a:endParaRPr lang="en-ZA" dirty="0"/>
                    </a:p>
                  </a:txBody>
                  <a:tcPr/>
                </a:tc>
                <a:extLst>
                  <a:ext uri="{0D108BD9-81ED-4DB2-BD59-A6C34878D82A}">
                    <a16:rowId xmlns:a16="http://schemas.microsoft.com/office/drawing/2014/main" xmlns="" val="423600303"/>
                  </a:ext>
                </a:extLst>
              </a:tr>
              <a:tr h="370840">
                <a:tc>
                  <a:txBody>
                    <a:bodyPr/>
                    <a:lstStyle/>
                    <a:p>
                      <a:pPr algn="ctr"/>
                      <a:r>
                        <a:rPr lang="en-ZA" dirty="0" smtClean="0"/>
                        <a:t>280(3)</a:t>
                      </a:r>
                      <a:endParaRPr lang="en-ZA" dirty="0"/>
                    </a:p>
                  </a:txBody>
                  <a:tcPr/>
                </a:tc>
                <a:tc>
                  <a:txBody>
                    <a:bodyPr/>
                    <a:lstStyle/>
                    <a:p>
                      <a:r>
                        <a:rPr lang="en-ZA" dirty="0" smtClean="0"/>
                        <a:t>The findings of the </a:t>
                      </a:r>
                      <a:r>
                        <a:rPr lang="en-ZA" b="1" dirty="0" smtClean="0"/>
                        <a:t>JTM</a:t>
                      </a:r>
                      <a:r>
                        <a:rPr lang="en-ZA" b="0" dirty="0" smtClean="0"/>
                        <a:t> as</a:t>
                      </a:r>
                      <a:r>
                        <a:rPr lang="en-ZA" b="0" baseline="0" dirty="0" smtClean="0"/>
                        <a:t> per NA Rule </a:t>
                      </a:r>
                      <a:r>
                        <a:rPr lang="en-ZA" b="0" dirty="0" smtClean="0"/>
                        <a:t>275</a:t>
                      </a:r>
                      <a:r>
                        <a:rPr lang="en-ZA" b="0" i="1" dirty="0" smtClean="0"/>
                        <a:t>(c) </a:t>
                      </a:r>
                      <a:r>
                        <a:rPr lang="en-ZA" b="0" i="0" dirty="0" smtClean="0"/>
                        <a:t> is tabled with the Bill when it is</a:t>
                      </a:r>
                      <a:r>
                        <a:rPr lang="en-ZA" b="0" i="0" baseline="0" dirty="0" smtClean="0"/>
                        <a:t> introduced.</a:t>
                      </a:r>
                      <a:endParaRPr lang="en-ZA" dirty="0"/>
                    </a:p>
                  </a:txBody>
                  <a:tcPr/>
                </a:tc>
                <a:extLst>
                  <a:ext uri="{0D108BD9-81ED-4DB2-BD59-A6C34878D82A}">
                    <a16:rowId xmlns:a16="http://schemas.microsoft.com/office/drawing/2014/main" xmlns="" val="1761753129"/>
                  </a:ext>
                </a:extLst>
              </a:tr>
              <a:tr h="370840">
                <a:tc>
                  <a:txBody>
                    <a:bodyPr/>
                    <a:lstStyle/>
                    <a:p>
                      <a:pPr algn="ctr"/>
                      <a:r>
                        <a:rPr lang="en-ZA" dirty="0" smtClean="0"/>
                        <a:t>282(1)</a:t>
                      </a:r>
                    </a:p>
                    <a:p>
                      <a:pPr algn="ctr"/>
                      <a:r>
                        <a:rPr lang="en-ZA" dirty="0" smtClean="0"/>
                        <a:t>290(2)(b)</a:t>
                      </a:r>
                      <a:endParaRPr lang="en-ZA" dirty="0"/>
                    </a:p>
                  </a:txBody>
                  <a:tcPr/>
                </a:tc>
                <a:tc>
                  <a:txBody>
                    <a:bodyPr/>
                    <a:lstStyle/>
                    <a:p>
                      <a:r>
                        <a:rPr lang="en-ZA" dirty="0" smtClean="0"/>
                        <a:t>The Bill does not have a first reading – in stead it</a:t>
                      </a:r>
                      <a:r>
                        <a:rPr lang="en-ZA" baseline="0" dirty="0" smtClean="0"/>
                        <a:t> is placed on the order paper for </a:t>
                      </a:r>
                      <a:r>
                        <a:rPr lang="en-ZA" b="1" baseline="0" dirty="0" smtClean="0"/>
                        <a:t>Second Reading</a:t>
                      </a:r>
                      <a:r>
                        <a:rPr lang="en-ZA" baseline="0" dirty="0" smtClean="0"/>
                        <a:t>. At least three Assembly working days must elapse since the Bill was introduced before the Second Reading.</a:t>
                      </a:r>
                      <a:endParaRPr lang="en-ZA" dirty="0"/>
                    </a:p>
                  </a:txBody>
                  <a:tcPr/>
                </a:tc>
                <a:extLst>
                  <a:ext uri="{0D108BD9-81ED-4DB2-BD59-A6C34878D82A}">
                    <a16:rowId xmlns:a16="http://schemas.microsoft.com/office/drawing/2014/main" xmlns="" val="2401922876"/>
                  </a:ext>
                </a:extLst>
              </a:tr>
            </a:tbl>
          </a:graphicData>
        </a:graphic>
      </p:graphicFrame>
    </p:spTree>
    <p:extLst>
      <p:ext uri="{BB962C8B-B14F-4D97-AF65-F5344CB8AC3E}">
        <p14:creationId xmlns:p14="http://schemas.microsoft.com/office/powerpoint/2010/main" xmlns="" val="423815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083" y="-92598"/>
            <a:ext cx="8465917" cy="1143000"/>
          </a:xfrm>
        </p:spPr>
        <p:txBody>
          <a:bodyPr/>
          <a:lstStyle/>
          <a:p>
            <a:r>
              <a:rPr lang="en-US" dirty="0" smtClean="0"/>
              <a:t>Bill as advertised – main features (1)</a:t>
            </a:r>
            <a:endParaRPr lang="en-US" dirty="0"/>
          </a:p>
        </p:txBody>
      </p:sp>
      <p:sp>
        <p:nvSpPr>
          <p:cNvPr id="3" name="Content Placeholder 2"/>
          <p:cNvSpPr>
            <a:spLocks noGrp="1"/>
          </p:cNvSpPr>
          <p:nvPr>
            <p:ph idx="1"/>
          </p:nvPr>
        </p:nvSpPr>
        <p:spPr>
          <a:xfrm>
            <a:off x="138897" y="1143000"/>
            <a:ext cx="9627404" cy="5715000"/>
          </a:xfrm>
        </p:spPr>
        <p:txBody>
          <a:bodyPr>
            <a:normAutofit fontScale="85000" lnSpcReduction="20000"/>
          </a:bodyPr>
          <a:lstStyle/>
          <a:p>
            <a:pPr marL="173038" indent="-173038" algn="just"/>
            <a:r>
              <a:rPr lang="en-US" b="1" dirty="0" smtClean="0"/>
              <a:t>Provides for a debt relief measure:</a:t>
            </a:r>
          </a:p>
          <a:p>
            <a:pPr marL="358775" lvl="1" indent="-185738" algn="just"/>
            <a:r>
              <a:rPr lang="en-US" b="1" dirty="0" smtClean="0"/>
              <a:t>Criteria</a:t>
            </a:r>
            <a:r>
              <a:rPr lang="en-US" dirty="0" smtClean="0"/>
              <a:t>: Citizen/permanent resident; natural person; income of ≤ R7500 pm; no </a:t>
            </a:r>
            <a:r>
              <a:rPr lang="en-GB" dirty="0" smtClean="0"/>
              <a:t>realisable</a:t>
            </a:r>
            <a:r>
              <a:rPr lang="en-US" dirty="0" smtClean="0"/>
              <a:t> assets; not subject to debt review; on 24 November 2017 has unsecured debt of ≤ R50,000.</a:t>
            </a:r>
          </a:p>
          <a:p>
            <a:pPr marL="358775" lvl="1" indent="-185738" algn="just"/>
            <a:r>
              <a:rPr lang="en-US" b="1" dirty="0" smtClean="0"/>
              <a:t>Process</a:t>
            </a:r>
            <a:r>
              <a:rPr lang="en-US" dirty="0" smtClean="0"/>
              <a:t>: Application to NCR </a:t>
            </a:r>
            <a:r>
              <a:rPr lang="en-US" dirty="0" smtClean="0">
                <a:sym typeface="Wingdings" panose="05000000000000000000" pitchFamily="2" charset="2"/>
              </a:rPr>
              <a:t> Referral to NCT  NCT considers on motion  NCT makes an order  Credit provider may approach NCT to set order aside.</a:t>
            </a:r>
          </a:p>
          <a:p>
            <a:pPr marL="358775" lvl="1" indent="-185738" algn="just"/>
            <a:r>
              <a:rPr lang="en-US" b="1" dirty="0"/>
              <a:t>Relief</a:t>
            </a:r>
            <a:r>
              <a:rPr lang="en-US" dirty="0"/>
              <a:t>: </a:t>
            </a:r>
            <a:r>
              <a:rPr lang="en-US" i="1" dirty="0" smtClean="0">
                <a:solidFill>
                  <a:schemeClr val="accent6">
                    <a:lumMod val="50000"/>
                  </a:schemeClr>
                </a:solidFill>
              </a:rPr>
              <a:t>Existing measures</a:t>
            </a:r>
            <a:r>
              <a:rPr lang="en-US" dirty="0" smtClean="0"/>
              <a:t>: 1.Consider reckless lending; 2. Consider possible debt review; 3. Consider reduced instalments; </a:t>
            </a:r>
            <a:r>
              <a:rPr lang="en-US" i="1" dirty="0" smtClean="0">
                <a:solidFill>
                  <a:schemeClr val="accent6">
                    <a:lumMod val="50000"/>
                  </a:schemeClr>
                </a:solidFill>
              </a:rPr>
              <a:t>New measures</a:t>
            </a:r>
            <a:r>
              <a:rPr lang="en-US" dirty="0" smtClean="0"/>
              <a:t>: 4. Suspension (12 months x 2) and extinguishing the debt (may be a percentage thereof).</a:t>
            </a:r>
          </a:p>
          <a:p>
            <a:pPr marL="358775" lvl="1" indent="-185738" algn="just"/>
            <a:r>
              <a:rPr lang="en-US" b="1" dirty="0" smtClean="0"/>
              <a:t>Consequences</a:t>
            </a:r>
            <a:r>
              <a:rPr lang="en-US" dirty="0" smtClean="0"/>
              <a:t>: Applicant may not obtain further credit from date of application; Credit providers may not enforce debt from date of application; NCT may suspend the applicant’s right to apply for credit for a maximum of 36 months.</a:t>
            </a:r>
          </a:p>
          <a:p>
            <a:pPr marL="0" indent="-227013" algn="just"/>
            <a:r>
              <a:rPr lang="en-US" b="1" dirty="0" smtClean="0"/>
              <a:t>Provides for the Minister to prescribe a further debt relief measure</a:t>
            </a:r>
          </a:p>
        </p:txBody>
      </p:sp>
      <p:sp>
        <p:nvSpPr>
          <p:cNvPr id="4" name="Slide Number Placeholder 3"/>
          <p:cNvSpPr>
            <a:spLocks noGrp="1"/>
          </p:cNvSpPr>
          <p:nvPr>
            <p:ph type="sldNum" sz="quarter" idx="12"/>
          </p:nvPr>
        </p:nvSpPr>
        <p:spPr/>
        <p:txBody>
          <a:bodyPr/>
          <a:lstStyle/>
          <a:p>
            <a:fld id="{D0FC67B8-CC4D-F143-A441-7A1B88FDA60D}" type="slidenum">
              <a:rPr lang="en-US" smtClean="0"/>
              <a:pPr/>
              <a:t>6</a:t>
            </a:fld>
            <a:endParaRPr lang="en-US" dirty="0"/>
          </a:p>
        </p:txBody>
      </p:sp>
    </p:spTree>
    <p:extLst>
      <p:ext uri="{BB962C8B-B14F-4D97-AF65-F5344CB8AC3E}">
        <p14:creationId xmlns:p14="http://schemas.microsoft.com/office/powerpoint/2010/main" xmlns="" val="3549087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218" y="0"/>
            <a:ext cx="8428782" cy="1143000"/>
          </a:xfrm>
        </p:spPr>
        <p:txBody>
          <a:bodyPr/>
          <a:lstStyle/>
          <a:p>
            <a:r>
              <a:rPr lang="en-US" dirty="0"/>
              <a:t>Bill as advertised – main </a:t>
            </a:r>
            <a:r>
              <a:rPr lang="en-US" dirty="0" smtClean="0"/>
              <a:t>features (2)</a:t>
            </a:r>
            <a:endParaRPr lang="en-ZA" dirty="0"/>
          </a:p>
        </p:txBody>
      </p:sp>
      <p:sp>
        <p:nvSpPr>
          <p:cNvPr id="3" name="Content Placeholder 2"/>
          <p:cNvSpPr>
            <a:spLocks noGrp="1"/>
          </p:cNvSpPr>
          <p:nvPr>
            <p:ph idx="1"/>
          </p:nvPr>
        </p:nvSpPr>
        <p:spPr>
          <a:xfrm>
            <a:off x="0" y="1143000"/>
            <a:ext cx="9906000" cy="5714999"/>
          </a:xfrm>
        </p:spPr>
        <p:txBody>
          <a:bodyPr/>
          <a:lstStyle/>
          <a:p>
            <a:pPr marL="173038" indent="-173038" algn="just"/>
            <a:r>
              <a:rPr lang="en-US" dirty="0"/>
              <a:t>Provides for mandatory reporting of reckless lending by Credit Providers and Debt Counsellors</a:t>
            </a:r>
          </a:p>
          <a:p>
            <a:pPr marL="358775" lvl="1" indent="-185738" algn="just"/>
            <a:r>
              <a:rPr lang="en-US" dirty="0"/>
              <a:t>The NCR may suspend an agreement if it appears to be reckless, while awaiting the final decision of the NCT</a:t>
            </a:r>
          </a:p>
          <a:p>
            <a:pPr marL="358775" lvl="1" indent="-185738" algn="just"/>
            <a:r>
              <a:rPr lang="en-US" dirty="0"/>
              <a:t>Failure to report attracts an administrative fine</a:t>
            </a:r>
          </a:p>
          <a:p>
            <a:pPr marL="358775" lvl="1" indent="-185738" algn="just"/>
            <a:r>
              <a:rPr lang="en-US" dirty="0"/>
              <a:t>Reckless lending is made an offence</a:t>
            </a:r>
          </a:p>
          <a:p>
            <a:pPr marL="173038" indent="-173038" algn="just"/>
            <a:r>
              <a:rPr lang="en-US" dirty="0"/>
              <a:t>Provides for mandatory credit life insurance on all loans of </a:t>
            </a:r>
            <a:r>
              <a:rPr lang="en-US" dirty="0" smtClean="0"/>
              <a:t>&gt; 6 months and ≤ R50,000</a:t>
            </a:r>
          </a:p>
          <a:p>
            <a:pPr marL="173038" indent="-173038" algn="just"/>
            <a:r>
              <a:rPr lang="en-US" dirty="0" smtClean="0"/>
              <a:t>Creates offences related to registration requirements and actions prohibited by the Act</a:t>
            </a:r>
            <a:endParaRPr lang="en-US" dirty="0"/>
          </a:p>
          <a:p>
            <a:endParaRPr lang="en-US" dirty="0"/>
          </a:p>
          <a:p>
            <a:endParaRPr lang="en-ZA"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7</a:t>
            </a:fld>
            <a:endParaRPr lang="en-US" dirty="0"/>
          </a:p>
        </p:txBody>
      </p:sp>
    </p:spTree>
    <p:extLst>
      <p:ext uri="{BB962C8B-B14F-4D97-AF65-F5344CB8AC3E}">
        <p14:creationId xmlns:p14="http://schemas.microsoft.com/office/powerpoint/2010/main" xmlns="" val="46328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694" y="-2088"/>
            <a:ext cx="8498305" cy="1143000"/>
          </a:xfrm>
        </p:spPr>
        <p:txBody>
          <a:bodyPr>
            <a:normAutofit/>
          </a:bodyPr>
          <a:lstStyle/>
          <a:p>
            <a:r>
              <a:rPr lang="en-GB" sz="4000" dirty="0" smtClean="0"/>
              <a:t>Constitutionality</a:t>
            </a:r>
            <a:endParaRPr lang="en-ZA" sz="4200" dirty="0"/>
          </a:p>
        </p:txBody>
      </p:sp>
      <p:sp>
        <p:nvSpPr>
          <p:cNvPr id="3" name="Content Placeholder 2"/>
          <p:cNvSpPr>
            <a:spLocks noGrp="1"/>
          </p:cNvSpPr>
          <p:nvPr>
            <p:ph idx="1"/>
          </p:nvPr>
        </p:nvSpPr>
        <p:spPr>
          <a:xfrm>
            <a:off x="152400" y="1046747"/>
            <a:ext cx="9499600" cy="5811253"/>
          </a:xfrm>
        </p:spPr>
        <p:txBody>
          <a:bodyPr>
            <a:normAutofit lnSpcReduction="10000"/>
          </a:bodyPr>
          <a:lstStyle/>
          <a:p>
            <a:pPr lvl="0" algn="just"/>
            <a:r>
              <a:rPr lang="en-ZA" sz="2800" b="1" dirty="0" smtClean="0"/>
              <a:t>Equality: </a:t>
            </a:r>
            <a:r>
              <a:rPr lang="en-ZA" sz="2800" dirty="0" smtClean="0"/>
              <a:t>Concern about the limit to citizens – afford all natural persons access and make provision for persons married in community of property (dti opinion).</a:t>
            </a:r>
          </a:p>
          <a:p>
            <a:pPr lvl="1" algn="just"/>
            <a:r>
              <a:rPr lang="en-ZA" sz="2400" dirty="0" smtClean="0"/>
              <a:t>“Citizen” was included because the definition developed from the definition used by Municipalities for “indigent”: </a:t>
            </a:r>
            <a:r>
              <a:rPr lang="en-ZA" sz="2400" i="1" dirty="0" smtClean="0">
                <a:solidFill>
                  <a:schemeClr val="accent6">
                    <a:lumMod val="50000"/>
                  </a:schemeClr>
                </a:solidFill>
              </a:rPr>
              <a:t>recommend that the intervention be available to all natural persons to whom the Act applies</a:t>
            </a:r>
          </a:p>
          <a:p>
            <a:pPr lvl="0" algn="just"/>
            <a:r>
              <a:rPr lang="en-ZA" sz="2800" b="1" dirty="0" smtClean="0"/>
              <a:t>Deprivation / expropriation:</a:t>
            </a:r>
          </a:p>
          <a:p>
            <a:pPr lvl="1" algn="just"/>
            <a:r>
              <a:rPr lang="en-ZA" sz="2400" dirty="0" smtClean="0"/>
              <a:t>A number of legal opinions agree this Bill is </a:t>
            </a:r>
            <a:r>
              <a:rPr lang="en-ZA" sz="2400" u="sng" dirty="0" smtClean="0">
                <a:solidFill>
                  <a:schemeClr val="accent6">
                    <a:lumMod val="50000"/>
                  </a:schemeClr>
                </a:solidFill>
              </a:rPr>
              <a:t>not an expropriation Bill</a:t>
            </a:r>
            <a:r>
              <a:rPr lang="en-ZA" sz="2400" dirty="0" smtClean="0"/>
              <a:t>.</a:t>
            </a:r>
          </a:p>
          <a:p>
            <a:pPr lvl="1" algn="just"/>
            <a:r>
              <a:rPr lang="en-ZA" sz="2400" dirty="0" smtClean="0"/>
              <a:t>Iro deprivation: Only arbitrary deprivations will be unconstitutional: I.e. if the Bill-</a:t>
            </a:r>
          </a:p>
          <a:p>
            <a:pPr lvl="2" algn="just"/>
            <a:r>
              <a:rPr lang="en-ZA" sz="2200" dirty="0"/>
              <a:t>does not </a:t>
            </a:r>
            <a:r>
              <a:rPr lang="en-ZA" sz="2200" dirty="0" smtClean="0"/>
              <a:t>provide </a:t>
            </a:r>
            <a:r>
              <a:rPr lang="en-ZA" sz="2200" dirty="0"/>
              <a:t>sufficient reason for the particular deprivation in </a:t>
            </a:r>
            <a:r>
              <a:rPr lang="en-ZA" sz="2200" dirty="0" smtClean="0"/>
              <a:t>question </a:t>
            </a:r>
            <a:r>
              <a:rPr lang="en-ZA" sz="2200" b="1" dirty="0" smtClean="0"/>
              <a:t>(rationale)</a:t>
            </a:r>
            <a:r>
              <a:rPr lang="en-ZA" sz="2200" dirty="0" smtClean="0"/>
              <a:t>; or</a:t>
            </a:r>
          </a:p>
          <a:p>
            <a:pPr lvl="2" algn="just"/>
            <a:r>
              <a:rPr lang="en-ZA" sz="2200" dirty="0" smtClean="0"/>
              <a:t>is </a:t>
            </a:r>
            <a:r>
              <a:rPr lang="en-ZA" sz="2200" b="1" dirty="0"/>
              <a:t>procedurally </a:t>
            </a:r>
            <a:r>
              <a:rPr lang="en-ZA" sz="2200" b="1" dirty="0" smtClean="0"/>
              <a:t>unfair </a:t>
            </a:r>
            <a:r>
              <a:rPr lang="en-ZA" sz="2200" dirty="0"/>
              <a:t>(First National Bank of SA Limited t/a Wesbank v Commissioner for the South African Revenue </a:t>
            </a:r>
            <a:r>
              <a:rPr lang="en-ZA" sz="2200" dirty="0" smtClean="0"/>
              <a:t>Services)</a:t>
            </a:r>
            <a:endParaRPr lang="en-GB" sz="2200" dirty="0" smtClean="0"/>
          </a:p>
          <a:p>
            <a:pPr lvl="0"/>
            <a:endParaRPr lang="en-ZA" sz="3600"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8</a:t>
            </a:fld>
            <a:endParaRPr lang="en-US" dirty="0"/>
          </a:p>
        </p:txBody>
      </p:sp>
    </p:spTree>
    <p:extLst>
      <p:ext uri="{BB962C8B-B14F-4D97-AF65-F5344CB8AC3E}">
        <p14:creationId xmlns:p14="http://schemas.microsoft.com/office/powerpoint/2010/main" xmlns="" val="3269427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162"/>
            <a:ext cx="8915400" cy="1143000"/>
          </a:xfrm>
        </p:spPr>
        <p:txBody>
          <a:bodyPr/>
          <a:lstStyle/>
          <a:p>
            <a:r>
              <a:rPr lang="en-GB" dirty="0"/>
              <a:t>Constitutionality: </a:t>
            </a:r>
            <a:r>
              <a:rPr lang="en-GB" dirty="0" smtClean="0"/>
              <a:t>Rationale (1)</a:t>
            </a:r>
            <a:endParaRPr lang="en-ZA" dirty="0"/>
          </a:p>
        </p:txBody>
      </p:sp>
      <p:sp>
        <p:nvSpPr>
          <p:cNvPr id="3" name="Content Placeholder 2"/>
          <p:cNvSpPr>
            <a:spLocks noGrp="1"/>
          </p:cNvSpPr>
          <p:nvPr>
            <p:ph idx="1"/>
          </p:nvPr>
        </p:nvSpPr>
        <p:spPr>
          <a:xfrm>
            <a:off x="203200" y="1112838"/>
            <a:ext cx="9461500" cy="5745162"/>
          </a:xfrm>
        </p:spPr>
        <p:txBody>
          <a:bodyPr>
            <a:normAutofit fontScale="85000" lnSpcReduction="10000"/>
          </a:bodyPr>
          <a:lstStyle/>
          <a:p>
            <a:pPr marL="0" lvl="0" indent="0" algn="just">
              <a:buNone/>
            </a:pPr>
            <a:r>
              <a:rPr lang="en-GB" sz="2400" b="1" dirty="0" smtClean="0"/>
              <a:t>Must </a:t>
            </a:r>
            <a:r>
              <a:rPr lang="en-GB" sz="2400" b="1" dirty="0"/>
              <a:t>consider- </a:t>
            </a:r>
          </a:p>
          <a:p>
            <a:pPr marL="266700" indent="-266700" algn="just"/>
            <a:r>
              <a:rPr lang="en-ZA" sz="2400" dirty="0"/>
              <a:t>the relationship between the means employed and the ends sought by the legislative scheme; </a:t>
            </a:r>
          </a:p>
          <a:p>
            <a:pPr marL="266700" indent="-266700" algn="just"/>
            <a:r>
              <a:rPr lang="en-ZA" sz="2400" dirty="0"/>
              <a:t>the relationship between the purpose of the deprivation </a:t>
            </a:r>
            <a:r>
              <a:rPr lang="en-ZA" sz="2400" i="1" dirty="0" smtClean="0">
                <a:solidFill>
                  <a:schemeClr val="accent6">
                    <a:lumMod val="50000"/>
                  </a:schemeClr>
                </a:solidFill>
              </a:rPr>
              <a:t>(Summit proposed that the current exclusion of consumers may in fact be unconstitutional) </a:t>
            </a:r>
            <a:r>
              <a:rPr lang="en-ZA" sz="2400" dirty="0" smtClean="0"/>
              <a:t>and </a:t>
            </a:r>
            <a:r>
              <a:rPr lang="en-ZA" sz="2400" dirty="0"/>
              <a:t>the nature of the property; </a:t>
            </a:r>
          </a:p>
          <a:p>
            <a:pPr marL="266700" indent="-266700" algn="just"/>
            <a:r>
              <a:rPr lang="en-ZA" sz="2400" dirty="0"/>
              <a:t>the extent of the </a:t>
            </a:r>
            <a:r>
              <a:rPr lang="en-ZA" sz="2400" dirty="0" smtClean="0"/>
              <a:t>deprivation;</a:t>
            </a:r>
          </a:p>
          <a:p>
            <a:pPr marL="0" indent="0" algn="just">
              <a:buNone/>
            </a:pPr>
            <a:r>
              <a:rPr lang="en-ZA" sz="2400" b="1" dirty="0" smtClean="0"/>
              <a:t>Concerns raised in this regard:</a:t>
            </a:r>
          </a:p>
          <a:p>
            <a:pPr marL="177800" indent="-177800" algn="just"/>
            <a:r>
              <a:rPr lang="en-ZA" sz="2400" dirty="0" smtClean="0"/>
              <a:t>No </a:t>
            </a:r>
            <a:r>
              <a:rPr lang="en-ZA" sz="2400" dirty="0"/>
              <a:t>requirement for the consumer to be </a:t>
            </a:r>
            <a:r>
              <a:rPr lang="en-ZA" sz="2400" dirty="0" smtClean="0"/>
              <a:t>over-indebted (i.e no need for assistance)</a:t>
            </a:r>
          </a:p>
          <a:p>
            <a:pPr marL="533400" lvl="1" algn="just"/>
            <a:r>
              <a:rPr lang="en-ZA" sz="2400" i="1" dirty="0" smtClean="0">
                <a:solidFill>
                  <a:schemeClr val="accent6">
                    <a:lumMod val="50000"/>
                  </a:schemeClr>
                </a:solidFill>
              </a:rPr>
              <a:t>Intention was for consumers to be over-indebted. During deliberations it was considered that all of these consumers could be over-indebted: The statistics show something different: Recommend that it be included;</a:t>
            </a:r>
          </a:p>
          <a:p>
            <a:pPr marL="266700" indent="-266700" algn="just"/>
            <a:r>
              <a:rPr lang="en-ZA" sz="2400" dirty="0"/>
              <a:t>The role of the consumer (may have been reckless) and the credit provider (may have been 100% responsible lending) are </a:t>
            </a:r>
            <a:r>
              <a:rPr lang="en-ZA" sz="2400" dirty="0" smtClean="0"/>
              <a:t>ignored </a:t>
            </a:r>
            <a:r>
              <a:rPr lang="en-ZA" sz="2400" i="1" dirty="0" smtClean="0">
                <a:solidFill>
                  <a:schemeClr val="accent6">
                    <a:lumMod val="50000"/>
                  </a:schemeClr>
                </a:solidFill>
              </a:rPr>
              <a:t>(See proposal)</a:t>
            </a:r>
            <a:r>
              <a:rPr lang="en-ZA" sz="2400" dirty="0" smtClean="0"/>
              <a:t>;</a:t>
            </a:r>
          </a:p>
          <a:p>
            <a:pPr marL="266700" indent="-266700" algn="just"/>
            <a:r>
              <a:rPr lang="en-ZA" sz="2400" dirty="0" smtClean="0"/>
              <a:t>Possible significant adverse consequences for credit providers, but minimal </a:t>
            </a:r>
            <a:r>
              <a:rPr lang="en-ZA" sz="2400" dirty="0"/>
              <a:t>adverse consequences for the </a:t>
            </a:r>
            <a:r>
              <a:rPr lang="en-ZA" sz="2400" dirty="0" smtClean="0"/>
              <a:t>consumer </a:t>
            </a:r>
            <a:r>
              <a:rPr lang="en-ZA" sz="2400" i="1" dirty="0">
                <a:solidFill>
                  <a:schemeClr val="accent6">
                    <a:lumMod val="50000"/>
                  </a:schemeClr>
                </a:solidFill>
              </a:rPr>
              <a:t>(See proposal)</a:t>
            </a:r>
            <a:r>
              <a:rPr lang="en-ZA" sz="2400" dirty="0" smtClean="0"/>
              <a:t>;</a:t>
            </a:r>
            <a:endParaRPr lang="en-ZA" sz="2400" dirty="0"/>
          </a:p>
          <a:p>
            <a:pPr marL="266700" indent="-266700" algn="just"/>
            <a:r>
              <a:rPr lang="en-GB" sz="2400" dirty="0" smtClean="0"/>
              <a:t>Using </a:t>
            </a:r>
            <a:r>
              <a:rPr lang="en-GB" sz="2400" dirty="0"/>
              <a:t>existing </a:t>
            </a:r>
            <a:r>
              <a:rPr lang="en-GB" sz="2400" dirty="0" smtClean="0"/>
              <a:t>means / least restrictive means </a:t>
            </a:r>
            <a:r>
              <a:rPr lang="en-ZA" sz="2400" i="1" dirty="0">
                <a:solidFill>
                  <a:schemeClr val="accent6">
                    <a:lumMod val="50000"/>
                  </a:schemeClr>
                </a:solidFill>
              </a:rPr>
              <a:t>(See proposal)</a:t>
            </a:r>
            <a:r>
              <a:rPr lang="en-GB" sz="2400" dirty="0" smtClean="0"/>
              <a:t>;</a:t>
            </a:r>
            <a:endParaRPr lang="en-GB" sz="2400" dirty="0"/>
          </a:p>
          <a:p>
            <a:pPr marL="266700" indent="-266700" algn="just"/>
            <a:r>
              <a:rPr lang="en-GB" sz="2400" dirty="0"/>
              <a:t>The impact of the </a:t>
            </a:r>
            <a:r>
              <a:rPr lang="en-GB" sz="2400" dirty="0" smtClean="0"/>
              <a:t>Bill </a:t>
            </a:r>
            <a:r>
              <a:rPr lang="en-ZA" sz="2400" i="1" dirty="0">
                <a:solidFill>
                  <a:schemeClr val="accent6">
                    <a:lumMod val="50000"/>
                  </a:schemeClr>
                </a:solidFill>
              </a:rPr>
              <a:t>(See proposal)</a:t>
            </a:r>
            <a:r>
              <a:rPr lang="en-GB" sz="2400" dirty="0" smtClean="0"/>
              <a:t>;</a:t>
            </a:r>
            <a:endParaRPr lang="en-GB" sz="2400" dirty="0"/>
          </a:p>
        </p:txBody>
      </p:sp>
      <p:sp>
        <p:nvSpPr>
          <p:cNvPr id="4" name="Slide Number Placeholder 3"/>
          <p:cNvSpPr>
            <a:spLocks noGrp="1"/>
          </p:cNvSpPr>
          <p:nvPr>
            <p:ph type="sldNum" sz="quarter" idx="12"/>
          </p:nvPr>
        </p:nvSpPr>
        <p:spPr/>
        <p:txBody>
          <a:bodyPr/>
          <a:lstStyle/>
          <a:p>
            <a:fld id="{D0FC67B8-CC4D-F143-A441-7A1B88FDA60D}" type="slidenum">
              <a:rPr lang="en-US" smtClean="0"/>
              <a:pPr/>
              <a:t>9</a:t>
            </a:fld>
            <a:endParaRPr lang="en-US" dirty="0"/>
          </a:p>
        </p:txBody>
      </p:sp>
    </p:spTree>
    <p:extLst>
      <p:ext uri="{BB962C8B-B14F-4D97-AF65-F5344CB8AC3E}">
        <p14:creationId xmlns:p14="http://schemas.microsoft.com/office/powerpoint/2010/main" xmlns="" val="3177524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5364</Words>
  <Application>Microsoft Office PowerPoint</Application>
  <PresentationFormat>A4 Paper (210x297 mm)</PresentationFormat>
  <Paragraphs>307</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National Credit Amendment Bill</vt:lpstr>
      <vt:lpstr>Where we are in the process</vt:lpstr>
      <vt:lpstr>Period of publication</vt:lpstr>
      <vt:lpstr>Slide 4</vt:lpstr>
      <vt:lpstr>Where do we go from here</vt:lpstr>
      <vt:lpstr>Bill as advertised – main features (1)</vt:lpstr>
      <vt:lpstr>Bill as advertised – main features (2)</vt:lpstr>
      <vt:lpstr>Constitutionality</vt:lpstr>
      <vt:lpstr>Constitutionality: Rationale (1)</vt:lpstr>
      <vt:lpstr>Constitutionality: Rationale (2)</vt:lpstr>
      <vt:lpstr>Constitutionality: Rationale (3)</vt:lpstr>
      <vt:lpstr>Constitutionality: Rationale (4)</vt:lpstr>
      <vt:lpstr>Constitutionality: A fair process (1)</vt:lpstr>
      <vt:lpstr>Constitutionality: A fair process (2)</vt:lpstr>
      <vt:lpstr>Implementation challenges</vt:lpstr>
      <vt:lpstr>Proposal to amend  the debt relief measure</vt:lpstr>
      <vt:lpstr>Proposal resolves the concerns raised</vt:lpstr>
      <vt:lpstr>Impact if considering Eighty20 stats</vt:lpstr>
      <vt:lpstr>Clause by clause consideration (1)</vt:lpstr>
      <vt:lpstr>Clause by clause consideration (2)</vt:lpstr>
      <vt:lpstr>Clause by clause consideration (3)</vt:lpstr>
      <vt:lpstr>Clause by clause consideration (4)</vt:lpstr>
      <vt:lpstr>Clause by clause consideration (5)</vt:lpstr>
      <vt:lpstr>Clause by clause consideration (6)</vt:lpstr>
      <vt:lpstr>Clause by clause consideration (7)</vt:lpstr>
      <vt:lpstr>Clause by clause consideration (8)</vt:lpstr>
      <vt:lpstr>Clause by clause consideration (9)</vt:lpstr>
      <vt:lpstr>Proposals iro reckless lending (1) </vt:lpstr>
      <vt:lpstr>Proposals iro reckless lending (2) </vt:lpstr>
      <vt:lpstr>Proposals iro credit life insurance</vt:lpstr>
      <vt:lpstr>Slide 31</vt:lpstr>
    </vt:vector>
  </TitlesOfParts>
  <Company>Parliament RSA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Lazola  Zantsi</dc:creator>
  <cp:lastModifiedBy>PUMZA</cp:lastModifiedBy>
  <cp:revision>211</cp:revision>
  <dcterms:created xsi:type="dcterms:W3CDTF">2014-02-24T08:25:55Z</dcterms:created>
  <dcterms:modified xsi:type="dcterms:W3CDTF">2018-03-09T11:35:09Z</dcterms:modified>
</cp:coreProperties>
</file>