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 name="Shape 368"/>
          <p:cNvSpPr>
            <a:spLocks noGrp="1" noRot="1" noChangeAspect="1"/>
          </p:cNvSpPr>
          <p:nvPr>
            <p:ph type="sldImg"/>
          </p:nvPr>
        </p:nvSpPr>
        <p:spPr>
          <a:xfrm>
            <a:off x="1143000" y="685800"/>
            <a:ext cx="4572000" cy="3429000"/>
          </a:xfrm>
          <a:prstGeom prst="rect">
            <a:avLst/>
          </a:prstGeom>
        </p:spPr>
        <p:txBody>
          <a:bodyPr/>
          <a:lstStyle/>
          <a:p>
            <a:endParaRPr/>
          </a:p>
        </p:txBody>
      </p:sp>
      <p:sp>
        <p:nvSpPr>
          <p:cNvPr id="369" name="Shape 3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289220" y="6221731"/>
            <a:ext cx="263980" cy="2692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1"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92" name="Picture Placeholder 2"/>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1" name="Title Text"/>
          <p:cNvSpPr txBox="1">
            <a:spLocks noGrp="1"/>
          </p:cNvSpPr>
          <p:nvPr>
            <p:ph type="title"/>
          </p:nvPr>
        </p:nvSpPr>
        <p:spPr>
          <a:prstGeom prst="rect">
            <a:avLst/>
          </a:prstGeom>
        </p:spPr>
        <p:txBody>
          <a:bodyPr/>
          <a:lstStyle/>
          <a:p>
            <a:r>
              <a:t>Title Text</a:t>
            </a:r>
          </a:p>
        </p:txBody>
      </p:sp>
      <p:sp>
        <p:nvSpPr>
          <p:cNvPr id="10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10" name="Title Text"/>
          <p:cNvSpPr txBox="1">
            <a:spLocks noGrp="1"/>
          </p:cNvSpPr>
          <p:nvPr>
            <p:ph type="title"/>
          </p:nvPr>
        </p:nvSpPr>
        <p:spPr>
          <a:xfrm>
            <a:off x="6629400" y="274638"/>
            <a:ext cx="2057400" cy="5851527"/>
          </a:xfrm>
          <a:prstGeom prst="rect">
            <a:avLst/>
          </a:prstGeom>
        </p:spPr>
        <p:txBody>
          <a:bodyPr/>
          <a:lstStyle/>
          <a:p>
            <a:r>
              <a:t>Title Text</a:t>
            </a:r>
          </a:p>
        </p:txBody>
      </p:sp>
      <p:sp>
        <p:nvSpPr>
          <p:cNvPr id="111" name="Body Level One…"/>
          <p:cNvSpPr txBox="1">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19"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0"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8" name="Title Text"/>
          <p:cNvSpPr txBox="1">
            <a:spLocks noGrp="1"/>
          </p:cNvSpPr>
          <p:nvPr>
            <p:ph type="title"/>
          </p:nvPr>
        </p:nvSpPr>
        <p:spPr>
          <a:xfrm>
            <a:off x="457200" y="231095"/>
            <a:ext cx="8229600" cy="1143001"/>
          </a:xfrm>
          <a:prstGeom prst="rect">
            <a:avLst/>
          </a:prstGeom>
        </p:spPr>
        <p:txBody>
          <a:bodyPr/>
          <a:lstStyle/>
          <a:p>
            <a:r>
              <a:t>Title Text</a:t>
            </a:r>
          </a:p>
        </p:txBody>
      </p:sp>
      <p:sp>
        <p:nvSpPr>
          <p:cNvPr id="129" name="Body Level One…"/>
          <p:cNvSpPr txBox="1">
            <a:spLocks noGrp="1"/>
          </p:cNvSpPr>
          <p:nvPr>
            <p:ph type="body" idx="1"/>
          </p:nvPr>
        </p:nvSpPr>
        <p:spPr>
          <a:xfrm>
            <a:off x="436651" y="1569378"/>
            <a:ext cx="8229601"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0" name="Slide Number"/>
          <p:cNvSpPr txBox="1">
            <a:spLocks noGrp="1"/>
          </p:cNvSpPr>
          <p:nvPr>
            <p:ph type="sldNum" sz="quarter" idx="2"/>
          </p:nvPr>
        </p:nvSpPr>
        <p:spPr>
          <a:xfrm>
            <a:off x="8459637" y="6399086"/>
            <a:ext cx="263981" cy="2692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Content 0">
    <p:spTree>
      <p:nvGrpSpPr>
        <p:cNvPr id="1" name=""/>
        <p:cNvGrpSpPr/>
        <p:nvPr/>
      </p:nvGrpSpPr>
      <p:grpSpPr>
        <a:xfrm>
          <a:off x="0" y="0"/>
          <a:ext cx="0" cy="0"/>
          <a:chOff x="0" y="0"/>
          <a:chExt cx="0" cy="0"/>
        </a:xfrm>
      </p:grpSpPr>
      <p:sp>
        <p:nvSpPr>
          <p:cNvPr id="137" name="Title Text"/>
          <p:cNvSpPr txBox="1">
            <a:spLocks noGrp="1"/>
          </p:cNvSpPr>
          <p:nvPr>
            <p:ph type="title"/>
          </p:nvPr>
        </p:nvSpPr>
        <p:spPr>
          <a:xfrm>
            <a:off x="457200" y="231095"/>
            <a:ext cx="8229600" cy="1143001"/>
          </a:xfrm>
          <a:prstGeom prst="rect">
            <a:avLst/>
          </a:prstGeom>
        </p:spPr>
        <p:txBody>
          <a:bodyPr/>
          <a:lstStyle/>
          <a:p>
            <a:r>
              <a:t>Title Text</a:t>
            </a:r>
          </a:p>
        </p:txBody>
      </p:sp>
      <p:sp>
        <p:nvSpPr>
          <p:cNvPr id="138" name="Body Level One…"/>
          <p:cNvSpPr txBox="1">
            <a:spLocks noGrp="1"/>
          </p:cNvSpPr>
          <p:nvPr>
            <p:ph type="body" idx="1"/>
          </p:nvPr>
        </p:nvSpPr>
        <p:spPr>
          <a:xfrm>
            <a:off x="436651" y="1569378"/>
            <a:ext cx="8229601"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9" name="Slide Number"/>
          <p:cNvSpPr txBox="1">
            <a:spLocks noGrp="1"/>
          </p:cNvSpPr>
          <p:nvPr>
            <p:ph type="sldNum" sz="quarter" idx="2"/>
          </p:nvPr>
        </p:nvSpPr>
        <p:spPr>
          <a:xfrm>
            <a:off x="8459637" y="6399086"/>
            <a:ext cx="263981" cy="2692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6"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147"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4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55" name="Title Text"/>
          <p:cNvSpPr txBox="1">
            <a:spLocks noGrp="1"/>
          </p:cNvSpPr>
          <p:nvPr>
            <p:ph type="title"/>
          </p:nvPr>
        </p:nvSpPr>
        <p:spPr>
          <a:prstGeom prst="rect">
            <a:avLst/>
          </a:prstGeom>
        </p:spPr>
        <p:txBody>
          <a:bodyPr/>
          <a:lstStyle/>
          <a:p>
            <a:r>
              <a:t>Title Text</a:t>
            </a:r>
          </a:p>
        </p:txBody>
      </p:sp>
      <p:sp>
        <p:nvSpPr>
          <p:cNvPr id="156"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64" name="Title Text"/>
          <p:cNvSpPr txBox="1">
            <a:spLocks noGrp="1"/>
          </p:cNvSpPr>
          <p:nvPr>
            <p:ph type="title"/>
          </p:nvPr>
        </p:nvSpPr>
        <p:spPr>
          <a:prstGeom prst="rect">
            <a:avLst/>
          </a:prstGeom>
        </p:spPr>
        <p:txBody>
          <a:bodyPr/>
          <a:lstStyle/>
          <a:p>
            <a:r>
              <a:t>Title Text</a:t>
            </a:r>
          </a:p>
        </p:txBody>
      </p:sp>
      <p:sp>
        <p:nvSpPr>
          <p:cNvPr id="165"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66" name="Text Placeholder 4"/>
          <p:cNvSpPr>
            <a:spLocks noGrp="1"/>
          </p:cNvSpPr>
          <p:nvPr>
            <p:ph type="body" sz="quarter" idx="13"/>
          </p:nvPr>
        </p:nvSpPr>
        <p:spPr>
          <a:xfrm>
            <a:off x="4645025" y="1535112"/>
            <a:ext cx="4041775" cy="639764"/>
          </a:xfrm>
          <a:prstGeom prst="rect">
            <a:avLst/>
          </a:prstGeom>
        </p:spPr>
        <p:txBody>
          <a:bodyPr anchor="b"/>
          <a:lstStyle/>
          <a:p>
            <a:endParaRPr/>
          </a:p>
        </p:txBody>
      </p:sp>
      <p:sp>
        <p:nvSpPr>
          <p:cNvPr id="1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74" name="Title Text"/>
          <p:cNvSpPr txBox="1">
            <a:spLocks noGrp="1"/>
          </p:cNvSpPr>
          <p:nvPr>
            <p:ph type="title"/>
          </p:nvPr>
        </p:nvSpPr>
        <p:spPr>
          <a:prstGeom prst="rect">
            <a:avLst/>
          </a:prstGeom>
        </p:spPr>
        <p:txBody>
          <a:bodyPr/>
          <a:lstStyle/>
          <a:p>
            <a:r>
              <a:t>Title Text</a:t>
            </a:r>
          </a:p>
        </p:txBody>
      </p:sp>
      <p:sp>
        <p:nvSpPr>
          <p:cNvPr id="1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0">
    <p:spTree>
      <p:nvGrpSpPr>
        <p:cNvPr id="1" name=""/>
        <p:cNvGrpSpPr/>
        <p:nvPr/>
      </p:nvGrpSpPr>
      <p:grpSpPr>
        <a:xfrm>
          <a:off x="0" y="0"/>
          <a:ext cx="0" cy="0"/>
          <a:chOff x="0" y="0"/>
          <a:chExt cx="0" cy="0"/>
        </a:xfrm>
      </p:grpSpPr>
      <p:sp>
        <p:nvSpPr>
          <p:cNvPr id="20"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21"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xfrm>
            <a:off x="6289220" y="6221731"/>
            <a:ext cx="263980" cy="26923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8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89"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190"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1" name="Text Placeholder 3"/>
          <p:cNvSpPr>
            <a:spLocks noGrp="1"/>
          </p:cNvSpPr>
          <p:nvPr>
            <p:ph type="body" sz="half" idx="13"/>
          </p:nvPr>
        </p:nvSpPr>
        <p:spPr>
          <a:xfrm>
            <a:off x="457198" y="1435100"/>
            <a:ext cx="3008317" cy="4691063"/>
          </a:xfrm>
          <a:prstGeom prst="rect">
            <a:avLst/>
          </a:prstGeom>
        </p:spPr>
        <p:txBody>
          <a:bodyPr/>
          <a:lstStyle/>
          <a:p>
            <a:endParaRPr/>
          </a:p>
        </p:txBody>
      </p:sp>
      <p:sp>
        <p:nvSpPr>
          <p:cNvPr id="1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99"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200" name="Picture Placeholder 2"/>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201"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20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209" name="Title Text"/>
          <p:cNvSpPr txBox="1">
            <a:spLocks noGrp="1"/>
          </p:cNvSpPr>
          <p:nvPr>
            <p:ph type="title"/>
          </p:nvPr>
        </p:nvSpPr>
        <p:spPr>
          <a:prstGeom prst="rect">
            <a:avLst/>
          </a:prstGeom>
        </p:spPr>
        <p:txBody>
          <a:bodyPr/>
          <a:lstStyle/>
          <a:p>
            <a:r>
              <a:t>Title Text</a:t>
            </a:r>
          </a:p>
        </p:txBody>
      </p:sp>
      <p:sp>
        <p:nvSpPr>
          <p:cNvPr id="21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218" name="Title Text"/>
          <p:cNvSpPr txBox="1">
            <a:spLocks noGrp="1"/>
          </p:cNvSpPr>
          <p:nvPr>
            <p:ph type="title"/>
          </p:nvPr>
        </p:nvSpPr>
        <p:spPr>
          <a:xfrm>
            <a:off x="6629400" y="274638"/>
            <a:ext cx="2057400" cy="5851527"/>
          </a:xfrm>
          <a:prstGeom prst="rect">
            <a:avLst/>
          </a:prstGeom>
        </p:spPr>
        <p:txBody>
          <a:bodyPr/>
          <a:lstStyle/>
          <a:p>
            <a:r>
              <a:t>Title Text</a:t>
            </a:r>
          </a:p>
        </p:txBody>
      </p:sp>
      <p:sp>
        <p:nvSpPr>
          <p:cNvPr id="219" name="Body Level One…"/>
          <p:cNvSpPr txBox="1">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27"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228"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6" name="Title Text"/>
          <p:cNvSpPr txBox="1">
            <a:spLocks noGrp="1"/>
          </p:cNvSpPr>
          <p:nvPr>
            <p:ph type="title"/>
          </p:nvPr>
        </p:nvSpPr>
        <p:spPr>
          <a:prstGeom prst="rect">
            <a:avLst/>
          </a:prstGeom>
        </p:spPr>
        <p:txBody>
          <a:bodyPr/>
          <a:lstStyle/>
          <a:p>
            <a:r>
              <a:t>Title Text</a:t>
            </a:r>
          </a:p>
        </p:txBody>
      </p:sp>
      <p:sp>
        <p:nvSpPr>
          <p:cNvPr id="23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45"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246"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2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54" name="Title Text"/>
          <p:cNvSpPr txBox="1">
            <a:spLocks noGrp="1"/>
          </p:cNvSpPr>
          <p:nvPr>
            <p:ph type="title"/>
          </p:nvPr>
        </p:nvSpPr>
        <p:spPr>
          <a:prstGeom prst="rect">
            <a:avLst/>
          </a:prstGeom>
        </p:spPr>
        <p:txBody>
          <a:bodyPr/>
          <a:lstStyle/>
          <a:p>
            <a:r>
              <a:t>Title Text</a:t>
            </a:r>
          </a:p>
        </p:txBody>
      </p:sp>
      <p:sp>
        <p:nvSpPr>
          <p:cNvPr id="255"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63" name="Title Text"/>
          <p:cNvSpPr txBox="1">
            <a:spLocks noGrp="1"/>
          </p:cNvSpPr>
          <p:nvPr>
            <p:ph type="title"/>
          </p:nvPr>
        </p:nvSpPr>
        <p:spPr>
          <a:prstGeom prst="rect">
            <a:avLst/>
          </a:prstGeom>
        </p:spPr>
        <p:txBody>
          <a:bodyPr/>
          <a:lstStyle/>
          <a:p>
            <a:r>
              <a:t>Title Text</a:t>
            </a:r>
          </a:p>
        </p:txBody>
      </p:sp>
      <p:sp>
        <p:nvSpPr>
          <p:cNvPr id="264"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65" name="Text Placeholder 4"/>
          <p:cNvSpPr>
            <a:spLocks noGrp="1"/>
          </p:cNvSpPr>
          <p:nvPr>
            <p:ph type="body" sz="quarter" idx="13"/>
          </p:nvPr>
        </p:nvSpPr>
        <p:spPr>
          <a:xfrm>
            <a:off x="4645025" y="1535112"/>
            <a:ext cx="4041775" cy="639764"/>
          </a:xfrm>
          <a:prstGeom prst="rect">
            <a:avLst/>
          </a:prstGeom>
        </p:spPr>
        <p:txBody>
          <a:bodyPr anchor="b"/>
          <a:lstStyle/>
          <a:p>
            <a:endParaRPr/>
          </a:p>
        </p:txBody>
      </p:sp>
      <p:sp>
        <p:nvSpPr>
          <p:cNvPr id="2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t>Title Text</a:t>
            </a:r>
          </a:p>
        </p:txBody>
      </p:sp>
      <p:sp>
        <p:nvSpPr>
          <p:cNvPr id="3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73" name="Title Text"/>
          <p:cNvSpPr txBox="1">
            <a:spLocks noGrp="1"/>
          </p:cNvSpPr>
          <p:nvPr>
            <p:ph type="title"/>
          </p:nvPr>
        </p:nvSpPr>
        <p:spPr>
          <a:prstGeom prst="rect">
            <a:avLst/>
          </a:prstGeom>
        </p:spPr>
        <p:txBody>
          <a:bodyPr/>
          <a:lstStyle/>
          <a:p>
            <a:r>
              <a:t>Title Text</a:t>
            </a:r>
          </a:p>
        </p:txBody>
      </p:sp>
      <p:sp>
        <p:nvSpPr>
          <p:cNvPr id="2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88"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289"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0" name="Text Placeholder 3"/>
          <p:cNvSpPr>
            <a:spLocks noGrp="1"/>
          </p:cNvSpPr>
          <p:nvPr>
            <p:ph type="body" sz="half" idx="13"/>
          </p:nvPr>
        </p:nvSpPr>
        <p:spPr>
          <a:xfrm>
            <a:off x="457198" y="1435100"/>
            <a:ext cx="3008317" cy="4691063"/>
          </a:xfrm>
          <a:prstGeom prst="rect">
            <a:avLst/>
          </a:prstGeom>
        </p:spPr>
        <p:txBody>
          <a:bodyPr/>
          <a:lstStyle/>
          <a:p>
            <a:endParaRPr/>
          </a:p>
        </p:txBody>
      </p:sp>
      <p:sp>
        <p:nvSpPr>
          <p:cNvPr id="2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98" name="Title Text"/>
          <p:cNvSpPr txBox="1">
            <a:spLocks noGrp="1"/>
          </p:cNvSpPr>
          <p:nvPr>
            <p:ph type="title"/>
          </p:nvPr>
        </p:nvSpPr>
        <p:spPr>
          <a:xfrm>
            <a:off x="1792288" y="4800600"/>
            <a:ext cx="5486402" cy="566738"/>
          </a:xfrm>
          <a:prstGeom prst="rect">
            <a:avLst/>
          </a:prstGeom>
        </p:spPr>
        <p:txBody>
          <a:bodyPr anchor="b"/>
          <a:lstStyle>
            <a:lvl1pPr algn="l">
              <a:defRPr sz="2000" b="1"/>
            </a:lvl1pPr>
          </a:lstStyle>
          <a:p>
            <a:r>
              <a:t>Title Text</a:t>
            </a:r>
          </a:p>
        </p:txBody>
      </p:sp>
      <p:sp>
        <p:nvSpPr>
          <p:cNvPr id="299" name="Picture Placeholder 2"/>
          <p:cNvSpPr>
            <a:spLocks noGrp="1"/>
          </p:cNvSpPr>
          <p:nvPr>
            <p:ph type="pic" sz="half" idx="13"/>
          </p:nvPr>
        </p:nvSpPr>
        <p:spPr>
          <a:xfrm>
            <a:off x="1792288" y="612775"/>
            <a:ext cx="5486402" cy="4114800"/>
          </a:xfrm>
          <a:prstGeom prst="rect">
            <a:avLst/>
          </a:prstGeom>
        </p:spPr>
        <p:txBody>
          <a:bodyPr lIns="91439" tIns="45719" rIns="91439" bIns="45719">
            <a:noAutofit/>
          </a:bodyPr>
          <a:lstStyle/>
          <a:p>
            <a:endParaRPr/>
          </a:p>
        </p:txBody>
      </p:sp>
      <p:sp>
        <p:nvSpPr>
          <p:cNvPr id="300" name="Body Level One…"/>
          <p:cNvSpPr txBox="1">
            <a:spLocks noGrp="1"/>
          </p:cNvSpPr>
          <p:nvPr>
            <p:ph type="body" sz="quarter" idx="1"/>
          </p:nvPr>
        </p:nvSpPr>
        <p:spPr>
          <a:xfrm>
            <a:off x="1792288" y="53673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3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08" name="Title Text"/>
          <p:cNvSpPr txBox="1">
            <a:spLocks noGrp="1"/>
          </p:cNvSpPr>
          <p:nvPr>
            <p:ph type="title"/>
          </p:nvPr>
        </p:nvSpPr>
        <p:spPr>
          <a:prstGeom prst="rect">
            <a:avLst/>
          </a:prstGeom>
        </p:spPr>
        <p:txBody>
          <a:bodyPr/>
          <a:lstStyle/>
          <a:p>
            <a:r>
              <a:t>Title Text</a:t>
            </a:r>
          </a:p>
        </p:txBody>
      </p:sp>
      <p:sp>
        <p:nvSpPr>
          <p:cNvPr id="30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17" name="Title Text"/>
          <p:cNvSpPr txBox="1">
            <a:spLocks noGrp="1"/>
          </p:cNvSpPr>
          <p:nvPr>
            <p:ph type="title"/>
          </p:nvPr>
        </p:nvSpPr>
        <p:spPr>
          <a:xfrm>
            <a:off x="6629400" y="274638"/>
            <a:ext cx="2057400" cy="5851527"/>
          </a:xfrm>
          <a:prstGeom prst="rect">
            <a:avLst/>
          </a:prstGeom>
        </p:spPr>
        <p:txBody>
          <a:bodyPr/>
          <a:lstStyle/>
          <a:p>
            <a:r>
              <a:t>Title Text</a:t>
            </a:r>
          </a:p>
        </p:txBody>
      </p:sp>
      <p:sp>
        <p:nvSpPr>
          <p:cNvPr id="318" name="Body Level One…"/>
          <p:cNvSpPr txBox="1">
            <a:spLocks noGrp="1"/>
          </p:cNvSpPr>
          <p:nvPr>
            <p:ph type="body" idx="1"/>
          </p:nvPr>
        </p:nvSpPr>
        <p:spPr>
          <a:xfrm>
            <a:off x="457200" y="274638"/>
            <a:ext cx="6019800" cy="58515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Title Slide">
    <p:bg>
      <p:bgPr>
        <a:solidFill>
          <a:srgbClr val="FFFFFF">
            <a:alpha val="37000"/>
          </a:srgbClr>
        </a:solidFill>
        <a:effectLst/>
      </p:bgPr>
    </p:bg>
    <p:spTree>
      <p:nvGrpSpPr>
        <p:cNvPr id="1" name=""/>
        <p:cNvGrpSpPr/>
        <p:nvPr/>
      </p:nvGrpSpPr>
      <p:grpSpPr>
        <a:xfrm>
          <a:off x="0" y="0"/>
          <a:ext cx="0" cy="0"/>
          <a:chOff x="0" y="0"/>
          <a:chExt cx="0" cy="0"/>
        </a:xfrm>
      </p:grpSpPr>
      <p:sp>
        <p:nvSpPr>
          <p:cNvPr id="326" name="Title Text"/>
          <p:cNvSpPr txBox="1">
            <a:spLocks noGrp="1"/>
          </p:cNvSpPr>
          <p:nvPr>
            <p:ph type="title"/>
          </p:nvPr>
        </p:nvSpPr>
        <p:spPr>
          <a:xfrm>
            <a:off x="685800" y="2130425"/>
            <a:ext cx="7772400" cy="1470025"/>
          </a:xfrm>
          <a:prstGeom prst="rect">
            <a:avLst/>
          </a:prstGeom>
        </p:spPr>
        <p:txBody>
          <a:bodyPr/>
          <a:lstStyle>
            <a:lvl1pPr algn="l">
              <a:defRPr sz="3800" b="1">
                <a:latin typeface="Cambria"/>
                <a:ea typeface="Cambria"/>
                <a:cs typeface="Cambria"/>
                <a:sym typeface="Cambria"/>
              </a:defRPr>
            </a:lvl1pPr>
          </a:lstStyle>
          <a:p>
            <a:r>
              <a:t>Title Text</a:t>
            </a:r>
          </a:p>
        </p:txBody>
      </p:sp>
      <p:sp>
        <p:nvSpPr>
          <p:cNvPr id="327" name="Body Level One…"/>
          <p:cNvSpPr txBox="1">
            <a:spLocks noGrp="1"/>
          </p:cNvSpPr>
          <p:nvPr>
            <p:ph type="body" sz="quarter" idx="1"/>
          </p:nvPr>
        </p:nvSpPr>
        <p:spPr>
          <a:xfrm>
            <a:off x="1371600" y="3886200"/>
            <a:ext cx="6400800" cy="1752600"/>
          </a:xfrm>
          <a:prstGeom prst="rect">
            <a:avLst/>
          </a:prstGeom>
        </p:spPr>
        <p:txBody>
          <a:bodyPr/>
          <a:lstStyle>
            <a:lvl1pPr marL="0" indent="0" algn="ctr">
              <a:spcBef>
                <a:spcPts val="600"/>
              </a:spcBef>
              <a:buSzTx/>
              <a:buFontTx/>
              <a:buNone/>
              <a:defRPr sz="2000">
                <a:latin typeface="Arial"/>
                <a:ea typeface="Arial"/>
                <a:cs typeface="Arial"/>
                <a:sym typeface="Arial"/>
              </a:defRPr>
            </a:lvl1pPr>
            <a:lvl2pPr marL="0" indent="0" algn="ctr">
              <a:spcBef>
                <a:spcPts val="600"/>
              </a:spcBef>
              <a:buSzTx/>
              <a:buFontTx/>
              <a:buNone/>
              <a:defRPr sz="2000">
                <a:latin typeface="Arial"/>
                <a:ea typeface="Arial"/>
                <a:cs typeface="Arial"/>
                <a:sym typeface="Arial"/>
              </a:defRPr>
            </a:lvl2pPr>
            <a:lvl3pPr marL="0" indent="0" algn="ctr">
              <a:spcBef>
                <a:spcPts val="600"/>
              </a:spcBef>
              <a:buSzTx/>
              <a:buFontTx/>
              <a:buNone/>
              <a:defRPr sz="2000">
                <a:latin typeface="Arial"/>
                <a:ea typeface="Arial"/>
                <a:cs typeface="Arial"/>
                <a:sym typeface="Arial"/>
              </a:defRPr>
            </a:lvl3pPr>
            <a:lvl4pPr marL="0" indent="0" algn="ctr">
              <a:spcBef>
                <a:spcPts val="600"/>
              </a:spcBef>
              <a:buSzTx/>
              <a:buFontTx/>
              <a:buNone/>
              <a:defRPr sz="2000">
                <a:latin typeface="Arial"/>
                <a:ea typeface="Arial"/>
                <a:cs typeface="Arial"/>
                <a:sym typeface="Arial"/>
              </a:defRPr>
            </a:lvl4pPr>
            <a:lvl5pPr marL="0" indent="0" algn="ctr">
              <a:spcBef>
                <a:spcPts val="600"/>
              </a:spcBef>
              <a:buSzTx/>
              <a:buFontTx/>
              <a:buNone/>
              <a:defRPr sz="20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grpSp>
        <p:nvGrpSpPr>
          <p:cNvPr id="330" name="Group 7"/>
          <p:cNvGrpSpPr/>
          <p:nvPr/>
        </p:nvGrpSpPr>
        <p:grpSpPr>
          <a:xfrm>
            <a:off x="3619500" y="0"/>
            <a:ext cx="1905001" cy="2057400"/>
            <a:chOff x="0" y="0"/>
            <a:chExt cx="1905000" cy="2057400"/>
          </a:xfrm>
        </p:grpSpPr>
        <p:sp>
          <p:nvSpPr>
            <p:cNvPr id="328" name="Rectangle 8"/>
            <p:cNvSpPr/>
            <p:nvPr/>
          </p:nvSpPr>
          <p:spPr>
            <a:xfrm>
              <a:off x="0" y="0"/>
              <a:ext cx="1905000" cy="2057400"/>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a:solidFill>
                    <a:srgbClr val="FFFFFF"/>
                  </a:solidFill>
                  <a:latin typeface="Arial"/>
                  <a:ea typeface="Arial"/>
                  <a:cs typeface="Arial"/>
                  <a:sym typeface="Arial"/>
                </a:defRPr>
              </a:pPr>
              <a:endParaRPr/>
            </a:p>
          </p:txBody>
        </p:sp>
        <p:pic>
          <p:nvPicPr>
            <p:cNvPr id="329" name="Picture 9" descr="Picture 9"/>
            <p:cNvPicPr>
              <a:picLocks noChangeAspect="1"/>
            </p:cNvPicPr>
            <p:nvPr/>
          </p:nvPicPr>
          <p:blipFill>
            <a:blip r:embed="rId2">
              <a:extLst/>
            </a:blip>
            <a:srcRect r="71021"/>
            <a:stretch>
              <a:fillRect/>
            </a:stretch>
          </p:blipFill>
          <p:spPr>
            <a:xfrm>
              <a:off x="298996" y="1"/>
              <a:ext cx="1606005" cy="1920240"/>
            </a:xfrm>
            <a:prstGeom prst="rect">
              <a:avLst/>
            </a:prstGeom>
            <a:ln w="12700" cap="flat">
              <a:noFill/>
              <a:miter lim="400000"/>
            </a:ln>
            <a:effectLst/>
          </p:spPr>
        </p:pic>
      </p:grpSp>
      <p:sp>
        <p:nvSpPr>
          <p:cNvPr id="331" name="Slide Number"/>
          <p:cNvSpPr txBox="1">
            <a:spLocks noGrp="1"/>
          </p:cNvSpPr>
          <p:nvPr>
            <p:ph type="sldNum" sz="quarter" idx="2"/>
          </p:nvPr>
        </p:nvSpPr>
        <p:spPr>
          <a:xfrm>
            <a:off x="8842094" y="6570663"/>
            <a:ext cx="301907" cy="288822"/>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Title and Content">
    <p:bg>
      <p:bgPr>
        <a:solidFill>
          <a:srgbClr val="FFFFFF">
            <a:alpha val="37000"/>
          </a:srgbClr>
        </a:solidFill>
        <a:effectLst/>
      </p:bgPr>
    </p:bg>
    <p:spTree>
      <p:nvGrpSpPr>
        <p:cNvPr id="1" name=""/>
        <p:cNvGrpSpPr/>
        <p:nvPr/>
      </p:nvGrpSpPr>
      <p:grpSpPr>
        <a:xfrm>
          <a:off x="0" y="0"/>
          <a:ext cx="0" cy="0"/>
          <a:chOff x="0" y="0"/>
          <a:chExt cx="0" cy="0"/>
        </a:xfrm>
      </p:grpSpPr>
      <p:sp>
        <p:nvSpPr>
          <p:cNvPr id="338" name="Title Text"/>
          <p:cNvSpPr txBox="1">
            <a:spLocks noGrp="1"/>
          </p:cNvSpPr>
          <p:nvPr>
            <p:ph type="title"/>
          </p:nvPr>
        </p:nvSpPr>
        <p:spPr>
          <a:xfrm>
            <a:off x="228600" y="36000"/>
            <a:ext cx="7924800" cy="1143001"/>
          </a:xfrm>
          <a:prstGeom prst="rect">
            <a:avLst/>
          </a:prstGeom>
        </p:spPr>
        <p:txBody>
          <a:bodyPr/>
          <a:lstStyle>
            <a:lvl1pPr algn="l">
              <a:defRPr sz="3800" b="1">
                <a:latin typeface="Cambria"/>
                <a:ea typeface="Cambria"/>
                <a:cs typeface="Cambria"/>
                <a:sym typeface="Cambria"/>
              </a:defRPr>
            </a:lvl1pPr>
          </a:lstStyle>
          <a:p>
            <a:r>
              <a:t>Title Text</a:t>
            </a:r>
          </a:p>
        </p:txBody>
      </p:sp>
      <p:sp>
        <p:nvSpPr>
          <p:cNvPr id="339" name="Body Level One…"/>
          <p:cNvSpPr txBox="1">
            <a:spLocks noGrp="1"/>
          </p:cNvSpPr>
          <p:nvPr>
            <p:ph type="body" idx="1"/>
          </p:nvPr>
        </p:nvSpPr>
        <p:spPr>
          <a:xfrm>
            <a:off x="228600" y="1206000"/>
            <a:ext cx="8686800" cy="4525963"/>
          </a:xfrm>
          <a:prstGeom prst="rect">
            <a:avLst/>
          </a:prstGeom>
        </p:spPr>
        <p:txBody>
          <a:bodyPr/>
          <a:lstStyle>
            <a:lvl1pPr>
              <a:spcBef>
                <a:spcPts val="600"/>
              </a:spcBef>
              <a:buFontTx/>
              <a:defRPr sz="2000">
                <a:latin typeface="Arial"/>
                <a:ea typeface="Arial"/>
                <a:cs typeface="Arial"/>
                <a:sym typeface="Arial"/>
              </a:defRPr>
            </a:lvl1pPr>
            <a:lvl2pPr marL="774700" indent="-317500">
              <a:spcBef>
                <a:spcPts val="600"/>
              </a:spcBef>
              <a:buFontTx/>
              <a:defRPr sz="2000">
                <a:latin typeface="Arial"/>
                <a:ea typeface="Arial"/>
                <a:cs typeface="Arial"/>
                <a:sym typeface="Arial"/>
              </a:defRPr>
            </a:lvl2pPr>
            <a:lvl3pPr marL="1104900" indent="-190500">
              <a:spcBef>
                <a:spcPts val="600"/>
              </a:spcBef>
              <a:buFontTx/>
              <a:defRPr sz="2000">
                <a:latin typeface="Arial"/>
                <a:ea typeface="Arial"/>
                <a:cs typeface="Arial"/>
                <a:sym typeface="Arial"/>
              </a:defRPr>
            </a:lvl3pPr>
            <a:lvl4pPr marL="1600200" indent="-228600">
              <a:spcBef>
                <a:spcPts val="600"/>
              </a:spcBef>
              <a:buFontTx/>
              <a:defRPr sz="2000">
                <a:latin typeface="Arial"/>
                <a:ea typeface="Arial"/>
                <a:cs typeface="Arial"/>
                <a:sym typeface="Arial"/>
              </a:defRPr>
            </a:lvl4pPr>
            <a:lvl5pPr marL="2057400" indent="-228600">
              <a:spcBef>
                <a:spcPts val="600"/>
              </a:spcBef>
              <a:buFontTx/>
              <a:defRPr sz="20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grpSp>
        <p:nvGrpSpPr>
          <p:cNvPr id="342" name="Group 8"/>
          <p:cNvGrpSpPr/>
          <p:nvPr/>
        </p:nvGrpSpPr>
        <p:grpSpPr>
          <a:xfrm>
            <a:off x="8153400" y="0"/>
            <a:ext cx="990602" cy="1143000"/>
            <a:chOff x="0" y="0"/>
            <a:chExt cx="990601" cy="1143000"/>
          </a:xfrm>
        </p:grpSpPr>
        <p:sp>
          <p:nvSpPr>
            <p:cNvPr id="340" name="Rectangle 9"/>
            <p:cNvSpPr/>
            <p:nvPr/>
          </p:nvSpPr>
          <p:spPr>
            <a:xfrm>
              <a:off x="0" y="0"/>
              <a:ext cx="990600" cy="1143000"/>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a:solidFill>
                    <a:srgbClr val="FFFFFF"/>
                  </a:solidFill>
                  <a:latin typeface="Arial"/>
                  <a:ea typeface="Arial"/>
                  <a:cs typeface="Arial"/>
                  <a:sym typeface="Arial"/>
                </a:defRPr>
              </a:pPr>
              <a:endParaRPr/>
            </a:p>
          </p:txBody>
        </p:sp>
        <p:pic>
          <p:nvPicPr>
            <p:cNvPr id="341" name="Picture 10" descr="Picture 10"/>
            <p:cNvPicPr>
              <a:picLocks noChangeAspect="1"/>
            </p:cNvPicPr>
            <p:nvPr/>
          </p:nvPicPr>
          <p:blipFill>
            <a:blip r:embed="rId2">
              <a:extLst/>
            </a:blip>
            <a:srcRect r="71021"/>
            <a:stretch>
              <a:fillRect/>
            </a:stretch>
          </p:blipFill>
          <p:spPr>
            <a:xfrm>
              <a:off x="155477" y="0"/>
              <a:ext cx="835125" cy="1066801"/>
            </a:xfrm>
            <a:prstGeom prst="rect">
              <a:avLst/>
            </a:prstGeom>
            <a:ln w="12700" cap="flat">
              <a:noFill/>
              <a:miter lim="400000"/>
            </a:ln>
            <a:effectLst/>
          </p:spPr>
        </p:pic>
      </p:grpSp>
      <p:sp>
        <p:nvSpPr>
          <p:cNvPr id="343" name="Slide Number"/>
          <p:cNvSpPr txBox="1">
            <a:spLocks noGrp="1"/>
          </p:cNvSpPr>
          <p:nvPr>
            <p:ph type="sldNum" sz="quarter" idx="2"/>
          </p:nvPr>
        </p:nvSpPr>
        <p:spPr>
          <a:xfrm>
            <a:off x="8842094" y="6629400"/>
            <a:ext cx="301907" cy="288822"/>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wo Content">
    <p:bg>
      <p:bgPr>
        <a:solidFill>
          <a:srgbClr val="FFFFFF">
            <a:alpha val="37000"/>
          </a:srgbClr>
        </a:solidFill>
        <a:effectLst/>
      </p:bgPr>
    </p:bg>
    <p:spTree>
      <p:nvGrpSpPr>
        <p:cNvPr id="1" name=""/>
        <p:cNvGrpSpPr/>
        <p:nvPr/>
      </p:nvGrpSpPr>
      <p:grpSpPr>
        <a:xfrm>
          <a:off x="0" y="0"/>
          <a:ext cx="0" cy="0"/>
          <a:chOff x="0" y="0"/>
          <a:chExt cx="0" cy="0"/>
        </a:xfrm>
      </p:grpSpPr>
      <p:sp>
        <p:nvSpPr>
          <p:cNvPr id="350" name="Title Text"/>
          <p:cNvSpPr txBox="1">
            <a:spLocks noGrp="1"/>
          </p:cNvSpPr>
          <p:nvPr>
            <p:ph type="title"/>
          </p:nvPr>
        </p:nvSpPr>
        <p:spPr>
          <a:xfrm>
            <a:off x="228600" y="4491"/>
            <a:ext cx="8686800" cy="1143001"/>
          </a:xfrm>
          <a:prstGeom prst="rect">
            <a:avLst/>
          </a:prstGeom>
        </p:spPr>
        <p:txBody>
          <a:bodyPr/>
          <a:lstStyle>
            <a:lvl1pPr algn="l">
              <a:defRPr sz="2800" b="1">
                <a:latin typeface="Cambria"/>
                <a:ea typeface="Cambria"/>
                <a:cs typeface="Cambria"/>
                <a:sym typeface="Cambria"/>
              </a:defRPr>
            </a:lvl1pPr>
          </a:lstStyle>
          <a:p>
            <a:r>
              <a:t>Title Text</a:t>
            </a:r>
          </a:p>
        </p:txBody>
      </p:sp>
      <p:sp>
        <p:nvSpPr>
          <p:cNvPr id="351" name="Body Level One…"/>
          <p:cNvSpPr txBox="1">
            <a:spLocks noGrp="1"/>
          </p:cNvSpPr>
          <p:nvPr>
            <p:ph type="body" sz="half" idx="1"/>
          </p:nvPr>
        </p:nvSpPr>
        <p:spPr>
          <a:xfrm>
            <a:off x="457200" y="1600200"/>
            <a:ext cx="4038600" cy="4525963"/>
          </a:xfrm>
          <a:prstGeom prst="rect">
            <a:avLst/>
          </a:prstGeom>
          <a:solidFill>
            <a:srgbClr val="C00000"/>
          </a:solidFill>
        </p:spPr>
        <p:txBody>
          <a:bodyPr/>
          <a:lstStyle>
            <a:lvl1pPr marL="228600" indent="-228600">
              <a:spcBef>
                <a:spcPts val="600"/>
              </a:spcBef>
              <a:buFontTx/>
              <a:defRPr sz="2000">
                <a:solidFill>
                  <a:srgbClr val="FFFFFF"/>
                </a:solidFill>
                <a:latin typeface="Arial"/>
                <a:ea typeface="Arial"/>
                <a:cs typeface="Arial"/>
                <a:sym typeface="Arial"/>
              </a:defRPr>
            </a:lvl1pPr>
            <a:lvl2pPr marL="482600" indent="-254000">
              <a:spcBef>
                <a:spcPts val="600"/>
              </a:spcBef>
              <a:buFontTx/>
              <a:defRPr sz="2000">
                <a:solidFill>
                  <a:srgbClr val="FFFFFF"/>
                </a:solidFill>
                <a:latin typeface="Arial"/>
                <a:ea typeface="Arial"/>
                <a:cs typeface="Arial"/>
                <a:sym typeface="Arial"/>
              </a:defRPr>
            </a:lvl2pPr>
            <a:lvl3pPr marL="679450" indent="-222250">
              <a:spcBef>
                <a:spcPts val="600"/>
              </a:spcBef>
              <a:buFontTx/>
              <a:defRPr sz="2000">
                <a:solidFill>
                  <a:srgbClr val="FFFFFF"/>
                </a:solidFill>
                <a:latin typeface="Arial"/>
                <a:ea typeface="Arial"/>
                <a:cs typeface="Arial"/>
                <a:sym typeface="Arial"/>
              </a:defRPr>
            </a:lvl3pPr>
            <a:lvl4pPr marL="1698170" indent="-326570">
              <a:spcBef>
                <a:spcPts val="600"/>
              </a:spcBef>
              <a:buFontTx/>
              <a:defRPr sz="2000">
                <a:solidFill>
                  <a:srgbClr val="FFFFFF"/>
                </a:solidFill>
                <a:latin typeface="Arial"/>
                <a:ea typeface="Arial"/>
                <a:cs typeface="Arial"/>
                <a:sym typeface="Arial"/>
              </a:defRPr>
            </a:lvl4pPr>
            <a:lvl5pPr marL="2155370" indent="-326570">
              <a:spcBef>
                <a:spcPts val="600"/>
              </a:spcBef>
              <a:buFontTx/>
              <a:defRPr sz="2000">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grpSp>
        <p:nvGrpSpPr>
          <p:cNvPr id="354" name="Group 12"/>
          <p:cNvGrpSpPr/>
          <p:nvPr/>
        </p:nvGrpSpPr>
        <p:grpSpPr>
          <a:xfrm>
            <a:off x="8153400" y="0"/>
            <a:ext cx="990602" cy="1143000"/>
            <a:chOff x="0" y="0"/>
            <a:chExt cx="990601" cy="1143000"/>
          </a:xfrm>
        </p:grpSpPr>
        <p:sp>
          <p:nvSpPr>
            <p:cNvPr id="352" name="Rectangle 13"/>
            <p:cNvSpPr/>
            <p:nvPr/>
          </p:nvSpPr>
          <p:spPr>
            <a:xfrm>
              <a:off x="0" y="0"/>
              <a:ext cx="990600" cy="1143000"/>
            </a:xfrm>
            <a:prstGeom prst="rect">
              <a:avLst/>
            </a:prstGeom>
            <a:solidFill>
              <a:srgbClr val="FFFFFF"/>
            </a:solidFill>
            <a:ln w="12700" cap="flat">
              <a:noFill/>
              <a:miter lim="400000"/>
            </a:ln>
            <a:effectLst/>
          </p:spPr>
          <p:txBody>
            <a:bodyPr wrap="square" lIns="45718" tIns="45718" rIns="45718" bIns="45718" numCol="1" anchor="ctr">
              <a:noAutofit/>
            </a:bodyPr>
            <a:lstStyle/>
            <a:p>
              <a:pPr algn="ctr">
                <a:defRPr>
                  <a:solidFill>
                    <a:srgbClr val="FFFFFF"/>
                  </a:solidFill>
                  <a:latin typeface="Arial"/>
                  <a:ea typeface="Arial"/>
                  <a:cs typeface="Arial"/>
                  <a:sym typeface="Arial"/>
                </a:defRPr>
              </a:pPr>
              <a:endParaRPr/>
            </a:p>
          </p:txBody>
        </p:sp>
        <p:pic>
          <p:nvPicPr>
            <p:cNvPr id="353" name="Picture 14" descr="Picture 14"/>
            <p:cNvPicPr>
              <a:picLocks noChangeAspect="1"/>
            </p:cNvPicPr>
            <p:nvPr/>
          </p:nvPicPr>
          <p:blipFill>
            <a:blip r:embed="rId2">
              <a:extLst/>
            </a:blip>
            <a:srcRect r="71021"/>
            <a:stretch>
              <a:fillRect/>
            </a:stretch>
          </p:blipFill>
          <p:spPr>
            <a:xfrm>
              <a:off x="155477" y="0"/>
              <a:ext cx="835125" cy="1066801"/>
            </a:xfrm>
            <a:prstGeom prst="rect">
              <a:avLst/>
            </a:prstGeom>
            <a:ln w="12700" cap="flat">
              <a:noFill/>
              <a:miter lim="400000"/>
            </a:ln>
            <a:effectLst/>
          </p:spPr>
        </p:pic>
      </p:grpSp>
      <p:sp>
        <p:nvSpPr>
          <p:cNvPr id="355" name="Slide Number"/>
          <p:cNvSpPr txBox="1">
            <a:spLocks noGrp="1"/>
          </p:cNvSpPr>
          <p:nvPr>
            <p:ph type="sldNum" sz="quarter" idx="2"/>
          </p:nvPr>
        </p:nvSpPr>
        <p:spPr>
          <a:xfrm>
            <a:off x="8842094" y="6613525"/>
            <a:ext cx="301907" cy="288822"/>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Blank">
    <p:bg>
      <p:bgPr>
        <a:solidFill>
          <a:srgbClr val="FFFFFF">
            <a:alpha val="37000"/>
          </a:srgbClr>
        </a:solidFill>
        <a:effectLst/>
      </p:bgPr>
    </p:bg>
    <p:spTree>
      <p:nvGrpSpPr>
        <p:cNvPr id="1" name=""/>
        <p:cNvGrpSpPr/>
        <p:nvPr/>
      </p:nvGrpSpPr>
      <p:grpSpPr>
        <a:xfrm>
          <a:off x="0" y="0"/>
          <a:ext cx="0" cy="0"/>
          <a:chOff x="0" y="0"/>
          <a:chExt cx="0" cy="0"/>
        </a:xfrm>
      </p:grpSpPr>
      <p:sp>
        <p:nvSpPr>
          <p:cNvPr id="362" name="Slide Number"/>
          <p:cNvSpPr txBox="1">
            <a:spLocks noGrp="1"/>
          </p:cNvSpPr>
          <p:nvPr>
            <p:ph type="sldNum" sz="quarter" idx="2"/>
          </p:nvPr>
        </p:nvSpPr>
        <p:spPr>
          <a:xfrm>
            <a:off x="8842094" y="6613525"/>
            <a:ext cx="301907" cy="288822"/>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8"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9" name="Body Level One…"/>
          <p:cNvSpPr txBox="1">
            <a:spLocks noGrp="1"/>
          </p:cNvSpPr>
          <p:nvPr>
            <p:ph type="body" sz="quarter" idx="1"/>
          </p:nvPr>
        </p:nvSpPr>
        <p:spPr>
          <a:xfrm>
            <a:off x="722312" y="2906713"/>
            <a:ext cx="7772401" cy="1500189"/>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8" name="Text Placeholder 4"/>
          <p:cNvSpPr>
            <a:spLocks noGrp="1"/>
          </p:cNvSpPr>
          <p:nvPr>
            <p:ph type="body" sz="quarter" idx="13"/>
          </p:nvPr>
        </p:nvSpPr>
        <p:spPr>
          <a:xfrm>
            <a:off x="4645025" y="1535112"/>
            <a:ext cx="4041775" cy="639764"/>
          </a:xfrm>
          <a:prstGeom prst="rect">
            <a:avLst/>
          </a:prstGeom>
        </p:spPr>
        <p:txBody>
          <a:bodyPr anchor="b"/>
          <a:lstStyle/>
          <a:p>
            <a:endParaRP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Title Text"/>
          <p:cNvSpPr txBox="1">
            <a:spLocks noGrp="1"/>
          </p:cNvSpPr>
          <p:nvPr>
            <p:ph type="title"/>
          </p:nvPr>
        </p:nvSpPr>
        <p:spPr>
          <a:prstGeom prst="rect">
            <a:avLst/>
          </a:prstGeom>
        </p:spPr>
        <p:txBody>
          <a:bodyPr/>
          <a:lstStyle/>
          <a:p>
            <a:r>
              <a:t>Title Text</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1" name="Title Text"/>
          <p:cNvSpPr txBox="1">
            <a:spLocks noGrp="1"/>
          </p:cNvSpPr>
          <p:nvPr>
            <p:ph type="title"/>
          </p:nvPr>
        </p:nvSpPr>
        <p:spPr>
          <a:xfrm>
            <a:off x="457200" y="273050"/>
            <a:ext cx="3008315" cy="1162050"/>
          </a:xfrm>
          <a:prstGeom prst="rect">
            <a:avLst/>
          </a:prstGeom>
        </p:spPr>
        <p:txBody>
          <a:bodyPr anchor="b"/>
          <a:lstStyle>
            <a:lvl1pPr algn="l">
              <a:defRPr sz="2000" b="1"/>
            </a:lvl1pPr>
          </a:lstStyle>
          <a:p>
            <a:r>
              <a:t>Title Text</a:t>
            </a:r>
          </a:p>
        </p:txBody>
      </p:sp>
      <p:sp>
        <p:nvSpPr>
          <p:cNvPr id="82"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3" name="Text Placeholder 3"/>
          <p:cNvSpPr>
            <a:spLocks noGrp="1"/>
          </p:cNvSpPr>
          <p:nvPr>
            <p:ph type="body" sz="half" idx="13"/>
          </p:nvPr>
        </p:nvSpPr>
        <p:spPr>
          <a:xfrm>
            <a:off x="457198" y="1435100"/>
            <a:ext cx="3008317" cy="4691063"/>
          </a:xfrm>
          <a:prstGeom prst="rect">
            <a:avLst/>
          </a:prstGeom>
        </p:spPr>
        <p:txBody>
          <a:bodyPr/>
          <a:lstStyle/>
          <a:p>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2821" y="6404293"/>
            <a:ext cx="263980" cy="269239"/>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Rectangle 4"/>
          <p:cNvSpPr/>
          <p:nvPr/>
        </p:nvSpPr>
        <p:spPr>
          <a:xfrm>
            <a:off x="10885" y="46107"/>
            <a:ext cx="9144001" cy="6012947"/>
          </a:xfrm>
          <a:prstGeom prst="rect">
            <a:avLst/>
          </a:prstGeom>
          <a:solidFill>
            <a:srgbClr val="C3D69B"/>
          </a:solidFill>
          <a:ln>
            <a:solidFill>
              <a:srgbClr val="4A7EBB"/>
            </a:solidFill>
          </a:ln>
          <a:effectLst>
            <a:outerShdw blurRad="38100" dist="23000" dir="5400000" rotWithShape="0">
              <a:srgbClr val="000000">
                <a:alpha val="35000"/>
              </a:srgbClr>
            </a:outerShdw>
          </a:effectLst>
        </p:spPr>
        <p:txBody>
          <a:bodyPr lIns="45718" tIns="45718" rIns="45718" bIns="45718" anchor="ctr"/>
          <a:lstStyle/>
          <a:p>
            <a:pPr algn="ctr">
              <a:defRPr>
                <a:solidFill>
                  <a:srgbClr val="77933C"/>
                </a:solidFill>
                <a:latin typeface="Arial"/>
                <a:ea typeface="Arial"/>
                <a:cs typeface="Arial"/>
                <a:sym typeface="Arial"/>
              </a:defRPr>
            </a:pPr>
            <a:endParaRPr/>
          </a:p>
        </p:txBody>
      </p:sp>
      <p:sp>
        <p:nvSpPr>
          <p:cNvPr id="372" name="Title 1"/>
          <p:cNvSpPr txBox="1">
            <a:spLocks noGrp="1"/>
          </p:cNvSpPr>
          <p:nvPr>
            <p:ph type="title"/>
          </p:nvPr>
        </p:nvSpPr>
        <p:spPr>
          <a:xfrm>
            <a:off x="685800" y="377474"/>
            <a:ext cx="7772400" cy="994126"/>
          </a:xfrm>
          <a:prstGeom prst="rect">
            <a:avLst/>
          </a:prstGeom>
        </p:spPr>
        <p:txBody>
          <a:bodyPr/>
          <a:lstStyle/>
          <a:p>
            <a:pPr defTabSz="594359">
              <a:defRPr sz="2300" b="1">
                <a:latin typeface="Arial"/>
                <a:ea typeface="Arial"/>
                <a:cs typeface="Arial"/>
                <a:sym typeface="Arial"/>
              </a:defRPr>
            </a:pPr>
            <a:r>
              <a:t/>
            </a:r>
            <a:br/>
            <a:r>
              <a:t>DEPARTMENT OF SMALL BUSINESS DEVELOPMENT</a:t>
            </a:r>
          </a:p>
        </p:txBody>
      </p:sp>
      <p:sp>
        <p:nvSpPr>
          <p:cNvPr id="373" name="Subtitle 2"/>
          <p:cNvSpPr txBox="1">
            <a:spLocks noGrp="1"/>
          </p:cNvSpPr>
          <p:nvPr>
            <p:ph type="body" sz="half" idx="1"/>
          </p:nvPr>
        </p:nvSpPr>
        <p:spPr>
          <a:xfrm>
            <a:off x="1143000" y="1812175"/>
            <a:ext cx="6722006" cy="3704655"/>
          </a:xfrm>
          <a:prstGeom prst="rect">
            <a:avLst/>
          </a:prstGeom>
        </p:spPr>
        <p:txBody>
          <a:bodyPr/>
          <a:lstStyle/>
          <a:p>
            <a:pPr defTabSz="877822">
              <a:defRPr sz="3000" b="1" cap="small">
                <a:solidFill>
                  <a:srgbClr val="FFFFFF"/>
                </a:solidFill>
                <a:latin typeface="Arial"/>
                <a:ea typeface="Arial"/>
                <a:cs typeface="Arial"/>
                <a:sym typeface="Arial"/>
              </a:defRPr>
            </a:pPr>
            <a:endParaRPr/>
          </a:p>
          <a:p>
            <a:pPr defTabSz="877822">
              <a:defRPr sz="3000" b="1" cap="small">
                <a:solidFill>
                  <a:srgbClr val="000000"/>
                </a:solidFill>
                <a:latin typeface="Arial"/>
                <a:ea typeface="Arial"/>
                <a:cs typeface="Arial"/>
                <a:sym typeface="Arial"/>
              </a:defRPr>
            </a:pPr>
            <a:r>
              <a:t>SA SME FUND AND EFFORTS TO OBTAIN FUNDING FOR SEFA</a:t>
            </a:r>
          </a:p>
          <a:p>
            <a:pPr defTabSz="877822">
              <a:defRPr sz="3000" b="1" cap="small">
                <a:solidFill>
                  <a:srgbClr val="000000"/>
                </a:solidFill>
                <a:latin typeface="Arial"/>
                <a:ea typeface="Arial"/>
                <a:cs typeface="Arial"/>
                <a:sym typeface="Arial"/>
              </a:defRPr>
            </a:pPr>
            <a:endParaRPr/>
          </a:p>
          <a:p>
            <a:pPr defTabSz="877822">
              <a:defRPr sz="3000" b="1" cap="small">
                <a:solidFill>
                  <a:srgbClr val="000000"/>
                </a:solidFill>
                <a:latin typeface="Arial"/>
                <a:ea typeface="Arial"/>
                <a:cs typeface="Arial"/>
                <a:sym typeface="Arial"/>
              </a:defRPr>
            </a:pPr>
            <a:r>
              <a:t>07 MARCH 2018</a:t>
            </a:r>
          </a:p>
        </p:txBody>
      </p:sp>
      <p:pic>
        <p:nvPicPr>
          <p:cNvPr id="374" name="Picture 8" descr="Picture 8"/>
          <p:cNvPicPr>
            <a:picLocks noChangeAspect="1"/>
          </p:cNvPicPr>
          <p:nvPr/>
        </p:nvPicPr>
        <p:blipFill>
          <a:blip r:embed="rId2">
            <a:extLst/>
          </a:blip>
          <a:srcRect t="24291" b="22405"/>
          <a:stretch>
            <a:fillRect/>
          </a:stretch>
        </p:blipFill>
        <p:spPr>
          <a:xfrm>
            <a:off x="179511" y="6183086"/>
            <a:ext cx="1420689" cy="570326"/>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2"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33" name="Slide Number Placeholder 2"/>
          <p:cNvSpPr txBox="1">
            <a:spLocks noGrp="1"/>
          </p:cNvSpPr>
          <p:nvPr>
            <p:ph type="sldNum" sz="quarter" idx="4294967295"/>
          </p:nvPr>
        </p:nvSpPr>
        <p:spPr>
          <a:xfrm>
            <a:off x="8459636" y="6399086"/>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
        <p:nvSpPr>
          <p:cNvPr id="434" name="Content Placeholder 2"/>
          <p:cNvSpPr txBox="1"/>
          <p:nvPr/>
        </p:nvSpPr>
        <p:spPr>
          <a:xfrm>
            <a:off x="34645" y="-526751"/>
            <a:ext cx="9074710" cy="32081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lgn="just">
              <a:spcBef>
                <a:spcPts val="600"/>
              </a:spcBef>
              <a:buSzPct val="100000"/>
              <a:buFont typeface="Arial"/>
              <a:buChar char="•"/>
              <a:defRPr>
                <a:latin typeface="Arial"/>
                <a:ea typeface="Arial"/>
                <a:cs typeface="Arial"/>
                <a:sym typeface="Arial"/>
              </a:defRPr>
            </a:pPr>
            <a:endParaRPr/>
          </a:p>
          <a:p>
            <a:pPr marL="285750" indent="-285750" algn="just">
              <a:spcBef>
                <a:spcPts val="600"/>
              </a:spcBef>
              <a:buSzPct val="100000"/>
              <a:buFont typeface="Arial"/>
              <a:buChar char="•"/>
              <a:defRPr>
                <a:latin typeface="Arial"/>
                <a:ea typeface="Arial"/>
                <a:cs typeface="Arial"/>
                <a:sym typeface="Arial"/>
              </a:defRPr>
            </a:pPr>
            <a:endParaRPr/>
          </a:p>
          <a:p>
            <a:pPr marL="285750" indent="-285750" algn="just">
              <a:spcBef>
                <a:spcPts val="600"/>
              </a:spcBef>
              <a:buSzPct val="100000"/>
              <a:buFont typeface="Arial"/>
              <a:buChar char="•"/>
              <a:defRPr>
                <a:latin typeface="Arial"/>
                <a:ea typeface="Arial"/>
                <a:cs typeface="Arial"/>
                <a:sym typeface="Arial"/>
              </a:defRPr>
            </a:pPr>
            <a:endParaRPr/>
          </a:p>
          <a:p>
            <a:pPr marL="285750" indent="-285750" algn="just">
              <a:spcBef>
                <a:spcPts val="600"/>
              </a:spcBef>
              <a:buSzPct val="100000"/>
              <a:buFont typeface="Arial"/>
              <a:buChar char="•"/>
              <a:defRPr>
                <a:latin typeface="Arial"/>
                <a:ea typeface="Arial"/>
                <a:cs typeface="Arial"/>
                <a:sym typeface="Arial"/>
              </a:defRPr>
            </a:pPr>
            <a:endParaRPr/>
          </a:p>
          <a:p>
            <a:pPr marL="285750" indent="-285750" algn="just">
              <a:spcBef>
                <a:spcPts val="600"/>
              </a:spcBef>
              <a:buSzPct val="100000"/>
              <a:buFont typeface="Arial"/>
              <a:buChar char="•"/>
              <a:defRPr>
                <a:latin typeface="Arial"/>
                <a:ea typeface="Arial"/>
                <a:cs typeface="Arial"/>
                <a:sym typeface="Arial"/>
              </a:defRPr>
            </a:pPr>
            <a:r>
              <a:t>The Department is engaging with National Treasury on the issue of cession of contracts to be implemented at a national level because even though some state institutions agree on the cession of contracts they do not honour the agreements</a:t>
            </a:r>
          </a:p>
          <a:p>
            <a:pPr marL="285750" indent="-285750" algn="just">
              <a:spcBef>
                <a:spcPts val="600"/>
              </a:spcBef>
              <a:buSzPct val="100000"/>
              <a:buFont typeface="Arial"/>
              <a:buChar char="•"/>
              <a:defRPr>
                <a:latin typeface="Arial"/>
                <a:ea typeface="Arial"/>
                <a:cs typeface="Arial"/>
                <a:sym typeface="Arial"/>
              </a:defRPr>
            </a:pPr>
            <a:r>
              <a:t>DG formally wrote to DG National Treasury and is expecting a response by end of March 2018</a:t>
            </a:r>
          </a:p>
        </p:txBody>
      </p:sp>
      <p:grpSp>
        <p:nvGrpSpPr>
          <p:cNvPr id="437" name="Group 8"/>
          <p:cNvGrpSpPr/>
          <p:nvPr/>
        </p:nvGrpSpPr>
        <p:grpSpPr>
          <a:xfrm>
            <a:off x="0" y="-3"/>
            <a:ext cx="9144000" cy="709726"/>
            <a:chOff x="0" y="-1"/>
            <a:chExt cx="9144000" cy="709724"/>
          </a:xfrm>
        </p:grpSpPr>
        <p:sp>
          <p:nvSpPr>
            <p:cNvPr id="435"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36"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Efforts to strengthen sefa capacity</a:t>
              </a:r>
            </a:p>
          </p:txBody>
        </p:sp>
      </p:grpSp>
      <p:graphicFrame>
        <p:nvGraphicFramePr>
          <p:cNvPr id="438" name="Table 1"/>
          <p:cNvGraphicFramePr/>
          <p:nvPr/>
        </p:nvGraphicFramePr>
        <p:xfrm>
          <a:off x="416559" y="2481945"/>
          <a:ext cx="8307058" cy="3614053"/>
        </p:xfrm>
        <a:graphic>
          <a:graphicData uri="http://schemas.openxmlformats.org/drawingml/2006/table">
            <a:tbl>
              <a:tblPr>
                <a:tableStyleId>{4C3C2611-4C71-4FC5-86AE-919BDF0F9419}</a:tableStyleId>
              </a:tblPr>
              <a:tblGrid>
                <a:gridCol w="5588001">
                  <a:extLst>
                    <a:ext uri="{9D8B030D-6E8A-4147-A177-3AD203B41FA5}">
                      <a16:colId xmlns:a16="http://schemas.microsoft.com/office/drawing/2014/main" val="20000"/>
                    </a:ext>
                  </a:extLst>
                </a:gridCol>
                <a:gridCol w="2719057">
                  <a:extLst>
                    <a:ext uri="{9D8B030D-6E8A-4147-A177-3AD203B41FA5}">
                      <a16:colId xmlns:a16="http://schemas.microsoft.com/office/drawing/2014/main" val="20001"/>
                    </a:ext>
                  </a:extLst>
                </a:gridCol>
              </a:tblGrid>
              <a:tr h="352830">
                <a:tc>
                  <a:txBody>
                    <a:bodyPr/>
                    <a:lstStyle/>
                    <a:p>
                      <a:pPr algn="l">
                        <a:defRPr sz="1800"/>
                      </a:pPr>
                      <a:r>
                        <a:rPr sz="1400" b="1">
                          <a:latin typeface="Arial"/>
                          <a:ea typeface="Arial"/>
                          <a:cs typeface="Arial"/>
                          <a:sym typeface="Arial"/>
                        </a:rPr>
                        <a:t>Institution</a:t>
                      </a:r>
                    </a:p>
                  </a:txBody>
                  <a:tcPr marL="45720" marR="45720" horzOverflow="overflow"/>
                </a:tc>
                <a:tc>
                  <a:txBody>
                    <a:bodyPr/>
                    <a:lstStyle/>
                    <a:p>
                      <a:pPr algn="l">
                        <a:defRPr sz="1800"/>
                      </a:pPr>
                      <a:r>
                        <a:rPr sz="1400" b="1">
                          <a:latin typeface="Arial"/>
                          <a:ea typeface="Arial"/>
                          <a:cs typeface="Arial"/>
                          <a:sym typeface="Arial"/>
                        </a:rPr>
                        <a:t>Cession honoured</a:t>
                      </a:r>
                    </a:p>
                  </a:txBody>
                  <a:tcPr marL="45720" marR="45720" horzOverflow="overflow"/>
                </a:tc>
                <a:extLst>
                  <a:ext uri="{0D108BD9-81ED-4DB2-BD59-A6C34878D82A}">
                    <a16:rowId xmlns:a16="http://schemas.microsoft.com/office/drawing/2014/main" val="10000"/>
                  </a:ext>
                </a:extLst>
              </a:tr>
              <a:tr h="352830">
                <a:tc>
                  <a:txBody>
                    <a:bodyPr/>
                    <a:lstStyle/>
                    <a:p>
                      <a:pPr algn="l">
                        <a:defRPr sz="1800"/>
                      </a:pPr>
                      <a:r>
                        <a:rPr sz="1400">
                          <a:latin typeface="Arial"/>
                          <a:ea typeface="Arial"/>
                          <a:cs typeface="Arial"/>
                          <a:sym typeface="Arial"/>
                        </a:rPr>
                        <a:t>Department of Defence (WC)</a:t>
                      </a:r>
                    </a:p>
                  </a:txBody>
                  <a:tcPr marL="45720" marR="45720" horzOverflow="overflow"/>
                </a:tc>
                <a:tc>
                  <a:txBody>
                    <a:bodyPr/>
                    <a:lstStyle/>
                    <a:p>
                      <a:pPr algn="l">
                        <a:defRPr sz="1800"/>
                      </a:pPr>
                      <a:r>
                        <a:rPr sz="1400">
                          <a:latin typeface="Arial"/>
                          <a:ea typeface="Arial"/>
                          <a:cs typeface="Arial"/>
                          <a:sym typeface="Arial"/>
                        </a:rPr>
                        <a:t>Yes</a:t>
                      </a:r>
                    </a:p>
                  </a:txBody>
                  <a:tcPr marL="45720" marR="45720" horzOverflow="overflow"/>
                </a:tc>
                <a:extLst>
                  <a:ext uri="{0D108BD9-81ED-4DB2-BD59-A6C34878D82A}">
                    <a16:rowId xmlns:a16="http://schemas.microsoft.com/office/drawing/2014/main" val="10001"/>
                  </a:ext>
                </a:extLst>
              </a:tr>
              <a:tr h="352830">
                <a:tc>
                  <a:txBody>
                    <a:bodyPr/>
                    <a:lstStyle/>
                    <a:p>
                      <a:pPr algn="l">
                        <a:defRPr sz="1800"/>
                      </a:pPr>
                      <a:r>
                        <a:rPr sz="1400">
                          <a:latin typeface="Arial"/>
                          <a:ea typeface="Arial"/>
                          <a:cs typeface="Arial"/>
                          <a:sym typeface="Arial"/>
                        </a:rPr>
                        <a:t>Department of Health (North West)</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2"/>
                  </a:ext>
                </a:extLst>
              </a:tr>
              <a:tr h="352830">
                <a:tc>
                  <a:txBody>
                    <a:bodyPr/>
                    <a:lstStyle/>
                    <a:p>
                      <a:pPr algn="l">
                        <a:defRPr sz="1800"/>
                      </a:pPr>
                      <a:r>
                        <a:rPr sz="1400">
                          <a:latin typeface="Arial"/>
                          <a:ea typeface="Arial"/>
                          <a:cs typeface="Arial"/>
                          <a:sym typeface="Arial"/>
                        </a:rPr>
                        <a:t>Department of Human Settlements (Mpumalanga)</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3"/>
                  </a:ext>
                </a:extLst>
              </a:tr>
              <a:tr h="352830">
                <a:tc>
                  <a:txBody>
                    <a:bodyPr/>
                    <a:lstStyle/>
                    <a:p>
                      <a:pPr algn="l">
                        <a:defRPr sz="1800"/>
                      </a:pPr>
                      <a:r>
                        <a:rPr sz="1400">
                          <a:latin typeface="Arial"/>
                          <a:ea typeface="Arial"/>
                          <a:cs typeface="Arial"/>
                          <a:sym typeface="Arial"/>
                        </a:rPr>
                        <a:t>Department of Sports and Recreation</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4"/>
                  </a:ext>
                </a:extLst>
              </a:tr>
              <a:tr h="352830">
                <a:tc>
                  <a:txBody>
                    <a:bodyPr/>
                    <a:lstStyle/>
                    <a:p>
                      <a:pPr algn="l">
                        <a:defRPr sz="1800"/>
                      </a:pPr>
                      <a:r>
                        <a:rPr sz="1400">
                          <a:latin typeface="Arial"/>
                          <a:ea typeface="Arial"/>
                          <a:cs typeface="Arial"/>
                          <a:sym typeface="Arial"/>
                        </a:rPr>
                        <a:t>Independent Development Trust</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5"/>
                  </a:ext>
                </a:extLst>
              </a:tr>
              <a:tr h="438583">
                <a:tc>
                  <a:txBody>
                    <a:bodyPr/>
                    <a:lstStyle/>
                    <a:p>
                      <a:pPr algn="l">
                        <a:defRPr sz="1800"/>
                      </a:pPr>
                      <a:r>
                        <a:rPr sz="1400">
                          <a:latin typeface="Arial"/>
                          <a:ea typeface="Arial"/>
                          <a:cs typeface="Arial"/>
                          <a:sym typeface="Arial"/>
                        </a:rPr>
                        <a:t>Department of Human Settlements (Eastern Cape)</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6"/>
                  </a:ext>
                </a:extLst>
              </a:tr>
              <a:tr h="352830">
                <a:tc>
                  <a:txBody>
                    <a:bodyPr/>
                    <a:lstStyle/>
                    <a:p>
                      <a:pPr algn="l">
                        <a:defRPr sz="1800"/>
                      </a:pPr>
                      <a:r>
                        <a:rPr sz="1400">
                          <a:latin typeface="Arial"/>
                          <a:ea typeface="Arial"/>
                          <a:cs typeface="Arial"/>
                          <a:sym typeface="Arial"/>
                        </a:rPr>
                        <a:t>Department of Human Settlements (Gauteng)</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7"/>
                  </a:ext>
                </a:extLst>
              </a:tr>
              <a:tr h="352830">
                <a:tc>
                  <a:txBody>
                    <a:bodyPr/>
                    <a:lstStyle/>
                    <a:p>
                      <a:pPr algn="l">
                        <a:defRPr sz="1800"/>
                      </a:pPr>
                      <a:r>
                        <a:rPr sz="1400">
                          <a:latin typeface="Arial"/>
                          <a:ea typeface="Arial"/>
                          <a:cs typeface="Arial"/>
                          <a:sym typeface="Arial"/>
                        </a:rPr>
                        <a:t>Buffalo Municipality (Eastern Cape)</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8"/>
                  </a:ext>
                </a:extLst>
              </a:tr>
              <a:tr h="352830">
                <a:tc>
                  <a:txBody>
                    <a:bodyPr/>
                    <a:lstStyle/>
                    <a:p>
                      <a:pPr algn="l">
                        <a:defRPr sz="1800"/>
                      </a:pPr>
                      <a:r>
                        <a:rPr sz="1400">
                          <a:latin typeface="Arial"/>
                          <a:ea typeface="Arial"/>
                          <a:cs typeface="Arial"/>
                          <a:sym typeface="Arial"/>
                        </a:rPr>
                        <a:t>Department of Health (Free State)</a:t>
                      </a:r>
                    </a:p>
                  </a:txBody>
                  <a:tcPr marL="45720" marR="45720" horzOverflow="overflow"/>
                </a:tc>
                <a:tc>
                  <a:txBody>
                    <a:bodyPr/>
                    <a:lstStyle/>
                    <a:p>
                      <a:pPr algn="l">
                        <a:defRPr sz="1800"/>
                      </a:pPr>
                      <a:r>
                        <a:rPr sz="1400">
                          <a:latin typeface="Arial"/>
                          <a:ea typeface="Arial"/>
                          <a:cs typeface="Arial"/>
                          <a:sym typeface="Arial"/>
                        </a:rPr>
                        <a:t>No</a:t>
                      </a:r>
                    </a:p>
                  </a:txBody>
                  <a:tcPr marL="45720" marR="45720" horzOverflow="overflow"/>
                </a:tc>
                <a:extLst>
                  <a:ext uri="{0D108BD9-81ED-4DB2-BD59-A6C34878D82A}">
                    <a16:rowId xmlns:a16="http://schemas.microsoft.com/office/drawing/2014/main" val="10009"/>
                  </a:ext>
                </a:extLst>
              </a:tr>
            </a:tbl>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41" name="Slide Number Placeholder 2"/>
          <p:cNvSpPr txBox="1">
            <a:spLocks noGrp="1"/>
          </p:cNvSpPr>
          <p:nvPr>
            <p:ph type="sldNum" sz="quarter" idx="4294967295"/>
          </p:nvPr>
        </p:nvSpPr>
        <p:spPr>
          <a:xfrm>
            <a:off x="8459636" y="6399086"/>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a:p>
        </p:txBody>
      </p:sp>
      <p:sp>
        <p:nvSpPr>
          <p:cNvPr id="442" name="Content Placeholder 2"/>
          <p:cNvSpPr txBox="1"/>
          <p:nvPr/>
        </p:nvSpPr>
        <p:spPr>
          <a:xfrm>
            <a:off x="179510" y="-526751"/>
            <a:ext cx="8707316" cy="54560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r>
              <a:rPr dirty="0"/>
              <a:t>The Minister hosted the World Bank Mission on 07 August 2017. </a:t>
            </a:r>
          </a:p>
          <a:p>
            <a:pPr marL="285750" indent="-285750" algn="just">
              <a:spcBef>
                <a:spcPts val="600"/>
              </a:spcBef>
              <a:buSzPct val="100000"/>
              <a:buFont typeface="Arial"/>
              <a:buChar char="•"/>
              <a:defRPr>
                <a:latin typeface="Arial"/>
                <a:ea typeface="Arial"/>
                <a:cs typeface="Arial"/>
                <a:sym typeface="Arial"/>
              </a:defRPr>
            </a:pPr>
            <a:r>
              <a:rPr dirty="0"/>
              <a:t>Subsequently the International Finance Corporation (IFC) which is part of the World Bank Group had an engagement with SMMEs to discuss the opportunities </a:t>
            </a:r>
            <a:r>
              <a:rPr dirty="0" smtClean="0"/>
              <a:t>offered</a:t>
            </a:r>
            <a:r>
              <a:rPr lang="en-ZA" dirty="0" smtClean="0"/>
              <a:t> by the Bank</a:t>
            </a:r>
            <a:r>
              <a:rPr dirty="0" smtClean="0"/>
              <a:t> </a:t>
            </a:r>
            <a:r>
              <a:rPr dirty="0"/>
              <a:t>and how to exploit these opportunities. This engagement took place at the Trade Invest Africa seminar on 29 September 2017. </a:t>
            </a:r>
          </a:p>
          <a:p>
            <a:pPr marL="285750" indent="-285750" algn="just">
              <a:spcBef>
                <a:spcPts val="600"/>
              </a:spcBef>
              <a:buSzPct val="100000"/>
              <a:buFont typeface="Arial"/>
              <a:buChar char="•"/>
              <a:defRPr b="1">
                <a:latin typeface="Arial"/>
                <a:ea typeface="Arial"/>
                <a:cs typeface="Arial"/>
                <a:sym typeface="Arial"/>
              </a:defRPr>
            </a:pPr>
            <a:r>
              <a:rPr dirty="0" err="1"/>
              <a:t>sefa</a:t>
            </a:r>
            <a:r>
              <a:rPr dirty="0"/>
              <a:t> </a:t>
            </a:r>
            <a:r>
              <a:rPr b="0" dirty="0"/>
              <a:t>further engaged with the IFC to explore opportunities for collaboration. </a:t>
            </a:r>
          </a:p>
          <a:p>
            <a:pPr marL="285750" indent="-285750" algn="just">
              <a:spcBef>
                <a:spcPts val="600"/>
              </a:spcBef>
              <a:buSzPct val="100000"/>
              <a:buFont typeface="Arial"/>
              <a:buChar char="•"/>
              <a:defRPr>
                <a:latin typeface="Arial"/>
                <a:ea typeface="Arial"/>
                <a:cs typeface="Arial"/>
                <a:sym typeface="Arial"/>
              </a:defRPr>
            </a:pPr>
            <a:r>
              <a:rPr dirty="0"/>
              <a:t>The IFC has in-depth expertise in the SME development and </a:t>
            </a:r>
            <a:r>
              <a:rPr dirty="0" smtClean="0"/>
              <a:t>financing,</a:t>
            </a:r>
            <a:endParaRPr dirty="0"/>
          </a:p>
          <a:p>
            <a:pPr marL="285750" indent="-285750" algn="just">
              <a:spcBef>
                <a:spcPts val="600"/>
              </a:spcBef>
              <a:buSzPct val="100000"/>
              <a:buFont typeface="Arial"/>
              <a:buChar char="•"/>
              <a:defRPr>
                <a:latin typeface="Arial"/>
                <a:ea typeface="Arial"/>
                <a:cs typeface="Arial"/>
                <a:sym typeface="Arial"/>
              </a:defRPr>
            </a:pPr>
            <a:r>
              <a:rPr dirty="0"/>
              <a:t>Emanating from the engagements with </a:t>
            </a:r>
            <a:r>
              <a:rPr b="1" dirty="0" err="1" smtClean="0"/>
              <a:t>sefa</a:t>
            </a:r>
            <a:r>
              <a:rPr lang="en-ZA" dirty="0" smtClean="0"/>
              <a:t>,</a:t>
            </a:r>
            <a:r>
              <a:rPr dirty="0" smtClean="0"/>
              <a:t> </a:t>
            </a:r>
            <a:r>
              <a:rPr dirty="0"/>
              <a:t>the IFC undertook to perform a Diagnostic assessment on </a:t>
            </a:r>
            <a:r>
              <a:rPr b="1" dirty="0" err="1"/>
              <a:t>sefa</a:t>
            </a:r>
            <a:r>
              <a:rPr dirty="0"/>
              <a:t>. The expertise has been applied to different countries and </a:t>
            </a:r>
            <a:r>
              <a:rPr dirty="0" err="1"/>
              <a:t>organisations</a:t>
            </a:r>
            <a:r>
              <a:rPr dirty="0"/>
              <a:t> across the world. </a:t>
            </a:r>
          </a:p>
          <a:p>
            <a:pPr marL="285750" indent="-285750" algn="just">
              <a:spcBef>
                <a:spcPts val="600"/>
              </a:spcBef>
              <a:buSzPct val="100000"/>
              <a:buFont typeface="Arial"/>
              <a:buChar char="•"/>
              <a:defRPr>
                <a:latin typeface="Arial"/>
                <a:ea typeface="Arial"/>
                <a:cs typeface="Arial"/>
                <a:sym typeface="Arial"/>
              </a:defRPr>
            </a:pPr>
            <a:endParaRPr dirty="0"/>
          </a:p>
          <a:p>
            <a:pPr algn="just">
              <a:spcBef>
                <a:spcPts val="600"/>
              </a:spcBef>
              <a:defRPr>
                <a:latin typeface="Arial"/>
                <a:ea typeface="Arial"/>
                <a:cs typeface="Arial"/>
                <a:sym typeface="Arial"/>
              </a:defRPr>
            </a:pPr>
            <a:endParaRPr dirty="0"/>
          </a:p>
        </p:txBody>
      </p:sp>
      <p:grpSp>
        <p:nvGrpSpPr>
          <p:cNvPr id="445" name="Group 8"/>
          <p:cNvGrpSpPr/>
          <p:nvPr/>
        </p:nvGrpSpPr>
        <p:grpSpPr>
          <a:xfrm>
            <a:off x="0" y="-3"/>
            <a:ext cx="9144000" cy="709726"/>
            <a:chOff x="0" y="-1"/>
            <a:chExt cx="9144000" cy="709724"/>
          </a:xfrm>
        </p:grpSpPr>
        <p:sp>
          <p:nvSpPr>
            <p:cNvPr id="443"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44"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Efforts to strengthen sefa capacity</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7"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48" name="Slide Number Placeholder 2"/>
          <p:cNvSpPr txBox="1">
            <a:spLocks noGrp="1"/>
          </p:cNvSpPr>
          <p:nvPr>
            <p:ph type="sldNum" sz="quarter" idx="4294967295"/>
          </p:nvPr>
        </p:nvSpPr>
        <p:spPr>
          <a:xfrm>
            <a:off x="8459636" y="6399086"/>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
        <p:nvSpPr>
          <p:cNvPr id="449" name="Content Placeholder 2"/>
          <p:cNvSpPr txBox="1"/>
          <p:nvPr/>
        </p:nvSpPr>
        <p:spPr>
          <a:xfrm>
            <a:off x="179510" y="-526751"/>
            <a:ext cx="8707316" cy="572464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357188" indent="-357188" algn="just">
              <a:spcBef>
                <a:spcPts val="600"/>
              </a:spcBef>
              <a:buSzPct val="100000"/>
              <a:buFont typeface="Arial"/>
              <a:buChar char="•"/>
              <a:defRPr>
                <a:latin typeface="Arial"/>
                <a:ea typeface="Arial"/>
                <a:cs typeface="Arial"/>
                <a:sym typeface="Arial"/>
              </a:defRPr>
            </a:pPr>
            <a:r>
              <a:rPr dirty="0"/>
              <a:t>The IFC advisory team </a:t>
            </a:r>
            <a:r>
              <a:rPr lang="en-ZA" dirty="0" smtClean="0"/>
              <a:t>then </a:t>
            </a:r>
            <a:r>
              <a:rPr dirty="0" smtClean="0"/>
              <a:t>conducted </a:t>
            </a:r>
            <a:r>
              <a:rPr dirty="0"/>
              <a:t>a 2 day diagnostic assessment of </a:t>
            </a:r>
            <a:r>
              <a:rPr b="1" dirty="0" err="1"/>
              <a:t>sefa</a:t>
            </a:r>
            <a:r>
              <a:rPr dirty="0"/>
              <a:t>, aimed at addressing market failures. </a:t>
            </a:r>
          </a:p>
          <a:p>
            <a:pPr marL="357188" indent="-357188" algn="just">
              <a:spcBef>
                <a:spcPts val="600"/>
              </a:spcBef>
              <a:buSzPct val="100000"/>
              <a:buFont typeface="Arial"/>
              <a:buChar char="•"/>
              <a:defRPr>
                <a:latin typeface="Arial"/>
                <a:ea typeface="Arial"/>
                <a:cs typeface="Arial"/>
                <a:sym typeface="Arial"/>
              </a:defRPr>
            </a:pPr>
            <a:r>
              <a:rPr dirty="0"/>
              <a:t>The diagnostic included a overview of </a:t>
            </a:r>
            <a:r>
              <a:rPr b="1" dirty="0" err="1"/>
              <a:t>sefa</a:t>
            </a:r>
            <a:r>
              <a:rPr dirty="0"/>
              <a:t> operations and how to improve and implement appropriate remedial actions. </a:t>
            </a:r>
          </a:p>
          <a:p>
            <a:pPr marL="357188" indent="-357188" algn="just">
              <a:spcBef>
                <a:spcPts val="600"/>
              </a:spcBef>
              <a:buSzPct val="100000"/>
              <a:buFont typeface="Arial"/>
              <a:buChar char="•"/>
              <a:defRPr>
                <a:latin typeface="Arial"/>
                <a:ea typeface="Arial"/>
                <a:cs typeface="Arial"/>
                <a:sym typeface="Arial"/>
              </a:defRPr>
            </a:pPr>
            <a:r>
              <a:rPr dirty="0"/>
              <a:t>Findings from the diagnostic were shared with </a:t>
            </a:r>
            <a:r>
              <a:rPr b="1" dirty="0" err="1"/>
              <a:t>sefa</a:t>
            </a:r>
            <a:r>
              <a:rPr b="1" dirty="0"/>
              <a:t> </a:t>
            </a:r>
            <a:r>
              <a:rPr dirty="0"/>
              <a:t>management</a:t>
            </a:r>
            <a:r>
              <a:rPr b="1" dirty="0"/>
              <a:t> </a:t>
            </a:r>
            <a:r>
              <a:rPr dirty="0"/>
              <a:t>and there are ongoing engagements to facilitate partnership with the IFC </a:t>
            </a:r>
            <a:endParaRPr b="1" dirty="0"/>
          </a:p>
          <a:p>
            <a:pPr marL="357188" indent="-357188" algn="just">
              <a:spcBef>
                <a:spcPts val="600"/>
              </a:spcBef>
              <a:buSzPct val="100000"/>
              <a:buFont typeface="Arial"/>
              <a:buChar char="•"/>
              <a:defRPr>
                <a:latin typeface="Arial"/>
                <a:ea typeface="Arial"/>
                <a:cs typeface="Arial"/>
                <a:sym typeface="Arial"/>
              </a:defRPr>
            </a:pPr>
            <a:r>
              <a:rPr dirty="0"/>
              <a:t>The IFC has committed to conduct three (3) workshops on: </a:t>
            </a:r>
          </a:p>
          <a:p>
            <a:pPr marL="800100" lvl="2" indent="-442912" algn="just">
              <a:spcBef>
                <a:spcPts val="600"/>
              </a:spcBef>
              <a:buSzPct val="100000"/>
              <a:buChar char="✓"/>
              <a:defRPr>
                <a:latin typeface="Arial"/>
                <a:ea typeface="Arial"/>
                <a:cs typeface="Arial"/>
                <a:sym typeface="Arial"/>
              </a:defRPr>
            </a:pPr>
            <a:r>
              <a:rPr dirty="0"/>
              <a:t>Collections</a:t>
            </a:r>
          </a:p>
          <a:p>
            <a:pPr marL="800100" lvl="2" indent="-442912" algn="just">
              <a:spcBef>
                <a:spcPts val="600"/>
              </a:spcBef>
              <a:buSzPct val="100000"/>
              <a:buChar char="✓"/>
              <a:defRPr>
                <a:latin typeface="Arial"/>
                <a:ea typeface="Arial"/>
                <a:cs typeface="Arial"/>
                <a:sym typeface="Arial"/>
              </a:defRPr>
            </a:pPr>
            <a:r>
              <a:rPr dirty="0"/>
              <a:t>Data analytics </a:t>
            </a:r>
          </a:p>
          <a:p>
            <a:pPr marL="800100" lvl="2" indent="-442912" algn="just">
              <a:spcBef>
                <a:spcPts val="600"/>
              </a:spcBef>
              <a:buSzPct val="100000"/>
              <a:buChar char="✓"/>
              <a:defRPr>
                <a:latin typeface="Arial"/>
                <a:ea typeface="Arial"/>
                <a:cs typeface="Arial"/>
                <a:sym typeface="Arial"/>
              </a:defRPr>
            </a:pPr>
            <a:r>
              <a:rPr dirty="0"/>
              <a:t>Talent management</a:t>
            </a:r>
          </a:p>
          <a:p>
            <a:pPr marL="285750" indent="-285750" algn="just">
              <a:spcBef>
                <a:spcPts val="600"/>
              </a:spcBef>
              <a:buSzPct val="100000"/>
              <a:buFont typeface="Arial"/>
              <a:buChar char="•"/>
              <a:defRPr>
                <a:latin typeface="Arial"/>
                <a:ea typeface="Arial"/>
                <a:cs typeface="Arial"/>
                <a:sym typeface="Arial"/>
              </a:defRPr>
            </a:pPr>
            <a:endParaRPr dirty="0"/>
          </a:p>
          <a:p>
            <a:pPr algn="just">
              <a:spcBef>
                <a:spcPts val="600"/>
              </a:spcBef>
              <a:defRPr>
                <a:latin typeface="Arial"/>
                <a:ea typeface="Arial"/>
                <a:cs typeface="Arial"/>
                <a:sym typeface="Arial"/>
              </a:defRPr>
            </a:pPr>
            <a:r>
              <a:rPr dirty="0"/>
              <a:t>In addition, </a:t>
            </a:r>
            <a:r>
              <a:rPr b="1" dirty="0" err="1"/>
              <a:t>sefa</a:t>
            </a:r>
            <a:r>
              <a:rPr dirty="0"/>
              <a:t> will, with the support of the IFC and the EU Technical Assistance undergo a process to review business strategy and lending model. </a:t>
            </a:r>
          </a:p>
        </p:txBody>
      </p:sp>
      <p:grpSp>
        <p:nvGrpSpPr>
          <p:cNvPr id="452" name="Group 8"/>
          <p:cNvGrpSpPr/>
          <p:nvPr/>
        </p:nvGrpSpPr>
        <p:grpSpPr>
          <a:xfrm>
            <a:off x="0" y="-3"/>
            <a:ext cx="9144000" cy="709726"/>
            <a:chOff x="0" y="-1"/>
            <a:chExt cx="9144000" cy="709724"/>
          </a:xfrm>
        </p:grpSpPr>
        <p:sp>
          <p:nvSpPr>
            <p:cNvPr id="450"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51"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Efforts to strengthen sefa capacity</a:t>
              </a: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4"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55" name="Slide Number Placeholder 2"/>
          <p:cNvSpPr txBox="1">
            <a:spLocks noGrp="1"/>
          </p:cNvSpPr>
          <p:nvPr>
            <p:ph type="sldNum" sz="quarter" idx="4294967295"/>
          </p:nvPr>
        </p:nvSpPr>
        <p:spPr>
          <a:xfrm>
            <a:off x="8459636" y="6399086"/>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13</a:t>
            </a:fld>
            <a:endParaRPr/>
          </a:p>
        </p:txBody>
      </p:sp>
      <p:grpSp>
        <p:nvGrpSpPr>
          <p:cNvPr id="458" name="Group 8"/>
          <p:cNvGrpSpPr/>
          <p:nvPr/>
        </p:nvGrpSpPr>
        <p:grpSpPr>
          <a:xfrm>
            <a:off x="0" y="-3"/>
            <a:ext cx="9144000" cy="709726"/>
            <a:chOff x="0" y="-1"/>
            <a:chExt cx="9144000" cy="709724"/>
          </a:xfrm>
        </p:grpSpPr>
        <p:sp>
          <p:nvSpPr>
            <p:cNvPr id="456"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pPr>
                <a:defRPr sz="2400"/>
              </a:pPr>
              <a:endParaRPr/>
            </a:p>
          </p:txBody>
        </p:sp>
        <p:sp>
          <p:nvSpPr>
            <p:cNvPr id="457" name="Rounded Rectangle 4"/>
            <p:cNvSpPr txBox="1"/>
            <p:nvPr/>
          </p:nvSpPr>
          <p:spPr>
            <a:xfrm>
              <a:off x="34644" y="67745"/>
              <a:ext cx="9074712" cy="57423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ctr" defTabSz="1333500">
                <a:lnSpc>
                  <a:spcPct val="90000"/>
                </a:lnSpc>
                <a:spcBef>
                  <a:spcPts val="1100"/>
                </a:spcBef>
                <a:defRPr sz="2400" b="1" cap="small">
                  <a:solidFill>
                    <a:srgbClr val="FFFFFF"/>
                  </a:solidFill>
                  <a:latin typeface="Arial"/>
                  <a:ea typeface="Arial"/>
                  <a:cs typeface="Arial"/>
                  <a:sym typeface="Arial"/>
                </a:defRPr>
              </a:lvl1pPr>
            </a:lstStyle>
            <a:p>
              <a:r>
                <a:t>Partnerships for Enterprise &amp; Supplier Development (ESD)</a:t>
              </a:r>
            </a:p>
          </p:txBody>
        </p:sp>
      </p:grpSp>
      <p:sp>
        <p:nvSpPr>
          <p:cNvPr id="459" name="Content Placeholder 2"/>
          <p:cNvSpPr txBox="1"/>
          <p:nvPr/>
        </p:nvSpPr>
        <p:spPr>
          <a:xfrm>
            <a:off x="385761" y="969819"/>
            <a:ext cx="8274145" cy="494688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marL="357188" indent="-357188" algn="just">
              <a:lnSpc>
                <a:spcPct val="150000"/>
              </a:lnSpc>
              <a:buSzPct val="100000"/>
              <a:buFont typeface="Arial"/>
              <a:buChar char="•"/>
              <a:tabLst>
                <a:tab pos="355600" algn="l"/>
              </a:tabLst>
              <a:defRPr>
                <a:latin typeface="Arial"/>
                <a:ea typeface="Arial"/>
                <a:cs typeface="Arial"/>
                <a:sym typeface="Arial"/>
              </a:defRPr>
            </a:pPr>
            <a:r>
              <a:rPr dirty="0"/>
              <a:t>Enterprise and Supplier Development (“ESD”) aims to create business linkages between small and large businesses in South Africa. </a:t>
            </a:r>
            <a:endParaRPr sz="3200" dirty="0"/>
          </a:p>
          <a:p>
            <a:pPr marL="357188" indent="-357188" algn="just">
              <a:lnSpc>
                <a:spcPct val="150000"/>
              </a:lnSpc>
              <a:buSzPct val="100000"/>
              <a:buFont typeface="Arial"/>
              <a:buChar char="•"/>
              <a:tabLst>
                <a:tab pos="355600" algn="l"/>
              </a:tabLst>
              <a:defRPr b="1">
                <a:latin typeface="Arial"/>
                <a:ea typeface="Arial"/>
                <a:cs typeface="Arial"/>
                <a:sym typeface="Arial"/>
              </a:defRPr>
            </a:pPr>
            <a:r>
              <a:rPr dirty="0" err="1"/>
              <a:t>sefa</a:t>
            </a:r>
            <a:r>
              <a:rPr b="0" dirty="0"/>
              <a:t>, in partnership with the big corporates (in specific industries), has a development strategy for empowering </a:t>
            </a:r>
            <a:r>
              <a:rPr dirty="0"/>
              <a:t>Suppliers</a:t>
            </a:r>
            <a:r>
              <a:rPr b="0" dirty="0"/>
              <a:t> by offering business skills, technical skills, funding and access to markets</a:t>
            </a:r>
            <a:endParaRPr sz="3200" dirty="0"/>
          </a:p>
          <a:p>
            <a:pPr marL="357188" indent="-357188" algn="just">
              <a:lnSpc>
                <a:spcPct val="150000"/>
              </a:lnSpc>
              <a:buSzPct val="100000"/>
              <a:buFont typeface="Arial"/>
              <a:buChar char="•"/>
              <a:tabLst>
                <a:tab pos="355600" algn="l"/>
              </a:tabLst>
              <a:defRPr>
                <a:latin typeface="Arial"/>
                <a:ea typeface="Arial"/>
                <a:cs typeface="Arial"/>
                <a:sym typeface="Arial"/>
              </a:defRPr>
            </a:pPr>
            <a:r>
              <a:rPr dirty="0"/>
              <a:t>Plans to partner with technical experts, strategic industry bodies and sister DFIs for provision of non-financial support to SMMEs</a:t>
            </a:r>
            <a:endParaRPr sz="3200" dirty="0"/>
          </a:p>
          <a:p>
            <a:pPr marL="342900" indent="-342900">
              <a:lnSpc>
                <a:spcPct val="150000"/>
              </a:lnSpc>
              <a:spcBef>
                <a:spcPts val="700"/>
              </a:spcBef>
              <a:buSzPct val="100000"/>
              <a:buFont typeface="Arial"/>
              <a:buChar char="•"/>
              <a:defRPr b="1">
                <a:latin typeface="Arial"/>
                <a:ea typeface="Arial"/>
                <a:cs typeface="Arial"/>
                <a:sym typeface="Arial"/>
              </a:defRPr>
            </a:pPr>
            <a:r>
              <a:rPr dirty="0" err="1"/>
              <a:t>sefa</a:t>
            </a:r>
            <a:r>
              <a:rPr b="0" dirty="0"/>
              <a:t> partners with State Owned Entities and Corporates who fund SMEs to leverage and pool existing financial and non-financial resources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1"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62" name="Slide Number Placeholder 2"/>
          <p:cNvSpPr txBox="1">
            <a:spLocks noGrp="1"/>
          </p:cNvSpPr>
          <p:nvPr>
            <p:ph type="sldNum" sz="quarter" idx="4294967295"/>
          </p:nvPr>
        </p:nvSpPr>
        <p:spPr>
          <a:xfrm>
            <a:off x="8459636" y="6399086"/>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grpSp>
        <p:nvGrpSpPr>
          <p:cNvPr id="465" name="Group 8"/>
          <p:cNvGrpSpPr/>
          <p:nvPr/>
        </p:nvGrpSpPr>
        <p:grpSpPr>
          <a:xfrm>
            <a:off x="0" y="-3"/>
            <a:ext cx="9144000" cy="709726"/>
            <a:chOff x="0" y="-1"/>
            <a:chExt cx="9144000" cy="709724"/>
          </a:xfrm>
        </p:grpSpPr>
        <p:sp>
          <p:nvSpPr>
            <p:cNvPr id="463"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pPr>
                <a:defRPr sz="2400"/>
              </a:pPr>
              <a:endParaRPr/>
            </a:p>
          </p:txBody>
        </p:sp>
        <p:sp>
          <p:nvSpPr>
            <p:cNvPr id="464" name="Rounded Rectangle 4"/>
            <p:cNvSpPr txBox="1"/>
            <p:nvPr/>
          </p:nvSpPr>
          <p:spPr>
            <a:xfrm>
              <a:off x="34644" y="67745"/>
              <a:ext cx="9074712" cy="57423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ctr" defTabSz="1333500">
                <a:lnSpc>
                  <a:spcPct val="90000"/>
                </a:lnSpc>
                <a:spcBef>
                  <a:spcPts val="1100"/>
                </a:spcBef>
                <a:defRPr sz="2400" b="1" cap="small">
                  <a:solidFill>
                    <a:srgbClr val="FFFFFF"/>
                  </a:solidFill>
                  <a:latin typeface="Arial"/>
                  <a:ea typeface="Arial"/>
                  <a:cs typeface="Arial"/>
                  <a:sym typeface="Arial"/>
                </a:defRPr>
              </a:lvl1pPr>
            </a:lstStyle>
            <a:p>
              <a:r>
                <a:t>Selected ESD Partnerships</a:t>
              </a:r>
            </a:p>
          </p:txBody>
        </p:sp>
      </p:grpSp>
      <p:sp>
        <p:nvSpPr>
          <p:cNvPr id="466" name="Content Placeholder 2"/>
          <p:cNvSpPr txBox="1"/>
          <p:nvPr/>
        </p:nvSpPr>
        <p:spPr>
          <a:xfrm>
            <a:off x="385761" y="1016000"/>
            <a:ext cx="8274145" cy="490070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pPr marL="342900" indent="-342900">
              <a:lnSpc>
                <a:spcPct val="150000"/>
              </a:lnSpc>
              <a:spcBef>
                <a:spcPts val="700"/>
              </a:spcBef>
              <a:buSzPct val="100000"/>
              <a:buFont typeface="Arial"/>
              <a:buChar char="•"/>
              <a:defRPr>
                <a:latin typeface="Arial"/>
                <a:ea typeface="Arial"/>
                <a:cs typeface="Arial"/>
                <a:sym typeface="Arial"/>
              </a:defRPr>
            </a:pPr>
            <a:r>
              <a:t>Godisa Supplier Development Fund (Pty) Ltd</a:t>
            </a:r>
            <a:endParaRPr sz="3200"/>
          </a:p>
          <a:p>
            <a:pPr marL="342900" indent="-342900">
              <a:lnSpc>
                <a:spcPct val="150000"/>
              </a:lnSpc>
              <a:spcBef>
                <a:spcPts val="700"/>
              </a:spcBef>
              <a:buSzPct val="100000"/>
              <a:buFont typeface="Arial"/>
              <a:buChar char="•"/>
              <a:defRPr>
                <a:latin typeface="Arial"/>
                <a:ea typeface="Arial"/>
                <a:cs typeface="Arial"/>
                <a:sym typeface="Arial"/>
              </a:defRPr>
            </a:pPr>
            <a:r>
              <a:t>Coca Cola Beverages South Africa (CCBSA) – Bizniz in a Box</a:t>
            </a:r>
            <a:endParaRPr sz="3200"/>
          </a:p>
          <a:p>
            <a:pPr marL="342900" indent="-342900">
              <a:lnSpc>
                <a:spcPct val="150000"/>
              </a:lnSpc>
              <a:spcBef>
                <a:spcPts val="700"/>
              </a:spcBef>
              <a:buSzPct val="100000"/>
              <a:buFont typeface="Arial"/>
              <a:buChar char="•"/>
              <a:defRPr>
                <a:latin typeface="Arial"/>
                <a:ea typeface="Arial"/>
                <a:cs typeface="Arial"/>
                <a:sym typeface="Arial"/>
              </a:defRPr>
            </a:pPr>
            <a:r>
              <a:t>CCBSA: Local Distribution Partner (LDP) Project</a:t>
            </a:r>
          </a:p>
          <a:p>
            <a:pPr marL="342900" indent="-342900">
              <a:lnSpc>
                <a:spcPct val="150000"/>
              </a:lnSpc>
              <a:spcBef>
                <a:spcPts val="700"/>
              </a:spcBef>
              <a:buSzPct val="100000"/>
              <a:buFont typeface="Arial"/>
              <a:buChar char="•"/>
              <a:defRPr>
                <a:latin typeface="Arial"/>
                <a:ea typeface="Arial"/>
                <a:cs typeface="Arial"/>
                <a:sym typeface="Arial"/>
              </a:defRPr>
            </a:pPr>
            <a:r>
              <a:t>MTO Forestry (Pty) Ltd – ESD programme</a:t>
            </a:r>
            <a:endParaRPr sz="3200"/>
          </a:p>
          <a:p>
            <a:pPr marL="342900" indent="-342900">
              <a:lnSpc>
                <a:spcPct val="150000"/>
              </a:lnSpc>
              <a:spcBef>
                <a:spcPts val="700"/>
              </a:spcBef>
              <a:buSzPct val="100000"/>
              <a:buFont typeface="Arial"/>
              <a:buChar char="•"/>
              <a:defRPr>
                <a:latin typeface="Arial"/>
                <a:ea typeface="Arial"/>
                <a:cs typeface="Arial"/>
                <a:sym typeface="Arial"/>
              </a:defRPr>
            </a:pPr>
            <a:r>
              <a:t>Inyosi Supplier Development Fund</a:t>
            </a:r>
          </a:p>
          <a:p>
            <a:pPr marL="342900" indent="-342900">
              <a:lnSpc>
                <a:spcPct val="150000"/>
              </a:lnSpc>
              <a:spcBef>
                <a:spcPts val="700"/>
              </a:spcBef>
              <a:buSzPct val="100000"/>
              <a:buFont typeface="Arial"/>
              <a:buChar char="•"/>
              <a:defRPr>
                <a:latin typeface="Arial"/>
                <a:ea typeface="Arial"/>
                <a:cs typeface="Arial"/>
                <a:sym typeface="Arial"/>
              </a:defRPr>
            </a:pPr>
            <a:r>
              <a:t>Mr Price – cotton cluster project (guarantee)</a:t>
            </a:r>
          </a:p>
          <a:p>
            <a:pPr marL="342900" indent="-342900">
              <a:lnSpc>
                <a:spcPct val="150000"/>
              </a:lnSpc>
              <a:spcBef>
                <a:spcPts val="700"/>
              </a:spcBef>
              <a:buSzPct val="100000"/>
              <a:buFont typeface="Arial"/>
              <a:buChar char="•"/>
              <a:defRPr>
                <a:latin typeface="Arial"/>
                <a:ea typeface="Arial"/>
                <a:cs typeface="Arial"/>
                <a:sym typeface="Arial"/>
              </a:defRPr>
            </a:pPr>
            <a:r>
              <a:t>Sasol Siyakha Fund (guarantee)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8"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69" name="Slide Number Placeholder 2"/>
          <p:cNvSpPr txBox="1">
            <a:spLocks noGrp="1"/>
          </p:cNvSpPr>
          <p:nvPr>
            <p:ph type="sldNum" sz="quarter" idx="4294967295"/>
          </p:nvPr>
        </p:nvSpPr>
        <p:spPr>
          <a:xfrm>
            <a:off x="8459634" y="6399085"/>
            <a:ext cx="26398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15</a:t>
            </a:fld>
            <a:endParaRPr/>
          </a:p>
        </p:txBody>
      </p:sp>
      <p:grpSp>
        <p:nvGrpSpPr>
          <p:cNvPr id="472" name="Group 8"/>
          <p:cNvGrpSpPr/>
          <p:nvPr/>
        </p:nvGrpSpPr>
        <p:grpSpPr>
          <a:xfrm>
            <a:off x="0" y="-18663"/>
            <a:ext cx="9144000" cy="747044"/>
            <a:chOff x="0" y="-1"/>
            <a:chExt cx="9144000" cy="747042"/>
          </a:xfrm>
        </p:grpSpPr>
        <p:sp>
          <p:nvSpPr>
            <p:cNvPr id="470" name="Rounded Rectangle 9"/>
            <p:cNvSpPr/>
            <p:nvPr/>
          </p:nvSpPr>
          <p:spPr>
            <a:xfrm>
              <a:off x="0" y="18660"/>
              <a:ext cx="9144000" cy="709724"/>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71" name="Rounded Rectangle 4"/>
            <p:cNvSpPr txBox="1"/>
            <p:nvPr/>
          </p:nvSpPr>
          <p:spPr>
            <a:xfrm>
              <a:off x="34644" y="-2"/>
              <a:ext cx="9074712" cy="74704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600" b="1" cap="small">
                  <a:solidFill>
                    <a:srgbClr val="FFFFFF"/>
                  </a:solidFill>
                  <a:latin typeface="Arial"/>
                  <a:ea typeface="Arial"/>
                  <a:cs typeface="Arial"/>
                  <a:sym typeface="Arial"/>
                </a:defRPr>
              </a:lvl1pPr>
            </a:lstStyle>
            <a:p>
              <a:r>
                <a:t>Conclusion</a:t>
              </a:r>
            </a:p>
          </p:txBody>
        </p:sp>
      </p:grpSp>
      <p:sp>
        <p:nvSpPr>
          <p:cNvPr id="473" name="TextBox 1"/>
          <p:cNvSpPr txBox="1"/>
          <p:nvPr/>
        </p:nvSpPr>
        <p:spPr>
          <a:xfrm>
            <a:off x="179510" y="840511"/>
            <a:ext cx="8544108" cy="452431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buSzPct val="100000"/>
              <a:buFont typeface="Arial"/>
              <a:buChar char="•"/>
              <a:defRPr b="1">
                <a:latin typeface="Arial"/>
                <a:ea typeface="Arial"/>
                <a:cs typeface="Arial"/>
                <a:sym typeface="Arial"/>
              </a:defRPr>
            </a:pPr>
            <a:r>
              <a:rPr dirty="0" err="1"/>
              <a:t>sefa</a:t>
            </a:r>
            <a:r>
              <a:rPr b="0" dirty="0"/>
              <a:t> impairments have improved on an annual basis. </a:t>
            </a:r>
          </a:p>
          <a:p>
            <a:pPr marL="285750" indent="-285750">
              <a:buSzPct val="100000"/>
              <a:buFont typeface="Arial"/>
              <a:buChar char="•"/>
              <a:defRPr>
                <a:latin typeface="Arial"/>
                <a:ea typeface="Arial"/>
                <a:cs typeface="Arial"/>
                <a:sym typeface="Arial"/>
              </a:defRPr>
            </a:pPr>
            <a:endParaRPr b="0" dirty="0"/>
          </a:p>
          <a:p>
            <a:pPr marL="285750" indent="-285750">
              <a:buSzPct val="100000"/>
              <a:buFont typeface="Arial"/>
              <a:buChar char="•"/>
              <a:defRPr>
                <a:latin typeface="Arial"/>
                <a:ea typeface="Arial"/>
                <a:cs typeface="Arial"/>
                <a:sym typeface="Arial"/>
              </a:defRPr>
            </a:pPr>
            <a:r>
              <a:rPr dirty="0"/>
              <a:t>As at 31 December 2016, the overall impairments stood at 55% </a:t>
            </a:r>
            <a:r>
              <a:rPr dirty="0" smtClean="0"/>
              <a:t>and </a:t>
            </a:r>
            <a:r>
              <a:rPr dirty="0"/>
              <a:t>this improved to 46.3% by December 31</a:t>
            </a:r>
            <a:r>
              <a:rPr baseline="30000" dirty="0"/>
              <a:t>st</a:t>
            </a:r>
            <a:r>
              <a:rPr dirty="0"/>
              <a:t> 2017.</a:t>
            </a:r>
          </a:p>
          <a:p>
            <a:pPr marL="285750" indent="-285750">
              <a:buSzPct val="100000"/>
              <a:buFont typeface="Arial"/>
              <a:buChar char="•"/>
              <a:defRPr>
                <a:latin typeface="Arial"/>
                <a:ea typeface="Arial"/>
                <a:cs typeface="Arial"/>
                <a:sym typeface="Arial"/>
              </a:defRPr>
            </a:pPr>
            <a:endParaRPr dirty="0"/>
          </a:p>
          <a:p>
            <a:pPr marL="285750" indent="-285750">
              <a:buSzPct val="100000"/>
              <a:buFont typeface="Arial"/>
              <a:buChar char="•"/>
              <a:defRPr>
                <a:latin typeface="Arial"/>
                <a:ea typeface="Arial"/>
                <a:cs typeface="Arial"/>
                <a:sym typeface="Arial"/>
              </a:defRPr>
            </a:pPr>
            <a:r>
              <a:rPr dirty="0"/>
              <a:t>In respect of channels, Direct Lending impairments improved from 78% to 67% year-on-year, whilst the Wholesale Lending impairments improved from 19% to 14% over the same period.  </a:t>
            </a:r>
          </a:p>
          <a:p>
            <a:pPr marL="285750" indent="-285750">
              <a:buSzPct val="100000"/>
              <a:buFont typeface="Arial"/>
              <a:buChar char="•"/>
              <a:defRPr>
                <a:latin typeface="Arial"/>
                <a:ea typeface="Arial"/>
                <a:cs typeface="Arial"/>
                <a:sym typeface="Arial"/>
              </a:defRPr>
            </a:pPr>
            <a:endParaRPr dirty="0"/>
          </a:p>
          <a:p>
            <a:pPr marL="285750" indent="-285750">
              <a:buSzPct val="100000"/>
              <a:buFont typeface="Arial"/>
              <a:buChar char="•"/>
              <a:defRPr>
                <a:latin typeface="Arial"/>
                <a:ea typeface="Arial"/>
                <a:cs typeface="Arial"/>
                <a:sym typeface="Arial"/>
              </a:defRPr>
            </a:pPr>
            <a:r>
              <a:rPr dirty="0"/>
              <a:t>These improvements emanated from the write-offs as well as the concerted efforts in collections of amounts due and those in arrears.   </a:t>
            </a:r>
          </a:p>
          <a:p>
            <a:pPr marL="285750" indent="-285750">
              <a:buSzPct val="100000"/>
              <a:buFont typeface="Arial"/>
              <a:buChar char="•"/>
              <a:defRPr>
                <a:latin typeface="Arial"/>
                <a:ea typeface="Arial"/>
                <a:cs typeface="Arial"/>
                <a:sym typeface="Arial"/>
              </a:defRPr>
            </a:pPr>
            <a:endParaRPr dirty="0"/>
          </a:p>
          <a:p>
            <a:pPr marL="285750" indent="-285750" algn="just">
              <a:buSzPct val="100000"/>
              <a:buFont typeface="Arial"/>
              <a:buChar char="•"/>
              <a:defRPr>
                <a:latin typeface="Arial"/>
                <a:ea typeface="Arial"/>
                <a:cs typeface="Arial"/>
                <a:sym typeface="Arial"/>
              </a:defRPr>
            </a:pPr>
            <a:r>
              <a:rPr dirty="0"/>
              <a:t>In addition, the restructuring of qualifying accounts were also done</a:t>
            </a:r>
            <a:r>
              <a:rPr dirty="0" smtClean="0"/>
              <a:t>.</a:t>
            </a:r>
            <a:r>
              <a:rPr lang="en-ZA" dirty="0" smtClean="0"/>
              <a:t> Qualifying accounts refers to the accounts of </a:t>
            </a:r>
            <a:r>
              <a:rPr lang="en-ZA" b="1" dirty="0" err="1" smtClean="0"/>
              <a:t>sefa</a:t>
            </a:r>
            <a:r>
              <a:rPr lang="en-ZA" b="1" dirty="0" smtClean="0"/>
              <a:t> </a:t>
            </a:r>
            <a:r>
              <a:rPr lang="en-ZA" dirty="0" smtClean="0"/>
              <a:t>clients who are making an effort to repay loans but are struggling to meet the specified amount. Then </a:t>
            </a:r>
            <a:r>
              <a:rPr lang="en-ZA" dirty="0" err="1" smtClean="0"/>
              <a:t>s</a:t>
            </a:r>
            <a:r>
              <a:rPr lang="en-ZA" b="1" dirty="0" err="1" smtClean="0"/>
              <a:t>efa</a:t>
            </a:r>
            <a:r>
              <a:rPr lang="en-ZA" b="1" dirty="0" smtClean="0"/>
              <a:t> </a:t>
            </a:r>
            <a:r>
              <a:rPr lang="en-ZA" dirty="0" smtClean="0"/>
              <a:t>would restructure their repayment terms for a particular period.</a:t>
            </a:r>
            <a:endParaRP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5"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76" name="Slide Number Placeholder 2"/>
          <p:cNvSpPr txBox="1">
            <a:spLocks noGrp="1"/>
          </p:cNvSpPr>
          <p:nvPr>
            <p:ph type="sldNum" sz="quarter" idx="4294967295"/>
          </p:nvPr>
        </p:nvSpPr>
        <p:spPr>
          <a:xfrm>
            <a:off x="8422817" y="6404291"/>
            <a:ext cx="263981"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a:p>
        </p:txBody>
      </p:sp>
      <p:sp>
        <p:nvSpPr>
          <p:cNvPr id="477" name="Rounded Rectangle 9"/>
          <p:cNvSpPr/>
          <p:nvPr/>
        </p:nvSpPr>
        <p:spPr>
          <a:xfrm>
            <a:off x="73891" y="0"/>
            <a:ext cx="9144001" cy="709722"/>
          </a:xfrm>
          <a:prstGeom prst="roundRect">
            <a:avLst>
              <a:gd name="adj" fmla="val 16667"/>
            </a:avLst>
          </a:prstGeom>
          <a:solidFill>
            <a:srgbClr val="8CA950"/>
          </a:solidFill>
          <a:ln w="25400">
            <a:solidFill>
              <a:srgbClr val="FFFFFF"/>
            </a:solidFill>
          </a:ln>
        </p:spPr>
        <p:txBody>
          <a:bodyPr lIns="45718" tIns="45718" rIns="45718" bIns="45718"/>
          <a:lstStyle/>
          <a:p>
            <a:endParaRPr/>
          </a:p>
        </p:txBody>
      </p:sp>
      <p:pic>
        <p:nvPicPr>
          <p:cNvPr id="478" name="Picture 3" descr="Picture 3"/>
          <p:cNvPicPr>
            <a:picLocks noChangeAspect="1"/>
          </p:cNvPicPr>
          <p:nvPr/>
        </p:nvPicPr>
        <p:blipFill>
          <a:blip r:embed="rId3">
            <a:extLst/>
          </a:blip>
          <a:stretch>
            <a:fillRect/>
          </a:stretch>
        </p:blipFill>
        <p:spPr>
          <a:xfrm>
            <a:off x="2310188" y="1167186"/>
            <a:ext cx="4523624" cy="452362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6"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377"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
        <p:nvSpPr>
          <p:cNvPr id="378" name="Content Placeholder 2"/>
          <p:cNvSpPr txBox="1">
            <a:spLocks noGrp="1"/>
          </p:cNvSpPr>
          <p:nvPr>
            <p:ph type="body" idx="1"/>
          </p:nvPr>
        </p:nvSpPr>
        <p:spPr>
          <a:xfrm>
            <a:off x="265416" y="849746"/>
            <a:ext cx="8843938" cy="5135418"/>
          </a:xfrm>
          <a:prstGeom prst="rect">
            <a:avLst/>
          </a:prstGeom>
          <a:solidFill>
            <a:srgbClr val="FFFFFF"/>
          </a:solidFill>
        </p:spPr>
        <p:txBody>
          <a:bodyPr/>
          <a:lstStyle/>
          <a:p>
            <a:pPr marL="514350" indent="-514350">
              <a:lnSpc>
                <a:spcPct val="80000"/>
              </a:lnSpc>
              <a:spcBef>
                <a:spcPts val="800"/>
              </a:spcBef>
              <a:buFontTx/>
              <a:buAutoNum type="arabicPeriod"/>
              <a:defRPr sz="3000" cap="small">
                <a:latin typeface="Arial"/>
                <a:ea typeface="Arial"/>
                <a:cs typeface="Arial"/>
                <a:sym typeface="Arial"/>
              </a:defRPr>
            </a:pPr>
            <a:r>
              <a:t>purpose</a:t>
            </a:r>
          </a:p>
          <a:p>
            <a:pPr marL="514350" indent="-514350">
              <a:lnSpc>
                <a:spcPct val="80000"/>
              </a:lnSpc>
              <a:spcBef>
                <a:spcPts val="800"/>
              </a:spcBef>
              <a:buFontTx/>
              <a:buAutoNum type="arabicPeriod"/>
              <a:defRPr sz="3000" cap="small">
                <a:latin typeface="Arial"/>
                <a:ea typeface="Arial"/>
                <a:cs typeface="Arial"/>
                <a:sym typeface="Arial"/>
              </a:defRPr>
            </a:pPr>
            <a:r>
              <a:t>Background of the sa sme fund</a:t>
            </a:r>
          </a:p>
          <a:p>
            <a:pPr marL="0" indent="0">
              <a:lnSpc>
                <a:spcPct val="80000"/>
              </a:lnSpc>
              <a:spcBef>
                <a:spcPts val="800"/>
              </a:spcBef>
              <a:buSzTx/>
              <a:buNone/>
              <a:defRPr sz="3000" cap="small">
                <a:latin typeface="Arial"/>
                <a:ea typeface="Arial"/>
                <a:cs typeface="Arial"/>
                <a:sym typeface="Arial"/>
              </a:defRPr>
            </a:pPr>
            <a:r>
              <a:t>    2.1 Mandate of the sa sme fund</a:t>
            </a:r>
          </a:p>
          <a:p>
            <a:pPr marL="0" indent="0">
              <a:lnSpc>
                <a:spcPct val="80000"/>
              </a:lnSpc>
              <a:spcBef>
                <a:spcPts val="800"/>
              </a:spcBef>
              <a:buSzTx/>
              <a:buNone/>
              <a:defRPr sz="3000" cap="small">
                <a:latin typeface="Arial"/>
                <a:ea typeface="Arial"/>
                <a:cs typeface="Arial"/>
                <a:sym typeface="Arial"/>
              </a:defRPr>
            </a:pPr>
            <a:r>
              <a:t>    2.2 Possible areas of cooperation</a:t>
            </a:r>
          </a:p>
          <a:p>
            <a:pPr marL="0" indent="0">
              <a:lnSpc>
                <a:spcPct val="80000"/>
              </a:lnSpc>
              <a:spcBef>
                <a:spcPts val="800"/>
              </a:spcBef>
              <a:buSzTx/>
              <a:buNone/>
              <a:defRPr sz="3000" cap="small">
                <a:latin typeface="Arial"/>
                <a:ea typeface="Arial"/>
                <a:cs typeface="Arial"/>
                <a:sym typeface="Arial"/>
              </a:defRPr>
            </a:pPr>
            <a:r>
              <a:t>3. Efforts to obtain funding for sefa</a:t>
            </a:r>
          </a:p>
          <a:p>
            <a:pPr marL="0" lvl="1" indent="440871">
              <a:lnSpc>
                <a:spcPct val="80000"/>
              </a:lnSpc>
              <a:spcBef>
                <a:spcPts val="800"/>
              </a:spcBef>
              <a:buSzTx/>
              <a:buNone/>
              <a:defRPr sz="3000" cap="small">
                <a:latin typeface="Arial"/>
                <a:ea typeface="Arial"/>
                <a:cs typeface="Arial"/>
                <a:sym typeface="Arial"/>
              </a:defRPr>
            </a:pPr>
            <a:r>
              <a:t>3.1 Efforts to strengthen sefa capacity</a:t>
            </a:r>
          </a:p>
          <a:p>
            <a:pPr marL="0" lvl="1" indent="440871">
              <a:lnSpc>
                <a:spcPct val="80000"/>
              </a:lnSpc>
              <a:spcBef>
                <a:spcPts val="800"/>
              </a:spcBef>
              <a:buSzTx/>
              <a:buNone/>
              <a:defRPr sz="3000" cap="small">
                <a:latin typeface="Arial"/>
                <a:ea typeface="Arial"/>
                <a:cs typeface="Arial"/>
                <a:sym typeface="Arial"/>
              </a:defRPr>
            </a:pPr>
            <a:r>
              <a:t>3.2 Partnerships for enterprise and    		  supplier development</a:t>
            </a:r>
          </a:p>
          <a:p>
            <a:pPr marL="0" lvl="1" indent="440871">
              <a:lnSpc>
                <a:spcPct val="80000"/>
              </a:lnSpc>
              <a:spcBef>
                <a:spcPts val="800"/>
              </a:spcBef>
              <a:buSzTx/>
              <a:buNone/>
              <a:defRPr sz="3000" cap="small">
                <a:latin typeface="Arial"/>
                <a:ea typeface="Arial"/>
                <a:cs typeface="Arial"/>
                <a:sym typeface="Arial"/>
              </a:defRPr>
            </a:pPr>
            <a:r>
              <a:t>3.3 Selected esd partnerships</a:t>
            </a:r>
          </a:p>
          <a:p>
            <a:pPr marL="0" indent="0">
              <a:lnSpc>
                <a:spcPct val="80000"/>
              </a:lnSpc>
              <a:spcBef>
                <a:spcPts val="800"/>
              </a:spcBef>
              <a:buSzTx/>
              <a:buNone/>
              <a:defRPr sz="3000" cap="small">
                <a:latin typeface="Arial"/>
                <a:ea typeface="Arial"/>
                <a:cs typeface="Arial"/>
                <a:sym typeface="Arial"/>
              </a:defRPr>
            </a:pPr>
            <a:r>
              <a:t>4. Conclusion</a:t>
            </a:r>
          </a:p>
        </p:txBody>
      </p:sp>
      <p:grpSp>
        <p:nvGrpSpPr>
          <p:cNvPr id="381" name="Group 5"/>
          <p:cNvGrpSpPr/>
          <p:nvPr/>
        </p:nvGrpSpPr>
        <p:grpSpPr>
          <a:xfrm>
            <a:off x="0" y="-18663"/>
            <a:ext cx="9144000" cy="747044"/>
            <a:chOff x="0" y="-1"/>
            <a:chExt cx="9144000" cy="747042"/>
          </a:xfrm>
        </p:grpSpPr>
        <p:sp>
          <p:nvSpPr>
            <p:cNvPr id="379" name="Rounded Rectangle 7"/>
            <p:cNvSpPr/>
            <p:nvPr/>
          </p:nvSpPr>
          <p:spPr>
            <a:xfrm>
              <a:off x="0" y="18660"/>
              <a:ext cx="9144000" cy="709724"/>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380" name="Rounded Rectangle 4"/>
            <p:cNvSpPr txBox="1"/>
            <p:nvPr/>
          </p:nvSpPr>
          <p:spPr>
            <a:xfrm>
              <a:off x="34644" y="-2"/>
              <a:ext cx="9074712" cy="74704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200"/>
                </a:spcBef>
                <a:defRPr sz="3600" b="1" cap="small">
                  <a:solidFill>
                    <a:srgbClr val="FFFFFF"/>
                  </a:solidFill>
                  <a:latin typeface="Arial"/>
                  <a:ea typeface="Arial"/>
                  <a:cs typeface="Arial"/>
                  <a:sym typeface="Arial"/>
                </a:defRPr>
              </a:lvl1pPr>
            </a:lstStyle>
            <a:p>
              <a:r>
                <a:t>Presentation Outline</a:t>
              </a: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3" name="Picture 6" descr="Picture 6"/>
          <p:cNvPicPr>
            <a:picLocks noChangeAspect="1"/>
          </p:cNvPicPr>
          <p:nvPr/>
        </p:nvPicPr>
        <p:blipFill>
          <a:blip r:embed="rId2">
            <a:extLst/>
          </a:blip>
          <a:srcRect t="24292" b="22404"/>
          <a:stretch>
            <a:fillRect/>
          </a:stretch>
        </p:blipFill>
        <p:spPr>
          <a:xfrm>
            <a:off x="179511" y="6299199"/>
            <a:ext cx="1420689" cy="558800"/>
          </a:xfrm>
          <a:prstGeom prst="rect">
            <a:avLst/>
          </a:prstGeom>
          <a:ln w="12700">
            <a:miter lim="400000"/>
          </a:ln>
        </p:spPr>
      </p:pic>
      <p:sp>
        <p:nvSpPr>
          <p:cNvPr id="384"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
        <p:nvSpPr>
          <p:cNvPr id="385" name="Content Placeholder 2"/>
          <p:cNvSpPr txBox="1"/>
          <p:nvPr/>
        </p:nvSpPr>
        <p:spPr>
          <a:xfrm>
            <a:off x="34645" y="709721"/>
            <a:ext cx="9074710" cy="401648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lgn="just">
              <a:spcBef>
                <a:spcPts val="600"/>
              </a:spcBef>
              <a:defRPr sz="2400">
                <a:latin typeface="Arial"/>
                <a:ea typeface="Arial"/>
                <a:cs typeface="Arial"/>
                <a:sym typeface="Arial"/>
              </a:defRPr>
            </a:pPr>
            <a:r>
              <a:rPr dirty="0"/>
              <a:t>The purpose of this presentation is to provide the Portfolio Committee with a report on the involvement of the Department of Small Business Development in </a:t>
            </a:r>
            <a:r>
              <a:rPr lang="en-ZA" dirty="0" smtClean="0"/>
              <a:t>the </a:t>
            </a:r>
            <a:r>
              <a:rPr dirty="0" smtClean="0"/>
              <a:t>R </a:t>
            </a:r>
            <a:r>
              <a:rPr dirty="0"/>
              <a:t>1,5 billion private sector initiatives in support of small businesses as per resolution 68.</a:t>
            </a:r>
          </a:p>
          <a:p>
            <a:pPr marL="342900" indent="-342900" algn="just">
              <a:spcBef>
                <a:spcPts val="600"/>
              </a:spcBef>
              <a:buSzPct val="100000"/>
              <a:buFont typeface="Arial"/>
              <a:buChar char="•"/>
              <a:defRPr sz="2400">
                <a:latin typeface="Arial"/>
                <a:ea typeface="Arial"/>
                <a:cs typeface="Arial"/>
                <a:sym typeface="Arial"/>
              </a:defRPr>
            </a:pPr>
            <a:endParaRPr dirty="0"/>
          </a:p>
          <a:p>
            <a:pPr algn="just">
              <a:spcBef>
                <a:spcPts val="600"/>
              </a:spcBef>
              <a:defRPr sz="2400" b="1">
                <a:latin typeface="Arial"/>
                <a:ea typeface="Arial"/>
                <a:cs typeface="Arial"/>
                <a:sym typeface="Arial"/>
              </a:defRPr>
            </a:pPr>
            <a:r>
              <a:rPr dirty="0"/>
              <a:t>Resolution 68</a:t>
            </a:r>
          </a:p>
          <a:p>
            <a:pPr algn="just">
              <a:spcBef>
                <a:spcPts val="600"/>
              </a:spcBef>
              <a:defRPr sz="2400">
                <a:latin typeface="Arial"/>
                <a:ea typeface="Arial"/>
                <a:cs typeface="Arial"/>
                <a:sym typeface="Arial"/>
              </a:defRPr>
            </a:pPr>
            <a:r>
              <a:rPr dirty="0"/>
              <a:t>The Department should use its transversal agreement mandate to assist </a:t>
            </a:r>
            <a:r>
              <a:rPr lang="en-ZA" b="1" dirty="0" err="1" smtClean="0"/>
              <a:t>sefa</a:t>
            </a:r>
            <a:r>
              <a:rPr dirty="0" smtClean="0"/>
              <a:t> </a:t>
            </a:r>
            <a:r>
              <a:rPr dirty="0"/>
              <a:t>to gain access to complimentary funding and support services for SMMEs and Co-operatives located in both the private and public sector</a:t>
            </a:r>
          </a:p>
        </p:txBody>
      </p:sp>
      <p:grpSp>
        <p:nvGrpSpPr>
          <p:cNvPr id="388" name="Group 8"/>
          <p:cNvGrpSpPr/>
          <p:nvPr/>
        </p:nvGrpSpPr>
        <p:grpSpPr>
          <a:xfrm>
            <a:off x="0" y="0"/>
            <a:ext cx="9144000" cy="709724"/>
            <a:chOff x="0" y="0"/>
            <a:chExt cx="9144000" cy="709723"/>
          </a:xfrm>
        </p:grpSpPr>
        <p:sp>
          <p:nvSpPr>
            <p:cNvPr id="386" name="Rounded Rectangle 9"/>
            <p:cNvSpPr/>
            <p:nvPr/>
          </p:nvSpPr>
          <p:spPr>
            <a:xfrm>
              <a:off x="0" y="0"/>
              <a:ext cx="9144000" cy="709724"/>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387" name="Rounded Rectangle 4"/>
            <p:cNvSpPr txBox="1"/>
            <p:nvPr/>
          </p:nvSpPr>
          <p:spPr>
            <a:xfrm>
              <a:off x="34644" y="61729"/>
              <a:ext cx="9074712" cy="58626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purpose</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0" name="Picture 6" descr="Picture 6"/>
          <p:cNvPicPr>
            <a:picLocks noChangeAspect="1"/>
          </p:cNvPicPr>
          <p:nvPr/>
        </p:nvPicPr>
        <p:blipFill>
          <a:blip r:embed="rId2">
            <a:extLst/>
          </a:blip>
          <a:srcRect t="24292" b="22404"/>
          <a:stretch>
            <a:fillRect/>
          </a:stretch>
        </p:blipFill>
        <p:spPr>
          <a:xfrm>
            <a:off x="179511" y="6299199"/>
            <a:ext cx="1420689" cy="558800"/>
          </a:xfrm>
          <a:prstGeom prst="rect">
            <a:avLst/>
          </a:prstGeom>
          <a:ln w="12700">
            <a:miter lim="400000"/>
          </a:ln>
        </p:spPr>
      </p:pic>
      <p:sp>
        <p:nvSpPr>
          <p:cNvPr id="391"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
        <p:nvSpPr>
          <p:cNvPr id="392" name="Content Placeholder 2"/>
          <p:cNvSpPr txBox="1"/>
          <p:nvPr/>
        </p:nvSpPr>
        <p:spPr>
          <a:xfrm>
            <a:off x="34645" y="709721"/>
            <a:ext cx="9074710" cy="56846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342900" indent="-342900" algn="just">
              <a:spcBef>
                <a:spcPts val="600"/>
              </a:spcBef>
              <a:buSzPct val="100000"/>
              <a:buFont typeface="Arial"/>
              <a:buChar char="•"/>
              <a:defRPr>
                <a:latin typeface="Arial"/>
                <a:ea typeface="Arial"/>
                <a:cs typeface="Arial"/>
                <a:sym typeface="Arial"/>
              </a:defRPr>
            </a:pPr>
            <a:r>
              <a:rPr dirty="0"/>
              <a:t>In February 2016, the former President convened a meeting of Chief Executive Officers of major companies and captains of industry to discuss ways in which the public and private sector can work together to reignite economic growth and create jobs. </a:t>
            </a:r>
          </a:p>
          <a:p>
            <a:pPr marL="342900" indent="-342900" algn="just">
              <a:spcBef>
                <a:spcPts val="600"/>
              </a:spcBef>
              <a:buSzPct val="100000"/>
              <a:buFont typeface="Arial"/>
              <a:buChar char="•"/>
              <a:defRPr>
                <a:latin typeface="Arial"/>
                <a:ea typeface="Arial"/>
                <a:cs typeface="Arial"/>
                <a:sym typeface="Arial"/>
              </a:defRPr>
            </a:pPr>
            <a:r>
              <a:rPr dirty="0"/>
              <a:t>The then President mandated the Minister of Finance to lead a process of engaging with the private sector in particular to map out a strategy to the goal of growing the economy.</a:t>
            </a:r>
          </a:p>
          <a:p>
            <a:pPr marL="342900" indent="-342900" algn="just">
              <a:spcBef>
                <a:spcPts val="600"/>
              </a:spcBef>
              <a:buSzPct val="100000"/>
              <a:buFont typeface="Arial"/>
              <a:buChar char="•"/>
              <a:defRPr>
                <a:latin typeface="Arial"/>
                <a:ea typeface="Arial"/>
                <a:cs typeface="Arial"/>
                <a:sym typeface="Arial"/>
              </a:defRPr>
            </a:pPr>
            <a:r>
              <a:rPr dirty="0"/>
              <a:t>The private sector established the Fund with the aim of creating a substantial fund that co-invests with fund and investment managers that are accredited by them</a:t>
            </a:r>
          </a:p>
          <a:p>
            <a:pPr marL="342900" indent="-342900" algn="just">
              <a:spcBef>
                <a:spcPts val="600"/>
              </a:spcBef>
              <a:buSzPct val="100000"/>
              <a:buFont typeface="Arial"/>
              <a:buChar char="•"/>
              <a:defRPr>
                <a:latin typeface="Arial"/>
                <a:ea typeface="Arial"/>
                <a:cs typeface="Arial"/>
                <a:sym typeface="Arial"/>
              </a:defRPr>
            </a:pPr>
            <a:r>
              <a:rPr dirty="0"/>
              <a:t>The Fund will seek to grow the private sectors initial R1.5bn investment, with the aim that over time, the public sector will contribute matching funds. </a:t>
            </a:r>
            <a:r>
              <a:rPr dirty="0">
                <a:solidFill>
                  <a:schemeClr val="tx1"/>
                </a:solidFill>
              </a:rPr>
              <a:t>This</a:t>
            </a:r>
            <a:r>
              <a:rPr dirty="0"/>
              <a:t> was the initial understanding between National Treasury and the CEO Initiative, </a:t>
            </a:r>
            <a:r>
              <a:rPr dirty="0">
                <a:solidFill>
                  <a:schemeClr val="tx1"/>
                </a:solidFill>
              </a:rPr>
              <a:t>as the SA- SME Fund was initially called </a:t>
            </a:r>
          </a:p>
          <a:p>
            <a:pPr marL="342900" indent="-342900" algn="just">
              <a:spcBef>
                <a:spcPts val="600"/>
              </a:spcBef>
              <a:buSzPct val="100000"/>
              <a:buFont typeface="Arial"/>
              <a:buChar char="•"/>
              <a:defRPr>
                <a:latin typeface="Arial"/>
                <a:ea typeface="Arial"/>
                <a:cs typeface="Arial"/>
                <a:sym typeface="Arial"/>
              </a:defRPr>
            </a:pPr>
            <a:r>
              <a:rPr dirty="0"/>
              <a:t>The Director General of National Treasury serves on the board of the SA SME Fund</a:t>
            </a:r>
          </a:p>
          <a:p>
            <a:pPr marL="342900" indent="-342900" algn="just">
              <a:spcBef>
                <a:spcPts val="600"/>
              </a:spcBef>
              <a:buSzPct val="100000"/>
              <a:buFont typeface="Arial"/>
              <a:buChar char="•"/>
              <a:defRPr>
                <a:latin typeface="Arial"/>
                <a:ea typeface="Arial"/>
                <a:cs typeface="Arial"/>
                <a:sym typeface="Arial"/>
              </a:defRPr>
            </a:pPr>
            <a:r>
              <a:rPr dirty="0"/>
              <a:t>Due to a number of </a:t>
            </a:r>
            <a:r>
              <a:rPr dirty="0">
                <a:solidFill>
                  <a:schemeClr val="tx1"/>
                </a:solidFill>
              </a:rPr>
              <a:t>reasons, which </a:t>
            </a:r>
            <a:r>
              <a:rPr dirty="0"/>
              <a:t>amongst others include fiscal constraints and exclusivity of the mandate of the SA SME </a:t>
            </a:r>
            <a:r>
              <a:rPr dirty="0">
                <a:solidFill>
                  <a:schemeClr val="tx1"/>
                </a:solidFill>
              </a:rPr>
              <a:t>Fund, government decided not to co-fund with the SA-SME Fund</a:t>
            </a:r>
          </a:p>
          <a:p>
            <a:pPr marL="342900" indent="-342900" algn="just">
              <a:spcBef>
                <a:spcPts val="600"/>
              </a:spcBef>
              <a:buSzPct val="100000"/>
              <a:buFont typeface="Arial"/>
              <a:buChar char="•"/>
              <a:defRPr>
                <a:latin typeface="Arial"/>
                <a:ea typeface="Arial"/>
                <a:cs typeface="Arial"/>
                <a:sym typeface="Arial"/>
              </a:defRPr>
            </a:pPr>
            <a:endParaRPr dirty="0">
              <a:solidFill>
                <a:srgbClr val="D71A16"/>
              </a:solidFill>
            </a:endParaRPr>
          </a:p>
        </p:txBody>
      </p:sp>
      <p:grpSp>
        <p:nvGrpSpPr>
          <p:cNvPr id="395" name="Group 8"/>
          <p:cNvGrpSpPr/>
          <p:nvPr/>
        </p:nvGrpSpPr>
        <p:grpSpPr>
          <a:xfrm>
            <a:off x="0" y="0"/>
            <a:ext cx="9144000" cy="709724"/>
            <a:chOff x="0" y="0"/>
            <a:chExt cx="9144000" cy="709723"/>
          </a:xfrm>
        </p:grpSpPr>
        <p:sp>
          <p:nvSpPr>
            <p:cNvPr id="393" name="Rounded Rectangle 9"/>
            <p:cNvSpPr/>
            <p:nvPr/>
          </p:nvSpPr>
          <p:spPr>
            <a:xfrm>
              <a:off x="0" y="0"/>
              <a:ext cx="9144000" cy="709724"/>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394" name="Rounded Rectangle 4"/>
            <p:cNvSpPr txBox="1"/>
            <p:nvPr/>
          </p:nvSpPr>
          <p:spPr>
            <a:xfrm>
              <a:off x="34644" y="12258"/>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p>
              <a:pPr algn="r" defTabSz="1333500">
                <a:lnSpc>
                  <a:spcPct val="90000"/>
                </a:lnSpc>
                <a:spcBef>
                  <a:spcPts val="1100"/>
                </a:spcBef>
                <a:defRPr sz="3200" b="1" cap="small">
                  <a:solidFill>
                    <a:srgbClr val="FFFFFF"/>
                  </a:solidFill>
                  <a:latin typeface="Arial"/>
                  <a:ea typeface="Arial"/>
                  <a:cs typeface="Arial"/>
                  <a:sym typeface="Arial"/>
                </a:defRPr>
              </a:pPr>
              <a:r>
                <a:t>Background of the SA-SME Fund</a:t>
              </a:r>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398"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sp>
        <p:nvSpPr>
          <p:cNvPr id="399" name="Content Placeholder 2"/>
          <p:cNvSpPr txBox="1"/>
          <p:nvPr/>
        </p:nvSpPr>
        <p:spPr>
          <a:xfrm>
            <a:off x="34645" y="709722"/>
            <a:ext cx="9074710" cy="541837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a:spcBef>
                <a:spcPts val="600"/>
              </a:spcBef>
              <a:defRPr sz="1700">
                <a:latin typeface="Arial"/>
                <a:ea typeface="Arial"/>
                <a:cs typeface="Arial"/>
                <a:sym typeface="Arial"/>
              </a:defRPr>
            </a:pPr>
            <a:r>
              <a:t>Based on their research the Fund will have an impact in four areas:</a:t>
            </a:r>
          </a:p>
          <a:p>
            <a:pPr marL="342900" indent="-342900">
              <a:spcBef>
                <a:spcPts val="600"/>
              </a:spcBef>
              <a:buSzPct val="100000"/>
              <a:buFont typeface="Arial"/>
              <a:buChar char="•"/>
              <a:defRPr sz="1700" b="1">
                <a:latin typeface="Arial"/>
                <a:ea typeface="Arial"/>
                <a:cs typeface="Arial"/>
                <a:sym typeface="Arial"/>
              </a:defRPr>
            </a:pPr>
            <a:r>
              <a:t>Investment Impact</a:t>
            </a:r>
          </a:p>
          <a:p>
            <a:pPr algn="just">
              <a:spcBef>
                <a:spcPts val="600"/>
              </a:spcBef>
              <a:defRPr sz="1700">
                <a:latin typeface="Arial"/>
                <a:ea typeface="Arial"/>
                <a:cs typeface="Arial"/>
                <a:sym typeface="Arial"/>
              </a:defRPr>
            </a:pPr>
            <a:r>
              <a:t>The Fund will allocate R1,3 Billion to fund managers for investment into small, medium and mid-market businesses, resulting in capital being provided to 13 funds to support investment into 113 high-growth businesses and creation of 31 000 to 51 000 jobs.</a:t>
            </a:r>
          </a:p>
          <a:p>
            <a:pPr marL="285750" indent="-285750">
              <a:spcBef>
                <a:spcPts val="600"/>
              </a:spcBef>
              <a:buSzPct val="100000"/>
              <a:buFont typeface="Arial"/>
              <a:buChar char="•"/>
              <a:defRPr sz="1700" b="1">
                <a:latin typeface="Arial"/>
                <a:ea typeface="Arial"/>
                <a:cs typeface="Arial"/>
                <a:sym typeface="Arial"/>
              </a:defRPr>
            </a:pPr>
            <a:r>
              <a:t>Fund manager development</a:t>
            </a:r>
          </a:p>
          <a:p>
            <a:pPr algn="just">
              <a:spcBef>
                <a:spcPts val="600"/>
              </a:spcBef>
              <a:defRPr sz="1700">
                <a:latin typeface="Arial"/>
                <a:ea typeface="Arial"/>
                <a:cs typeface="Arial"/>
                <a:sym typeface="Arial"/>
              </a:defRPr>
            </a:pPr>
            <a:r>
              <a:t>Scale and support new managers that show requisite fundamental investment attributes but are struggling to become viable. The SME Fund is targeting a commercial return of 15%+ for SME Funds and 20%+ Internal Rate of Return for mid-market funds.</a:t>
            </a:r>
          </a:p>
          <a:p>
            <a:pPr marL="285750" indent="-285750">
              <a:spcBef>
                <a:spcPts val="600"/>
              </a:spcBef>
              <a:buSzPct val="100000"/>
              <a:buFont typeface="Arial"/>
              <a:buChar char="•"/>
              <a:defRPr sz="1700" b="1">
                <a:latin typeface="Arial"/>
                <a:ea typeface="Arial"/>
                <a:cs typeface="Arial"/>
                <a:sym typeface="Arial"/>
              </a:defRPr>
            </a:pPr>
            <a:r>
              <a:t>Scale and professionalise business development services</a:t>
            </a:r>
          </a:p>
          <a:p>
            <a:pPr algn="just">
              <a:spcBef>
                <a:spcPts val="600"/>
              </a:spcBef>
              <a:defRPr sz="1700">
                <a:latin typeface="Arial"/>
                <a:ea typeface="Arial"/>
                <a:cs typeface="Arial"/>
                <a:sym typeface="Arial"/>
              </a:defRPr>
            </a:pPr>
            <a:r>
              <a:t>Scale, support, and professionalise business development services that focus on the SME sector through rigorous accreditation and ongoing measurement of outcomes to drive the transition to a quality-driven industry.</a:t>
            </a:r>
          </a:p>
          <a:p>
            <a:pPr marL="285750" indent="-285750">
              <a:spcBef>
                <a:spcPts val="600"/>
              </a:spcBef>
              <a:buSzPct val="100000"/>
              <a:buFont typeface="Arial"/>
              <a:buChar char="•"/>
              <a:defRPr sz="1700" b="1">
                <a:latin typeface="Arial"/>
                <a:ea typeface="Arial"/>
                <a:cs typeface="Arial"/>
                <a:sym typeface="Arial"/>
              </a:defRPr>
            </a:pPr>
            <a:r>
              <a:t>Broader ecosystem support</a:t>
            </a:r>
          </a:p>
          <a:p>
            <a:pPr algn="just">
              <a:spcBef>
                <a:spcPts val="600"/>
              </a:spcBef>
              <a:defRPr sz="1700">
                <a:latin typeface="Arial"/>
                <a:ea typeface="Arial"/>
                <a:cs typeface="Arial"/>
                <a:sym typeface="Arial"/>
              </a:defRPr>
            </a:pPr>
            <a:r>
              <a:t>Amplify broader SME ecosystem initiatives and high-impact programmes to which the Ffund can lend technical, reputational and, if required appropriated impactful financial support</a:t>
            </a:r>
          </a:p>
          <a:p>
            <a:pPr algn="just">
              <a:spcBef>
                <a:spcPts val="600"/>
              </a:spcBef>
              <a:defRPr sz="1700">
                <a:latin typeface="Arial"/>
                <a:ea typeface="Arial"/>
                <a:cs typeface="Arial"/>
                <a:sym typeface="Arial"/>
              </a:defRPr>
            </a:pPr>
            <a:endParaRPr/>
          </a:p>
        </p:txBody>
      </p:sp>
      <p:grpSp>
        <p:nvGrpSpPr>
          <p:cNvPr id="402" name="Group 8"/>
          <p:cNvGrpSpPr/>
          <p:nvPr/>
        </p:nvGrpSpPr>
        <p:grpSpPr>
          <a:xfrm>
            <a:off x="0" y="0"/>
            <a:ext cx="9144000" cy="709724"/>
            <a:chOff x="0" y="0"/>
            <a:chExt cx="9144000" cy="709723"/>
          </a:xfrm>
        </p:grpSpPr>
        <p:sp>
          <p:nvSpPr>
            <p:cNvPr id="400" name="Rounded Rectangle 9"/>
            <p:cNvSpPr/>
            <p:nvPr/>
          </p:nvSpPr>
          <p:spPr>
            <a:xfrm>
              <a:off x="0" y="0"/>
              <a:ext cx="9144000" cy="709724"/>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01" name="Rounded Rectangle 4"/>
            <p:cNvSpPr txBox="1"/>
            <p:nvPr/>
          </p:nvSpPr>
          <p:spPr>
            <a:xfrm>
              <a:off x="34644" y="12258"/>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Mandate of the sa sme fund</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4"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05"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
        <p:nvSpPr>
          <p:cNvPr id="406" name="Content Placeholder 2"/>
          <p:cNvSpPr txBox="1"/>
          <p:nvPr/>
        </p:nvSpPr>
        <p:spPr>
          <a:xfrm>
            <a:off x="113153" y="793434"/>
            <a:ext cx="8745098" cy="4385812"/>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377190" indent="-377190" algn="just">
              <a:spcBef>
                <a:spcPts val="600"/>
              </a:spcBef>
              <a:buSzPct val="100000"/>
              <a:buFont typeface="Arial"/>
              <a:buChar char="•"/>
              <a:defRPr sz="2200">
                <a:latin typeface="Arial"/>
                <a:ea typeface="Arial"/>
                <a:cs typeface="Arial"/>
                <a:sym typeface="Arial"/>
              </a:defRPr>
            </a:pPr>
            <a:r>
              <a:rPr dirty="0">
                <a:solidFill>
                  <a:schemeClr val="tx1"/>
                </a:solidFill>
              </a:rPr>
              <a:t>Since its inception, the Minister has approached the Fund to request a meetings</a:t>
            </a:r>
          </a:p>
          <a:p>
            <a:pPr marL="377190" indent="-377190" algn="just">
              <a:spcBef>
                <a:spcPts val="600"/>
              </a:spcBef>
              <a:buSzPct val="100000"/>
              <a:buFont typeface="Arial"/>
              <a:buChar char="•"/>
              <a:defRPr sz="2200">
                <a:latin typeface="Arial"/>
                <a:ea typeface="Arial"/>
                <a:cs typeface="Arial"/>
                <a:sym typeface="Arial"/>
              </a:defRPr>
            </a:pPr>
            <a:r>
              <a:rPr dirty="0">
                <a:solidFill>
                  <a:schemeClr val="tx1"/>
                </a:solidFill>
              </a:rPr>
              <a:t>The first meeting took </a:t>
            </a:r>
            <a:r>
              <a:rPr dirty="0"/>
              <a:t>place on the 5</a:t>
            </a:r>
            <a:r>
              <a:rPr baseline="30000" dirty="0"/>
              <a:t>th</a:t>
            </a:r>
            <a:r>
              <a:rPr dirty="0"/>
              <a:t> of October 2017 and was followed by a workshop (4 November 2017) which included </a:t>
            </a:r>
            <a:r>
              <a:rPr b="1" dirty="0" err="1"/>
              <a:t>sefa</a:t>
            </a:r>
            <a:r>
              <a:rPr dirty="0"/>
              <a:t> and </a:t>
            </a:r>
            <a:r>
              <a:rPr dirty="0" err="1"/>
              <a:t>Seda</a:t>
            </a:r>
            <a:r>
              <a:rPr dirty="0"/>
              <a:t> to explore areas of cooperation</a:t>
            </a:r>
          </a:p>
          <a:p>
            <a:pPr marL="377190" indent="-377190" algn="just">
              <a:spcBef>
                <a:spcPts val="600"/>
              </a:spcBef>
              <a:buSzPct val="100000"/>
              <a:buFont typeface="Arial"/>
              <a:buChar char="•"/>
              <a:defRPr sz="2200">
                <a:latin typeface="Arial"/>
                <a:ea typeface="Arial"/>
                <a:cs typeface="Arial"/>
                <a:sym typeface="Arial"/>
              </a:defRPr>
            </a:pPr>
            <a:r>
              <a:rPr dirty="0"/>
              <a:t>The Fund is targeting a particular segment of small businesses, which are expected to achieve a commercial rate of return of around 15%+. </a:t>
            </a:r>
          </a:p>
          <a:p>
            <a:pPr marL="377190" indent="-377190" algn="just">
              <a:spcBef>
                <a:spcPts val="600"/>
              </a:spcBef>
              <a:buSzPct val="100000"/>
              <a:buFont typeface="Arial"/>
              <a:buChar char="•"/>
              <a:defRPr sz="2200">
                <a:latin typeface="Arial"/>
                <a:ea typeface="Arial"/>
                <a:cs typeface="Arial"/>
                <a:sym typeface="Arial"/>
              </a:defRPr>
            </a:pPr>
            <a:r>
              <a:rPr dirty="0"/>
              <a:t>Maybe down the line some of the Gazelles will be in a position to qualify for funding under the SA SME Fund, but the category of businesses that are supported by the DSBD Portfolio will not qualify for now. </a:t>
            </a:r>
          </a:p>
        </p:txBody>
      </p:sp>
      <p:grpSp>
        <p:nvGrpSpPr>
          <p:cNvPr id="409" name="Group 8"/>
          <p:cNvGrpSpPr/>
          <p:nvPr/>
        </p:nvGrpSpPr>
        <p:grpSpPr>
          <a:xfrm>
            <a:off x="0" y="-3"/>
            <a:ext cx="9144000" cy="709726"/>
            <a:chOff x="0" y="-1"/>
            <a:chExt cx="9144000" cy="709724"/>
          </a:xfrm>
        </p:grpSpPr>
        <p:sp>
          <p:nvSpPr>
            <p:cNvPr id="407"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08"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Possible areas of cooperation</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12"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grpSp>
        <p:nvGrpSpPr>
          <p:cNvPr id="415" name="Group 8"/>
          <p:cNvGrpSpPr/>
          <p:nvPr/>
        </p:nvGrpSpPr>
        <p:grpSpPr>
          <a:xfrm>
            <a:off x="0" y="-3"/>
            <a:ext cx="9144000" cy="709726"/>
            <a:chOff x="0" y="-1"/>
            <a:chExt cx="9144000" cy="709724"/>
          </a:xfrm>
        </p:grpSpPr>
        <p:sp>
          <p:nvSpPr>
            <p:cNvPr id="413"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14"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Possible areas of cooperation</a:t>
              </a:r>
            </a:p>
          </p:txBody>
        </p:sp>
      </p:grpSp>
      <p:sp>
        <p:nvSpPr>
          <p:cNvPr id="416" name="Rectangle 1"/>
          <p:cNvSpPr txBox="1"/>
          <p:nvPr/>
        </p:nvSpPr>
        <p:spPr>
          <a:xfrm>
            <a:off x="204055" y="564005"/>
            <a:ext cx="8735890" cy="563231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just">
              <a:defRPr>
                <a:latin typeface="Arial"/>
                <a:ea typeface="Arial"/>
                <a:cs typeface="Arial"/>
                <a:sym typeface="Arial"/>
              </a:defRPr>
            </a:pPr>
            <a:r>
              <a:rPr dirty="0"/>
              <a:t>It was agreed that there are other areas that address the whole ecosystem where there could be serious possibilities of cooperation and these areas are as follows:</a:t>
            </a:r>
          </a:p>
          <a:p>
            <a:pPr algn="just">
              <a:defRPr>
                <a:latin typeface="Arial"/>
                <a:ea typeface="Arial"/>
                <a:cs typeface="Arial"/>
                <a:sym typeface="Arial"/>
              </a:defRPr>
            </a:pPr>
            <a:endParaRPr dirty="0"/>
          </a:p>
          <a:p>
            <a:pPr marL="285750" indent="-285750" algn="just">
              <a:buSzPct val="100000"/>
              <a:buFont typeface="Arial"/>
              <a:buChar char="•"/>
              <a:defRPr b="1">
                <a:latin typeface="Arial"/>
                <a:ea typeface="Arial"/>
                <a:cs typeface="Arial"/>
                <a:sym typeface="Arial"/>
              </a:defRPr>
            </a:pPr>
            <a:r>
              <a:rPr dirty="0"/>
              <a:t>Mentorship</a:t>
            </a:r>
          </a:p>
          <a:p>
            <a:pPr algn="just">
              <a:defRPr>
                <a:latin typeface="Arial"/>
                <a:ea typeface="Arial"/>
                <a:cs typeface="Arial"/>
                <a:sym typeface="Arial"/>
              </a:defRPr>
            </a:pPr>
            <a:r>
              <a:rPr dirty="0"/>
              <a:t>Through National Mentorship </a:t>
            </a:r>
            <a:r>
              <a:rPr dirty="0">
                <a:solidFill>
                  <a:schemeClr val="tx1"/>
                </a:solidFill>
              </a:rPr>
              <a:t>Movement, that </a:t>
            </a:r>
            <a:r>
              <a:rPr dirty="0"/>
              <a:t>the Fund has supported to the tune of R5 million, the Fund will partner with </a:t>
            </a:r>
            <a:r>
              <a:rPr dirty="0" err="1"/>
              <a:t>Seda</a:t>
            </a:r>
            <a:r>
              <a:rPr dirty="0"/>
              <a:t> to mentor small businesses to grow and become sustainable.</a:t>
            </a:r>
          </a:p>
          <a:p>
            <a:pPr algn="just">
              <a:defRPr>
                <a:latin typeface="Arial"/>
                <a:ea typeface="Arial"/>
                <a:cs typeface="Arial"/>
                <a:sym typeface="Arial"/>
              </a:defRPr>
            </a:pPr>
            <a:endParaRPr dirty="0"/>
          </a:p>
          <a:p>
            <a:pPr marL="285750" indent="-285750" algn="just">
              <a:buSzPct val="100000"/>
              <a:buFont typeface="Arial"/>
              <a:buChar char="•"/>
              <a:defRPr b="1">
                <a:latin typeface="Arial"/>
                <a:ea typeface="Arial"/>
                <a:cs typeface="Arial"/>
                <a:sym typeface="Arial"/>
              </a:defRPr>
            </a:pPr>
            <a:r>
              <a:rPr dirty="0"/>
              <a:t>GIBS training </a:t>
            </a:r>
            <a:r>
              <a:rPr dirty="0" err="1"/>
              <a:t>programme</a:t>
            </a:r>
            <a:r>
              <a:rPr dirty="0"/>
              <a:t> on financial management</a:t>
            </a:r>
          </a:p>
          <a:p>
            <a:pPr algn="just">
              <a:defRPr>
                <a:latin typeface="Arial"/>
                <a:ea typeface="Arial"/>
                <a:cs typeface="Arial"/>
                <a:sym typeface="Arial"/>
              </a:defRPr>
            </a:pPr>
            <a:r>
              <a:rPr dirty="0"/>
              <a:t>The Fund will partner with </a:t>
            </a:r>
            <a:r>
              <a:rPr lang="en-ZA" b="1" dirty="0" smtClean="0"/>
              <a:t>s</a:t>
            </a:r>
            <a:r>
              <a:rPr b="1" dirty="0" err="1" smtClean="0"/>
              <a:t>efa</a:t>
            </a:r>
            <a:r>
              <a:rPr dirty="0" smtClean="0"/>
              <a:t> </a:t>
            </a:r>
            <a:r>
              <a:rPr dirty="0"/>
              <a:t>to train small businesses </a:t>
            </a:r>
            <a:r>
              <a:rPr lang="en-ZA" dirty="0" smtClean="0"/>
              <a:t>that have been funded by </a:t>
            </a:r>
            <a:r>
              <a:rPr lang="en-ZA" b="1" dirty="0" err="1" smtClean="0"/>
              <a:t>sefa</a:t>
            </a:r>
            <a:r>
              <a:rPr lang="en-ZA" b="1" dirty="0" smtClean="0"/>
              <a:t> </a:t>
            </a:r>
            <a:r>
              <a:rPr dirty="0" smtClean="0"/>
              <a:t>in </a:t>
            </a:r>
            <a:r>
              <a:rPr dirty="0"/>
              <a:t>financial management with an emphasis on cash flow management.</a:t>
            </a:r>
          </a:p>
          <a:p>
            <a:pPr algn="just">
              <a:defRPr>
                <a:latin typeface="Arial"/>
                <a:ea typeface="Arial"/>
                <a:cs typeface="Arial"/>
                <a:sym typeface="Arial"/>
              </a:defRPr>
            </a:pPr>
            <a:endParaRPr dirty="0"/>
          </a:p>
          <a:p>
            <a:pPr marL="285750" indent="-285750" algn="just">
              <a:buSzPct val="100000"/>
              <a:buFont typeface="Arial"/>
              <a:buChar char="•"/>
              <a:defRPr b="1">
                <a:latin typeface="Arial"/>
                <a:ea typeface="Arial"/>
                <a:cs typeface="Arial"/>
                <a:sym typeface="Arial"/>
              </a:defRPr>
            </a:pPr>
            <a:r>
              <a:rPr dirty="0"/>
              <a:t>Research</a:t>
            </a:r>
          </a:p>
          <a:p>
            <a:pPr algn="just">
              <a:defRPr>
                <a:latin typeface="Arial"/>
                <a:ea typeface="Arial"/>
                <a:cs typeface="Arial"/>
                <a:sym typeface="Arial"/>
              </a:defRPr>
            </a:pPr>
            <a:r>
              <a:rPr dirty="0"/>
              <a:t>The Fund has done some research on ecosystem and is prepared to share it with the department. The first research on the ecosystem done by the Fund was shared with the Portfolio on the 7th of November 2017.</a:t>
            </a:r>
          </a:p>
          <a:p>
            <a:pPr algn="just">
              <a:defRPr>
                <a:latin typeface="Arial"/>
                <a:ea typeface="Arial"/>
                <a:cs typeface="Arial"/>
                <a:sym typeface="Arial"/>
              </a:defRPr>
            </a:pPr>
            <a:endParaRPr dirty="0"/>
          </a:p>
          <a:p>
            <a:pPr algn="just">
              <a:defRPr>
                <a:latin typeface="Arial"/>
                <a:ea typeface="Arial"/>
                <a:cs typeface="Arial"/>
                <a:sym typeface="Arial"/>
              </a:defRPr>
            </a:pPr>
            <a:r>
              <a:rPr dirty="0"/>
              <a:t>The Fund is currently </a:t>
            </a:r>
            <a:r>
              <a:rPr dirty="0" err="1"/>
              <a:t>finalising</a:t>
            </a:r>
            <a:r>
              <a:rPr dirty="0"/>
              <a:t> research which will provide information on lenders per province and sector, </a:t>
            </a:r>
            <a:r>
              <a:rPr dirty="0" err="1"/>
              <a:t>categorising</a:t>
            </a:r>
            <a:r>
              <a:rPr dirty="0"/>
              <a:t> funding per sector, highlighting challenges per province and per sector, </a:t>
            </a:r>
            <a:r>
              <a:rPr dirty="0" err="1"/>
              <a:t>etc</a:t>
            </a: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8"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19"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
        <p:nvSpPr>
          <p:cNvPr id="420" name="Content Placeholder 2"/>
          <p:cNvSpPr txBox="1"/>
          <p:nvPr/>
        </p:nvSpPr>
        <p:spPr>
          <a:xfrm>
            <a:off x="239774" y="-246638"/>
            <a:ext cx="8664452" cy="65990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r>
              <a:rPr dirty="0"/>
              <a:t>As the Executive Authority and by the direction of both the </a:t>
            </a:r>
            <a:r>
              <a:rPr dirty="0" smtClean="0"/>
              <a:t>P</a:t>
            </a:r>
            <a:r>
              <a:rPr lang="en-ZA" dirty="0" err="1" smtClean="0"/>
              <a:t>ortfolio</a:t>
            </a:r>
            <a:r>
              <a:rPr lang="en-ZA" dirty="0" smtClean="0"/>
              <a:t> </a:t>
            </a:r>
            <a:r>
              <a:rPr dirty="0" smtClean="0"/>
              <a:t>C</a:t>
            </a:r>
            <a:r>
              <a:rPr lang="en-ZA" dirty="0" err="1" smtClean="0"/>
              <a:t>ommittee</a:t>
            </a:r>
            <a:r>
              <a:rPr dirty="0" smtClean="0"/>
              <a:t> </a:t>
            </a:r>
            <a:r>
              <a:rPr dirty="0"/>
              <a:t>and </a:t>
            </a:r>
            <a:r>
              <a:rPr dirty="0" smtClean="0"/>
              <a:t>N</a:t>
            </a:r>
            <a:r>
              <a:rPr lang="en-ZA" dirty="0" err="1" smtClean="0"/>
              <a:t>ational</a:t>
            </a:r>
            <a:r>
              <a:rPr lang="en-ZA" dirty="0" smtClean="0"/>
              <a:t> </a:t>
            </a:r>
            <a:r>
              <a:rPr dirty="0" smtClean="0"/>
              <a:t>T</a:t>
            </a:r>
            <a:r>
              <a:rPr lang="en-ZA" dirty="0" err="1" smtClean="0"/>
              <a:t>reasury</a:t>
            </a:r>
            <a:r>
              <a:rPr dirty="0" smtClean="0"/>
              <a:t>, </a:t>
            </a:r>
            <a:r>
              <a:rPr dirty="0"/>
              <a:t>the Department began to engage both </a:t>
            </a:r>
            <a:r>
              <a:rPr dirty="0" err="1"/>
              <a:t>Seda</a:t>
            </a:r>
            <a:r>
              <a:rPr dirty="0"/>
              <a:t> and </a:t>
            </a:r>
            <a:r>
              <a:rPr b="1" dirty="0" err="1"/>
              <a:t>sefa</a:t>
            </a:r>
            <a:r>
              <a:rPr dirty="0"/>
              <a:t> on reviewing their business models in order to arrive at a model which is more cost effective, efficient and which is responsive to the needs of SMMEs and Coops.</a:t>
            </a:r>
          </a:p>
          <a:p>
            <a:pPr algn="just">
              <a:spcBef>
                <a:spcPts val="600"/>
              </a:spcBef>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r>
              <a:rPr dirty="0"/>
              <a:t>For </a:t>
            </a:r>
            <a:r>
              <a:rPr b="1" dirty="0" err="1"/>
              <a:t>sefa</a:t>
            </a:r>
            <a:r>
              <a:rPr dirty="0"/>
              <a:t> in particular, critical issues have been tabled, e.g.,</a:t>
            </a:r>
          </a:p>
          <a:p>
            <a:pPr lvl="8" algn="just">
              <a:spcBef>
                <a:spcPts val="600"/>
              </a:spcBef>
              <a:buSzPct val="100000"/>
              <a:defRPr>
                <a:latin typeface="Arial"/>
                <a:ea typeface="Arial"/>
                <a:cs typeface="Arial"/>
                <a:sym typeface="Arial"/>
              </a:defRPr>
            </a:pPr>
            <a:r>
              <a:rPr lang="en-ZA" dirty="0"/>
              <a:t>	</a:t>
            </a:r>
            <a:r>
              <a:rPr lang="en-ZA" dirty="0" smtClean="0"/>
              <a:t>- </a:t>
            </a:r>
            <a:r>
              <a:rPr dirty="0" smtClean="0"/>
              <a:t>Interest </a:t>
            </a:r>
            <a:r>
              <a:rPr dirty="0"/>
              <a:t>rates that are above prime</a:t>
            </a:r>
          </a:p>
          <a:p>
            <a:pPr lvl="8" algn="just">
              <a:spcBef>
                <a:spcPts val="600"/>
              </a:spcBef>
              <a:buSzPct val="100000"/>
              <a:defRPr>
                <a:latin typeface="Arial"/>
                <a:ea typeface="Arial"/>
                <a:cs typeface="Arial"/>
                <a:sym typeface="Arial"/>
              </a:defRPr>
            </a:pPr>
            <a:r>
              <a:rPr lang="en-ZA" dirty="0" smtClean="0"/>
              <a:t>	- </a:t>
            </a:r>
            <a:r>
              <a:rPr dirty="0" smtClean="0"/>
              <a:t>Long </a:t>
            </a:r>
            <a:r>
              <a:rPr dirty="0"/>
              <a:t>turnaround times </a:t>
            </a:r>
          </a:p>
          <a:p>
            <a:pPr lvl="8" algn="just">
              <a:spcBef>
                <a:spcPts val="600"/>
              </a:spcBef>
              <a:buSzPct val="100000"/>
              <a:defRPr>
                <a:latin typeface="Arial"/>
                <a:ea typeface="Arial"/>
                <a:cs typeface="Arial"/>
                <a:sym typeface="Arial"/>
              </a:defRPr>
            </a:pPr>
            <a:r>
              <a:rPr lang="en-ZA" dirty="0" smtClean="0"/>
              <a:t>	- </a:t>
            </a:r>
            <a:r>
              <a:rPr dirty="0" smtClean="0"/>
              <a:t>Apparent </a:t>
            </a:r>
            <a:r>
              <a:rPr dirty="0"/>
              <a:t>risk-averse Business Model </a:t>
            </a:r>
          </a:p>
          <a:p>
            <a:pPr marL="285750" lvl="8" indent="-285750" algn="just">
              <a:spcBef>
                <a:spcPts val="600"/>
              </a:spcBef>
              <a:buSzPct val="100000"/>
              <a:buFont typeface="Arial"/>
              <a:buChar char="•"/>
              <a:defRPr>
                <a:latin typeface="Arial"/>
                <a:ea typeface="Arial"/>
                <a:cs typeface="Arial"/>
                <a:sym typeface="Arial"/>
              </a:defRPr>
            </a:pPr>
            <a:r>
              <a:rPr dirty="0"/>
              <a:t>Need to be recapitalized, as is the case for other Development Funding Institutions (DFIs)</a:t>
            </a:r>
          </a:p>
          <a:p>
            <a:pPr marL="285750" lvl="8" indent="-285750" algn="just">
              <a:spcBef>
                <a:spcPts val="600"/>
              </a:spcBef>
              <a:buSzPct val="100000"/>
              <a:buFont typeface="Arial"/>
              <a:buChar char="•"/>
              <a:defRPr>
                <a:latin typeface="Arial"/>
                <a:ea typeface="Arial"/>
                <a:cs typeface="Arial"/>
                <a:sym typeface="Arial"/>
              </a:defRPr>
            </a:pPr>
            <a:r>
              <a:rPr b="1" dirty="0" err="1"/>
              <a:t>sefa</a:t>
            </a:r>
            <a:r>
              <a:rPr dirty="0"/>
              <a:t> is currently facing a going concern challenge. The Executive Authority and the Accounting Authority have been in discussion, and the Board is engaging this challenge directly. It appears that for the first time </a:t>
            </a:r>
            <a:r>
              <a:rPr b="1" dirty="0" err="1"/>
              <a:t>sefa</a:t>
            </a:r>
            <a:r>
              <a:rPr dirty="0"/>
              <a:t> will be required to draw down IDC loan</a:t>
            </a:r>
          </a:p>
          <a:p>
            <a:pPr marL="285750" indent="-285750" algn="just">
              <a:spcBef>
                <a:spcPts val="600"/>
              </a:spcBef>
              <a:buSzPct val="100000"/>
              <a:buFont typeface="Arial"/>
              <a:buChar char="•"/>
              <a:defRPr>
                <a:latin typeface="Arial"/>
                <a:ea typeface="Arial"/>
                <a:cs typeface="Arial"/>
                <a:sym typeface="Arial"/>
              </a:defRPr>
            </a:pPr>
            <a:endParaRPr dirty="0"/>
          </a:p>
          <a:p>
            <a:pPr marL="342900" indent="-342900">
              <a:buSzPct val="100000"/>
              <a:buFont typeface="Arial"/>
              <a:buChar char="•"/>
              <a:tabLst>
                <a:tab pos="457200" algn="l"/>
              </a:tabLst>
              <a:defRPr b="1">
                <a:latin typeface="Arial"/>
                <a:ea typeface="Arial"/>
                <a:cs typeface="Arial"/>
                <a:sym typeface="Arial"/>
              </a:defRPr>
            </a:pPr>
            <a:endParaRPr dirty="0"/>
          </a:p>
        </p:txBody>
      </p:sp>
      <p:grpSp>
        <p:nvGrpSpPr>
          <p:cNvPr id="423" name="Group 8"/>
          <p:cNvGrpSpPr/>
          <p:nvPr/>
        </p:nvGrpSpPr>
        <p:grpSpPr>
          <a:xfrm>
            <a:off x="0" y="-3"/>
            <a:ext cx="9144000" cy="709726"/>
            <a:chOff x="0" y="-1"/>
            <a:chExt cx="9144000" cy="709724"/>
          </a:xfrm>
        </p:grpSpPr>
        <p:sp>
          <p:nvSpPr>
            <p:cNvPr id="421"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22"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Efforts to obtain funding for sefa</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5" name="Picture 6" descr="Picture 6"/>
          <p:cNvPicPr>
            <a:picLocks noChangeAspect="1"/>
          </p:cNvPicPr>
          <p:nvPr/>
        </p:nvPicPr>
        <p:blipFill>
          <a:blip r:embed="rId2">
            <a:extLst/>
          </a:blip>
          <a:srcRect t="24291" b="22405"/>
          <a:stretch>
            <a:fillRect/>
          </a:stretch>
        </p:blipFill>
        <p:spPr>
          <a:xfrm>
            <a:off x="179511" y="6095999"/>
            <a:ext cx="1420689" cy="570326"/>
          </a:xfrm>
          <a:prstGeom prst="rect">
            <a:avLst/>
          </a:prstGeom>
          <a:ln w="12700">
            <a:miter lim="400000"/>
          </a:ln>
        </p:spPr>
      </p:pic>
      <p:sp>
        <p:nvSpPr>
          <p:cNvPr id="426" name="Slide Number Placeholder 2"/>
          <p:cNvSpPr txBox="1">
            <a:spLocks noGrp="1"/>
          </p:cNvSpPr>
          <p:nvPr>
            <p:ph type="sldNum" sz="quarter" idx="4294967295"/>
          </p:nvPr>
        </p:nvSpPr>
        <p:spPr>
          <a:xfrm>
            <a:off x="8539554" y="6399085"/>
            <a:ext cx="184060" cy="269239"/>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
        <p:nvSpPr>
          <p:cNvPr id="427" name="Content Placeholder 2"/>
          <p:cNvSpPr txBox="1"/>
          <p:nvPr/>
        </p:nvSpPr>
        <p:spPr>
          <a:xfrm>
            <a:off x="179511" y="-526751"/>
            <a:ext cx="8778752" cy="7132461"/>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endParaRPr dirty="0"/>
          </a:p>
          <a:p>
            <a:pPr marL="285750" indent="-285750" algn="just">
              <a:spcBef>
                <a:spcPts val="600"/>
              </a:spcBef>
              <a:buSzPct val="100000"/>
              <a:buFont typeface="Arial"/>
              <a:buChar char="•"/>
              <a:defRPr>
                <a:latin typeface="Arial"/>
                <a:ea typeface="Arial"/>
                <a:cs typeface="Arial"/>
                <a:sym typeface="Arial"/>
              </a:defRPr>
            </a:pPr>
            <a:r>
              <a:rPr dirty="0"/>
              <a:t>The Department has </a:t>
            </a:r>
            <a:r>
              <a:rPr dirty="0" err="1"/>
              <a:t>mobilised</a:t>
            </a:r>
            <a:r>
              <a:rPr dirty="0"/>
              <a:t> just over EURO 52 million from the European</a:t>
            </a:r>
            <a:r>
              <a:rPr u="sng" dirty="0"/>
              <a:t> </a:t>
            </a:r>
            <a:r>
              <a:rPr dirty="0" smtClean="0"/>
              <a:t>Union</a:t>
            </a:r>
            <a:r>
              <a:rPr lang="en-ZA" dirty="0" smtClean="0"/>
              <a:t> (</a:t>
            </a:r>
            <a:r>
              <a:rPr dirty="0" smtClean="0"/>
              <a:t>EU</a:t>
            </a:r>
            <a:r>
              <a:rPr lang="en-ZA" dirty="0" smtClean="0"/>
              <a:t>) </a:t>
            </a:r>
            <a:r>
              <a:rPr dirty="0" smtClean="0"/>
              <a:t>facility </a:t>
            </a:r>
            <a:r>
              <a:rPr dirty="0"/>
              <a:t>for the </a:t>
            </a:r>
            <a:r>
              <a:rPr dirty="0" err="1"/>
              <a:t>programme</a:t>
            </a:r>
            <a:r>
              <a:rPr dirty="0"/>
              <a:t> called </a:t>
            </a:r>
            <a:r>
              <a:rPr b="1" dirty="0"/>
              <a:t>Employment Promotion through Support </a:t>
            </a:r>
            <a:r>
              <a:rPr b="1" dirty="0" err="1"/>
              <a:t>Programme</a:t>
            </a:r>
            <a:r>
              <a:rPr b="1" dirty="0"/>
              <a:t> for the Republic of South Africa</a:t>
            </a:r>
          </a:p>
          <a:p>
            <a:pPr marL="285750" indent="-285750" algn="just">
              <a:spcBef>
                <a:spcPts val="600"/>
              </a:spcBef>
              <a:buSzPct val="100000"/>
              <a:buFont typeface="Arial"/>
              <a:buChar char="•"/>
              <a:defRPr>
                <a:latin typeface="Arial"/>
                <a:ea typeface="Arial"/>
                <a:cs typeface="Arial"/>
                <a:sym typeface="Arial"/>
              </a:defRPr>
            </a:pPr>
            <a:r>
              <a:rPr dirty="0"/>
              <a:t>Out of this EUR 52 Million, EUR 30 million will go to </a:t>
            </a:r>
            <a:r>
              <a:rPr b="1" dirty="0" err="1"/>
              <a:t>sefa</a:t>
            </a:r>
            <a:r>
              <a:rPr dirty="0"/>
              <a:t> to spend on the following</a:t>
            </a:r>
          </a:p>
          <a:p>
            <a:pPr marL="285750" lvl="7" indent="-285750" algn="just">
              <a:spcBef>
                <a:spcPts val="600"/>
              </a:spcBef>
              <a:buSzPct val="100000"/>
              <a:buChar char="✓"/>
              <a:defRPr>
                <a:latin typeface="Arial"/>
                <a:ea typeface="Arial"/>
                <a:cs typeface="Arial"/>
                <a:sym typeface="Arial"/>
              </a:defRPr>
            </a:pPr>
            <a:r>
              <a:rPr dirty="0"/>
              <a:t>Wholesale lending initiatives between </a:t>
            </a:r>
            <a:r>
              <a:rPr b="1" dirty="0" err="1"/>
              <a:t>sefa</a:t>
            </a:r>
            <a:r>
              <a:rPr dirty="0"/>
              <a:t> and other financial institutions with a specific focus on increasing access to finance for SMMEs, notably those with potential as suppliers in corporate or government value chains</a:t>
            </a:r>
          </a:p>
          <a:p>
            <a:pPr marL="285750" lvl="5" indent="-285750" algn="just">
              <a:spcBef>
                <a:spcPts val="600"/>
              </a:spcBef>
              <a:buSzPct val="100000"/>
              <a:buChar char="✓"/>
              <a:defRPr>
                <a:latin typeface="Arial"/>
                <a:ea typeface="Arial"/>
                <a:cs typeface="Arial"/>
                <a:sym typeface="Arial"/>
              </a:defRPr>
            </a:pPr>
            <a:r>
              <a:rPr dirty="0"/>
              <a:t>Business development support services to SMMEs that are being </a:t>
            </a:r>
            <a:r>
              <a:rPr dirty="0" smtClean="0"/>
              <a:t>financed</a:t>
            </a:r>
            <a:r>
              <a:rPr lang="en-ZA" dirty="0"/>
              <a:t>,</a:t>
            </a:r>
            <a:r>
              <a:rPr dirty="0" smtClean="0"/>
              <a:t> </a:t>
            </a:r>
            <a:r>
              <a:rPr dirty="0"/>
              <a:t>and support to </a:t>
            </a:r>
            <a:r>
              <a:rPr b="1" dirty="0" err="1"/>
              <a:t>sefa</a:t>
            </a:r>
            <a:r>
              <a:rPr dirty="0"/>
              <a:t> and partners to build internal capacity in order to assist in the implementation of the </a:t>
            </a:r>
            <a:r>
              <a:rPr dirty="0" err="1"/>
              <a:t>programme</a:t>
            </a:r>
            <a:r>
              <a:rPr dirty="0"/>
              <a:t>, and to enhance further lending </a:t>
            </a:r>
          </a:p>
          <a:p>
            <a:pPr algn="just">
              <a:spcBef>
                <a:spcPts val="600"/>
              </a:spcBef>
              <a:defRPr>
                <a:latin typeface="Arial"/>
                <a:ea typeface="Arial"/>
                <a:cs typeface="Arial"/>
                <a:sym typeface="Arial"/>
              </a:defRPr>
            </a:pPr>
            <a:endParaRPr dirty="0"/>
          </a:p>
          <a:p>
            <a:pPr marL="285750" lvl="3" indent="-285750" algn="just">
              <a:spcBef>
                <a:spcPts val="600"/>
              </a:spcBef>
              <a:buSzPct val="100000"/>
              <a:buFont typeface="Arial"/>
              <a:buChar char="•"/>
              <a:defRPr>
                <a:latin typeface="Arial"/>
                <a:ea typeface="Arial"/>
                <a:cs typeface="Arial"/>
                <a:sym typeface="Arial"/>
              </a:defRPr>
            </a:pPr>
            <a:r>
              <a:rPr dirty="0"/>
              <a:t>In addition to this the Department has positioned </a:t>
            </a:r>
            <a:r>
              <a:rPr b="1" dirty="0" err="1"/>
              <a:t>sefa</a:t>
            </a:r>
            <a:r>
              <a:rPr dirty="0"/>
              <a:t> as one of the two implementing partners for the </a:t>
            </a:r>
            <a:r>
              <a:rPr b="1" dirty="0"/>
              <a:t>Small Business and Innovation Fund </a:t>
            </a:r>
            <a:r>
              <a:rPr dirty="0"/>
              <a:t>that has been allocated R2,1 Billion for the next two financial years</a:t>
            </a:r>
          </a:p>
          <a:p>
            <a:pPr marL="285750" lvl="3" indent="-285750" algn="just">
              <a:spcBef>
                <a:spcPts val="600"/>
              </a:spcBef>
              <a:buSzPct val="100000"/>
              <a:buFont typeface="Arial"/>
              <a:buChar char="•"/>
              <a:defRPr>
                <a:latin typeface="Arial"/>
                <a:ea typeface="Arial"/>
                <a:cs typeface="Arial"/>
                <a:sym typeface="Arial"/>
              </a:defRPr>
            </a:pPr>
            <a:r>
              <a:rPr dirty="0"/>
              <a:t>This funding will be managed differently and a separate account opened which will have a different dispensation and reporting protocol</a:t>
            </a:r>
          </a:p>
          <a:p>
            <a:pPr marL="285750" lvl="3" indent="-285750" algn="just">
              <a:spcBef>
                <a:spcPts val="600"/>
              </a:spcBef>
              <a:buSzPct val="100000"/>
              <a:buFont typeface="Arial"/>
              <a:buChar char="•"/>
              <a:defRPr>
                <a:latin typeface="Arial"/>
                <a:ea typeface="Arial"/>
                <a:cs typeface="Arial"/>
                <a:sym typeface="Arial"/>
              </a:defRPr>
            </a:pPr>
            <a:r>
              <a:rPr dirty="0"/>
              <a:t>These initiatives are aimed at improving the capacity of </a:t>
            </a:r>
            <a:r>
              <a:rPr b="1" dirty="0" err="1"/>
              <a:t>sefa</a:t>
            </a:r>
            <a:r>
              <a:rPr dirty="0"/>
              <a:t> positioning it as a Development Finance Institution for SMMEs and Cooperatives</a:t>
            </a:r>
          </a:p>
        </p:txBody>
      </p:sp>
      <p:grpSp>
        <p:nvGrpSpPr>
          <p:cNvPr id="430" name="Group 8"/>
          <p:cNvGrpSpPr/>
          <p:nvPr/>
        </p:nvGrpSpPr>
        <p:grpSpPr>
          <a:xfrm>
            <a:off x="0" y="-3"/>
            <a:ext cx="9144000" cy="709726"/>
            <a:chOff x="0" y="-1"/>
            <a:chExt cx="9144000" cy="709724"/>
          </a:xfrm>
        </p:grpSpPr>
        <p:sp>
          <p:nvSpPr>
            <p:cNvPr id="428" name="Rounded Rectangle 9"/>
            <p:cNvSpPr/>
            <p:nvPr/>
          </p:nvSpPr>
          <p:spPr>
            <a:xfrm>
              <a:off x="0" y="-2"/>
              <a:ext cx="9144000" cy="709726"/>
            </a:xfrm>
            <a:prstGeom prst="roundRect">
              <a:avLst>
                <a:gd name="adj" fmla="val 16667"/>
              </a:avLst>
            </a:prstGeom>
            <a:solidFill>
              <a:srgbClr val="8CA950"/>
            </a:solidFill>
            <a:ln w="25400" cap="flat">
              <a:solidFill>
                <a:srgbClr val="FFFFFF"/>
              </a:solidFill>
              <a:prstDash val="solid"/>
              <a:round/>
            </a:ln>
            <a:effectLst/>
          </p:spPr>
          <p:txBody>
            <a:bodyPr wrap="square" lIns="45718" tIns="45718" rIns="45718" bIns="45718" numCol="1" anchor="t">
              <a:noAutofit/>
            </a:bodyPr>
            <a:lstStyle/>
            <a:p>
              <a:endParaRPr/>
            </a:p>
          </p:txBody>
        </p:sp>
        <p:sp>
          <p:nvSpPr>
            <p:cNvPr id="429" name="Rounded Rectangle 4"/>
            <p:cNvSpPr txBox="1"/>
            <p:nvPr/>
          </p:nvSpPr>
          <p:spPr>
            <a:xfrm>
              <a:off x="34644" y="12257"/>
              <a:ext cx="9074712" cy="68520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114300" tIns="114300" rIns="114300" bIns="114300" numCol="1" anchor="ctr">
              <a:spAutoFit/>
            </a:bodyPr>
            <a:lstStyle>
              <a:lvl1pPr algn="r" defTabSz="1333500">
                <a:lnSpc>
                  <a:spcPct val="90000"/>
                </a:lnSpc>
                <a:spcBef>
                  <a:spcPts val="1100"/>
                </a:spcBef>
                <a:defRPr sz="3200" b="1" cap="small">
                  <a:solidFill>
                    <a:srgbClr val="FFFFFF"/>
                  </a:solidFill>
                  <a:latin typeface="Arial"/>
                  <a:ea typeface="Arial"/>
                  <a:cs typeface="Arial"/>
                  <a:sym typeface="Arial"/>
                </a:defRPr>
              </a:lvl1pPr>
            </a:lstStyle>
            <a:p>
              <a:r>
                <a:t>Efforts to obtain funding for sefa</a:t>
              </a:r>
            </a:p>
          </p:txBody>
        </p:sp>
      </p:gr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TotalTime>
  <Words>1765</Words>
  <Application>Microsoft Office PowerPoint</Application>
  <PresentationFormat>On-screen Show (4:3)</PresentationFormat>
  <Paragraphs>169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Office Theme</vt:lpstr>
      <vt:lpstr> DEPARTMENT OF SMALL BUSINESS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SMALL BUSINESS DEVELOPMENT</dc:title>
  <dc:creator>Lindokuhle Mkhumane</dc:creator>
  <cp:lastModifiedBy>King Kunene</cp:lastModifiedBy>
  <cp:revision>3</cp:revision>
  <dcterms:modified xsi:type="dcterms:W3CDTF">2018-03-07T10:56:57Z</dcterms:modified>
</cp:coreProperties>
</file>