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5.xml" ContentType="application/vnd.openxmlformats-officedocument.drawingml.chart+xml"/>
  <Override PartName="/ppt/notesSlides/notesSlide18.xml" ContentType="application/vnd.openxmlformats-officedocument.presentationml.notesSlide+xml"/>
  <Override PartName="/ppt/charts/chart16.xml" ContentType="application/vnd.openxmlformats-officedocument.drawingml.chart+xml"/>
  <Override PartName="/ppt/notesSlides/notesSlide19.xml" ContentType="application/vnd.openxmlformats-officedocument.presentationml.notesSlide+xml"/>
  <Override PartName="/ppt/charts/chart17.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30"/>
  </p:notesMasterIdLst>
  <p:handoutMasterIdLst>
    <p:handoutMasterId r:id="rId31"/>
  </p:handoutMasterIdLst>
  <p:sldIdLst>
    <p:sldId id="256" r:id="rId2"/>
    <p:sldId id="277" r:id="rId3"/>
    <p:sldId id="333" r:id="rId4"/>
    <p:sldId id="380" r:id="rId5"/>
    <p:sldId id="353" r:id="rId6"/>
    <p:sldId id="351" r:id="rId7"/>
    <p:sldId id="352" r:id="rId8"/>
    <p:sldId id="357" r:id="rId9"/>
    <p:sldId id="371" r:id="rId10"/>
    <p:sldId id="359" r:id="rId11"/>
    <p:sldId id="360" r:id="rId12"/>
    <p:sldId id="361" r:id="rId13"/>
    <p:sldId id="382" r:id="rId14"/>
    <p:sldId id="335" r:id="rId15"/>
    <p:sldId id="336" r:id="rId16"/>
    <p:sldId id="364" r:id="rId17"/>
    <p:sldId id="365" r:id="rId18"/>
    <p:sldId id="366" r:id="rId19"/>
    <p:sldId id="367" r:id="rId20"/>
    <p:sldId id="340" r:id="rId21"/>
    <p:sldId id="338" r:id="rId22"/>
    <p:sldId id="347" r:id="rId23"/>
    <p:sldId id="339" r:id="rId24"/>
    <p:sldId id="381" r:id="rId25"/>
    <p:sldId id="376" r:id="rId26"/>
    <p:sldId id="379" r:id="rId27"/>
    <p:sldId id="378" r:id="rId28"/>
    <p:sldId id="350" r:id="rId29"/>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FFCC"/>
    <a:srgbClr val="FF6600"/>
    <a:srgbClr val="00FF00"/>
    <a:srgbClr val="FFFF99"/>
    <a:srgbClr val="996600"/>
    <a:srgbClr val="99FF66"/>
    <a:srgbClr val="666699"/>
    <a:srgbClr val="990099"/>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0" autoAdjust="0"/>
    <p:restoredTop sz="92883" autoAdjust="0"/>
  </p:normalViewPr>
  <p:slideViewPr>
    <p:cSldViewPr>
      <p:cViewPr varScale="1">
        <p:scale>
          <a:sx n="63" d="100"/>
          <a:sy n="63" d="100"/>
        </p:scale>
        <p:origin x="1275" y="4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73591855070281E-2"/>
          <c:y val="2.9345436853507368E-2"/>
          <c:w val="0.95662640814492983"/>
          <c:h val="0.55620804615734898"/>
        </c:manualLayout>
      </c:layout>
      <c:barChart>
        <c:barDir val="col"/>
        <c:grouping val="clustered"/>
        <c:varyColors val="0"/>
        <c:ser>
          <c:idx val="0"/>
          <c:order val="0"/>
          <c:tx>
            <c:strRef>
              <c:f>'Number of cases Nat and Prov '!$B$25</c:f>
              <c:strCache>
                <c:ptCount val="1"/>
                <c:pt idx="0">
                  <c:v>Number of cases</c:v>
                </c:pt>
              </c:strCache>
            </c:strRef>
          </c:tx>
          <c:spPr>
            <a:solidFill>
              <a:schemeClr val="accent5">
                <a:lumMod val="50000"/>
              </a:schemeClr>
            </a:solidFill>
          </c:spPr>
          <c:invertIfNegative val="0"/>
          <c:dPt>
            <c:idx val="1"/>
            <c:invertIfNegative val="0"/>
            <c:bubble3D val="0"/>
            <c:spPr>
              <a:solidFill>
                <a:schemeClr val="accent5">
                  <a:lumMod val="50000"/>
                </a:schemeClr>
              </a:solidFill>
            </c:spPr>
          </c:dPt>
          <c:dPt>
            <c:idx val="2"/>
            <c:invertIfNegative val="0"/>
            <c:bubble3D val="0"/>
            <c:spPr>
              <a:solidFill>
                <a:schemeClr val="accent5">
                  <a:lumMod val="50000"/>
                </a:schemeClr>
              </a:solidFill>
            </c:spPr>
          </c:dPt>
          <c:dPt>
            <c:idx val="3"/>
            <c:invertIfNegative val="0"/>
            <c:bubble3D val="0"/>
            <c:spPr>
              <a:solidFill>
                <a:schemeClr val="accent5">
                  <a:lumMod val="50000"/>
                </a:schemeClr>
              </a:solidFill>
            </c:spPr>
          </c:dPt>
          <c:dPt>
            <c:idx val="4"/>
            <c:invertIfNegative val="0"/>
            <c:bubble3D val="0"/>
            <c:spPr>
              <a:solidFill>
                <a:schemeClr val="accent5">
                  <a:lumMod val="50000"/>
                </a:schemeClr>
              </a:solidFill>
            </c:spPr>
          </c:dPt>
          <c:dPt>
            <c:idx val="5"/>
            <c:invertIfNegative val="0"/>
            <c:bubble3D val="0"/>
            <c:spPr>
              <a:solidFill>
                <a:schemeClr val="accent5">
                  <a:lumMod val="50000"/>
                </a:schemeClr>
              </a:solidFill>
            </c:spPr>
          </c:dPt>
          <c:dPt>
            <c:idx val="6"/>
            <c:invertIfNegative val="0"/>
            <c:bubble3D val="0"/>
            <c:spPr>
              <a:solidFill>
                <a:schemeClr val="accent5">
                  <a:lumMod val="50000"/>
                </a:schemeClr>
              </a:solidFill>
            </c:spPr>
          </c:dPt>
          <c:dPt>
            <c:idx val="7"/>
            <c:invertIfNegative val="0"/>
            <c:bubble3D val="0"/>
            <c:spPr>
              <a:solidFill>
                <a:schemeClr val="accent5">
                  <a:lumMod val="50000"/>
                </a:schemeClr>
              </a:solidFill>
            </c:spPr>
          </c:dPt>
          <c:dPt>
            <c:idx val="8"/>
            <c:invertIfNegative val="0"/>
            <c:bubble3D val="0"/>
            <c:spPr>
              <a:solidFill>
                <a:schemeClr val="accent5">
                  <a:lumMod val="50000"/>
                </a:schemeClr>
              </a:solidFill>
            </c:spPr>
          </c:dPt>
          <c:dPt>
            <c:idx val="9"/>
            <c:invertIfNegative val="0"/>
            <c:bubble3D val="0"/>
            <c:spPr>
              <a:solidFill>
                <a:schemeClr val="accent5">
                  <a:lumMod val="50000"/>
                </a:schemeClr>
              </a:solidFill>
            </c:spPr>
          </c:dPt>
          <c:dLbls>
            <c:spPr>
              <a:noFill/>
              <a:ln>
                <a:noFill/>
              </a:ln>
              <a:effectLst/>
            </c:spPr>
            <c:txPr>
              <a:bodyPr/>
              <a:lstStyle/>
              <a:p>
                <a:pPr>
                  <a:defRPr sz="16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'Number of cases Nat and Prov '!$A$26:$A$35</c:f>
              <c:strCache>
                <c:ptCount val="10"/>
                <c:pt idx="0">
                  <c:v>National</c:v>
                </c:pt>
                <c:pt idx="1">
                  <c:v>Gauteng</c:v>
                </c:pt>
                <c:pt idx="2">
                  <c:v>KwaZulu-Natal</c:v>
                </c:pt>
                <c:pt idx="3">
                  <c:v>Western Cape</c:v>
                </c:pt>
                <c:pt idx="4">
                  <c:v>Limpopo</c:v>
                </c:pt>
                <c:pt idx="5">
                  <c:v>Free State</c:v>
                </c:pt>
                <c:pt idx="6">
                  <c:v>Mpumalanga</c:v>
                </c:pt>
                <c:pt idx="7">
                  <c:v>Eastern Cape</c:v>
                </c:pt>
                <c:pt idx="8">
                  <c:v>Northern Cape</c:v>
                </c:pt>
                <c:pt idx="9">
                  <c:v>North West</c:v>
                </c:pt>
              </c:strCache>
            </c:strRef>
          </c:cat>
          <c:val>
            <c:numRef>
              <c:f>'Number of cases Nat and Prov '!$B$26:$B$35</c:f>
              <c:numCache>
                <c:formatCode>General</c:formatCode>
                <c:ptCount val="10"/>
                <c:pt idx="0">
                  <c:v>758</c:v>
                </c:pt>
                <c:pt idx="1">
                  <c:v>87</c:v>
                </c:pt>
                <c:pt idx="2">
                  <c:v>66</c:v>
                </c:pt>
                <c:pt idx="3">
                  <c:v>64</c:v>
                </c:pt>
                <c:pt idx="4">
                  <c:v>45</c:v>
                </c:pt>
                <c:pt idx="5">
                  <c:v>36</c:v>
                </c:pt>
                <c:pt idx="6">
                  <c:v>36</c:v>
                </c:pt>
                <c:pt idx="7">
                  <c:v>27</c:v>
                </c:pt>
                <c:pt idx="8">
                  <c:v>21</c:v>
                </c:pt>
                <c:pt idx="9">
                  <c:v>10</c:v>
                </c:pt>
              </c:numCache>
            </c:numRef>
          </c:val>
        </c:ser>
        <c:dLbls>
          <c:showLegendKey val="0"/>
          <c:showVal val="0"/>
          <c:showCatName val="0"/>
          <c:showSerName val="0"/>
          <c:showPercent val="0"/>
          <c:showBubbleSize val="0"/>
        </c:dLbls>
        <c:gapWidth val="72"/>
        <c:axId val="1504628656"/>
        <c:axId val="1504623216"/>
      </c:barChart>
      <c:catAx>
        <c:axId val="1504628656"/>
        <c:scaling>
          <c:orientation val="minMax"/>
        </c:scaling>
        <c:delete val="0"/>
        <c:axPos val="b"/>
        <c:numFmt formatCode="General" sourceLinked="0"/>
        <c:majorTickMark val="out"/>
        <c:minorTickMark val="none"/>
        <c:tickLblPos val="nextTo"/>
        <c:txPr>
          <a:bodyPr rot="-5400000" vert="horz"/>
          <a:lstStyle/>
          <a:p>
            <a:pPr>
              <a:defRPr sz="1600">
                <a:latin typeface="+mn-lt"/>
              </a:defRPr>
            </a:pPr>
            <a:endParaRPr lang="en-US"/>
          </a:p>
        </c:txPr>
        <c:crossAx val="1504623216"/>
        <c:crosses val="autoZero"/>
        <c:auto val="1"/>
        <c:lblAlgn val="ctr"/>
        <c:lblOffset val="100"/>
        <c:noMultiLvlLbl val="0"/>
      </c:catAx>
      <c:valAx>
        <c:axId val="1504623216"/>
        <c:scaling>
          <c:orientation val="minMax"/>
          <c:max val="800"/>
        </c:scaling>
        <c:delete val="1"/>
        <c:axPos val="l"/>
        <c:title>
          <c:tx>
            <c:rich>
              <a:bodyPr rot="-5400000" vert="horz"/>
              <a:lstStyle/>
              <a:p>
                <a:pPr>
                  <a:defRPr sz="1600" b="0">
                    <a:solidFill>
                      <a:schemeClr val="tx1"/>
                    </a:solidFill>
                    <a:latin typeface="+mn-lt"/>
                  </a:defRPr>
                </a:pPr>
                <a:r>
                  <a:rPr lang="en-US" sz="1600" b="0" dirty="0">
                    <a:solidFill>
                      <a:schemeClr val="tx1"/>
                    </a:solidFill>
                    <a:latin typeface="+mn-lt"/>
                  </a:rPr>
                  <a:t>Number of cases</a:t>
                </a:r>
              </a:p>
            </c:rich>
          </c:tx>
          <c:layout>
            <c:manualLayout>
              <c:xMode val="edge"/>
              <c:yMode val="edge"/>
              <c:x val="3.5532475780393731E-3"/>
              <c:y val="7.1250416620375526E-2"/>
            </c:manualLayout>
          </c:layout>
          <c:overlay val="0"/>
        </c:title>
        <c:numFmt formatCode="General" sourceLinked="1"/>
        <c:majorTickMark val="out"/>
        <c:minorTickMark val="none"/>
        <c:tickLblPos val="nextTo"/>
        <c:crossAx val="1504628656"/>
        <c:crosses val="autoZero"/>
        <c:crossBetween val="between"/>
        <c:majorUnit val="100"/>
      </c:valAx>
      <c:spPr>
        <a:noFill/>
      </c:spPr>
    </c:plotArea>
    <c:plotVisOnly val="1"/>
    <c:dispBlanksAs val="gap"/>
    <c:showDLblsOverMax val="0"/>
  </c:chart>
  <c:spPr>
    <a:noFill/>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b="0"/>
          </a:pPr>
          <a:endParaRPr lang="en-US"/>
        </a:p>
      </c:txPr>
    </c:title>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0"/>
          <c:y val="0.12291633129198795"/>
          <c:w val="1"/>
          <c:h val="0.44323686257082545"/>
        </c:manualLayout>
      </c:layout>
      <c:bar3DChart>
        <c:barDir val="col"/>
        <c:grouping val="clustered"/>
        <c:varyColors val="0"/>
        <c:ser>
          <c:idx val="0"/>
          <c:order val="0"/>
          <c:tx>
            <c:strRef>
              <c:f>'Prov highest no. of cases'!$A$24</c:f>
              <c:strCache>
                <c:ptCount val="1"/>
                <c:pt idx="0">
                  <c:v>2016/2017</c:v>
                </c:pt>
              </c:strCache>
            </c:strRef>
          </c:tx>
          <c:spPr>
            <a:solidFill>
              <a:schemeClr val="accent5">
                <a:lumMod val="50000"/>
              </a:schemeClr>
            </a:solidFill>
          </c:spPr>
          <c:invertIfNegative val="0"/>
          <c:dPt>
            <c:idx val="0"/>
            <c:invertIfNegative val="0"/>
            <c:bubble3D val="0"/>
            <c:spPr>
              <a:solidFill>
                <a:schemeClr val="accent5">
                  <a:lumMod val="50000"/>
                </a:schemeClr>
              </a:solidFill>
            </c:spPr>
          </c:dPt>
          <c:dPt>
            <c:idx val="1"/>
            <c:invertIfNegative val="0"/>
            <c:bubble3D val="0"/>
            <c:spPr>
              <a:solidFill>
                <a:schemeClr val="accent5">
                  <a:lumMod val="50000"/>
                </a:schemeClr>
              </a:solidFill>
            </c:spPr>
          </c:dPt>
          <c:dPt>
            <c:idx val="2"/>
            <c:invertIfNegative val="0"/>
            <c:bubble3D val="0"/>
            <c:spPr>
              <a:solidFill>
                <a:schemeClr val="accent5">
                  <a:lumMod val="50000"/>
                </a:schemeClr>
              </a:solidFill>
            </c:spPr>
          </c:dPt>
          <c:dLbls>
            <c:dLbl>
              <c:idx val="0"/>
              <c:layout>
                <c:manualLayout>
                  <c:x val="1.6666666666666691E-2"/>
                  <c:y val="-2.59740259740259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2222222222222223E-2"/>
                  <c:y val="-3.896103896103891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6666666666666767E-2"/>
                  <c:y val="-2.597402597402593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'Prov highest no. of cases'!$B$23:$D$23</c:f>
              <c:strCache>
                <c:ptCount val="3"/>
                <c:pt idx="0">
                  <c:v>Gauteng</c:v>
                </c:pt>
                <c:pt idx="1">
                  <c:v>KwaZulu-Natal</c:v>
                </c:pt>
                <c:pt idx="2">
                  <c:v>Western Cape</c:v>
                </c:pt>
              </c:strCache>
            </c:strRef>
          </c:cat>
          <c:val>
            <c:numRef>
              <c:f>'Prov highest no. of cases'!$B$24:$D$24</c:f>
              <c:numCache>
                <c:formatCode>General</c:formatCode>
                <c:ptCount val="3"/>
                <c:pt idx="0">
                  <c:v>87</c:v>
                </c:pt>
                <c:pt idx="1">
                  <c:v>64</c:v>
                </c:pt>
                <c:pt idx="2">
                  <c:v>64</c:v>
                </c:pt>
              </c:numCache>
            </c:numRef>
          </c:val>
        </c:ser>
        <c:dLbls>
          <c:showLegendKey val="0"/>
          <c:showVal val="0"/>
          <c:showCatName val="0"/>
          <c:showSerName val="0"/>
          <c:showPercent val="0"/>
          <c:showBubbleSize val="0"/>
        </c:dLbls>
        <c:gapWidth val="150"/>
        <c:shape val="box"/>
        <c:axId val="1512045200"/>
        <c:axId val="1512037584"/>
        <c:axId val="0"/>
      </c:bar3DChart>
      <c:catAx>
        <c:axId val="1512045200"/>
        <c:scaling>
          <c:orientation val="minMax"/>
        </c:scaling>
        <c:delete val="0"/>
        <c:axPos val="b"/>
        <c:numFmt formatCode="General" sourceLinked="0"/>
        <c:majorTickMark val="out"/>
        <c:minorTickMark val="none"/>
        <c:tickLblPos val="nextTo"/>
        <c:spPr>
          <a:ln>
            <a:noFill/>
          </a:ln>
        </c:spPr>
        <c:txPr>
          <a:bodyPr rot="-5400000" vert="horz" anchor="ctr" anchorCtr="0"/>
          <a:lstStyle/>
          <a:p>
            <a:pPr>
              <a:defRPr sz="1800"/>
            </a:pPr>
            <a:endParaRPr lang="en-US"/>
          </a:p>
        </c:txPr>
        <c:crossAx val="1512037584"/>
        <c:crosses val="autoZero"/>
        <c:auto val="1"/>
        <c:lblAlgn val="ctr"/>
        <c:lblOffset val="100"/>
        <c:noMultiLvlLbl val="0"/>
      </c:catAx>
      <c:valAx>
        <c:axId val="1512037584"/>
        <c:scaling>
          <c:orientation val="minMax"/>
        </c:scaling>
        <c:delete val="1"/>
        <c:axPos val="l"/>
        <c:numFmt formatCode="General" sourceLinked="1"/>
        <c:majorTickMark val="out"/>
        <c:minorTickMark val="none"/>
        <c:tickLblPos val="nextTo"/>
        <c:crossAx val="1512045200"/>
        <c:crosses val="autoZero"/>
        <c:crossBetween val="between"/>
      </c:valAx>
      <c:spPr>
        <a:ln>
          <a:noFill/>
        </a:ln>
      </c:spPr>
    </c:plotArea>
    <c:plotVisOnly val="1"/>
    <c:dispBlanksAs val="gap"/>
    <c:showDLblsOverMax val="0"/>
  </c:chart>
  <c:spPr>
    <a:solidFill>
      <a:schemeClr val="accent5"/>
    </a:solidFill>
    <a:ln>
      <a:solidFill>
        <a:schemeClr val="bg1">
          <a:lumMod val="95000"/>
        </a:schemeClr>
      </a:solid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800" b="0"/>
          </a:pPr>
          <a:endParaRPr lang="en-US"/>
        </a:p>
      </c:txPr>
    </c:title>
    <c:autoTitleDeleted val="0"/>
    <c:view3D>
      <c:rotX val="15"/>
      <c:rotY val="2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0"/>
          <c:y val="4.2175278282871431E-2"/>
          <c:w val="1"/>
          <c:h val="0.57545525601480751"/>
        </c:manualLayout>
      </c:layout>
      <c:bar3DChart>
        <c:barDir val="col"/>
        <c:grouping val="clustered"/>
        <c:varyColors val="0"/>
        <c:ser>
          <c:idx val="0"/>
          <c:order val="0"/>
          <c:tx>
            <c:strRef>
              <c:f>'Prov Depts highest no of cases'!$A$15</c:f>
              <c:strCache>
                <c:ptCount val="1"/>
                <c:pt idx="0">
                  <c:v>2016/2017</c:v>
                </c:pt>
              </c:strCache>
            </c:strRef>
          </c:tx>
          <c:spPr>
            <a:solidFill>
              <a:srgbClr val="990000"/>
            </a:solidFill>
          </c:spPr>
          <c:invertIfNegative val="0"/>
          <c:dPt>
            <c:idx val="0"/>
            <c:invertIfNegative val="0"/>
            <c:bubble3D val="0"/>
            <c:spPr>
              <a:solidFill>
                <a:schemeClr val="accent1">
                  <a:lumMod val="25000"/>
                </a:schemeClr>
              </a:solidFill>
            </c:spPr>
          </c:dPt>
          <c:dPt>
            <c:idx val="1"/>
            <c:invertIfNegative val="0"/>
            <c:bubble3D val="0"/>
            <c:spPr>
              <a:solidFill>
                <a:srgbClr val="FFFF00"/>
              </a:solidFill>
            </c:spPr>
          </c:dPt>
          <c:dLbls>
            <c:dLbl>
              <c:idx val="0"/>
              <c:layout>
                <c:manualLayout>
                  <c:x val="2.5000000000000001E-2"/>
                  <c:y val="-9.259259259259258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6666666666666666E-2"/>
                  <c:y val="-1.38888888888888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2222003499562555E-2"/>
                  <c:y val="-1.388888888888888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'Prov Depts highest no of cases'!$B$14:$D$14</c:f>
              <c:strCache>
                <c:ptCount val="3"/>
                <c:pt idx="0">
                  <c:v>Health:GP</c:v>
                </c:pt>
                <c:pt idx="1">
                  <c:v>Health:KZN</c:v>
                </c:pt>
                <c:pt idx="2">
                  <c:v>Health: WC</c:v>
                </c:pt>
              </c:strCache>
            </c:strRef>
          </c:cat>
          <c:val>
            <c:numRef>
              <c:f>'Prov Depts highest no of cases'!$B$15:$D$15</c:f>
              <c:numCache>
                <c:formatCode>General</c:formatCode>
                <c:ptCount val="3"/>
                <c:pt idx="0">
                  <c:v>59</c:v>
                </c:pt>
                <c:pt idx="1">
                  <c:v>41</c:v>
                </c:pt>
                <c:pt idx="2">
                  <c:v>36</c:v>
                </c:pt>
              </c:numCache>
            </c:numRef>
          </c:val>
        </c:ser>
        <c:dLbls>
          <c:showLegendKey val="0"/>
          <c:showVal val="0"/>
          <c:showCatName val="0"/>
          <c:showSerName val="0"/>
          <c:showPercent val="0"/>
          <c:showBubbleSize val="0"/>
        </c:dLbls>
        <c:gapWidth val="150"/>
        <c:shape val="box"/>
        <c:axId val="1512048464"/>
        <c:axId val="1512044656"/>
        <c:axId val="0"/>
      </c:bar3DChart>
      <c:catAx>
        <c:axId val="1512048464"/>
        <c:scaling>
          <c:orientation val="minMax"/>
        </c:scaling>
        <c:delete val="0"/>
        <c:axPos val="b"/>
        <c:numFmt formatCode="General" sourceLinked="0"/>
        <c:majorTickMark val="out"/>
        <c:minorTickMark val="none"/>
        <c:tickLblPos val="nextTo"/>
        <c:spPr>
          <a:ln>
            <a:noFill/>
          </a:ln>
        </c:spPr>
        <c:txPr>
          <a:bodyPr rot="-5400000" vert="horz"/>
          <a:lstStyle/>
          <a:p>
            <a:pPr>
              <a:defRPr/>
            </a:pPr>
            <a:endParaRPr lang="en-US"/>
          </a:p>
        </c:txPr>
        <c:crossAx val="1512044656"/>
        <c:crosses val="autoZero"/>
        <c:auto val="1"/>
        <c:lblAlgn val="ctr"/>
        <c:lblOffset val="100"/>
        <c:noMultiLvlLbl val="0"/>
      </c:catAx>
      <c:valAx>
        <c:axId val="1512044656"/>
        <c:scaling>
          <c:orientation val="minMax"/>
        </c:scaling>
        <c:delete val="1"/>
        <c:axPos val="l"/>
        <c:numFmt formatCode="General" sourceLinked="1"/>
        <c:majorTickMark val="out"/>
        <c:minorTickMark val="none"/>
        <c:tickLblPos val="nextTo"/>
        <c:crossAx val="1512048464"/>
        <c:crosses val="autoZero"/>
        <c:crossBetween val="between"/>
      </c:valAx>
    </c:plotArea>
    <c:plotVisOnly val="1"/>
    <c:dispBlanksAs val="gap"/>
    <c:showDLblsOverMax val="0"/>
  </c:chart>
  <c:spPr>
    <a:solidFill>
      <a:schemeClr val="accent5"/>
    </a:solidFill>
    <a:ln>
      <a:solidFill>
        <a:schemeClr val="bg1">
          <a:lumMod val="95000"/>
        </a:schemeClr>
      </a:solidFill>
    </a:ln>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800" b="0"/>
          </a:pPr>
          <a:endParaRPr lang="en-US"/>
        </a:p>
      </c:txPr>
    </c:title>
    <c:autoTitleDeleted val="0"/>
    <c:view3D>
      <c:rotX val="15"/>
      <c:rotY val="2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0"/>
          <c:y val="9.1381681496668712E-2"/>
          <c:w val="1"/>
          <c:h val="0.47170574042497693"/>
        </c:manualLayout>
      </c:layout>
      <c:bar3DChart>
        <c:barDir val="col"/>
        <c:grouping val="clustered"/>
        <c:varyColors val="0"/>
        <c:ser>
          <c:idx val="0"/>
          <c:order val="0"/>
          <c:tx>
            <c:strRef>
              <c:f>'Prov Depts highest no of cases'!$A$28</c:f>
              <c:strCache>
                <c:ptCount val="1"/>
                <c:pt idx="0">
                  <c:v>2015/2016</c:v>
                </c:pt>
              </c:strCache>
            </c:strRef>
          </c:tx>
          <c:spPr>
            <a:solidFill>
              <a:srgbClr val="990000"/>
            </a:solidFill>
          </c:spPr>
          <c:invertIfNegative val="0"/>
          <c:dPt>
            <c:idx val="0"/>
            <c:invertIfNegative val="0"/>
            <c:bubble3D val="0"/>
            <c:spPr>
              <a:solidFill>
                <a:schemeClr val="accent1">
                  <a:lumMod val="25000"/>
                </a:schemeClr>
              </a:solidFill>
            </c:spPr>
          </c:dPt>
          <c:dPt>
            <c:idx val="2"/>
            <c:invertIfNegative val="0"/>
            <c:bubble3D val="0"/>
            <c:spPr>
              <a:solidFill>
                <a:srgbClr val="92D050"/>
              </a:solidFill>
            </c:spPr>
          </c:dPt>
          <c:dPt>
            <c:idx val="3"/>
            <c:invertIfNegative val="0"/>
            <c:bubble3D val="0"/>
            <c:spPr>
              <a:solidFill>
                <a:srgbClr val="00B0F0"/>
              </a:solidFill>
            </c:spPr>
          </c:dPt>
          <c:dLbls>
            <c:dLbl>
              <c:idx val="0"/>
              <c:layout>
                <c:manualLayout>
                  <c:x val="2.0942408376963352E-2"/>
                  <c:y val="4.864700051021893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7923211169284468E-2"/>
                  <c:y val="-4.864700051021893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961605584642234E-2"/>
                  <c:y val="4.8647000510218487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'Prov Depts highest no of cases'!$B$27:$E$27</c:f>
              <c:strCache>
                <c:ptCount val="4"/>
                <c:pt idx="0">
                  <c:v>Health:GP</c:v>
                </c:pt>
                <c:pt idx="1">
                  <c:v>Health: WC</c:v>
                </c:pt>
                <c:pt idx="2">
                  <c:v>Education: MP </c:v>
                </c:pt>
                <c:pt idx="3">
                  <c:v>Education: KZN</c:v>
                </c:pt>
              </c:strCache>
            </c:strRef>
          </c:cat>
          <c:val>
            <c:numRef>
              <c:f>'Prov Depts highest no of cases'!$B$28:$E$28</c:f>
              <c:numCache>
                <c:formatCode>General</c:formatCode>
                <c:ptCount val="4"/>
                <c:pt idx="0">
                  <c:v>91</c:v>
                </c:pt>
                <c:pt idx="1">
                  <c:v>55</c:v>
                </c:pt>
                <c:pt idx="2">
                  <c:v>17</c:v>
                </c:pt>
                <c:pt idx="3">
                  <c:v>17</c:v>
                </c:pt>
              </c:numCache>
            </c:numRef>
          </c:val>
        </c:ser>
        <c:dLbls>
          <c:showLegendKey val="0"/>
          <c:showVal val="0"/>
          <c:showCatName val="0"/>
          <c:showSerName val="0"/>
          <c:showPercent val="0"/>
          <c:showBubbleSize val="0"/>
        </c:dLbls>
        <c:gapWidth val="150"/>
        <c:shape val="box"/>
        <c:axId val="1512039760"/>
        <c:axId val="1512034320"/>
        <c:axId val="0"/>
      </c:bar3DChart>
      <c:catAx>
        <c:axId val="1512039760"/>
        <c:scaling>
          <c:orientation val="minMax"/>
        </c:scaling>
        <c:delete val="0"/>
        <c:axPos val="b"/>
        <c:numFmt formatCode="General" sourceLinked="0"/>
        <c:majorTickMark val="out"/>
        <c:minorTickMark val="none"/>
        <c:tickLblPos val="nextTo"/>
        <c:spPr>
          <a:noFill/>
          <a:ln>
            <a:noFill/>
          </a:ln>
        </c:spPr>
        <c:txPr>
          <a:bodyPr rot="-5400000" vert="horz"/>
          <a:lstStyle/>
          <a:p>
            <a:pPr>
              <a:defRPr/>
            </a:pPr>
            <a:endParaRPr lang="en-US"/>
          </a:p>
        </c:txPr>
        <c:crossAx val="1512034320"/>
        <c:crosses val="autoZero"/>
        <c:auto val="1"/>
        <c:lblAlgn val="ctr"/>
        <c:lblOffset val="100"/>
        <c:noMultiLvlLbl val="0"/>
      </c:catAx>
      <c:valAx>
        <c:axId val="1512034320"/>
        <c:scaling>
          <c:orientation val="minMax"/>
        </c:scaling>
        <c:delete val="1"/>
        <c:axPos val="l"/>
        <c:numFmt formatCode="General" sourceLinked="1"/>
        <c:majorTickMark val="out"/>
        <c:minorTickMark val="none"/>
        <c:tickLblPos val="nextTo"/>
        <c:crossAx val="1512039760"/>
        <c:crosses val="autoZero"/>
        <c:crossBetween val="between"/>
      </c:valAx>
    </c:plotArea>
    <c:plotVisOnly val="1"/>
    <c:dispBlanksAs val="gap"/>
    <c:showDLblsOverMax val="0"/>
  </c:chart>
  <c:spPr>
    <a:noFill/>
    <a:ln>
      <a:solidFill>
        <a:schemeClr val="bg1">
          <a:lumMod val="95000"/>
        </a:schemeClr>
      </a:solidFill>
    </a:ln>
  </c:spPr>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2.0046126562069236E-2"/>
          <c:y val="0.10921948214904226"/>
          <c:w val="0.97995387343793072"/>
          <c:h val="0.62255582713031887"/>
        </c:manualLayout>
      </c:layout>
      <c:bar3DChart>
        <c:barDir val="col"/>
        <c:grouping val="clustered"/>
        <c:varyColors val="0"/>
        <c:ser>
          <c:idx val="0"/>
          <c:order val="0"/>
          <c:tx>
            <c:strRef>
              <c:f>'Trends Salary levels'!$A$2</c:f>
              <c:strCache>
                <c:ptCount val="1"/>
                <c:pt idx="0">
                  <c:v>2013/2014</c:v>
                </c:pt>
              </c:strCache>
            </c:strRef>
          </c:tx>
          <c:spPr>
            <a:solidFill>
              <a:schemeClr val="accent5">
                <a:lumMod val="50000"/>
              </a:schemeClr>
            </a:solidFill>
          </c:spPr>
          <c:invertIfNegative val="0"/>
          <c:dLbls>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'Trends Salary levels'!$B$1:$F$1</c:f>
              <c:strCache>
                <c:ptCount val="5"/>
                <c:pt idx="0">
                  <c:v>Salary levels  1-8</c:v>
                </c:pt>
                <c:pt idx="1">
                  <c:v> Salary levels 9-12</c:v>
                </c:pt>
                <c:pt idx="2">
                  <c:v>Salary levels 13-16</c:v>
                </c:pt>
                <c:pt idx="3">
                  <c:v>Other </c:v>
                </c:pt>
                <c:pt idx="4">
                  <c:v>Not indicated</c:v>
                </c:pt>
              </c:strCache>
            </c:strRef>
          </c:cat>
          <c:val>
            <c:numRef>
              <c:f>'Trends Salary levels'!$B$2:$F$2</c:f>
              <c:numCache>
                <c:formatCode>General</c:formatCode>
                <c:ptCount val="5"/>
                <c:pt idx="0">
                  <c:v>556</c:v>
                </c:pt>
                <c:pt idx="1">
                  <c:v>147</c:v>
                </c:pt>
                <c:pt idx="2">
                  <c:v>49</c:v>
                </c:pt>
                <c:pt idx="3">
                  <c:v>2</c:v>
                </c:pt>
                <c:pt idx="4">
                  <c:v>0</c:v>
                </c:pt>
              </c:numCache>
            </c:numRef>
          </c:val>
        </c:ser>
        <c:ser>
          <c:idx val="1"/>
          <c:order val="1"/>
          <c:tx>
            <c:strRef>
              <c:f>'Trends Salary levels'!$A$3</c:f>
              <c:strCache>
                <c:ptCount val="1"/>
                <c:pt idx="0">
                  <c:v>2014/2015</c:v>
                </c:pt>
              </c:strCache>
            </c:strRef>
          </c:tx>
          <c:spPr>
            <a:solidFill>
              <a:srgbClr val="800000"/>
            </a:solidFill>
          </c:spPr>
          <c:invertIfNegative val="0"/>
          <c:dLbls>
            <c:dLbl>
              <c:idx val="0"/>
              <c:layout>
                <c:manualLayout>
                  <c:x val="7.3338044743999639E-3"/>
                  <c:y val="-3.3252476840629538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'Trends Salary levels'!$B$1:$F$1</c:f>
              <c:strCache>
                <c:ptCount val="5"/>
                <c:pt idx="0">
                  <c:v>Salary levels  1-8</c:v>
                </c:pt>
                <c:pt idx="1">
                  <c:v> Salary levels 9-12</c:v>
                </c:pt>
                <c:pt idx="2">
                  <c:v>Salary levels 13-16</c:v>
                </c:pt>
                <c:pt idx="3">
                  <c:v>Other </c:v>
                </c:pt>
                <c:pt idx="4">
                  <c:v>Not indicated</c:v>
                </c:pt>
              </c:strCache>
            </c:strRef>
          </c:cat>
          <c:val>
            <c:numRef>
              <c:f>'Trends Salary levels'!$B$3:$F$3</c:f>
              <c:numCache>
                <c:formatCode>General</c:formatCode>
                <c:ptCount val="5"/>
                <c:pt idx="0">
                  <c:v>361</c:v>
                </c:pt>
                <c:pt idx="1">
                  <c:v>140</c:v>
                </c:pt>
                <c:pt idx="2">
                  <c:v>126</c:v>
                </c:pt>
                <c:pt idx="3">
                  <c:v>293</c:v>
                </c:pt>
                <c:pt idx="4">
                  <c:v>9</c:v>
                </c:pt>
              </c:numCache>
            </c:numRef>
          </c:val>
        </c:ser>
        <c:ser>
          <c:idx val="2"/>
          <c:order val="2"/>
          <c:tx>
            <c:strRef>
              <c:f>'Trends Salary levels'!$A$4</c:f>
              <c:strCache>
                <c:ptCount val="1"/>
                <c:pt idx="0">
                  <c:v>2015/2016</c:v>
                </c:pt>
              </c:strCache>
            </c:strRef>
          </c:tx>
          <c:spPr>
            <a:solidFill>
              <a:srgbClr val="92D050"/>
            </a:solidFill>
          </c:spPr>
          <c:invertIfNegative val="0"/>
          <c:dLbls>
            <c:dLbl>
              <c:idx val="0"/>
              <c:layout>
                <c:manualLayout>
                  <c:x val="1.0477383701040918E-2"/>
                  <c:y val="-1.556199637948724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006006006006006E-3"/>
                  <c:y val="4.629629629629629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114751218421522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'Trends Salary levels'!$B$1:$F$1</c:f>
              <c:strCache>
                <c:ptCount val="5"/>
                <c:pt idx="0">
                  <c:v>Salary levels  1-8</c:v>
                </c:pt>
                <c:pt idx="1">
                  <c:v> Salary levels 9-12</c:v>
                </c:pt>
                <c:pt idx="2">
                  <c:v>Salary levels 13-16</c:v>
                </c:pt>
                <c:pt idx="3">
                  <c:v>Other </c:v>
                </c:pt>
                <c:pt idx="4">
                  <c:v>Not indicated</c:v>
                </c:pt>
              </c:strCache>
            </c:strRef>
          </c:cat>
          <c:val>
            <c:numRef>
              <c:f>'Trends Salary levels'!$B$4:$F$4</c:f>
              <c:numCache>
                <c:formatCode>General</c:formatCode>
                <c:ptCount val="5"/>
                <c:pt idx="0">
                  <c:v>469</c:v>
                </c:pt>
                <c:pt idx="1">
                  <c:v>135</c:v>
                </c:pt>
                <c:pt idx="2">
                  <c:v>32</c:v>
                </c:pt>
                <c:pt idx="3">
                  <c:v>2</c:v>
                </c:pt>
                <c:pt idx="4">
                  <c:v>0</c:v>
                </c:pt>
              </c:numCache>
            </c:numRef>
          </c:val>
        </c:ser>
        <c:ser>
          <c:idx val="3"/>
          <c:order val="3"/>
          <c:tx>
            <c:strRef>
              <c:f>'Trends Salary levels'!$A$5</c:f>
              <c:strCache>
                <c:ptCount val="1"/>
                <c:pt idx="0">
                  <c:v>2016/2017</c:v>
                </c:pt>
              </c:strCache>
            </c:strRef>
          </c:tx>
          <c:spPr>
            <a:solidFill>
              <a:schemeClr val="accent5">
                <a:lumMod val="90000"/>
              </a:schemeClr>
            </a:solidFill>
          </c:spPr>
          <c:invertIfNegative val="0"/>
          <c:dLbls>
            <c:dLbl>
              <c:idx val="0"/>
              <c:layout>
                <c:manualLayout>
                  <c:x val="1.2011729169806215E-2"/>
                  <c:y val="-5.187332126495749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'Trends Salary levels'!$B$1:$F$1</c:f>
              <c:strCache>
                <c:ptCount val="5"/>
                <c:pt idx="0">
                  <c:v>Salary levels  1-8</c:v>
                </c:pt>
                <c:pt idx="1">
                  <c:v> Salary levels 9-12</c:v>
                </c:pt>
                <c:pt idx="2">
                  <c:v>Salary levels 13-16</c:v>
                </c:pt>
                <c:pt idx="3">
                  <c:v>Other </c:v>
                </c:pt>
                <c:pt idx="4">
                  <c:v>Not indicated</c:v>
                </c:pt>
              </c:strCache>
            </c:strRef>
          </c:cat>
          <c:val>
            <c:numRef>
              <c:f>'Trends Salary levels'!$B$5:$F$5</c:f>
              <c:numCache>
                <c:formatCode>General</c:formatCode>
                <c:ptCount val="5"/>
                <c:pt idx="0">
                  <c:v>392</c:v>
                </c:pt>
                <c:pt idx="1">
                  <c:v>207</c:v>
                </c:pt>
                <c:pt idx="2">
                  <c:v>297</c:v>
                </c:pt>
                <c:pt idx="3">
                  <c:v>254</c:v>
                </c:pt>
                <c:pt idx="4">
                  <c:v>0</c:v>
                </c:pt>
              </c:numCache>
            </c:numRef>
          </c:val>
        </c:ser>
        <c:dLbls>
          <c:showLegendKey val="0"/>
          <c:showVal val="0"/>
          <c:showCatName val="0"/>
          <c:showSerName val="0"/>
          <c:showPercent val="0"/>
          <c:showBubbleSize val="0"/>
        </c:dLbls>
        <c:gapWidth val="150"/>
        <c:shape val="box"/>
        <c:axId val="1512040304"/>
        <c:axId val="1512040848"/>
        <c:axId val="0"/>
      </c:bar3DChart>
      <c:catAx>
        <c:axId val="1512040304"/>
        <c:scaling>
          <c:orientation val="minMax"/>
        </c:scaling>
        <c:delete val="0"/>
        <c:axPos val="b"/>
        <c:numFmt formatCode="General" sourceLinked="0"/>
        <c:majorTickMark val="out"/>
        <c:minorTickMark val="none"/>
        <c:tickLblPos val="nextTo"/>
        <c:crossAx val="1512040848"/>
        <c:crosses val="autoZero"/>
        <c:auto val="1"/>
        <c:lblAlgn val="ctr"/>
        <c:lblOffset val="100"/>
        <c:noMultiLvlLbl val="0"/>
      </c:catAx>
      <c:valAx>
        <c:axId val="1512040848"/>
        <c:scaling>
          <c:orientation val="minMax"/>
        </c:scaling>
        <c:delete val="1"/>
        <c:axPos val="l"/>
        <c:title>
          <c:tx>
            <c:rich>
              <a:bodyPr rot="-5400000" vert="horz"/>
              <a:lstStyle/>
              <a:p>
                <a:pPr>
                  <a:defRPr b="0"/>
                </a:pPr>
                <a:r>
                  <a:rPr lang="en-US" b="0"/>
                  <a:t>Number of cases</a:t>
                </a:r>
              </a:p>
            </c:rich>
          </c:tx>
          <c:layout>
            <c:manualLayout>
              <c:xMode val="edge"/>
              <c:yMode val="edge"/>
              <c:x val="3.1445837293798632E-3"/>
              <c:y val="0.21480391114326391"/>
            </c:manualLayout>
          </c:layout>
          <c:overlay val="0"/>
        </c:title>
        <c:numFmt formatCode="General" sourceLinked="1"/>
        <c:majorTickMark val="out"/>
        <c:minorTickMark val="none"/>
        <c:tickLblPos val="nextTo"/>
        <c:crossAx val="1512040304"/>
        <c:crosses val="autoZero"/>
        <c:crossBetween val="between"/>
      </c:valAx>
    </c:plotArea>
    <c:legend>
      <c:legendPos val="r"/>
      <c:layout>
        <c:manualLayout>
          <c:xMode val="edge"/>
          <c:yMode val="edge"/>
          <c:x val="6.2253276898946226E-2"/>
          <c:y val="0.90663969087197438"/>
          <c:w val="0.92573471108904182"/>
          <c:h val="6.635024788568096E-2"/>
        </c:manualLayout>
      </c:layout>
      <c:overlay val="0"/>
    </c:legend>
    <c:plotVisOnly val="1"/>
    <c:dispBlanksAs val="gap"/>
    <c:showDLblsOverMax val="0"/>
  </c:chart>
  <c:spPr>
    <a:noFill/>
  </c:spPr>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9.5918458326899308E-3"/>
          <c:y val="6.2215970712248901E-2"/>
          <c:w val="0.99040815416730998"/>
          <c:h val="0.63629826154581859"/>
        </c:manualLayout>
      </c:layout>
      <c:bar3DChart>
        <c:barDir val="col"/>
        <c:grouping val="clustered"/>
        <c:varyColors val="0"/>
        <c:ser>
          <c:idx val="1"/>
          <c:order val="0"/>
          <c:tx>
            <c:strRef>
              <c:f>'Trends Comp of sanctions'!$B$2</c:f>
              <c:strCache>
                <c:ptCount val="1"/>
                <c:pt idx="0">
                  <c:v>2013/2014</c:v>
                </c:pt>
              </c:strCache>
            </c:strRef>
          </c:tx>
          <c:spPr>
            <a:solidFill>
              <a:schemeClr val="accent5">
                <a:lumMod val="25000"/>
              </a:schemeClr>
            </a:solidFill>
          </c:spPr>
          <c:invertIfNegative val="0"/>
          <c:dLbls>
            <c:dLbl>
              <c:idx val="0"/>
              <c:layout>
                <c:manualLayout>
                  <c:x val="6.3897763578274758E-3"/>
                  <c:y val="-7.984031936127743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1299254526091589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3897763578274758E-3"/>
                  <c:y val="-3.6593056981135311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'Trends Comp of sanctions'!$A$3:$A$6</c:f>
              <c:strCache>
                <c:ptCount val="4"/>
                <c:pt idx="0">
                  <c:v>Final written warning</c:v>
                </c:pt>
                <c:pt idx="1">
                  <c:v>Discharge</c:v>
                </c:pt>
                <c:pt idx="2">
                  <c:v>Combination</c:v>
                </c:pt>
                <c:pt idx="3">
                  <c:v>Written warning</c:v>
                </c:pt>
              </c:strCache>
            </c:strRef>
          </c:cat>
          <c:val>
            <c:numRef>
              <c:f>'Trends Comp of sanctions'!$B$3:$B$6</c:f>
              <c:numCache>
                <c:formatCode>0%</c:formatCode>
                <c:ptCount val="4"/>
                <c:pt idx="0">
                  <c:v>0.27</c:v>
                </c:pt>
                <c:pt idx="1">
                  <c:v>0.22</c:v>
                </c:pt>
                <c:pt idx="2">
                  <c:v>0.14099999999999999</c:v>
                </c:pt>
                <c:pt idx="3">
                  <c:v>0.15</c:v>
                </c:pt>
              </c:numCache>
            </c:numRef>
          </c:val>
        </c:ser>
        <c:ser>
          <c:idx val="2"/>
          <c:order val="1"/>
          <c:tx>
            <c:strRef>
              <c:f>'Trends Comp of sanctions'!$C$2</c:f>
              <c:strCache>
                <c:ptCount val="1"/>
                <c:pt idx="0">
                  <c:v>2014/2015</c:v>
                </c:pt>
              </c:strCache>
            </c:strRef>
          </c:tx>
          <c:spPr>
            <a:solidFill>
              <a:srgbClr val="800000"/>
            </a:solidFill>
          </c:spPr>
          <c:invertIfNegative val="0"/>
          <c:dLbls>
            <c:dLbl>
              <c:idx val="1"/>
              <c:layout>
                <c:manualLayout>
                  <c:x val="6.3897763578274758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'Trends Comp of sanctions'!$A$3:$A$6</c:f>
              <c:strCache>
                <c:ptCount val="4"/>
                <c:pt idx="0">
                  <c:v>Final written warning</c:v>
                </c:pt>
                <c:pt idx="1">
                  <c:v>Discharge</c:v>
                </c:pt>
                <c:pt idx="2">
                  <c:v>Combination</c:v>
                </c:pt>
                <c:pt idx="3">
                  <c:v>Written warning</c:v>
                </c:pt>
              </c:strCache>
            </c:strRef>
          </c:cat>
          <c:val>
            <c:numRef>
              <c:f>'Trends Comp of sanctions'!$C$3:$C$6</c:f>
              <c:numCache>
                <c:formatCode>0%</c:formatCode>
                <c:ptCount val="4"/>
                <c:pt idx="0">
                  <c:v>0.28000000000000003</c:v>
                </c:pt>
                <c:pt idx="1">
                  <c:v>0.16</c:v>
                </c:pt>
                <c:pt idx="2">
                  <c:v>0.16</c:v>
                </c:pt>
                <c:pt idx="3">
                  <c:v>0.17</c:v>
                </c:pt>
              </c:numCache>
            </c:numRef>
          </c:val>
        </c:ser>
        <c:ser>
          <c:idx val="3"/>
          <c:order val="2"/>
          <c:tx>
            <c:strRef>
              <c:f>'Trends Comp of sanctions'!$D$2</c:f>
              <c:strCache>
                <c:ptCount val="1"/>
                <c:pt idx="0">
                  <c:v>2015/2016</c:v>
                </c:pt>
              </c:strCache>
            </c:strRef>
          </c:tx>
          <c:spPr>
            <a:solidFill>
              <a:srgbClr val="92D050"/>
            </a:solidFill>
          </c:spPr>
          <c:invertIfNegative val="0"/>
          <c:dLbls>
            <c:dLbl>
              <c:idx val="0"/>
              <c:layout>
                <c:manualLayout>
                  <c:x val="9.7689041819860097E-3"/>
                  <c:y val="3.9231752027552496E-4"/>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1942446043165471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7.1942446043165471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'Trends Comp of sanctions'!$A$3:$A$6</c:f>
              <c:strCache>
                <c:ptCount val="4"/>
                <c:pt idx="0">
                  <c:v>Final written warning</c:v>
                </c:pt>
                <c:pt idx="1">
                  <c:v>Discharge</c:v>
                </c:pt>
                <c:pt idx="2">
                  <c:v>Combination</c:v>
                </c:pt>
                <c:pt idx="3">
                  <c:v>Written warning</c:v>
                </c:pt>
              </c:strCache>
            </c:strRef>
          </c:cat>
          <c:val>
            <c:numRef>
              <c:f>'Trends Comp of sanctions'!$D$3:$D$6</c:f>
              <c:numCache>
                <c:formatCode>0%</c:formatCode>
                <c:ptCount val="4"/>
                <c:pt idx="0">
                  <c:v>0.309</c:v>
                </c:pt>
                <c:pt idx="1">
                  <c:v>0.20599999999999999</c:v>
                </c:pt>
                <c:pt idx="2">
                  <c:v>0.20399999999999999</c:v>
                </c:pt>
                <c:pt idx="3">
                  <c:v>0.13</c:v>
                </c:pt>
              </c:numCache>
            </c:numRef>
          </c:val>
        </c:ser>
        <c:ser>
          <c:idx val="0"/>
          <c:order val="3"/>
          <c:tx>
            <c:strRef>
              <c:f>'Trends Comp of sanctions'!$E$2</c:f>
              <c:strCache>
                <c:ptCount val="1"/>
                <c:pt idx="0">
                  <c:v>2016/2017</c:v>
                </c:pt>
              </c:strCache>
            </c:strRef>
          </c:tx>
          <c:spPr>
            <a:solidFill>
              <a:schemeClr val="accent5">
                <a:lumMod val="75000"/>
              </a:schemeClr>
            </a:solidFill>
          </c:spPr>
          <c:invertIfNegative val="0"/>
          <c:dLbls>
            <c:dLbl>
              <c:idx val="0"/>
              <c:layout>
                <c:manualLayout>
                  <c:x val="1.1050822438664362E-2"/>
                  <c:y val="4.6656879754437478E-4"/>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6786570743405275E-2"/>
                  <c:y val="4.052684903748733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869722771420631E-2"/>
                  <c:y val="9.413578531111136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2097998505355311E-3"/>
                  <c:y val="4.7067892655555683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'Trends Comp of sanctions'!$A$3:$A$6</c:f>
              <c:strCache>
                <c:ptCount val="4"/>
                <c:pt idx="0">
                  <c:v>Final written warning</c:v>
                </c:pt>
                <c:pt idx="1">
                  <c:v>Discharge</c:v>
                </c:pt>
                <c:pt idx="2">
                  <c:v>Combination</c:v>
                </c:pt>
                <c:pt idx="3">
                  <c:v>Written warning</c:v>
                </c:pt>
              </c:strCache>
            </c:strRef>
          </c:cat>
          <c:val>
            <c:numRef>
              <c:f>'Trends Comp of sanctions'!$E$3:$E$6</c:f>
              <c:numCache>
                <c:formatCode>0%</c:formatCode>
                <c:ptCount val="4"/>
                <c:pt idx="0">
                  <c:v>0.27</c:v>
                </c:pt>
                <c:pt idx="1">
                  <c:v>0.15</c:v>
                </c:pt>
                <c:pt idx="2">
                  <c:v>0.14000000000000001</c:v>
                </c:pt>
                <c:pt idx="3">
                  <c:v>0.14000000000000001</c:v>
                </c:pt>
              </c:numCache>
            </c:numRef>
          </c:val>
        </c:ser>
        <c:dLbls>
          <c:showLegendKey val="0"/>
          <c:showVal val="0"/>
          <c:showCatName val="0"/>
          <c:showSerName val="0"/>
          <c:showPercent val="0"/>
          <c:showBubbleSize val="0"/>
        </c:dLbls>
        <c:gapWidth val="150"/>
        <c:shape val="box"/>
        <c:axId val="1512043024"/>
        <c:axId val="1512044112"/>
        <c:axId val="0"/>
      </c:bar3DChart>
      <c:catAx>
        <c:axId val="1512043024"/>
        <c:scaling>
          <c:orientation val="minMax"/>
        </c:scaling>
        <c:delete val="0"/>
        <c:axPos val="b"/>
        <c:numFmt formatCode="General" sourceLinked="0"/>
        <c:majorTickMark val="out"/>
        <c:minorTickMark val="none"/>
        <c:tickLblPos val="nextTo"/>
        <c:txPr>
          <a:bodyPr rot="0" vert="horz"/>
          <a:lstStyle/>
          <a:p>
            <a:pPr>
              <a:defRPr/>
            </a:pPr>
            <a:endParaRPr lang="en-US"/>
          </a:p>
        </c:txPr>
        <c:crossAx val="1512044112"/>
        <c:crosses val="autoZero"/>
        <c:auto val="0"/>
        <c:lblAlgn val="ctr"/>
        <c:lblOffset val="100"/>
        <c:noMultiLvlLbl val="0"/>
      </c:catAx>
      <c:valAx>
        <c:axId val="1512044112"/>
        <c:scaling>
          <c:orientation val="minMax"/>
        </c:scaling>
        <c:delete val="1"/>
        <c:axPos val="l"/>
        <c:title>
          <c:tx>
            <c:rich>
              <a:bodyPr rot="-5400000" vert="horz"/>
              <a:lstStyle/>
              <a:p>
                <a:pPr>
                  <a:defRPr b="0"/>
                </a:pPr>
                <a:r>
                  <a:rPr lang="en-US" b="0"/>
                  <a:t>Percentage of cases</a:t>
                </a:r>
              </a:p>
            </c:rich>
          </c:tx>
          <c:layout>
            <c:manualLayout>
              <c:xMode val="edge"/>
              <c:yMode val="edge"/>
              <c:x val="6.0658245057497312E-3"/>
              <c:y val="0.12145066973011354"/>
            </c:manualLayout>
          </c:layout>
          <c:overlay val="0"/>
        </c:title>
        <c:numFmt formatCode="0%" sourceLinked="1"/>
        <c:majorTickMark val="out"/>
        <c:minorTickMark val="none"/>
        <c:tickLblPos val="nextTo"/>
        <c:crossAx val="1512043024"/>
        <c:crosses val="autoZero"/>
        <c:crossBetween val="between"/>
      </c:valAx>
    </c:plotArea>
    <c:legend>
      <c:legendPos val="b"/>
      <c:layout>
        <c:manualLayout>
          <c:xMode val="edge"/>
          <c:yMode val="edge"/>
          <c:x val="0.21024343521040911"/>
          <c:y val="0.9138385159482183"/>
          <c:w val="0.72352103588897865"/>
          <c:h val="5.9042839983985053E-2"/>
        </c:manualLayout>
      </c:layout>
      <c:overlay val="0"/>
    </c:legend>
    <c:plotVisOnly val="1"/>
    <c:dispBlanksAs val="gap"/>
    <c:showDLblsOverMax val="0"/>
  </c:chart>
  <c:spPr>
    <a:noFill/>
  </c:spPr>
  <c:txPr>
    <a:bodyPr/>
    <a:lstStyle/>
    <a:p>
      <a:pPr>
        <a:defRPr sz="1800">
          <a:solidFill>
            <a:schemeClr val="tx1"/>
          </a:solidFill>
          <a:latin typeface="Arial" pitchFamily="34" charset="0"/>
          <a:cs typeface="Arial"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9.4492754058357869E-3"/>
          <c:y val="4.1241864599023882E-2"/>
          <c:w val="0.98074688397985799"/>
          <c:h val="0.56975125886913469"/>
        </c:manualLayout>
      </c:layout>
      <c:bar3DChart>
        <c:barDir val="col"/>
        <c:grouping val="clustered"/>
        <c:varyColors val="0"/>
        <c:ser>
          <c:idx val="1"/>
          <c:order val="0"/>
          <c:tx>
            <c:strRef>
              <c:f>'Trends criminal proceedings'!$A$11</c:f>
              <c:strCache>
                <c:ptCount val="1"/>
                <c:pt idx="0">
                  <c:v>2013/2014</c:v>
                </c:pt>
              </c:strCache>
            </c:strRef>
          </c:tx>
          <c:spPr>
            <a:solidFill>
              <a:schemeClr val="accent1">
                <a:lumMod val="25000"/>
              </a:schemeClr>
            </a:solidFill>
          </c:spPr>
          <c:invertIfNegative val="0"/>
          <c:dLbls>
            <c:dLbl>
              <c:idx val="1"/>
              <c:layout>
                <c:manualLayout>
                  <c:x val="6.5573770491803279E-3"/>
                  <c:y val="1.060944534001666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'Trends criminal proceedings'!$B$10:$E$10</c:f>
              <c:strCache>
                <c:ptCount val="4"/>
                <c:pt idx="0">
                  <c:v>Criminal action taken</c:v>
                </c:pt>
                <c:pt idx="1">
                  <c:v> No criminal action taken</c:v>
                </c:pt>
                <c:pt idx="2">
                  <c:v> Not indicated</c:v>
                </c:pt>
                <c:pt idx="3">
                  <c:v> Not applicable</c:v>
                </c:pt>
              </c:strCache>
            </c:strRef>
          </c:cat>
          <c:val>
            <c:numRef>
              <c:f>'Trends criminal proceedings'!$B$11:$E$11</c:f>
              <c:numCache>
                <c:formatCode>0%</c:formatCode>
                <c:ptCount val="4"/>
                <c:pt idx="0">
                  <c:v>0.21</c:v>
                </c:pt>
                <c:pt idx="1">
                  <c:v>0.57999999999999996</c:v>
                </c:pt>
                <c:pt idx="2">
                  <c:v>0.09</c:v>
                </c:pt>
                <c:pt idx="3">
                  <c:v>0.12</c:v>
                </c:pt>
              </c:numCache>
            </c:numRef>
          </c:val>
        </c:ser>
        <c:ser>
          <c:idx val="2"/>
          <c:order val="1"/>
          <c:tx>
            <c:strRef>
              <c:f>'Trends criminal proceedings'!$A$12</c:f>
              <c:strCache>
                <c:ptCount val="1"/>
                <c:pt idx="0">
                  <c:v>2014/2015</c:v>
                </c:pt>
              </c:strCache>
            </c:strRef>
          </c:tx>
          <c:spPr>
            <a:solidFill>
              <a:srgbClr val="800000"/>
            </a:solidFill>
          </c:spPr>
          <c:invertIfNegative val="0"/>
          <c:dLbls>
            <c:dLbl>
              <c:idx val="2"/>
              <c:layout>
                <c:manualLayout>
                  <c:x val="6.5573770491803279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7431693989071038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'Trends criminal proceedings'!$B$10:$E$10</c:f>
              <c:strCache>
                <c:ptCount val="4"/>
                <c:pt idx="0">
                  <c:v>Criminal action taken</c:v>
                </c:pt>
                <c:pt idx="1">
                  <c:v> No criminal action taken</c:v>
                </c:pt>
                <c:pt idx="2">
                  <c:v> Not indicated</c:v>
                </c:pt>
                <c:pt idx="3">
                  <c:v> Not applicable</c:v>
                </c:pt>
              </c:strCache>
            </c:strRef>
          </c:cat>
          <c:val>
            <c:numRef>
              <c:f>'Trends criminal proceedings'!$B$12:$E$12</c:f>
              <c:numCache>
                <c:formatCode>0%</c:formatCode>
                <c:ptCount val="4"/>
                <c:pt idx="0">
                  <c:v>0.31</c:v>
                </c:pt>
                <c:pt idx="1">
                  <c:v>0.62</c:v>
                </c:pt>
                <c:pt idx="2">
                  <c:v>0.03</c:v>
                </c:pt>
                <c:pt idx="3">
                  <c:v>0.04</c:v>
                </c:pt>
              </c:numCache>
            </c:numRef>
          </c:val>
        </c:ser>
        <c:ser>
          <c:idx val="3"/>
          <c:order val="2"/>
          <c:tx>
            <c:strRef>
              <c:f>'Trends criminal proceedings'!$A$13</c:f>
              <c:strCache>
                <c:ptCount val="1"/>
                <c:pt idx="0">
                  <c:v>2015/2016</c:v>
                </c:pt>
              </c:strCache>
            </c:strRef>
          </c:tx>
          <c:spPr>
            <a:solidFill>
              <a:srgbClr val="92D050"/>
            </a:solidFill>
          </c:spPr>
          <c:invertIfNegative val="0"/>
          <c:dLbls>
            <c:dLbl>
              <c:idx val="0"/>
              <c:layout>
                <c:manualLayout>
                  <c:x val="4.3716226648139568E-3"/>
                  <c:y val="4.2437781360066642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3391442155309036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3529411764705881E-3"/>
                  <c:y val="4.629629629629629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9.8039215686274508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'Trends criminal proceedings'!$B$10:$E$10</c:f>
              <c:strCache>
                <c:ptCount val="4"/>
                <c:pt idx="0">
                  <c:v>Criminal action taken</c:v>
                </c:pt>
                <c:pt idx="1">
                  <c:v> No criminal action taken</c:v>
                </c:pt>
                <c:pt idx="2">
                  <c:v> Not indicated</c:v>
                </c:pt>
                <c:pt idx="3">
                  <c:v> Not applicable</c:v>
                </c:pt>
              </c:strCache>
            </c:strRef>
          </c:cat>
          <c:val>
            <c:numRef>
              <c:f>'Trends criminal proceedings'!$B$13:$E$13</c:f>
              <c:numCache>
                <c:formatCode>0%</c:formatCode>
                <c:ptCount val="4"/>
                <c:pt idx="0">
                  <c:v>0.16</c:v>
                </c:pt>
                <c:pt idx="1">
                  <c:v>0.6</c:v>
                </c:pt>
                <c:pt idx="2">
                  <c:v>0.17</c:v>
                </c:pt>
                <c:pt idx="3">
                  <c:v>7.0000000000000007E-2</c:v>
                </c:pt>
              </c:numCache>
            </c:numRef>
          </c:val>
        </c:ser>
        <c:ser>
          <c:idx val="0"/>
          <c:order val="3"/>
          <c:tx>
            <c:strRef>
              <c:f>'Trends criminal proceedings'!$A$14</c:f>
              <c:strCache>
                <c:ptCount val="1"/>
                <c:pt idx="0">
                  <c:v>2016/2017</c:v>
                </c:pt>
              </c:strCache>
            </c:strRef>
          </c:tx>
          <c:spPr>
            <a:solidFill>
              <a:schemeClr val="accent5">
                <a:lumMod val="90000"/>
              </a:schemeClr>
            </a:solidFill>
          </c:spPr>
          <c:invertIfNegative val="0"/>
          <c:dLbls>
            <c:dLbl>
              <c:idx val="0"/>
              <c:layout>
                <c:manualLayout>
                  <c:x val="1.7291107088319162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3529411764705881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254901960784314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7.3529411764705881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'Trends criminal proceedings'!$B$10:$E$10</c:f>
              <c:strCache>
                <c:ptCount val="4"/>
                <c:pt idx="0">
                  <c:v>Criminal action taken</c:v>
                </c:pt>
                <c:pt idx="1">
                  <c:v> No criminal action taken</c:v>
                </c:pt>
                <c:pt idx="2">
                  <c:v> Not indicated</c:v>
                </c:pt>
                <c:pt idx="3">
                  <c:v> Not applicable</c:v>
                </c:pt>
              </c:strCache>
            </c:strRef>
          </c:cat>
          <c:val>
            <c:numRef>
              <c:f>'Trends criminal proceedings'!$B$14:$E$14</c:f>
              <c:numCache>
                <c:formatCode>0%</c:formatCode>
                <c:ptCount val="4"/>
                <c:pt idx="0">
                  <c:v>0.26</c:v>
                </c:pt>
                <c:pt idx="1">
                  <c:v>0.66</c:v>
                </c:pt>
                <c:pt idx="2">
                  <c:v>0.03</c:v>
                </c:pt>
                <c:pt idx="3">
                  <c:v>0.05</c:v>
                </c:pt>
              </c:numCache>
            </c:numRef>
          </c:val>
        </c:ser>
        <c:dLbls>
          <c:showLegendKey val="0"/>
          <c:showVal val="0"/>
          <c:showCatName val="0"/>
          <c:showSerName val="0"/>
          <c:showPercent val="0"/>
          <c:showBubbleSize val="0"/>
        </c:dLbls>
        <c:gapWidth val="150"/>
        <c:shape val="box"/>
        <c:axId val="1573644736"/>
        <c:axId val="1573641472"/>
        <c:axId val="0"/>
      </c:bar3DChart>
      <c:catAx>
        <c:axId val="1573644736"/>
        <c:scaling>
          <c:orientation val="minMax"/>
        </c:scaling>
        <c:delete val="0"/>
        <c:axPos val="b"/>
        <c:numFmt formatCode="General" sourceLinked="0"/>
        <c:majorTickMark val="out"/>
        <c:minorTickMark val="none"/>
        <c:tickLblPos val="nextTo"/>
        <c:crossAx val="1573641472"/>
        <c:crosses val="autoZero"/>
        <c:auto val="1"/>
        <c:lblAlgn val="ctr"/>
        <c:lblOffset val="100"/>
        <c:noMultiLvlLbl val="0"/>
      </c:catAx>
      <c:valAx>
        <c:axId val="1573641472"/>
        <c:scaling>
          <c:orientation val="minMax"/>
        </c:scaling>
        <c:delete val="1"/>
        <c:axPos val="l"/>
        <c:title>
          <c:tx>
            <c:rich>
              <a:bodyPr rot="-5400000" vert="horz"/>
              <a:lstStyle/>
              <a:p>
                <a:pPr>
                  <a:defRPr/>
                </a:pPr>
                <a:r>
                  <a:rPr lang="en-US"/>
                  <a:t>Percentage of cases</a:t>
                </a:r>
              </a:p>
            </c:rich>
          </c:tx>
          <c:layout>
            <c:manualLayout>
              <c:xMode val="edge"/>
              <c:yMode val="edge"/>
              <c:x val="3.5272661275183984E-3"/>
              <c:y val="1.1595183117791718E-2"/>
            </c:manualLayout>
          </c:layout>
          <c:overlay val="0"/>
        </c:title>
        <c:numFmt formatCode="0%" sourceLinked="1"/>
        <c:majorTickMark val="out"/>
        <c:minorTickMark val="none"/>
        <c:tickLblPos val="nextTo"/>
        <c:crossAx val="1573644736"/>
        <c:crosses val="autoZero"/>
        <c:crossBetween val="between"/>
      </c:valAx>
    </c:plotArea>
    <c:legend>
      <c:legendPos val="b"/>
      <c:layout>
        <c:manualLayout>
          <c:xMode val="edge"/>
          <c:yMode val="edge"/>
          <c:x val="0.19820881970968746"/>
          <c:y val="0.88833072601542773"/>
          <c:w val="0.74521676240766277"/>
          <c:h val="0.10773390043748893"/>
        </c:manualLayout>
      </c:layout>
      <c:overlay val="0"/>
    </c:legend>
    <c:plotVisOnly val="1"/>
    <c:dispBlanksAs val="gap"/>
    <c:showDLblsOverMax val="0"/>
  </c:chart>
  <c:spPr>
    <a:noFill/>
  </c:spPr>
  <c:txPr>
    <a:bodyPr/>
    <a:lstStyle/>
    <a:p>
      <a:pPr>
        <a:defRPr sz="1800" b="0">
          <a:solidFill>
            <a:schemeClr val="tx1"/>
          </a:solidFill>
          <a:latin typeface="Arial" pitchFamily="34" charset="0"/>
          <a:cs typeface="Arial"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2.7903406823110193E-2"/>
          <c:y val="3.2067787675007793E-2"/>
          <c:w val="0.97209659317688979"/>
          <c:h val="0.68027441078420858"/>
        </c:manualLayout>
      </c:layout>
      <c:bar3DChart>
        <c:barDir val="col"/>
        <c:grouping val="clustered"/>
        <c:varyColors val="0"/>
        <c:ser>
          <c:idx val="0"/>
          <c:order val="0"/>
          <c:spPr>
            <a:solidFill>
              <a:schemeClr val="accent5">
                <a:lumMod val="50000"/>
              </a:schemeClr>
            </a:solidFill>
          </c:spPr>
          <c:invertIfNegative val="0"/>
          <c:dPt>
            <c:idx val="0"/>
            <c:invertIfNegative val="0"/>
            <c:bubble3D val="0"/>
            <c:spPr>
              <a:solidFill>
                <a:schemeClr val="accent5">
                  <a:lumMod val="50000"/>
                </a:schemeClr>
              </a:solidFill>
            </c:spPr>
          </c:dPt>
          <c:dPt>
            <c:idx val="2"/>
            <c:invertIfNegative val="0"/>
            <c:bubble3D val="0"/>
            <c:spPr>
              <a:solidFill>
                <a:schemeClr val="accent5">
                  <a:lumMod val="50000"/>
                </a:schemeClr>
              </a:solidFill>
            </c:spPr>
          </c:dPt>
          <c:dPt>
            <c:idx val="3"/>
            <c:invertIfNegative val="0"/>
            <c:bubble3D val="0"/>
            <c:spPr>
              <a:solidFill>
                <a:schemeClr val="accent5">
                  <a:lumMod val="50000"/>
                </a:schemeClr>
              </a:solidFill>
            </c:spPr>
          </c:dPt>
          <c:dLbls>
            <c:dLbl>
              <c:idx val="0"/>
              <c:layout>
                <c:manualLayout>
                  <c:x val="3.2660980055713973E-3"/>
                  <c:y val="-3.0543639090606093E-2"/>
                </c:manualLayout>
              </c:layout>
              <c:tx>
                <c:rich>
                  <a:bodyPr/>
                  <a:lstStyle/>
                  <a:p>
                    <a:r>
                      <a:rPr lang="en-US" sz="1600">
                        <a:solidFill>
                          <a:schemeClr val="tx1"/>
                        </a:solidFill>
                      </a:rPr>
                      <a:t>R208,268,012</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2892005773446308E-3"/>
                  <c:y val="0.2104241808483617"/>
                </c:manualLayout>
              </c:layout>
              <c:tx>
                <c:rich>
                  <a:bodyPr rot="-5400000" vert="horz"/>
                  <a:lstStyle/>
                  <a:p>
                    <a:pPr>
                      <a:defRPr sz="1600">
                        <a:solidFill>
                          <a:schemeClr val="bg1"/>
                        </a:solidFill>
                      </a:defRPr>
                    </a:pPr>
                    <a:r>
                      <a:rPr lang="en-US" sz="1600">
                        <a:solidFill>
                          <a:schemeClr val="bg1"/>
                        </a:solidFill>
                      </a:rPr>
                      <a:t>R1,747,761,496</a:t>
                    </a:r>
                  </a:p>
                </c:rich>
              </c:tx>
              <c:sp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6380167595124828E-3"/>
                  <c:y val="-2.3148148148148147E-2"/>
                </c:manualLayout>
              </c:layout>
              <c:tx>
                <c:rich>
                  <a:bodyPr/>
                  <a:lstStyle/>
                  <a:p>
                    <a:r>
                      <a:rPr lang="en-US" sz="1600">
                        <a:solidFill>
                          <a:schemeClr val="tx1"/>
                        </a:solidFill>
                      </a:rPr>
                      <a:t>R184,305,701</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0263798245504575E-2"/>
                  <c:y val="-2.8524445197038541E-2"/>
                </c:manualLayout>
              </c:layout>
              <c:tx>
                <c:rich>
                  <a:bodyPr/>
                  <a:lstStyle/>
                  <a:p>
                    <a:r>
                      <a:rPr lang="en-US" sz="1600"/>
                      <a:t>R524,353,075</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'Trends amount involved '!$A$2:$A$5</c:f>
              <c:strCache>
                <c:ptCount val="4"/>
                <c:pt idx="0">
                  <c:v>2013/2014</c:v>
                </c:pt>
                <c:pt idx="1">
                  <c:v>2014/2015</c:v>
                </c:pt>
                <c:pt idx="2">
                  <c:v>2015/2016</c:v>
                </c:pt>
                <c:pt idx="3">
                  <c:v>2016/2017</c:v>
                </c:pt>
              </c:strCache>
            </c:strRef>
          </c:cat>
          <c:val>
            <c:numRef>
              <c:f>'Trends amount involved '!$B$2:$B$5</c:f>
              <c:numCache>
                <c:formatCode>#,##0</c:formatCode>
                <c:ptCount val="4"/>
                <c:pt idx="0">
                  <c:v>208268012</c:v>
                </c:pt>
                <c:pt idx="1">
                  <c:v>1747761496</c:v>
                </c:pt>
                <c:pt idx="2">
                  <c:v>184305701.31</c:v>
                </c:pt>
                <c:pt idx="3">
                  <c:v>884654049</c:v>
                </c:pt>
              </c:numCache>
            </c:numRef>
          </c:val>
        </c:ser>
        <c:dLbls>
          <c:showLegendKey val="0"/>
          <c:showVal val="0"/>
          <c:showCatName val="0"/>
          <c:showSerName val="0"/>
          <c:showPercent val="0"/>
          <c:showBubbleSize val="0"/>
        </c:dLbls>
        <c:gapWidth val="150"/>
        <c:shape val="box"/>
        <c:axId val="1573640928"/>
        <c:axId val="1573634944"/>
        <c:axId val="0"/>
      </c:bar3DChart>
      <c:catAx>
        <c:axId val="1573640928"/>
        <c:scaling>
          <c:orientation val="minMax"/>
        </c:scaling>
        <c:delete val="0"/>
        <c:axPos val="b"/>
        <c:title>
          <c:tx>
            <c:rich>
              <a:bodyPr/>
              <a:lstStyle/>
              <a:p>
                <a:pPr>
                  <a:defRPr/>
                </a:pPr>
                <a:r>
                  <a:rPr lang="en-US"/>
                  <a:t>Financial years</a:t>
                </a:r>
              </a:p>
            </c:rich>
          </c:tx>
          <c:layout>
            <c:manualLayout>
              <c:xMode val="edge"/>
              <c:yMode val="edge"/>
              <c:x val="0.37236607436931779"/>
              <c:y val="0.84161573566372994"/>
            </c:manualLayout>
          </c:layout>
          <c:overlay val="0"/>
        </c:title>
        <c:numFmt formatCode="General" sourceLinked="0"/>
        <c:majorTickMark val="out"/>
        <c:minorTickMark val="none"/>
        <c:tickLblPos val="nextTo"/>
        <c:crossAx val="1573634944"/>
        <c:crosses val="autoZero"/>
        <c:auto val="1"/>
        <c:lblAlgn val="ctr"/>
        <c:lblOffset val="100"/>
        <c:noMultiLvlLbl val="0"/>
      </c:catAx>
      <c:valAx>
        <c:axId val="1573634944"/>
        <c:scaling>
          <c:orientation val="minMax"/>
        </c:scaling>
        <c:delete val="1"/>
        <c:axPos val="l"/>
        <c:title>
          <c:tx>
            <c:rich>
              <a:bodyPr rot="-5400000" vert="horz"/>
              <a:lstStyle/>
              <a:p>
                <a:pPr>
                  <a:defRPr/>
                </a:pPr>
                <a:r>
                  <a:rPr lang="en-US"/>
                  <a:t>Amount involved in rands</a:t>
                </a:r>
              </a:p>
            </c:rich>
          </c:tx>
          <c:layout>
            <c:manualLayout>
              <c:xMode val="edge"/>
              <c:yMode val="edge"/>
              <c:x val="2.8578357548749728E-3"/>
              <c:y val="8.2869264526163763E-2"/>
            </c:manualLayout>
          </c:layout>
          <c:overlay val="0"/>
        </c:title>
        <c:numFmt formatCode="#,##0" sourceLinked="1"/>
        <c:majorTickMark val="out"/>
        <c:minorTickMark val="none"/>
        <c:tickLblPos val="nextTo"/>
        <c:crossAx val="1573640928"/>
        <c:crosses val="autoZero"/>
        <c:crossBetween val="between"/>
      </c:valAx>
    </c:plotArea>
    <c:plotVisOnly val="1"/>
    <c:dispBlanksAs val="gap"/>
    <c:showDLblsOverMax val="0"/>
  </c:chart>
  <c:spPr>
    <a:noFill/>
  </c:spPr>
  <c:txPr>
    <a:bodyPr/>
    <a:lstStyle/>
    <a:p>
      <a:pPr>
        <a:defRPr sz="2000" b="0">
          <a:latin typeface="Arial" panose="020B0604020202020204" pitchFamily="34" charset="0"/>
          <a:cs typeface="Arial" panose="020B06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1.1445776175910756E-2"/>
          <c:y val="7.4014042285851817E-2"/>
          <c:w val="0.98855422382408908"/>
          <c:h val="0.68581958787359509"/>
        </c:manualLayout>
      </c:layout>
      <c:bar3DChart>
        <c:barDir val="col"/>
        <c:grouping val="clustered"/>
        <c:varyColors val="0"/>
        <c:ser>
          <c:idx val="0"/>
          <c:order val="0"/>
          <c:tx>
            <c:strRef>
              <c:f>'Trends Recovery'!$B$1</c:f>
              <c:strCache>
                <c:ptCount val="1"/>
                <c:pt idx="0">
                  <c:v>Recovered/No loss to the State </c:v>
                </c:pt>
              </c:strCache>
            </c:strRef>
          </c:tx>
          <c:spPr>
            <a:solidFill>
              <a:schemeClr val="accent5">
                <a:lumMod val="50000"/>
              </a:schemeClr>
            </a:solidFill>
          </c:spPr>
          <c:invertIfNegative val="0"/>
          <c:dLbls>
            <c:dLbl>
              <c:idx val="1"/>
              <c:layout>
                <c:manualLayout>
                  <c:x val="3.2951915035720502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0261828973505971E-3"/>
                  <c:y val="-1.142857142857142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111017539919809E-2"/>
                  <c:y val="-3.8095238095238095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'Trends Recovery'!$A$2:$A$5</c:f>
              <c:strCache>
                <c:ptCount val="4"/>
                <c:pt idx="0">
                  <c:v>2013/2014</c:v>
                </c:pt>
                <c:pt idx="1">
                  <c:v>2014/2015</c:v>
                </c:pt>
                <c:pt idx="2">
                  <c:v>2015/2016</c:v>
                </c:pt>
                <c:pt idx="3">
                  <c:v>2016/2017</c:v>
                </c:pt>
              </c:strCache>
            </c:strRef>
          </c:cat>
          <c:val>
            <c:numRef>
              <c:f>'Trends Recovery'!$B$2:$B$5</c:f>
              <c:numCache>
                <c:formatCode>0.0%</c:formatCode>
                <c:ptCount val="4"/>
                <c:pt idx="0">
                  <c:v>0.23499999999999999</c:v>
                </c:pt>
                <c:pt idx="1">
                  <c:v>0.89900000000000002</c:v>
                </c:pt>
                <c:pt idx="2">
                  <c:v>0.89700000000000002</c:v>
                </c:pt>
                <c:pt idx="3">
                  <c:v>0.48699999999999999</c:v>
                </c:pt>
              </c:numCache>
            </c:numRef>
          </c:val>
        </c:ser>
        <c:ser>
          <c:idx val="1"/>
          <c:order val="1"/>
          <c:tx>
            <c:strRef>
              <c:f>'Trends Recovery'!$C$1</c:f>
              <c:strCache>
                <c:ptCount val="1"/>
                <c:pt idx="0">
                  <c:v>Not recovered </c:v>
                </c:pt>
              </c:strCache>
            </c:strRef>
          </c:tx>
          <c:spPr>
            <a:solidFill>
              <a:srgbClr val="800000"/>
            </a:solidFill>
          </c:spPr>
          <c:invertIfNegative val="0"/>
          <c:dLbls>
            <c:dLbl>
              <c:idx val="0"/>
              <c:layout>
                <c:manualLayout>
                  <c:x val="1.0997696716481868E-2"/>
                  <c:y val="-1.822752155980502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923913108346849E-2"/>
                  <c:y val="-7.984594134278240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6666666666666666E-2"/>
                  <c:y val="-4.629629629629671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9444471112617216E-2"/>
                  <c:y val="-1.829781684644601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'Trends Recovery'!$A$2:$A$5</c:f>
              <c:strCache>
                <c:ptCount val="4"/>
                <c:pt idx="0">
                  <c:v>2013/2014</c:v>
                </c:pt>
                <c:pt idx="1">
                  <c:v>2014/2015</c:v>
                </c:pt>
                <c:pt idx="2">
                  <c:v>2015/2016</c:v>
                </c:pt>
                <c:pt idx="3">
                  <c:v>2016/2017</c:v>
                </c:pt>
              </c:strCache>
            </c:strRef>
          </c:cat>
          <c:val>
            <c:numRef>
              <c:f>'Trends Recovery'!$C$2:$C$5</c:f>
              <c:numCache>
                <c:formatCode>0.0%</c:formatCode>
                <c:ptCount val="4"/>
                <c:pt idx="0">
                  <c:v>0.76500000000000001</c:v>
                </c:pt>
                <c:pt idx="1">
                  <c:v>0.10099999999999999</c:v>
                </c:pt>
                <c:pt idx="2">
                  <c:v>0.10299999999999999</c:v>
                </c:pt>
                <c:pt idx="3">
                  <c:v>0.51300000000000001</c:v>
                </c:pt>
              </c:numCache>
            </c:numRef>
          </c:val>
        </c:ser>
        <c:dLbls>
          <c:showLegendKey val="0"/>
          <c:showVal val="0"/>
          <c:showCatName val="0"/>
          <c:showSerName val="0"/>
          <c:showPercent val="0"/>
          <c:showBubbleSize val="0"/>
        </c:dLbls>
        <c:gapWidth val="150"/>
        <c:shape val="box"/>
        <c:axId val="1573635488"/>
        <c:axId val="1573637664"/>
        <c:axId val="0"/>
      </c:bar3DChart>
      <c:catAx>
        <c:axId val="1573635488"/>
        <c:scaling>
          <c:orientation val="minMax"/>
        </c:scaling>
        <c:delete val="0"/>
        <c:axPos val="b"/>
        <c:numFmt formatCode="General" sourceLinked="0"/>
        <c:majorTickMark val="out"/>
        <c:minorTickMark val="none"/>
        <c:tickLblPos val="nextTo"/>
        <c:txPr>
          <a:bodyPr rot="0" vert="horz"/>
          <a:lstStyle/>
          <a:p>
            <a:pPr>
              <a:defRPr/>
            </a:pPr>
            <a:endParaRPr lang="en-US"/>
          </a:p>
        </c:txPr>
        <c:crossAx val="1573637664"/>
        <c:crosses val="autoZero"/>
        <c:auto val="1"/>
        <c:lblAlgn val="ctr"/>
        <c:lblOffset val="100"/>
        <c:noMultiLvlLbl val="0"/>
      </c:catAx>
      <c:valAx>
        <c:axId val="1573637664"/>
        <c:scaling>
          <c:orientation val="minMax"/>
        </c:scaling>
        <c:delete val="1"/>
        <c:axPos val="l"/>
        <c:title>
          <c:tx>
            <c:rich>
              <a:bodyPr rot="-5400000" vert="horz"/>
              <a:lstStyle/>
              <a:p>
                <a:pPr>
                  <a:defRPr b="0"/>
                </a:pPr>
                <a:r>
                  <a:rPr lang="en-US" b="0"/>
                  <a:t>Percentage of cases</a:t>
                </a:r>
              </a:p>
            </c:rich>
          </c:tx>
          <c:layout>
            <c:manualLayout>
              <c:xMode val="edge"/>
              <c:yMode val="edge"/>
              <c:x val="2.3495634474262135E-3"/>
              <c:y val="0.16709471316085489"/>
            </c:manualLayout>
          </c:layout>
          <c:overlay val="0"/>
        </c:title>
        <c:numFmt formatCode="0.0%" sourceLinked="1"/>
        <c:majorTickMark val="out"/>
        <c:minorTickMark val="none"/>
        <c:tickLblPos val="nextTo"/>
        <c:crossAx val="1573635488"/>
        <c:crosses val="autoZero"/>
        <c:crossBetween val="between"/>
        <c:majorUnit val="0.2"/>
      </c:valAx>
    </c:plotArea>
    <c:legend>
      <c:legendPos val="b"/>
      <c:layout>
        <c:manualLayout>
          <c:xMode val="edge"/>
          <c:yMode val="edge"/>
          <c:x val="0.14109929840794469"/>
          <c:y val="0.89992709143428506"/>
          <c:w val="0.71780127344705391"/>
          <c:h val="7.3617514720586599E-2"/>
        </c:manualLayout>
      </c:layout>
      <c:overlay val="0"/>
    </c:legend>
    <c:plotVisOnly val="1"/>
    <c:dispBlanksAs val="gap"/>
    <c:showDLblsOverMax val="0"/>
  </c:chart>
  <c:spPr>
    <a:noFill/>
  </c:spPr>
  <c:txPr>
    <a:bodyPr/>
    <a:lstStyle/>
    <a:p>
      <a:pPr>
        <a:defRPr sz="1800">
          <a:solidFill>
            <a:schemeClr val="tx1"/>
          </a:solidFill>
          <a:latin typeface="Arial" pitchFamily="34" charset="0"/>
          <a:cs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Sheet1!$A$2:$A$9</c:f>
              <c:strCache>
                <c:ptCount val="8"/>
                <c:pt idx="0">
                  <c:v>Misappropriation and abuse</c:v>
                </c:pt>
                <c:pt idx="1">
                  <c:v>Irregular expenditure</c:v>
                </c:pt>
                <c:pt idx="2">
                  <c:v>Gross negligence</c:v>
                </c:pt>
                <c:pt idx="3">
                  <c:v>Theft</c:v>
                </c:pt>
                <c:pt idx="4">
                  <c:v>Fraud</c:v>
                </c:pt>
                <c:pt idx="5">
                  <c:v>Fruitless and Wasteful expenditure</c:v>
                </c:pt>
                <c:pt idx="6">
                  <c:v>Corruption</c:v>
                </c:pt>
                <c:pt idx="7">
                  <c:v>Unauthorised expenditure</c:v>
                </c:pt>
              </c:strCache>
            </c:strRef>
          </c:cat>
          <c:val>
            <c:numRef>
              <c:f>Sheet1!$B$2:$B$9</c:f>
            </c:numRef>
          </c:val>
        </c:ser>
        <c:ser>
          <c:idx val="1"/>
          <c:order val="1"/>
          <c:spPr>
            <a:solidFill>
              <a:schemeClr val="accent2"/>
            </a:solidFill>
            <a:ln>
              <a:noFill/>
            </a:ln>
            <a:effectLst/>
          </c:spPr>
          <c:invertIfNegative val="0"/>
          <c:cat>
            <c:strRef>
              <c:f>Sheet1!$A$2:$A$9</c:f>
              <c:strCache>
                <c:ptCount val="8"/>
                <c:pt idx="0">
                  <c:v>Misappropriation and abuse</c:v>
                </c:pt>
                <c:pt idx="1">
                  <c:v>Irregular expenditure</c:v>
                </c:pt>
                <c:pt idx="2">
                  <c:v>Gross negligence</c:v>
                </c:pt>
                <c:pt idx="3">
                  <c:v>Theft</c:v>
                </c:pt>
                <c:pt idx="4">
                  <c:v>Fraud</c:v>
                </c:pt>
                <c:pt idx="5">
                  <c:v>Fruitless and Wasteful expenditure</c:v>
                </c:pt>
                <c:pt idx="6">
                  <c:v>Corruption</c:v>
                </c:pt>
                <c:pt idx="7">
                  <c:v>Unauthorised expenditure</c:v>
                </c:pt>
              </c:strCache>
            </c:strRef>
          </c:cat>
          <c:val>
            <c:numRef>
              <c:f>Sheet1!$C$2:$C$9</c:f>
            </c:numRef>
          </c:val>
        </c:ser>
        <c:ser>
          <c:idx val="2"/>
          <c:order val="2"/>
          <c:spPr>
            <a:solidFill>
              <a:schemeClr val="accent3"/>
            </a:solidFill>
            <a:ln>
              <a:noFill/>
            </a:ln>
            <a:effectLst/>
          </c:spPr>
          <c:invertIfNegative val="0"/>
          <c:cat>
            <c:strRef>
              <c:f>Sheet1!$A$2:$A$9</c:f>
              <c:strCache>
                <c:ptCount val="8"/>
                <c:pt idx="0">
                  <c:v>Misappropriation and abuse</c:v>
                </c:pt>
                <c:pt idx="1">
                  <c:v>Irregular expenditure</c:v>
                </c:pt>
                <c:pt idx="2">
                  <c:v>Gross negligence</c:v>
                </c:pt>
                <c:pt idx="3">
                  <c:v>Theft</c:v>
                </c:pt>
                <c:pt idx="4">
                  <c:v>Fraud</c:v>
                </c:pt>
                <c:pt idx="5">
                  <c:v>Fruitless and Wasteful expenditure</c:v>
                </c:pt>
                <c:pt idx="6">
                  <c:v>Corruption</c:v>
                </c:pt>
                <c:pt idx="7">
                  <c:v>Unauthorised expenditure</c:v>
                </c:pt>
              </c:strCache>
            </c:strRef>
          </c:cat>
          <c:val>
            <c:numRef>
              <c:f>Sheet1!$D$2:$D$9</c:f>
            </c:numRef>
          </c:val>
        </c:ser>
        <c:ser>
          <c:idx val="3"/>
          <c:order val="3"/>
          <c:spPr>
            <a:solidFill>
              <a:schemeClr val="accent4"/>
            </a:solidFill>
            <a:ln>
              <a:noFill/>
            </a:ln>
            <a:effectLst/>
          </c:spPr>
          <c:invertIfNegative val="0"/>
          <c:cat>
            <c:strRef>
              <c:f>Sheet1!$A$2:$A$9</c:f>
              <c:strCache>
                <c:ptCount val="8"/>
                <c:pt idx="0">
                  <c:v>Misappropriation and abuse</c:v>
                </c:pt>
                <c:pt idx="1">
                  <c:v>Irregular expenditure</c:v>
                </c:pt>
                <c:pt idx="2">
                  <c:v>Gross negligence</c:v>
                </c:pt>
                <c:pt idx="3">
                  <c:v>Theft</c:v>
                </c:pt>
                <c:pt idx="4">
                  <c:v>Fraud</c:v>
                </c:pt>
                <c:pt idx="5">
                  <c:v>Fruitless and Wasteful expenditure</c:v>
                </c:pt>
                <c:pt idx="6">
                  <c:v>Corruption</c:v>
                </c:pt>
                <c:pt idx="7">
                  <c:v>Unauthorised expenditure</c:v>
                </c:pt>
              </c:strCache>
            </c:strRef>
          </c:cat>
          <c:val>
            <c:numRef>
              <c:f>Sheet1!$E$2:$E$9</c:f>
            </c:numRef>
          </c:val>
        </c:ser>
        <c:ser>
          <c:idx val="4"/>
          <c:order val="4"/>
          <c:spPr>
            <a:solidFill>
              <a:schemeClr val="accent5"/>
            </a:solidFill>
            <a:ln>
              <a:noFill/>
            </a:ln>
            <a:effectLst/>
          </c:spPr>
          <c:invertIfNegative val="0"/>
          <c:cat>
            <c:strRef>
              <c:f>Sheet1!$A$2:$A$9</c:f>
              <c:strCache>
                <c:ptCount val="8"/>
                <c:pt idx="0">
                  <c:v>Misappropriation and abuse</c:v>
                </c:pt>
                <c:pt idx="1">
                  <c:v>Irregular expenditure</c:v>
                </c:pt>
                <c:pt idx="2">
                  <c:v>Gross negligence</c:v>
                </c:pt>
                <c:pt idx="3">
                  <c:v>Theft</c:v>
                </c:pt>
                <c:pt idx="4">
                  <c:v>Fraud</c:v>
                </c:pt>
                <c:pt idx="5">
                  <c:v>Fruitless and Wasteful expenditure</c:v>
                </c:pt>
                <c:pt idx="6">
                  <c:v>Corruption</c:v>
                </c:pt>
                <c:pt idx="7">
                  <c:v>Unauthorised expenditure</c:v>
                </c:pt>
              </c:strCache>
            </c:strRef>
          </c:cat>
          <c:val>
            <c:numRef>
              <c:f>Sheet1!$F$2:$F$9</c:f>
            </c:numRef>
          </c:val>
        </c:ser>
        <c:ser>
          <c:idx val="5"/>
          <c:order val="5"/>
          <c:spPr>
            <a:solidFill>
              <a:schemeClr val="accent6"/>
            </a:solidFill>
            <a:ln>
              <a:noFill/>
            </a:ln>
            <a:effectLst/>
          </c:spPr>
          <c:invertIfNegative val="0"/>
          <c:cat>
            <c:strRef>
              <c:f>Sheet1!$A$2:$A$9</c:f>
              <c:strCache>
                <c:ptCount val="8"/>
                <c:pt idx="0">
                  <c:v>Misappropriation and abuse</c:v>
                </c:pt>
                <c:pt idx="1">
                  <c:v>Irregular expenditure</c:v>
                </c:pt>
                <c:pt idx="2">
                  <c:v>Gross negligence</c:v>
                </c:pt>
                <c:pt idx="3">
                  <c:v>Theft</c:v>
                </c:pt>
                <c:pt idx="4">
                  <c:v>Fraud</c:v>
                </c:pt>
                <c:pt idx="5">
                  <c:v>Fruitless and Wasteful expenditure</c:v>
                </c:pt>
                <c:pt idx="6">
                  <c:v>Corruption</c:v>
                </c:pt>
                <c:pt idx="7">
                  <c:v>Unauthorised expenditure</c:v>
                </c:pt>
              </c:strCache>
            </c:strRef>
          </c:cat>
          <c:val>
            <c:numRef>
              <c:f>Sheet1!$G$2:$G$9</c:f>
            </c:numRef>
          </c:val>
        </c:ser>
        <c:ser>
          <c:idx val="6"/>
          <c:order val="6"/>
          <c:spPr>
            <a:solidFill>
              <a:schemeClr val="accent1">
                <a:lumMod val="60000"/>
              </a:schemeClr>
            </a:solidFill>
            <a:ln>
              <a:noFill/>
            </a:ln>
            <a:effectLst/>
          </c:spPr>
          <c:invertIfNegative val="0"/>
          <c:cat>
            <c:strRef>
              <c:f>Sheet1!$A$2:$A$9</c:f>
              <c:strCache>
                <c:ptCount val="8"/>
                <c:pt idx="0">
                  <c:v>Misappropriation and abuse</c:v>
                </c:pt>
                <c:pt idx="1">
                  <c:v>Irregular expenditure</c:v>
                </c:pt>
                <c:pt idx="2">
                  <c:v>Gross negligence</c:v>
                </c:pt>
                <c:pt idx="3">
                  <c:v>Theft</c:v>
                </c:pt>
                <c:pt idx="4">
                  <c:v>Fraud</c:v>
                </c:pt>
                <c:pt idx="5">
                  <c:v>Fruitless and Wasteful expenditure</c:v>
                </c:pt>
                <c:pt idx="6">
                  <c:v>Corruption</c:v>
                </c:pt>
                <c:pt idx="7">
                  <c:v>Unauthorised expenditure</c:v>
                </c:pt>
              </c:strCache>
            </c:strRef>
          </c:cat>
          <c:val>
            <c:numRef>
              <c:f>Sheet1!$H$2:$H$9</c:f>
            </c:numRef>
          </c:val>
        </c:ser>
        <c:ser>
          <c:idx val="7"/>
          <c:order val="7"/>
          <c:spPr>
            <a:solidFill>
              <a:schemeClr val="accent2">
                <a:lumMod val="60000"/>
              </a:schemeClr>
            </a:solidFill>
            <a:ln>
              <a:noFill/>
            </a:ln>
            <a:effectLst/>
          </c:spPr>
          <c:invertIfNegative val="0"/>
          <c:cat>
            <c:strRef>
              <c:f>Sheet1!$A$2:$A$9</c:f>
              <c:strCache>
                <c:ptCount val="8"/>
                <c:pt idx="0">
                  <c:v>Misappropriation and abuse</c:v>
                </c:pt>
                <c:pt idx="1">
                  <c:v>Irregular expenditure</c:v>
                </c:pt>
                <c:pt idx="2">
                  <c:v>Gross negligence</c:v>
                </c:pt>
                <c:pt idx="3">
                  <c:v>Theft</c:v>
                </c:pt>
                <c:pt idx="4">
                  <c:v>Fraud</c:v>
                </c:pt>
                <c:pt idx="5">
                  <c:v>Fruitless and Wasteful expenditure</c:v>
                </c:pt>
                <c:pt idx="6">
                  <c:v>Corruption</c:v>
                </c:pt>
                <c:pt idx="7">
                  <c:v>Unauthorised expenditure</c:v>
                </c:pt>
              </c:strCache>
            </c:strRef>
          </c:cat>
          <c:val>
            <c:numRef>
              <c:f>Sheet1!$I$2:$I$9</c:f>
            </c:numRef>
          </c:val>
        </c:ser>
        <c:ser>
          <c:idx val="8"/>
          <c:order val="8"/>
          <c:spPr>
            <a:solidFill>
              <a:schemeClr val="accent3">
                <a:lumMod val="60000"/>
              </a:schemeClr>
            </a:solidFill>
            <a:ln>
              <a:noFill/>
            </a:ln>
            <a:effectLst/>
          </c:spPr>
          <c:invertIfNegative val="0"/>
          <c:cat>
            <c:strRef>
              <c:f>Sheet1!$A$2:$A$9</c:f>
              <c:strCache>
                <c:ptCount val="8"/>
                <c:pt idx="0">
                  <c:v>Misappropriation and abuse</c:v>
                </c:pt>
                <c:pt idx="1">
                  <c:v>Irregular expenditure</c:v>
                </c:pt>
                <c:pt idx="2">
                  <c:v>Gross negligence</c:v>
                </c:pt>
                <c:pt idx="3">
                  <c:v>Theft</c:v>
                </c:pt>
                <c:pt idx="4">
                  <c:v>Fraud</c:v>
                </c:pt>
                <c:pt idx="5">
                  <c:v>Fruitless and Wasteful expenditure</c:v>
                </c:pt>
                <c:pt idx="6">
                  <c:v>Corruption</c:v>
                </c:pt>
                <c:pt idx="7">
                  <c:v>Unauthorised expenditure</c:v>
                </c:pt>
              </c:strCache>
            </c:strRef>
          </c:cat>
          <c:val>
            <c:numRef>
              <c:f>Sheet1!$J$2:$J$9</c:f>
            </c:numRef>
          </c:val>
        </c:ser>
        <c:ser>
          <c:idx val="9"/>
          <c:order val="9"/>
          <c:spPr>
            <a:solidFill>
              <a:schemeClr val="accent4">
                <a:lumMod val="60000"/>
              </a:schemeClr>
            </a:solidFill>
            <a:ln>
              <a:noFill/>
            </a:ln>
            <a:effectLst/>
          </c:spPr>
          <c:invertIfNegative val="0"/>
          <c:cat>
            <c:strRef>
              <c:f>Sheet1!$A$2:$A$9</c:f>
              <c:strCache>
                <c:ptCount val="8"/>
                <c:pt idx="0">
                  <c:v>Misappropriation and abuse</c:v>
                </c:pt>
                <c:pt idx="1">
                  <c:v>Irregular expenditure</c:v>
                </c:pt>
                <c:pt idx="2">
                  <c:v>Gross negligence</c:v>
                </c:pt>
                <c:pt idx="3">
                  <c:v>Theft</c:v>
                </c:pt>
                <c:pt idx="4">
                  <c:v>Fraud</c:v>
                </c:pt>
                <c:pt idx="5">
                  <c:v>Fruitless and Wasteful expenditure</c:v>
                </c:pt>
                <c:pt idx="6">
                  <c:v>Corruption</c:v>
                </c:pt>
                <c:pt idx="7">
                  <c:v>Unauthorised expenditure</c:v>
                </c:pt>
              </c:strCache>
            </c:strRef>
          </c:cat>
          <c:val>
            <c:numRef>
              <c:f>Sheet1!$K$2:$K$9</c:f>
            </c:numRef>
          </c:val>
        </c:ser>
        <c:ser>
          <c:idx val="10"/>
          <c:order val="10"/>
          <c:spPr>
            <a:solidFill>
              <a:schemeClr val="accent5">
                <a:lumMod val="5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Misappropriation and abuse</c:v>
                </c:pt>
                <c:pt idx="1">
                  <c:v>Irregular expenditure</c:v>
                </c:pt>
                <c:pt idx="2">
                  <c:v>Gross negligence</c:v>
                </c:pt>
                <c:pt idx="3">
                  <c:v>Theft</c:v>
                </c:pt>
                <c:pt idx="4">
                  <c:v>Fraud</c:v>
                </c:pt>
                <c:pt idx="5">
                  <c:v>Fruitless and Wasteful expenditure</c:v>
                </c:pt>
                <c:pt idx="6">
                  <c:v>Corruption</c:v>
                </c:pt>
                <c:pt idx="7">
                  <c:v>Unauthorised expenditure</c:v>
                </c:pt>
              </c:strCache>
            </c:strRef>
          </c:cat>
          <c:val>
            <c:numRef>
              <c:f>Sheet1!$L$2:$L$9</c:f>
              <c:numCache>
                <c:formatCode>General</c:formatCode>
                <c:ptCount val="8"/>
                <c:pt idx="0">
                  <c:v>324</c:v>
                </c:pt>
                <c:pt idx="1">
                  <c:v>322</c:v>
                </c:pt>
                <c:pt idx="2">
                  <c:v>192</c:v>
                </c:pt>
                <c:pt idx="3">
                  <c:v>130</c:v>
                </c:pt>
                <c:pt idx="4">
                  <c:v>100</c:v>
                </c:pt>
                <c:pt idx="5">
                  <c:v>54</c:v>
                </c:pt>
                <c:pt idx="6">
                  <c:v>17</c:v>
                </c:pt>
                <c:pt idx="7">
                  <c:v>11</c:v>
                </c:pt>
              </c:numCache>
            </c:numRef>
          </c:val>
        </c:ser>
        <c:dLbls>
          <c:showLegendKey val="0"/>
          <c:showVal val="0"/>
          <c:showCatName val="0"/>
          <c:showSerName val="0"/>
          <c:showPercent val="0"/>
          <c:showBubbleSize val="0"/>
        </c:dLbls>
        <c:gapWidth val="50"/>
        <c:axId val="1685092016"/>
        <c:axId val="1685083856"/>
      </c:barChart>
      <c:catAx>
        <c:axId val="1685092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685083856"/>
        <c:crosses val="autoZero"/>
        <c:auto val="1"/>
        <c:lblAlgn val="ctr"/>
        <c:lblOffset val="100"/>
        <c:noMultiLvlLbl val="0"/>
      </c:catAx>
      <c:valAx>
        <c:axId val="1685083856"/>
        <c:scaling>
          <c:orientation val="minMax"/>
        </c:scaling>
        <c:delete val="1"/>
        <c:axPos val="b"/>
        <c:numFmt formatCode="General" sourceLinked="1"/>
        <c:majorTickMark val="none"/>
        <c:minorTickMark val="none"/>
        <c:tickLblPos val="nextTo"/>
        <c:crossAx val="1685092016"/>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cat>
            <c:strRef>
              <c:f>Sheet2!$A$1:$A$8</c:f>
              <c:strCache>
                <c:ptCount val="8"/>
                <c:pt idx="0">
                  <c:v>Guilty</c:v>
                </c:pt>
                <c:pt idx="1">
                  <c:v>Not guilty</c:v>
                </c:pt>
                <c:pt idx="2">
                  <c:v>Withdrawn</c:v>
                </c:pt>
                <c:pt idx="3">
                  <c:v>Resigned</c:v>
                </c:pt>
                <c:pt idx="4">
                  <c:v>Deceased</c:v>
                </c:pt>
                <c:pt idx="5">
                  <c:v>Not indicated</c:v>
                </c:pt>
                <c:pt idx="6">
                  <c:v>Retired</c:v>
                </c:pt>
                <c:pt idx="7">
                  <c:v>Transferred</c:v>
                </c:pt>
              </c:strCache>
            </c:strRef>
          </c:cat>
          <c:val>
            <c:numRef>
              <c:f>Sheet2!$B$1:$B$8</c:f>
            </c:numRef>
          </c:val>
        </c:ser>
        <c:ser>
          <c:idx val="1"/>
          <c:order val="1"/>
          <c:spPr>
            <a:solidFill>
              <a:schemeClr val="accent2"/>
            </a:solidFill>
            <a:ln>
              <a:noFill/>
            </a:ln>
            <a:effectLst/>
            <a:sp3d/>
          </c:spPr>
          <c:invertIfNegative val="0"/>
          <c:cat>
            <c:strRef>
              <c:f>Sheet2!$A$1:$A$8</c:f>
              <c:strCache>
                <c:ptCount val="8"/>
                <c:pt idx="0">
                  <c:v>Guilty</c:v>
                </c:pt>
                <c:pt idx="1">
                  <c:v>Not guilty</c:v>
                </c:pt>
                <c:pt idx="2">
                  <c:v>Withdrawn</c:v>
                </c:pt>
                <c:pt idx="3">
                  <c:v>Resigned</c:v>
                </c:pt>
                <c:pt idx="4">
                  <c:v>Deceased</c:v>
                </c:pt>
                <c:pt idx="5">
                  <c:v>Not indicated</c:v>
                </c:pt>
                <c:pt idx="6">
                  <c:v>Retired</c:v>
                </c:pt>
                <c:pt idx="7">
                  <c:v>Transferred</c:v>
                </c:pt>
              </c:strCache>
            </c:strRef>
          </c:cat>
          <c:val>
            <c:numRef>
              <c:f>Sheet2!$C$1:$C$8</c:f>
            </c:numRef>
          </c:val>
        </c:ser>
        <c:ser>
          <c:idx val="2"/>
          <c:order val="2"/>
          <c:spPr>
            <a:solidFill>
              <a:schemeClr val="accent3"/>
            </a:solidFill>
            <a:ln>
              <a:noFill/>
            </a:ln>
            <a:effectLst/>
            <a:sp3d/>
          </c:spPr>
          <c:invertIfNegative val="0"/>
          <c:cat>
            <c:strRef>
              <c:f>Sheet2!$A$1:$A$8</c:f>
              <c:strCache>
                <c:ptCount val="8"/>
                <c:pt idx="0">
                  <c:v>Guilty</c:v>
                </c:pt>
                <c:pt idx="1">
                  <c:v>Not guilty</c:v>
                </c:pt>
                <c:pt idx="2">
                  <c:v>Withdrawn</c:v>
                </c:pt>
                <c:pt idx="3">
                  <c:v>Resigned</c:v>
                </c:pt>
                <c:pt idx="4">
                  <c:v>Deceased</c:v>
                </c:pt>
                <c:pt idx="5">
                  <c:v>Not indicated</c:v>
                </c:pt>
                <c:pt idx="6">
                  <c:v>Retired</c:v>
                </c:pt>
                <c:pt idx="7">
                  <c:v>Transferred</c:v>
                </c:pt>
              </c:strCache>
            </c:strRef>
          </c:cat>
          <c:val>
            <c:numRef>
              <c:f>Sheet2!$D$1:$D$8</c:f>
            </c:numRef>
          </c:val>
        </c:ser>
        <c:ser>
          <c:idx val="3"/>
          <c:order val="3"/>
          <c:spPr>
            <a:solidFill>
              <a:schemeClr val="accent4"/>
            </a:solidFill>
            <a:ln>
              <a:noFill/>
            </a:ln>
            <a:effectLst/>
            <a:sp3d/>
          </c:spPr>
          <c:invertIfNegative val="0"/>
          <c:cat>
            <c:strRef>
              <c:f>Sheet2!$A$1:$A$8</c:f>
              <c:strCache>
                <c:ptCount val="8"/>
                <c:pt idx="0">
                  <c:v>Guilty</c:v>
                </c:pt>
                <c:pt idx="1">
                  <c:v>Not guilty</c:v>
                </c:pt>
                <c:pt idx="2">
                  <c:v>Withdrawn</c:v>
                </c:pt>
                <c:pt idx="3">
                  <c:v>Resigned</c:v>
                </c:pt>
                <c:pt idx="4">
                  <c:v>Deceased</c:v>
                </c:pt>
                <c:pt idx="5">
                  <c:v>Not indicated</c:v>
                </c:pt>
                <c:pt idx="6">
                  <c:v>Retired</c:v>
                </c:pt>
                <c:pt idx="7">
                  <c:v>Transferred</c:v>
                </c:pt>
              </c:strCache>
            </c:strRef>
          </c:cat>
          <c:val>
            <c:numRef>
              <c:f>Sheet2!$E$1:$E$8</c:f>
            </c:numRef>
          </c:val>
        </c:ser>
        <c:ser>
          <c:idx val="4"/>
          <c:order val="4"/>
          <c:spPr>
            <a:solidFill>
              <a:schemeClr val="accent5"/>
            </a:solidFill>
            <a:ln>
              <a:noFill/>
            </a:ln>
            <a:effectLst/>
            <a:sp3d/>
          </c:spPr>
          <c:invertIfNegative val="0"/>
          <c:cat>
            <c:strRef>
              <c:f>Sheet2!$A$1:$A$8</c:f>
              <c:strCache>
                <c:ptCount val="8"/>
                <c:pt idx="0">
                  <c:v>Guilty</c:v>
                </c:pt>
                <c:pt idx="1">
                  <c:v>Not guilty</c:v>
                </c:pt>
                <c:pt idx="2">
                  <c:v>Withdrawn</c:v>
                </c:pt>
                <c:pt idx="3">
                  <c:v>Resigned</c:v>
                </c:pt>
                <c:pt idx="4">
                  <c:v>Deceased</c:v>
                </c:pt>
                <c:pt idx="5">
                  <c:v>Not indicated</c:v>
                </c:pt>
                <c:pt idx="6">
                  <c:v>Retired</c:v>
                </c:pt>
                <c:pt idx="7">
                  <c:v>Transferred</c:v>
                </c:pt>
              </c:strCache>
            </c:strRef>
          </c:cat>
          <c:val>
            <c:numRef>
              <c:f>Sheet2!$F$1:$F$8</c:f>
            </c:numRef>
          </c:val>
        </c:ser>
        <c:ser>
          <c:idx val="5"/>
          <c:order val="5"/>
          <c:spPr>
            <a:solidFill>
              <a:schemeClr val="accent6"/>
            </a:solidFill>
            <a:ln>
              <a:noFill/>
            </a:ln>
            <a:effectLst/>
            <a:sp3d/>
          </c:spPr>
          <c:invertIfNegative val="0"/>
          <c:cat>
            <c:strRef>
              <c:f>Sheet2!$A$1:$A$8</c:f>
              <c:strCache>
                <c:ptCount val="8"/>
                <c:pt idx="0">
                  <c:v>Guilty</c:v>
                </c:pt>
                <c:pt idx="1">
                  <c:v>Not guilty</c:v>
                </c:pt>
                <c:pt idx="2">
                  <c:v>Withdrawn</c:v>
                </c:pt>
                <c:pt idx="3">
                  <c:v>Resigned</c:v>
                </c:pt>
                <c:pt idx="4">
                  <c:v>Deceased</c:v>
                </c:pt>
                <c:pt idx="5">
                  <c:v>Not indicated</c:v>
                </c:pt>
                <c:pt idx="6">
                  <c:v>Retired</c:v>
                </c:pt>
                <c:pt idx="7">
                  <c:v>Transferred</c:v>
                </c:pt>
              </c:strCache>
            </c:strRef>
          </c:cat>
          <c:val>
            <c:numRef>
              <c:f>Sheet2!$G$1:$G$8</c:f>
            </c:numRef>
          </c:val>
        </c:ser>
        <c:ser>
          <c:idx val="6"/>
          <c:order val="6"/>
          <c:spPr>
            <a:solidFill>
              <a:schemeClr val="accent1">
                <a:lumMod val="60000"/>
              </a:schemeClr>
            </a:solidFill>
            <a:ln>
              <a:noFill/>
            </a:ln>
            <a:effectLst/>
            <a:sp3d/>
          </c:spPr>
          <c:invertIfNegative val="0"/>
          <c:cat>
            <c:strRef>
              <c:f>Sheet2!$A$1:$A$8</c:f>
              <c:strCache>
                <c:ptCount val="8"/>
                <c:pt idx="0">
                  <c:v>Guilty</c:v>
                </c:pt>
                <c:pt idx="1">
                  <c:v>Not guilty</c:v>
                </c:pt>
                <c:pt idx="2">
                  <c:v>Withdrawn</c:v>
                </c:pt>
                <c:pt idx="3">
                  <c:v>Resigned</c:v>
                </c:pt>
                <c:pt idx="4">
                  <c:v>Deceased</c:v>
                </c:pt>
                <c:pt idx="5">
                  <c:v>Not indicated</c:v>
                </c:pt>
                <c:pt idx="6">
                  <c:v>Retired</c:v>
                </c:pt>
                <c:pt idx="7">
                  <c:v>Transferred</c:v>
                </c:pt>
              </c:strCache>
            </c:strRef>
          </c:cat>
          <c:val>
            <c:numRef>
              <c:f>Sheet2!$H$1:$H$8</c:f>
            </c:numRef>
          </c:val>
        </c:ser>
        <c:ser>
          <c:idx val="7"/>
          <c:order val="7"/>
          <c:spPr>
            <a:solidFill>
              <a:schemeClr val="accent2">
                <a:lumMod val="60000"/>
              </a:schemeClr>
            </a:solidFill>
            <a:ln>
              <a:noFill/>
            </a:ln>
            <a:effectLst/>
            <a:sp3d/>
          </c:spPr>
          <c:invertIfNegative val="0"/>
          <c:cat>
            <c:strRef>
              <c:f>Sheet2!$A$1:$A$8</c:f>
              <c:strCache>
                <c:ptCount val="8"/>
                <c:pt idx="0">
                  <c:v>Guilty</c:v>
                </c:pt>
                <c:pt idx="1">
                  <c:v>Not guilty</c:v>
                </c:pt>
                <c:pt idx="2">
                  <c:v>Withdrawn</c:v>
                </c:pt>
                <c:pt idx="3">
                  <c:v>Resigned</c:v>
                </c:pt>
                <c:pt idx="4">
                  <c:v>Deceased</c:v>
                </c:pt>
                <c:pt idx="5">
                  <c:v>Not indicated</c:v>
                </c:pt>
                <c:pt idx="6">
                  <c:v>Retired</c:v>
                </c:pt>
                <c:pt idx="7">
                  <c:v>Transferred</c:v>
                </c:pt>
              </c:strCache>
            </c:strRef>
          </c:cat>
          <c:val>
            <c:numRef>
              <c:f>Sheet2!$I$1:$I$8</c:f>
            </c:numRef>
          </c:val>
        </c:ser>
        <c:ser>
          <c:idx val="8"/>
          <c:order val="8"/>
          <c:spPr>
            <a:solidFill>
              <a:schemeClr val="accent3">
                <a:lumMod val="60000"/>
              </a:schemeClr>
            </a:solidFill>
            <a:ln>
              <a:noFill/>
            </a:ln>
            <a:effectLst/>
            <a:sp3d/>
          </c:spPr>
          <c:invertIfNegative val="0"/>
          <c:cat>
            <c:strRef>
              <c:f>Sheet2!$A$1:$A$8</c:f>
              <c:strCache>
                <c:ptCount val="8"/>
                <c:pt idx="0">
                  <c:v>Guilty</c:v>
                </c:pt>
                <c:pt idx="1">
                  <c:v>Not guilty</c:v>
                </c:pt>
                <c:pt idx="2">
                  <c:v>Withdrawn</c:v>
                </c:pt>
                <c:pt idx="3">
                  <c:v>Resigned</c:v>
                </c:pt>
                <c:pt idx="4">
                  <c:v>Deceased</c:v>
                </c:pt>
                <c:pt idx="5">
                  <c:v>Not indicated</c:v>
                </c:pt>
                <c:pt idx="6">
                  <c:v>Retired</c:v>
                </c:pt>
                <c:pt idx="7">
                  <c:v>Transferred</c:v>
                </c:pt>
              </c:strCache>
            </c:strRef>
          </c:cat>
          <c:val>
            <c:numRef>
              <c:f>Sheet2!$J$1:$J$8</c:f>
            </c:numRef>
          </c:val>
        </c:ser>
        <c:ser>
          <c:idx val="9"/>
          <c:order val="9"/>
          <c:spPr>
            <a:solidFill>
              <a:schemeClr val="accent4">
                <a:lumMod val="60000"/>
              </a:schemeClr>
            </a:solidFill>
            <a:ln>
              <a:noFill/>
            </a:ln>
            <a:effectLst/>
            <a:sp3d/>
          </c:spPr>
          <c:invertIfNegative val="0"/>
          <c:cat>
            <c:strRef>
              <c:f>Sheet2!$A$1:$A$8</c:f>
              <c:strCache>
                <c:ptCount val="8"/>
                <c:pt idx="0">
                  <c:v>Guilty</c:v>
                </c:pt>
                <c:pt idx="1">
                  <c:v>Not guilty</c:v>
                </c:pt>
                <c:pt idx="2">
                  <c:v>Withdrawn</c:v>
                </c:pt>
                <c:pt idx="3">
                  <c:v>Resigned</c:v>
                </c:pt>
                <c:pt idx="4">
                  <c:v>Deceased</c:v>
                </c:pt>
                <c:pt idx="5">
                  <c:v>Not indicated</c:v>
                </c:pt>
                <c:pt idx="6">
                  <c:v>Retired</c:v>
                </c:pt>
                <c:pt idx="7">
                  <c:v>Transferred</c:v>
                </c:pt>
              </c:strCache>
            </c:strRef>
          </c:cat>
          <c:val>
            <c:numRef>
              <c:f>Sheet2!$K$1:$K$8</c:f>
            </c:numRef>
          </c:val>
        </c:ser>
        <c:ser>
          <c:idx val="10"/>
          <c:order val="10"/>
          <c:spPr>
            <a:solidFill>
              <a:schemeClr val="accent5">
                <a:lumMod val="50000"/>
              </a:schemeClr>
            </a:solidFill>
            <a:ln>
              <a:noFill/>
            </a:ln>
            <a:effectLst/>
            <a:sp3d/>
          </c:spPr>
          <c:invertIfNegative val="0"/>
          <c:dLbls>
            <c:dLbl>
              <c:idx val="0"/>
              <c:layout>
                <c:manualLayout>
                  <c:x val="1.2826255243489286E-2"/>
                  <c:y val="-1.328335167202881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2826255243489286E-2"/>
                  <c:y val="-1.2176265038106988E-16"/>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7636100959797771E-2"/>
                  <c:y val="9.96251375402149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8098457163084822E-3"/>
                  <c:y val="3.320837918007204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6032819054361607E-3"/>
                  <c:y val="3.320837918007143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1222973338053126E-2"/>
                  <c:y val="-3.320837918007204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2826255243489286E-2"/>
                  <c:y val="3.320837918007173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2826255243489286E-2"/>
                  <c:y val="-1.5220331297633735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Sheet2!$A$1:$A$8</c:f>
              <c:strCache>
                <c:ptCount val="8"/>
                <c:pt idx="0">
                  <c:v>Guilty</c:v>
                </c:pt>
                <c:pt idx="1">
                  <c:v>Not guilty</c:v>
                </c:pt>
                <c:pt idx="2">
                  <c:v>Withdrawn</c:v>
                </c:pt>
                <c:pt idx="3">
                  <c:v>Resigned</c:v>
                </c:pt>
                <c:pt idx="4">
                  <c:v>Deceased</c:v>
                </c:pt>
                <c:pt idx="5">
                  <c:v>Not indicated</c:v>
                </c:pt>
                <c:pt idx="6">
                  <c:v>Retired</c:v>
                </c:pt>
                <c:pt idx="7">
                  <c:v>Transferred</c:v>
                </c:pt>
              </c:strCache>
            </c:strRef>
          </c:cat>
          <c:val>
            <c:numRef>
              <c:f>Sheet2!$L$1:$L$8</c:f>
              <c:numCache>
                <c:formatCode>General</c:formatCode>
                <c:ptCount val="8"/>
                <c:pt idx="0">
                  <c:v>683</c:v>
                </c:pt>
                <c:pt idx="1">
                  <c:v>362</c:v>
                </c:pt>
                <c:pt idx="2">
                  <c:v>44</c:v>
                </c:pt>
                <c:pt idx="3">
                  <c:v>41</c:v>
                </c:pt>
                <c:pt idx="4">
                  <c:v>16</c:v>
                </c:pt>
                <c:pt idx="5">
                  <c:v>2</c:v>
                </c:pt>
                <c:pt idx="6">
                  <c:v>1</c:v>
                </c:pt>
                <c:pt idx="7">
                  <c:v>1</c:v>
                </c:pt>
              </c:numCache>
            </c:numRef>
          </c:val>
        </c:ser>
        <c:dLbls>
          <c:showLegendKey val="0"/>
          <c:showVal val="0"/>
          <c:showCatName val="0"/>
          <c:showSerName val="0"/>
          <c:showPercent val="0"/>
          <c:showBubbleSize val="0"/>
        </c:dLbls>
        <c:gapWidth val="37"/>
        <c:shape val="box"/>
        <c:axId val="1685093104"/>
        <c:axId val="1685098000"/>
        <c:axId val="0"/>
      </c:bar3DChart>
      <c:catAx>
        <c:axId val="16850931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685098000"/>
        <c:crosses val="autoZero"/>
        <c:auto val="1"/>
        <c:lblAlgn val="ctr"/>
        <c:lblOffset val="100"/>
        <c:noMultiLvlLbl val="0"/>
      </c:catAx>
      <c:valAx>
        <c:axId val="1685098000"/>
        <c:scaling>
          <c:orientation val="minMax"/>
        </c:scaling>
        <c:delete val="1"/>
        <c:axPos val="b"/>
        <c:numFmt formatCode="General" sourceLinked="1"/>
        <c:majorTickMark val="none"/>
        <c:minorTickMark val="none"/>
        <c:tickLblPos val="nextTo"/>
        <c:crossAx val="1685093104"/>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tx1"/>
          </a:solidFill>
          <a:latin typeface="+mn-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pPr>
        <a:noFill/>
      </c:spPr>
    </c:sideWall>
    <c:backWall>
      <c:thickness val="0"/>
      <c:spPr>
        <a:noFill/>
      </c:spPr>
    </c:backWall>
    <c:plotArea>
      <c:layout>
        <c:manualLayout>
          <c:layoutTarget val="inner"/>
          <c:xMode val="edge"/>
          <c:yMode val="edge"/>
          <c:x val="7.5719064248116572E-2"/>
          <c:y val="2.6534087085268186E-2"/>
          <c:w val="0.92428093575188341"/>
          <c:h val="0.43546398884972376"/>
        </c:manualLayout>
      </c:layout>
      <c:bar3DChart>
        <c:barDir val="col"/>
        <c:grouping val="clustered"/>
        <c:varyColors val="0"/>
        <c:ser>
          <c:idx val="0"/>
          <c:order val="0"/>
          <c:spPr>
            <a:solidFill>
              <a:schemeClr val="accent5">
                <a:lumMod val="50000"/>
              </a:schemeClr>
            </a:solidFill>
          </c:spPr>
          <c:invertIfNegative val="0"/>
          <c:dPt>
            <c:idx val="1"/>
            <c:invertIfNegative val="0"/>
            <c:bubble3D val="0"/>
            <c:spPr>
              <a:solidFill>
                <a:schemeClr val="accent5">
                  <a:lumMod val="50000"/>
                </a:schemeClr>
              </a:solidFill>
            </c:spPr>
          </c:dPt>
          <c:dPt>
            <c:idx val="2"/>
            <c:invertIfNegative val="0"/>
            <c:bubble3D val="0"/>
            <c:spPr>
              <a:solidFill>
                <a:schemeClr val="accent5">
                  <a:lumMod val="50000"/>
                </a:schemeClr>
              </a:solidFill>
            </c:spPr>
          </c:dPt>
          <c:dPt>
            <c:idx val="3"/>
            <c:invertIfNegative val="0"/>
            <c:bubble3D val="0"/>
            <c:spPr>
              <a:solidFill>
                <a:schemeClr val="accent5">
                  <a:lumMod val="50000"/>
                </a:schemeClr>
              </a:solidFill>
            </c:spPr>
          </c:dPt>
          <c:dPt>
            <c:idx val="4"/>
            <c:invertIfNegative val="0"/>
            <c:bubble3D val="0"/>
            <c:spPr>
              <a:solidFill>
                <a:schemeClr val="accent5">
                  <a:lumMod val="50000"/>
                </a:schemeClr>
              </a:solidFill>
            </c:spPr>
          </c:dPt>
          <c:dPt>
            <c:idx val="5"/>
            <c:invertIfNegative val="0"/>
            <c:bubble3D val="0"/>
            <c:spPr>
              <a:solidFill>
                <a:schemeClr val="accent5">
                  <a:lumMod val="50000"/>
                </a:schemeClr>
              </a:solidFill>
            </c:spPr>
          </c:dPt>
          <c:dPt>
            <c:idx val="6"/>
            <c:invertIfNegative val="0"/>
            <c:bubble3D val="0"/>
            <c:spPr>
              <a:solidFill>
                <a:schemeClr val="accent5">
                  <a:lumMod val="50000"/>
                </a:schemeClr>
              </a:solidFill>
            </c:spPr>
          </c:dPt>
          <c:dPt>
            <c:idx val="7"/>
            <c:invertIfNegative val="0"/>
            <c:bubble3D val="0"/>
            <c:spPr>
              <a:solidFill>
                <a:schemeClr val="accent5">
                  <a:lumMod val="50000"/>
                </a:schemeClr>
              </a:solidFill>
            </c:spPr>
          </c:dPt>
          <c:dPt>
            <c:idx val="8"/>
            <c:invertIfNegative val="0"/>
            <c:bubble3D val="0"/>
            <c:spPr>
              <a:solidFill>
                <a:schemeClr val="accent5">
                  <a:lumMod val="50000"/>
                </a:schemeClr>
              </a:solidFill>
            </c:spPr>
          </c:dPt>
          <c:dPt>
            <c:idx val="9"/>
            <c:invertIfNegative val="0"/>
            <c:bubble3D val="0"/>
            <c:spPr>
              <a:solidFill>
                <a:schemeClr val="accent5">
                  <a:lumMod val="50000"/>
                </a:schemeClr>
              </a:solidFill>
            </c:spPr>
          </c:dPt>
          <c:dPt>
            <c:idx val="10"/>
            <c:invertIfNegative val="0"/>
            <c:bubble3D val="0"/>
            <c:spPr>
              <a:solidFill>
                <a:schemeClr val="accent5">
                  <a:lumMod val="50000"/>
                </a:schemeClr>
              </a:solidFill>
            </c:spPr>
          </c:dPt>
          <c:dPt>
            <c:idx val="11"/>
            <c:invertIfNegative val="0"/>
            <c:bubble3D val="0"/>
            <c:spPr>
              <a:solidFill>
                <a:schemeClr val="accent5">
                  <a:lumMod val="50000"/>
                </a:schemeClr>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Sanctions!$A$20:$A$31</c:f>
              <c:strCache>
                <c:ptCount val="12"/>
                <c:pt idx="0">
                  <c:v>Final written warning</c:v>
                </c:pt>
                <c:pt idx="1">
                  <c:v>Discharge</c:v>
                </c:pt>
                <c:pt idx="2">
                  <c:v>Written warning</c:v>
                </c:pt>
                <c:pt idx="3">
                  <c:v>Combination</c:v>
                </c:pt>
                <c:pt idx="4">
                  <c:v>Fine</c:v>
                </c:pt>
                <c:pt idx="5">
                  <c:v>Suspended dismissal</c:v>
                </c:pt>
                <c:pt idx="6">
                  <c:v>Suspension without pay</c:v>
                </c:pt>
                <c:pt idx="7">
                  <c:v>Recovery</c:v>
                </c:pt>
                <c:pt idx="8">
                  <c:v>Verbal warning</c:v>
                </c:pt>
                <c:pt idx="9">
                  <c:v>Counselling</c:v>
                </c:pt>
                <c:pt idx="10">
                  <c:v>Demotion</c:v>
                </c:pt>
                <c:pt idx="11">
                  <c:v>Not indicated</c:v>
                </c:pt>
              </c:strCache>
            </c:strRef>
          </c:cat>
          <c:val>
            <c:numRef>
              <c:f>Sanctions!$L$20:$L$31</c:f>
              <c:numCache>
                <c:formatCode>General</c:formatCode>
                <c:ptCount val="12"/>
                <c:pt idx="0">
                  <c:v>183</c:v>
                </c:pt>
                <c:pt idx="1">
                  <c:v>105</c:v>
                </c:pt>
                <c:pt idx="2">
                  <c:v>98</c:v>
                </c:pt>
                <c:pt idx="3">
                  <c:v>97</c:v>
                </c:pt>
                <c:pt idx="4">
                  <c:v>51</c:v>
                </c:pt>
                <c:pt idx="5">
                  <c:v>44</c:v>
                </c:pt>
                <c:pt idx="6">
                  <c:v>39</c:v>
                </c:pt>
                <c:pt idx="7">
                  <c:v>32</c:v>
                </c:pt>
                <c:pt idx="8">
                  <c:v>19</c:v>
                </c:pt>
                <c:pt idx="9">
                  <c:v>7</c:v>
                </c:pt>
                <c:pt idx="10">
                  <c:v>6</c:v>
                </c:pt>
                <c:pt idx="11">
                  <c:v>2</c:v>
                </c:pt>
              </c:numCache>
            </c:numRef>
          </c:val>
        </c:ser>
        <c:dLbls>
          <c:showLegendKey val="0"/>
          <c:showVal val="0"/>
          <c:showCatName val="0"/>
          <c:showSerName val="0"/>
          <c:showPercent val="0"/>
          <c:showBubbleSize val="0"/>
        </c:dLbls>
        <c:gapWidth val="42"/>
        <c:shape val="box"/>
        <c:axId val="1504619952"/>
        <c:axId val="1504622128"/>
        <c:axId val="0"/>
      </c:bar3DChart>
      <c:catAx>
        <c:axId val="1504619952"/>
        <c:scaling>
          <c:orientation val="minMax"/>
        </c:scaling>
        <c:delete val="0"/>
        <c:axPos val="b"/>
        <c:title>
          <c:tx>
            <c:rich>
              <a:bodyPr/>
              <a:lstStyle/>
              <a:p>
                <a:pPr>
                  <a:defRPr b="0"/>
                </a:pPr>
                <a:r>
                  <a:rPr lang="en-US" b="0"/>
                  <a:t>Sanctions imposed</a:t>
                </a:r>
              </a:p>
            </c:rich>
          </c:tx>
          <c:layout>
            <c:manualLayout>
              <c:xMode val="edge"/>
              <c:yMode val="edge"/>
              <c:x val="0.38669739858467056"/>
              <c:y val="0.92944700877907505"/>
            </c:manualLayout>
          </c:layout>
          <c:overlay val="0"/>
        </c:title>
        <c:numFmt formatCode="General" sourceLinked="0"/>
        <c:majorTickMark val="out"/>
        <c:minorTickMark val="none"/>
        <c:tickLblPos val="nextTo"/>
        <c:txPr>
          <a:bodyPr rot="-5400000" vert="horz"/>
          <a:lstStyle/>
          <a:p>
            <a:pPr>
              <a:defRPr/>
            </a:pPr>
            <a:endParaRPr lang="en-US"/>
          </a:p>
        </c:txPr>
        <c:crossAx val="1504622128"/>
        <c:crosses val="autoZero"/>
        <c:auto val="1"/>
        <c:lblAlgn val="ctr"/>
        <c:lblOffset val="100"/>
        <c:noMultiLvlLbl val="0"/>
      </c:catAx>
      <c:valAx>
        <c:axId val="1504622128"/>
        <c:scaling>
          <c:orientation val="minMax"/>
        </c:scaling>
        <c:delete val="1"/>
        <c:axPos val="l"/>
        <c:title>
          <c:tx>
            <c:rich>
              <a:bodyPr rot="-5400000" vert="horz"/>
              <a:lstStyle/>
              <a:p>
                <a:pPr>
                  <a:defRPr b="0"/>
                </a:pPr>
                <a:r>
                  <a:rPr lang="en-US" b="0"/>
                  <a:t>Number of cases</a:t>
                </a:r>
              </a:p>
            </c:rich>
          </c:tx>
          <c:layout>
            <c:manualLayout>
              <c:xMode val="edge"/>
              <c:yMode val="edge"/>
              <c:x val="4.1579742168565631E-3"/>
              <c:y val="9.1480576232270489E-2"/>
            </c:manualLayout>
          </c:layout>
          <c:overlay val="0"/>
        </c:title>
        <c:numFmt formatCode="General" sourceLinked="1"/>
        <c:majorTickMark val="out"/>
        <c:minorTickMark val="none"/>
        <c:tickLblPos val="nextTo"/>
        <c:crossAx val="1504619952"/>
        <c:crosses val="autoZero"/>
        <c:crossBetween val="between"/>
      </c:valAx>
    </c:plotArea>
    <c:plotVisOnly val="1"/>
    <c:dispBlanksAs val="gap"/>
    <c:showDLblsOverMax val="0"/>
  </c:chart>
  <c:spPr>
    <a:noFill/>
  </c:spPr>
  <c:txPr>
    <a:bodyPr/>
    <a:lstStyle/>
    <a:p>
      <a:pPr>
        <a:defRPr sz="1600">
          <a:solidFill>
            <a:schemeClr val="tx1"/>
          </a:solidFill>
          <a:latin typeface="Arial" pitchFamily="34" charset="0"/>
          <a:cs typeface="Arial"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3.5154824067167695E-4"/>
          <c:y val="2.2676407681714458E-2"/>
          <c:w val="0.99964845175932837"/>
          <c:h val="0.43171268774298566"/>
        </c:manualLayout>
      </c:layout>
      <c:bar3DChart>
        <c:barDir val="col"/>
        <c:grouping val="clustered"/>
        <c:varyColors val="0"/>
        <c:ser>
          <c:idx val="0"/>
          <c:order val="0"/>
          <c:spPr>
            <a:solidFill>
              <a:schemeClr val="accent5">
                <a:lumMod val="50000"/>
              </a:schemeClr>
            </a:solidFill>
          </c:spPr>
          <c:invertIfNegative val="0"/>
          <c:dPt>
            <c:idx val="0"/>
            <c:invertIfNegative val="0"/>
            <c:bubble3D val="0"/>
            <c:spPr>
              <a:solidFill>
                <a:schemeClr val="accent5">
                  <a:lumMod val="50000"/>
                </a:schemeClr>
              </a:solidFill>
            </c:spPr>
          </c:dPt>
          <c:dPt>
            <c:idx val="1"/>
            <c:invertIfNegative val="0"/>
            <c:bubble3D val="0"/>
            <c:spPr>
              <a:solidFill>
                <a:schemeClr val="accent5">
                  <a:lumMod val="50000"/>
                </a:schemeClr>
              </a:solidFill>
            </c:spPr>
          </c:dPt>
          <c:dPt>
            <c:idx val="2"/>
            <c:invertIfNegative val="0"/>
            <c:bubble3D val="0"/>
            <c:spPr>
              <a:solidFill>
                <a:schemeClr val="accent5">
                  <a:lumMod val="50000"/>
                </a:schemeClr>
              </a:solidFill>
            </c:spPr>
          </c:dPt>
          <c:dPt>
            <c:idx val="3"/>
            <c:invertIfNegative val="0"/>
            <c:bubble3D val="0"/>
            <c:spPr>
              <a:solidFill>
                <a:schemeClr val="accent5">
                  <a:lumMod val="50000"/>
                </a:schemeClr>
              </a:solidFill>
            </c:spPr>
          </c:dPt>
          <c:dPt>
            <c:idx val="4"/>
            <c:invertIfNegative val="0"/>
            <c:bubble3D val="0"/>
            <c:spPr>
              <a:solidFill>
                <a:schemeClr val="accent5">
                  <a:lumMod val="50000"/>
                </a:schemeClr>
              </a:solidFill>
            </c:spPr>
          </c:dPt>
          <c:dPt>
            <c:idx val="5"/>
            <c:invertIfNegative val="0"/>
            <c:bubble3D val="0"/>
            <c:spPr>
              <a:solidFill>
                <a:schemeClr val="accent5">
                  <a:lumMod val="50000"/>
                </a:schemeClr>
              </a:solidFill>
            </c:spPr>
          </c:dPt>
          <c:dPt>
            <c:idx val="6"/>
            <c:invertIfNegative val="0"/>
            <c:bubble3D val="0"/>
            <c:spPr>
              <a:solidFill>
                <a:schemeClr val="accent5">
                  <a:lumMod val="50000"/>
                </a:schemeClr>
              </a:solidFill>
            </c:spPr>
          </c:dPt>
          <c:dPt>
            <c:idx val="7"/>
            <c:invertIfNegative val="0"/>
            <c:bubble3D val="0"/>
            <c:spPr>
              <a:solidFill>
                <a:schemeClr val="accent5">
                  <a:lumMod val="50000"/>
                </a:schemeClr>
              </a:solidFill>
            </c:spPr>
          </c:dPt>
          <c:dPt>
            <c:idx val="8"/>
            <c:invertIfNegative val="0"/>
            <c:bubble3D val="0"/>
            <c:spPr>
              <a:solidFill>
                <a:schemeClr val="accent5">
                  <a:lumMod val="50000"/>
                </a:schemeClr>
              </a:solidFill>
            </c:spPr>
          </c:dPt>
          <c:dPt>
            <c:idx val="9"/>
            <c:invertIfNegative val="0"/>
            <c:bubble3D val="0"/>
            <c:spPr>
              <a:solidFill>
                <a:schemeClr val="accent5">
                  <a:lumMod val="50000"/>
                </a:schemeClr>
              </a:solidFill>
            </c:spPr>
          </c:dPt>
          <c:dLbls>
            <c:dLbl>
              <c:idx val="0"/>
              <c:layout>
                <c:manualLayout>
                  <c:x val="4.2520558438899356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2520558438899547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756167531669903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0630139609724887E-2"/>
                  <c:y val="-4.389751899518233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2520558438899547E-3"/>
                  <c:y val="4.0238927568725479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2520558438899547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6.3780837658349325E-3"/>
                  <c:y val="-4.389751899518233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2520558438899547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8.5041116877799094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'Cases not finalised Prov'!$A$3:$A$12</c:f>
              <c:strCache>
                <c:ptCount val="10"/>
                <c:pt idx="0">
                  <c:v>National</c:v>
                </c:pt>
                <c:pt idx="1">
                  <c:v>Eastern Cape</c:v>
                </c:pt>
                <c:pt idx="2">
                  <c:v>Free State</c:v>
                </c:pt>
                <c:pt idx="3">
                  <c:v>Gauteng</c:v>
                </c:pt>
                <c:pt idx="4">
                  <c:v>KwaZulu-Natal</c:v>
                </c:pt>
                <c:pt idx="5">
                  <c:v>Limpopo</c:v>
                </c:pt>
                <c:pt idx="6">
                  <c:v>Mpumalanga</c:v>
                </c:pt>
                <c:pt idx="7">
                  <c:v>Northern Cape</c:v>
                </c:pt>
                <c:pt idx="8">
                  <c:v>North West</c:v>
                </c:pt>
                <c:pt idx="9">
                  <c:v>Western Cape</c:v>
                </c:pt>
              </c:strCache>
            </c:strRef>
          </c:cat>
          <c:val>
            <c:numRef>
              <c:f>'Cases not finalised Prov'!$B$3:$B$12</c:f>
              <c:numCache>
                <c:formatCode>General</c:formatCode>
                <c:ptCount val="10"/>
                <c:pt idx="0">
                  <c:v>304</c:v>
                </c:pt>
                <c:pt idx="1">
                  <c:v>16</c:v>
                </c:pt>
                <c:pt idx="2">
                  <c:v>28</c:v>
                </c:pt>
                <c:pt idx="3">
                  <c:v>48</c:v>
                </c:pt>
                <c:pt idx="4">
                  <c:v>100</c:v>
                </c:pt>
                <c:pt idx="5">
                  <c:v>18</c:v>
                </c:pt>
                <c:pt idx="6">
                  <c:v>21</c:v>
                </c:pt>
                <c:pt idx="7">
                  <c:v>17</c:v>
                </c:pt>
                <c:pt idx="8">
                  <c:v>7</c:v>
                </c:pt>
                <c:pt idx="9">
                  <c:v>15</c:v>
                </c:pt>
              </c:numCache>
            </c:numRef>
          </c:val>
        </c:ser>
        <c:dLbls>
          <c:showLegendKey val="0"/>
          <c:showVal val="0"/>
          <c:showCatName val="0"/>
          <c:showSerName val="0"/>
          <c:showPercent val="0"/>
          <c:showBubbleSize val="0"/>
        </c:dLbls>
        <c:gapWidth val="52"/>
        <c:shape val="box"/>
        <c:axId val="1504629200"/>
        <c:axId val="1504625936"/>
        <c:axId val="0"/>
      </c:bar3DChart>
      <c:catAx>
        <c:axId val="1504629200"/>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504625936"/>
        <c:crosses val="autoZero"/>
        <c:auto val="1"/>
        <c:lblAlgn val="ctr"/>
        <c:lblOffset val="100"/>
        <c:noMultiLvlLbl val="0"/>
      </c:catAx>
      <c:valAx>
        <c:axId val="1504625936"/>
        <c:scaling>
          <c:orientation val="minMax"/>
        </c:scaling>
        <c:delete val="1"/>
        <c:axPos val="l"/>
        <c:title>
          <c:tx>
            <c:rich>
              <a:bodyPr rot="-5400000" vert="horz"/>
              <a:lstStyle/>
              <a:p>
                <a:pPr>
                  <a:defRPr b="0"/>
                </a:pPr>
                <a:r>
                  <a:rPr lang="en-US" b="0"/>
                  <a:t>Number of cases</a:t>
                </a:r>
              </a:p>
            </c:rich>
          </c:tx>
          <c:layout>
            <c:manualLayout>
              <c:xMode val="edge"/>
              <c:yMode val="edge"/>
              <c:x val="1.6831463170758804E-2"/>
              <c:y val="9.2218457208458324E-2"/>
            </c:manualLayout>
          </c:layout>
          <c:overlay val="0"/>
        </c:title>
        <c:numFmt formatCode="General" sourceLinked="1"/>
        <c:majorTickMark val="out"/>
        <c:minorTickMark val="none"/>
        <c:tickLblPos val="nextTo"/>
        <c:crossAx val="1504629200"/>
        <c:crosses val="autoZero"/>
        <c:crossBetween val="between"/>
      </c:valAx>
    </c:plotArea>
    <c:plotVisOnly val="1"/>
    <c:dispBlanksAs val="gap"/>
    <c:showDLblsOverMax val="0"/>
  </c:chart>
  <c:spPr>
    <a:noFill/>
  </c:spPr>
  <c:txPr>
    <a:bodyPr/>
    <a:lstStyle/>
    <a:p>
      <a:pPr>
        <a:defRPr sz="1800">
          <a:latin typeface="+mn-lt"/>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
          <c:y val="3.3188385572334785E-2"/>
          <c:w val="1"/>
          <c:h val="0.59341746581003196"/>
        </c:manualLayout>
      </c:layout>
      <c:bar3DChart>
        <c:barDir val="col"/>
        <c:grouping val="clustered"/>
        <c:varyColors val="0"/>
        <c:ser>
          <c:idx val="0"/>
          <c:order val="0"/>
          <c:spPr>
            <a:solidFill>
              <a:schemeClr val="accent5">
                <a:lumMod val="50000"/>
              </a:schemeClr>
            </a:solidFill>
          </c:spPr>
          <c:invertIfNegative val="0"/>
          <c:dPt>
            <c:idx val="0"/>
            <c:invertIfNegative val="0"/>
            <c:bubble3D val="0"/>
            <c:spPr>
              <a:solidFill>
                <a:schemeClr val="accent5">
                  <a:lumMod val="50000"/>
                </a:schemeClr>
              </a:solidFill>
            </c:spPr>
          </c:dPt>
          <c:dPt>
            <c:idx val="2"/>
            <c:invertIfNegative val="0"/>
            <c:bubble3D val="0"/>
            <c:spPr>
              <a:solidFill>
                <a:schemeClr val="accent5">
                  <a:lumMod val="50000"/>
                </a:schemeClr>
              </a:solidFill>
            </c:spPr>
          </c:dPt>
          <c:dPt>
            <c:idx val="3"/>
            <c:invertIfNegative val="0"/>
            <c:bubble3D val="0"/>
            <c:spPr>
              <a:solidFill>
                <a:schemeClr val="accent5">
                  <a:lumMod val="50000"/>
                </a:schemeClr>
              </a:solidFill>
            </c:spPr>
          </c:dPt>
          <c:dLbls>
            <c:dLbl>
              <c:idx val="0"/>
              <c:layout>
                <c:manualLayout>
                  <c:x val="1.1111111111111112E-2"/>
                  <c:y val="-2.314814814814814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9444444444444445E-2"/>
                  <c:y val="-2.77777777777777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1111111111111112E-2"/>
                  <c:y val="-2.314814814814814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2823413363995154E-2"/>
                  <c:y val="-3.197792837832833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'Trends no of cases'!$A$2:$A$5</c:f>
              <c:strCache>
                <c:ptCount val="4"/>
                <c:pt idx="0">
                  <c:v>2013/2014</c:v>
                </c:pt>
                <c:pt idx="1">
                  <c:v>2014/2015</c:v>
                </c:pt>
                <c:pt idx="2">
                  <c:v>2015/2016</c:v>
                </c:pt>
                <c:pt idx="3">
                  <c:v>2016/2017</c:v>
                </c:pt>
              </c:strCache>
            </c:strRef>
          </c:cat>
          <c:val>
            <c:numRef>
              <c:f>'Trends no of cases'!$B$2:$B$5</c:f>
              <c:numCache>
                <c:formatCode>General</c:formatCode>
                <c:ptCount val="4"/>
                <c:pt idx="0">
                  <c:v>754</c:v>
                </c:pt>
                <c:pt idx="1">
                  <c:v>929</c:v>
                </c:pt>
                <c:pt idx="2">
                  <c:v>638</c:v>
                </c:pt>
                <c:pt idx="3">
                  <c:v>1150</c:v>
                </c:pt>
              </c:numCache>
            </c:numRef>
          </c:val>
        </c:ser>
        <c:dLbls>
          <c:showLegendKey val="0"/>
          <c:showVal val="0"/>
          <c:showCatName val="0"/>
          <c:showSerName val="0"/>
          <c:showPercent val="0"/>
          <c:showBubbleSize val="0"/>
        </c:dLbls>
        <c:gapWidth val="150"/>
        <c:shape val="box"/>
        <c:axId val="1504630288"/>
        <c:axId val="1504627024"/>
        <c:axId val="0"/>
      </c:bar3DChart>
      <c:catAx>
        <c:axId val="1504630288"/>
        <c:scaling>
          <c:orientation val="minMax"/>
        </c:scaling>
        <c:delete val="0"/>
        <c:axPos val="b"/>
        <c:numFmt formatCode="General" sourceLinked="0"/>
        <c:majorTickMark val="out"/>
        <c:minorTickMark val="none"/>
        <c:tickLblPos val="nextTo"/>
        <c:txPr>
          <a:bodyPr rot="-5400000" vert="horz"/>
          <a:lstStyle/>
          <a:p>
            <a:pPr>
              <a:defRPr sz="1600">
                <a:solidFill>
                  <a:schemeClr val="tx1"/>
                </a:solidFill>
              </a:defRPr>
            </a:pPr>
            <a:endParaRPr lang="en-US"/>
          </a:p>
        </c:txPr>
        <c:crossAx val="1504627024"/>
        <c:crosses val="autoZero"/>
        <c:auto val="1"/>
        <c:lblAlgn val="ctr"/>
        <c:lblOffset val="100"/>
        <c:noMultiLvlLbl val="0"/>
      </c:catAx>
      <c:valAx>
        <c:axId val="1504627024"/>
        <c:scaling>
          <c:orientation val="minMax"/>
          <c:max val="1300"/>
          <c:min val="500"/>
        </c:scaling>
        <c:delete val="1"/>
        <c:axPos val="l"/>
        <c:title>
          <c:tx>
            <c:rich>
              <a:bodyPr rot="-5400000" vert="horz"/>
              <a:lstStyle/>
              <a:p>
                <a:pPr>
                  <a:defRPr sz="1600" b="0"/>
                </a:pPr>
                <a:r>
                  <a:rPr lang="en-US" sz="1600" b="0" dirty="0"/>
                  <a:t>Number of cases</a:t>
                </a:r>
              </a:p>
            </c:rich>
          </c:tx>
          <c:layout>
            <c:manualLayout>
              <c:xMode val="edge"/>
              <c:yMode val="edge"/>
              <c:x val="3.7479242719343865E-2"/>
              <c:y val="0.17815838890529778"/>
            </c:manualLayout>
          </c:layout>
          <c:overlay val="0"/>
        </c:title>
        <c:numFmt formatCode="General" sourceLinked="1"/>
        <c:majorTickMark val="out"/>
        <c:minorTickMark val="none"/>
        <c:tickLblPos val="nextTo"/>
        <c:crossAx val="1504630288"/>
        <c:crosses val="autoZero"/>
        <c:crossBetween val="between"/>
        <c:majorUnit val="200"/>
      </c:valAx>
      <c:spPr>
        <a:noFill/>
      </c:spPr>
    </c:plotArea>
    <c:plotVisOnly val="1"/>
    <c:dispBlanksAs val="gap"/>
    <c:showDLblsOverMax val="0"/>
  </c:chart>
  <c:spPr>
    <a:noFill/>
  </c:spPr>
  <c:txPr>
    <a:bodyPr/>
    <a:lstStyle/>
    <a:p>
      <a:pPr>
        <a:defRPr>
          <a:solidFill>
            <a:sysClr val="windowText" lastClr="000000"/>
          </a:solidFill>
          <a:latin typeface="+mn-lt"/>
          <a:cs typeface="Arial"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4318320209973752"/>
          <c:y val="1.1314106975902603E-3"/>
        </c:manualLayout>
      </c:layout>
      <c:overlay val="0"/>
      <c:txPr>
        <a:bodyPr/>
        <a:lstStyle/>
        <a:p>
          <a:pPr>
            <a:defRPr sz="1800" b="0"/>
          </a:pPr>
          <a:endParaRPr lang="en-US"/>
        </a:p>
      </c:txPr>
    </c:title>
    <c:autoTitleDeleted val="0"/>
    <c:view3D>
      <c:rotX val="15"/>
      <c:rotY val="20"/>
      <c:rAngAx val="1"/>
    </c:view3D>
    <c:floor>
      <c:thickness val="0"/>
      <c:spPr>
        <a:noFill/>
        <a:ln w="9525">
          <a:noFill/>
        </a:ln>
      </c:spPr>
    </c:floor>
    <c:sideWall>
      <c:thickness val="0"/>
      <c:spPr>
        <a:noFill/>
      </c:spPr>
    </c:sideWall>
    <c:backWall>
      <c:thickness val="0"/>
      <c:spPr>
        <a:noFill/>
      </c:spPr>
    </c:backWall>
    <c:plotArea>
      <c:layout>
        <c:manualLayout>
          <c:layoutTarget val="inner"/>
          <c:xMode val="edge"/>
          <c:yMode val="edge"/>
          <c:x val="8.3333994635516693E-3"/>
          <c:y val="0.10357154760582157"/>
          <c:w val="0.9916666666666667"/>
          <c:h val="0.50647902797799782"/>
        </c:manualLayout>
      </c:layout>
      <c:bar3DChart>
        <c:barDir val="col"/>
        <c:grouping val="clustered"/>
        <c:varyColors val="0"/>
        <c:ser>
          <c:idx val="0"/>
          <c:order val="0"/>
          <c:tx>
            <c:strRef>
              <c:f>'N &amp; P dept highest no of cas'!$A$25</c:f>
              <c:strCache>
                <c:ptCount val="1"/>
                <c:pt idx="0">
                  <c:v>2015/2016</c:v>
                </c:pt>
              </c:strCache>
            </c:strRef>
          </c:tx>
          <c:spPr>
            <a:solidFill>
              <a:schemeClr val="accent5">
                <a:lumMod val="50000"/>
              </a:schemeClr>
            </a:solidFill>
          </c:spPr>
          <c:invertIfNegative val="0"/>
          <c:dPt>
            <c:idx val="0"/>
            <c:invertIfNegative val="0"/>
            <c:bubble3D val="0"/>
            <c:spPr>
              <a:solidFill>
                <a:schemeClr val="accent5">
                  <a:lumMod val="50000"/>
                </a:schemeClr>
              </a:solidFill>
            </c:spPr>
          </c:dPt>
          <c:dPt>
            <c:idx val="2"/>
            <c:invertIfNegative val="0"/>
            <c:bubble3D val="0"/>
            <c:spPr>
              <a:solidFill>
                <a:schemeClr val="accent5">
                  <a:lumMod val="50000"/>
                </a:schemeClr>
              </a:solidFill>
            </c:spPr>
          </c:dPt>
          <c:dPt>
            <c:idx val="3"/>
            <c:invertIfNegative val="0"/>
            <c:bubble3D val="0"/>
            <c:spPr>
              <a:solidFill>
                <a:schemeClr val="accent5">
                  <a:lumMod val="50000"/>
                </a:schemeClr>
              </a:solidFill>
            </c:spPr>
          </c:dPt>
          <c:dLbls>
            <c:dLbl>
              <c:idx val="0"/>
              <c:layout>
                <c:manualLayout>
                  <c:x val="0"/>
                  <c:y val="-1.38888888888888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3888888888888888E-2"/>
                  <c:y val="-1.851851851851851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1111111111111112E-2"/>
                  <c:y val="-1.38888888888888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3333333333332309E-3"/>
                  <c:y val="-1.388888888888888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 &amp; P dept highest no of cas'!$B$24:$E$24</c:f>
              <c:strCache>
                <c:ptCount val="4"/>
                <c:pt idx="0">
                  <c:v>Police</c:v>
                </c:pt>
                <c:pt idx="1">
                  <c:v>Defence</c:v>
                </c:pt>
                <c:pt idx="2">
                  <c:v>Public Works </c:v>
                </c:pt>
                <c:pt idx="3">
                  <c:v>Correctional Services</c:v>
                </c:pt>
              </c:strCache>
            </c:strRef>
          </c:cat>
          <c:val>
            <c:numRef>
              <c:f>'N &amp; P dept highest no of cas'!$B$25:$E$25</c:f>
              <c:numCache>
                <c:formatCode>General</c:formatCode>
                <c:ptCount val="4"/>
                <c:pt idx="0">
                  <c:v>114</c:v>
                </c:pt>
                <c:pt idx="1">
                  <c:v>22</c:v>
                </c:pt>
                <c:pt idx="2">
                  <c:v>22</c:v>
                </c:pt>
                <c:pt idx="3">
                  <c:v>15</c:v>
                </c:pt>
              </c:numCache>
            </c:numRef>
          </c:val>
        </c:ser>
        <c:dLbls>
          <c:showLegendKey val="0"/>
          <c:showVal val="0"/>
          <c:showCatName val="0"/>
          <c:showSerName val="0"/>
          <c:showPercent val="0"/>
          <c:showBubbleSize val="0"/>
        </c:dLbls>
        <c:gapWidth val="150"/>
        <c:shape val="box"/>
        <c:axId val="1504622672"/>
        <c:axId val="1512039216"/>
        <c:axId val="0"/>
      </c:bar3DChart>
      <c:catAx>
        <c:axId val="1504622672"/>
        <c:scaling>
          <c:orientation val="minMax"/>
        </c:scaling>
        <c:delete val="0"/>
        <c:axPos val="b"/>
        <c:numFmt formatCode="General" sourceLinked="0"/>
        <c:majorTickMark val="out"/>
        <c:minorTickMark val="none"/>
        <c:tickLblPos val="nextTo"/>
        <c:spPr>
          <a:ln>
            <a:noFill/>
          </a:ln>
        </c:spPr>
        <c:txPr>
          <a:bodyPr rot="-5400000" vert="horz"/>
          <a:lstStyle/>
          <a:p>
            <a:pPr>
              <a:defRPr sz="1800"/>
            </a:pPr>
            <a:endParaRPr lang="en-US"/>
          </a:p>
        </c:txPr>
        <c:crossAx val="1512039216"/>
        <c:crosses val="autoZero"/>
        <c:auto val="1"/>
        <c:lblAlgn val="ctr"/>
        <c:lblOffset val="100"/>
        <c:noMultiLvlLbl val="0"/>
      </c:catAx>
      <c:valAx>
        <c:axId val="1512039216"/>
        <c:scaling>
          <c:orientation val="minMax"/>
        </c:scaling>
        <c:delete val="1"/>
        <c:axPos val="l"/>
        <c:numFmt formatCode="General" sourceLinked="1"/>
        <c:majorTickMark val="out"/>
        <c:minorTickMark val="none"/>
        <c:tickLblPos val="nextTo"/>
        <c:crossAx val="1504622672"/>
        <c:crosses val="autoZero"/>
        <c:crossBetween val="between"/>
      </c:valAx>
    </c:plotArea>
    <c:plotVisOnly val="1"/>
    <c:dispBlanksAs val="gap"/>
    <c:showDLblsOverMax val="0"/>
  </c:chart>
  <c:spPr>
    <a:noFill/>
    <a:ln>
      <a:solidFill>
        <a:schemeClr val="bg1">
          <a:lumMod val="95000"/>
        </a:schemeClr>
      </a:solidFill>
    </a:ln>
  </c:spPr>
  <c:txPr>
    <a:bodyPr/>
    <a:lstStyle/>
    <a:p>
      <a:pPr>
        <a:defRPr sz="16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4273078672600321"/>
          <c:y val="3.1793062419587814E-3"/>
        </c:manualLayout>
      </c:layout>
      <c:overlay val="0"/>
      <c:txPr>
        <a:bodyPr/>
        <a:lstStyle/>
        <a:p>
          <a:pPr>
            <a:defRPr sz="1800" b="0"/>
          </a:pPr>
          <a:endParaRPr lang="en-US"/>
        </a:p>
      </c:txPr>
    </c:title>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5.2655574957080231E-2"/>
          <c:y val="0.14345656605048418"/>
          <c:w val="0.94401657391602956"/>
          <c:h val="0.51872103816421833"/>
        </c:manualLayout>
      </c:layout>
      <c:bar3DChart>
        <c:barDir val="col"/>
        <c:grouping val="clustered"/>
        <c:varyColors val="0"/>
        <c:ser>
          <c:idx val="0"/>
          <c:order val="0"/>
          <c:tx>
            <c:strRef>
              <c:f>'N &amp; P dept highest no of cas'!$A$14</c:f>
              <c:strCache>
                <c:ptCount val="1"/>
                <c:pt idx="0">
                  <c:v>2016/2017</c:v>
                </c:pt>
              </c:strCache>
            </c:strRef>
          </c:tx>
          <c:spPr>
            <a:solidFill>
              <a:schemeClr val="accent5">
                <a:lumMod val="50000"/>
              </a:schemeClr>
            </a:solidFill>
          </c:spPr>
          <c:invertIfNegative val="0"/>
          <c:dPt>
            <c:idx val="0"/>
            <c:invertIfNegative val="0"/>
            <c:bubble3D val="0"/>
            <c:spPr>
              <a:solidFill>
                <a:schemeClr val="accent5">
                  <a:lumMod val="50000"/>
                </a:schemeClr>
              </a:solidFill>
            </c:spPr>
          </c:dPt>
          <c:dPt>
            <c:idx val="1"/>
            <c:invertIfNegative val="0"/>
            <c:bubble3D val="0"/>
            <c:spPr>
              <a:solidFill>
                <a:schemeClr val="accent5">
                  <a:lumMod val="50000"/>
                </a:schemeClr>
              </a:solidFill>
            </c:spPr>
          </c:dPt>
          <c:dPt>
            <c:idx val="2"/>
            <c:invertIfNegative val="0"/>
            <c:bubble3D val="0"/>
            <c:spPr>
              <a:solidFill>
                <a:schemeClr val="accent5">
                  <a:lumMod val="50000"/>
                </a:schemeClr>
              </a:solidFill>
            </c:spPr>
          </c:dPt>
          <c:dLbls>
            <c:dLbl>
              <c:idx val="0"/>
              <c:layout>
                <c:manualLayout>
                  <c:x val="2.9244166634912999E-2"/>
                  <c:y val="-1.30470054879503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570779122325933E-2"/>
                  <c:y val="-1.262666030382565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930169623041256E-2"/>
                  <c:y val="-1.388888888888888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 &amp; P dept highest no of cas'!$B$13:$D$13</c:f>
              <c:strCache>
                <c:ptCount val="3"/>
                <c:pt idx="0">
                  <c:v>Social Dev</c:v>
                </c:pt>
                <c:pt idx="1">
                  <c:v>Police </c:v>
                </c:pt>
                <c:pt idx="2">
                  <c:v>Public Works</c:v>
                </c:pt>
              </c:strCache>
            </c:strRef>
          </c:cat>
          <c:val>
            <c:numRef>
              <c:f>'N &amp; P dept highest no of cas'!$B$14:$D$14</c:f>
              <c:numCache>
                <c:formatCode>General</c:formatCode>
                <c:ptCount val="3"/>
                <c:pt idx="0">
                  <c:v>328</c:v>
                </c:pt>
                <c:pt idx="1">
                  <c:v>294</c:v>
                </c:pt>
                <c:pt idx="2">
                  <c:v>38</c:v>
                </c:pt>
              </c:numCache>
            </c:numRef>
          </c:val>
        </c:ser>
        <c:dLbls>
          <c:showLegendKey val="0"/>
          <c:showVal val="0"/>
          <c:showCatName val="0"/>
          <c:showSerName val="0"/>
          <c:showPercent val="0"/>
          <c:showBubbleSize val="0"/>
        </c:dLbls>
        <c:gapWidth val="150"/>
        <c:shape val="box"/>
        <c:axId val="1512045744"/>
        <c:axId val="1512046832"/>
        <c:axId val="0"/>
      </c:bar3DChart>
      <c:catAx>
        <c:axId val="1512045744"/>
        <c:scaling>
          <c:orientation val="minMax"/>
        </c:scaling>
        <c:delete val="0"/>
        <c:axPos val="b"/>
        <c:numFmt formatCode="General" sourceLinked="0"/>
        <c:majorTickMark val="out"/>
        <c:minorTickMark val="none"/>
        <c:tickLblPos val="nextTo"/>
        <c:spPr>
          <a:ln>
            <a:noFill/>
          </a:ln>
        </c:spPr>
        <c:txPr>
          <a:bodyPr rot="-5400000" vert="horz"/>
          <a:lstStyle/>
          <a:p>
            <a:pPr>
              <a:defRPr/>
            </a:pPr>
            <a:endParaRPr lang="en-US"/>
          </a:p>
        </c:txPr>
        <c:crossAx val="1512046832"/>
        <c:crosses val="autoZero"/>
        <c:auto val="1"/>
        <c:lblAlgn val="ctr"/>
        <c:lblOffset val="100"/>
        <c:noMultiLvlLbl val="0"/>
      </c:catAx>
      <c:valAx>
        <c:axId val="1512046832"/>
        <c:scaling>
          <c:orientation val="minMax"/>
        </c:scaling>
        <c:delete val="1"/>
        <c:axPos val="l"/>
        <c:numFmt formatCode="General" sourceLinked="1"/>
        <c:majorTickMark val="out"/>
        <c:minorTickMark val="none"/>
        <c:tickLblPos val="nextTo"/>
        <c:crossAx val="1512045744"/>
        <c:crosses val="autoZero"/>
        <c:crossBetween val="between"/>
      </c:valAx>
    </c:plotArea>
    <c:plotVisOnly val="1"/>
    <c:dispBlanksAs val="gap"/>
    <c:showDLblsOverMax val="0"/>
  </c:chart>
  <c:spPr>
    <a:solidFill>
      <a:schemeClr val="accent5"/>
    </a:solidFill>
    <a:ln>
      <a:solidFill>
        <a:schemeClr val="bg1">
          <a:lumMod val="95000"/>
        </a:schemeClr>
      </a:solidFill>
    </a:ln>
  </c:spPr>
  <c:txPr>
    <a:bodyPr/>
    <a:lstStyle/>
    <a:p>
      <a:pPr>
        <a:defRPr sz="1800" b="0">
          <a:latin typeface="+mn-lt"/>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800" b="0"/>
          </a:pPr>
          <a:endParaRPr lang="en-US"/>
        </a:p>
      </c:txPr>
    </c:title>
    <c:autoTitleDeleted val="0"/>
    <c:view3D>
      <c:rotX val="15"/>
      <c:rotY val="2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1.6666666666666666E-2"/>
          <c:y val="6.6828885972586766E-2"/>
          <c:w val="0.98055555555555551"/>
          <c:h val="0.52150515022140398"/>
        </c:manualLayout>
      </c:layout>
      <c:bar3DChart>
        <c:barDir val="col"/>
        <c:grouping val="clustered"/>
        <c:varyColors val="0"/>
        <c:ser>
          <c:idx val="0"/>
          <c:order val="0"/>
          <c:tx>
            <c:strRef>
              <c:f>'Prov highest no. of cases'!$A$12</c:f>
              <c:strCache>
                <c:ptCount val="1"/>
                <c:pt idx="0">
                  <c:v>2015/2016</c:v>
                </c:pt>
              </c:strCache>
            </c:strRef>
          </c:tx>
          <c:spPr>
            <a:solidFill>
              <a:schemeClr val="accent5">
                <a:lumMod val="50000"/>
              </a:schemeClr>
            </a:solidFill>
          </c:spPr>
          <c:invertIfNegative val="0"/>
          <c:dPt>
            <c:idx val="0"/>
            <c:invertIfNegative val="0"/>
            <c:bubble3D val="0"/>
            <c:spPr>
              <a:solidFill>
                <a:schemeClr val="accent5">
                  <a:lumMod val="50000"/>
                </a:schemeClr>
              </a:solidFill>
            </c:spPr>
          </c:dPt>
          <c:dPt>
            <c:idx val="1"/>
            <c:invertIfNegative val="0"/>
            <c:bubble3D val="0"/>
            <c:spPr>
              <a:solidFill>
                <a:schemeClr val="accent5">
                  <a:lumMod val="50000"/>
                </a:schemeClr>
              </a:solidFill>
            </c:spPr>
          </c:dPt>
          <c:dPt>
            <c:idx val="2"/>
            <c:invertIfNegative val="0"/>
            <c:bubble3D val="0"/>
            <c:spPr>
              <a:solidFill>
                <a:schemeClr val="accent5">
                  <a:lumMod val="50000"/>
                </a:schemeClr>
              </a:solidFill>
            </c:spPr>
          </c:dPt>
          <c:dLbls>
            <c:dLbl>
              <c:idx val="0"/>
              <c:layout>
                <c:manualLayout>
                  <c:x val="2.8154531531016252E-2"/>
                  <c:y val="-1.824610159024239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1697711514874259E-2"/>
                  <c:y val="-8.17006330091091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2222137487051406E-2"/>
                  <c:y val="-8.170063300910916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'Prov highest no. of cases'!$B$11:$D$11</c:f>
              <c:strCache>
                <c:ptCount val="3"/>
                <c:pt idx="0">
                  <c:v>Gauteng</c:v>
                </c:pt>
                <c:pt idx="1">
                  <c:v>Western Cape</c:v>
                </c:pt>
                <c:pt idx="2">
                  <c:v>KwaZulu-Natal</c:v>
                </c:pt>
              </c:strCache>
            </c:strRef>
          </c:cat>
          <c:val>
            <c:numRef>
              <c:f>'Prov highest no. of cases'!$B$12:$D$12</c:f>
              <c:numCache>
                <c:formatCode>General</c:formatCode>
                <c:ptCount val="3"/>
                <c:pt idx="0">
                  <c:v>118</c:v>
                </c:pt>
                <c:pt idx="1">
                  <c:v>84</c:v>
                </c:pt>
                <c:pt idx="2">
                  <c:v>46</c:v>
                </c:pt>
              </c:numCache>
            </c:numRef>
          </c:val>
        </c:ser>
        <c:dLbls>
          <c:showLegendKey val="0"/>
          <c:showVal val="0"/>
          <c:showCatName val="0"/>
          <c:showSerName val="0"/>
          <c:showPercent val="0"/>
          <c:showBubbleSize val="0"/>
        </c:dLbls>
        <c:gapWidth val="150"/>
        <c:shape val="box"/>
        <c:axId val="1512047376"/>
        <c:axId val="1512035952"/>
        <c:axId val="0"/>
      </c:bar3DChart>
      <c:catAx>
        <c:axId val="1512047376"/>
        <c:scaling>
          <c:orientation val="minMax"/>
        </c:scaling>
        <c:delete val="0"/>
        <c:axPos val="b"/>
        <c:numFmt formatCode="General" sourceLinked="0"/>
        <c:majorTickMark val="out"/>
        <c:minorTickMark val="none"/>
        <c:tickLblPos val="nextTo"/>
        <c:spPr>
          <a:noFill/>
          <a:ln>
            <a:noFill/>
          </a:ln>
        </c:spPr>
        <c:txPr>
          <a:bodyPr rot="-5400000" vert="horz"/>
          <a:lstStyle/>
          <a:p>
            <a:pPr>
              <a:defRPr sz="1800"/>
            </a:pPr>
            <a:endParaRPr lang="en-US"/>
          </a:p>
        </c:txPr>
        <c:crossAx val="1512035952"/>
        <c:crosses val="autoZero"/>
        <c:auto val="1"/>
        <c:lblAlgn val="ctr"/>
        <c:lblOffset val="100"/>
        <c:noMultiLvlLbl val="0"/>
      </c:catAx>
      <c:valAx>
        <c:axId val="1512035952"/>
        <c:scaling>
          <c:orientation val="minMax"/>
        </c:scaling>
        <c:delete val="1"/>
        <c:axPos val="l"/>
        <c:numFmt formatCode="General" sourceLinked="1"/>
        <c:majorTickMark val="out"/>
        <c:minorTickMark val="none"/>
        <c:tickLblPos val="nextTo"/>
        <c:crossAx val="1512047376"/>
        <c:crosses val="autoZero"/>
        <c:crossBetween val="between"/>
      </c:valAx>
      <c:spPr>
        <a:ln>
          <a:noFill/>
        </a:ln>
      </c:spPr>
    </c:plotArea>
    <c:plotVisOnly val="1"/>
    <c:dispBlanksAs val="gap"/>
    <c:showDLblsOverMax val="0"/>
  </c:chart>
  <c:spPr>
    <a:noFill/>
    <a:ln>
      <a:solidFill>
        <a:schemeClr val="bg1">
          <a:lumMod val="95000"/>
        </a:schemeClr>
      </a:solidFill>
    </a:ln>
  </c:spPr>
  <c:txPr>
    <a:bodyPr/>
    <a:lstStyle/>
    <a:p>
      <a:pPr>
        <a:defRPr sz="1600">
          <a:solidFill>
            <a:schemeClr val="tx1"/>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2830" tIns="46415" rIns="92830" bIns="46415" rtlCol="0"/>
          <a:lstStyle>
            <a:lvl1pPr algn="l" eaLnBrk="0" hangingPunct="0">
              <a:defRPr sz="1200">
                <a:ea typeface="ＭＳ Ｐゴシック" pitchFamily="-48" charset="-128"/>
                <a:cs typeface="+mn-cs"/>
              </a:defRPr>
            </a:lvl1pPr>
          </a:lstStyle>
          <a:p>
            <a:pPr>
              <a:defRPr/>
            </a:pPr>
            <a:endParaRPr lang="en-ZA" dirty="0"/>
          </a:p>
        </p:txBody>
      </p:sp>
      <p:sp>
        <p:nvSpPr>
          <p:cNvPr id="3" name="Date Placeholder 2"/>
          <p:cNvSpPr>
            <a:spLocks noGrp="1"/>
          </p:cNvSpPr>
          <p:nvPr>
            <p:ph type="dt" sz="quarter" idx="1"/>
          </p:nvPr>
        </p:nvSpPr>
        <p:spPr>
          <a:xfrm>
            <a:off x="3970942" y="0"/>
            <a:ext cx="3037840" cy="461804"/>
          </a:xfrm>
          <a:prstGeom prst="rect">
            <a:avLst/>
          </a:prstGeom>
        </p:spPr>
        <p:txBody>
          <a:bodyPr vert="horz" lIns="92830" tIns="46415" rIns="92830" bIns="46415" rtlCol="0"/>
          <a:lstStyle>
            <a:lvl1pPr algn="r" eaLnBrk="0" hangingPunct="0">
              <a:defRPr sz="1200">
                <a:ea typeface="ＭＳ Ｐゴシック" pitchFamily="-48" charset="-128"/>
                <a:cs typeface="+mn-cs"/>
              </a:defRPr>
            </a:lvl1pPr>
          </a:lstStyle>
          <a:p>
            <a:pPr>
              <a:defRPr/>
            </a:pPr>
            <a:fld id="{EC2DFBAE-6237-4286-9F3E-75EE9DEACD6F}" type="datetimeFigureOut">
              <a:rPr lang="en-US"/>
              <a:pPr>
                <a:defRPr/>
              </a:pPr>
              <a:t>3/1/2018</a:t>
            </a:fld>
            <a:endParaRPr lang="en-ZA" dirty="0"/>
          </a:p>
        </p:txBody>
      </p:sp>
      <p:sp>
        <p:nvSpPr>
          <p:cNvPr id="4" name="Footer Placeholder 3"/>
          <p:cNvSpPr>
            <a:spLocks noGrp="1"/>
          </p:cNvSpPr>
          <p:nvPr>
            <p:ph type="ftr" sz="quarter" idx="2"/>
          </p:nvPr>
        </p:nvSpPr>
        <p:spPr>
          <a:xfrm>
            <a:off x="1" y="8772670"/>
            <a:ext cx="3037840" cy="461804"/>
          </a:xfrm>
          <a:prstGeom prst="rect">
            <a:avLst/>
          </a:prstGeom>
        </p:spPr>
        <p:txBody>
          <a:bodyPr vert="horz" lIns="92830" tIns="46415" rIns="92830" bIns="46415" rtlCol="0" anchor="b"/>
          <a:lstStyle>
            <a:lvl1pPr algn="l" eaLnBrk="0" hangingPunct="0">
              <a:defRPr sz="1200">
                <a:ea typeface="ＭＳ Ｐゴシック" pitchFamily="-48" charset="-128"/>
                <a:cs typeface="+mn-cs"/>
              </a:defRPr>
            </a:lvl1pPr>
          </a:lstStyle>
          <a:p>
            <a:pPr>
              <a:defRPr/>
            </a:pPr>
            <a:endParaRPr lang="en-ZA" dirty="0"/>
          </a:p>
        </p:txBody>
      </p:sp>
      <p:sp>
        <p:nvSpPr>
          <p:cNvPr id="5" name="Slide Number Placeholder 4"/>
          <p:cNvSpPr>
            <a:spLocks noGrp="1"/>
          </p:cNvSpPr>
          <p:nvPr>
            <p:ph type="sldNum" sz="quarter" idx="3"/>
          </p:nvPr>
        </p:nvSpPr>
        <p:spPr>
          <a:xfrm>
            <a:off x="3970942" y="8772670"/>
            <a:ext cx="3037840" cy="461804"/>
          </a:xfrm>
          <a:prstGeom prst="rect">
            <a:avLst/>
          </a:prstGeom>
        </p:spPr>
        <p:txBody>
          <a:bodyPr vert="horz" lIns="92830" tIns="46415" rIns="92830" bIns="46415" rtlCol="0" anchor="b"/>
          <a:lstStyle>
            <a:lvl1pPr algn="r" eaLnBrk="0" hangingPunct="0">
              <a:defRPr sz="1200">
                <a:ea typeface="ＭＳ Ｐゴシック" pitchFamily="-48" charset="-128"/>
                <a:cs typeface="+mn-cs"/>
              </a:defRPr>
            </a:lvl1pPr>
          </a:lstStyle>
          <a:p>
            <a:pPr>
              <a:defRPr/>
            </a:pPr>
            <a:fld id="{25B399F1-1DC6-4762-B2D8-B93B916337CF}" type="slidenum">
              <a:rPr lang="en-ZA"/>
              <a:pPr>
                <a:defRPr/>
              </a:pPr>
              <a:t>‹#›</a:t>
            </a:fld>
            <a:endParaRPr lang="en-ZA" dirty="0"/>
          </a:p>
        </p:txBody>
      </p:sp>
    </p:spTree>
    <p:extLst>
      <p:ext uri="{BB962C8B-B14F-4D97-AF65-F5344CB8AC3E}">
        <p14:creationId xmlns:p14="http://schemas.microsoft.com/office/powerpoint/2010/main" val="736753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2830" tIns="46415" rIns="92830" bIns="46415" rtlCol="0"/>
          <a:lstStyle>
            <a:lvl1pPr algn="l" eaLnBrk="0" hangingPunct="0">
              <a:defRPr sz="1200">
                <a:ea typeface="ＭＳ Ｐゴシック" pitchFamily="-48" charset="-128"/>
                <a:cs typeface="+mn-cs"/>
              </a:defRPr>
            </a:lvl1pPr>
          </a:lstStyle>
          <a:p>
            <a:pPr>
              <a:defRPr/>
            </a:pPr>
            <a:endParaRPr lang="en-ZA" dirty="0"/>
          </a:p>
        </p:txBody>
      </p:sp>
      <p:sp>
        <p:nvSpPr>
          <p:cNvPr id="3" name="Date Placeholder 2"/>
          <p:cNvSpPr>
            <a:spLocks noGrp="1"/>
          </p:cNvSpPr>
          <p:nvPr>
            <p:ph type="dt" idx="1"/>
          </p:nvPr>
        </p:nvSpPr>
        <p:spPr>
          <a:xfrm>
            <a:off x="3970942" y="0"/>
            <a:ext cx="3037840" cy="461804"/>
          </a:xfrm>
          <a:prstGeom prst="rect">
            <a:avLst/>
          </a:prstGeom>
        </p:spPr>
        <p:txBody>
          <a:bodyPr vert="horz" lIns="92830" tIns="46415" rIns="92830" bIns="46415" rtlCol="0"/>
          <a:lstStyle>
            <a:lvl1pPr algn="r" eaLnBrk="0" hangingPunct="0">
              <a:defRPr sz="1200">
                <a:ea typeface="ＭＳ Ｐゴシック" pitchFamily="-48" charset="-128"/>
                <a:cs typeface="+mn-cs"/>
              </a:defRPr>
            </a:lvl1pPr>
          </a:lstStyle>
          <a:p>
            <a:pPr>
              <a:defRPr/>
            </a:pPr>
            <a:fld id="{4A6DCB0E-2D64-4C71-8846-241D3E1DC9F9}" type="datetimeFigureOut">
              <a:rPr lang="en-US"/>
              <a:pPr>
                <a:defRPr/>
              </a:pPr>
              <a:t>3/1/2018</a:t>
            </a:fld>
            <a:endParaRPr lang="en-ZA" dirty="0"/>
          </a:p>
        </p:txBody>
      </p:sp>
      <p:sp>
        <p:nvSpPr>
          <p:cNvPr id="4" name="Slide Image Placeholder 3"/>
          <p:cNvSpPr>
            <a:spLocks noGrp="1" noRot="1" noChangeAspect="1"/>
          </p:cNvSpPr>
          <p:nvPr>
            <p:ph type="sldImg" idx="2"/>
          </p:nvPr>
        </p:nvSpPr>
        <p:spPr>
          <a:xfrm>
            <a:off x="1196975" y="692150"/>
            <a:ext cx="4616450" cy="3462338"/>
          </a:xfrm>
          <a:prstGeom prst="rect">
            <a:avLst/>
          </a:prstGeom>
          <a:noFill/>
          <a:ln w="12700">
            <a:solidFill>
              <a:prstClr val="black"/>
            </a:solidFill>
          </a:ln>
        </p:spPr>
        <p:txBody>
          <a:bodyPr vert="horz" lIns="92830" tIns="46415" rIns="92830" bIns="46415" rtlCol="0" anchor="ctr"/>
          <a:lstStyle/>
          <a:p>
            <a:pPr lvl="0"/>
            <a:endParaRPr lang="en-ZA" noProof="0" dirty="0" smtClean="0"/>
          </a:p>
        </p:txBody>
      </p:sp>
      <p:sp>
        <p:nvSpPr>
          <p:cNvPr id="5" name="Notes Placeholder 4"/>
          <p:cNvSpPr>
            <a:spLocks noGrp="1"/>
          </p:cNvSpPr>
          <p:nvPr>
            <p:ph type="body" sz="quarter" idx="3"/>
          </p:nvPr>
        </p:nvSpPr>
        <p:spPr>
          <a:xfrm>
            <a:off x="701041" y="4387138"/>
            <a:ext cx="5608320" cy="4156236"/>
          </a:xfrm>
          <a:prstGeom prst="rect">
            <a:avLst/>
          </a:prstGeom>
        </p:spPr>
        <p:txBody>
          <a:bodyPr vert="horz" wrap="square" lIns="92830" tIns="46415" rIns="92830" bIns="46415"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6" name="Footer Placeholder 5"/>
          <p:cNvSpPr>
            <a:spLocks noGrp="1"/>
          </p:cNvSpPr>
          <p:nvPr>
            <p:ph type="ftr" sz="quarter" idx="4"/>
          </p:nvPr>
        </p:nvSpPr>
        <p:spPr>
          <a:xfrm>
            <a:off x="1" y="8772670"/>
            <a:ext cx="3037840" cy="461804"/>
          </a:xfrm>
          <a:prstGeom prst="rect">
            <a:avLst/>
          </a:prstGeom>
        </p:spPr>
        <p:txBody>
          <a:bodyPr vert="horz" lIns="92830" tIns="46415" rIns="92830" bIns="46415" rtlCol="0" anchor="b"/>
          <a:lstStyle>
            <a:lvl1pPr algn="l" eaLnBrk="0" hangingPunct="0">
              <a:defRPr sz="1200">
                <a:ea typeface="ＭＳ Ｐゴシック" pitchFamily="-48" charset="-128"/>
                <a:cs typeface="+mn-cs"/>
              </a:defRPr>
            </a:lvl1pPr>
          </a:lstStyle>
          <a:p>
            <a:pPr>
              <a:defRPr/>
            </a:pPr>
            <a:endParaRPr lang="en-ZA" dirty="0"/>
          </a:p>
        </p:txBody>
      </p:sp>
      <p:sp>
        <p:nvSpPr>
          <p:cNvPr id="7" name="Slide Number Placeholder 6"/>
          <p:cNvSpPr>
            <a:spLocks noGrp="1"/>
          </p:cNvSpPr>
          <p:nvPr>
            <p:ph type="sldNum" sz="quarter" idx="5"/>
          </p:nvPr>
        </p:nvSpPr>
        <p:spPr>
          <a:xfrm>
            <a:off x="3970942" y="8772670"/>
            <a:ext cx="3037840" cy="461804"/>
          </a:xfrm>
          <a:prstGeom prst="rect">
            <a:avLst/>
          </a:prstGeom>
        </p:spPr>
        <p:txBody>
          <a:bodyPr vert="horz" lIns="92830" tIns="46415" rIns="92830" bIns="46415" rtlCol="0" anchor="b"/>
          <a:lstStyle>
            <a:lvl1pPr algn="r" eaLnBrk="0" hangingPunct="0">
              <a:defRPr sz="1200">
                <a:ea typeface="ＭＳ Ｐゴシック" pitchFamily="-48" charset="-128"/>
                <a:cs typeface="+mn-cs"/>
              </a:defRPr>
            </a:lvl1pPr>
          </a:lstStyle>
          <a:p>
            <a:pPr>
              <a:defRPr/>
            </a:pPr>
            <a:fld id="{B7E76B97-422E-40EA-B47B-F936F00F7A75}" type="slidenum">
              <a:rPr lang="en-ZA"/>
              <a:pPr>
                <a:defRPr/>
              </a:pPr>
              <a:t>‹#›</a:t>
            </a:fld>
            <a:endParaRPr lang="en-ZA" dirty="0"/>
          </a:p>
        </p:txBody>
      </p:sp>
    </p:spTree>
    <p:extLst>
      <p:ext uri="{BB962C8B-B14F-4D97-AF65-F5344CB8AC3E}">
        <p14:creationId xmlns:p14="http://schemas.microsoft.com/office/powerpoint/2010/main" val="2599557817"/>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Arial" charset="0"/>
      </a:defRPr>
    </a:lvl1pPr>
    <a:lvl2pPr marL="457200" algn="l" rtl="0" fontAlgn="base">
      <a:spcBef>
        <a:spcPct val="30000"/>
      </a:spcBef>
      <a:spcAft>
        <a:spcPct val="0"/>
      </a:spcAft>
      <a:defRPr sz="1200" kern="1200">
        <a:solidFill>
          <a:schemeClr val="tx1"/>
        </a:solidFill>
        <a:latin typeface="+mn-lt"/>
        <a:ea typeface="+mn-ea"/>
        <a:cs typeface="Arial" charset="0"/>
      </a:defRPr>
    </a:lvl2pPr>
    <a:lvl3pPr marL="914400" algn="l" rtl="0" fontAlgn="base">
      <a:spcBef>
        <a:spcPct val="30000"/>
      </a:spcBef>
      <a:spcAft>
        <a:spcPct val="0"/>
      </a:spcAft>
      <a:defRPr sz="1200" kern="1200">
        <a:solidFill>
          <a:schemeClr val="tx1"/>
        </a:solidFill>
        <a:latin typeface="+mn-lt"/>
        <a:ea typeface="+mn-ea"/>
        <a:cs typeface="Arial" charset="0"/>
      </a:defRPr>
    </a:lvl3pPr>
    <a:lvl4pPr marL="1371600" algn="l" rtl="0" fontAlgn="base">
      <a:spcBef>
        <a:spcPct val="30000"/>
      </a:spcBef>
      <a:spcAft>
        <a:spcPct val="0"/>
      </a:spcAft>
      <a:defRPr sz="1200" kern="1200">
        <a:solidFill>
          <a:schemeClr val="tx1"/>
        </a:solidFill>
        <a:latin typeface="+mn-lt"/>
        <a:ea typeface="+mn-ea"/>
        <a:cs typeface="Arial" charset="0"/>
      </a:defRPr>
    </a:lvl4pPr>
    <a:lvl5pPr marL="1828800" algn="l" rtl="0" fontAlgn="base">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E76B97-422E-40EA-B47B-F936F00F7A75}" type="slidenum">
              <a:rPr lang="en-ZA" smtClean="0"/>
              <a:pPr>
                <a:defRPr/>
              </a:pPr>
              <a:t>1</a:t>
            </a:fld>
            <a:endParaRPr lang="en-ZA" dirty="0"/>
          </a:p>
        </p:txBody>
      </p:sp>
    </p:spTree>
    <p:extLst>
      <p:ext uri="{BB962C8B-B14F-4D97-AF65-F5344CB8AC3E}">
        <p14:creationId xmlns:p14="http://schemas.microsoft.com/office/powerpoint/2010/main" val="3172557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E76B97-422E-40EA-B47B-F936F00F7A75}" type="slidenum">
              <a:rPr lang="en-ZA" smtClean="0"/>
              <a:pPr>
                <a:defRPr/>
              </a:pPr>
              <a:t>15</a:t>
            </a:fld>
            <a:endParaRPr lang="en-ZA" dirty="0"/>
          </a:p>
        </p:txBody>
      </p:sp>
    </p:spTree>
    <p:extLst>
      <p:ext uri="{BB962C8B-B14F-4D97-AF65-F5344CB8AC3E}">
        <p14:creationId xmlns:p14="http://schemas.microsoft.com/office/powerpoint/2010/main" val="1611208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E76B97-422E-40EA-B47B-F936F00F7A75}" type="slidenum">
              <a:rPr lang="en-ZA" smtClean="0"/>
              <a:pPr>
                <a:defRPr/>
              </a:pPr>
              <a:t>16</a:t>
            </a:fld>
            <a:endParaRPr lang="en-ZA" dirty="0"/>
          </a:p>
        </p:txBody>
      </p:sp>
    </p:spTree>
    <p:extLst>
      <p:ext uri="{BB962C8B-B14F-4D97-AF65-F5344CB8AC3E}">
        <p14:creationId xmlns:p14="http://schemas.microsoft.com/office/powerpoint/2010/main" val="1611208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E76B97-422E-40EA-B47B-F936F00F7A75}" type="slidenum">
              <a:rPr lang="en-ZA" smtClean="0"/>
              <a:pPr>
                <a:defRPr/>
              </a:pPr>
              <a:t>17</a:t>
            </a:fld>
            <a:endParaRPr lang="en-ZA" dirty="0"/>
          </a:p>
        </p:txBody>
      </p:sp>
    </p:spTree>
    <p:extLst>
      <p:ext uri="{BB962C8B-B14F-4D97-AF65-F5344CB8AC3E}">
        <p14:creationId xmlns:p14="http://schemas.microsoft.com/office/powerpoint/2010/main" val="1611208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E76B97-422E-40EA-B47B-F936F00F7A75}" type="slidenum">
              <a:rPr lang="en-ZA" smtClean="0"/>
              <a:pPr>
                <a:defRPr/>
              </a:pPr>
              <a:t>18</a:t>
            </a:fld>
            <a:endParaRPr lang="en-ZA"/>
          </a:p>
        </p:txBody>
      </p:sp>
    </p:spTree>
    <p:extLst>
      <p:ext uri="{BB962C8B-B14F-4D97-AF65-F5344CB8AC3E}">
        <p14:creationId xmlns:p14="http://schemas.microsoft.com/office/powerpoint/2010/main" val="3136685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E76B97-422E-40EA-B47B-F936F00F7A75}" type="slidenum">
              <a:rPr lang="en-ZA" smtClean="0"/>
              <a:pPr>
                <a:defRPr/>
              </a:pPr>
              <a:t>19</a:t>
            </a:fld>
            <a:endParaRPr lang="en-ZA"/>
          </a:p>
        </p:txBody>
      </p:sp>
    </p:spTree>
    <p:extLst>
      <p:ext uri="{BB962C8B-B14F-4D97-AF65-F5344CB8AC3E}">
        <p14:creationId xmlns:p14="http://schemas.microsoft.com/office/powerpoint/2010/main" val="2059073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E76B97-422E-40EA-B47B-F936F00F7A75}" type="slidenum">
              <a:rPr lang="en-ZA" smtClean="0"/>
              <a:pPr>
                <a:defRPr/>
              </a:pPr>
              <a:t>20</a:t>
            </a:fld>
            <a:endParaRPr lang="en-ZA"/>
          </a:p>
        </p:txBody>
      </p:sp>
    </p:spTree>
    <p:extLst>
      <p:ext uri="{BB962C8B-B14F-4D97-AF65-F5344CB8AC3E}">
        <p14:creationId xmlns:p14="http://schemas.microsoft.com/office/powerpoint/2010/main" val="4209401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E76B97-422E-40EA-B47B-F936F00F7A75}" type="slidenum">
              <a:rPr lang="en-ZA" smtClean="0"/>
              <a:pPr>
                <a:defRPr/>
              </a:pPr>
              <a:t>21</a:t>
            </a:fld>
            <a:endParaRPr lang="en-ZA"/>
          </a:p>
        </p:txBody>
      </p:sp>
    </p:spTree>
    <p:extLst>
      <p:ext uri="{BB962C8B-B14F-4D97-AF65-F5344CB8AC3E}">
        <p14:creationId xmlns:p14="http://schemas.microsoft.com/office/powerpoint/2010/main" val="3809586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E76B97-422E-40EA-B47B-F936F00F7A75}" type="slidenum">
              <a:rPr lang="en-ZA" smtClean="0"/>
              <a:pPr>
                <a:defRPr/>
              </a:pPr>
              <a:t>22</a:t>
            </a:fld>
            <a:endParaRPr lang="en-ZA"/>
          </a:p>
        </p:txBody>
      </p:sp>
    </p:spTree>
    <p:extLst>
      <p:ext uri="{BB962C8B-B14F-4D97-AF65-F5344CB8AC3E}">
        <p14:creationId xmlns:p14="http://schemas.microsoft.com/office/powerpoint/2010/main" val="2610045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E76B97-422E-40EA-B47B-F936F00F7A75}" type="slidenum">
              <a:rPr lang="en-ZA" smtClean="0"/>
              <a:pPr>
                <a:defRPr/>
              </a:pPr>
              <a:t>23</a:t>
            </a:fld>
            <a:endParaRPr lang="en-ZA"/>
          </a:p>
        </p:txBody>
      </p:sp>
    </p:spTree>
    <p:extLst>
      <p:ext uri="{BB962C8B-B14F-4D97-AF65-F5344CB8AC3E}">
        <p14:creationId xmlns:p14="http://schemas.microsoft.com/office/powerpoint/2010/main" val="330719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E76B97-422E-40EA-B47B-F936F00F7A75}" type="slidenum">
              <a:rPr lang="en-ZA" smtClean="0"/>
              <a:pPr>
                <a:defRPr/>
              </a:pPr>
              <a:t>24</a:t>
            </a:fld>
            <a:endParaRPr lang="en-ZA"/>
          </a:p>
        </p:txBody>
      </p:sp>
    </p:spTree>
    <p:extLst>
      <p:ext uri="{BB962C8B-B14F-4D97-AF65-F5344CB8AC3E}">
        <p14:creationId xmlns:p14="http://schemas.microsoft.com/office/powerpoint/2010/main" val="4015832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E76B97-422E-40EA-B47B-F936F00F7A75}" type="slidenum">
              <a:rPr lang="en-ZA" smtClean="0"/>
              <a:pPr>
                <a:defRPr/>
              </a:pPr>
              <a:t>3</a:t>
            </a:fld>
            <a:endParaRPr lang="en-ZA" dirty="0"/>
          </a:p>
        </p:txBody>
      </p:sp>
    </p:spTree>
    <p:extLst>
      <p:ext uri="{BB962C8B-B14F-4D97-AF65-F5344CB8AC3E}">
        <p14:creationId xmlns:p14="http://schemas.microsoft.com/office/powerpoint/2010/main" val="3015970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E76B97-422E-40EA-B47B-F936F00F7A75}" type="slidenum">
              <a:rPr lang="en-ZA" smtClean="0"/>
              <a:pPr>
                <a:defRPr/>
              </a:pPr>
              <a:t>25</a:t>
            </a:fld>
            <a:endParaRPr lang="en-ZA"/>
          </a:p>
        </p:txBody>
      </p:sp>
    </p:spTree>
    <p:extLst>
      <p:ext uri="{BB962C8B-B14F-4D97-AF65-F5344CB8AC3E}">
        <p14:creationId xmlns:p14="http://schemas.microsoft.com/office/powerpoint/2010/main" val="2172572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E76B97-422E-40EA-B47B-F936F00F7A75}" type="slidenum">
              <a:rPr lang="en-ZA" smtClean="0"/>
              <a:pPr>
                <a:defRPr/>
              </a:pPr>
              <a:t>26</a:t>
            </a:fld>
            <a:endParaRPr lang="en-ZA"/>
          </a:p>
        </p:txBody>
      </p:sp>
    </p:spTree>
    <p:extLst>
      <p:ext uri="{BB962C8B-B14F-4D97-AF65-F5344CB8AC3E}">
        <p14:creationId xmlns:p14="http://schemas.microsoft.com/office/powerpoint/2010/main" val="2172572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E76B97-422E-40EA-B47B-F936F00F7A75}" type="slidenum">
              <a:rPr lang="en-ZA" smtClean="0"/>
              <a:pPr>
                <a:defRPr/>
              </a:pPr>
              <a:t>27</a:t>
            </a:fld>
            <a:endParaRPr lang="en-ZA"/>
          </a:p>
        </p:txBody>
      </p:sp>
    </p:spTree>
    <p:extLst>
      <p:ext uri="{BB962C8B-B14F-4D97-AF65-F5344CB8AC3E}">
        <p14:creationId xmlns:p14="http://schemas.microsoft.com/office/powerpoint/2010/main" val="2172572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E76B97-422E-40EA-B47B-F936F00F7A75}" type="slidenum">
              <a:rPr lang="en-ZA" smtClean="0"/>
              <a:pPr>
                <a:defRPr/>
              </a:pPr>
              <a:t>28</a:t>
            </a:fld>
            <a:endParaRPr lang="en-ZA" dirty="0"/>
          </a:p>
        </p:txBody>
      </p:sp>
    </p:spTree>
    <p:extLst>
      <p:ext uri="{BB962C8B-B14F-4D97-AF65-F5344CB8AC3E}">
        <p14:creationId xmlns:p14="http://schemas.microsoft.com/office/powerpoint/2010/main" val="4259423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E76B97-422E-40EA-B47B-F936F00F7A75}" type="slidenum">
              <a:rPr lang="en-ZA" smtClean="0"/>
              <a:pPr>
                <a:defRPr/>
              </a:pPr>
              <a:t>4</a:t>
            </a:fld>
            <a:endParaRPr lang="en-ZA" dirty="0"/>
          </a:p>
        </p:txBody>
      </p:sp>
    </p:spTree>
    <p:extLst>
      <p:ext uri="{BB962C8B-B14F-4D97-AF65-F5344CB8AC3E}">
        <p14:creationId xmlns:p14="http://schemas.microsoft.com/office/powerpoint/2010/main" val="3015970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E76B97-422E-40EA-B47B-F936F00F7A75}" type="slidenum">
              <a:rPr lang="en-ZA" smtClean="0"/>
              <a:pPr>
                <a:defRPr/>
              </a:pPr>
              <a:t>5</a:t>
            </a:fld>
            <a:endParaRPr lang="en-ZA" dirty="0"/>
          </a:p>
        </p:txBody>
      </p:sp>
    </p:spTree>
    <p:extLst>
      <p:ext uri="{BB962C8B-B14F-4D97-AF65-F5344CB8AC3E}">
        <p14:creationId xmlns:p14="http://schemas.microsoft.com/office/powerpoint/2010/main" val="338508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E76B97-422E-40EA-B47B-F936F00F7A75}" type="slidenum">
              <a:rPr lang="en-ZA" smtClean="0"/>
              <a:pPr>
                <a:defRPr/>
              </a:pPr>
              <a:t>7</a:t>
            </a:fld>
            <a:endParaRPr lang="en-ZA"/>
          </a:p>
        </p:txBody>
      </p:sp>
    </p:spTree>
    <p:extLst>
      <p:ext uri="{BB962C8B-B14F-4D97-AF65-F5344CB8AC3E}">
        <p14:creationId xmlns:p14="http://schemas.microsoft.com/office/powerpoint/2010/main" val="379507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E76B97-422E-40EA-B47B-F936F00F7A75}" type="slidenum">
              <a:rPr lang="en-ZA" smtClean="0"/>
              <a:pPr>
                <a:defRPr/>
              </a:pPr>
              <a:t>8</a:t>
            </a:fld>
            <a:endParaRPr lang="en-ZA"/>
          </a:p>
        </p:txBody>
      </p:sp>
    </p:spTree>
    <p:extLst>
      <p:ext uri="{BB962C8B-B14F-4D97-AF65-F5344CB8AC3E}">
        <p14:creationId xmlns:p14="http://schemas.microsoft.com/office/powerpoint/2010/main" val="4240956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E76B97-422E-40EA-B47B-F936F00F7A75}" type="slidenum">
              <a:rPr lang="en-ZA" smtClean="0"/>
              <a:pPr>
                <a:defRPr/>
              </a:pPr>
              <a:t>9</a:t>
            </a:fld>
            <a:endParaRPr lang="en-ZA"/>
          </a:p>
        </p:txBody>
      </p:sp>
    </p:spTree>
    <p:extLst>
      <p:ext uri="{BB962C8B-B14F-4D97-AF65-F5344CB8AC3E}">
        <p14:creationId xmlns:p14="http://schemas.microsoft.com/office/powerpoint/2010/main" val="238764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E76B97-422E-40EA-B47B-F936F00F7A75}" type="slidenum">
              <a:rPr lang="en-ZA" smtClean="0"/>
              <a:pPr>
                <a:defRPr/>
              </a:pPr>
              <a:t>10</a:t>
            </a:fld>
            <a:endParaRPr lang="en-ZA"/>
          </a:p>
        </p:txBody>
      </p:sp>
    </p:spTree>
    <p:extLst>
      <p:ext uri="{BB962C8B-B14F-4D97-AF65-F5344CB8AC3E}">
        <p14:creationId xmlns:p14="http://schemas.microsoft.com/office/powerpoint/2010/main" val="1288560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E76B97-422E-40EA-B47B-F936F00F7A75}" type="slidenum">
              <a:rPr lang="en-ZA" smtClean="0"/>
              <a:pPr>
                <a:defRPr/>
              </a:pPr>
              <a:t>14</a:t>
            </a:fld>
            <a:endParaRPr lang="en-ZA" dirty="0"/>
          </a:p>
        </p:txBody>
      </p:sp>
    </p:spTree>
    <p:extLst>
      <p:ext uri="{BB962C8B-B14F-4D97-AF65-F5344CB8AC3E}">
        <p14:creationId xmlns:p14="http://schemas.microsoft.com/office/powerpoint/2010/main" val="3222647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fld id="{8FBE48D0-A703-4F04-AAEE-36C3A2B7F2DF}" type="datetime1">
              <a:rPr lang="en-US" smtClean="0"/>
              <a:t>3/1/2018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6E8FB5EC-E6BC-4832-9AE4-001EECEDF87D}" type="datetime1">
              <a:rPr lang="en-US" smtClean="0"/>
              <a:t>3/1/2018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274638"/>
            <a:ext cx="2095500" cy="5808662"/>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135688" cy="5808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318C170B-D83E-4EBA-A59B-0BC2B8534024}" type="datetime1">
              <a:rPr lang="en-US" smtClean="0"/>
              <a:t>3/1/2018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611188" y="15573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hart Placeholder 3"/>
          <p:cNvSpPr>
            <a:spLocks noGrp="1"/>
          </p:cNvSpPr>
          <p:nvPr>
            <p:ph type="chart" sz="half" idx="2"/>
          </p:nvPr>
        </p:nvSpPr>
        <p:spPr>
          <a:xfrm>
            <a:off x="4802188" y="1557338"/>
            <a:ext cx="4038600" cy="4525962"/>
          </a:xfrm>
        </p:spPr>
        <p:txBody>
          <a:bodyPr/>
          <a:lstStyle/>
          <a:p>
            <a:endParaRPr lang="en-ZA" dirty="0"/>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62BF4250-9462-4988-9055-E5E2264E3EAE}" type="datetime1">
              <a:rPr lang="en-US" smtClean="0"/>
              <a:t>3/1/2018</a:t>
            </a:fld>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611188" y="15573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802188" y="15573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40D41FC9-BC19-4F06-8733-FC423F442571}" type="datetime1">
              <a:rPr lang="en-US" smtClean="0"/>
              <a:t>3/1/2018</a:t>
            </a:fld>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611188" y="15573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quarter" idx="2"/>
          </p:nvPr>
        </p:nvSpPr>
        <p:spPr>
          <a:xfrm>
            <a:off x="4802188" y="155733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Content Placeholder 4"/>
          <p:cNvSpPr>
            <a:spLocks noGrp="1"/>
          </p:cNvSpPr>
          <p:nvPr>
            <p:ph sz="quarter" idx="3"/>
          </p:nvPr>
        </p:nvSpPr>
        <p:spPr>
          <a:xfrm>
            <a:off x="4802188" y="3895725"/>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E21C0FE7-6421-44A3-B835-C551B9B52C25}" type="datetime1">
              <a:rPr lang="en-US" smtClean="0"/>
              <a:t>3/1/2018</a:t>
            </a:fld>
            <a:endParaRPr lang="en-US" dirty="0"/>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30438BE4-A9ED-4C4F-A799-CC2594332782}" type="datetime1">
              <a:rPr lang="en-US" smtClean="0"/>
              <a:t>3/1/2018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BD22817-8393-4158-907D-936ECCE82278}" type="datetime1">
              <a:rPr lang="en-US" smtClean="0"/>
              <a:t>3/1/2018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11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802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fld id="{92364CB8-1EEA-4033-B0BA-ED08D16B6535}" type="datetime1">
              <a:rPr lang="en-US" smtClean="0"/>
              <a:t>3/1/2018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fld id="{24E80260-610F-4CF5-A9DF-5990168DB965}" type="datetime1">
              <a:rPr lang="en-US" smtClean="0"/>
              <a:t>3/1/2018</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fld id="{D428C8D9-8CC2-4BF0-8183-18B0DCB56DDD}" type="datetime1">
              <a:rPr lang="en-US" smtClean="0"/>
              <a:t>3/1/2018</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177AB06-9E39-4D90-BD5C-F0DDDC8257EB}" type="datetime1">
              <a:rPr lang="en-US" smtClean="0"/>
              <a:t>3/1/2018</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8378E54-CF4B-43CC-A237-EFB1376CA622}" type="datetime1">
              <a:rPr lang="en-US" smtClean="0"/>
              <a:t>3/1/2018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50F52D8-F5B8-49AA-84FF-DAA3A126ADCA}" type="datetime1">
              <a:rPr lang="en-US" smtClean="0"/>
              <a:t>3/1/2018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2467" name="Rectangle 3"/>
          <p:cNvSpPr>
            <a:spLocks noGrp="1" noChangeArrowheads="1"/>
          </p:cNvSpPr>
          <p:nvPr>
            <p:ph type="body" idx="1"/>
          </p:nvPr>
        </p:nvSpPr>
        <p:spPr bwMode="auto">
          <a:xfrm>
            <a:off x="611188" y="1557338"/>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fld id="{DDEBD20A-09C2-4D0A-B4E8-9A59FBA4CFC6}" type="datetime1">
              <a:rPr lang="en-US" smtClean="0"/>
              <a:t>3/1/2018</a:t>
            </a:fld>
            <a:endParaRPr lang="en-US" dirty="0"/>
          </a:p>
        </p:txBody>
      </p:sp>
      <p:sp>
        <p:nvSpPr>
          <p:cNvPr id="62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en-US" dirty="0"/>
          </a:p>
        </p:txBody>
      </p:sp>
      <p:pic>
        <p:nvPicPr>
          <p:cNvPr id="62471" name="Picture 11" descr="slide2_nu.jpg"/>
          <p:cNvPicPr>
            <a:picLocks noChangeAspect="1"/>
          </p:cNvPicPr>
          <p:nvPr/>
        </p:nvPicPr>
        <p:blipFill>
          <a:blip r:embed="rId16"/>
          <a:srcRect/>
          <a:stretch>
            <a:fillRect/>
          </a:stretch>
        </p:blipFill>
        <p:spPr bwMode="auto">
          <a:xfrm>
            <a:off x="0" y="0"/>
            <a:ext cx="914082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doc\Public Service\main.jpg"/>
          <p:cNvPicPr>
            <a:picLocks noChangeAspect="1" noChangeArrowheads="1"/>
          </p:cNvPicPr>
          <p:nvPr/>
        </p:nvPicPr>
        <p:blipFill>
          <a:blip r:embed="rId3"/>
          <a:srcRect/>
          <a:stretch>
            <a:fillRect/>
          </a:stretch>
        </p:blipFill>
        <p:spPr bwMode="auto">
          <a:xfrm>
            <a:off x="-19050" y="0"/>
            <a:ext cx="9163050" cy="6877050"/>
          </a:xfrm>
          <a:prstGeom prst="rect">
            <a:avLst/>
          </a:prstGeom>
          <a:noFill/>
          <a:ln w="9525">
            <a:noFill/>
            <a:miter lim="800000"/>
            <a:headEnd/>
            <a:tailEnd/>
          </a:ln>
        </p:spPr>
      </p:pic>
      <p:sp>
        <p:nvSpPr>
          <p:cNvPr id="4" name="Title 13"/>
          <p:cNvSpPr>
            <a:spLocks/>
          </p:cNvSpPr>
          <p:nvPr/>
        </p:nvSpPr>
        <p:spPr bwMode="auto">
          <a:xfrm>
            <a:off x="214313" y="2852936"/>
            <a:ext cx="8929687" cy="3384376"/>
          </a:xfrm>
          <a:prstGeom prst="rect">
            <a:avLst/>
          </a:prstGeom>
          <a:noFill/>
          <a:ln w="9525">
            <a:noFill/>
            <a:miter lim="800000"/>
            <a:headEnd/>
            <a:tailEnd/>
          </a:ln>
        </p:spPr>
        <p:txBody>
          <a:bodyPr anchor="ctr"/>
          <a:lstStyle/>
          <a:p>
            <a:pPr algn="ctr">
              <a:lnSpc>
                <a:spcPct val="90000"/>
              </a:lnSpc>
            </a:pPr>
            <a:r>
              <a:rPr lang="en-ZA" sz="4400" b="1" dirty="0" smtClean="0">
                <a:solidFill>
                  <a:srgbClr val="800000"/>
                </a:solidFill>
                <a:latin typeface="Berlin Sans FB Demi" panose="020E0802020502020306" pitchFamily="34" charset="0"/>
                <a:cs typeface="Aharoni" pitchFamily="2" charset="-79"/>
              </a:rPr>
              <a:t>FINANCIAL MISCONDUCT</a:t>
            </a:r>
          </a:p>
          <a:p>
            <a:pPr algn="ctr"/>
            <a:r>
              <a:rPr lang="en-US" sz="2800" b="1" dirty="0" smtClean="0">
                <a:solidFill>
                  <a:schemeClr val="accent1">
                    <a:lumMod val="25000"/>
                  </a:schemeClr>
                </a:solidFill>
                <a:latin typeface="Berlin Sans FB Demi" panose="020E0802020502020306" pitchFamily="34" charset="0"/>
                <a:cs typeface="Aharoni" pitchFamily="2" charset="-79"/>
              </a:rPr>
              <a:t>PRESENTATION </a:t>
            </a:r>
            <a:r>
              <a:rPr lang="en-US" sz="2800" b="1" dirty="0">
                <a:solidFill>
                  <a:schemeClr val="accent1">
                    <a:lumMod val="25000"/>
                  </a:schemeClr>
                </a:solidFill>
                <a:latin typeface="Berlin Sans FB Demi" panose="020E0802020502020306" pitchFamily="34" charset="0"/>
                <a:cs typeface="Aharoni" pitchFamily="2" charset="-79"/>
              </a:rPr>
              <a:t>TO </a:t>
            </a:r>
            <a:r>
              <a:rPr lang="en-ZA" sz="2800" b="1" dirty="0">
                <a:solidFill>
                  <a:schemeClr val="accent1">
                    <a:lumMod val="25000"/>
                  </a:schemeClr>
                </a:solidFill>
                <a:latin typeface="Berlin Sans FB Demi" panose="020E0802020502020306" pitchFamily="34" charset="0"/>
                <a:cs typeface="Aharoni" panose="02010803020104030203" pitchFamily="2" charset="-79"/>
              </a:rPr>
              <a:t>PORTFOLIO COMMITTEE ON PUBLIC SERVICE AND ADMINISTRATION/MONITORING AND EVALUATION</a:t>
            </a:r>
            <a:endParaRPr lang="en-US" sz="2800" b="1" dirty="0">
              <a:solidFill>
                <a:schemeClr val="accent1">
                  <a:lumMod val="25000"/>
                </a:schemeClr>
              </a:solidFill>
              <a:latin typeface="Berlin Sans FB Demi" panose="020E0802020502020306" pitchFamily="34" charset="0"/>
              <a:cs typeface="Aharoni" panose="02010803020104030203" pitchFamily="2" charset="-79"/>
            </a:endParaRPr>
          </a:p>
          <a:p>
            <a:pPr algn="ctr">
              <a:lnSpc>
                <a:spcPct val="90000"/>
              </a:lnSpc>
            </a:pPr>
            <a:endParaRPr lang="en-US" sz="2400" b="1" dirty="0" smtClean="0">
              <a:solidFill>
                <a:schemeClr val="accent5">
                  <a:lumMod val="25000"/>
                </a:schemeClr>
              </a:solidFill>
              <a:latin typeface="Berlin Sans FB Demi" panose="020E0802020502020306" pitchFamily="34" charset="0"/>
              <a:cs typeface="Aharoni" pitchFamily="2" charset="-79"/>
            </a:endParaRPr>
          </a:p>
          <a:p>
            <a:pPr algn="ctr">
              <a:lnSpc>
                <a:spcPct val="90000"/>
              </a:lnSpc>
            </a:pPr>
            <a:r>
              <a:rPr lang="en-US" sz="2400" b="1" dirty="0" smtClean="0">
                <a:solidFill>
                  <a:srgbClr val="800000"/>
                </a:solidFill>
                <a:latin typeface="Berlin Sans FB Demi" panose="020E0802020502020306" pitchFamily="34" charset="0"/>
                <a:cs typeface="Aharoni" pitchFamily="2" charset="-79"/>
              </a:rPr>
              <a:t>MARCH 2018</a:t>
            </a:r>
            <a:endParaRPr lang="en-US" sz="2400" b="1" dirty="0">
              <a:solidFill>
                <a:srgbClr val="800000"/>
              </a:solidFill>
              <a:latin typeface="Berlin Sans FB Demi" panose="020E0802020502020306" pitchFamily="34" charset="0"/>
              <a:cs typeface="Aharoni"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92088"/>
          </a:xfrm>
        </p:spPr>
        <p:txBody>
          <a:bodyPr/>
          <a:lstStyle/>
          <a:p>
            <a:r>
              <a:rPr lang="en-US" sz="2400" b="1" dirty="0">
                <a:solidFill>
                  <a:srgbClr val="800000"/>
                </a:solidFill>
                <a:latin typeface="Berlin Sans FB Demi" panose="020E0802020502020306" pitchFamily="34" charset="0"/>
                <a:cs typeface="Aharoni" panose="02010803020104030203" pitchFamily="2" charset="-79"/>
              </a:rPr>
              <a:t>STATISTICAL OVERVIEW OF COMPLETED DISCIPLINARY PROCEEDINGS ON  FINANCIAL MISCONDUCT </a:t>
            </a:r>
            <a:r>
              <a:rPr lang="en-US" sz="2400" b="1" dirty="0" smtClean="0">
                <a:solidFill>
                  <a:srgbClr val="800000"/>
                </a:solidFill>
                <a:latin typeface="Berlin Sans FB Demi" panose="020E0802020502020306" pitchFamily="34" charset="0"/>
                <a:cs typeface="Aharoni" panose="02010803020104030203" pitchFamily="2" charset="-79"/>
              </a:rPr>
              <a:t>[6]</a:t>
            </a:r>
            <a:endParaRPr lang="en-US" sz="2400" dirty="0">
              <a:solidFill>
                <a:srgbClr val="800000"/>
              </a:solidFill>
              <a:latin typeface="Berlin Sans FB Demi" panose="020E0802020502020306" pitchFamily="34" charset="0"/>
            </a:endParaRPr>
          </a:p>
        </p:txBody>
      </p:sp>
      <p:sp>
        <p:nvSpPr>
          <p:cNvPr id="3" name="Content Placeholder 2"/>
          <p:cNvSpPr>
            <a:spLocks noGrp="1"/>
          </p:cNvSpPr>
          <p:nvPr>
            <p:ph idx="1"/>
          </p:nvPr>
        </p:nvSpPr>
        <p:spPr>
          <a:xfrm>
            <a:off x="611188" y="1448780"/>
            <a:ext cx="8065268" cy="1008112"/>
          </a:xfrm>
        </p:spPr>
        <p:txBody>
          <a:bodyPr/>
          <a:lstStyle/>
          <a:p>
            <a:pPr marL="0" indent="0" algn="just">
              <a:buNone/>
            </a:pPr>
            <a:r>
              <a:rPr lang="en-US" sz="2000" dirty="0" smtClean="0">
                <a:solidFill>
                  <a:schemeClr val="accent5">
                    <a:lumMod val="25000"/>
                  </a:schemeClr>
                </a:solidFill>
                <a:cs typeface="Aharoni" panose="02010803020104030203" pitchFamily="2" charset="-79"/>
              </a:rPr>
              <a:t>AMOUNT OF MONEY INVOLVED IN COMPLETED DISCIPLINARY PROCEEDINGS ON FINANCIAL MISCONDUCT REPORTED BY NATIONAL AND PROVINCIAL DEPARTMENTS                                                                                                                                       </a:t>
            </a:r>
          </a:p>
          <a:p>
            <a:pPr algn="just"/>
            <a:endParaRPr lang="en-US" sz="2000" b="1" dirty="0">
              <a:solidFill>
                <a:schemeClr val="accent5">
                  <a:lumMod val="25000"/>
                </a:schemeClr>
              </a:solidFill>
            </a:endParaRPr>
          </a:p>
          <a:p>
            <a:pPr marL="0" indent="0" algn="just">
              <a:buNone/>
            </a:pPr>
            <a:endParaRPr lang="en-US" sz="2000" b="1" dirty="0">
              <a:solidFill>
                <a:schemeClr val="accent5">
                  <a:lumMod val="25000"/>
                </a:schemeClr>
              </a:solidFill>
            </a:endParaRPr>
          </a:p>
        </p:txBody>
      </p:sp>
      <p:sp>
        <p:nvSpPr>
          <p:cNvPr id="4" name="Footer Placeholder 3"/>
          <p:cNvSpPr>
            <a:spLocks noGrp="1"/>
          </p:cNvSpPr>
          <p:nvPr>
            <p:ph type="ftr" sz="quarter" idx="11"/>
          </p:nvPr>
        </p:nvSpPr>
        <p:spPr>
          <a:xfrm>
            <a:off x="3131840" y="6358762"/>
            <a:ext cx="2895600" cy="476250"/>
          </a:xfrm>
        </p:spPr>
        <p:txBody>
          <a:bodyPr/>
          <a:lstStyle/>
          <a:p>
            <a:r>
              <a:rPr lang="en-US" dirty="0" smtClean="0">
                <a:solidFill>
                  <a:schemeClr val="bg1"/>
                </a:solidFill>
              </a:rPr>
              <a:t>10</a:t>
            </a:r>
            <a:endParaRPr lang="en-US"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108997123"/>
              </p:ext>
            </p:extLst>
          </p:nvPr>
        </p:nvGraphicFramePr>
        <p:xfrm>
          <a:off x="323528" y="2456892"/>
          <a:ext cx="8496944" cy="3474404"/>
        </p:xfrm>
        <a:graphic>
          <a:graphicData uri="http://schemas.openxmlformats.org/drawingml/2006/table">
            <a:tbl>
              <a:tblPr firstRow="1" bandRow="1">
                <a:tableStyleId>{7DF18680-E054-41AD-8BC1-D1AEF772440D}</a:tableStyleId>
              </a:tblPr>
              <a:tblGrid>
                <a:gridCol w="1699388"/>
                <a:gridCol w="1780313"/>
                <a:gridCol w="1537542"/>
                <a:gridCol w="1780313"/>
                <a:gridCol w="1699388"/>
              </a:tblGrid>
              <a:tr h="283976">
                <a:tc>
                  <a:txBody>
                    <a:bodyPr/>
                    <a:lstStyle/>
                    <a:p>
                      <a:pPr marL="0" marR="0" algn="ctr">
                        <a:lnSpc>
                          <a:spcPct val="115000"/>
                        </a:lnSpc>
                        <a:spcBef>
                          <a:spcPts val="0"/>
                        </a:spcBef>
                        <a:spcAft>
                          <a:spcPts val="0"/>
                        </a:spcAft>
                      </a:pPr>
                      <a:r>
                        <a:rPr lang="en-US" sz="1400" dirty="0">
                          <a:effectLst/>
                        </a:rPr>
                        <a:t>NATIONAL/</a:t>
                      </a:r>
                    </a:p>
                    <a:p>
                      <a:pPr marL="0" marR="0" algn="ctr">
                        <a:lnSpc>
                          <a:spcPct val="115000"/>
                        </a:lnSpc>
                        <a:spcBef>
                          <a:spcPts val="0"/>
                        </a:spcBef>
                        <a:spcAft>
                          <a:spcPts val="0"/>
                        </a:spcAft>
                      </a:pPr>
                      <a:r>
                        <a:rPr lang="en-US" sz="1400" dirty="0">
                          <a:effectLst/>
                        </a:rPr>
                        <a:t>PROVINCES</a:t>
                      </a:r>
                      <a:endParaRPr lang="en-US" sz="1400" b="1" dirty="0">
                        <a:solidFill>
                          <a:schemeClr val="bg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50000"/>
                      </a:schemeClr>
                    </a:solidFill>
                  </a:tcPr>
                </a:tc>
                <a:tc>
                  <a:txBody>
                    <a:bodyPr/>
                    <a:lstStyle/>
                    <a:p>
                      <a:pPr marL="0" marR="0" algn="ctr">
                        <a:lnSpc>
                          <a:spcPct val="115000"/>
                        </a:lnSpc>
                        <a:spcBef>
                          <a:spcPts val="0"/>
                        </a:spcBef>
                        <a:spcAft>
                          <a:spcPts val="0"/>
                        </a:spcAft>
                      </a:pPr>
                      <a:r>
                        <a:rPr lang="en-US" sz="1400" dirty="0">
                          <a:effectLst/>
                        </a:rPr>
                        <a:t>AMOUNT INVOLVED</a:t>
                      </a:r>
                      <a:endParaRPr lang="en-US" sz="1400" dirty="0">
                        <a:solidFill>
                          <a:schemeClr val="bg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50000"/>
                      </a:schemeClr>
                    </a:solidFill>
                  </a:tcPr>
                </a:tc>
                <a:tc>
                  <a:txBody>
                    <a:bodyPr/>
                    <a:lstStyle/>
                    <a:p>
                      <a:pPr marL="0" marR="0" algn="ctr">
                        <a:lnSpc>
                          <a:spcPct val="115000"/>
                        </a:lnSpc>
                        <a:spcBef>
                          <a:spcPts val="0"/>
                        </a:spcBef>
                        <a:spcAft>
                          <a:spcPts val="0"/>
                        </a:spcAft>
                      </a:pPr>
                      <a:r>
                        <a:rPr lang="en-US" sz="1400" dirty="0">
                          <a:effectLst/>
                        </a:rPr>
                        <a:t>AMOUNT RECOVERED</a:t>
                      </a:r>
                      <a:endParaRPr lang="en-US" sz="1400" dirty="0">
                        <a:solidFill>
                          <a:schemeClr val="bg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50000"/>
                      </a:schemeClr>
                    </a:solidFill>
                  </a:tcPr>
                </a:tc>
                <a:tc>
                  <a:txBody>
                    <a:bodyPr/>
                    <a:lstStyle/>
                    <a:p>
                      <a:pPr marL="0" marR="0" algn="ctr">
                        <a:lnSpc>
                          <a:spcPct val="115000"/>
                        </a:lnSpc>
                        <a:spcBef>
                          <a:spcPts val="0"/>
                        </a:spcBef>
                        <a:spcAft>
                          <a:spcPts val="0"/>
                        </a:spcAft>
                      </a:pPr>
                      <a:r>
                        <a:rPr lang="en-US" sz="1400" dirty="0">
                          <a:effectLst/>
                        </a:rPr>
                        <a:t>NO LOSS TO THE STATE</a:t>
                      </a:r>
                      <a:endParaRPr lang="en-US" sz="1400" dirty="0">
                        <a:solidFill>
                          <a:schemeClr val="bg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50000"/>
                      </a:schemeClr>
                    </a:solidFill>
                  </a:tcPr>
                </a:tc>
                <a:tc>
                  <a:txBody>
                    <a:bodyPr/>
                    <a:lstStyle/>
                    <a:p>
                      <a:pPr marL="0" marR="0" algn="ctr">
                        <a:lnSpc>
                          <a:spcPct val="115000"/>
                        </a:lnSpc>
                        <a:spcBef>
                          <a:spcPts val="0"/>
                        </a:spcBef>
                        <a:spcAft>
                          <a:spcPts val="0"/>
                        </a:spcAft>
                      </a:pPr>
                      <a:r>
                        <a:rPr lang="en-US" sz="1400" dirty="0">
                          <a:effectLst/>
                        </a:rPr>
                        <a:t>AMOUNT NOT RECOVERED</a:t>
                      </a:r>
                      <a:endParaRPr lang="en-US" sz="1400" dirty="0">
                        <a:solidFill>
                          <a:schemeClr val="bg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50000"/>
                      </a:schemeClr>
                    </a:solidFill>
                  </a:tcPr>
                </a:tc>
              </a:tr>
              <a:tr h="137261">
                <a:tc>
                  <a:txBody>
                    <a:bodyPr/>
                    <a:lstStyle/>
                    <a:p>
                      <a:pPr marL="0" marR="0">
                        <a:lnSpc>
                          <a:spcPct val="115000"/>
                        </a:lnSpc>
                        <a:spcBef>
                          <a:spcPts val="0"/>
                        </a:spcBef>
                        <a:spcAft>
                          <a:spcPts val="0"/>
                        </a:spcAft>
                      </a:pPr>
                      <a:r>
                        <a:rPr lang="en-US" sz="1400" dirty="0">
                          <a:effectLst/>
                        </a:rPr>
                        <a:t>NATIONAL</a:t>
                      </a:r>
                      <a:endParaRPr lang="en-US" sz="1400" b="1" dirty="0">
                        <a:solidFill>
                          <a:schemeClr val="bg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R246 025 219.68</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R632 342.49</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R239 678 720.15</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R5 714 157.04</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137261">
                <a:tc gridSpan="5">
                  <a:txBody>
                    <a:bodyPr/>
                    <a:lstStyle/>
                    <a:p>
                      <a:pPr marL="0" marR="0">
                        <a:lnSpc>
                          <a:spcPct val="115000"/>
                        </a:lnSpc>
                        <a:spcBef>
                          <a:spcPts val="0"/>
                        </a:spcBef>
                        <a:spcAft>
                          <a:spcPts val="0"/>
                        </a:spcAft>
                      </a:pPr>
                      <a:r>
                        <a:rPr lang="en-US" sz="1400" dirty="0">
                          <a:effectLst/>
                        </a:rPr>
                        <a:t>PROVINCIAL</a:t>
                      </a:r>
                      <a:endParaRPr lang="en-US" sz="1400" b="1" dirty="0">
                        <a:solidFill>
                          <a:schemeClr val="bg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7261">
                <a:tc>
                  <a:txBody>
                    <a:bodyPr/>
                    <a:lstStyle/>
                    <a:p>
                      <a:pPr marL="0" marR="0">
                        <a:lnSpc>
                          <a:spcPct val="115000"/>
                        </a:lnSpc>
                        <a:spcBef>
                          <a:spcPts val="0"/>
                        </a:spcBef>
                        <a:spcAft>
                          <a:spcPts val="0"/>
                        </a:spcAft>
                      </a:pPr>
                      <a:r>
                        <a:rPr lang="en-US" sz="1400" dirty="0">
                          <a:effectLst/>
                        </a:rPr>
                        <a:t>Eastern Cape</a:t>
                      </a:r>
                      <a:endParaRPr lang="en-US" sz="1400" b="0" dirty="0">
                        <a:solidFill>
                          <a:schemeClr val="bg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R944 485.54</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R159 104.41</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R303 026.95</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R482 354.18</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137261">
                <a:tc>
                  <a:txBody>
                    <a:bodyPr/>
                    <a:lstStyle/>
                    <a:p>
                      <a:pPr marL="0" marR="0">
                        <a:lnSpc>
                          <a:spcPct val="115000"/>
                        </a:lnSpc>
                        <a:spcBef>
                          <a:spcPts val="0"/>
                        </a:spcBef>
                        <a:spcAft>
                          <a:spcPts val="0"/>
                        </a:spcAft>
                      </a:pPr>
                      <a:r>
                        <a:rPr lang="en-US" sz="1400" dirty="0">
                          <a:effectLst/>
                        </a:rPr>
                        <a:t>Free State</a:t>
                      </a:r>
                      <a:endParaRPr lang="en-US" sz="1400" b="0" dirty="0">
                        <a:solidFill>
                          <a:schemeClr val="bg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effectLst/>
                        </a:rPr>
                        <a:t>R1 420 507.93</a:t>
                      </a:r>
                      <a:endParaRPr lang="en-US" sz="140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R144 852.71</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R514 313.42</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R761 341.80</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137261">
                <a:tc>
                  <a:txBody>
                    <a:bodyPr/>
                    <a:lstStyle/>
                    <a:p>
                      <a:pPr marL="0" marR="0">
                        <a:lnSpc>
                          <a:spcPct val="115000"/>
                        </a:lnSpc>
                        <a:spcBef>
                          <a:spcPts val="0"/>
                        </a:spcBef>
                        <a:spcAft>
                          <a:spcPts val="0"/>
                        </a:spcAft>
                      </a:pPr>
                      <a:r>
                        <a:rPr lang="en-US" sz="1400" dirty="0">
                          <a:effectLst/>
                        </a:rPr>
                        <a:t>Gauteng</a:t>
                      </a:r>
                      <a:endParaRPr lang="en-US" sz="1400" b="0" dirty="0">
                        <a:solidFill>
                          <a:schemeClr val="bg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R198 312 821.71</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R282 428.80</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R68 137.57</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R197 962 255.34</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137261">
                <a:tc>
                  <a:txBody>
                    <a:bodyPr/>
                    <a:lstStyle/>
                    <a:p>
                      <a:pPr marL="0" marR="0">
                        <a:lnSpc>
                          <a:spcPct val="115000"/>
                        </a:lnSpc>
                        <a:spcBef>
                          <a:spcPts val="0"/>
                        </a:spcBef>
                        <a:spcAft>
                          <a:spcPts val="0"/>
                        </a:spcAft>
                      </a:pPr>
                      <a:r>
                        <a:rPr lang="en-US" sz="1400" dirty="0">
                          <a:effectLst/>
                        </a:rPr>
                        <a:t>KwaZulu-Natal</a:t>
                      </a:r>
                      <a:endParaRPr lang="en-US" sz="1400" b="0" dirty="0">
                        <a:solidFill>
                          <a:schemeClr val="bg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R54 889 424.45</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R265 273.51</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R481 553.01</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R54 142 597.93</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137261">
                <a:tc>
                  <a:txBody>
                    <a:bodyPr/>
                    <a:lstStyle/>
                    <a:p>
                      <a:pPr marL="0" marR="0">
                        <a:lnSpc>
                          <a:spcPct val="115000"/>
                        </a:lnSpc>
                        <a:spcBef>
                          <a:spcPts val="0"/>
                        </a:spcBef>
                        <a:spcAft>
                          <a:spcPts val="0"/>
                        </a:spcAft>
                      </a:pPr>
                      <a:r>
                        <a:rPr lang="en-US" sz="1400" dirty="0">
                          <a:effectLst/>
                        </a:rPr>
                        <a:t>Limpopo</a:t>
                      </a:r>
                      <a:endParaRPr lang="en-US" sz="1400" b="0" dirty="0">
                        <a:solidFill>
                          <a:schemeClr val="bg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effectLst/>
                        </a:rPr>
                        <a:t>R2 589 688.34</a:t>
                      </a:r>
                      <a:endParaRPr lang="en-US" sz="140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R316 785.22</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R1 179 868.01</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R1 093 035.11</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137261">
                <a:tc>
                  <a:txBody>
                    <a:bodyPr/>
                    <a:lstStyle/>
                    <a:p>
                      <a:pPr marL="0" marR="0">
                        <a:lnSpc>
                          <a:spcPct val="115000"/>
                        </a:lnSpc>
                        <a:spcBef>
                          <a:spcPts val="0"/>
                        </a:spcBef>
                        <a:spcAft>
                          <a:spcPts val="0"/>
                        </a:spcAft>
                      </a:pPr>
                      <a:r>
                        <a:rPr lang="en-US" sz="1400" dirty="0">
                          <a:effectLst/>
                        </a:rPr>
                        <a:t>Mpumalanga</a:t>
                      </a:r>
                      <a:endParaRPr lang="en-US" sz="1400" b="0" dirty="0">
                        <a:solidFill>
                          <a:schemeClr val="bg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effectLst/>
                        </a:rPr>
                        <a:t>R16 665 572.68</a:t>
                      </a:r>
                      <a:endParaRPr lang="en-US" sz="140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R8 304 702.51</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R445 219.40</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R7 915 650.77</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137261">
                <a:tc>
                  <a:txBody>
                    <a:bodyPr/>
                    <a:lstStyle/>
                    <a:p>
                      <a:pPr marL="0" marR="0">
                        <a:lnSpc>
                          <a:spcPct val="115000"/>
                        </a:lnSpc>
                        <a:spcBef>
                          <a:spcPts val="0"/>
                        </a:spcBef>
                        <a:spcAft>
                          <a:spcPts val="0"/>
                        </a:spcAft>
                      </a:pPr>
                      <a:r>
                        <a:rPr lang="en-US" sz="1400" dirty="0">
                          <a:effectLst/>
                        </a:rPr>
                        <a:t>North West </a:t>
                      </a:r>
                      <a:endParaRPr lang="en-US" sz="1400" b="0" dirty="0">
                        <a:solidFill>
                          <a:schemeClr val="bg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effectLst/>
                        </a:rPr>
                        <a:t>R1 345 783.93</a:t>
                      </a:r>
                      <a:endParaRPr lang="en-US" sz="140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R1 022 285.00</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R0.00</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R323 498.93</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137261">
                <a:tc>
                  <a:txBody>
                    <a:bodyPr/>
                    <a:lstStyle/>
                    <a:p>
                      <a:pPr marL="0" marR="0">
                        <a:lnSpc>
                          <a:spcPct val="115000"/>
                        </a:lnSpc>
                        <a:spcBef>
                          <a:spcPts val="0"/>
                        </a:spcBef>
                        <a:spcAft>
                          <a:spcPts val="0"/>
                        </a:spcAft>
                      </a:pPr>
                      <a:r>
                        <a:rPr lang="en-US" sz="1400" dirty="0">
                          <a:effectLst/>
                        </a:rPr>
                        <a:t>Northern Cape</a:t>
                      </a:r>
                      <a:endParaRPr lang="en-US" sz="1400" b="0" dirty="0">
                        <a:solidFill>
                          <a:schemeClr val="bg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effectLst/>
                        </a:rPr>
                        <a:t>R1 407 101.50</a:t>
                      </a:r>
                      <a:endParaRPr lang="en-US" sz="140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R58 784.96</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R1 168 000.00</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R180 316.54</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137261">
                <a:tc>
                  <a:txBody>
                    <a:bodyPr/>
                    <a:lstStyle/>
                    <a:p>
                      <a:pPr marL="0" marR="0">
                        <a:lnSpc>
                          <a:spcPct val="115000"/>
                        </a:lnSpc>
                        <a:spcBef>
                          <a:spcPts val="0"/>
                        </a:spcBef>
                        <a:spcAft>
                          <a:spcPts val="0"/>
                        </a:spcAft>
                      </a:pPr>
                      <a:r>
                        <a:rPr lang="en-US" sz="1400" dirty="0">
                          <a:effectLst/>
                        </a:rPr>
                        <a:t>Western Cape</a:t>
                      </a:r>
                      <a:endParaRPr lang="en-US" sz="1400" b="0" dirty="0">
                        <a:solidFill>
                          <a:schemeClr val="bg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effectLst/>
                        </a:rPr>
                        <a:t>R752 470.00</a:t>
                      </a:r>
                      <a:endParaRPr lang="en-US" sz="140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R165 770.00</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R400.00</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R586 300.00</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237202">
                <a:tc>
                  <a:txBody>
                    <a:bodyPr/>
                    <a:lstStyle/>
                    <a:p>
                      <a:pPr marL="0" marR="0">
                        <a:lnSpc>
                          <a:spcPct val="115000"/>
                        </a:lnSpc>
                        <a:spcBef>
                          <a:spcPts val="0"/>
                        </a:spcBef>
                        <a:spcAft>
                          <a:spcPts val="0"/>
                        </a:spcAft>
                      </a:pPr>
                      <a:r>
                        <a:rPr lang="en-US" sz="1400" dirty="0">
                          <a:effectLst/>
                        </a:rPr>
                        <a:t>SUBTOTAL</a:t>
                      </a:r>
                      <a:endParaRPr lang="en-US" sz="1400" dirty="0">
                        <a:solidFill>
                          <a:schemeClr val="bg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R278 327 856.08</a:t>
                      </a:r>
                      <a:endParaRPr lang="en-US" sz="1400" dirty="0">
                        <a:solidFill>
                          <a:schemeClr val="bg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R10 719 987.12</a:t>
                      </a:r>
                      <a:endParaRPr lang="en-US" sz="1400" dirty="0">
                        <a:solidFill>
                          <a:schemeClr val="bg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R4 160 518.36</a:t>
                      </a:r>
                      <a:endParaRPr lang="en-US" sz="1400" dirty="0">
                        <a:solidFill>
                          <a:schemeClr val="bg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R263 447 350.60</a:t>
                      </a:r>
                      <a:endParaRPr lang="en-US" sz="1400" dirty="0">
                        <a:solidFill>
                          <a:schemeClr val="bg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237202">
                <a:tc>
                  <a:txBody>
                    <a:bodyPr/>
                    <a:lstStyle/>
                    <a:p>
                      <a:pPr marL="0" marR="0">
                        <a:lnSpc>
                          <a:spcPct val="115000"/>
                        </a:lnSpc>
                        <a:spcBef>
                          <a:spcPts val="0"/>
                        </a:spcBef>
                        <a:spcAft>
                          <a:spcPts val="0"/>
                        </a:spcAft>
                      </a:pPr>
                      <a:r>
                        <a:rPr lang="en-US" sz="1400" dirty="0">
                          <a:effectLst/>
                        </a:rPr>
                        <a:t>TOTAL</a:t>
                      </a:r>
                      <a:endParaRPr lang="en-US" sz="1400" b="1" dirty="0">
                        <a:solidFill>
                          <a:schemeClr val="bg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R524 353 075.76</a:t>
                      </a:r>
                      <a:endParaRPr lang="en-US" sz="1400" b="1" dirty="0">
                        <a:solidFill>
                          <a:schemeClr val="bg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R11 352 329.61</a:t>
                      </a:r>
                      <a:endParaRPr lang="en-US" sz="1400" b="1" dirty="0">
                        <a:solidFill>
                          <a:schemeClr val="bg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R243 839 238.51</a:t>
                      </a:r>
                      <a:endParaRPr lang="en-US" sz="1400" b="1" dirty="0">
                        <a:solidFill>
                          <a:schemeClr val="bg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rPr>
                        <a:t>R269 161 507.64</a:t>
                      </a:r>
                      <a:endParaRPr lang="en-US" sz="1400" b="1" dirty="0">
                        <a:solidFill>
                          <a:schemeClr val="bg1"/>
                        </a:solidFill>
                        <a:effectLst/>
                        <a:latin typeface="Calibri"/>
                        <a:ea typeface="Calibri"/>
                        <a:cs typeface="Times New Roman"/>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04300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08912" cy="648072"/>
          </a:xfrm>
        </p:spPr>
        <p:txBody>
          <a:bodyPr/>
          <a:lstStyle/>
          <a:p>
            <a:r>
              <a:rPr lang="en-US" sz="2400" b="1" dirty="0">
                <a:solidFill>
                  <a:srgbClr val="800000"/>
                </a:solidFill>
                <a:latin typeface="Berlin Sans FB Demi" panose="020E0802020502020306" pitchFamily="34" charset="0"/>
                <a:cs typeface="Aharoni" panose="02010803020104030203" pitchFamily="2" charset="-79"/>
              </a:rPr>
              <a:t>STATISTICAL OVERVIEW OF COMPLETED DISCIPLINARY PROCEEDINGS ON  FINANCIAL MISCONDUCT </a:t>
            </a:r>
            <a:r>
              <a:rPr lang="en-US" sz="2400" b="1" dirty="0" smtClean="0">
                <a:solidFill>
                  <a:srgbClr val="800000"/>
                </a:solidFill>
                <a:latin typeface="Berlin Sans FB Demi" panose="020E0802020502020306" pitchFamily="34" charset="0"/>
                <a:cs typeface="Aharoni" panose="02010803020104030203" pitchFamily="2" charset="-79"/>
              </a:rPr>
              <a:t>[7]</a:t>
            </a:r>
            <a:endParaRPr lang="en-US" sz="2400" dirty="0">
              <a:solidFill>
                <a:srgbClr val="800000"/>
              </a:solidFill>
              <a:latin typeface="Berlin Sans FB Demi" panose="020E0802020502020306" pitchFamily="34" charset="0"/>
            </a:endParaRPr>
          </a:p>
        </p:txBody>
      </p:sp>
      <p:sp>
        <p:nvSpPr>
          <p:cNvPr id="3" name="Content Placeholder 2"/>
          <p:cNvSpPr>
            <a:spLocks noGrp="1"/>
          </p:cNvSpPr>
          <p:nvPr>
            <p:ph idx="1"/>
          </p:nvPr>
        </p:nvSpPr>
        <p:spPr>
          <a:xfrm>
            <a:off x="611560" y="1403804"/>
            <a:ext cx="8229600" cy="4752528"/>
          </a:xfrm>
        </p:spPr>
        <p:txBody>
          <a:bodyPr/>
          <a:lstStyle/>
          <a:p>
            <a:pPr marL="0" indent="0" algn="just">
              <a:spcBef>
                <a:spcPts val="0"/>
              </a:spcBef>
              <a:buNone/>
            </a:pPr>
            <a:r>
              <a:rPr lang="en-US" sz="2000" dirty="0" smtClean="0">
                <a:solidFill>
                  <a:schemeClr val="accent5">
                    <a:lumMod val="25000"/>
                  </a:schemeClr>
                </a:solidFill>
                <a:cs typeface="Aharoni" panose="02010803020104030203" pitchFamily="2" charset="-79"/>
              </a:rPr>
              <a:t>AMOUNT </a:t>
            </a:r>
            <a:r>
              <a:rPr lang="en-US" sz="2000" dirty="0">
                <a:solidFill>
                  <a:schemeClr val="accent5">
                    <a:lumMod val="25000"/>
                  </a:schemeClr>
                </a:solidFill>
                <a:cs typeface="Aharoni" panose="02010803020104030203" pitchFamily="2" charset="-79"/>
              </a:rPr>
              <a:t>OF MONEY INVOLVED IN COMPLETED DISCIPLINARY PROCEEDINGS ON FINANCIAL MISCONDUCT REPORTED BY NATIONAL AND PROVINCIAL </a:t>
            </a:r>
            <a:r>
              <a:rPr lang="en-US" sz="2000" dirty="0" smtClean="0">
                <a:solidFill>
                  <a:schemeClr val="accent5">
                    <a:lumMod val="25000"/>
                  </a:schemeClr>
                </a:solidFill>
                <a:cs typeface="Aharoni" panose="02010803020104030203" pitchFamily="2" charset="-79"/>
              </a:rPr>
              <a:t>DEPARTMENTS (</a:t>
            </a:r>
            <a:r>
              <a:rPr lang="en-US" sz="2000" dirty="0" err="1" smtClean="0">
                <a:solidFill>
                  <a:schemeClr val="accent5">
                    <a:lumMod val="25000"/>
                  </a:schemeClr>
                </a:solidFill>
                <a:cs typeface="Aharoni" panose="02010803020104030203" pitchFamily="2" charset="-79"/>
              </a:rPr>
              <a:t>Contd</a:t>
            </a:r>
            <a:r>
              <a:rPr lang="en-US" sz="2000" dirty="0" smtClean="0">
                <a:solidFill>
                  <a:schemeClr val="accent5">
                    <a:lumMod val="25000"/>
                  </a:schemeClr>
                </a:solidFill>
                <a:cs typeface="Aharoni" panose="02010803020104030203" pitchFamily="2" charset="-79"/>
              </a:rPr>
              <a:t>)</a:t>
            </a:r>
            <a:endParaRPr lang="en-US" sz="2000" dirty="0">
              <a:cs typeface="Aharoni" panose="02010803020104030203" pitchFamily="2" charset="-79"/>
            </a:endParaRPr>
          </a:p>
          <a:p>
            <a:pPr algn="just">
              <a:spcBef>
                <a:spcPts val="0"/>
              </a:spcBef>
            </a:pPr>
            <a:r>
              <a:rPr lang="en-US" sz="2000" dirty="0" smtClean="0"/>
              <a:t>National </a:t>
            </a:r>
            <a:r>
              <a:rPr lang="en-US" sz="2000" dirty="0"/>
              <a:t>and provincial departments reported that the total amount of money involved in completed disciplinary proceedings on financial misconduct for the 2016/2017 financial year was</a:t>
            </a:r>
            <a:r>
              <a:rPr lang="en-US" sz="2000" b="1" dirty="0"/>
              <a:t> R524 353 </a:t>
            </a:r>
            <a:r>
              <a:rPr lang="en-US" sz="2000" b="1" dirty="0" smtClean="0"/>
              <a:t>075.76</a:t>
            </a:r>
            <a:r>
              <a:rPr lang="en-US" sz="2000" dirty="0" smtClean="0"/>
              <a:t>.</a:t>
            </a:r>
            <a:r>
              <a:rPr lang="en-US" sz="2000" b="1" dirty="0" smtClean="0"/>
              <a:t>  </a:t>
            </a:r>
            <a:r>
              <a:rPr lang="en-US" sz="2000" dirty="0" smtClean="0"/>
              <a:t>The total amount comprised as </a:t>
            </a:r>
            <a:r>
              <a:rPr lang="en-US" sz="2000" dirty="0" smtClean="0"/>
              <a:t>follows:</a:t>
            </a:r>
          </a:p>
          <a:p>
            <a:pPr lvl="1" algn="just">
              <a:spcBef>
                <a:spcPts val="0"/>
              </a:spcBef>
              <a:buFont typeface="Courier New" panose="02070309020205020404" pitchFamily="49" charset="0"/>
              <a:buChar char="o"/>
            </a:pPr>
            <a:r>
              <a:rPr lang="en-US" sz="1800" dirty="0" smtClean="0"/>
              <a:t>National </a:t>
            </a:r>
            <a:r>
              <a:rPr lang="en-US" sz="1800" dirty="0" smtClean="0"/>
              <a:t>departments reported an amount of </a:t>
            </a:r>
            <a:r>
              <a:rPr lang="en-US" sz="1800" b="1" dirty="0" smtClean="0"/>
              <a:t>R246 </a:t>
            </a:r>
            <a:r>
              <a:rPr lang="en-US" sz="1800" b="1" dirty="0"/>
              <a:t>025 219.68 (46.9</a:t>
            </a:r>
            <a:r>
              <a:rPr lang="en-US" sz="1800" b="1" dirty="0" smtClean="0"/>
              <a:t>%)</a:t>
            </a:r>
            <a:endParaRPr lang="en-US" sz="1800" b="1" dirty="0">
              <a:solidFill>
                <a:srgbClr val="FF0000"/>
              </a:solidFill>
            </a:endParaRPr>
          </a:p>
          <a:p>
            <a:pPr lvl="1" algn="just">
              <a:spcBef>
                <a:spcPts val="0"/>
              </a:spcBef>
              <a:buFont typeface="Courier New" panose="02070309020205020404" pitchFamily="49" charset="0"/>
              <a:buChar char="o"/>
            </a:pPr>
            <a:r>
              <a:rPr lang="en-US" sz="1800" dirty="0" smtClean="0"/>
              <a:t>Provincial </a:t>
            </a:r>
            <a:r>
              <a:rPr lang="en-US" sz="1800" dirty="0" smtClean="0"/>
              <a:t>departments reported an amount of </a:t>
            </a:r>
            <a:r>
              <a:rPr lang="en-US" sz="1800" b="1" dirty="0"/>
              <a:t>R278 327 856.08 (53.1</a:t>
            </a:r>
            <a:r>
              <a:rPr lang="en-US" sz="1800" b="1" dirty="0" smtClean="0"/>
              <a:t>%)</a:t>
            </a:r>
            <a:r>
              <a:rPr lang="en-US" sz="1800" dirty="0" smtClean="0"/>
              <a:t>The </a:t>
            </a:r>
            <a:r>
              <a:rPr lang="en-US" sz="1800" dirty="0"/>
              <a:t>Department of Human Settlements: Gauteng Province reported the highest </a:t>
            </a:r>
            <a:r>
              <a:rPr lang="en-US" sz="1800" dirty="0" smtClean="0"/>
              <a:t>amount </a:t>
            </a:r>
            <a:r>
              <a:rPr lang="en-US" sz="1800" dirty="0"/>
              <a:t>comprising </a:t>
            </a:r>
            <a:r>
              <a:rPr lang="en-US" sz="1800" b="1" dirty="0" smtClean="0"/>
              <a:t>R171 </a:t>
            </a:r>
            <a:r>
              <a:rPr lang="en-US" sz="1800" b="1" dirty="0"/>
              <a:t>541 909.88 (32.7%)</a:t>
            </a:r>
            <a:r>
              <a:rPr lang="en-US" sz="1800" dirty="0"/>
              <a:t> of the total amount </a:t>
            </a:r>
            <a:r>
              <a:rPr lang="en-US" sz="1800" dirty="0" smtClean="0"/>
              <a:t>reported by national and </a:t>
            </a:r>
            <a:r>
              <a:rPr lang="en-US" sz="1800" dirty="0"/>
              <a:t>provincial </a:t>
            </a:r>
            <a:r>
              <a:rPr lang="en-US" sz="1800" dirty="0" smtClean="0"/>
              <a:t>departments.</a:t>
            </a:r>
          </a:p>
          <a:p>
            <a:pPr algn="just">
              <a:spcBef>
                <a:spcPts val="0"/>
              </a:spcBef>
            </a:pPr>
            <a:r>
              <a:rPr lang="en-US" sz="2000" dirty="0" smtClean="0"/>
              <a:t>The </a:t>
            </a:r>
            <a:r>
              <a:rPr lang="en-US" sz="2000" dirty="0"/>
              <a:t>national Department of Public Works reported the </a:t>
            </a:r>
            <a:r>
              <a:rPr lang="en-US" sz="2000" dirty="0" smtClean="0"/>
              <a:t>highest </a:t>
            </a:r>
            <a:r>
              <a:rPr lang="en-US" sz="2000" dirty="0"/>
              <a:t>amount comprising </a:t>
            </a:r>
            <a:r>
              <a:rPr lang="en-US" sz="2000" b="1" dirty="0"/>
              <a:t>R101 583 063.56</a:t>
            </a:r>
            <a:r>
              <a:rPr lang="en-US" sz="2000" dirty="0"/>
              <a:t> </a:t>
            </a:r>
            <a:r>
              <a:rPr lang="en-US" sz="2000" b="1" dirty="0" smtClean="0"/>
              <a:t>(41.3%) </a:t>
            </a:r>
            <a:r>
              <a:rPr lang="en-US" sz="2000" dirty="0"/>
              <a:t>of the total amount reported by all national </a:t>
            </a:r>
            <a:r>
              <a:rPr lang="en-US" sz="2000" dirty="0" smtClean="0"/>
              <a:t>departments.</a:t>
            </a:r>
          </a:p>
        </p:txBody>
      </p:sp>
      <p:sp>
        <p:nvSpPr>
          <p:cNvPr id="4" name="Footer Placeholder 3"/>
          <p:cNvSpPr>
            <a:spLocks noGrp="1"/>
          </p:cNvSpPr>
          <p:nvPr>
            <p:ph type="ftr" sz="quarter" idx="11"/>
          </p:nvPr>
        </p:nvSpPr>
        <p:spPr/>
        <p:txBody>
          <a:bodyPr/>
          <a:lstStyle/>
          <a:p>
            <a:r>
              <a:rPr lang="en-US" dirty="0" smtClean="0">
                <a:solidFill>
                  <a:schemeClr val="bg1"/>
                </a:solidFill>
              </a:rPr>
              <a:t>11</a:t>
            </a:r>
            <a:endParaRPr lang="en-US" dirty="0">
              <a:solidFill>
                <a:schemeClr val="bg1"/>
              </a:solidFill>
            </a:endParaRPr>
          </a:p>
        </p:txBody>
      </p:sp>
    </p:spTree>
    <p:extLst>
      <p:ext uri="{BB962C8B-B14F-4D97-AF65-F5344CB8AC3E}">
        <p14:creationId xmlns:p14="http://schemas.microsoft.com/office/powerpoint/2010/main" val="3246816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648072"/>
          </a:xfrm>
        </p:spPr>
        <p:txBody>
          <a:bodyPr/>
          <a:lstStyle/>
          <a:p>
            <a:r>
              <a:rPr lang="en-US" sz="2400" b="1" dirty="0">
                <a:solidFill>
                  <a:srgbClr val="800000"/>
                </a:solidFill>
                <a:latin typeface="Berlin Sans FB Demi" panose="020E0802020502020306" pitchFamily="34" charset="0"/>
                <a:cs typeface="Aharoni" panose="02010803020104030203" pitchFamily="2" charset="-79"/>
              </a:rPr>
              <a:t>STATISTICAL OVERVIEW OF COMPLETED DISCIPLINARY PROCEEDINGS ON  FINANCIAL MISCONDUCT </a:t>
            </a:r>
            <a:r>
              <a:rPr lang="en-US" sz="2400" b="1" dirty="0" smtClean="0">
                <a:solidFill>
                  <a:srgbClr val="800000"/>
                </a:solidFill>
                <a:latin typeface="Berlin Sans FB Demi" panose="020E0802020502020306" pitchFamily="34" charset="0"/>
                <a:cs typeface="Aharoni" panose="02010803020104030203" pitchFamily="2" charset="-79"/>
              </a:rPr>
              <a:t>[8]</a:t>
            </a:r>
            <a:endParaRPr lang="en-US" sz="2400" dirty="0">
              <a:solidFill>
                <a:srgbClr val="800000"/>
              </a:solidFill>
              <a:latin typeface="Berlin Sans FB Demi" panose="020E0802020502020306" pitchFamily="34" charset="0"/>
            </a:endParaRPr>
          </a:p>
        </p:txBody>
      </p:sp>
      <p:sp>
        <p:nvSpPr>
          <p:cNvPr id="3" name="Content Placeholder 2"/>
          <p:cNvSpPr>
            <a:spLocks noGrp="1"/>
          </p:cNvSpPr>
          <p:nvPr>
            <p:ph idx="1"/>
          </p:nvPr>
        </p:nvSpPr>
        <p:spPr>
          <a:xfrm>
            <a:off x="612032" y="1358320"/>
            <a:ext cx="8065268" cy="4680520"/>
          </a:xfrm>
        </p:spPr>
        <p:txBody>
          <a:bodyPr/>
          <a:lstStyle/>
          <a:p>
            <a:pPr marL="0" indent="0" algn="just">
              <a:spcBef>
                <a:spcPts val="0"/>
              </a:spcBef>
              <a:buNone/>
              <a:tabLst>
                <a:tab pos="339725" algn="l"/>
              </a:tabLst>
            </a:pPr>
            <a:r>
              <a:rPr lang="en-US" sz="2000" dirty="0" smtClean="0">
                <a:solidFill>
                  <a:schemeClr val="accent5">
                    <a:lumMod val="25000"/>
                  </a:schemeClr>
                </a:solidFill>
                <a:cs typeface="Aharoni" panose="02010803020104030203" pitchFamily="2" charset="-79"/>
              </a:rPr>
              <a:t>AMOUNT OF MONEY INVOLVED IN COMPLETED DISCIPLINARY PROCEEDINGS ON FINANCIAL MISCONDUCT REPORTED BY NATIONAL AND PROVINCIAL DEPARTMENTS (</a:t>
            </a:r>
            <a:r>
              <a:rPr lang="en-US" sz="2000" dirty="0" err="1" smtClean="0">
                <a:solidFill>
                  <a:schemeClr val="accent5">
                    <a:lumMod val="25000"/>
                  </a:schemeClr>
                </a:solidFill>
                <a:cs typeface="Aharoni" panose="02010803020104030203" pitchFamily="2" charset="-79"/>
              </a:rPr>
              <a:t>Contd</a:t>
            </a:r>
            <a:r>
              <a:rPr lang="en-US" sz="2000" dirty="0" smtClean="0">
                <a:solidFill>
                  <a:schemeClr val="accent5">
                    <a:lumMod val="25000"/>
                  </a:schemeClr>
                </a:solidFill>
                <a:cs typeface="Aharoni" panose="02010803020104030203" pitchFamily="2" charset="-79"/>
              </a:rPr>
              <a:t>)</a:t>
            </a:r>
          </a:p>
          <a:p>
            <a:pPr algn="just">
              <a:spcBef>
                <a:spcPts val="0"/>
              </a:spcBef>
              <a:tabLst>
                <a:tab pos="339725" algn="l"/>
              </a:tabLst>
            </a:pPr>
            <a:r>
              <a:rPr lang="en-US" sz="2000" dirty="0" smtClean="0"/>
              <a:t>The </a:t>
            </a:r>
            <a:r>
              <a:rPr lang="en-US" sz="2000" dirty="0" smtClean="0"/>
              <a:t>Gauteng Province reported the highest amount comprising of </a:t>
            </a:r>
            <a:r>
              <a:rPr lang="en-US" sz="2000" b="1" dirty="0" smtClean="0"/>
              <a:t>R198 312 821.19</a:t>
            </a:r>
            <a:r>
              <a:rPr lang="en-US" sz="2000" dirty="0" smtClean="0"/>
              <a:t> </a:t>
            </a:r>
            <a:r>
              <a:rPr lang="en-US" sz="2000" b="1" dirty="0" smtClean="0"/>
              <a:t>(71.3%)</a:t>
            </a:r>
            <a:r>
              <a:rPr lang="en-US" sz="2000" dirty="0" smtClean="0"/>
              <a:t>  of the total amount reported by all provinces</a:t>
            </a:r>
            <a:r>
              <a:rPr lang="en-US" sz="2000" dirty="0" smtClean="0">
                <a:solidFill>
                  <a:srgbClr val="FF0000"/>
                </a:solidFill>
              </a:rPr>
              <a:t>.  </a:t>
            </a:r>
            <a:endParaRPr lang="en-US" sz="2000" dirty="0" smtClean="0">
              <a:solidFill>
                <a:srgbClr val="FF0000"/>
              </a:solidFill>
            </a:endParaRPr>
          </a:p>
          <a:p>
            <a:pPr algn="just">
              <a:spcBef>
                <a:spcPts val="0"/>
              </a:spcBef>
              <a:tabLst>
                <a:tab pos="339725" algn="l"/>
              </a:tabLst>
            </a:pPr>
            <a:r>
              <a:rPr lang="en-US" sz="2000" dirty="0" smtClean="0"/>
              <a:t>Of </a:t>
            </a:r>
            <a:r>
              <a:rPr lang="en-US" sz="2000" dirty="0" smtClean="0"/>
              <a:t>the total amount</a:t>
            </a:r>
            <a:r>
              <a:rPr lang="en-US" sz="2000" b="1" dirty="0" smtClean="0"/>
              <a:t> (R524 353 075.76)</a:t>
            </a:r>
            <a:r>
              <a:rPr lang="en-US" sz="2000" dirty="0" smtClean="0"/>
              <a:t> involved in completed disciplinary proceedings on financial </a:t>
            </a:r>
            <a:r>
              <a:rPr lang="en-US" sz="2000" dirty="0" smtClean="0"/>
              <a:t>misconduct:</a:t>
            </a:r>
          </a:p>
          <a:p>
            <a:pPr lvl="1" algn="just">
              <a:spcBef>
                <a:spcPts val="0"/>
              </a:spcBef>
              <a:buFont typeface="Courier New" panose="02070309020205020404" pitchFamily="49" charset="0"/>
              <a:buChar char="o"/>
              <a:tabLst>
                <a:tab pos="339725" algn="l"/>
              </a:tabLst>
            </a:pPr>
            <a:r>
              <a:rPr lang="en-US" sz="1800" dirty="0" smtClean="0"/>
              <a:t>An </a:t>
            </a:r>
            <a:r>
              <a:rPr lang="en-US" sz="1800" dirty="0" smtClean="0"/>
              <a:t>amount of </a:t>
            </a:r>
            <a:r>
              <a:rPr lang="en-US" sz="1800" b="1" dirty="0" smtClean="0"/>
              <a:t>R11 352 329.61 (2.2%)</a:t>
            </a:r>
            <a:r>
              <a:rPr lang="en-US" sz="1800" dirty="0" smtClean="0"/>
              <a:t> was recovered from employees found guilty. </a:t>
            </a:r>
            <a:endParaRPr lang="en-US" sz="1800" dirty="0" smtClean="0"/>
          </a:p>
          <a:p>
            <a:pPr lvl="1" algn="just">
              <a:spcBef>
                <a:spcPts val="0"/>
              </a:spcBef>
              <a:buFont typeface="Courier New" panose="02070309020205020404" pitchFamily="49" charset="0"/>
              <a:buChar char="o"/>
              <a:tabLst>
                <a:tab pos="339725" algn="l"/>
              </a:tabLst>
            </a:pPr>
            <a:r>
              <a:rPr lang="en-US" sz="1800" dirty="0" smtClean="0"/>
              <a:t>An </a:t>
            </a:r>
            <a:r>
              <a:rPr lang="en-US" sz="1800" dirty="0" smtClean="0"/>
              <a:t>amount of </a:t>
            </a:r>
            <a:r>
              <a:rPr lang="en-US" sz="1800" b="1" dirty="0" smtClean="0"/>
              <a:t>R243 839 238.51 (46.5%)</a:t>
            </a:r>
            <a:r>
              <a:rPr lang="en-US" sz="1800" dirty="0" smtClean="0"/>
              <a:t> was considered as </a:t>
            </a:r>
            <a:r>
              <a:rPr lang="en-US" sz="1800" i="1" dirty="0" smtClean="0"/>
              <a:t>“no loss to the State”</a:t>
            </a:r>
            <a:r>
              <a:rPr lang="en-US" sz="1800" dirty="0" smtClean="0"/>
              <a:t> because the State did not suffer any loss e.g. an item procured or service provided might not have been procured </a:t>
            </a:r>
            <a:r>
              <a:rPr lang="en-US" sz="1800" dirty="0" smtClean="0"/>
              <a:t>economically.</a:t>
            </a:r>
          </a:p>
          <a:p>
            <a:pPr lvl="1" algn="just">
              <a:spcBef>
                <a:spcPts val="0"/>
              </a:spcBef>
              <a:buFont typeface="Courier New" panose="02070309020205020404" pitchFamily="49" charset="0"/>
              <a:buChar char="o"/>
              <a:tabLst>
                <a:tab pos="339725" algn="l"/>
              </a:tabLst>
            </a:pPr>
            <a:r>
              <a:rPr lang="en-US" sz="1800" dirty="0" smtClean="0"/>
              <a:t>An </a:t>
            </a:r>
            <a:r>
              <a:rPr lang="en-US" sz="1800" dirty="0" smtClean="0"/>
              <a:t>amount of </a:t>
            </a:r>
            <a:r>
              <a:rPr lang="en-US" sz="1800" b="1" dirty="0" smtClean="0"/>
              <a:t>R269 161 507.64</a:t>
            </a:r>
            <a:r>
              <a:rPr lang="en-US" sz="1800" dirty="0" smtClean="0"/>
              <a:t> (</a:t>
            </a:r>
            <a:r>
              <a:rPr lang="en-US" sz="1800" b="1" dirty="0" smtClean="0"/>
              <a:t>51.3%)</a:t>
            </a:r>
            <a:r>
              <a:rPr lang="en-US" sz="1800" dirty="0" smtClean="0"/>
              <a:t> was not recovered at the time departments reported the outcome of the cases to the PSC. </a:t>
            </a:r>
            <a:endParaRPr lang="en-US" sz="1800" dirty="0"/>
          </a:p>
        </p:txBody>
      </p:sp>
      <p:sp>
        <p:nvSpPr>
          <p:cNvPr id="4" name="Footer Placeholder 3"/>
          <p:cNvSpPr>
            <a:spLocks noGrp="1"/>
          </p:cNvSpPr>
          <p:nvPr>
            <p:ph type="ftr" sz="quarter" idx="11"/>
          </p:nvPr>
        </p:nvSpPr>
        <p:spPr/>
        <p:txBody>
          <a:bodyPr/>
          <a:lstStyle/>
          <a:p>
            <a:r>
              <a:rPr lang="en-US" dirty="0" smtClean="0">
                <a:solidFill>
                  <a:schemeClr val="bg1"/>
                </a:solidFill>
              </a:rPr>
              <a:t>12</a:t>
            </a:r>
            <a:endParaRPr lang="en-US" dirty="0">
              <a:solidFill>
                <a:schemeClr val="bg1"/>
              </a:solidFill>
            </a:endParaRPr>
          </a:p>
        </p:txBody>
      </p:sp>
    </p:spTree>
    <p:extLst>
      <p:ext uri="{BB962C8B-B14F-4D97-AF65-F5344CB8AC3E}">
        <p14:creationId xmlns:p14="http://schemas.microsoft.com/office/powerpoint/2010/main" val="2215621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080120"/>
          </a:xfrm>
        </p:spPr>
        <p:txBody>
          <a:bodyPr/>
          <a:lstStyle/>
          <a:p>
            <a:r>
              <a:rPr lang="en-US" sz="2400" b="1" dirty="0">
                <a:solidFill>
                  <a:srgbClr val="800000"/>
                </a:solidFill>
                <a:latin typeface="Berlin Sans FB Demi" panose="020E0802020502020306" pitchFamily="34" charset="0"/>
                <a:cs typeface="Aharoni" panose="02010803020104030203" pitchFamily="2" charset="-79"/>
              </a:rPr>
              <a:t>STATISTICAL OVERVIEW OF </a:t>
            </a:r>
            <a:r>
              <a:rPr lang="en-US" sz="2400" b="1" dirty="0" smtClean="0">
                <a:solidFill>
                  <a:srgbClr val="800000"/>
                </a:solidFill>
                <a:latin typeface="Berlin Sans FB Demi" panose="020E0802020502020306" pitchFamily="34" charset="0"/>
                <a:cs typeface="Aharoni" panose="02010803020104030203" pitchFamily="2" charset="-79"/>
              </a:rPr>
              <a:t>DISCIPLINARY </a:t>
            </a:r>
            <a:r>
              <a:rPr lang="en-US" sz="2400" b="1" dirty="0">
                <a:solidFill>
                  <a:srgbClr val="800000"/>
                </a:solidFill>
                <a:latin typeface="Berlin Sans FB Demi" panose="020E0802020502020306" pitchFamily="34" charset="0"/>
                <a:cs typeface="Aharoni" panose="02010803020104030203" pitchFamily="2" charset="-79"/>
              </a:rPr>
              <a:t>PROCEEDINGS ON  FINANCIAL MISCONDUCT </a:t>
            </a:r>
            <a:r>
              <a:rPr lang="en-US" sz="2400" b="1" dirty="0" smtClean="0">
                <a:solidFill>
                  <a:srgbClr val="800000"/>
                </a:solidFill>
                <a:latin typeface="Berlin Sans FB Demi" panose="020E0802020502020306" pitchFamily="34" charset="0"/>
                <a:cs typeface="Aharoni" panose="02010803020104030203" pitchFamily="2" charset="-79"/>
              </a:rPr>
              <a:t>NOT COMPLETED AS AT 31 MARCH 2017 [9]</a:t>
            </a:r>
            <a:endParaRPr lang="en-US" sz="2400" dirty="0">
              <a:solidFill>
                <a:srgbClr val="800000"/>
              </a:solidFill>
              <a:latin typeface="Berlin Sans FB Demi" panose="020E0802020502020306" pitchFamily="34" charset="0"/>
            </a:endParaRPr>
          </a:p>
        </p:txBody>
      </p:sp>
      <p:sp>
        <p:nvSpPr>
          <p:cNvPr id="3" name="Content Placeholder 2"/>
          <p:cNvSpPr>
            <a:spLocks noGrp="1"/>
          </p:cNvSpPr>
          <p:nvPr>
            <p:ph idx="1"/>
          </p:nvPr>
        </p:nvSpPr>
        <p:spPr>
          <a:xfrm>
            <a:off x="539552" y="1772816"/>
            <a:ext cx="8065268" cy="936104"/>
          </a:xfrm>
        </p:spPr>
        <p:txBody>
          <a:bodyPr/>
          <a:lstStyle/>
          <a:p>
            <a:pPr marL="0" indent="0" algn="just">
              <a:spcBef>
                <a:spcPts val="0"/>
              </a:spcBef>
              <a:buNone/>
            </a:pPr>
            <a:r>
              <a:rPr lang="en-US" sz="2000" dirty="0" smtClean="0">
                <a:solidFill>
                  <a:schemeClr val="accent5">
                    <a:lumMod val="25000"/>
                  </a:schemeClr>
                </a:solidFill>
                <a:cs typeface="Aharoni" panose="02010803020104030203" pitchFamily="2" charset="-79"/>
              </a:rPr>
              <a:t>TOTAL NUMBER OF DISCIPLINARY PROCEEDINGS ON FINANCIAL MISCONDUCT </a:t>
            </a:r>
            <a:r>
              <a:rPr lang="en-US" sz="2000" u="sng" dirty="0" smtClean="0">
                <a:solidFill>
                  <a:schemeClr val="accent5">
                    <a:lumMod val="25000"/>
                  </a:schemeClr>
                </a:solidFill>
                <a:cs typeface="Aharoni" panose="02010803020104030203" pitchFamily="2" charset="-79"/>
              </a:rPr>
              <a:t>NOT COMPLETED</a:t>
            </a:r>
            <a:r>
              <a:rPr lang="en-US" sz="2000" dirty="0" smtClean="0">
                <a:solidFill>
                  <a:schemeClr val="accent5">
                    <a:lumMod val="25000"/>
                  </a:schemeClr>
                </a:solidFill>
                <a:cs typeface="Aharoni" panose="02010803020104030203" pitchFamily="2" charset="-79"/>
              </a:rPr>
              <a:t> AS AT 31 MARCH 2017</a:t>
            </a:r>
          </a:p>
          <a:p>
            <a:pPr marL="280988" indent="0" algn="just">
              <a:lnSpc>
                <a:spcPct val="110000"/>
              </a:lnSpc>
              <a:spcBef>
                <a:spcPts val="0"/>
              </a:spcBef>
              <a:buNone/>
            </a:pPr>
            <a:endParaRPr lang="en-US" sz="900" dirty="0">
              <a:solidFill>
                <a:schemeClr val="accent5">
                  <a:lumMod val="25000"/>
                </a:schemeClr>
              </a:solidFill>
              <a:cs typeface="Aharoni" panose="02010803020104030203" pitchFamily="2" charset="-79"/>
            </a:endParaRPr>
          </a:p>
        </p:txBody>
      </p:sp>
      <p:sp>
        <p:nvSpPr>
          <p:cNvPr id="4" name="Footer Placeholder 3"/>
          <p:cNvSpPr>
            <a:spLocks noGrp="1"/>
          </p:cNvSpPr>
          <p:nvPr>
            <p:ph type="ftr" sz="quarter" idx="11"/>
          </p:nvPr>
        </p:nvSpPr>
        <p:spPr/>
        <p:txBody>
          <a:bodyPr/>
          <a:lstStyle/>
          <a:p>
            <a:r>
              <a:rPr lang="en-US" dirty="0" smtClean="0">
                <a:solidFill>
                  <a:schemeClr val="bg1"/>
                </a:solidFill>
              </a:rPr>
              <a:t>13</a:t>
            </a:r>
            <a:endParaRPr lang="en-US" dirty="0">
              <a:solidFill>
                <a:schemeClr val="bg1"/>
              </a:solidFill>
            </a:endParaRPr>
          </a:p>
        </p:txBody>
      </p:sp>
      <p:graphicFrame>
        <p:nvGraphicFramePr>
          <p:cNvPr id="5" name="Chart 4"/>
          <p:cNvGraphicFramePr/>
          <p:nvPr>
            <p:extLst>
              <p:ext uri="{D42A27DB-BD31-4B8C-83A1-F6EECF244321}">
                <p14:modId xmlns:p14="http://schemas.microsoft.com/office/powerpoint/2010/main" val="866482763"/>
              </p:ext>
            </p:extLst>
          </p:nvPr>
        </p:nvGraphicFramePr>
        <p:xfrm>
          <a:off x="839612" y="2547965"/>
          <a:ext cx="7980860" cy="304127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505232" y="5464652"/>
            <a:ext cx="8229600" cy="707886"/>
          </a:xfrm>
          <a:prstGeom prst="rect">
            <a:avLst/>
          </a:prstGeom>
        </p:spPr>
        <p:txBody>
          <a:bodyPr wrap="square">
            <a:spAutoFit/>
          </a:bodyPr>
          <a:lstStyle/>
          <a:p>
            <a:pPr marL="57150" algn="just">
              <a:spcBef>
                <a:spcPts val="0"/>
              </a:spcBef>
              <a:tabLst>
                <a:tab pos="119063" algn="l"/>
              </a:tabLst>
            </a:pPr>
            <a:r>
              <a:rPr lang="en-US" sz="2000" dirty="0" smtClean="0"/>
              <a:t>A </a:t>
            </a:r>
            <a:r>
              <a:rPr lang="en-US" sz="2000" dirty="0"/>
              <a:t>total of </a:t>
            </a:r>
            <a:r>
              <a:rPr lang="en-US" sz="2000" b="1" dirty="0"/>
              <a:t>574 </a:t>
            </a:r>
            <a:r>
              <a:rPr lang="en-US" sz="2000" dirty="0"/>
              <a:t>disciplinary proceedings on financial misconduct were </a:t>
            </a:r>
            <a:r>
              <a:rPr lang="en-US" sz="2000" u="sng" dirty="0"/>
              <a:t>not </a:t>
            </a:r>
            <a:r>
              <a:rPr lang="en-US" sz="2000" u="sng" dirty="0" smtClean="0"/>
              <a:t>completed</a:t>
            </a:r>
            <a:r>
              <a:rPr lang="en-US" sz="2000" dirty="0" smtClean="0"/>
              <a:t> (National </a:t>
            </a:r>
            <a:r>
              <a:rPr lang="en-US" sz="2000" b="1" dirty="0" smtClean="0"/>
              <a:t>304 [53%]</a:t>
            </a:r>
            <a:r>
              <a:rPr lang="en-US" sz="2000" dirty="0" smtClean="0"/>
              <a:t>  and </a:t>
            </a:r>
            <a:r>
              <a:rPr lang="en-US" sz="2000" dirty="0"/>
              <a:t>Provincial </a:t>
            </a:r>
            <a:r>
              <a:rPr lang="en-US" sz="2000" b="1" dirty="0" smtClean="0"/>
              <a:t>270</a:t>
            </a:r>
            <a:r>
              <a:rPr lang="en-US" sz="2000" dirty="0" smtClean="0"/>
              <a:t> </a:t>
            </a:r>
            <a:r>
              <a:rPr lang="en-US" sz="2000" b="1" dirty="0" smtClean="0"/>
              <a:t>[47%]</a:t>
            </a:r>
            <a:r>
              <a:rPr lang="en-US" sz="2000" dirty="0" smtClean="0"/>
              <a:t>). </a:t>
            </a:r>
            <a:endParaRPr lang="en-US" sz="2000" dirty="0"/>
          </a:p>
        </p:txBody>
      </p:sp>
    </p:spTree>
    <p:extLst>
      <p:ext uri="{BB962C8B-B14F-4D97-AF65-F5344CB8AC3E}">
        <p14:creationId xmlns:p14="http://schemas.microsoft.com/office/powerpoint/2010/main" val="787566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435280" cy="792088"/>
          </a:xfrm>
        </p:spPr>
        <p:txBody>
          <a:bodyPr/>
          <a:lstStyle/>
          <a:p>
            <a:pPr lvl="0">
              <a:lnSpc>
                <a:spcPct val="80000"/>
              </a:lnSpc>
              <a:defRPr/>
            </a:pPr>
            <a:r>
              <a:rPr lang="en-US" sz="3200" b="1" dirty="0">
                <a:solidFill>
                  <a:srgbClr val="800000"/>
                </a:solidFill>
                <a:latin typeface="Berlin Sans FB Demi" panose="020E0802020502020306" pitchFamily="34" charset="0"/>
                <a:cs typeface="Aharoni" pitchFamily="2" charset="-79"/>
              </a:rPr>
              <a:t/>
            </a:r>
            <a:br>
              <a:rPr lang="en-US" sz="3200" b="1" dirty="0">
                <a:solidFill>
                  <a:srgbClr val="800000"/>
                </a:solidFill>
                <a:latin typeface="Berlin Sans FB Demi" panose="020E0802020502020306" pitchFamily="34" charset="0"/>
                <a:cs typeface="Aharoni" pitchFamily="2" charset="-79"/>
              </a:rPr>
            </a:br>
            <a:r>
              <a:rPr lang="en-US" sz="2400" b="1" dirty="0" smtClean="0">
                <a:solidFill>
                  <a:srgbClr val="800000"/>
                </a:solidFill>
                <a:latin typeface="Berlin Sans FB Demi" panose="020E0802020502020306" pitchFamily="34" charset="0"/>
                <a:cs typeface="Aharoni" pitchFamily="2" charset="-79"/>
              </a:rPr>
              <a:t/>
            </a:r>
            <a:br>
              <a:rPr lang="en-US" sz="2400" b="1" dirty="0" smtClean="0">
                <a:solidFill>
                  <a:srgbClr val="800000"/>
                </a:solidFill>
                <a:latin typeface="Berlin Sans FB Demi" panose="020E0802020502020306" pitchFamily="34" charset="0"/>
                <a:cs typeface="Aharoni" pitchFamily="2" charset="-79"/>
              </a:rPr>
            </a:br>
            <a:r>
              <a:rPr lang="en-US" sz="2400" b="1" dirty="0" smtClean="0">
                <a:solidFill>
                  <a:srgbClr val="800000"/>
                </a:solidFill>
                <a:latin typeface="Berlin Sans FB Demi" panose="020E0802020502020306" pitchFamily="34" charset="0"/>
                <a:cs typeface="Aharoni" pitchFamily="2" charset="-79"/>
              </a:rPr>
              <a:t>TRENDS ANALYSIS ON COMPLETED DISCIPLINARY PROCEEDINGS ON  </a:t>
            </a:r>
            <a:r>
              <a:rPr lang="en-US" sz="2400" b="1" dirty="0">
                <a:solidFill>
                  <a:srgbClr val="800000"/>
                </a:solidFill>
                <a:latin typeface="Berlin Sans FB Demi" panose="020E0802020502020306" pitchFamily="34" charset="0"/>
                <a:cs typeface="Aharoni" pitchFamily="2" charset="-79"/>
              </a:rPr>
              <a:t>FINANCIAL MISCONDUCT </a:t>
            </a:r>
            <a:r>
              <a:rPr lang="en-US" sz="2400" b="1" dirty="0" smtClean="0">
                <a:solidFill>
                  <a:srgbClr val="800000"/>
                </a:solidFill>
                <a:latin typeface="Berlin Sans FB Demi" panose="020E0802020502020306" pitchFamily="34" charset="0"/>
                <a:cs typeface="Aharoni" pitchFamily="2" charset="-79"/>
              </a:rPr>
              <a:t>[10]</a:t>
            </a:r>
            <a:r>
              <a:rPr lang="en-US" sz="2800" b="1" dirty="0">
                <a:solidFill>
                  <a:srgbClr val="800000"/>
                </a:solidFill>
                <a:latin typeface="Berlin Sans FB Demi" panose="020E0802020502020306" pitchFamily="34" charset="0"/>
                <a:cs typeface="Aharoni" pitchFamily="2" charset="-79"/>
              </a:rPr>
              <a:t/>
            </a:r>
            <a:br>
              <a:rPr lang="en-US" sz="2800" b="1" dirty="0">
                <a:solidFill>
                  <a:srgbClr val="800000"/>
                </a:solidFill>
                <a:latin typeface="Berlin Sans FB Demi" panose="020E0802020502020306" pitchFamily="34" charset="0"/>
                <a:cs typeface="Aharoni" pitchFamily="2" charset="-79"/>
              </a:rPr>
            </a:br>
            <a:r>
              <a:rPr lang="en-US" sz="2800" b="1" dirty="0" smtClean="0">
                <a:solidFill>
                  <a:srgbClr val="800000"/>
                </a:solidFill>
                <a:latin typeface="Berlin Sans FB Demi" panose="020E0802020502020306" pitchFamily="34" charset="0"/>
                <a:cs typeface="Aharoni" pitchFamily="2" charset="-79"/>
              </a:rPr>
              <a:t/>
            </a:r>
            <a:br>
              <a:rPr lang="en-US" sz="2800" b="1" dirty="0" smtClean="0">
                <a:solidFill>
                  <a:srgbClr val="800000"/>
                </a:solidFill>
                <a:latin typeface="Berlin Sans FB Demi" panose="020E0802020502020306" pitchFamily="34" charset="0"/>
                <a:cs typeface="Aharoni" pitchFamily="2" charset="-79"/>
              </a:rPr>
            </a:br>
            <a:endParaRPr lang="en-US" sz="2800" b="1" dirty="0">
              <a:solidFill>
                <a:srgbClr val="800000"/>
              </a:solidFill>
              <a:latin typeface="Berlin Sans FB Demi" panose="020E0802020502020306" pitchFamily="34" charset="0"/>
              <a:cs typeface="Aharoni" pitchFamily="2" charset="-79"/>
            </a:endParaRPr>
          </a:p>
        </p:txBody>
      </p:sp>
      <p:sp>
        <p:nvSpPr>
          <p:cNvPr id="3" name="Content Placeholder 2"/>
          <p:cNvSpPr>
            <a:spLocks noGrp="1"/>
          </p:cNvSpPr>
          <p:nvPr>
            <p:ph idx="1"/>
          </p:nvPr>
        </p:nvSpPr>
        <p:spPr>
          <a:xfrm>
            <a:off x="611560" y="1412776"/>
            <a:ext cx="8208912" cy="2088232"/>
          </a:xfrm>
        </p:spPr>
        <p:txBody>
          <a:bodyPr/>
          <a:lstStyle/>
          <a:p>
            <a:pPr marL="0" indent="0" algn="just">
              <a:spcBef>
                <a:spcPts val="0"/>
              </a:spcBef>
              <a:buNone/>
            </a:pPr>
            <a:r>
              <a:rPr lang="en-ZA" sz="2000" dirty="0" smtClean="0">
                <a:solidFill>
                  <a:schemeClr val="accent5">
                    <a:lumMod val="25000"/>
                  </a:schemeClr>
                </a:solidFill>
                <a:cs typeface="Aharoni" panose="02010803020104030203" pitchFamily="2" charset="-79"/>
              </a:rPr>
              <a:t>TOTAL NUMBER OF COMPLETED DISCIPLINARY PROCEEDINGS REPORTED FOR THE 2013/2014 TO 2016/2017 </a:t>
            </a:r>
            <a:r>
              <a:rPr lang="en-US" sz="2000" dirty="0" smtClean="0">
                <a:solidFill>
                  <a:schemeClr val="accent5">
                    <a:lumMod val="25000"/>
                  </a:schemeClr>
                </a:solidFill>
                <a:cs typeface="Aharoni" panose="02010803020104030203" pitchFamily="2" charset="-79"/>
              </a:rPr>
              <a:t>FY</a:t>
            </a:r>
            <a:endParaRPr lang="en-ZA" sz="2000" dirty="0">
              <a:solidFill>
                <a:schemeClr val="accent5">
                  <a:lumMod val="25000"/>
                </a:schemeClr>
              </a:solidFill>
              <a:cs typeface="Aharoni" panose="02010803020104030203" pitchFamily="2" charset="-79"/>
            </a:endParaRPr>
          </a:p>
          <a:p>
            <a:pPr marL="0" indent="0" algn="just">
              <a:spcBef>
                <a:spcPts val="0"/>
              </a:spcBef>
              <a:buNone/>
            </a:pPr>
            <a:r>
              <a:rPr lang="en-US" sz="2000" dirty="0" smtClean="0"/>
              <a:t>In </a:t>
            </a:r>
            <a:r>
              <a:rPr lang="en-US" sz="2000" dirty="0"/>
              <a:t>the 2016/2017 financial year, the number of completed disciplinary proceedings on financial misconduct has increased by </a:t>
            </a:r>
            <a:r>
              <a:rPr lang="en-US" sz="2000" b="1" dirty="0"/>
              <a:t>512</a:t>
            </a:r>
            <a:r>
              <a:rPr lang="en-US" sz="2000" dirty="0"/>
              <a:t> </a:t>
            </a:r>
            <a:r>
              <a:rPr lang="en-US" sz="2000" b="1" dirty="0"/>
              <a:t>(80.3%)</a:t>
            </a:r>
            <a:r>
              <a:rPr lang="en-US" sz="2000" dirty="0"/>
              <a:t> in comparison to the 2015/2016 financial year i.e. from </a:t>
            </a:r>
            <a:r>
              <a:rPr lang="en-US" sz="2000" b="1" dirty="0"/>
              <a:t>638</a:t>
            </a:r>
            <a:r>
              <a:rPr lang="en-US" sz="2000" dirty="0"/>
              <a:t> to </a:t>
            </a:r>
            <a:r>
              <a:rPr lang="en-US" sz="2000" b="1" dirty="0" smtClean="0"/>
              <a:t>1150 </a:t>
            </a:r>
            <a:r>
              <a:rPr lang="en-US" sz="2000" dirty="0" smtClean="0"/>
              <a:t>and this was t</a:t>
            </a:r>
            <a:r>
              <a:rPr lang="en-ZA" sz="2000" dirty="0" smtClean="0"/>
              <a:t>he highest in the four financial years.(2013/2014 to 2016/2017). </a:t>
            </a:r>
            <a:endParaRPr lang="en-ZA" sz="2000" dirty="0"/>
          </a:p>
        </p:txBody>
      </p:sp>
      <p:sp>
        <p:nvSpPr>
          <p:cNvPr id="4" name="Footer Placeholder 3"/>
          <p:cNvSpPr>
            <a:spLocks noGrp="1"/>
          </p:cNvSpPr>
          <p:nvPr>
            <p:ph type="ftr" sz="quarter" idx="11"/>
          </p:nvPr>
        </p:nvSpPr>
        <p:spPr/>
        <p:txBody>
          <a:bodyPr/>
          <a:lstStyle/>
          <a:p>
            <a:r>
              <a:rPr lang="en-US" dirty="0" smtClean="0">
                <a:solidFill>
                  <a:schemeClr val="bg1"/>
                </a:solidFill>
              </a:rPr>
              <a:t>14</a:t>
            </a:r>
            <a:endParaRPr lang="en-US" dirty="0">
              <a:solidFill>
                <a:schemeClr val="bg1"/>
              </a:solidFill>
            </a:endParaRPr>
          </a:p>
        </p:txBody>
      </p:sp>
      <p:graphicFrame>
        <p:nvGraphicFramePr>
          <p:cNvPr id="8" name="Chart 7"/>
          <p:cNvGraphicFramePr/>
          <p:nvPr>
            <p:extLst>
              <p:ext uri="{D42A27DB-BD31-4B8C-83A1-F6EECF244321}">
                <p14:modId xmlns:p14="http://schemas.microsoft.com/office/powerpoint/2010/main" val="2044768555"/>
              </p:ext>
            </p:extLst>
          </p:nvPr>
        </p:nvGraphicFramePr>
        <p:xfrm>
          <a:off x="611560" y="3284984"/>
          <a:ext cx="8136904" cy="2952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0229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617" y="1484784"/>
            <a:ext cx="7960839" cy="864096"/>
          </a:xfrm>
        </p:spPr>
        <p:txBody>
          <a:bodyPr/>
          <a:lstStyle/>
          <a:p>
            <a:pPr marL="0" indent="0" algn="just">
              <a:buNone/>
            </a:pPr>
            <a:r>
              <a:rPr lang="en-US" sz="2000" dirty="0" smtClean="0">
                <a:solidFill>
                  <a:schemeClr val="accent5">
                    <a:lumMod val="25000"/>
                  </a:schemeClr>
                </a:solidFill>
                <a:cs typeface="Aharoni" panose="02010803020104030203" pitchFamily="2" charset="-79"/>
              </a:rPr>
              <a:t>THE </a:t>
            </a:r>
            <a:r>
              <a:rPr lang="en-US" sz="2000" u="sng" dirty="0" smtClean="0">
                <a:solidFill>
                  <a:schemeClr val="accent5">
                    <a:lumMod val="25000"/>
                  </a:schemeClr>
                </a:solidFill>
                <a:cs typeface="Aharoni" panose="02010803020104030203" pitchFamily="2" charset="-79"/>
              </a:rPr>
              <a:t>NATIONAL DEPARTMENTS </a:t>
            </a:r>
            <a:r>
              <a:rPr lang="en-US" sz="2000" dirty="0" smtClean="0">
                <a:solidFill>
                  <a:schemeClr val="accent5">
                    <a:lumMod val="25000"/>
                  </a:schemeClr>
                </a:solidFill>
                <a:cs typeface="Aharoni" panose="02010803020104030203" pitchFamily="2" charset="-79"/>
              </a:rPr>
              <a:t>THAT REPORTED THE HIGHEST No. OF COMPLETED DISCIPLINARY PROCEEDINGS </a:t>
            </a:r>
            <a:r>
              <a:rPr lang="en-ZA" sz="2000" dirty="0" smtClean="0">
                <a:solidFill>
                  <a:schemeClr val="accent5">
                    <a:lumMod val="25000"/>
                  </a:schemeClr>
                </a:solidFill>
                <a:cs typeface="Aharoni" panose="02010803020104030203" pitchFamily="2" charset="-79"/>
              </a:rPr>
              <a:t> FOR THE 2015/2016 TO 2016/2017 </a:t>
            </a:r>
            <a:r>
              <a:rPr lang="en-US" sz="2000" dirty="0" smtClean="0">
                <a:solidFill>
                  <a:schemeClr val="accent5">
                    <a:lumMod val="25000"/>
                  </a:schemeClr>
                </a:solidFill>
                <a:cs typeface="Aharoni" panose="02010803020104030203" pitchFamily="2" charset="-79"/>
              </a:rPr>
              <a:t>FY</a:t>
            </a:r>
            <a:endParaRPr lang="en-ZA" sz="2000" dirty="0" smtClean="0">
              <a:solidFill>
                <a:schemeClr val="accent5">
                  <a:lumMod val="25000"/>
                </a:schemeClr>
              </a:solidFill>
              <a:cs typeface="Aharoni" panose="02010803020104030203" pitchFamily="2" charset="-79"/>
            </a:endParaRPr>
          </a:p>
        </p:txBody>
      </p:sp>
      <p:sp>
        <p:nvSpPr>
          <p:cNvPr id="4" name="Footer Placeholder 3"/>
          <p:cNvSpPr>
            <a:spLocks noGrp="1"/>
          </p:cNvSpPr>
          <p:nvPr>
            <p:ph type="ftr" sz="quarter" idx="11"/>
          </p:nvPr>
        </p:nvSpPr>
        <p:spPr/>
        <p:txBody>
          <a:bodyPr/>
          <a:lstStyle/>
          <a:p>
            <a:r>
              <a:rPr lang="en-US" dirty="0" smtClean="0">
                <a:solidFill>
                  <a:schemeClr val="bg1"/>
                </a:solidFill>
              </a:rPr>
              <a:t>15</a:t>
            </a:r>
            <a:endParaRPr lang="en-US" dirty="0">
              <a:solidFill>
                <a:schemeClr val="bg1"/>
              </a:solidFill>
            </a:endParaRPr>
          </a:p>
        </p:txBody>
      </p:sp>
      <p:sp>
        <p:nvSpPr>
          <p:cNvPr id="8" name="Title 1"/>
          <p:cNvSpPr>
            <a:spLocks noGrp="1"/>
          </p:cNvSpPr>
          <p:nvPr>
            <p:ph type="title"/>
          </p:nvPr>
        </p:nvSpPr>
        <p:spPr>
          <a:xfrm>
            <a:off x="539552" y="620688"/>
            <a:ext cx="8363272" cy="792088"/>
          </a:xfrm>
        </p:spPr>
        <p:txBody>
          <a:bodyPr/>
          <a:lstStyle/>
          <a:p>
            <a:pPr lvl="0">
              <a:lnSpc>
                <a:spcPct val="80000"/>
              </a:lnSpc>
              <a:tabLst>
                <a:tab pos="339725" algn="l"/>
              </a:tabLst>
              <a:defRPr/>
            </a:pPr>
            <a:r>
              <a:rPr lang="en-US" sz="2400" b="1" dirty="0">
                <a:solidFill>
                  <a:srgbClr val="800000"/>
                </a:solidFill>
                <a:latin typeface="Berlin Sans FB Demi" panose="020E0802020502020306" pitchFamily="34" charset="0"/>
                <a:cs typeface="Aharoni" pitchFamily="2" charset="-79"/>
              </a:rPr>
              <a:t>TRENDS ANALYSIS ON COMPLETED DISCIPLINARY PROCEEDINGS ON  FINANCIAL </a:t>
            </a:r>
            <a:r>
              <a:rPr lang="en-US" sz="2400" b="1" dirty="0" smtClean="0">
                <a:solidFill>
                  <a:srgbClr val="800000"/>
                </a:solidFill>
                <a:latin typeface="Berlin Sans FB Demi" panose="020E0802020502020306" pitchFamily="34" charset="0"/>
                <a:cs typeface="Aharoni" pitchFamily="2" charset="-79"/>
              </a:rPr>
              <a:t>MISCONDUCT [</a:t>
            </a:r>
            <a:r>
              <a:rPr lang="en-US" sz="2400" b="1" dirty="0">
                <a:solidFill>
                  <a:srgbClr val="800000"/>
                </a:solidFill>
                <a:latin typeface="Berlin Sans FB Demi" panose="020E0802020502020306" pitchFamily="34" charset="0"/>
                <a:cs typeface="Aharoni" pitchFamily="2" charset="-79"/>
              </a:rPr>
              <a:t>2</a:t>
            </a:r>
            <a:r>
              <a:rPr lang="en-US" sz="2400" b="1" dirty="0" smtClean="0">
                <a:solidFill>
                  <a:srgbClr val="800000"/>
                </a:solidFill>
                <a:latin typeface="Berlin Sans FB Demi" panose="020E0802020502020306" pitchFamily="34" charset="0"/>
                <a:cs typeface="Aharoni" pitchFamily="2" charset="-79"/>
              </a:rPr>
              <a:t>]</a:t>
            </a:r>
            <a:endParaRPr lang="en-US" sz="2400" b="1" dirty="0">
              <a:solidFill>
                <a:srgbClr val="800000"/>
              </a:solidFill>
              <a:latin typeface="Berlin Sans FB Demi" panose="020E0802020502020306" pitchFamily="34" charset="0"/>
              <a:cs typeface="Aharoni" pitchFamily="2" charset="-79"/>
            </a:endParaRPr>
          </a:p>
        </p:txBody>
      </p:sp>
      <p:graphicFrame>
        <p:nvGraphicFramePr>
          <p:cNvPr id="11" name="Content Placeholder 5"/>
          <p:cNvGraphicFramePr>
            <a:graphicFrameLocks/>
          </p:cNvGraphicFramePr>
          <p:nvPr>
            <p:extLst>
              <p:ext uri="{D42A27DB-BD31-4B8C-83A1-F6EECF244321}">
                <p14:modId xmlns:p14="http://schemas.microsoft.com/office/powerpoint/2010/main" val="1340534147"/>
              </p:ext>
            </p:extLst>
          </p:nvPr>
        </p:nvGraphicFramePr>
        <p:xfrm>
          <a:off x="827584" y="2492896"/>
          <a:ext cx="7848872" cy="3657600"/>
        </p:xfrm>
        <a:graphic>
          <a:graphicData uri="http://schemas.openxmlformats.org/drawingml/2006/table">
            <a:tbl>
              <a:tblPr firstRow="1" bandRow="1">
                <a:tableStyleId>{5C22544A-7EE6-4342-B048-85BDC9FD1C3A}</a:tableStyleId>
              </a:tblPr>
              <a:tblGrid>
                <a:gridCol w="3983602"/>
                <a:gridCol w="3865270"/>
              </a:tblGrid>
              <a:tr h="3153544">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noFill/>
                  </a:tcPr>
                </a:tc>
                <a:tc>
                  <a:txBody>
                    <a:bodyPr/>
                    <a:lstStyle/>
                    <a:p>
                      <a:endParaRPr lang="en-US" dirty="0"/>
                    </a:p>
                  </a:txBody>
                  <a:tcPr>
                    <a:noFill/>
                  </a:tcPr>
                </a:tc>
              </a:tr>
            </a:tbl>
          </a:graphicData>
        </a:graphic>
      </p:graphicFrame>
      <p:graphicFrame>
        <p:nvGraphicFramePr>
          <p:cNvPr id="12" name="Chart 11"/>
          <p:cNvGraphicFramePr>
            <a:graphicFrameLocks/>
          </p:cNvGraphicFramePr>
          <p:nvPr>
            <p:extLst>
              <p:ext uri="{D42A27DB-BD31-4B8C-83A1-F6EECF244321}">
                <p14:modId xmlns:p14="http://schemas.microsoft.com/office/powerpoint/2010/main" val="3610174081"/>
              </p:ext>
            </p:extLst>
          </p:nvPr>
        </p:nvGraphicFramePr>
        <p:xfrm>
          <a:off x="827564" y="2443609"/>
          <a:ext cx="4032448" cy="36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197844254"/>
              </p:ext>
            </p:extLst>
          </p:nvPr>
        </p:nvGraphicFramePr>
        <p:xfrm>
          <a:off x="4844772" y="2477326"/>
          <a:ext cx="3816424" cy="36140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80264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412776"/>
            <a:ext cx="7897558" cy="648072"/>
          </a:xfrm>
        </p:spPr>
        <p:txBody>
          <a:bodyPr/>
          <a:lstStyle/>
          <a:p>
            <a:pPr marL="0" indent="0" algn="just">
              <a:buNone/>
            </a:pPr>
            <a:r>
              <a:rPr lang="en-US" sz="1800" dirty="0" smtClean="0">
                <a:solidFill>
                  <a:schemeClr val="accent5">
                    <a:lumMod val="25000"/>
                  </a:schemeClr>
                </a:solidFill>
                <a:latin typeface="Arial" panose="020B0604020202020204" pitchFamily="34" charset="0"/>
                <a:cs typeface="Arial" panose="020B0604020202020204" pitchFamily="34" charset="0"/>
              </a:rPr>
              <a:t>THE </a:t>
            </a:r>
            <a:r>
              <a:rPr lang="en-US" sz="1800" u="sng" dirty="0" smtClean="0">
                <a:solidFill>
                  <a:schemeClr val="accent5">
                    <a:lumMod val="25000"/>
                  </a:schemeClr>
                </a:solidFill>
                <a:latin typeface="Arial" panose="020B0604020202020204" pitchFamily="34" charset="0"/>
                <a:cs typeface="Arial" panose="020B0604020202020204" pitchFamily="34" charset="0"/>
              </a:rPr>
              <a:t>PROVINCES</a:t>
            </a:r>
            <a:r>
              <a:rPr lang="en-US" sz="1800" dirty="0" smtClean="0">
                <a:solidFill>
                  <a:schemeClr val="accent5">
                    <a:lumMod val="25000"/>
                  </a:schemeClr>
                </a:solidFill>
                <a:latin typeface="Arial" panose="020B0604020202020204" pitchFamily="34" charset="0"/>
                <a:cs typeface="Arial" panose="020B0604020202020204" pitchFamily="34" charset="0"/>
              </a:rPr>
              <a:t> THAT REPORTED THE HIGHEST No. OF COMPLETED DISCIPLINARY PROCEEDINGS </a:t>
            </a:r>
            <a:r>
              <a:rPr lang="en-ZA" sz="1800" dirty="0" smtClean="0">
                <a:solidFill>
                  <a:schemeClr val="accent5">
                    <a:lumMod val="25000"/>
                  </a:schemeClr>
                </a:solidFill>
                <a:latin typeface="Arial" panose="020B0604020202020204" pitchFamily="34" charset="0"/>
                <a:cs typeface="Arial" panose="020B0604020202020204" pitchFamily="34" charset="0"/>
              </a:rPr>
              <a:t>FOR THE 2015/2016 TO 2016/2017 </a:t>
            </a:r>
            <a:r>
              <a:rPr lang="en-US" sz="1800" dirty="0" smtClean="0">
                <a:solidFill>
                  <a:schemeClr val="accent5">
                    <a:lumMod val="25000"/>
                  </a:schemeClr>
                </a:solidFill>
                <a:latin typeface="Arial" panose="020B0604020202020204" pitchFamily="34" charset="0"/>
                <a:cs typeface="Arial" panose="020B0604020202020204" pitchFamily="34" charset="0"/>
              </a:rPr>
              <a:t>FY</a:t>
            </a:r>
            <a:endParaRPr lang="en-ZA" sz="1800" dirty="0" smtClean="0">
              <a:solidFill>
                <a:schemeClr val="accent5">
                  <a:lumMod val="25000"/>
                </a:schemeClr>
              </a:solidFill>
              <a:latin typeface="Arial" panose="020B0604020202020204" pitchFamily="34" charset="0"/>
              <a:cs typeface="Arial" panose="020B0604020202020204" pitchFamily="34" charset="0"/>
            </a:endParaRPr>
          </a:p>
          <a:p>
            <a:pPr marL="339725" indent="0" algn="just">
              <a:buNone/>
            </a:pPr>
            <a:r>
              <a:rPr lang="en-US" sz="1800" dirty="0" smtClean="0">
                <a:latin typeface="Arial" panose="020B0604020202020204" pitchFamily="34" charset="0"/>
                <a:cs typeface="Arial" panose="020B0604020202020204" pitchFamily="34" charset="0"/>
              </a:rPr>
              <a:t>		</a:t>
            </a:r>
            <a:endParaRPr lang="en-ZA" sz="1800" dirty="0" smtClean="0">
              <a:latin typeface="Arial" panose="020B0604020202020204" pitchFamily="34" charset="0"/>
              <a:cs typeface="Arial" panose="020B0604020202020204" pitchFamily="34" charset="0"/>
            </a:endParaRPr>
          </a:p>
          <a:p>
            <a:pPr marL="274638" indent="-274638" algn="just">
              <a:buFont typeface="Arial" panose="020B0604020202020204" pitchFamily="34" charset="0"/>
              <a:buChar char="•"/>
            </a:pPr>
            <a:endParaRPr lang="en-ZA" sz="1800" dirty="0">
              <a:latin typeface="Arial" panose="020B0604020202020204" pitchFamily="34" charset="0"/>
              <a:cs typeface="Arial" panose="020B0604020202020204" pitchFamily="34" charset="0"/>
            </a:endParaRPr>
          </a:p>
          <a:p>
            <a:pPr marL="0" indent="0" algn="just">
              <a:buNone/>
            </a:pPr>
            <a:endParaRPr lang="en-ZA" sz="1800" dirty="0" smtClean="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smtClean="0">
                <a:solidFill>
                  <a:schemeClr val="bg1"/>
                </a:solidFill>
              </a:rPr>
              <a:t>16</a:t>
            </a:r>
          </a:p>
          <a:p>
            <a:endParaRPr lang="en-US" dirty="0">
              <a:solidFill>
                <a:schemeClr val="bg1"/>
              </a:solidFill>
            </a:endParaRPr>
          </a:p>
        </p:txBody>
      </p:sp>
      <p:sp>
        <p:nvSpPr>
          <p:cNvPr id="8" name="Title 1"/>
          <p:cNvSpPr>
            <a:spLocks noGrp="1"/>
          </p:cNvSpPr>
          <p:nvPr>
            <p:ph type="title"/>
          </p:nvPr>
        </p:nvSpPr>
        <p:spPr>
          <a:xfrm>
            <a:off x="539552" y="620688"/>
            <a:ext cx="8358100" cy="792088"/>
          </a:xfrm>
        </p:spPr>
        <p:txBody>
          <a:bodyPr/>
          <a:lstStyle/>
          <a:p>
            <a:pPr lvl="0">
              <a:lnSpc>
                <a:spcPct val="80000"/>
              </a:lnSpc>
              <a:tabLst>
                <a:tab pos="339725" algn="l"/>
              </a:tabLst>
              <a:defRPr/>
            </a:pPr>
            <a:r>
              <a:rPr lang="en-US" sz="2400" b="1" dirty="0">
                <a:solidFill>
                  <a:srgbClr val="800000"/>
                </a:solidFill>
                <a:latin typeface="Berlin Sans FB Demi" panose="020E0802020502020306" pitchFamily="34" charset="0"/>
                <a:cs typeface="Aharoni" pitchFamily="2" charset="-79"/>
              </a:rPr>
              <a:t>TRENDS ANALYSIS ON COMPLETED DISCIPLINARY PROCEEDINGS ON  FINANCIAL MISCONDUCT </a:t>
            </a:r>
            <a:r>
              <a:rPr lang="en-US" sz="2400" b="1" dirty="0" smtClean="0">
                <a:solidFill>
                  <a:srgbClr val="800000"/>
                </a:solidFill>
                <a:latin typeface="Berlin Sans FB Demi" panose="020E0802020502020306" pitchFamily="34" charset="0"/>
                <a:cs typeface="Aharoni" pitchFamily="2" charset="-79"/>
              </a:rPr>
              <a:t>[3]</a:t>
            </a:r>
            <a:endParaRPr lang="en-US" sz="2400" b="1" dirty="0">
              <a:solidFill>
                <a:srgbClr val="800000"/>
              </a:solidFill>
              <a:latin typeface="Berlin Sans FB Demi" panose="020E0802020502020306" pitchFamily="34" charset="0"/>
              <a:cs typeface="Aharoni" pitchFamily="2" charset="-79"/>
            </a:endParaRPr>
          </a:p>
        </p:txBody>
      </p:sp>
      <p:graphicFrame>
        <p:nvGraphicFramePr>
          <p:cNvPr id="7" name="Chart 6"/>
          <p:cNvGraphicFramePr>
            <a:graphicFrameLocks/>
          </p:cNvGraphicFramePr>
          <p:nvPr>
            <p:extLst>
              <p:ext uri="{D42A27DB-BD31-4B8C-83A1-F6EECF244321}">
                <p14:modId xmlns:p14="http://schemas.microsoft.com/office/powerpoint/2010/main" val="2781780489"/>
              </p:ext>
            </p:extLst>
          </p:nvPr>
        </p:nvGraphicFramePr>
        <p:xfrm>
          <a:off x="971600" y="2348880"/>
          <a:ext cx="3888432" cy="3528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2533310180"/>
              </p:ext>
            </p:extLst>
          </p:nvPr>
        </p:nvGraphicFramePr>
        <p:xfrm>
          <a:off x="4860032" y="2348880"/>
          <a:ext cx="3741805" cy="35283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5283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420689"/>
            <a:ext cx="8192486" cy="792088"/>
          </a:xfrm>
        </p:spPr>
        <p:txBody>
          <a:bodyPr/>
          <a:lstStyle/>
          <a:p>
            <a:pPr marL="0" indent="0" algn="just">
              <a:buNone/>
            </a:pPr>
            <a:r>
              <a:rPr lang="en-US" sz="2000" dirty="0" smtClean="0">
                <a:solidFill>
                  <a:schemeClr val="accent5">
                    <a:lumMod val="25000"/>
                  </a:schemeClr>
                </a:solidFill>
                <a:latin typeface="Arial" panose="020B0604020202020204" pitchFamily="34" charset="0"/>
                <a:cs typeface="Arial" panose="020B0604020202020204" pitchFamily="34" charset="0"/>
              </a:rPr>
              <a:t>THE </a:t>
            </a:r>
            <a:r>
              <a:rPr lang="en-US" sz="2000" u="sng" dirty="0" smtClean="0">
                <a:solidFill>
                  <a:schemeClr val="accent5">
                    <a:lumMod val="25000"/>
                  </a:schemeClr>
                </a:solidFill>
                <a:latin typeface="Arial" panose="020B0604020202020204" pitchFamily="34" charset="0"/>
                <a:cs typeface="Arial" panose="020B0604020202020204" pitchFamily="34" charset="0"/>
              </a:rPr>
              <a:t>PROVINCIAL DEPARTMENTS</a:t>
            </a:r>
            <a:r>
              <a:rPr lang="en-US" sz="2000" dirty="0" smtClean="0">
                <a:solidFill>
                  <a:schemeClr val="accent5">
                    <a:lumMod val="25000"/>
                  </a:schemeClr>
                </a:solidFill>
                <a:latin typeface="Arial" panose="020B0604020202020204" pitchFamily="34" charset="0"/>
                <a:cs typeface="Arial" panose="020B0604020202020204" pitchFamily="34" charset="0"/>
              </a:rPr>
              <a:t> THAT REPORTED THE HIGHEST No. OF COMPLETED DISCIPLINARY PROCEEDINGS </a:t>
            </a:r>
            <a:r>
              <a:rPr lang="en-ZA" sz="2000" dirty="0" smtClean="0">
                <a:solidFill>
                  <a:schemeClr val="accent5">
                    <a:lumMod val="25000"/>
                  </a:schemeClr>
                </a:solidFill>
                <a:latin typeface="Arial" panose="020B0604020202020204" pitchFamily="34" charset="0"/>
                <a:cs typeface="Arial" panose="020B0604020202020204" pitchFamily="34" charset="0"/>
              </a:rPr>
              <a:t> FOR THE 2015/2016 TO 2016/2017 </a:t>
            </a:r>
            <a:r>
              <a:rPr lang="en-US" sz="2000" dirty="0" smtClean="0">
                <a:solidFill>
                  <a:schemeClr val="accent5">
                    <a:lumMod val="25000"/>
                  </a:schemeClr>
                </a:solidFill>
                <a:latin typeface="Arial" panose="020B0604020202020204" pitchFamily="34" charset="0"/>
                <a:cs typeface="Arial" panose="020B0604020202020204" pitchFamily="34" charset="0"/>
              </a:rPr>
              <a:t>FY</a:t>
            </a:r>
            <a:endParaRPr lang="en-ZA" sz="2000" dirty="0" smtClean="0">
              <a:solidFill>
                <a:schemeClr val="accent5">
                  <a:lumMod val="25000"/>
                </a:schemeClr>
              </a:solidFill>
              <a:latin typeface="Arial" panose="020B0604020202020204" pitchFamily="34" charset="0"/>
              <a:cs typeface="Arial" panose="020B0604020202020204" pitchFamily="34" charset="0"/>
            </a:endParaRPr>
          </a:p>
          <a:p>
            <a:pPr algn="just"/>
            <a:endParaRPr lang="en-US" sz="2000" dirty="0" smtClean="0">
              <a:latin typeface="Arial" panose="020B0604020202020204" pitchFamily="34" charset="0"/>
              <a:cs typeface="Arial" panose="020B0604020202020204" pitchFamily="34" charset="0"/>
            </a:endParaRPr>
          </a:p>
          <a:p>
            <a:pPr marL="339725" indent="0" algn="just">
              <a:buNone/>
            </a:pPr>
            <a:r>
              <a:rPr lang="en-US" sz="2000" dirty="0" smtClean="0">
                <a:latin typeface="Arial" panose="020B0604020202020204" pitchFamily="34" charset="0"/>
                <a:cs typeface="Arial" panose="020B0604020202020204" pitchFamily="34" charset="0"/>
              </a:rPr>
              <a:t>		</a:t>
            </a:r>
            <a:endParaRPr lang="en-ZA" sz="2000" dirty="0" smtClean="0">
              <a:latin typeface="Arial" panose="020B0604020202020204" pitchFamily="34" charset="0"/>
              <a:cs typeface="Arial" panose="020B0604020202020204" pitchFamily="34" charset="0"/>
            </a:endParaRPr>
          </a:p>
          <a:p>
            <a:pPr marL="274638" indent="-274638" algn="just">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0" indent="0" algn="just">
              <a:buNone/>
            </a:pPr>
            <a:endParaRPr lang="en-ZA" sz="2000" dirty="0" smtClean="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smtClean="0">
                <a:solidFill>
                  <a:schemeClr val="bg1"/>
                </a:solidFill>
              </a:rPr>
              <a:t>17</a:t>
            </a:r>
            <a:endParaRPr lang="en-US" dirty="0">
              <a:solidFill>
                <a:schemeClr val="bg1"/>
              </a:solidFill>
            </a:endParaRPr>
          </a:p>
        </p:txBody>
      </p:sp>
      <p:sp>
        <p:nvSpPr>
          <p:cNvPr id="8" name="Title 1"/>
          <p:cNvSpPr>
            <a:spLocks noGrp="1"/>
          </p:cNvSpPr>
          <p:nvPr>
            <p:ph type="title"/>
          </p:nvPr>
        </p:nvSpPr>
        <p:spPr>
          <a:xfrm>
            <a:off x="246348" y="620688"/>
            <a:ext cx="8651304" cy="720080"/>
          </a:xfrm>
        </p:spPr>
        <p:txBody>
          <a:bodyPr/>
          <a:lstStyle/>
          <a:p>
            <a:pPr lvl="0">
              <a:lnSpc>
                <a:spcPct val="80000"/>
              </a:lnSpc>
              <a:tabLst>
                <a:tab pos="339725" algn="l"/>
              </a:tabLst>
              <a:defRPr/>
            </a:pPr>
            <a:r>
              <a:rPr lang="en-US" sz="2400" b="1" dirty="0">
                <a:solidFill>
                  <a:srgbClr val="800000"/>
                </a:solidFill>
                <a:latin typeface="Berlin Sans FB Demi" panose="020E0802020502020306" pitchFamily="34" charset="0"/>
                <a:cs typeface="Aharoni" pitchFamily="2" charset="-79"/>
              </a:rPr>
              <a:t>TRENDS ANALYSIS </a:t>
            </a:r>
            <a:r>
              <a:rPr lang="en-US" sz="2400" b="1" dirty="0" smtClean="0">
                <a:solidFill>
                  <a:srgbClr val="800000"/>
                </a:solidFill>
                <a:latin typeface="Berlin Sans FB Demi" panose="020E0802020502020306" pitchFamily="34" charset="0"/>
                <a:cs typeface="Aharoni" pitchFamily="2" charset="-79"/>
              </a:rPr>
              <a:t>ON COMPLETED DISCIPLINARY PROCEEDINGS ON  FINANCIAL MISCONDUCT[4]</a:t>
            </a:r>
            <a:endParaRPr lang="en-US" sz="2400" b="1" dirty="0">
              <a:solidFill>
                <a:srgbClr val="800000"/>
              </a:solidFill>
              <a:latin typeface="Berlin Sans FB Demi" panose="020E0802020502020306" pitchFamily="34" charset="0"/>
              <a:cs typeface="Aharoni" pitchFamily="2" charset="-79"/>
            </a:endParaRPr>
          </a:p>
        </p:txBody>
      </p:sp>
      <p:graphicFrame>
        <p:nvGraphicFramePr>
          <p:cNvPr id="10" name="Chart 9"/>
          <p:cNvGraphicFramePr>
            <a:graphicFrameLocks/>
          </p:cNvGraphicFramePr>
          <p:nvPr>
            <p:extLst>
              <p:ext uri="{D42A27DB-BD31-4B8C-83A1-F6EECF244321}">
                <p14:modId xmlns:p14="http://schemas.microsoft.com/office/powerpoint/2010/main" val="3717256001"/>
              </p:ext>
            </p:extLst>
          </p:nvPr>
        </p:nvGraphicFramePr>
        <p:xfrm>
          <a:off x="4626902" y="2492896"/>
          <a:ext cx="4104456" cy="3528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2065790449"/>
              </p:ext>
            </p:extLst>
          </p:nvPr>
        </p:nvGraphicFramePr>
        <p:xfrm>
          <a:off x="755576" y="2420888"/>
          <a:ext cx="3871326" cy="37444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82771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245225"/>
            <a:ext cx="2895600" cy="476250"/>
          </a:xfrm>
        </p:spPr>
        <p:txBody>
          <a:bodyPr/>
          <a:lstStyle/>
          <a:p>
            <a:r>
              <a:rPr lang="en-US" dirty="0" smtClean="0">
                <a:solidFill>
                  <a:schemeClr val="bg1"/>
                </a:solidFill>
              </a:rPr>
              <a:t>18</a:t>
            </a:r>
            <a:endParaRPr lang="en-US" dirty="0">
              <a:solidFill>
                <a:schemeClr val="bg1"/>
              </a:solidFill>
            </a:endParaRPr>
          </a:p>
        </p:txBody>
      </p:sp>
      <p:sp>
        <p:nvSpPr>
          <p:cNvPr id="6" name="Title 1"/>
          <p:cNvSpPr>
            <a:spLocks noGrp="1"/>
          </p:cNvSpPr>
          <p:nvPr>
            <p:ph type="title"/>
          </p:nvPr>
        </p:nvSpPr>
        <p:spPr>
          <a:xfrm>
            <a:off x="467544" y="620688"/>
            <a:ext cx="8208911" cy="648072"/>
          </a:xfrm>
        </p:spPr>
        <p:txBody>
          <a:bodyPr/>
          <a:lstStyle/>
          <a:p>
            <a:pPr lvl="0">
              <a:lnSpc>
                <a:spcPct val="80000"/>
              </a:lnSpc>
              <a:defRPr/>
            </a:pPr>
            <a:r>
              <a:rPr lang="en-US" sz="3200" b="1" dirty="0">
                <a:solidFill>
                  <a:srgbClr val="800000"/>
                </a:solidFill>
                <a:latin typeface="Berlin Sans FB Demi" panose="020E0802020502020306" pitchFamily="34" charset="0"/>
                <a:cs typeface="Aharoni" pitchFamily="2" charset="-79"/>
              </a:rPr>
              <a:t/>
            </a:r>
            <a:br>
              <a:rPr lang="en-US" sz="3200" b="1" dirty="0">
                <a:solidFill>
                  <a:srgbClr val="800000"/>
                </a:solidFill>
                <a:latin typeface="Berlin Sans FB Demi" panose="020E0802020502020306" pitchFamily="34" charset="0"/>
                <a:cs typeface="Aharoni" pitchFamily="2" charset="-79"/>
              </a:rPr>
            </a:br>
            <a:r>
              <a:rPr lang="en-US" sz="3200" b="1" dirty="0" smtClean="0">
                <a:solidFill>
                  <a:srgbClr val="800000"/>
                </a:solidFill>
                <a:latin typeface="Berlin Sans FB Demi" panose="020E0802020502020306" pitchFamily="34" charset="0"/>
                <a:cs typeface="Aharoni" pitchFamily="2" charset="-79"/>
              </a:rPr>
              <a:t/>
            </a:r>
            <a:br>
              <a:rPr lang="en-US" sz="3200" b="1" dirty="0" smtClean="0">
                <a:solidFill>
                  <a:srgbClr val="800000"/>
                </a:solidFill>
                <a:latin typeface="Berlin Sans FB Demi" panose="020E0802020502020306" pitchFamily="34" charset="0"/>
                <a:cs typeface="Aharoni" pitchFamily="2" charset="-79"/>
              </a:rPr>
            </a:br>
            <a:r>
              <a:rPr lang="en-US" sz="3200" b="1" dirty="0" smtClean="0">
                <a:solidFill>
                  <a:srgbClr val="800000"/>
                </a:solidFill>
                <a:latin typeface="Berlin Sans FB Demi" panose="020E0802020502020306" pitchFamily="34" charset="0"/>
                <a:cs typeface="Aharoni" pitchFamily="2" charset="-79"/>
              </a:rPr>
              <a:t/>
            </a:r>
            <a:br>
              <a:rPr lang="en-US" sz="3200" b="1" dirty="0" smtClean="0">
                <a:solidFill>
                  <a:srgbClr val="800000"/>
                </a:solidFill>
                <a:latin typeface="Berlin Sans FB Demi" panose="020E0802020502020306" pitchFamily="34" charset="0"/>
                <a:cs typeface="Aharoni" pitchFamily="2" charset="-79"/>
              </a:rPr>
            </a:br>
            <a:r>
              <a:rPr lang="en-US" sz="3200" b="1" dirty="0">
                <a:solidFill>
                  <a:srgbClr val="800000"/>
                </a:solidFill>
                <a:latin typeface="Berlin Sans FB Demi" panose="020E0802020502020306" pitchFamily="34" charset="0"/>
                <a:cs typeface="Aharoni" pitchFamily="2" charset="-79"/>
              </a:rPr>
              <a:t/>
            </a:r>
            <a:br>
              <a:rPr lang="en-US" sz="3200" b="1" dirty="0">
                <a:solidFill>
                  <a:srgbClr val="800000"/>
                </a:solidFill>
                <a:latin typeface="Berlin Sans FB Demi" panose="020E0802020502020306" pitchFamily="34" charset="0"/>
                <a:cs typeface="Aharoni" pitchFamily="2" charset="-79"/>
              </a:rPr>
            </a:br>
            <a:r>
              <a:rPr lang="en-US" sz="2400" b="1" dirty="0" smtClean="0">
                <a:solidFill>
                  <a:srgbClr val="800000"/>
                </a:solidFill>
                <a:latin typeface="Berlin Sans FB Demi" panose="020E0802020502020306" pitchFamily="34" charset="0"/>
                <a:cs typeface="Aharoni" pitchFamily="2" charset="-79"/>
              </a:rPr>
              <a:t>TRENDS </a:t>
            </a:r>
            <a:r>
              <a:rPr lang="en-US" sz="2400" b="1" dirty="0">
                <a:solidFill>
                  <a:srgbClr val="800000"/>
                </a:solidFill>
                <a:latin typeface="Berlin Sans FB Demi" panose="020E0802020502020306" pitchFamily="34" charset="0"/>
                <a:cs typeface="Aharoni" pitchFamily="2" charset="-79"/>
              </a:rPr>
              <a:t>ANALYSIS ON COMPLETED DISCIPLINARY PROCEEDINGS ON  FINANCIAL </a:t>
            </a:r>
            <a:r>
              <a:rPr lang="en-US" sz="2400" b="1" dirty="0" smtClean="0">
                <a:solidFill>
                  <a:srgbClr val="800000"/>
                </a:solidFill>
                <a:latin typeface="Berlin Sans FB Demi" panose="020E0802020502020306" pitchFamily="34" charset="0"/>
                <a:cs typeface="Aharoni" pitchFamily="2" charset="-79"/>
              </a:rPr>
              <a:t>MISCONDUCT [</a:t>
            </a:r>
            <a:r>
              <a:rPr lang="en-US" sz="2400" b="1" dirty="0">
                <a:solidFill>
                  <a:srgbClr val="800000"/>
                </a:solidFill>
                <a:latin typeface="Berlin Sans FB Demi" panose="020E0802020502020306" pitchFamily="34" charset="0"/>
                <a:cs typeface="Aharoni" pitchFamily="2" charset="-79"/>
              </a:rPr>
              <a:t>5</a:t>
            </a:r>
            <a:r>
              <a:rPr lang="en-US" sz="2400" b="1" dirty="0" smtClean="0">
                <a:solidFill>
                  <a:srgbClr val="800000"/>
                </a:solidFill>
                <a:latin typeface="Berlin Sans FB Demi" panose="020E0802020502020306" pitchFamily="34" charset="0"/>
                <a:cs typeface="Aharoni" pitchFamily="2" charset="-79"/>
              </a:rPr>
              <a:t>]</a:t>
            </a:r>
            <a:r>
              <a:rPr lang="en-US" sz="2400" b="1" dirty="0">
                <a:solidFill>
                  <a:srgbClr val="800000"/>
                </a:solidFill>
                <a:latin typeface="Berlin Sans FB Demi" panose="020E0802020502020306" pitchFamily="34" charset="0"/>
                <a:cs typeface="Aharoni" pitchFamily="2" charset="-79"/>
              </a:rPr>
              <a:t/>
            </a:r>
            <a:br>
              <a:rPr lang="en-US" sz="2400" b="1" dirty="0">
                <a:solidFill>
                  <a:srgbClr val="800000"/>
                </a:solidFill>
                <a:latin typeface="Berlin Sans FB Demi" panose="020E0802020502020306" pitchFamily="34" charset="0"/>
                <a:cs typeface="Aharoni" pitchFamily="2" charset="-79"/>
              </a:rPr>
            </a:br>
            <a:r>
              <a:rPr lang="en-US" sz="1800" b="1" dirty="0" smtClean="0">
                <a:solidFill>
                  <a:srgbClr val="800000"/>
                </a:solidFill>
                <a:latin typeface="Berlin Sans FB Demi" panose="020E0802020502020306" pitchFamily="34" charset="0"/>
                <a:cs typeface="Aharoni" pitchFamily="2" charset="-79"/>
              </a:rPr>
              <a:t/>
            </a:r>
            <a:br>
              <a:rPr lang="en-US" sz="1800" b="1" dirty="0" smtClean="0">
                <a:solidFill>
                  <a:srgbClr val="800000"/>
                </a:solidFill>
                <a:latin typeface="Berlin Sans FB Demi" panose="020E0802020502020306" pitchFamily="34" charset="0"/>
                <a:cs typeface="Aharoni" pitchFamily="2" charset="-79"/>
              </a:rPr>
            </a:br>
            <a:r>
              <a:rPr lang="en-US" sz="1800" b="1" dirty="0" smtClean="0">
                <a:solidFill>
                  <a:srgbClr val="800000"/>
                </a:solidFill>
                <a:latin typeface="Berlin Sans FB Demi" panose="020E0802020502020306" pitchFamily="34" charset="0"/>
                <a:cs typeface="Aharoni" pitchFamily="2" charset="-79"/>
              </a:rPr>
              <a:t/>
            </a:r>
            <a:br>
              <a:rPr lang="en-US" sz="1800" b="1" dirty="0" smtClean="0">
                <a:solidFill>
                  <a:srgbClr val="800000"/>
                </a:solidFill>
                <a:latin typeface="Berlin Sans FB Demi" panose="020E0802020502020306" pitchFamily="34" charset="0"/>
                <a:cs typeface="Aharoni" pitchFamily="2" charset="-79"/>
              </a:rPr>
            </a:br>
            <a:r>
              <a:rPr lang="en-US" sz="4800" b="1" dirty="0">
                <a:solidFill>
                  <a:srgbClr val="800000"/>
                </a:solidFill>
                <a:latin typeface="Berlin Sans FB Demi" panose="020E0802020502020306" pitchFamily="34" charset="0"/>
                <a:cs typeface="Aharoni" pitchFamily="2" charset="-79"/>
              </a:rPr>
              <a:t/>
            </a:r>
            <a:br>
              <a:rPr lang="en-US" sz="4800" b="1" dirty="0">
                <a:solidFill>
                  <a:srgbClr val="800000"/>
                </a:solidFill>
                <a:latin typeface="Berlin Sans FB Demi" panose="020E0802020502020306" pitchFamily="34" charset="0"/>
                <a:cs typeface="Aharoni" pitchFamily="2" charset="-79"/>
              </a:rPr>
            </a:br>
            <a:endParaRPr lang="en-US" sz="3200" b="1" dirty="0">
              <a:solidFill>
                <a:srgbClr val="800000"/>
              </a:solidFill>
              <a:latin typeface="Berlin Sans FB Demi" panose="020E0802020502020306" pitchFamily="34" charset="0"/>
              <a:cs typeface="Aharoni" pitchFamily="2" charset="-79"/>
            </a:endParaRPr>
          </a:p>
        </p:txBody>
      </p:sp>
      <p:sp>
        <p:nvSpPr>
          <p:cNvPr id="7" name="Content Placeholder 2"/>
          <p:cNvSpPr txBox="1">
            <a:spLocks/>
          </p:cNvSpPr>
          <p:nvPr/>
        </p:nvSpPr>
        <p:spPr bwMode="auto">
          <a:xfrm>
            <a:off x="744314" y="1389616"/>
            <a:ext cx="7848873" cy="7200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buNone/>
            </a:pPr>
            <a:r>
              <a:rPr lang="en-US" sz="2000" dirty="0" smtClean="0">
                <a:solidFill>
                  <a:schemeClr val="accent5">
                    <a:lumMod val="25000"/>
                  </a:schemeClr>
                </a:solidFill>
                <a:latin typeface="Arial" panose="020B0604020202020204" pitchFamily="34" charset="0"/>
                <a:cs typeface="Arial" panose="020B0604020202020204" pitchFamily="34" charset="0"/>
              </a:rPr>
              <a:t>COMPARISON OF SALARY LEVELS OF EMPLOYEES CHARGED WITH FINANCIAL MISCONDUCT</a:t>
            </a:r>
            <a:endParaRPr lang="en-ZA" sz="2000" kern="0" dirty="0" smtClean="0">
              <a:solidFill>
                <a:schemeClr val="accent5">
                  <a:lumMod val="25000"/>
                </a:schemeClr>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611188" y="2060848"/>
            <a:ext cx="8229600" cy="4248472"/>
          </a:xfrm>
        </p:spPr>
        <p:txBody>
          <a:bodyPr/>
          <a:lstStyle/>
          <a:p>
            <a:endParaRPr lang="en-US" dirty="0" smtClean="0"/>
          </a:p>
          <a:p>
            <a:endParaRPr lang="en-US" dirty="0"/>
          </a:p>
          <a:p>
            <a:endParaRPr lang="en-US" dirty="0" smtClean="0"/>
          </a:p>
          <a:p>
            <a:pPr marL="0" indent="0">
              <a:buNone/>
            </a:pPr>
            <a:endParaRPr lang="en-US" dirty="0"/>
          </a:p>
        </p:txBody>
      </p:sp>
      <p:graphicFrame>
        <p:nvGraphicFramePr>
          <p:cNvPr id="8" name="Content Placeholder 4"/>
          <p:cNvGraphicFramePr>
            <a:graphicFrameLocks/>
          </p:cNvGraphicFramePr>
          <p:nvPr>
            <p:extLst>
              <p:ext uri="{D42A27DB-BD31-4B8C-83A1-F6EECF244321}">
                <p14:modId xmlns:p14="http://schemas.microsoft.com/office/powerpoint/2010/main" val="2411992094"/>
              </p:ext>
            </p:extLst>
          </p:nvPr>
        </p:nvGraphicFramePr>
        <p:xfrm>
          <a:off x="467544" y="1749656"/>
          <a:ext cx="8373244" cy="40381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585715" y="5840302"/>
            <a:ext cx="8136902" cy="430887"/>
          </a:xfrm>
          <a:prstGeom prst="rect">
            <a:avLst/>
          </a:prstGeom>
        </p:spPr>
        <p:txBody>
          <a:bodyPr wrap="square">
            <a:spAutoFit/>
          </a:bodyPr>
          <a:lstStyle/>
          <a:p>
            <a:pPr algn="just">
              <a:lnSpc>
                <a:spcPct val="110000"/>
              </a:lnSpc>
              <a:spcBef>
                <a:spcPts val="0"/>
              </a:spcBef>
            </a:pPr>
            <a:r>
              <a:rPr lang="en-US" sz="2000" dirty="0" smtClean="0"/>
              <a:t>*Other - salary </a:t>
            </a:r>
            <a:r>
              <a:rPr lang="en-US" sz="2000" dirty="0"/>
              <a:t>levels </a:t>
            </a:r>
            <a:r>
              <a:rPr lang="en-US" sz="2000" dirty="0" smtClean="0"/>
              <a:t>that fall </a:t>
            </a:r>
            <a:r>
              <a:rPr lang="en-US" sz="2000" dirty="0"/>
              <a:t>outside </a:t>
            </a:r>
            <a:r>
              <a:rPr lang="en-US" sz="2000" dirty="0" smtClean="0"/>
              <a:t>levels </a:t>
            </a:r>
            <a:r>
              <a:rPr lang="en-US" sz="2000" dirty="0"/>
              <a:t>1 to </a:t>
            </a:r>
            <a:r>
              <a:rPr lang="en-US" sz="2000" dirty="0" smtClean="0"/>
              <a:t>16</a:t>
            </a:r>
            <a:endParaRPr lang="en-US" sz="2000" dirty="0"/>
          </a:p>
        </p:txBody>
      </p:sp>
    </p:spTree>
    <p:extLst>
      <p:ext uri="{BB962C8B-B14F-4D97-AF65-F5344CB8AC3E}">
        <p14:creationId xmlns:p14="http://schemas.microsoft.com/office/powerpoint/2010/main" val="2848390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7460"/>
            <a:ext cx="8229600" cy="1008113"/>
          </a:xfrm>
        </p:spPr>
        <p:txBody>
          <a:bodyPr/>
          <a:lstStyle/>
          <a:p>
            <a:r>
              <a:rPr lang="en-US" sz="2400" b="1" dirty="0">
                <a:solidFill>
                  <a:srgbClr val="800000"/>
                </a:solidFill>
                <a:latin typeface="Berlin Sans FB Demi" panose="020E0802020502020306" pitchFamily="34" charset="0"/>
                <a:cs typeface="Aharoni" pitchFamily="2" charset="-79"/>
              </a:rPr>
              <a:t>TRENDS ANALYSIS ON COMPLETED DISCIPLINARY PROCEEDINGS ON  FINANCIAL </a:t>
            </a:r>
            <a:r>
              <a:rPr lang="en-US" sz="2400" b="1" dirty="0" smtClean="0">
                <a:solidFill>
                  <a:srgbClr val="800000"/>
                </a:solidFill>
                <a:latin typeface="Berlin Sans FB Demi" panose="020E0802020502020306" pitchFamily="34" charset="0"/>
                <a:cs typeface="Aharoni" pitchFamily="2" charset="-79"/>
              </a:rPr>
              <a:t>MISCONDUCT [6]</a:t>
            </a:r>
            <a:endParaRPr lang="en-US" sz="2400" dirty="0">
              <a:solidFill>
                <a:srgbClr val="800000"/>
              </a:solidFill>
              <a:latin typeface="Berlin Sans FB Demi" panose="020E0802020502020306" pitchFamily="34" charset="0"/>
            </a:endParaRPr>
          </a:p>
        </p:txBody>
      </p:sp>
      <p:sp>
        <p:nvSpPr>
          <p:cNvPr id="3" name="Content Placeholder 2"/>
          <p:cNvSpPr>
            <a:spLocks noGrp="1"/>
          </p:cNvSpPr>
          <p:nvPr>
            <p:ph idx="1"/>
          </p:nvPr>
        </p:nvSpPr>
        <p:spPr>
          <a:xfrm>
            <a:off x="457200" y="2158914"/>
            <a:ext cx="8291264" cy="4150406"/>
          </a:xfrm>
        </p:spPr>
        <p:txBody>
          <a:bodyPr/>
          <a:lstStyle/>
          <a:p>
            <a:pPr marL="339725" indent="-339725" algn="just">
              <a:lnSpc>
                <a:spcPct val="110000"/>
              </a:lnSpc>
              <a:spcBef>
                <a:spcPts val="0"/>
              </a:spcBef>
              <a:buFont typeface="Courier New" panose="02070309020205020404" pitchFamily="49" charset="0"/>
              <a:buChar char="o"/>
            </a:pPr>
            <a:r>
              <a:rPr lang="en-US" sz="1800" dirty="0"/>
              <a:t>In comparison to the 2015/2016 financial year, there has been a drastic increase in the number of </a:t>
            </a:r>
            <a:r>
              <a:rPr lang="en-US" sz="1800" dirty="0" smtClean="0"/>
              <a:t>SMS </a:t>
            </a:r>
            <a:r>
              <a:rPr lang="en-US" sz="1800" dirty="0"/>
              <a:t>members (salary levels 13-16) charged with financial misconduct in the 2016/2017 financial year </a:t>
            </a:r>
            <a:r>
              <a:rPr lang="en-US" sz="1800" dirty="0" smtClean="0"/>
              <a:t>i.e. </a:t>
            </a:r>
            <a:r>
              <a:rPr lang="en-US" sz="1800" b="1" dirty="0"/>
              <a:t>32</a:t>
            </a:r>
            <a:r>
              <a:rPr lang="en-US" sz="1800" dirty="0"/>
              <a:t> (2015/2016) to </a:t>
            </a:r>
            <a:r>
              <a:rPr lang="en-US" sz="1800" b="1" dirty="0"/>
              <a:t>297 </a:t>
            </a:r>
            <a:r>
              <a:rPr lang="en-US" sz="1800" dirty="0"/>
              <a:t>(2016/2017). </a:t>
            </a:r>
            <a:r>
              <a:rPr lang="en-ZA" sz="1800" dirty="0" smtClean="0"/>
              <a:t>An increase in the number of SMS </a:t>
            </a:r>
            <a:r>
              <a:rPr lang="en-ZA" sz="1800" dirty="0"/>
              <a:t>members </a:t>
            </a:r>
            <a:r>
              <a:rPr lang="en-ZA" sz="1800" b="1" dirty="0"/>
              <a:t>(297) </a:t>
            </a:r>
            <a:r>
              <a:rPr lang="en-ZA" sz="1800" dirty="0" smtClean="0"/>
              <a:t>found </a:t>
            </a:r>
            <a:r>
              <a:rPr lang="en-ZA" sz="1800" dirty="0"/>
              <a:t>guilty of financial misconduct is a worrying concern as SMS members </a:t>
            </a:r>
            <a:r>
              <a:rPr lang="en-ZA" sz="1800" dirty="0" smtClean="0"/>
              <a:t> are required to play </a:t>
            </a:r>
            <a:r>
              <a:rPr lang="en-ZA" sz="1800" dirty="0"/>
              <a:t>a critical role in the promotion and maintenance of sound financial </a:t>
            </a:r>
            <a:r>
              <a:rPr lang="en-ZA" sz="1800" dirty="0" smtClean="0"/>
              <a:t>management in the Public Service. </a:t>
            </a:r>
            <a:endParaRPr lang="en-US" sz="1800" dirty="0" smtClean="0"/>
          </a:p>
          <a:p>
            <a:pPr algn="just">
              <a:lnSpc>
                <a:spcPct val="110000"/>
              </a:lnSpc>
              <a:buFont typeface="Courier New" panose="02070309020205020404" pitchFamily="49" charset="0"/>
              <a:buChar char="o"/>
            </a:pPr>
            <a:r>
              <a:rPr lang="en-US" sz="1800" dirty="0" smtClean="0"/>
              <a:t>There </a:t>
            </a:r>
            <a:r>
              <a:rPr lang="en-US" sz="1800" dirty="0"/>
              <a:t>has been a decrease by </a:t>
            </a:r>
            <a:r>
              <a:rPr lang="en-US" sz="1800" b="1" dirty="0"/>
              <a:t>77</a:t>
            </a:r>
            <a:r>
              <a:rPr lang="en-US" sz="1800" dirty="0"/>
              <a:t> cases in respect of employees charged with financial misconduct at salary levels 1-8 </a:t>
            </a:r>
            <a:r>
              <a:rPr lang="en-US" sz="1800" dirty="0" smtClean="0"/>
              <a:t>i.e. </a:t>
            </a:r>
            <a:r>
              <a:rPr lang="en-US" sz="1800" dirty="0"/>
              <a:t>from </a:t>
            </a:r>
            <a:r>
              <a:rPr lang="en-US" sz="1800" b="1" dirty="0"/>
              <a:t>469</a:t>
            </a:r>
            <a:r>
              <a:rPr lang="en-US" sz="1800" dirty="0"/>
              <a:t> in the 2015/2016 financial year to </a:t>
            </a:r>
            <a:r>
              <a:rPr lang="en-US" sz="1800" b="1" dirty="0"/>
              <a:t>392</a:t>
            </a:r>
            <a:r>
              <a:rPr lang="en-US" sz="1800" dirty="0"/>
              <a:t> in the 2016/2017 financial year</a:t>
            </a:r>
            <a:r>
              <a:rPr lang="en-US" sz="1800" dirty="0" smtClean="0"/>
              <a:t>.</a:t>
            </a:r>
            <a:r>
              <a:rPr lang="en-US" sz="1800" dirty="0"/>
              <a:t> This could be ascribed to, for example lack of induction of lower level employees on policies and procedures, lower level employees being the first point of contact with service providers in respect to </a:t>
            </a:r>
            <a:r>
              <a:rPr lang="en-US" sz="1800" dirty="0" smtClean="0"/>
              <a:t>procurement.</a:t>
            </a:r>
            <a:endParaRPr lang="en-US" sz="1800" dirty="0"/>
          </a:p>
          <a:p>
            <a:pPr algn="just">
              <a:lnSpc>
                <a:spcPct val="110000"/>
              </a:lnSpc>
              <a:buFont typeface="Courier New" panose="02070309020205020404" pitchFamily="49" charset="0"/>
              <a:buChar char="o"/>
            </a:pPr>
            <a:endParaRPr lang="en-US" sz="1800" dirty="0"/>
          </a:p>
        </p:txBody>
      </p:sp>
      <p:sp>
        <p:nvSpPr>
          <p:cNvPr id="4" name="Footer Placeholder 3"/>
          <p:cNvSpPr>
            <a:spLocks noGrp="1"/>
          </p:cNvSpPr>
          <p:nvPr>
            <p:ph type="ftr" sz="quarter" idx="11"/>
          </p:nvPr>
        </p:nvSpPr>
        <p:spPr/>
        <p:txBody>
          <a:bodyPr/>
          <a:lstStyle/>
          <a:p>
            <a:r>
              <a:rPr lang="en-US" dirty="0" smtClean="0">
                <a:solidFill>
                  <a:schemeClr val="bg1"/>
                </a:solidFill>
              </a:rPr>
              <a:t>19</a:t>
            </a:r>
            <a:endParaRPr lang="en-US" dirty="0">
              <a:solidFill>
                <a:schemeClr val="bg1"/>
              </a:solidFill>
            </a:endParaRPr>
          </a:p>
        </p:txBody>
      </p:sp>
      <p:sp>
        <p:nvSpPr>
          <p:cNvPr id="7" name="Content Placeholder 2"/>
          <p:cNvSpPr txBox="1">
            <a:spLocks/>
          </p:cNvSpPr>
          <p:nvPr/>
        </p:nvSpPr>
        <p:spPr bwMode="auto">
          <a:xfrm>
            <a:off x="716378" y="1366826"/>
            <a:ext cx="7848873" cy="792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39725" indent="-339725" algn="just"/>
            <a:endParaRPr lang="en-ZA" sz="1800" b="1" kern="0" dirty="0" smtClean="0">
              <a:solidFill>
                <a:schemeClr val="accent5">
                  <a:lumMod val="25000"/>
                </a:schemeClr>
              </a:solidFill>
              <a:latin typeface="Aharoni" panose="02010803020104030203" pitchFamily="2" charset="-79"/>
              <a:cs typeface="Aharoni" panose="02010803020104030203" pitchFamily="2" charset="-79"/>
            </a:endParaRPr>
          </a:p>
        </p:txBody>
      </p:sp>
      <p:sp>
        <p:nvSpPr>
          <p:cNvPr id="6" name="Content Placeholder 2"/>
          <p:cNvSpPr txBox="1">
            <a:spLocks/>
          </p:cNvSpPr>
          <p:nvPr/>
        </p:nvSpPr>
        <p:spPr bwMode="auto">
          <a:xfrm>
            <a:off x="716378" y="1366826"/>
            <a:ext cx="7848873" cy="6480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buNone/>
            </a:pPr>
            <a:r>
              <a:rPr lang="en-US" sz="2000" dirty="0" smtClean="0">
                <a:solidFill>
                  <a:schemeClr val="accent5">
                    <a:lumMod val="25000"/>
                  </a:schemeClr>
                </a:solidFill>
                <a:latin typeface="Arial" panose="020B0604020202020204" pitchFamily="34" charset="0"/>
                <a:cs typeface="Arial" panose="020B0604020202020204" pitchFamily="34" charset="0"/>
              </a:rPr>
              <a:t>COMPARISON OF SALARY LEVELS OF EMPLOYEES CHARGED WITH FINANCIAL MISCONDUCT (</a:t>
            </a:r>
            <a:r>
              <a:rPr lang="en-US" sz="2000" dirty="0" err="1" smtClean="0">
                <a:solidFill>
                  <a:schemeClr val="accent5">
                    <a:lumMod val="25000"/>
                  </a:schemeClr>
                </a:solidFill>
                <a:latin typeface="Arial" panose="020B0604020202020204" pitchFamily="34" charset="0"/>
                <a:cs typeface="Arial" panose="020B0604020202020204" pitchFamily="34" charset="0"/>
              </a:rPr>
              <a:t>Contd</a:t>
            </a:r>
            <a:r>
              <a:rPr lang="en-US" sz="2000" dirty="0" smtClean="0">
                <a:solidFill>
                  <a:schemeClr val="accent5">
                    <a:lumMod val="25000"/>
                  </a:schemeClr>
                </a:solidFill>
                <a:latin typeface="Arial" panose="020B0604020202020204" pitchFamily="34" charset="0"/>
                <a:cs typeface="Arial" panose="020B0604020202020204" pitchFamily="34" charset="0"/>
              </a:rPr>
              <a:t>)</a:t>
            </a:r>
            <a:endParaRPr lang="en-ZA" sz="2000" kern="0" dirty="0" smtClean="0">
              <a:solidFill>
                <a:schemeClr val="accent5">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5434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55650" y="620688"/>
            <a:ext cx="7924800" cy="43204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800000"/>
                </a:solidFill>
                <a:effectLst/>
                <a:uLnTx/>
                <a:uFillTx/>
                <a:latin typeface="Berlin Sans FB Demi" panose="020E0802020502020306" pitchFamily="34" charset="0"/>
                <a:ea typeface="+mj-ea"/>
                <a:cs typeface="Aharoni" pitchFamily="2" charset="-79"/>
              </a:rPr>
              <a:t>PRESENTATION OUTLINE</a:t>
            </a:r>
          </a:p>
        </p:txBody>
      </p:sp>
      <p:sp>
        <p:nvSpPr>
          <p:cNvPr id="3" name="Rectangle 3"/>
          <p:cNvSpPr txBox="1">
            <a:spLocks noChangeArrowheads="1"/>
          </p:cNvSpPr>
          <p:nvPr/>
        </p:nvSpPr>
        <p:spPr>
          <a:xfrm>
            <a:off x="467544" y="1340768"/>
            <a:ext cx="8140898" cy="5064497"/>
          </a:xfrm>
          <a:prstGeom prst="rect">
            <a:avLst/>
          </a:prstGeom>
        </p:spPr>
        <p:txBody>
          <a:bodyPr/>
          <a:lstStyle/>
          <a:p>
            <a:pPr marL="342900" lvl="0" indent="-342900" algn="just">
              <a:spcBef>
                <a:spcPts val="0"/>
              </a:spcBef>
              <a:buSzPct val="125000"/>
              <a:buFontTx/>
              <a:buChar char="•"/>
              <a:defRPr/>
            </a:pPr>
            <a:r>
              <a:rPr lang="en-US" sz="2000" kern="0" dirty="0" smtClean="0">
                <a:latin typeface="+mn-lt"/>
              </a:rPr>
              <a:t>Legislative framework on financial misconduct</a:t>
            </a:r>
          </a:p>
          <a:p>
            <a:pPr marL="342900" lvl="0" indent="-342900" algn="just">
              <a:spcBef>
                <a:spcPts val="0"/>
              </a:spcBef>
              <a:buSzPct val="125000"/>
              <a:buFontTx/>
              <a:buChar char="•"/>
              <a:defRPr/>
            </a:pPr>
            <a:r>
              <a:rPr lang="en-US" sz="2000" kern="0" dirty="0" smtClean="0">
                <a:solidFill>
                  <a:schemeClr val="tx2"/>
                </a:solidFill>
                <a:latin typeface="+mn-lt"/>
              </a:rPr>
              <a:t>Objectives </a:t>
            </a:r>
            <a:r>
              <a:rPr lang="en-US" sz="2000" kern="0" dirty="0" smtClean="0">
                <a:solidFill>
                  <a:schemeClr val="tx2"/>
                </a:solidFill>
                <a:latin typeface="+mn-lt"/>
              </a:rPr>
              <a:t>of the </a:t>
            </a:r>
            <a:r>
              <a:rPr lang="en-US" sz="2000" i="1" kern="0" dirty="0" smtClean="0">
                <a:solidFill>
                  <a:schemeClr val="tx2"/>
                </a:solidFill>
                <a:latin typeface="+mn-lt"/>
              </a:rPr>
              <a:t>“Factsheet on Completed Disciplinary Proceedings on Financial Misconduct” </a:t>
            </a:r>
          </a:p>
          <a:p>
            <a:pPr marL="342900" lvl="0" indent="-342900" algn="just">
              <a:spcBef>
                <a:spcPts val="0"/>
              </a:spcBef>
              <a:buSzPct val="125000"/>
              <a:buFontTx/>
              <a:buChar char="•"/>
              <a:defRPr/>
            </a:pPr>
            <a:r>
              <a:rPr lang="en-US" sz="2000" kern="0" dirty="0" smtClean="0">
                <a:latin typeface="+mn-lt"/>
              </a:rPr>
              <a:t>Statistical </a:t>
            </a:r>
            <a:r>
              <a:rPr lang="en-US" sz="2000" kern="0" dirty="0" smtClean="0">
                <a:latin typeface="+mn-lt"/>
              </a:rPr>
              <a:t>overview of completed disciplinary proceedings on financial misconduct</a:t>
            </a:r>
          </a:p>
          <a:p>
            <a:pPr marL="342900" lvl="0" indent="-342900" algn="just">
              <a:spcBef>
                <a:spcPts val="0"/>
              </a:spcBef>
              <a:buSzPct val="125000"/>
              <a:buFontTx/>
              <a:buChar char="•"/>
              <a:defRPr/>
            </a:pPr>
            <a:r>
              <a:rPr lang="en-US" sz="2000" dirty="0" smtClean="0">
                <a:latin typeface="+mn-lt"/>
              </a:rPr>
              <a:t>Statistical </a:t>
            </a:r>
            <a:r>
              <a:rPr lang="en-US" sz="2000" dirty="0">
                <a:latin typeface="+mn-lt"/>
              </a:rPr>
              <a:t>overview of disciplinary proceedings on financial misconduct not completed </a:t>
            </a:r>
            <a:r>
              <a:rPr lang="en-US" sz="2000" dirty="0" smtClean="0">
                <a:latin typeface="+mn-lt"/>
              </a:rPr>
              <a:t>as at 31 March 2017</a:t>
            </a:r>
            <a:endParaRPr lang="en-US" sz="2000" kern="0" dirty="0" smtClean="0">
              <a:latin typeface="+mn-lt"/>
            </a:endParaRPr>
          </a:p>
          <a:p>
            <a:pPr marL="342900" lvl="0" indent="-342900" algn="just">
              <a:spcBef>
                <a:spcPts val="0"/>
              </a:spcBef>
              <a:buSzPct val="125000"/>
              <a:buFontTx/>
              <a:buChar char="•"/>
              <a:defRPr/>
            </a:pPr>
            <a:r>
              <a:rPr lang="en-US" sz="2000" kern="0" dirty="0" smtClean="0">
                <a:solidFill>
                  <a:schemeClr val="tx2"/>
                </a:solidFill>
                <a:latin typeface="+mn-lt"/>
              </a:rPr>
              <a:t>Trends </a:t>
            </a:r>
            <a:r>
              <a:rPr lang="en-US" sz="2000" kern="0" dirty="0" smtClean="0">
                <a:solidFill>
                  <a:schemeClr val="tx2"/>
                </a:solidFill>
                <a:latin typeface="+mn-lt"/>
              </a:rPr>
              <a:t>analysis of completed disciplinary proceedings on financial misconduct</a:t>
            </a:r>
          </a:p>
          <a:p>
            <a:pPr marL="342900" lvl="0" indent="-342900" algn="just">
              <a:spcBef>
                <a:spcPts val="0"/>
              </a:spcBef>
              <a:buSzPct val="125000"/>
              <a:buFont typeface="Arial" panose="020B0604020202020204" pitchFamily="34" charset="0"/>
              <a:buChar char="•"/>
              <a:defRPr/>
            </a:pPr>
            <a:r>
              <a:rPr lang="en-US" sz="2000" dirty="0" smtClean="0">
                <a:latin typeface="+mn-lt"/>
              </a:rPr>
              <a:t>Findings</a:t>
            </a:r>
            <a:endParaRPr lang="en-US" sz="2000" dirty="0" smtClean="0">
              <a:latin typeface="+mn-lt"/>
            </a:endParaRPr>
          </a:p>
          <a:p>
            <a:pPr marL="342900" lvl="0" indent="-342900" algn="just">
              <a:spcBef>
                <a:spcPts val="0"/>
              </a:spcBef>
              <a:buSzPct val="125000"/>
              <a:buFontTx/>
              <a:buChar char="•"/>
              <a:defRPr/>
            </a:pPr>
            <a:r>
              <a:rPr lang="en-US" sz="2000" dirty="0" smtClean="0">
                <a:latin typeface="+mn-lt"/>
              </a:rPr>
              <a:t>Advice </a:t>
            </a:r>
            <a:r>
              <a:rPr lang="en-US" sz="2000" dirty="0" smtClean="0">
                <a:latin typeface="+mn-lt"/>
              </a:rPr>
              <a:t>provided to departments</a:t>
            </a:r>
          </a:p>
          <a:p>
            <a:pPr marL="342900" lvl="0" indent="-342900" algn="just">
              <a:spcBef>
                <a:spcPts val="0"/>
              </a:spcBef>
              <a:buSzPct val="125000"/>
              <a:buFontTx/>
              <a:buChar char="•"/>
              <a:defRPr/>
            </a:pPr>
            <a:r>
              <a:rPr lang="en-US" sz="2000" dirty="0" smtClean="0">
                <a:latin typeface="+mn-lt"/>
              </a:rPr>
              <a:t>Conclusion</a:t>
            </a:r>
            <a:endParaRPr lang="en-US" sz="2000" dirty="0" smtClean="0">
              <a:latin typeface="+mn-lt"/>
            </a:endParaRPr>
          </a:p>
          <a:p>
            <a:pPr lvl="0" algn="r">
              <a:lnSpc>
                <a:spcPct val="120000"/>
              </a:lnSpc>
              <a:spcBef>
                <a:spcPts val="0"/>
              </a:spcBef>
              <a:buSzPct val="125000"/>
              <a:defRPr/>
            </a:pPr>
            <a:endParaRPr lang="en-US" sz="2000" dirty="0" smtClean="0">
              <a:latin typeface="+mn-lt"/>
            </a:endParaRPr>
          </a:p>
          <a:p>
            <a:pPr marL="342900" lvl="0" indent="-342900">
              <a:lnSpc>
                <a:spcPct val="120000"/>
              </a:lnSpc>
              <a:spcBef>
                <a:spcPts val="0"/>
              </a:spcBef>
              <a:buSzPct val="125000"/>
              <a:buFontTx/>
              <a:buChar char="•"/>
              <a:defRPr/>
            </a:pPr>
            <a:endParaRPr lang="en-US" sz="2000" dirty="0" smtClean="0">
              <a:latin typeface="+mn-lt"/>
            </a:endParaRPr>
          </a:p>
          <a:p>
            <a:pPr marL="342900" lvl="0" indent="-342900">
              <a:lnSpc>
                <a:spcPct val="120000"/>
              </a:lnSpc>
              <a:spcBef>
                <a:spcPts val="0"/>
              </a:spcBef>
              <a:buSzPct val="125000"/>
              <a:buFontTx/>
              <a:buChar char="•"/>
              <a:defRPr/>
            </a:pPr>
            <a:endParaRPr kumimoji="0" lang="en-US" sz="2000" i="0" u="none" strike="noStrike" kern="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20000"/>
              </a:lnSpc>
              <a:spcBef>
                <a:spcPts val="0"/>
              </a:spcBef>
              <a:spcAft>
                <a:spcPct val="0"/>
              </a:spcAft>
              <a:buClrTx/>
              <a:buSzPct val="125000"/>
              <a:buFontTx/>
              <a:buChar char="•"/>
              <a:tabLst/>
              <a:defRPr/>
            </a:pPr>
            <a:endParaRPr kumimoji="0" lang="en-US" sz="200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20000"/>
              </a:lnSpc>
              <a:spcBef>
                <a:spcPts val="0"/>
              </a:spcBef>
              <a:spcAft>
                <a:spcPct val="0"/>
              </a:spcAft>
              <a:buClrTx/>
              <a:buSzTx/>
              <a:buFontTx/>
              <a:buChar char="•"/>
              <a:tabLst/>
              <a:defRPr/>
            </a:pPr>
            <a:endParaRPr kumimoji="0" lang="en-US" sz="2000" i="0" u="none" strike="noStrike" kern="0" cap="none" spc="0" normalizeH="0" baseline="0" noProof="0" dirty="0" smtClean="0">
              <a:ln>
                <a:noFill/>
              </a:ln>
              <a:solidFill>
                <a:schemeClr val="tx1"/>
              </a:solidFill>
              <a:effectLst/>
              <a:uLnTx/>
              <a:uFillTx/>
              <a:latin typeface="+mn-lt"/>
              <a:ea typeface="+mn-ea"/>
              <a:cs typeface="+mn-cs"/>
            </a:endParaRPr>
          </a:p>
        </p:txBody>
      </p:sp>
      <p:sp>
        <p:nvSpPr>
          <p:cNvPr id="4" name="Rectangle 4"/>
          <p:cNvSpPr>
            <a:spLocks noChangeArrowheads="1"/>
          </p:cNvSpPr>
          <p:nvPr/>
        </p:nvSpPr>
        <p:spPr bwMode="auto">
          <a:xfrm>
            <a:off x="6553200" y="6310336"/>
            <a:ext cx="2133600" cy="476250"/>
          </a:xfrm>
          <a:prstGeom prst="rect">
            <a:avLst/>
          </a:prstGeom>
          <a:noFill/>
          <a:ln w="9525">
            <a:noFill/>
            <a:miter lim="800000"/>
            <a:headEnd/>
            <a:tailEnd/>
          </a:ln>
        </p:spPr>
        <p:txBody>
          <a:bodyPr/>
          <a:lstStyle/>
          <a:p>
            <a:pPr algn="r" eaLnBrk="0" hangingPunct="0"/>
            <a:endParaRPr lang="en-US" sz="1400" dirty="0">
              <a:solidFill>
                <a:schemeClr val="bg1"/>
              </a:solidFill>
            </a:endParaRPr>
          </a:p>
        </p:txBody>
      </p:sp>
      <p:sp>
        <p:nvSpPr>
          <p:cNvPr id="5" name="Footer Placeholder 4"/>
          <p:cNvSpPr>
            <a:spLocks noGrp="1"/>
          </p:cNvSpPr>
          <p:nvPr>
            <p:ph type="ftr" sz="quarter" idx="11"/>
          </p:nvPr>
        </p:nvSpPr>
        <p:spPr/>
        <p:txBody>
          <a:bodyPr/>
          <a:lstStyle/>
          <a:p>
            <a:r>
              <a:rPr lang="en-US" dirty="0" smtClean="0">
                <a:solidFill>
                  <a:schemeClr val="bg1"/>
                </a:solidFill>
              </a:rPr>
              <a:t>2</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203848" y="6309320"/>
            <a:ext cx="2895600" cy="332234"/>
          </a:xfrm>
        </p:spPr>
        <p:txBody>
          <a:bodyPr/>
          <a:lstStyle/>
          <a:p>
            <a:r>
              <a:rPr lang="en-US" dirty="0" smtClean="0">
                <a:solidFill>
                  <a:schemeClr val="bg1"/>
                </a:solidFill>
              </a:rPr>
              <a:t>20</a:t>
            </a:r>
            <a:endParaRPr lang="en-US" dirty="0">
              <a:solidFill>
                <a:schemeClr val="bg1"/>
              </a:solidFill>
            </a:endParaRPr>
          </a:p>
        </p:txBody>
      </p:sp>
      <p:sp>
        <p:nvSpPr>
          <p:cNvPr id="2" name="Title 1"/>
          <p:cNvSpPr>
            <a:spLocks noGrp="1"/>
          </p:cNvSpPr>
          <p:nvPr>
            <p:ph type="title"/>
          </p:nvPr>
        </p:nvSpPr>
        <p:spPr>
          <a:xfrm>
            <a:off x="551053" y="260648"/>
            <a:ext cx="8197411" cy="1584176"/>
          </a:xfrm>
        </p:spPr>
        <p:txBody>
          <a:bodyPr/>
          <a:lstStyle/>
          <a:p>
            <a:pPr marL="117475" indent="-117475"/>
            <a:r>
              <a:rPr lang="en-US" b="1" dirty="0" smtClean="0">
                <a:solidFill>
                  <a:srgbClr val="800000"/>
                </a:solidFill>
                <a:latin typeface="Aharoni" pitchFamily="2" charset="-79"/>
                <a:cs typeface="Aharoni" pitchFamily="2" charset="-79"/>
              </a:rPr>
              <a:t/>
            </a:r>
            <a:br>
              <a:rPr lang="en-US" b="1" dirty="0" smtClean="0">
                <a:solidFill>
                  <a:srgbClr val="800000"/>
                </a:solidFill>
                <a:latin typeface="Aharoni" pitchFamily="2" charset="-79"/>
                <a:cs typeface="Aharoni" pitchFamily="2" charset="-79"/>
              </a:rPr>
            </a:br>
            <a:r>
              <a:rPr lang="en-US" sz="2800" b="1" dirty="0">
                <a:solidFill>
                  <a:srgbClr val="800000"/>
                </a:solidFill>
                <a:latin typeface="Aharoni" pitchFamily="2" charset="-79"/>
                <a:cs typeface="Aharoni" pitchFamily="2" charset="-79"/>
              </a:rPr>
              <a:t/>
            </a:r>
            <a:br>
              <a:rPr lang="en-US" sz="2800" b="1" dirty="0">
                <a:solidFill>
                  <a:srgbClr val="800000"/>
                </a:solidFill>
                <a:latin typeface="Aharoni" pitchFamily="2" charset="-79"/>
                <a:cs typeface="Aharoni" pitchFamily="2" charset="-79"/>
              </a:rPr>
            </a:br>
            <a:r>
              <a:rPr lang="en-US" sz="2800" b="1" dirty="0" smtClean="0">
                <a:solidFill>
                  <a:srgbClr val="800000"/>
                </a:solidFill>
                <a:latin typeface="Aharoni" pitchFamily="2" charset="-79"/>
                <a:cs typeface="Aharoni" pitchFamily="2" charset="-79"/>
              </a:rPr>
              <a:t/>
            </a:r>
            <a:br>
              <a:rPr lang="en-US" sz="2800" b="1" dirty="0" smtClean="0">
                <a:solidFill>
                  <a:srgbClr val="800000"/>
                </a:solidFill>
                <a:latin typeface="Aharoni" pitchFamily="2" charset="-79"/>
                <a:cs typeface="Aharoni" pitchFamily="2" charset="-79"/>
              </a:rPr>
            </a:br>
            <a:r>
              <a:rPr lang="en-US" sz="2800" b="1" dirty="0">
                <a:solidFill>
                  <a:srgbClr val="800000"/>
                </a:solidFill>
                <a:latin typeface="Aharoni" pitchFamily="2" charset="-79"/>
                <a:cs typeface="Aharoni" pitchFamily="2" charset="-79"/>
              </a:rPr>
              <a:t/>
            </a:r>
            <a:br>
              <a:rPr lang="en-US" sz="2800" b="1" dirty="0">
                <a:solidFill>
                  <a:srgbClr val="800000"/>
                </a:solidFill>
                <a:latin typeface="Aharoni" pitchFamily="2" charset="-79"/>
                <a:cs typeface="Aharoni" pitchFamily="2" charset="-79"/>
              </a:rPr>
            </a:br>
            <a:r>
              <a:rPr lang="en-US" sz="2800" b="1" dirty="0" smtClean="0">
                <a:solidFill>
                  <a:srgbClr val="800000"/>
                </a:solidFill>
                <a:latin typeface="Aharoni" pitchFamily="2" charset="-79"/>
                <a:cs typeface="Aharoni" pitchFamily="2" charset="-79"/>
              </a:rPr>
              <a:t/>
            </a:r>
            <a:br>
              <a:rPr lang="en-US" sz="2800" b="1" dirty="0" smtClean="0">
                <a:solidFill>
                  <a:srgbClr val="800000"/>
                </a:solidFill>
                <a:latin typeface="Aharoni" pitchFamily="2" charset="-79"/>
                <a:cs typeface="Aharoni" pitchFamily="2" charset="-79"/>
              </a:rPr>
            </a:br>
            <a:r>
              <a:rPr lang="en-US" sz="2800" b="1" dirty="0">
                <a:solidFill>
                  <a:srgbClr val="800000"/>
                </a:solidFill>
                <a:latin typeface="Aharoni" pitchFamily="2" charset="-79"/>
                <a:cs typeface="Aharoni" pitchFamily="2" charset="-79"/>
              </a:rPr>
              <a:t/>
            </a:r>
            <a:br>
              <a:rPr lang="en-US" sz="2800" b="1" dirty="0">
                <a:solidFill>
                  <a:srgbClr val="800000"/>
                </a:solidFill>
                <a:latin typeface="Aharoni" pitchFamily="2" charset="-79"/>
                <a:cs typeface="Aharoni" pitchFamily="2" charset="-79"/>
              </a:rPr>
            </a:br>
            <a:r>
              <a:rPr lang="en-US" sz="2800" b="1" dirty="0" smtClean="0">
                <a:solidFill>
                  <a:srgbClr val="800000"/>
                </a:solidFill>
                <a:latin typeface="Aharoni" pitchFamily="2" charset="-79"/>
                <a:cs typeface="Aharoni" pitchFamily="2" charset="-79"/>
              </a:rPr>
              <a:t/>
            </a:r>
            <a:br>
              <a:rPr lang="en-US" sz="2800" b="1" dirty="0" smtClean="0">
                <a:solidFill>
                  <a:srgbClr val="800000"/>
                </a:solidFill>
                <a:latin typeface="Aharoni" pitchFamily="2" charset="-79"/>
                <a:cs typeface="Aharoni" pitchFamily="2" charset="-79"/>
              </a:rPr>
            </a:br>
            <a:r>
              <a:rPr lang="en-US" sz="2800" b="1" dirty="0" smtClean="0">
                <a:solidFill>
                  <a:srgbClr val="800000"/>
                </a:solidFill>
                <a:latin typeface="Aharoni" pitchFamily="2" charset="-79"/>
                <a:cs typeface="Aharoni" pitchFamily="2" charset="-79"/>
              </a:rPr>
              <a:t/>
            </a:r>
            <a:br>
              <a:rPr lang="en-US" sz="2800" b="1" dirty="0" smtClean="0">
                <a:solidFill>
                  <a:srgbClr val="800000"/>
                </a:solidFill>
                <a:latin typeface="Aharoni" pitchFamily="2" charset="-79"/>
                <a:cs typeface="Aharoni" pitchFamily="2" charset="-79"/>
              </a:rPr>
            </a:br>
            <a:r>
              <a:rPr lang="en-US" b="1" dirty="0">
                <a:solidFill>
                  <a:srgbClr val="800000"/>
                </a:solidFill>
                <a:latin typeface="Aharoni" pitchFamily="2" charset="-79"/>
                <a:cs typeface="Aharoni" pitchFamily="2" charset="-79"/>
              </a:rPr>
              <a:t/>
            </a:r>
            <a:br>
              <a:rPr lang="en-US" b="1" dirty="0">
                <a:solidFill>
                  <a:srgbClr val="800000"/>
                </a:solidFill>
                <a:latin typeface="Aharoni" pitchFamily="2" charset="-79"/>
                <a:cs typeface="Aharoni" pitchFamily="2" charset="-79"/>
              </a:rPr>
            </a:br>
            <a:r>
              <a:rPr lang="en-US" b="1" dirty="0">
                <a:solidFill>
                  <a:srgbClr val="800000"/>
                </a:solidFill>
                <a:latin typeface="Aharoni" pitchFamily="2" charset="-79"/>
                <a:cs typeface="Aharoni" pitchFamily="2" charset="-79"/>
              </a:rPr>
              <a:t/>
            </a:r>
            <a:br>
              <a:rPr lang="en-US" b="1" dirty="0">
                <a:solidFill>
                  <a:srgbClr val="800000"/>
                </a:solidFill>
                <a:latin typeface="Aharoni" pitchFamily="2" charset="-79"/>
                <a:cs typeface="Aharoni" pitchFamily="2" charset="-79"/>
              </a:rPr>
            </a:br>
            <a:endParaRPr lang="en-US" dirty="0"/>
          </a:p>
        </p:txBody>
      </p:sp>
      <p:graphicFrame>
        <p:nvGraphicFramePr>
          <p:cNvPr id="7" name="Chart 6"/>
          <p:cNvGraphicFramePr/>
          <p:nvPr>
            <p:extLst>
              <p:ext uri="{D42A27DB-BD31-4B8C-83A1-F6EECF244321}">
                <p14:modId xmlns:p14="http://schemas.microsoft.com/office/powerpoint/2010/main" val="233464364"/>
              </p:ext>
            </p:extLst>
          </p:nvPr>
        </p:nvGraphicFramePr>
        <p:xfrm>
          <a:off x="395536" y="1988841"/>
          <a:ext cx="8314929"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827584" y="604286"/>
            <a:ext cx="7848872" cy="830997"/>
          </a:xfrm>
          <a:prstGeom prst="rect">
            <a:avLst/>
          </a:prstGeom>
        </p:spPr>
        <p:txBody>
          <a:bodyPr wrap="square">
            <a:spAutoFit/>
          </a:bodyPr>
          <a:lstStyle/>
          <a:p>
            <a:pPr algn="ctr"/>
            <a:r>
              <a:rPr lang="en-US" sz="2400" b="1" dirty="0">
                <a:solidFill>
                  <a:srgbClr val="C00000"/>
                </a:solidFill>
                <a:latin typeface="Aharoni" pitchFamily="2" charset="-79"/>
                <a:cs typeface="Aharoni" pitchFamily="2" charset="-79"/>
              </a:rPr>
              <a:t>TRENDS ANALYSIS ON COMPLETED DISCIPLINARY PROCEEDINGS ON  FINANCIAL </a:t>
            </a:r>
            <a:r>
              <a:rPr lang="en-US" sz="2400" b="1" dirty="0" smtClean="0">
                <a:solidFill>
                  <a:srgbClr val="C00000"/>
                </a:solidFill>
                <a:latin typeface="Aharoni" pitchFamily="2" charset="-79"/>
                <a:cs typeface="Aharoni" pitchFamily="2" charset="-79"/>
              </a:rPr>
              <a:t>MISCONDUCT</a:t>
            </a:r>
            <a:r>
              <a:rPr lang="en-US" sz="2400" b="1" dirty="0">
                <a:solidFill>
                  <a:srgbClr val="C00000"/>
                </a:solidFill>
                <a:latin typeface="Aharoni" pitchFamily="2" charset="-79"/>
                <a:cs typeface="Aharoni" pitchFamily="2" charset="-79"/>
              </a:rPr>
              <a:t> </a:t>
            </a:r>
            <a:r>
              <a:rPr lang="en-US" sz="2400" b="1" dirty="0" smtClean="0">
                <a:solidFill>
                  <a:srgbClr val="C00000"/>
                </a:solidFill>
                <a:latin typeface="Aharoni" pitchFamily="2" charset="-79"/>
                <a:cs typeface="Aharoni" pitchFamily="2" charset="-79"/>
              </a:rPr>
              <a:t>[7]</a:t>
            </a:r>
            <a:endParaRPr lang="en-US" sz="2400" dirty="0">
              <a:solidFill>
                <a:srgbClr val="C00000"/>
              </a:solidFill>
            </a:endParaRPr>
          </a:p>
        </p:txBody>
      </p:sp>
      <p:sp>
        <p:nvSpPr>
          <p:cNvPr id="9" name="Rectangle 8"/>
          <p:cNvSpPr/>
          <p:nvPr/>
        </p:nvSpPr>
        <p:spPr>
          <a:xfrm>
            <a:off x="896414" y="1412776"/>
            <a:ext cx="7848872" cy="707886"/>
          </a:xfrm>
          <a:prstGeom prst="rect">
            <a:avLst/>
          </a:prstGeom>
        </p:spPr>
        <p:txBody>
          <a:bodyPr wrap="square">
            <a:spAutoFit/>
          </a:bodyPr>
          <a:lstStyle/>
          <a:p>
            <a:pPr algn="just">
              <a:spcBef>
                <a:spcPts val="0"/>
              </a:spcBef>
            </a:pPr>
            <a:r>
              <a:rPr lang="en-US" sz="2000" dirty="0" smtClean="0">
                <a:solidFill>
                  <a:schemeClr val="accent5">
                    <a:lumMod val="25000"/>
                  </a:schemeClr>
                </a:solidFill>
                <a:latin typeface="Aharoni" panose="02010803020104030203" pitchFamily="2" charset="-79"/>
                <a:cs typeface="Aharoni" panose="02010803020104030203" pitchFamily="2" charset="-79"/>
              </a:rPr>
              <a:t>COMPARISON OF THE MOST COMMON SANCTIONS IMPOSED BY NATIONAL AND PROVINCIAL DEPARTMENTS</a:t>
            </a:r>
            <a:endParaRPr lang="en-US" sz="2000" dirty="0">
              <a:solidFill>
                <a:schemeClr val="accent5">
                  <a:lumMod val="25000"/>
                </a:schemeClr>
              </a:solidFill>
              <a:latin typeface="Aharoni" panose="02010803020104030203" pitchFamily="2" charset="-79"/>
              <a:cs typeface="Aharoni" panose="02010803020104030203" pitchFamily="2" charset="-79"/>
            </a:endParaRPr>
          </a:p>
        </p:txBody>
      </p:sp>
      <p:sp>
        <p:nvSpPr>
          <p:cNvPr id="6" name="Rectangle 5"/>
          <p:cNvSpPr/>
          <p:nvPr/>
        </p:nvSpPr>
        <p:spPr>
          <a:xfrm>
            <a:off x="467544" y="5301208"/>
            <a:ext cx="8352928" cy="1015663"/>
          </a:xfrm>
          <a:prstGeom prst="rect">
            <a:avLst/>
          </a:prstGeom>
        </p:spPr>
        <p:txBody>
          <a:bodyPr wrap="square">
            <a:spAutoFit/>
          </a:bodyPr>
          <a:lstStyle/>
          <a:p>
            <a:pPr algn="just">
              <a:spcBef>
                <a:spcPts val="0"/>
              </a:spcBef>
            </a:pPr>
            <a:r>
              <a:rPr lang="en-US" sz="2000" dirty="0"/>
              <a:t>A </a:t>
            </a:r>
            <a:r>
              <a:rPr lang="en-US" sz="2000" i="1" dirty="0"/>
              <a:t>“Combination” </a:t>
            </a:r>
            <a:r>
              <a:rPr lang="en-US" sz="2000" dirty="0"/>
              <a:t>of sanctions is where the Chairperson of the disciplinary hearing pronounced two sanctions for e.g. final written  and suspension without pay.  </a:t>
            </a:r>
          </a:p>
        </p:txBody>
      </p:sp>
    </p:spTree>
    <p:extLst>
      <p:ext uri="{BB962C8B-B14F-4D97-AF65-F5344CB8AC3E}">
        <p14:creationId xmlns:p14="http://schemas.microsoft.com/office/powerpoint/2010/main" val="41607696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272072"/>
            <a:ext cx="8280920" cy="3657843"/>
          </a:xfrm>
        </p:spPr>
        <p:txBody>
          <a:bodyPr/>
          <a:lstStyle/>
          <a:p>
            <a:pPr marL="625475" indent="-285750" algn="just">
              <a:lnSpc>
                <a:spcPct val="130000"/>
              </a:lnSpc>
              <a:spcBef>
                <a:spcPts val="0"/>
              </a:spcBef>
              <a:buFont typeface="Courier New" panose="02070309020205020404" pitchFamily="49" charset="0"/>
              <a:buChar char="o"/>
            </a:pPr>
            <a:r>
              <a:rPr lang="en-ZA" sz="2000" dirty="0" smtClean="0"/>
              <a:t>Reports </a:t>
            </a:r>
            <a:r>
              <a:rPr lang="en-ZA" sz="2000" dirty="0"/>
              <a:t>submitted by departments </a:t>
            </a:r>
            <a:r>
              <a:rPr lang="en-ZA" sz="2000" dirty="0" smtClean="0"/>
              <a:t>show </a:t>
            </a:r>
            <a:r>
              <a:rPr lang="en-ZA" sz="2000" dirty="0"/>
              <a:t>that there </a:t>
            </a:r>
            <a:r>
              <a:rPr lang="en-ZA" sz="2000" dirty="0" smtClean="0"/>
              <a:t>are inconsistencies </a:t>
            </a:r>
            <a:r>
              <a:rPr lang="en-ZA" sz="2000" dirty="0"/>
              <a:t>in the sanctions imposed for cases of a similar nature. </a:t>
            </a:r>
            <a:r>
              <a:rPr lang="en-ZA" sz="2000" dirty="0" smtClean="0"/>
              <a:t>Although not assessing the merits of the cases, e.g. an </a:t>
            </a:r>
            <a:r>
              <a:rPr lang="en-ZA" sz="2000" dirty="0"/>
              <a:t>employee was found guilty of </a:t>
            </a:r>
            <a:r>
              <a:rPr lang="en-ZA" sz="2000" dirty="0" smtClean="0"/>
              <a:t>theft amounting to </a:t>
            </a:r>
            <a:r>
              <a:rPr lang="en-ZA" sz="2000" b="1" dirty="0" smtClean="0"/>
              <a:t>R5205.00</a:t>
            </a:r>
            <a:r>
              <a:rPr lang="en-ZA" sz="2000" dirty="0" smtClean="0"/>
              <a:t> </a:t>
            </a:r>
            <a:r>
              <a:rPr lang="en-ZA" sz="2000" dirty="0"/>
              <a:t>and the sanction imposed was </a:t>
            </a:r>
            <a:r>
              <a:rPr lang="en-ZA" sz="2000" dirty="0" smtClean="0"/>
              <a:t>written warning, </a:t>
            </a:r>
            <a:r>
              <a:rPr lang="en-ZA" sz="2000" dirty="0"/>
              <a:t>whilst </a:t>
            </a:r>
            <a:r>
              <a:rPr lang="en-ZA" sz="2000" dirty="0" smtClean="0"/>
              <a:t>an employee in the same Department found guilty of theft amounting to </a:t>
            </a:r>
            <a:r>
              <a:rPr lang="en-ZA" sz="2000" b="1" dirty="0" smtClean="0"/>
              <a:t>R1088.00</a:t>
            </a:r>
            <a:r>
              <a:rPr lang="en-ZA" sz="2000" dirty="0" smtClean="0"/>
              <a:t> was </a:t>
            </a:r>
            <a:r>
              <a:rPr lang="en-ZA" sz="2000" dirty="0"/>
              <a:t>issued </a:t>
            </a:r>
            <a:r>
              <a:rPr lang="en-ZA" sz="2000" dirty="0" smtClean="0"/>
              <a:t>with a sanction </a:t>
            </a:r>
            <a:r>
              <a:rPr lang="en-ZA" sz="2000" dirty="0"/>
              <a:t>of </a:t>
            </a:r>
            <a:r>
              <a:rPr lang="en-ZA" sz="2000" dirty="0" smtClean="0"/>
              <a:t>suspension without pay.</a:t>
            </a:r>
          </a:p>
          <a:p>
            <a:pPr marL="339725" indent="0" algn="just">
              <a:lnSpc>
                <a:spcPct val="130000"/>
              </a:lnSpc>
              <a:spcBef>
                <a:spcPts val="0"/>
              </a:spcBef>
              <a:buNone/>
            </a:pPr>
            <a:endParaRPr lang="en-ZA" sz="2000" dirty="0" smtClean="0"/>
          </a:p>
        </p:txBody>
      </p:sp>
      <p:sp>
        <p:nvSpPr>
          <p:cNvPr id="4" name="Footer Placeholder 3"/>
          <p:cNvSpPr>
            <a:spLocks noGrp="1"/>
          </p:cNvSpPr>
          <p:nvPr>
            <p:ph type="ftr" sz="quarter" idx="11"/>
          </p:nvPr>
        </p:nvSpPr>
        <p:spPr/>
        <p:txBody>
          <a:bodyPr/>
          <a:lstStyle/>
          <a:p>
            <a:r>
              <a:rPr lang="en-US" dirty="0" smtClean="0">
                <a:solidFill>
                  <a:schemeClr val="bg1"/>
                </a:solidFill>
              </a:rPr>
              <a:t>21</a:t>
            </a:r>
            <a:endParaRPr lang="en-US" dirty="0">
              <a:solidFill>
                <a:schemeClr val="bg1"/>
              </a:solidFill>
            </a:endParaRPr>
          </a:p>
        </p:txBody>
      </p:sp>
      <p:sp>
        <p:nvSpPr>
          <p:cNvPr id="6" name="Title 1"/>
          <p:cNvSpPr>
            <a:spLocks noGrp="1"/>
          </p:cNvSpPr>
          <p:nvPr>
            <p:ph type="title"/>
          </p:nvPr>
        </p:nvSpPr>
        <p:spPr>
          <a:xfrm>
            <a:off x="539552" y="620688"/>
            <a:ext cx="8315612" cy="792088"/>
          </a:xfrm>
        </p:spPr>
        <p:txBody>
          <a:bodyPr/>
          <a:lstStyle/>
          <a:p>
            <a:pPr lvl="0">
              <a:lnSpc>
                <a:spcPct val="80000"/>
              </a:lnSpc>
              <a:defRPr/>
            </a:pPr>
            <a:r>
              <a:rPr lang="en-US" sz="3200" b="1" dirty="0">
                <a:solidFill>
                  <a:srgbClr val="800000"/>
                </a:solidFill>
                <a:latin typeface="Berlin Sans FB Demi" panose="020E0802020502020306" pitchFamily="34" charset="0"/>
                <a:cs typeface="Aharoni" pitchFamily="2" charset="-79"/>
              </a:rPr>
              <a:t/>
            </a:r>
            <a:br>
              <a:rPr lang="en-US" sz="3200" b="1" dirty="0">
                <a:solidFill>
                  <a:srgbClr val="800000"/>
                </a:solidFill>
                <a:latin typeface="Berlin Sans FB Demi" panose="020E0802020502020306" pitchFamily="34" charset="0"/>
                <a:cs typeface="Aharoni" pitchFamily="2" charset="-79"/>
              </a:rPr>
            </a:br>
            <a:r>
              <a:rPr lang="en-US" sz="2400" b="1" dirty="0" smtClean="0">
                <a:solidFill>
                  <a:srgbClr val="800000"/>
                </a:solidFill>
                <a:latin typeface="Berlin Sans FB Demi" panose="020E0802020502020306" pitchFamily="34" charset="0"/>
                <a:cs typeface="Aharoni" pitchFamily="2" charset="-79"/>
              </a:rPr>
              <a:t>TRENDS </a:t>
            </a:r>
            <a:r>
              <a:rPr lang="en-US" sz="2400" b="1" dirty="0">
                <a:solidFill>
                  <a:srgbClr val="800000"/>
                </a:solidFill>
                <a:latin typeface="Berlin Sans FB Demi" panose="020E0802020502020306" pitchFamily="34" charset="0"/>
                <a:cs typeface="Aharoni" pitchFamily="2" charset="-79"/>
              </a:rPr>
              <a:t>ANALYSIS ON COMPLETED DISCIPLINARY PROCEEDINGS ON  FINANCIAL MISCONDUCT </a:t>
            </a:r>
            <a:r>
              <a:rPr lang="en-US" sz="2400" b="1" dirty="0" smtClean="0">
                <a:solidFill>
                  <a:srgbClr val="800000"/>
                </a:solidFill>
                <a:latin typeface="Berlin Sans FB Demi" panose="020E0802020502020306" pitchFamily="34" charset="0"/>
                <a:cs typeface="Aharoni" pitchFamily="2" charset="-79"/>
              </a:rPr>
              <a:t>[8]</a:t>
            </a:r>
            <a:r>
              <a:rPr lang="en-US" sz="2800" b="1" dirty="0">
                <a:solidFill>
                  <a:srgbClr val="800000"/>
                </a:solidFill>
                <a:latin typeface="Berlin Sans FB Demi" panose="020E0802020502020306" pitchFamily="34" charset="0"/>
                <a:cs typeface="Aharoni" pitchFamily="2" charset="-79"/>
              </a:rPr>
              <a:t/>
            </a:r>
            <a:br>
              <a:rPr lang="en-US" sz="2800" b="1" dirty="0">
                <a:solidFill>
                  <a:srgbClr val="800000"/>
                </a:solidFill>
                <a:latin typeface="Berlin Sans FB Demi" panose="020E0802020502020306" pitchFamily="34" charset="0"/>
                <a:cs typeface="Aharoni" pitchFamily="2" charset="-79"/>
              </a:rPr>
            </a:br>
            <a:endParaRPr lang="en-US" sz="2800" b="1" dirty="0">
              <a:solidFill>
                <a:srgbClr val="800000"/>
              </a:solidFill>
              <a:latin typeface="Berlin Sans FB Demi" panose="020E0802020502020306" pitchFamily="34" charset="0"/>
              <a:cs typeface="Aharoni" pitchFamily="2" charset="-79"/>
            </a:endParaRPr>
          </a:p>
        </p:txBody>
      </p:sp>
      <p:sp>
        <p:nvSpPr>
          <p:cNvPr id="5" name="Rectangle 4"/>
          <p:cNvSpPr/>
          <p:nvPr/>
        </p:nvSpPr>
        <p:spPr>
          <a:xfrm>
            <a:off x="827584" y="1564186"/>
            <a:ext cx="7848872" cy="707886"/>
          </a:xfrm>
          <a:prstGeom prst="rect">
            <a:avLst/>
          </a:prstGeom>
        </p:spPr>
        <p:txBody>
          <a:bodyPr wrap="square">
            <a:spAutoFit/>
          </a:bodyPr>
          <a:lstStyle/>
          <a:p>
            <a:pPr algn="just">
              <a:spcBef>
                <a:spcPts val="0"/>
              </a:spcBef>
            </a:pPr>
            <a:r>
              <a:rPr lang="en-US" sz="2000" dirty="0" smtClean="0">
                <a:solidFill>
                  <a:schemeClr val="accent5">
                    <a:lumMod val="25000"/>
                  </a:schemeClr>
                </a:solidFill>
                <a:latin typeface="Aharoni" panose="02010803020104030203" pitchFamily="2" charset="-79"/>
                <a:cs typeface="Aharoni" panose="02010803020104030203" pitchFamily="2" charset="-79"/>
              </a:rPr>
              <a:t>COMPARISON OF THE MOST COMMON SANCTIONS IMPOSED BY NATIONAL AND PROVINCIAL DEPARTMENTS (</a:t>
            </a:r>
            <a:r>
              <a:rPr lang="en-US" sz="2000" dirty="0" err="1" smtClean="0">
                <a:solidFill>
                  <a:schemeClr val="accent5">
                    <a:lumMod val="25000"/>
                  </a:schemeClr>
                </a:solidFill>
                <a:latin typeface="Aharoni" panose="02010803020104030203" pitchFamily="2" charset="-79"/>
                <a:cs typeface="Aharoni" panose="02010803020104030203" pitchFamily="2" charset="-79"/>
              </a:rPr>
              <a:t>Contd</a:t>
            </a:r>
            <a:r>
              <a:rPr lang="en-US" sz="2000" dirty="0" smtClean="0">
                <a:solidFill>
                  <a:schemeClr val="accent5">
                    <a:lumMod val="25000"/>
                  </a:schemeClr>
                </a:solidFill>
                <a:latin typeface="Aharoni" panose="02010803020104030203" pitchFamily="2" charset="-79"/>
                <a:cs typeface="Aharoni" panose="02010803020104030203" pitchFamily="2" charset="-79"/>
              </a:rPr>
              <a:t>)</a:t>
            </a:r>
            <a:endParaRPr lang="en-US" sz="2000" dirty="0">
              <a:solidFill>
                <a:schemeClr val="accent5">
                  <a:lumMod val="25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278976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048" y="2348880"/>
            <a:ext cx="8147408" cy="1180725"/>
          </a:xfrm>
        </p:spPr>
        <p:txBody>
          <a:bodyPr/>
          <a:lstStyle/>
          <a:p>
            <a:pPr marL="344488" indent="-344488" algn="just">
              <a:spcBef>
                <a:spcPts val="0"/>
              </a:spcBef>
              <a:buFont typeface="Courier New" panose="02070309020205020404" pitchFamily="49" charset="0"/>
              <a:buChar char="o"/>
              <a:tabLst>
                <a:tab pos="1031875" algn="l"/>
              </a:tabLst>
            </a:pPr>
            <a:r>
              <a:rPr lang="en-US" sz="2000" dirty="0" smtClean="0"/>
              <a:t>In comparison to the 2015/2016 financial year, there has been an increase of </a:t>
            </a:r>
            <a:r>
              <a:rPr lang="en-US" sz="2000" b="1" dirty="0" smtClean="0"/>
              <a:t>10% </a:t>
            </a:r>
            <a:r>
              <a:rPr lang="en-US" sz="2000" dirty="0" smtClean="0"/>
              <a:t>in criminal proceedings instituted against employees charged with financial misconduct in the 2016/2017 financial year i.e. </a:t>
            </a:r>
            <a:r>
              <a:rPr lang="en-US" sz="2000" b="1" dirty="0" smtClean="0"/>
              <a:t>16% </a:t>
            </a:r>
            <a:r>
              <a:rPr lang="en-US" sz="2000" dirty="0" smtClean="0"/>
              <a:t>(2015/2016) to </a:t>
            </a:r>
            <a:r>
              <a:rPr lang="en-US" sz="2000" b="1" dirty="0" smtClean="0"/>
              <a:t>26% </a:t>
            </a:r>
            <a:r>
              <a:rPr lang="en-US" sz="2000" dirty="0" smtClean="0"/>
              <a:t>(2016/2017).</a:t>
            </a:r>
            <a:endParaRPr lang="en-US" sz="2000" b="1" dirty="0">
              <a:solidFill>
                <a:srgbClr val="FF0000"/>
              </a:solidFill>
            </a:endParaRPr>
          </a:p>
          <a:p>
            <a:pPr marL="457200" indent="0" algn="just">
              <a:spcBef>
                <a:spcPts val="0"/>
              </a:spcBef>
              <a:buNone/>
            </a:pPr>
            <a:endParaRPr lang="en-US" sz="2000" b="1" dirty="0">
              <a:solidFill>
                <a:srgbClr val="FF0000"/>
              </a:solidFill>
            </a:endParaRPr>
          </a:p>
        </p:txBody>
      </p:sp>
      <p:sp>
        <p:nvSpPr>
          <p:cNvPr id="4" name="Footer Placeholder 3"/>
          <p:cNvSpPr>
            <a:spLocks noGrp="1"/>
          </p:cNvSpPr>
          <p:nvPr>
            <p:ph type="ftr" sz="quarter" idx="11"/>
          </p:nvPr>
        </p:nvSpPr>
        <p:spPr>
          <a:xfrm>
            <a:off x="3053866" y="6352731"/>
            <a:ext cx="2895600" cy="476250"/>
          </a:xfrm>
        </p:spPr>
        <p:txBody>
          <a:bodyPr/>
          <a:lstStyle/>
          <a:p>
            <a:r>
              <a:rPr lang="en-US" dirty="0" smtClean="0">
                <a:solidFill>
                  <a:schemeClr val="bg1"/>
                </a:solidFill>
              </a:rPr>
              <a:t>22</a:t>
            </a:r>
            <a:endParaRPr lang="en-US" dirty="0">
              <a:solidFill>
                <a:schemeClr val="bg1"/>
              </a:solidFill>
            </a:endParaRPr>
          </a:p>
        </p:txBody>
      </p:sp>
      <p:sp>
        <p:nvSpPr>
          <p:cNvPr id="9" name="Title 1"/>
          <p:cNvSpPr>
            <a:spLocks noGrp="1"/>
          </p:cNvSpPr>
          <p:nvPr>
            <p:ph type="title"/>
          </p:nvPr>
        </p:nvSpPr>
        <p:spPr>
          <a:xfrm>
            <a:off x="529048" y="692695"/>
            <a:ext cx="8296924" cy="792089"/>
          </a:xfrm>
        </p:spPr>
        <p:txBody>
          <a:bodyPr/>
          <a:lstStyle/>
          <a:p>
            <a:pPr lvl="0">
              <a:lnSpc>
                <a:spcPct val="80000"/>
              </a:lnSpc>
              <a:defRPr/>
            </a:pPr>
            <a:r>
              <a:rPr lang="en-US" sz="2400" b="1" dirty="0" smtClean="0">
                <a:solidFill>
                  <a:srgbClr val="800000"/>
                </a:solidFill>
                <a:latin typeface="Berlin Sans FB Demi" panose="020E0802020502020306" pitchFamily="34" charset="0"/>
                <a:cs typeface="Aharoni" pitchFamily="2" charset="-79"/>
              </a:rPr>
              <a:t/>
            </a:r>
            <a:br>
              <a:rPr lang="en-US" sz="2400" b="1" dirty="0" smtClean="0">
                <a:solidFill>
                  <a:srgbClr val="800000"/>
                </a:solidFill>
                <a:latin typeface="Berlin Sans FB Demi" panose="020E0802020502020306" pitchFamily="34" charset="0"/>
                <a:cs typeface="Aharoni" pitchFamily="2" charset="-79"/>
              </a:rPr>
            </a:br>
            <a:r>
              <a:rPr lang="en-US" sz="2400" b="1" dirty="0">
                <a:solidFill>
                  <a:srgbClr val="800000"/>
                </a:solidFill>
                <a:latin typeface="Berlin Sans FB Demi" panose="020E0802020502020306" pitchFamily="34" charset="0"/>
                <a:cs typeface="Aharoni" pitchFamily="2" charset="-79"/>
              </a:rPr>
              <a:t>TRENDS ANALYSIS ON COMPLETED DISCIPLINARY PROCEEDINGS ON  FINANCIAL </a:t>
            </a:r>
            <a:r>
              <a:rPr lang="en-US" sz="2400" b="1" dirty="0" smtClean="0">
                <a:solidFill>
                  <a:srgbClr val="800000"/>
                </a:solidFill>
                <a:latin typeface="Berlin Sans FB Demi" panose="020E0802020502020306" pitchFamily="34" charset="0"/>
                <a:cs typeface="Aharoni" pitchFamily="2" charset="-79"/>
              </a:rPr>
              <a:t>MISCONDUCT [9]</a:t>
            </a:r>
            <a:r>
              <a:rPr lang="en-US" sz="2800" b="1" dirty="0" smtClean="0">
                <a:solidFill>
                  <a:srgbClr val="800000"/>
                </a:solidFill>
                <a:latin typeface="Berlin Sans FB Demi" panose="020E0802020502020306" pitchFamily="34" charset="0"/>
                <a:cs typeface="Aharoni" pitchFamily="2" charset="-79"/>
              </a:rPr>
              <a:t/>
            </a:r>
            <a:br>
              <a:rPr lang="en-US" sz="2800" b="1" dirty="0" smtClean="0">
                <a:solidFill>
                  <a:srgbClr val="800000"/>
                </a:solidFill>
                <a:latin typeface="Berlin Sans FB Demi" panose="020E0802020502020306" pitchFamily="34" charset="0"/>
                <a:cs typeface="Aharoni" pitchFamily="2" charset="-79"/>
              </a:rPr>
            </a:br>
            <a:endParaRPr lang="en-US" sz="2800" b="1" dirty="0">
              <a:solidFill>
                <a:srgbClr val="800000"/>
              </a:solidFill>
              <a:latin typeface="Berlin Sans FB Demi" panose="020E0802020502020306" pitchFamily="34" charset="0"/>
              <a:cs typeface="Aharoni" pitchFamily="2" charset="-79"/>
            </a:endParaRPr>
          </a:p>
        </p:txBody>
      </p:sp>
      <p:sp>
        <p:nvSpPr>
          <p:cNvPr id="5" name="Rectangle 4"/>
          <p:cNvSpPr/>
          <p:nvPr/>
        </p:nvSpPr>
        <p:spPr>
          <a:xfrm>
            <a:off x="557668" y="1371687"/>
            <a:ext cx="8190796" cy="1107996"/>
          </a:xfrm>
          <a:prstGeom prst="rect">
            <a:avLst/>
          </a:prstGeom>
        </p:spPr>
        <p:txBody>
          <a:bodyPr wrap="square">
            <a:spAutoFit/>
          </a:bodyPr>
          <a:lstStyle/>
          <a:p>
            <a:pPr marL="58737" algn="just">
              <a:lnSpc>
                <a:spcPct val="110000"/>
              </a:lnSpc>
              <a:spcBef>
                <a:spcPts val="0"/>
              </a:spcBef>
            </a:pPr>
            <a:r>
              <a:rPr lang="en-ZA" sz="2000" dirty="0">
                <a:solidFill>
                  <a:schemeClr val="accent5">
                    <a:lumMod val="25000"/>
                  </a:schemeClr>
                </a:solidFill>
                <a:latin typeface="Aharoni" panose="02010803020104030203" pitchFamily="2" charset="-79"/>
                <a:cs typeface="Aharoni" panose="02010803020104030203" pitchFamily="2" charset="-79"/>
              </a:rPr>
              <a:t>INCREASE IN CRIMINAL PROCEEDINGS INSTITUTED IN COMPLETED DISCIPLINARY PROCEEDINGS ON FINANCIAL MISCONDUCT </a:t>
            </a:r>
            <a:r>
              <a:rPr lang="en-ZA" sz="2000" dirty="0" smtClean="0">
                <a:solidFill>
                  <a:schemeClr val="accent5">
                    <a:lumMod val="25000"/>
                  </a:schemeClr>
                </a:solidFill>
                <a:latin typeface="Aharoni" panose="02010803020104030203" pitchFamily="2" charset="-79"/>
                <a:cs typeface="Aharoni" panose="02010803020104030203" pitchFamily="2" charset="-79"/>
              </a:rPr>
              <a:t>(</a:t>
            </a:r>
            <a:r>
              <a:rPr lang="en-ZA" sz="2000" dirty="0" err="1" smtClean="0">
                <a:solidFill>
                  <a:schemeClr val="accent5">
                    <a:lumMod val="25000"/>
                  </a:schemeClr>
                </a:solidFill>
                <a:latin typeface="Aharoni" panose="02010803020104030203" pitchFamily="2" charset="-79"/>
                <a:cs typeface="Aharoni" panose="02010803020104030203" pitchFamily="2" charset="-79"/>
              </a:rPr>
              <a:t>contd</a:t>
            </a:r>
            <a:r>
              <a:rPr lang="en-ZA" sz="2000" dirty="0" smtClean="0">
                <a:solidFill>
                  <a:schemeClr val="accent5">
                    <a:lumMod val="25000"/>
                  </a:schemeClr>
                </a:solidFill>
                <a:latin typeface="Aharoni" panose="02010803020104030203" pitchFamily="2" charset="-79"/>
                <a:cs typeface="Aharoni" panose="02010803020104030203" pitchFamily="2" charset="-79"/>
              </a:rPr>
              <a:t>)</a:t>
            </a:r>
            <a:endParaRPr lang="en-ZA" sz="2000" dirty="0">
              <a:solidFill>
                <a:schemeClr val="accent5">
                  <a:lumMod val="25000"/>
                </a:schemeClr>
              </a:solidFill>
              <a:latin typeface="Aharoni" panose="02010803020104030203" pitchFamily="2" charset="-79"/>
              <a:cs typeface="Aharoni" panose="02010803020104030203" pitchFamily="2" charset="-79"/>
            </a:endParaRPr>
          </a:p>
        </p:txBody>
      </p:sp>
      <p:graphicFrame>
        <p:nvGraphicFramePr>
          <p:cNvPr id="7" name="Chart 6"/>
          <p:cNvGraphicFramePr/>
          <p:nvPr>
            <p:extLst>
              <p:ext uri="{D42A27DB-BD31-4B8C-83A1-F6EECF244321}">
                <p14:modId xmlns:p14="http://schemas.microsoft.com/office/powerpoint/2010/main" val="2685839825"/>
              </p:ext>
            </p:extLst>
          </p:nvPr>
        </p:nvGraphicFramePr>
        <p:xfrm>
          <a:off x="323528" y="3573016"/>
          <a:ext cx="8352928" cy="2664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1117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346744"/>
            <a:ext cx="8229600" cy="864096"/>
          </a:xfrm>
        </p:spPr>
        <p:txBody>
          <a:bodyPr/>
          <a:lstStyle/>
          <a:p>
            <a:pPr marL="117475" indent="0" algn="just">
              <a:spcBef>
                <a:spcPts val="0"/>
              </a:spcBef>
              <a:buNone/>
            </a:pPr>
            <a:r>
              <a:rPr lang="en-US" sz="2000" dirty="0" smtClean="0">
                <a:solidFill>
                  <a:schemeClr val="accent5">
                    <a:lumMod val="25000"/>
                  </a:schemeClr>
                </a:solidFill>
                <a:latin typeface="Arial" panose="020B0604020202020204" pitchFamily="34" charset="0"/>
                <a:cs typeface="Arial" panose="020B0604020202020204" pitchFamily="34" charset="0"/>
              </a:rPr>
              <a:t>INCREASE IN THE AMOUNT OF MONEY INVOLVED IN COMPLETED DISCIPLINARY PROCEEDINGS ON FINANCIAL MISCONDUCT AND THE RECOVERY THEREOF FOR THE 2013/2014 TO 2016/2017 </a:t>
            </a:r>
            <a:r>
              <a:rPr lang="en-US" sz="2000" dirty="0">
                <a:solidFill>
                  <a:schemeClr val="accent5">
                    <a:lumMod val="25000"/>
                  </a:schemeClr>
                </a:solidFill>
                <a:latin typeface="Arial" panose="020B0604020202020204" pitchFamily="34" charset="0"/>
                <a:cs typeface="Arial" panose="020B0604020202020204" pitchFamily="34" charset="0"/>
              </a:rPr>
              <a:t>FY</a:t>
            </a:r>
            <a:endParaRPr lang="en-ZA" sz="2000" dirty="0" smtClean="0">
              <a:solidFill>
                <a:schemeClr val="accent5">
                  <a:lumMod val="25000"/>
                </a:schemeClr>
              </a:solidFill>
              <a:latin typeface="Arial" panose="020B0604020202020204" pitchFamily="34" charset="0"/>
              <a:cs typeface="Arial" panose="020B0604020202020204" pitchFamily="34" charset="0"/>
            </a:endParaRPr>
          </a:p>
          <a:p>
            <a:pPr marL="0" indent="0" algn="just">
              <a:spcBef>
                <a:spcPts val="0"/>
              </a:spcBef>
              <a:buNone/>
            </a:pPr>
            <a:endParaRPr lang="en-ZA" sz="2000" dirty="0">
              <a:latin typeface="Arial" panose="020B0604020202020204" pitchFamily="34" charset="0"/>
              <a:cs typeface="Arial" panose="020B0604020202020204" pitchFamily="34" charset="0"/>
            </a:endParaRPr>
          </a:p>
          <a:p>
            <a:pPr algn="just">
              <a:spcBef>
                <a:spcPts val="0"/>
              </a:spcBef>
            </a:pPr>
            <a:endParaRPr lang="en-ZA" sz="2000" dirty="0" smtClean="0">
              <a:latin typeface="Arial" panose="020B0604020202020204" pitchFamily="34" charset="0"/>
              <a:cs typeface="Arial" panose="020B0604020202020204" pitchFamily="34" charset="0"/>
            </a:endParaRPr>
          </a:p>
          <a:p>
            <a:pPr algn="just">
              <a:spcBef>
                <a:spcPts val="0"/>
              </a:spcBef>
            </a:pPr>
            <a:endParaRPr lang="en-ZA" sz="2000" dirty="0">
              <a:latin typeface="Arial" panose="020B0604020202020204" pitchFamily="34" charset="0"/>
              <a:cs typeface="Arial" panose="020B0604020202020204" pitchFamily="34" charset="0"/>
            </a:endParaRPr>
          </a:p>
          <a:p>
            <a:pPr algn="just">
              <a:spcBef>
                <a:spcPts val="0"/>
              </a:spcBef>
            </a:pPr>
            <a:endParaRPr lang="en-ZA" sz="2000" dirty="0" smtClean="0">
              <a:latin typeface="Arial" panose="020B0604020202020204" pitchFamily="34" charset="0"/>
              <a:cs typeface="Arial" panose="020B0604020202020204" pitchFamily="34" charset="0"/>
            </a:endParaRPr>
          </a:p>
          <a:p>
            <a:pPr algn="just">
              <a:spcBef>
                <a:spcPts val="0"/>
              </a:spcBef>
            </a:pPr>
            <a:endParaRPr lang="en-ZA" sz="2000" dirty="0">
              <a:latin typeface="Arial" panose="020B0604020202020204" pitchFamily="34" charset="0"/>
              <a:cs typeface="Arial" panose="020B0604020202020204" pitchFamily="34" charset="0"/>
            </a:endParaRPr>
          </a:p>
          <a:p>
            <a:pPr algn="just">
              <a:spcBef>
                <a:spcPts val="0"/>
              </a:spcBef>
            </a:pPr>
            <a:endParaRPr lang="en-ZA" sz="2000" dirty="0" smtClean="0">
              <a:latin typeface="Arial" panose="020B0604020202020204" pitchFamily="34" charset="0"/>
              <a:cs typeface="Arial" panose="020B0604020202020204" pitchFamily="34" charset="0"/>
            </a:endParaRPr>
          </a:p>
          <a:p>
            <a:pPr algn="just">
              <a:spcBef>
                <a:spcPts val="0"/>
              </a:spcBef>
            </a:pPr>
            <a:endParaRPr lang="en-ZA" sz="2000" dirty="0">
              <a:latin typeface="Arial" panose="020B0604020202020204" pitchFamily="34" charset="0"/>
              <a:cs typeface="Arial" panose="020B0604020202020204" pitchFamily="34" charset="0"/>
            </a:endParaRPr>
          </a:p>
          <a:p>
            <a:pPr algn="just">
              <a:spcBef>
                <a:spcPts val="0"/>
              </a:spcBef>
            </a:pPr>
            <a:endParaRPr lang="en-ZA" sz="2000" dirty="0" smtClean="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smtClean="0">
                <a:solidFill>
                  <a:schemeClr val="bg1"/>
                </a:solidFill>
              </a:rPr>
              <a:t>23</a:t>
            </a:r>
            <a:endParaRPr lang="en-US" dirty="0">
              <a:solidFill>
                <a:schemeClr val="bg1"/>
              </a:solidFill>
            </a:endParaRPr>
          </a:p>
        </p:txBody>
      </p:sp>
      <p:sp>
        <p:nvSpPr>
          <p:cNvPr id="11" name="Title 1"/>
          <p:cNvSpPr>
            <a:spLocks noGrp="1"/>
          </p:cNvSpPr>
          <p:nvPr>
            <p:ph type="title"/>
          </p:nvPr>
        </p:nvSpPr>
        <p:spPr>
          <a:xfrm>
            <a:off x="683568" y="620688"/>
            <a:ext cx="8309942" cy="792088"/>
          </a:xfrm>
        </p:spPr>
        <p:txBody>
          <a:bodyPr/>
          <a:lstStyle/>
          <a:p>
            <a:pPr lvl="0">
              <a:lnSpc>
                <a:spcPct val="80000"/>
              </a:lnSpc>
              <a:defRPr/>
            </a:pPr>
            <a:r>
              <a:rPr lang="en-US" sz="3200" b="1" dirty="0">
                <a:solidFill>
                  <a:srgbClr val="800000"/>
                </a:solidFill>
                <a:latin typeface="Berlin Sans FB Demi" panose="020E0802020502020306" pitchFamily="34" charset="0"/>
                <a:cs typeface="Aharoni" pitchFamily="2" charset="-79"/>
              </a:rPr>
              <a:t/>
            </a:r>
            <a:br>
              <a:rPr lang="en-US" sz="3200" b="1" dirty="0">
                <a:solidFill>
                  <a:srgbClr val="800000"/>
                </a:solidFill>
                <a:latin typeface="Berlin Sans FB Demi" panose="020E0802020502020306" pitchFamily="34" charset="0"/>
                <a:cs typeface="Aharoni" pitchFamily="2" charset="-79"/>
              </a:rPr>
            </a:br>
            <a:r>
              <a:rPr lang="en-US" sz="2400" b="1" dirty="0">
                <a:solidFill>
                  <a:srgbClr val="800000"/>
                </a:solidFill>
                <a:latin typeface="Berlin Sans FB Demi" panose="020E0802020502020306" pitchFamily="34" charset="0"/>
                <a:cs typeface="Aharoni" pitchFamily="2" charset="-79"/>
              </a:rPr>
              <a:t>TRENDS ANALYSIS ON COMPLETED DISCIPLINARY PROCEEDINGS ON  FINANCIAL </a:t>
            </a:r>
            <a:r>
              <a:rPr lang="en-US" sz="2400" b="1" dirty="0" smtClean="0">
                <a:solidFill>
                  <a:srgbClr val="800000"/>
                </a:solidFill>
                <a:latin typeface="Berlin Sans FB Demi" panose="020E0802020502020306" pitchFamily="34" charset="0"/>
                <a:cs typeface="Aharoni" pitchFamily="2" charset="-79"/>
              </a:rPr>
              <a:t>MISCONDUCT [10]</a:t>
            </a:r>
            <a:r>
              <a:rPr lang="en-US" sz="2800" b="1" dirty="0" smtClean="0">
                <a:solidFill>
                  <a:srgbClr val="800000"/>
                </a:solidFill>
                <a:latin typeface="Berlin Sans FB Demi" panose="020E0802020502020306" pitchFamily="34" charset="0"/>
                <a:cs typeface="Aharoni" pitchFamily="2" charset="-79"/>
              </a:rPr>
              <a:t/>
            </a:r>
            <a:br>
              <a:rPr lang="en-US" sz="2800" b="1" dirty="0" smtClean="0">
                <a:solidFill>
                  <a:srgbClr val="800000"/>
                </a:solidFill>
                <a:latin typeface="Berlin Sans FB Demi" panose="020E0802020502020306" pitchFamily="34" charset="0"/>
                <a:cs typeface="Aharoni" pitchFamily="2" charset="-79"/>
              </a:rPr>
            </a:br>
            <a:endParaRPr lang="en-US" sz="2800" b="1" dirty="0">
              <a:solidFill>
                <a:srgbClr val="800000"/>
              </a:solidFill>
              <a:latin typeface="Berlin Sans FB Demi" panose="020E0802020502020306" pitchFamily="34" charset="0"/>
              <a:cs typeface="Aharoni" pitchFamily="2" charset="-79"/>
            </a:endParaRPr>
          </a:p>
        </p:txBody>
      </p:sp>
      <p:graphicFrame>
        <p:nvGraphicFramePr>
          <p:cNvPr id="7" name="Chart 6"/>
          <p:cNvGraphicFramePr/>
          <p:nvPr>
            <p:extLst>
              <p:ext uri="{D42A27DB-BD31-4B8C-83A1-F6EECF244321}">
                <p14:modId xmlns:p14="http://schemas.microsoft.com/office/powerpoint/2010/main" val="1650551170"/>
              </p:ext>
            </p:extLst>
          </p:nvPr>
        </p:nvGraphicFramePr>
        <p:xfrm>
          <a:off x="467544" y="2636911"/>
          <a:ext cx="8136904" cy="3608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5088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solidFill>
                  <a:schemeClr val="bg1"/>
                </a:solidFill>
              </a:rPr>
              <a:t>24</a:t>
            </a:r>
            <a:endParaRPr lang="en-US" dirty="0">
              <a:solidFill>
                <a:schemeClr val="bg1"/>
              </a:solidFill>
            </a:endParaRPr>
          </a:p>
        </p:txBody>
      </p:sp>
      <p:sp>
        <p:nvSpPr>
          <p:cNvPr id="4" name="Title 1"/>
          <p:cNvSpPr>
            <a:spLocks noGrp="1"/>
          </p:cNvSpPr>
          <p:nvPr>
            <p:ph type="title"/>
          </p:nvPr>
        </p:nvSpPr>
        <p:spPr>
          <a:xfrm>
            <a:off x="632411" y="620688"/>
            <a:ext cx="8274373" cy="864096"/>
          </a:xfrm>
        </p:spPr>
        <p:txBody>
          <a:bodyPr/>
          <a:lstStyle/>
          <a:p>
            <a:pPr lvl="0">
              <a:lnSpc>
                <a:spcPct val="80000"/>
              </a:lnSpc>
              <a:defRPr/>
            </a:pPr>
            <a:r>
              <a:rPr lang="en-US" sz="3200" b="1" dirty="0">
                <a:solidFill>
                  <a:srgbClr val="800000"/>
                </a:solidFill>
                <a:latin typeface="Berlin Sans FB Demi" panose="020E0802020502020306" pitchFamily="34" charset="0"/>
                <a:cs typeface="Aharoni" pitchFamily="2" charset="-79"/>
              </a:rPr>
              <a:t/>
            </a:r>
            <a:br>
              <a:rPr lang="en-US" sz="3200" b="1" dirty="0">
                <a:solidFill>
                  <a:srgbClr val="800000"/>
                </a:solidFill>
                <a:latin typeface="Berlin Sans FB Demi" panose="020E0802020502020306" pitchFamily="34" charset="0"/>
                <a:cs typeface="Aharoni" pitchFamily="2" charset="-79"/>
              </a:rPr>
            </a:br>
            <a:r>
              <a:rPr lang="en-US" sz="2400" b="1" dirty="0" smtClean="0">
                <a:solidFill>
                  <a:srgbClr val="800000"/>
                </a:solidFill>
                <a:latin typeface="Berlin Sans FB Demi" panose="020E0802020502020306" pitchFamily="34" charset="0"/>
                <a:cs typeface="Aharoni" pitchFamily="2" charset="-79"/>
              </a:rPr>
              <a:t/>
            </a:r>
            <a:br>
              <a:rPr lang="en-US" sz="2400" b="1" dirty="0" smtClean="0">
                <a:solidFill>
                  <a:srgbClr val="800000"/>
                </a:solidFill>
                <a:latin typeface="Berlin Sans FB Demi" panose="020E0802020502020306" pitchFamily="34" charset="0"/>
                <a:cs typeface="Aharoni" pitchFamily="2" charset="-79"/>
              </a:rPr>
            </a:br>
            <a:r>
              <a:rPr lang="en-US" sz="2400" b="1" dirty="0">
                <a:solidFill>
                  <a:srgbClr val="800000"/>
                </a:solidFill>
                <a:latin typeface="Berlin Sans FB Demi" panose="020E0802020502020306" pitchFamily="34" charset="0"/>
                <a:cs typeface="Aharoni" pitchFamily="2" charset="-79"/>
              </a:rPr>
              <a:t>TRENDS ANALYSIS ON COMPLETED DISCIPLINARY PROCEEDINGS ON  FINANCIAL </a:t>
            </a:r>
            <a:r>
              <a:rPr lang="en-US" sz="2400" b="1" dirty="0" smtClean="0">
                <a:solidFill>
                  <a:srgbClr val="800000"/>
                </a:solidFill>
                <a:latin typeface="Berlin Sans FB Demi" panose="020E0802020502020306" pitchFamily="34" charset="0"/>
                <a:cs typeface="Aharoni" pitchFamily="2" charset="-79"/>
              </a:rPr>
              <a:t>MISCONDUCT [11]</a:t>
            </a:r>
            <a:r>
              <a:rPr lang="en-US" sz="2800" b="1" dirty="0">
                <a:solidFill>
                  <a:srgbClr val="800000"/>
                </a:solidFill>
                <a:latin typeface="Berlin Sans FB Demi" panose="020E0802020502020306" pitchFamily="34" charset="0"/>
                <a:cs typeface="Aharoni" pitchFamily="2" charset="-79"/>
              </a:rPr>
              <a:t/>
            </a:r>
            <a:br>
              <a:rPr lang="en-US" sz="2800" b="1" dirty="0">
                <a:solidFill>
                  <a:srgbClr val="800000"/>
                </a:solidFill>
                <a:latin typeface="Berlin Sans FB Demi" panose="020E0802020502020306" pitchFamily="34" charset="0"/>
                <a:cs typeface="Aharoni" pitchFamily="2" charset="-79"/>
              </a:rPr>
            </a:br>
            <a:r>
              <a:rPr lang="en-US" sz="2800" b="1" dirty="0" smtClean="0">
                <a:solidFill>
                  <a:srgbClr val="800000"/>
                </a:solidFill>
                <a:latin typeface="Berlin Sans FB Demi" panose="020E0802020502020306" pitchFamily="34" charset="0"/>
                <a:cs typeface="Aharoni" pitchFamily="2" charset="-79"/>
              </a:rPr>
              <a:t/>
            </a:r>
            <a:br>
              <a:rPr lang="en-US" sz="2800" b="1" dirty="0" smtClean="0">
                <a:solidFill>
                  <a:srgbClr val="800000"/>
                </a:solidFill>
                <a:latin typeface="Berlin Sans FB Demi" panose="020E0802020502020306" pitchFamily="34" charset="0"/>
                <a:cs typeface="Aharoni" pitchFamily="2" charset="-79"/>
              </a:rPr>
            </a:br>
            <a:endParaRPr lang="en-US" sz="2800" b="1" dirty="0">
              <a:solidFill>
                <a:srgbClr val="800000"/>
              </a:solidFill>
              <a:latin typeface="Berlin Sans FB Demi" panose="020E0802020502020306" pitchFamily="34" charset="0"/>
              <a:cs typeface="Aharoni" pitchFamily="2" charset="-79"/>
            </a:endParaRPr>
          </a:p>
        </p:txBody>
      </p:sp>
      <p:sp>
        <p:nvSpPr>
          <p:cNvPr id="5" name="Content Placeholder 2"/>
          <p:cNvSpPr txBox="1">
            <a:spLocks/>
          </p:cNvSpPr>
          <p:nvPr/>
        </p:nvSpPr>
        <p:spPr>
          <a:xfrm>
            <a:off x="395536" y="1467664"/>
            <a:ext cx="8208912" cy="576064"/>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lnSpc>
                <a:spcPct val="120000"/>
              </a:lnSpc>
              <a:spcBef>
                <a:spcPts val="0"/>
              </a:spcBef>
              <a:buNone/>
              <a:tabLst>
                <a:tab pos="7948613" algn="l"/>
              </a:tabLst>
            </a:pPr>
            <a:r>
              <a:rPr lang="en-US" sz="2000" dirty="0" smtClean="0">
                <a:solidFill>
                  <a:schemeClr val="accent5">
                    <a:lumMod val="25000"/>
                  </a:schemeClr>
                </a:solidFill>
                <a:latin typeface="Arial" panose="020B0604020202020204" pitchFamily="34" charset="0"/>
                <a:cs typeface="Arial" panose="020B0604020202020204" pitchFamily="34" charset="0"/>
              </a:rPr>
              <a:t>RECOVERY OF MONEY LOST THROUGH FINANCIAL MISCONDUCT</a:t>
            </a:r>
          </a:p>
          <a:p>
            <a:pPr marL="344488" indent="0">
              <a:lnSpc>
                <a:spcPct val="120000"/>
              </a:lnSpc>
              <a:spcBef>
                <a:spcPts val="0"/>
              </a:spcBef>
              <a:buNone/>
            </a:pPr>
            <a:endParaRPr lang="en-US" sz="2400" kern="0" dirty="0" smtClean="0">
              <a:latin typeface="Arial" panose="020B0604020202020204" pitchFamily="34" charset="0"/>
              <a:cs typeface="Arial" panose="020B0604020202020204" pitchFamily="34" charset="0"/>
            </a:endParaRPr>
          </a:p>
        </p:txBody>
      </p:sp>
      <p:sp>
        <p:nvSpPr>
          <p:cNvPr id="2" name="Rectangle 1"/>
          <p:cNvSpPr/>
          <p:nvPr/>
        </p:nvSpPr>
        <p:spPr>
          <a:xfrm>
            <a:off x="395536" y="2318713"/>
            <a:ext cx="7825883" cy="1015663"/>
          </a:xfrm>
          <a:prstGeom prst="rect">
            <a:avLst/>
          </a:prstGeom>
        </p:spPr>
        <p:txBody>
          <a:bodyPr wrap="square">
            <a:spAutoFit/>
          </a:bodyPr>
          <a:lstStyle/>
          <a:p>
            <a:pPr algn="just"/>
            <a:r>
              <a:rPr lang="en-US" sz="2000" dirty="0"/>
              <a:t>There has been a decrease of </a:t>
            </a:r>
            <a:r>
              <a:rPr lang="en-US" sz="2000" b="1" dirty="0"/>
              <a:t>41%</a:t>
            </a:r>
            <a:r>
              <a:rPr lang="en-US" sz="2000" dirty="0"/>
              <a:t> in the level of recovery/no loss to the State from </a:t>
            </a:r>
            <a:r>
              <a:rPr lang="en-US" sz="2000" b="1" dirty="0" smtClean="0"/>
              <a:t>89.7%</a:t>
            </a:r>
            <a:r>
              <a:rPr lang="en-US" sz="2000" dirty="0" smtClean="0"/>
              <a:t> </a:t>
            </a:r>
            <a:r>
              <a:rPr lang="en-US" sz="2000" dirty="0"/>
              <a:t>in the </a:t>
            </a:r>
            <a:r>
              <a:rPr lang="en-US" sz="2000" dirty="0" smtClean="0"/>
              <a:t>2015/2016 </a:t>
            </a:r>
            <a:r>
              <a:rPr lang="en-US" sz="2000" dirty="0"/>
              <a:t>financial year to </a:t>
            </a:r>
            <a:r>
              <a:rPr lang="en-US" sz="2000" b="1" dirty="0" smtClean="0"/>
              <a:t>48.7%</a:t>
            </a:r>
            <a:r>
              <a:rPr lang="en-US" sz="2000" dirty="0" smtClean="0"/>
              <a:t> </a:t>
            </a:r>
            <a:r>
              <a:rPr lang="en-US" sz="2000" dirty="0"/>
              <a:t>in the 2016/2017 financial year.</a:t>
            </a:r>
          </a:p>
        </p:txBody>
      </p:sp>
      <p:graphicFrame>
        <p:nvGraphicFramePr>
          <p:cNvPr id="7" name="Chart 6"/>
          <p:cNvGraphicFramePr>
            <a:graphicFrameLocks/>
          </p:cNvGraphicFramePr>
          <p:nvPr>
            <p:extLst>
              <p:ext uri="{D42A27DB-BD31-4B8C-83A1-F6EECF244321}">
                <p14:modId xmlns:p14="http://schemas.microsoft.com/office/powerpoint/2010/main" val="3245326658"/>
              </p:ext>
            </p:extLst>
          </p:nvPr>
        </p:nvGraphicFramePr>
        <p:xfrm>
          <a:off x="539552" y="3448224"/>
          <a:ext cx="8139946" cy="27170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1839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34211" y="590800"/>
            <a:ext cx="8229600" cy="504056"/>
          </a:xfrm>
          <a:prstGeom prst="rect">
            <a:avLst/>
          </a:prstGeom>
        </p:spPr>
        <p:txBody>
          <a:bodyPr/>
          <a:lstStyle/>
          <a:p>
            <a:pPr lvl="0" algn="ctr">
              <a:defRPr/>
            </a:pPr>
            <a:r>
              <a:rPr lang="en-US" sz="2800" b="1" kern="0" dirty="0" smtClean="0">
                <a:solidFill>
                  <a:srgbClr val="800000"/>
                </a:solidFill>
                <a:latin typeface="Berlin Sans FB Demi" panose="020E0802020502020306" pitchFamily="34" charset="0"/>
                <a:cs typeface="Aharoni" pitchFamily="2" charset="-79"/>
              </a:rPr>
              <a:t>FINDINGS</a:t>
            </a:r>
            <a:endParaRPr lang="en-US" sz="2800" b="1" kern="0" dirty="0">
              <a:solidFill>
                <a:srgbClr val="800000"/>
              </a:solidFill>
              <a:latin typeface="Berlin Sans FB Demi" panose="020E0802020502020306" pitchFamily="34" charset="0"/>
              <a:cs typeface="Aharoni" pitchFamily="2" charset="-79"/>
            </a:endParaRPr>
          </a:p>
        </p:txBody>
      </p:sp>
      <p:sp>
        <p:nvSpPr>
          <p:cNvPr id="3" name="Content Placeholder 2"/>
          <p:cNvSpPr txBox="1">
            <a:spLocks/>
          </p:cNvSpPr>
          <p:nvPr/>
        </p:nvSpPr>
        <p:spPr>
          <a:xfrm>
            <a:off x="539552" y="1412776"/>
            <a:ext cx="8227690" cy="4968552"/>
          </a:xfrm>
          <a:prstGeom prst="rect">
            <a:avLst/>
          </a:prstGeom>
        </p:spPr>
        <p:txBody>
          <a:bodyPr/>
          <a:lstStyle/>
          <a:p>
            <a:pPr marL="574675" indent="-293688" algn="just">
              <a:lnSpc>
                <a:spcPct val="120000"/>
              </a:lnSpc>
              <a:spcBef>
                <a:spcPts val="0"/>
              </a:spcBef>
              <a:buFont typeface="Arial" pitchFamily="34" charset="0"/>
              <a:buChar char="•"/>
            </a:pPr>
            <a:endParaRPr lang="en-US" dirty="0">
              <a:latin typeface="+mn-lt"/>
            </a:endParaRPr>
          </a:p>
          <a:p>
            <a:pPr marL="342900" lvl="0" indent="-342900" algn="just">
              <a:lnSpc>
                <a:spcPct val="120000"/>
              </a:lnSpc>
              <a:spcBef>
                <a:spcPts val="0"/>
              </a:spcBef>
              <a:buFont typeface="Arial" panose="020B0604020202020204" pitchFamily="34" charset="0"/>
              <a:buChar char="•"/>
              <a:defRPr/>
            </a:pPr>
            <a:endParaRPr lang="en-US" kern="0" dirty="0" smtClean="0">
              <a:latin typeface="+mn-lt"/>
              <a:ea typeface="+mn-ea"/>
              <a:cs typeface="+mn-cs"/>
            </a:endParaRPr>
          </a:p>
          <a:p>
            <a:pPr marL="342900" marR="0" lvl="0" indent="-342900" algn="just" defTabSz="914400" rtl="0" eaLnBrk="1" fontAlgn="base" latinLnBrk="0" hangingPunct="1">
              <a:lnSpc>
                <a:spcPct val="120000"/>
              </a:lnSpc>
              <a:spcBef>
                <a:spcPts val="0"/>
              </a:spcBef>
              <a:spcAft>
                <a:spcPct val="0"/>
              </a:spcAft>
              <a:buClrTx/>
              <a:buSzTx/>
              <a:buFont typeface="Arial" panose="020B0604020202020204" pitchFamily="34" charset="0"/>
              <a:buChar char="•"/>
              <a:tabLst/>
              <a:defRPr/>
            </a:pPr>
            <a:endParaRPr kumimoji="0" lang="en-US" i="0" u="none" strike="noStrike" kern="0" cap="none" spc="0" normalizeH="0" baseline="0" noProof="0" dirty="0" smtClean="0">
              <a:ln>
                <a:noFill/>
              </a:ln>
              <a:effectLst/>
              <a:uLnTx/>
              <a:uFillTx/>
              <a:latin typeface="+mn-lt"/>
              <a:ea typeface="+mn-ea"/>
              <a:cs typeface="+mn-cs"/>
            </a:endParaRPr>
          </a:p>
        </p:txBody>
      </p:sp>
      <p:sp>
        <p:nvSpPr>
          <p:cNvPr id="4" name="Rectangle 4"/>
          <p:cNvSpPr>
            <a:spLocks noChangeArrowheads="1"/>
          </p:cNvSpPr>
          <p:nvPr/>
        </p:nvSpPr>
        <p:spPr bwMode="auto">
          <a:xfrm>
            <a:off x="6553200" y="6245225"/>
            <a:ext cx="2133600" cy="476250"/>
          </a:xfrm>
          <a:prstGeom prst="rect">
            <a:avLst/>
          </a:prstGeom>
          <a:noFill/>
          <a:ln w="9525">
            <a:noFill/>
            <a:miter lim="800000"/>
            <a:headEnd/>
            <a:tailEnd/>
          </a:ln>
        </p:spPr>
        <p:txBody>
          <a:bodyPr/>
          <a:lstStyle/>
          <a:p>
            <a:pPr algn="r" eaLnBrk="0" hangingPunct="0"/>
            <a:endParaRPr lang="en-US" sz="1400" dirty="0">
              <a:solidFill>
                <a:schemeClr val="bg1"/>
              </a:solidFill>
            </a:endParaRPr>
          </a:p>
        </p:txBody>
      </p:sp>
      <p:sp>
        <p:nvSpPr>
          <p:cNvPr id="5" name="Footer Placeholder 4"/>
          <p:cNvSpPr>
            <a:spLocks noGrp="1"/>
          </p:cNvSpPr>
          <p:nvPr>
            <p:ph type="ftr" sz="quarter" idx="11"/>
          </p:nvPr>
        </p:nvSpPr>
        <p:spPr/>
        <p:txBody>
          <a:bodyPr/>
          <a:lstStyle/>
          <a:p>
            <a:r>
              <a:rPr lang="en-US" dirty="0" smtClean="0">
                <a:solidFill>
                  <a:schemeClr val="bg1"/>
                </a:solidFill>
              </a:rPr>
              <a:t>25</a:t>
            </a:r>
            <a:endParaRPr lang="en-US" dirty="0">
              <a:solidFill>
                <a:schemeClr val="bg1"/>
              </a:solidFill>
            </a:endParaRPr>
          </a:p>
        </p:txBody>
      </p:sp>
      <p:sp>
        <p:nvSpPr>
          <p:cNvPr id="6" name="Rectangle 5"/>
          <p:cNvSpPr/>
          <p:nvPr/>
        </p:nvSpPr>
        <p:spPr>
          <a:xfrm>
            <a:off x="434211" y="1072629"/>
            <a:ext cx="8229600" cy="5324535"/>
          </a:xfrm>
          <a:prstGeom prst="rect">
            <a:avLst/>
          </a:prstGeom>
        </p:spPr>
        <p:txBody>
          <a:bodyPr wrap="square">
            <a:spAutoFit/>
          </a:bodyPr>
          <a:lstStyle/>
          <a:p>
            <a:pPr lvl="0" algn="just"/>
            <a:r>
              <a:rPr lang="en-US" sz="2000" dirty="0" smtClean="0">
                <a:latin typeface="+mn-lt"/>
              </a:rPr>
              <a:t>The PSC found that:</a:t>
            </a:r>
          </a:p>
          <a:p>
            <a:pPr marL="344488" lvl="0" indent="-344488" algn="just">
              <a:buFont typeface="Arial" panose="020B0604020202020204" pitchFamily="34" charset="0"/>
              <a:buChar char="•"/>
            </a:pPr>
            <a:r>
              <a:rPr lang="en-US" sz="2000" dirty="0" smtClean="0">
                <a:latin typeface="+mn-lt"/>
              </a:rPr>
              <a:t>In </a:t>
            </a:r>
            <a:r>
              <a:rPr lang="en-US" sz="2000" dirty="0">
                <a:latin typeface="+mn-lt"/>
              </a:rPr>
              <a:t>comparison to the 2015/2016 financial </a:t>
            </a:r>
            <a:r>
              <a:rPr lang="en-US" sz="2000" dirty="0" smtClean="0">
                <a:latin typeface="+mn-lt"/>
              </a:rPr>
              <a:t>year there has </a:t>
            </a:r>
            <a:r>
              <a:rPr lang="en-US" sz="2000" dirty="0">
                <a:latin typeface="+mn-lt"/>
              </a:rPr>
              <a:t>been in the 2016/2017 </a:t>
            </a:r>
            <a:r>
              <a:rPr lang="en-US" sz="2000" dirty="0" smtClean="0">
                <a:latin typeface="+mn-lt"/>
              </a:rPr>
              <a:t>:</a:t>
            </a:r>
          </a:p>
          <a:p>
            <a:pPr marL="795338" lvl="0" indent="-450850" algn="just">
              <a:buFont typeface="Courier New" panose="02070309020205020404" pitchFamily="49" charset="0"/>
              <a:buChar char="o"/>
            </a:pPr>
            <a:r>
              <a:rPr lang="en-US" sz="2000" dirty="0" smtClean="0">
                <a:latin typeface="+mn-lt"/>
              </a:rPr>
              <a:t>an </a:t>
            </a:r>
            <a:r>
              <a:rPr lang="en-US" sz="2000" dirty="0" smtClean="0">
                <a:latin typeface="+mn-lt"/>
              </a:rPr>
              <a:t>increase in the number of completed disciplinary proceedings.</a:t>
            </a:r>
          </a:p>
          <a:p>
            <a:pPr marL="795338" lvl="0" indent="-450850" algn="just">
              <a:buFont typeface="Courier New" panose="02070309020205020404" pitchFamily="49" charset="0"/>
              <a:buChar char="o"/>
            </a:pPr>
            <a:r>
              <a:rPr lang="en-US" sz="2000" dirty="0" smtClean="0">
                <a:latin typeface="+mn-lt"/>
              </a:rPr>
              <a:t>a drastic increase in the number of SMS members charged with financial  misconduct.</a:t>
            </a:r>
          </a:p>
          <a:p>
            <a:pPr marL="795338" indent="-450850" algn="just">
              <a:buFont typeface="Courier New" panose="02070309020205020404" pitchFamily="49" charset="0"/>
              <a:buChar char="o"/>
            </a:pPr>
            <a:r>
              <a:rPr lang="en-US" sz="2000" dirty="0" smtClean="0">
                <a:latin typeface="+mn-lt"/>
              </a:rPr>
              <a:t>a decrease in </a:t>
            </a:r>
            <a:r>
              <a:rPr lang="en-US" sz="2000" dirty="0">
                <a:latin typeface="+mn-lt"/>
              </a:rPr>
              <a:t>the number of </a:t>
            </a:r>
            <a:r>
              <a:rPr lang="en-US" sz="2000" dirty="0" smtClean="0">
                <a:latin typeface="+mn-lt"/>
              </a:rPr>
              <a:t>employees found guilty of financial  misconduct.</a:t>
            </a:r>
          </a:p>
          <a:p>
            <a:pPr marL="795338" indent="-450850" algn="just">
              <a:buFont typeface="Courier New" panose="02070309020205020404" pitchFamily="49" charset="0"/>
              <a:buChar char="o"/>
            </a:pPr>
            <a:r>
              <a:rPr lang="en-US" sz="2000" dirty="0" smtClean="0">
                <a:latin typeface="+mn-lt"/>
              </a:rPr>
              <a:t>an increase in criminal proceedings instituted. </a:t>
            </a:r>
          </a:p>
          <a:p>
            <a:pPr marL="795338" indent="-450850" algn="just">
              <a:buFont typeface="Courier New" panose="02070309020205020404" pitchFamily="49" charset="0"/>
              <a:buChar char="o"/>
            </a:pPr>
            <a:r>
              <a:rPr lang="en-US" sz="2000" dirty="0" smtClean="0">
                <a:latin typeface="+mn-lt"/>
              </a:rPr>
              <a:t>an increase in the amount of money involved in completed disciplinary proceedings on financial misconduct.</a:t>
            </a:r>
          </a:p>
          <a:p>
            <a:pPr marL="344488" indent="-344488" algn="just">
              <a:buFont typeface="Arial" panose="020B0604020202020204" pitchFamily="34" charset="0"/>
              <a:buChar char="•"/>
            </a:pPr>
            <a:r>
              <a:rPr lang="en-US" sz="2000" dirty="0" smtClean="0">
                <a:latin typeface="+mn-lt"/>
              </a:rPr>
              <a:t>Financial </a:t>
            </a:r>
            <a:r>
              <a:rPr lang="en-US" sz="2000" dirty="0">
                <a:latin typeface="+mn-lt"/>
              </a:rPr>
              <a:t>misconduct prevails at all levels of the Public Service. However, the highest number  of completed disciplinary proceedings were at salary levels 1 to 8</a:t>
            </a:r>
            <a:r>
              <a:rPr lang="en-US" sz="2000" dirty="0" smtClean="0">
                <a:latin typeface="+mn-lt"/>
              </a:rPr>
              <a:t>.</a:t>
            </a:r>
          </a:p>
          <a:p>
            <a:pPr marL="344488" indent="-344488" algn="just">
              <a:buFont typeface="Arial" panose="020B0604020202020204" pitchFamily="34" charset="0"/>
              <a:buChar char="•"/>
            </a:pPr>
            <a:endParaRPr lang="en-US" sz="2000" dirty="0">
              <a:latin typeface="+mn-lt"/>
            </a:endParaRPr>
          </a:p>
          <a:p>
            <a:pPr algn="just"/>
            <a:endParaRPr lang="en-US" sz="2000" dirty="0" smtClean="0">
              <a:latin typeface="+mn-lt"/>
            </a:endParaRPr>
          </a:p>
        </p:txBody>
      </p:sp>
    </p:spTree>
    <p:extLst>
      <p:ext uri="{BB962C8B-B14F-4D97-AF65-F5344CB8AC3E}">
        <p14:creationId xmlns:p14="http://schemas.microsoft.com/office/powerpoint/2010/main" val="18229494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20688"/>
            <a:ext cx="8229600" cy="576064"/>
          </a:xfrm>
          <a:prstGeom prst="rect">
            <a:avLst/>
          </a:prstGeom>
        </p:spPr>
        <p:txBody>
          <a:bodyPr/>
          <a:lstStyle/>
          <a:p>
            <a:pPr lvl="0" algn="ctr">
              <a:defRPr/>
            </a:pPr>
            <a:r>
              <a:rPr lang="en-US" sz="2800" b="1" kern="0" dirty="0" smtClean="0">
                <a:solidFill>
                  <a:srgbClr val="800000"/>
                </a:solidFill>
                <a:latin typeface="Berlin Sans FB Demi" panose="020E0802020502020306" pitchFamily="34" charset="0"/>
                <a:cs typeface="Aharoni" pitchFamily="2" charset="-79"/>
              </a:rPr>
              <a:t>FINDINGS [2]</a:t>
            </a:r>
            <a:endParaRPr lang="en-US" sz="2800" b="1" kern="0" dirty="0">
              <a:solidFill>
                <a:srgbClr val="800000"/>
              </a:solidFill>
              <a:latin typeface="Berlin Sans FB Demi" panose="020E0802020502020306" pitchFamily="34" charset="0"/>
              <a:cs typeface="Aharoni" pitchFamily="2" charset="-79"/>
            </a:endParaRPr>
          </a:p>
        </p:txBody>
      </p:sp>
      <p:sp>
        <p:nvSpPr>
          <p:cNvPr id="3" name="Content Placeholder 2"/>
          <p:cNvSpPr txBox="1">
            <a:spLocks/>
          </p:cNvSpPr>
          <p:nvPr/>
        </p:nvSpPr>
        <p:spPr>
          <a:xfrm>
            <a:off x="539552" y="1412776"/>
            <a:ext cx="8227690" cy="4968552"/>
          </a:xfrm>
          <a:prstGeom prst="rect">
            <a:avLst/>
          </a:prstGeom>
        </p:spPr>
        <p:txBody>
          <a:bodyPr/>
          <a:lstStyle/>
          <a:p>
            <a:pPr marL="574675" indent="-293688" algn="just">
              <a:lnSpc>
                <a:spcPct val="120000"/>
              </a:lnSpc>
              <a:spcBef>
                <a:spcPts val="0"/>
              </a:spcBef>
              <a:buFont typeface="Arial" pitchFamily="34" charset="0"/>
              <a:buChar char="•"/>
            </a:pPr>
            <a:endParaRPr lang="en-US" dirty="0">
              <a:latin typeface="+mn-lt"/>
            </a:endParaRPr>
          </a:p>
          <a:p>
            <a:pPr marL="342900" lvl="0" indent="-342900" algn="just">
              <a:lnSpc>
                <a:spcPct val="120000"/>
              </a:lnSpc>
              <a:spcBef>
                <a:spcPts val="0"/>
              </a:spcBef>
              <a:buFont typeface="Arial" panose="020B0604020202020204" pitchFamily="34" charset="0"/>
              <a:buChar char="•"/>
              <a:defRPr/>
            </a:pPr>
            <a:endParaRPr lang="en-US" kern="0" dirty="0" smtClean="0">
              <a:latin typeface="+mn-lt"/>
              <a:ea typeface="+mn-ea"/>
              <a:cs typeface="+mn-cs"/>
            </a:endParaRPr>
          </a:p>
          <a:p>
            <a:pPr marL="342900" marR="0" lvl="0" indent="-342900" algn="just" defTabSz="914400" rtl="0" eaLnBrk="1" fontAlgn="base" latinLnBrk="0" hangingPunct="1">
              <a:lnSpc>
                <a:spcPct val="120000"/>
              </a:lnSpc>
              <a:spcBef>
                <a:spcPts val="0"/>
              </a:spcBef>
              <a:spcAft>
                <a:spcPct val="0"/>
              </a:spcAft>
              <a:buClrTx/>
              <a:buSzTx/>
              <a:buFont typeface="Arial" panose="020B0604020202020204" pitchFamily="34" charset="0"/>
              <a:buChar char="•"/>
              <a:tabLst/>
              <a:defRPr/>
            </a:pPr>
            <a:endParaRPr kumimoji="0" lang="en-US" i="0" u="none" strike="noStrike" kern="0" cap="none" spc="0" normalizeH="0" baseline="0" noProof="0" dirty="0" smtClean="0">
              <a:ln>
                <a:noFill/>
              </a:ln>
              <a:effectLst/>
              <a:uLnTx/>
              <a:uFillTx/>
              <a:latin typeface="+mn-lt"/>
              <a:ea typeface="+mn-ea"/>
              <a:cs typeface="+mn-cs"/>
            </a:endParaRPr>
          </a:p>
        </p:txBody>
      </p:sp>
      <p:sp>
        <p:nvSpPr>
          <p:cNvPr id="4" name="Rectangle 4"/>
          <p:cNvSpPr>
            <a:spLocks noChangeArrowheads="1"/>
          </p:cNvSpPr>
          <p:nvPr/>
        </p:nvSpPr>
        <p:spPr bwMode="auto">
          <a:xfrm>
            <a:off x="6553200" y="6245225"/>
            <a:ext cx="2133600" cy="476250"/>
          </a:xfrm>
          <a:prstGeom prst="rect">
            <a:avLst/>
          </a:prstGeom>
          <a:noFill/>
          <a:ln w="9525">
            <a:noFill/>
            <a:miter lim="800000"/>
            <a:headEnd/>
            <a:tailEnd/>
          </a:ln>
        </p:spPr>
        <p:txBody>
          <a:bodyPr/>
          <a:lstStyle/>
          <a:p>
            <a:pPr algn="r" eaLnBrk="0" hangingPunct="0"/>
            <a:endParaRPr lang="en-US" sz="1400" dirty="0">
              <a:solidFill>
                <a:schemeClr val="bg1"/>
              </a:solidFill>
            </a:endParaRPr>
          </a:p>
        </p:txBody>
      </p:sp>
      <p:sp>
        <p:nvSpPr>
          <p:cNvPr id="5" name="Footer Placeholder 4"/>
          <p:cNvSpPr>
            <a:spLocks noGrp="1"/>
          </p:cNvSpPr>
          <p:nvPr>
            <p:ph type="ftr" sz="quarter" idx="11"/>
          </p:nvPr>
        </p:nvSpPr>
        <p:spPr/>
        <p:txBody>
          <a:bodyPr/>
          <a:lstStyle/>
          <a:p>
            <a:r>
              <a:rPr lang="en-US" dirty="0" smtClean="0">
                <a:solidFill>
                  <a:schemeClr val="bg1"/>
                </a:solidFill>
              </a:rPr>
              <a:t>26</a:t>
            </a:r>
            <a:endParaRPr lang="en-US" dirty="0">
              <a:solidFill>
                <a:schemeClr val="bg1"/>
              </a:solidFill>
            </a:endParaRPr>
          </a:p>
        </p:txBody>
      </p:sp>
      <p:sp>
        <p:nvSpPr>
          <p:cNvPr id="6" name="Rectangle 5"/>
          <p:cNvSpPr/>
          <p:nvPr/>
        </p:nvSpPr>
        <p:spPr>
          <a:xfrm>
            <a:off x="683569" y="1196752"/>
            <a:ext cx="8003232" cy="5170646"/>
          </a:xfrm>
          <a:prstGeom prst="rect">
            <a:avLst/>
          </a:prstGeom>
        </p:spPr>
        <p:txBody>
          <a:bodyPr wrap="square">
            <a:spAutoFit/>
          </a:bodyPr>
          <a:lstStyle/>
          <a:p>
            <a:pPr marL="339725" indent="-339725" algn="just">
              <a:lnSpc>
                <a:spcPct val="110000"/>
              </a:lnSpc>
              <a:spcBef>
                <a:spcPts val="0"/>
              </a:spcBef>
              <a:buFont typeface="Arial" panose="020B0604020202020204" pitchFamily="34" charset="0"/>
              <a:buChar char="•"/>
            </a:pPr>
            <a:r>
              <a:rPr lang="en-ZA" sz="2000" dirty="0" smtClean="0"/>
              <a:t>Some </a:t>
            </a:r>
            <a:r>
              <a:rPr lang="en-ZA" sz="2000" dirty="0"/>
              <a:t>of the reasons provided by departments for the non-finalisation of disciplinary proceedings on financial misconduct were, a</a:t>
            </a:r>
            <a:r>
              <a:rPr lang="en-US" sz="2000" dirty="0"/>
              <a:t>waiting approval of the sanction by the presiding officer,  awaiting the outcome of an appeal, disciplinary hearing in progress etc</a:t>
            </a:r>
            <a:r>
              <a:rPr lang="en-US" sz="2000" dirty="0" smtClean="0"/>
              <a:t>.</a:t>
            </a:r>
          </a:p>
          <a:p>
            <a:pPr marL="339725" indent="-339725" algn="just">
              <a:lnSpc>
                <a:spcPct val="110000"/>
              </a:lnSpc>
              <a:spcBef>
                <a:spcPts val="0"/>
              </a:spcBef>
              <a:buFont typeface="Arial" panose="020B0604020202020204" pitchFamily="34" charset="0"/>
              <a:buChar char="•"/>
            </a:pPr>
            <a:r>
              <a:rPr lang="en-ZA" sz="2000" dirty="0" smtClean="0"/>
              <a:t>Reports </a:t>
            </a:r>
            <a:r>
              <a:rPr lang="en-ZA" sz="2000" dirty="0"/>
              <a:t>submitted by departments show that there are inconsistencies in the sanctions imposed for cases of a similar nature. Although not assessing the merits of the cases, e.g. an employee </a:t>
            </a:r>
            <a:r>
              <a:rPr lang="en-ZA" sz="2000" dirty="0" smtClean="0"/>
              <a:t> in a Department was </a:t>
            </a:r>
            <a:r>
              <a:rPr lang="en-ZA" sz="2000" dirty="0"/>
              <a:t>found guilty of theft amounting to </a:t>
            </a:r>
            <a:r>
              <a:rPr lang="en-ZA" sz="2000" b="1" dirty="0"/>
              <a:t>R5205.00</a:t>
            </a:r>
            <a:r>
              <a:rPr lang="en-ZA" sz="2000" dirty="0"/>
              <a:t> and the sanction imposed was written warning, whilst an employee in the same Department found guilty of theft amounting to </a:t>
            </a:r>
            <a:r>
              <a:rPr lang="en-ZA" sz="2000" b="1" dirty="0"/>
              <a:t>R1088.00</a:t>
            </a:r>
            <a:r>
              <a:rPr lang="en-ZA" sz="2000" dirty="0"/>
              <a:t> was issued with a sanction of suspension without pay.</a:t>
            </a:r>
          </a:p>
          <a:p>
            <a:pPr algn="just">
              <a:lnSpc>
                <a:spcPct val="110000"/>
              </a:lnSpc>
              <a:spcBef>
                <a:spcPts val="0"/>
              </a:spcBef>
            </a:pPr>
            <a:endParaRPr lang="en-US" sz="2000" dirty="0"/>
          </a:p>
          <a:p>
            <a:pPr marL="339725" indent="-339725" algn="just">
              <a:lnSpc>
                <a:spcPct val="110000"/>
              </a:lnSpc>
              <a:spcBef>
                <a:spcPts val="0"/>
              </a:spcBef>
              <a:buFont typeface="Arial" panose="020B0604020202020204" pitchFamily="34" charset="0"/>
              <a:buChar char="•"/>
            </a:pPr>
            <a:endParaRPr lang="en-US" sz="2000" dirty="0" smtClean="0"/>
          </a:p>
        </p:txBody>
      </p:sp>
    </p:spTree>
    <p:extLst>
      <p:ext uri="{BB962C8B-B14F-4D97-AF65-F5344CB8AC3E}">
        <p14:creationId xmlns:p14="http://schemas.microsoft.com/office/powerpoint/2010/main" val="2889799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20688"/>
            <a:ext cx="8229600" cy="490147"/>
          </a:xfrm>
          <a:prstGeom prst="rect">
            <a:avLst/>
          </a:prstGeom>
        </p:spPr>
        <p:txBody>
          <a:bodyPr/>
          <a:lstStyle/>
          <a:p>
            <a:pPr lvl="0" algn="ctr">
              <a:defRPr/>
            </a:pPr>
            <a:r>
              <a:rPr lang="en-US" sz="2400" b="1" kern="0" dirty="0" smtClean="0">
                <a:solidFill>
                  <a:srgbClr val="800000"/>
                </a:solidFill>
                <a:latin typeface="Berlin Sans FB Demi" panose="020E0802020502020306" pitchFamily="34" charset="0"/>
                <a:cs typeface="Aharoni" pitchFamily="2" charset="-79"/>
              </a:rPr>
              <a:t>ADVICE PROVIDED TO DEPARTMENTS</a:t>
            </a:r>
            <a:endParaRPr lang="en-US" sz="2400" b="1" kern="0" dirty="0">
              <a:solidFill>
                <a:srgbClr val="800000"/>
              </a:solidFill>
              <a:latin typeface="Berlin Sans FB Demi" panose="020E0802020502020306" pitchFamily="34" charset="0"/>
              <a:cs typeface="Aharoni" pitchFamily="2" charset="-79"/>
            </a:endParaRPr>
          </a:p>
        </p:txBody>
      </p:sp>
      <p:sp>
        <p:nvSpPr>
          <p:cNvPr id="3" name="Content Placeholder 2"/>
          <p:cNvSpPr txBox="1">
            <a:spLocks/>
          </p:cNvSpPr>
          <p:nvPr/>
        </p:nvSpPr>
        <p:spPr>
          <a:xfrm>
            <a:off x="539552" y="1412776"/>
            <a:ext cx="8227690" cy="4968552"/>
          </a:xfrm>
          <a:prstGeom prst="rect">
            <a:avLst/>
          </a:prstGeom>
        </p:spPr>
        <p:txBody>
          <a:bodyPr/>
          <a:lstStyle/>
          <a:p>
            <a:pPr marL="574675" indent="-293688" algn="just">
              <a:lnSpc>
                <a:spcPct val="120000"/>
              </a:lnSpc>
              <a:spcBef>
                <a:spcPts val="0"/>
              </a:spcBef>
              <a:buFont typeface="Arial" pitchFamily="34" charset="0"/>
              <a:buChar char="•"/>
            </a:pPr>
            <a:endParaRPr lang="en-US" dirty="0">
              <a:latin typeface="+mn-lt"/>
            </a:endParaRPr>
          </a:p>
          <a:p>
            <a:pPr marL="342900" lvl="0" indent="-342900" algn="just">
              <a:lnSpc>
                <a:spcPct val="120000"/>
              </a:lnSpc>
              <a:spcBef>
                <a:spcPts val="0"/>
              </a:spcBef>
              <a:buFont typeface="Arial" panose="020B0604020202020204" pitchFamily="34" charset="0"/>
              <a:buChar char="•"/>
              <a:defRPr/>
            </a:pPr>
            <a:endParaRPr lang="en-US" kern="0" dirty="0" smtClean="0">
              <a:latin typeface="+mn-lt"/>
              <a:ea typeface="+mn-ea"/>
              <a:cs typeface="+mn-cs"/>
            </a:endParaRPr>
          </a:p>
          <a:p>
            <a:pPr marL="342900" marR="0" lvl="0" indent="-342900" algn="just" defTabSz="914400" rtl="0" eaLnBrk="1" fontAlgn="base" latinLnBrk="0" hangingPunct="1">
              <a:lnSpc>
                <a:spcPct val="120000"/>
              </a:lnSpc>
              <a:spcBef>
                <a:spcPts val="0"/>
              </a:spcBef>
              <a:spcAft>
                <a:spcPct val="0"/>
              </a:spcAft>
              <a:buClrTx/>
              <a:buSzTx/>
              <a:buFont typeface="Arial" panose="020B0604020202020204" pitchFamily="34" charset="0"/>
              <a:buChar char="•"/>
              <a:tabLst/>
              <a:defRPr/>
            </a:pPr>
            <a:endParaRPr kumimoji="0" lang="en-US" i="0" u="none" strike="noStrike" kern="0" cap="none" spc="0" normalizeH="0" baseline="0" noProof="0" dirty="0" smtClean="0">
              <a:ln>
                <a:noFill/>
              </a:ln>
              <a:effectLst/>
              <a:uLnTx/>
              <a:uFillTx/>
              <a:latin typeface="+mn-lt"/>
              <a:ea typeface="+mn-ea"/>
              <a:cs typeface="+mn-cs"/>
            </a:endParaRPr>
          </a:p>
        </p:txBody>
      </p:sp>
      <p:sp>
        <p:nvSpPr>
          <p:cNvPr id="4" name="Rectangle 4"/>
          <p:cNvSpPr>
            <a:spLocks noChangeArrowheads="1"/>
          </p:cNvSpPr>
          <p:nvPr/>
        </p:nvSpPr>
        <p:spPr bwMode="auto">
          <a:xfrm>
            <a:off x="6553200" y="6245225"/>
            <a:ext cx="2133600" cy="476250"/>
          </a:xfrm>
          <a:prstGeom prst="rect">
            <a:avLst/>
          </a:prstGeom>
          <a:noFill/>
          <a:ln w="9525">
            <a:noFill/>
            <a:miter lim="800000"/>
            <a:headEnd/>
            <a:tailEnd/>
          </a:ln>
        </p:spPr>
        <p:txBody>
          <a:bodyPr/>
          <a:lstStyle/>
          <a:p>
            <a:pPr algn="r" eaLnBrk="0" hangingPunct="0"/>
            <a:endParaRPr lang="en-US" sz="1400" dirty="0">
              <a:solidFill>
                <a:schemeClr val="bg1"/>
              </a:solidFill>
            </a:endParaRPr>
          </a:p>
        </p:txBody>
      </p:sp>
      <p:sp>
        <p:nvSpPr>
          <p:cNvPr id="5" name="Footer Placeholder 4"/>
          <p:cNvSpPr>
            <a:spLocks noGrp="1"/>
          </p:cNvSpPr>
          <p:nvPr>
            <p:ph type="ftr" sz="quarter" idx="11"/>
          </p:nvPr>
        </p:nvSpPr>
        <p:spPr/>
        <p:txBody>
          <a:bodyPr/>
          <a:lstStyle/>
          <a:p>
            <a:r>
              <a:rPr lang="en-US" dirty="0" smtClean="0">
                <a:solidFill>
                  <a:schemeClr val="bg1"/>
                </a:solidFill>
              </a:rPr>
              <a:t>27</a:t>
            </a:r>
          </a:p>
          <a:p>
            <a:endParaRPr lang="en-US" dirty="0">
              <a:solidFill>
                <a:schemeClr val="bg1"/>
              </a:solidFill>
            </a:endParaRPr>
          </a:p>
        </p:txBody>
      </p:sp>
      <p:sp>
        <p:nvSpPr>
          <p:cNvPr id="6" name="Rectangle 5"/>
          <p:cNvSpPr/>
          <p:nvPr/>
        </p:nvSpPr>
        <p:spPr>
          <a:xfrm>
            <a:off x="1009471" y="1412776"/>
            <a:ext cx="7787208" cy="1077218"/>
          </a:xfrm>
          <a:prstGeom prst="rect">
            <a:avLst/>
          </a:prstGeom>
        </p:spPr>
        <p:txBody>
          <a:bodyPr wrap="square">
            <a:spAutoFit/>
          </a:bodyPr>
          <a:lstStyle/>
          <a:p>
            <a:pPr lvl="0" algn="just"/>
            <a:endParaRPr lang="en-US" sz="1600" dirty="0" smtClean="0">
              <a:latin typeface="+mn-lt"/>
            </a:endParaRPr>
          </a:p>
          <a:p>
            <a:pPr lvl="0" algn="just"/>
            <a:endParaRPr lang="en-US" sz="1600" dirty="0">
              <a:latin typeface="+mn-lt"/>
            </a:endParaRPr>
          </a:p>
          <a:p>
            <a:pPr lvl="0" algn="just"/>
            <a:endParaRPr lang="en-US" sz="1600" dirty="0" smtClean="0">
              <a:latin typeface="+mn-lt"/>
            </a:endParaRPr>
          </a:p>
          <a:p>
            <a:pPr lvl="0" algn="just"/>
            <a:endParaRPr lang="en-US" sz="1600" dirty="0">
              <a:latin typeface="+mn-lt"/>
            </a:endParaRPr>
          </a:p>
        </p:txBody>
      </p:sp>
      <p:sp>
        <p:nvSpPr>
          <p:cNvPr id="7" name="Rectangle 6"/>
          <p:cNvSpPr/>
          <p:nvPr/>
        </p:nvSpPr>
        <p:spPr>
          <a:xfrm>
            <a:off x="457200" y="1228467"/>
            <a:ext cx="8284539" cy="5016758"/>
          </a:xfrm>
          <a:prstGeom prst="rect">
            <a:avLst/>
          </a:prstGeom>
        </p:spPr>
        <p:txBody>
          <a:bodyPr wrap="square">
            <a:spAutoFit/>
          </a:bodyPr>
          <a:lstStyle/>
          <a:p>
            <a:pPr algn="just"/>
            <a:r>
              <a:rPr lang="en-US" sz="2000" dirty="0" smtClean="0">
                <a:cs typeface="Aharoni" panose="02010803020104030203" pitchFamily="2" charset="-79"/>
              </a:rPr>
              <a:t>Section 196(4) (f)(iv) of the </a:t>
            </a:r>
            <a:r>
              <a:rPr lang="en-US" sz="2000" i="1" dirty="0" smtClean="0">
                <a:cs typeface="Aharoni" panose="02010803020104030203" pitchFamily="2" charset="-79"/>
              </a:rPr>
              <a:t>Constitution, 1996,</a:t>
            </a:r>
            <a:r>
              <a:rPr lang="en-US" sz="2000" dirty="0" smtClean="0">
                <a:cs typeface="Aharoni" panose="02010803020104030203" pitchFamily="2" charset="-79"/>
              </a:rPr>
              <a:t> makes provision for the PSC to advise national and provincial organs of state regarding personnel practices in the public service. In line with this, the PSC proffers the following advice with regard to financial misconduct:</a:t>
            </a:r>
          </a:p>
          <a:p>
            <a:pPr marL="339725" lvl="0" indent="-339725" algn="just">
              <a:buFont typeface="Arial" panose="020B0604020202020204" pitchFamily="34" charset="0"/>
              <a:buChar char="•"/>
            </a:pPr>
            <a:r>
              <a:rPr lang="en-US" sz="2000" dirty="0" smtClean="0">
                <a:cs typeface="Aharoni" panose="02010803020104030203" pitchFamily="2" charset="-79"/>
              </a:rPr>
              <a:t>Seeing </a:t>
            </a:r>
            <a:r>
              <a:rPr lang="en-US" sz="2000" dirty="0" smtClean="0">
                <a:cs typeface="Aharoni" panose="02010803020104030203" pitchFamily="2" charset="-79"/>
              </a:rPr>
              <a:t>that national and provincial departments indicated that </a:t>
            </a:r>
            <a:r>
              <a:rPr lang="en-US" sz="2000" b="1" dirty="0" smtClean="0">
                <a:cs typeface="Aharoni" panose="02010803020104030203" pitchFamily="2" charset="-79"/>
              </a:rPr>
              <a:t>51.3%</a:t>
            </a:r>
            <a:r>
              <a:rPr lang="en-US" sz="2000" dirty="0" smtClean="0">
                <a:cs typeface="Aharoni" panose="02010803020104030203" pitchFamily="2" charset="-79"/>
              </a:rPr>
              <a:t> of the amount involved was not recovered at the time of reporting to the PSC, accounting officers responsible should strengthen </a:t>
            </a:r>
            <a:r>
              <a:rPr lang="en-US" sz="2000" dirty="0">
                <a:cs typeface="Aharoni" panose="02010803020104030203" pitchFamily="2" charset="-79"/>
              </a:rPr>
              <a:t>internal </a:t>
            </a:r>
            <a:r>
              <a:rPr lang="en-US" sz="2000" dirty="0" smtClean="0">
                <a:cs typeface="Aharoni" panose="02010803020104030203" pitchFamily="2" charset="-79"/>
              </a:rPr>
              <a:t>control processes re to ensure speedy recoveries. </a:t>
            </a:r>
            <a:endParaRPr lang="en-US" sz="2000" dirty="0" smtClean="0">
              <a:cs typeface="Aharoni" panose="02010803020104030203" pitchFamily="2" charset="-79"/>
            </a:endParaRPr>
          </a:p>
          <a:p>
            <a:pPr marL="339725" lvl="0" indent="-339725" algn="just">
              <a:buFont typeface="Arial" panose="020B0604020202020204" pitchFamily="34" charset="0"/>
              <a:buChar char="•"/>
            </a:pPr>
            <a:r>
              <a:rPr lang="en-US" sz="2000" dirty="0" smtClean="0">
                <a:cs typeface="Aharoni" panose="02010803020104030203" pitchFamily="2" charset="-79"/>
              </a:rPr>
              <a:t>Presiding </a:t>
            </a:r>
            <a:r>
              <a:rPr lang="en-US" sz="2000" dirty="0" smtClean="0">
                <a:cs typeface="Aharoni" panose="02010803020104030203" pitchFamily="2" charset="-79"/>
              </a:rPr>
              <a:t>Officers should consult the DPSA </a:t>
            </a:r>
            <a:r>
              <a:rPr lang="en-US" sz="2000" i="1" dirty="0" smtClean="0">
                <a:cs typeface="Aharoni" panose="02010803020104030203" pitchFamily="2" charset="-79"/>
              </a:rPr>
              <a:t>“Guidelines for Disciplinary Sanctions and Precautionary Suspension”</a:t>
            </a:r>
            <a:r>
              <a:rPr lang="en-US" sz="2000" dirty="0" smtClean="0">
                <a:cs typeface="Aharoni" panose="02010803020104030203" pitchFamily="2" charset="-79"/>
              </a:rPr>
              <a:t> to ensure that there is consistency in sanctions </a:t>
            </a:r>
            <a:r>
              <a:rPr lang="en-US" sz="2000" dirty="0" smtClean="0">
                <a:cs typeface="Aharoni" panose="02010803020104030203" pitchFamily="2" charset="-79"/>
              </a:rPr>
              <a:t>imposed.</a:t>
            </a:r>
          </a:p>
          <a:p>
            <a:pPr marL="339725" lvl="0" indent="-339725" algn="just">
              <a:buFont typeface="Arial" panose="020B0604020202020204" pitchFamily="34" charset="0"/>
              <a:buChar char="•"/>
            </a:pPr>
            <a:r>
              <a:rPr lang="en-US" sz="2000" dirty="0" smtClean="0">
                <a:cs typeface="Aharoni" panose="02010803020104030203" pitchFamily="2" charset="-79"/>
              </a:rPr>
              <a:t>Accounting </a:t>
            </a:r>
            <a:r>
              <a:rPr lang="en-US" sz="2000" dirty="0" smtClean="0">
                <a:cs typeface="Aharoni" panose="02010803020104030203" pitchFamily="2" charset="-79"/>
              </a:rPr>
              <a:t>Officers of departments should ensure that Presiding Officers of disciplinary proceedings on financial misconduct are well trained in and have sufficient knowledge of labour relations and are experienced in presiding over disciplinary cases  pertaining to financial misconduct.  </a:t>
            </a:r>
            <a:endParaRPr lang="en-US" sz="2000" dirty="0"/>
          </a:p>
        </p:txBody>
      </p:sp>
    </p:spTree>
    <p:extLst>
      <p:ext uri="{BB962C8B-B14F-4D97-AF65-F5344CB8AC3E}">
        <p14:creationId xmlns:p14="http://schemas.microsoft.com/office/powerpoint/2010/main" val="27836627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39416"/>
            <a:ext cx="8640960" cy="521988"/>
          </a:xfrm>
        </p:spPr>
        <p:txBody>
          <a:bodyPr/>
          <a:lstStyle/>
          <a:p>
            <a:pPr lvl="0"/>
            <a:r>
              <a:rPr lang="en-ZA" sz="2800" b="1" dirty="0" smtClean="0">
                <a:solidFill>
                  <a:srgbClr val="800000"/>
                </a:solidFill>
                <a:latin typeface="Berlin Sans FB Demi" panose="020E0802020502020306" pitchFamily="34" charset="0"/>
                <a:cs typeface="Aharoni" pitchFamily="2" charset="-79"/>
              </a:rPr>
              <a:t>CONCLUSION</a:t>
            </a:r>
            <a:endParaRPr lang="en-ZA" sz="2800" b="1" dirty="0">
              <a:solidFill>
                <a:srgbClr val="800000"/>
              </a:solidFill>
              <a:latin typeface="Berlin Sans FB Demi" panose="020E0802020502020306" pitchFamily="34" charset="0"/>
              <a:cs typeface="Aharoni" pitchFamily="2" charset="-79"/>
            </a:endParaRPr>
          </a:p>
        </p:txBody>
      </p:sp>
      <p:sp>
        <p:nvSpPr>
          <p:cNvPr id="3" name="Content Placeholder 2"/>
          <p:cNvSpPr>
            <a:spLocks noGrp="1"/>
          </p:cNvSpPr>
          <p:nvPr>
            <p:ph idx="1"/>
          </p:nvPr>
        </p:nvSpPr>
        <p:spPr>
          <a:xfrm>
            <a:off x="467544" y="1340768"/>
            <a:ext cx="8229600" cy="4752528"/>
          </a:xfrm>
        </p:spPr>
        <p:txBody>
          <a:bodyPr/>
          <a:lstStyle/>
          <a:p>
            <a:pPr algn="just"/>
            <a:r>
              <a:rPr lang="en-ZA" sz="2000" dirty="0" smtClean="0"/>
              <a:t>Whilst there is still room for improvement, there has been an overall increase in the completion of disciplinary proceedings on financial misconduct in the 2016/2017 financial year in that </a:t>
            </a:r>
            <a:r>
              <a:rPr lang="en-ZA" sz="2000" b="1" dirty="0" smtClean="0"/>
              <a:t>1150</a:t>
            </a:r>
            <a:r>
              <a:rPr lang="en-ZA" sz="2000" dirty="0" smtClean="0"/>
              <a:t> disciplinary proceedings on financial misconduct has been completed and  </a:t>
            </a:r>
            <a:r>
              <a:rPr lang="en-ZA" sz="2000" b="1" dirty="0" smtClean="0"/>
              <a:t>574</a:t>
            </a:r>
            <a:r>
              <a:rPr lang="en-ZA" sz="2000" dirty="0" smtClean="0"/>
              <a:t> were not completed. </a:t>
            </a:r>
          </a:p>
          <a:p>
            <a:pPr marL="0" indent="0" algn="just">
              <a:buNone/>
            </a:pPr>
            <a:endParaRPr lang="en-ZA" sz="1800" dirty="0"/>
          </a:p>
          <a:p>
            <a:pPr algn="just"/>
            <a:endParaRPr lang="en-US" sz="1800" dirty="0"/>
          </a:p>
          <a:p>
            <a:pPr marL="0" indent="0" algn="just">
              <a:buNone/>
            </a:pPr>
            <a:r>
              <a:rPr lang="en-US" sz="1800" dirty="0"/>
              <a:t> </a:t>
            </a:r>
          </a:p>
          <a:p>
            <a:pPr algn="just"/>
            <a:endParaRPr lang="en-US" sz="1800" dirty="0"/>
          </a:p>
        </p:txBody>
      </p:sp>
      <p:sp>
        <p:nvSpPr>
          <p:cNvPr id="4" name="Footer Placeholder 3"/>
          <p:cNvSpPr>
            <a:spLocks noGrp="1"/>
          </p:cNvSpPr>
          <p:nvPr>
            <p:ph type="ftr" sz="quarter" idx="11"/>
          </p:nvPr>
        </p:nvSpPr>
        <p:spPr/>
        <p:txBody>
          <a:bodyPr/>
          <a:lstStyle/>
          <a:p>
            <a:r>
              <a:rPr lang="en-US" dirty="0" smtClean="0">
                <a:solidFill>
                  <a:schemeClr val="bg1"/>
                </a:solidFill>
              </a:rPr>
              <a:t>28</a:t>
            </a:r>
            <a:endParaRPr lang="en-US" dirty="0">
              <a:solidFill>
                <a:schemeClr val="bg1"/>
              </a:solidFill>
            </a:endParaRPr>
          </a:p>
        </p:txBody>
      </p:sp>
    </p:spTree>
    <p:extLst>
      <p:ext uri="{BB962C8B-B14F-4D97-AF65-F5344CB8AC3E}">
        <p14:creationId xmlns:p14="http://schemas.microsoft.com/office/powerpoint/2010/main" val="1206217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79701" y="620688"/>
            <a:ext cx="8229600" cy="954519"/>
          </a:xfrm>
          <a:prstGeom prst="rect">
            <a:avLst/>
          </a:prstGeom>
        </p:spPr>
        <p:txBody>
          <a:bodyPr/>
          <a:lstStyle/>
          <a:p>
            <a:pPr lvl="0" algn="ctr">
              <a:defRPr/>
            </a:pPr>
            <a:r>
              <a:rPr lang="en-US" sz="2400" b="1" kern="0" dirty="0">
                <a:solidFill>
                  <a:srgbClr val="800000"/>
                </a:solidFill>
                <a:latin typeface="Berlin Sans FB Demi" panose="020E0802020502020306" pitchFamily="34" charset="0"/>
                <a:cs typeface="Aharoni" pitchFamily="2" charset="-79"/>
              </a:rPr>
              <a:t>LEGISLATIVE </a:t>
            </a:r>
            <a:r>
              <a:rPr lang="en-US" sz="2400" b="1" kern="0" dirty="0" smtClean="0">
                <a:solidFill>
                  <a:srgbClr val="800000"/>
                </a:solidFill>
                <a:latin typeface="Berlin Sans FB Demi" panose="020E0802020502020306" pitchFamily="34" charset="0"/>
                <a:cs typeface="Aharoni" pitchFamily="2" charset="-79"/>
              </a:rPr>
              <a:t>FRAMEWORK ON FINANCIAL MISCONDUCT</a:t>
            </a:r>
            <a:endParaRPr lang="en-US" sz="2400" b="1" kern="0" dirty="0">
              <a:solidFill>
                <a:srgbClr val="800000"/>
              </a:solidFill>
              <a:latin typeface="Berlin Sans FB Demi" panose="020E0802020502020306" pitchFamily="34" charset="0"/>
              <a:cs typeface="Aharoni" pitchFamily="2" charset="-79"/>
            </a:endParaRPr>
          </a:p>
        </p:txBody>
      </p:sp>
      <p:sp>
        <p:nvSpPr>
          <p:cNvPr id="10" name="Rectangle 4"/>
          <p:cNvSpPr>
            <a:spLocks noChangeArrowheads="1"/>
          </p:cNvSpPr>
          <p:nvPr/>
        </p:nvSpPr>
        <p:spPr bwMode="auto">
          <a:xfrm>
            <a:off x="6553200" y="6245225"/>
            <a:ext cx="2133600" cy="476250"/>
          </a:xfrm>
          <a:prstGeom prst="rect">
            <a:avLst/>
          </a:prstGeom>
          <a:noFill/>
          <a:ln w="9525">
            <a:noFill/>
            <a:miter lim="800000"/>
            <a:headEnd/>
            <a:tailEnd/>
          </a:ln>
        </p:spPr>
        <p:txBody>
          <a:bodyPr/>
          <a:lstStyle/>
          <a:p>
            <a:pPr algn="r" eaLnBrk="0" hangingPunct="0"/>
            <a:endParaRPr lang="en-US" sz="1400" dirty="0">
              <a:solidFill>
                <a:schemeClr val="bg1"/>
              </a:solidFill>
            </a:endParaRPr>
          </a:p>
        </p:txBody>
      </p:sp>
      <p:sp>
        <p:nvSpPr>
          <p:cNvPr id="11" name="Footer Placeholder 4"/>
          <p:cNvSpPr>
            <a:spLocks noGrp="1"/>
          </p:cNvSpPr>
          <p:nvPr>
            <p:ph type="ftr" sz="quarter" idx="11"/>
          </p:nvPr>
        </p:nvSpPr>
        <p:spPr>
          <a:xfrm>
            <a:off x="3124200" y="6245225"/>
            <a:ext cx="2895600" cy="476250"/>
          </a:xfrm>
        </p:spPr>
        <p:txBody>
          <a:bodyPr/>
          <a:lstStyle/>
          <a:p>
            <a:r>
              <a:rPr lang="en-US" dirty="0" smtClean="0">
                <a:solidFill>
                  <a:schemeClr val="bg1"/>
                </a:solidFill>
              </a:rPr>
              <a:t>3</a:t>
            </a:r>
            <a:endParaRPr lang="en-US" dirty="0">
              <a:solidFill>
                <a:schemeClr val="bg1"/>
              </a:solidFill>
            </a:endParaRPr>
          </a:p>
        </p:txBody>
      </p:sp>
      <p:sp>
        <p:nvSpPr>
          <p:cNvPr id="5" name="Rectangle 4"/>
          <p:cNvSpPr/>
          <p:nvPr/>
        </p:nvSpPr>
        <p:spPr>
          <a:xfrm>
            <a:off x="615076" y="1575208"/>
            <a:ext cx="8075240" cy="3170099"/>
          </a:xfrm>
          <a:prstGeom prst="rect">
            <a:avLst/>
          </a:prstGeom>
        </p:spPr>
        <p:txBody>
          <a:bodyPr wrap="square">
            <a:spAutoFit/>
          </a:bodyPr>
          <a:lstStyle/>
          <a:p>
            <a:pPr marL="285750" indent="-285750" algn="just">
              <a:buFont typeface="Arial" panose="020B0604020202020204" pitchFamily="34" charset="0"/>
              <a:buChar char="•"/>
            </a:pPr>
            <a:r>
              <a:rPr lang="en-US" sz="2000" dirty="0">
                <a:latin typeface="+mn-lt"/>
              </a:rPr>
              <a:t>In terms of the Public Finance Management Act, 1999 (PFMA) read in conjunction </a:t>
            </a:r>
            <a:r>
              <a:rPr lang="en-US" sz="2000" dirty="0" smtClean="0">
                <a:latin typeface="+mn-lt"/>
              </a:rPr>
              <a:t>with regulation 4.3.1 of </a:t>
            </a:r>
            <a:r>
              <a:rPr lang="en-US" sz="2000" dirty="0">
                <a:latin typeface="+mn-lt"/>
              </a:rPr>
              <a:t>the Treasury Regulations, </a:t>
            </a:r>
            <a:r>
              <a:rPr lang="en-US" sz="2000" dirty="0" smtClean="0">
                <a:latin typeface="+mn-lt"/>
              </a:rPr>
              <a:t>2002, </a:t>
            </a:r>
            <a:r>
              <a:rPr lang="en-US" sz="2000" dirty="0">
                <a:latin typeface="+mn-lt"/>
              </a:rPr>
              <a:t>accounting officers of departments are required to report on the outcome of completed disciplinary proceedings on financial misconduct, </a:t>
            </a:r>
            <a:r>
              <a:rPr lang="en-US" sz="2000" dirty="0" smtClean="0">
                <a:latin typeface="+mn-lt"/>
              </a:rPr>
              <a:t>to the executive authority, the Department of  Public Service and Administration (DPSA) and the </a:t>
            </a:r>
            <a:r>
              <a:rPr lang="en-US" sz="2000" dirty="0">
                <a:latin typeface="+mn-lt"/>
              </a:rPr>
              <a:t>Public Service Commission (PSC</a:t>
            </a:r>
            <a:r>
              <a:rPr lang="en-US" sz="2000" dirty="0" smtClean="0">
                <a:latin typeface="+mn-lt"/>
              </a:rPr>
              <a:t>). </a:t>
            </a:r>
            <a:endParaRPr lang="en-US" sz="2000" dirty="0" smtClean="0">
              <a:latin typeface="+mn-lt"/>
            </a:endParaRPr>
          </a:p>
          <a:p>
            <a:pPr marL="285750" indent="-285750" algn="just">
              <a:buFont typeface="Arial" panose="020B0604020202020204" pitchFamily="34" charset="0"/>
              <a:buChar char="•"/>
            </a:pPr>
            <a:r>
              <a:rPr lang="en-US" sz="2000" dirty="0" smtClean="0">
                <a:latin typeface="+mn-lt"/>
              </a:rPr>
              <a:t>Given </a:t>
            </a:r>
            <a:r>
              <a:rPr lang="en-US" sz="2000" dirty="0">
                <a:latin typeface="+mn-lt"/>
              </a:rPr>
              <a:t>the Constitutional mandate of the PSC, it monitors and evaluates amongst others how departments are managing financial </a:t>
            </a:r>
            <a:r>
              <a:rPr lang="en-US" sz="2000" dirty="0" smtClean="0">
                <a:latin typeface="+mn-lt"/>
              </a:rPr>
              <a:t>misconduct.  </a:t>
            </a:r>
          </a:p>
        </p:txBody>
      </p:sp>
    </p:spTree>
    <p:extLst>
      <p:ext uri="{BB962C8B-B14F-4D97-AF65-F5344CB8AC3E}">
        <p14:creationId xmlns:p14="http://schemas.microsoft.com/office/powerpoint/2010/main" val="3100703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51520" y="692696"/>
            <a:ext cx="8568952" cy="1080120"/>
          </a:xfrm>
          <a:prstGeom prst="rect">
            <a:avLst/>
          </a:prstGeom>
        </p:spPr>
        <p:txBody>
          <a:bodyPr/>
          <a:lstStyle/>
          <a:p>
            <a:pPr lvl="0" algn="ctr">
              <a:defRPr/>
            </a:pPr>
            <a:r>
              <a:rPr lang="en-US" sz="2400" b="1" kern="0" dirty="0" smtClean="0">
                <a:solidFill>
                  <a:srgbClr val="800000"/>
                </a:solidFill>
                <a:latin typeface="Berlin Sans FB Demi" panose="020E0802020502020306" pitchFamily="34" charset="0"/>
                <a:cs typeface="Aharoni" pitchFamily="2" charset="-79"/>
              </a:rPr>
              <a:t>OBJECTIVES OF THE FACTSHEET ON COMPLETED DISCIPLINARY PROCEEDINGS ON  FINANCIAL MISCONDUCT</a:t>
            </a:r>
            <a:endParaRPr lang="en-US" sz="2400" b="1" kern="0" dirty="0">
              <a:solidFill>
                <a:srgbClr val="800000"/>
              </a:solidFill>
              <a:latin typeface="Berlin Sans FB Demi" panose="020E0802020502020306" pitchFamily="34" charset="0"/>
              <a:cs typeface="Aharoni" pitchFamily="2" charset="-79"/>
            </a:endParaRPr>
          </a:p>
        </p:txBody>
      </p:sp>
      <p:sp>
        <p:nvSpPr>
          <p:cNvPr id="10" name="Rectangle 4"/>
          <p:cNvSpPr>
            <a:spLocks noChangeArrowheads="1"/>
          </p:cNvSpPr>
          <p:nvPr/>
        </p:nvSpPr>
        <p:spPr bwMode="auto">
          <a:xfrm>
            <a:off x="6553200" y="6245225"/>
            <a:ext cx="2133600" cy="476250"/>
          </a:xfrm>
          <a:prstGeom prst="rect">
            <a:avLst/>
          </a:prstGeom>
          <a:noFill/>
          <a:ln w="9525">
            <a:noFill/>
            <a:miter lim="800000"/>
            <a:headEnd/>
            <a:tailEnd/>
          </a:ln>
        </p:spPr>
        <p:txBody>
          <a:bodyPr/>
          <a:lstStyle/>
          <a:p>
            <a:pPr algn="r" eaLnBrk="0" hangingPunct="0"/>
            <a:endParaRPr lang="en-US" sz="1400" dirty="0">
              <a:solidFill>
                <a:schemeClr val="bg1"/>
              </a:solidFill>
            </a:endParaRPr>
          </a:p>
        </p:txBody>
      </p:sp>
      <p:sp>
        <p:nvSpPr>
          <p:cNvPr id="11" name="Footer Placeholder 4"/>
          <p:cNvSpPr>
            <a:spLocks noGrp="1"/>
          </p:cNvSpPr>
          <p:nvPr>
            <p:ph type="ftr" sz="quarter" idx="11"/>
          </p:nvPr>
        </p:nvSpPr>
        <p:spPr>
          <a:xfrm>
            <a:off x="3124200" y="6245225"/>
            <a:ext cx="2895600" cy="476250"/>
          </a:xfrm>
        </p:spPr>
        <p:txBody>
          <a:bodyPr/>
          <a:lstStyle/>
          <a:p>
            <a:r>
              <a:rPr lang="en-US" dirty="0" smtClean="0">
                <a:solidFill>
                  <a:schemeClr val="bg1"/>
                </a:solidFill>
              </a:rPr>
              <a:t>4</a:t>
            </a:r>
            <a:endParaRPr lang="en-US" dirty="0">
              <a:solidFill>
                <a:schemeClr val="bg1"/>
              </a:solidFill>
            </a:endParaRPr>
          </a:p>
        </p:txBody>
      </p:sp>
      <p:sp>
        <p:nvSpPr>
          <p:cNvPr id="5" name="Rectangle 4"/>
          <p:cNvSpPr/>
          <p:nvPr/>
        </p:nvSpPr>
        <p:spPr>
          <a:xfrm>
            <a:off x="475252" y="1988841"/>
            <a:ext cx="8211547" cy="3816429"/>
          </a:xfrm>
          <a:prstGeom prst="rect">
            <a:avLst/>
          </a:prstGeom>
        </p:spPr>
        <p:txBody>
          <a:bodyPr wrap="square">
            <a:spAutoFit/>
          </a:bodyPr>
          <a:lstStyle/>
          <a:p>
            <a:pPr marL="344488" lvl="0" indent="-344488" algn="just">
              <a:lnSpc>
                <a:spcPct val="110000"/>
              </a:lnSpc>
              <a:spcBef>
                <a:spcPts val="0"/>
              </a:spcBef>
              <a:buFont typeface="Arial" panose="020B0604020202020204" pitchFamily="34" charset="0"/>
              <a:buChar char="•"/>
              <a:defRPr/>
            </a:pPr>
            <a:r>
              <a:rPr lang="en-US" sz="2000" kern="0" dirty="0" smtClean="0">
                <a:latin typeface="+mn-lt"/>
              </a:rPr>
              <a:t>The objectives of the Factsheet</a:t>
            </a:r>
            <a:r>
              <a:rPr lang="en-US" sz="2000" kern="0" dirty="0">
                <a:latin typeface="+mn-lt"/>
              </a:rPr>
              <a:t> </a:t>
            </a:r>
            <a:r>
              <a:rPr lang="en-US" sz="2000" kern="0" dirty="0" smtClean="0">
                <a:latin typeface="+mn-lt"/>
              </a:rPr>
              <a:t>on Completed </a:t>
            </a:r>
            <a:r>
              <a:rPr lang="en-US" sz="2000" kern="0" dirty="0">
                <a:latin typeface="+mn-lt"/>
              </a:rPr>
              <a:t>Disciplinary Proceedings on Financial Misconduct</a:t>
            </a:r>
            <a:r>
              <a:rPr lang="en-US" sz="2000" kern="0" dirty="0" smtClean="0">
                <a:latin typeface="+mn-lt"/>
              </a:rPr>
              <a:t> are to provide:</a:t>
            </a:r>
          </a:p>
          <a:p>
            <a:pPr marL="688975" lvl="1" indent="-344488" algn="just">
              <a:lnSpc>
                <a:spcPct val="110000"/>
              </a:lnSpc>
              <a:spcBef>
                <a:spcPts val="0"/>
              </a:spcBef>
              <a:buFont typeface="Courier New" panose="02070309020205020404" pitchFamily="49" charset="0"/>
              <a:buChar char="o"/>
            </a:pPr>
            <a:r>
              <a:rPr lang="en-US" sz="2000" dirty="0" smtClean="0">
                <a:latin typeface="+mn-lt"/>
              </a:rPr>
              <a:t>a </a:t>
            </a:r>
            <a:r>
              <a:rPr lang="en-US" sz="2000" dirty="0">
                <a:latin typeface="+mn-lt"/>
              </a:rPr>
              <a:t>statistical overview of </a:t>
            </a:r>
            <a:r>
              <a:rPr lang="en-US" sz="2000" dirty="0" smtClean="0">
                <a:latin typeface="+mn-lt"/>
              </a:rPr>
              <a:t>completed disciplinary proceedings on  </a:t>
            </a:r>
            <a:r>
              <a:rPr lang="en-US" sz="2000" dirty="0">
                <a:latin typeface="+mn-lt"/>
              </a:rPr>
              <a:t>financial misconduct reported by national and provincial </a:t>
            </a:r>
            <a:r>
              <a:rPr lang="en-US" sz="2000" dirty="0" smtClean="0">
                <a:latin typeface="+mn-lt"/>
              </a:rPr>
              <a:t>departments;</a:t>
            </a:r>
          </a:p>
          <a:p>
            <a:pPr marL="688975" lvl="1" indent="-344488" algn="just">
              <a:lnSpc>
                <a:spcPct val="110000"/>
              </a:lnSpc>
              <a:spcBef>
                <a:spcPts val="0"/>
              </a:spcBef>
              <a:buFont typeface="Courier New" panose="02070309020205020404" pitchFamily="49" charset="0"/>
              <a:buChar char="o"/>
            </a:pPr>
            <a:r>
              <a:rPr lang="en-US" sz="2000" dirty="0">
                <a:latin typeface="+mn-lt"/>
              </a:rPr>
              <a:t>a statistical overview of disciplinary proceedings on financial misconduct </a:t>
            </a:r>
            <a:r>
              <a:rPr lang="en-US" sz="2000" dirty="0" smtClean="0">
                <a:latin typeface="+mn-lt"/>
              </a:rPr>
              <a:t>not </a:t>
            </a:r>
            <a:r>
              <a:rPr lang="en-US" sz="2000" dirty="0">
                <a:latin typeface="+mn-lt"/>
              </a:rPr>
              <a:t>completed by national and provincial </a:t>
            </a:r>
            <a:r>
              <a:rPr lang="en-US" sz="2000" dirty="0" smtClean="0">
                <a:latin typeface="+mn-lt"/>
              </a:rPr>
              <a:t>departments; and</a:t>
            </a:r>
            <a:endParaRPr lang="en-US" sz="2000" dirty="0">
              <a:latin typeface="+mn-lt"/>
            </a:endParaRPr>
          </a:p>
          <a:p>
            <a:pPr marL="688975" lvl="1" indent="-344488" algn="just">
              <a:lnSpc>
                <a:spcPct val="110000"/>
              </a:lnSpc>
              <a:spcBef>
                <a:spcPts val="0"/>
              </a:spcBef>
              <a:buFont typeface="Courier New" panose="02070309020205020404" pitchFamily="49" charset="0"/>
              <a:buChar char="o"/>
            </a:pPr>
            <a:r>
              <a:rPr lang="en-US" sz="2000" dirty="0" smtClean="0">
                <a:latin typeface="+mn-lt"/>
              </a:rPr>
              <a:t>trends </a:t>
            </a:r>
            <a:r>
              <a:rPr lang="en-US" sz="2000" dirty="0">
                <a:latin typeface="+mn-lt"/>
              </a:rPr>
              <a:t>analysis of completed disciplinary proceedings </a:t>
            </a:r>
            <a:r>
              <a:rPr lang="en-US" sz="2000" dirty="0" smtClean="0">
                <a:latin typeface="+mn-lt"/>
              </a:rPr>
              <a:t>on </a:t>
            </a:r>
            <a:r>
              <a:rPr lang="en-US" sz="2000" dirty="0">
                <a:latin typeface="+mn-lt"/>
              </a:rPr>
              <a:t>financial misconduct reported </a:t>
            </a:r>
            <a:r>
              <a:rPr lang="en-US" sz="2000" dirty="0" smtClean="0">
                <a:latin typeface="+mn-lt"/>
              </a:rPr>
              <a:t>by national and provincial departments.  </a:t>
            </a:r>
            <a:endParaRPr lang="en-US" dirty="0" smtClean="0">
              <a:latin typeface="+mn-lt"/>
            </a:endParaRPr>
          </a:p>
        </p:txBody>
      </p:sp>
    </p:spTree>
    <p:extLst>
      <p:ext uri="{BB962C8B-B14F-4D97-AF65-F5344CB8AC3E}">
        <p14:creationId xmlns:p14="http://schemas.microsoft.com/office/powerpoint/2010/main" val="3444959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011"/>
            <a:ext cx="8229600" cy="936104"/>
          </a:xfrm>
        </p:spPr>
        <p:txBody>
          <a:bodyPr/>
          <a:lstStyle/>
          <a:p>
            <a:r>
              <a:rPr lang="en-US" sz="2400" dirty="0">
                <a:solidFill>
                  <a:srgbClr val="800000"/>
                </a:solidFill>
                <a:latin typeface="Berlin Sans FB Demi" panose="020E0802020502020306" pitchFamily="34" charset="0"/>
                <a:cs typeface="Aharoni" panose="02010803020104030203" pitchFamily="2" charset="-79"/>
              </a:rPr>
              <a:t>STATISTICAL OVERVIEW OF COMPLETED DISCIPLINARY PROCEEDINGS ON  FINANCIAL </a:t>
            </a:r>
            <a:r>
              <a:rPr lang="en-US" sz="2400" dirty="0" smtClean="0">
                <a:solidFill>
                  <a:srgbClr val="800000"/>
                </a:solidFill>
                <a:latin typeface="Berlin Sans FB Demi" panose="020E0802020502020306" pitchFamily="34" charset="0"/>
                <a:cs typeface="Aharoni" panose="02010803020104030203" pitchFamily="2" charset="-79"/>
              </a:rPr>
              <a:t>MISCONDUCT [1]</a:t>
            </a:r>
            <a:endParaRPr lang="en-US" sz="2400" dirty="0">
              <a:solidFill>
                <a:srgbClr val="800000"/>
              </a:solidFill>
              <a:latin typeface="Berlin Sans FB Demi" panose="020E0802020502020306" pitchFamily="34" charset="0"/>
            </a:endParaRPr>
          </a:p>
        </p:txBody>
      </p:sp>
      <p:sp>
        <p:nvSpPr>
          <p:cNvPr id="4" name="Footer Placeholder 3"/>
          <p:cNvSpPr>
            <a:spLocks noGrp="1"/>
          </p:cNvSpPr>
          <p:nvPr>
            <p:ph type="ftr" sz="quarter" idx="11"/>
          </p:nvPr>
        </p:nvSpPr>
        <p:spPr/>
        <p:txBody>
          <a:bodyPr/>
          <a:lstStyle/>
          <a:p>
            <a:r>
              <a:rPr lang="en-US" dirty="0" smtClean="0">
                <a:solidFill>
                  <a:schemeClr val="bg1"/>
                </a:solidFill>
              </a:rPr>
              <a:t>5</a:t>
            </a:r>
            <a:endParaRPr lang="en-US"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50047041"/>
              </p:ext>
            </p:extLst>
          </p:nvPr>
        </p:nvGraphicFramePr>
        <p:xfrm>
          <a:off x="611560" y="2459219"/>
          <a:ext cx="8321054" cy="3786006"/>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698463" y="1523115"/>
            <a:ext cx="7920880" cy="1015663"/>
          </a:xfrm>
          <a:prstGeom prst="rect">
            <a:avLst/>
          </a:prstGeom>
        </p:spPr>
        <p:txBody>
          <a:bodyPr wrap="square">
            <a:spAutoFit/>
          </a:bodyPr>
          <a:lstStyle/>
          <a:p>
            <a:pPr algn="just"/>
            <a:r>
              <a:rPr lang="en-US" sz="2000" dirty="0" smtClean="0">
                <a:solidFill>
                  <a:schemeClr val="accent5">
                    <a:lumMod val="25000"/>
                  </a:schemeClr>
                </a:solidFill>
                <a:latin typeface="+mn-lt"/>
                <a:cs typeface="Aharoni" panose="02010803020104030203" pitchFamily="2" charset="-79"/>
              </a:rPr>
              <a:t>TOTAL NUMBER OF COMPLETED DISCIPLINARY PROCEEDINGS ON FINANCIAL MISCONDUCT REPORTED FOR THE 2016/2017 FINANCIAL YEAR (FY)</a:t>
            </a:r>
            <a:endParaRPr lang="en-US" sz="2000" dirty="0">
              <a:solidFill>
                <a:schemeClr val="accent5">
                  <a:lumMod val="25000"/>
                </a:schemeClr>
              </a:solidFill>
              <a:latin typeface="+mn-lt"/>
              <a:cs typeface="Aharoni" panose="02010803020104030203" pitchFamily="2" charset="-79"/>
            </a:endParaRPr>
          </a:p>
        </p:txBody>
      </p:sp>
    </p:spTree>
    <p:extLst>
      <p:ext uri="{BB962C8B-B14F-4D97-AF65-F5344CB8AC3E}">
        <p14:creationId xmlns:p14="http://schemas.microsoft.com/office/powerpoint/2010/main" val="494423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620688"/>
            <a:ext cx="8229600" cy="864096"/>
          </a:xfrm>
        </p:spPr>
        <p:txBody>
          <a:bodyPr/>
          <a:lstStyle/>
          <a:p>
            <a:pPr marL="457200" lvl="1" indent="-457200">
              <a:lnSpc>
                <a:spcPct val="110000"/>
              </a:lnSpc>
              <a:spcBef>
                <a:spcPts val="0"/>
              </a:spcBef>
            </a:pPr>
            <a:r>
              <a:rPr lang="en-US" sz="2400" b="1" dirty="0" smtClean="0">
                <a:solidFill>
                  <a:srgbClr val="800000"/>
                </a:solidFill>
                <a:latin typeface="Berlin Sans FB Demi" panose="020E0802020502020306" pitchFamily="34" charset="0"/>
                <a:cs typeface="Aharoni" panose="02010803020104030203" pitchFamily="2" charset="-79"/>
              </a:rPr>
              <a:t>STATISTICAL OVERVIEW OF COMPLETED DISCIPLINARY PROCEEDINGS ON  FINANCIAL MISCONDUCT [2]</a:t>
            </a:r>
            <a:endParaRPr lang="en-US" sz="2400" b="1" dirty="0">
              <a:solidFill>
                <a:srgbClr val="800000"/>
              </a:solidFill>
              <a:latin typeface="Berlin Sans FB Demi" panose="020E0802020502020306" pitchFamily="34" charset="0"/>
              <a:cs typeface="Aharoni" panose="02010803020104030203" pitchFamily="2" charset="-79"/>
            </a:endParaRPr>
          </a:p>
        </p:txBody>
      </p:sp>
      <p:sp>
        <p:nvSpPr>
          <p:cNvPr id="3" name="Content Placeholder 2"/>
          <p:cNvSpPr>
            <a:spLocks noGrp="1"/>
          </p:cNvSpPr>
          <p:nvPr>
            <p:ph idx="1"/>
          </p:nvPr>
        </p:nvSpPr>
        <p:spPr>
          <a:xfrm>
            <a:off x="467544" y="1622492"/>
            <a:ext cx="8208912" cy="4464496"/>
          </a:xfrm>
        </p:spPr>
        <p:txBody>
          <a:bodyPr/>
          <a:lstStyle/>
          <a:p>
            <a:pPr marL="0" indent="0" algn="just">
              <a:buNone/>
              <a:tabLst>
                <a:tab pos="457200" algn="l"/>
              </a:tabLst>
            </a:pPr>
            <a:r>
              <a:rPr lang="en-US" sz="2000" dirty="0" smtClean="0">
                <a:solidFill>
                  <a:schemeClr val="accent5">
                    <a:lumMod val="25000"/>
                  </a:schemeClr>
                </a:solidFill>
                <a:cs typeface="Aharoni" panose="02010803020104030203" pitchFamily="2" charset="-79"/>
              </a:rPr>
              <a:t>TOTAL NUMBER OF COMPLETED DISCIPLINARY PROCEEDINGS ON FINANCIAL MISCONDUCT REPORTED FOR THE 2016/2017 FY (</a:t>
            </a:r>
            <a:r>
              <a:rPr lang="en-US" sz="2000" dirty="0" err="1" smtClean="0">
                <a:solidFill>
                  <a:schemeClr val="accent5">
                    <a:lumMod val="25000"/>
                  </a:schemeClr>
                </a:solidFill>
                <a:cs typeface="Aharoni" panose="02010803020104030203" pitchFamily="2" charset="-79"/>
              </a:rPr>
              <a:t>Contd</a:t>
            </a:r>
            <a:r>
              <a:rPr lang="en-US" sz="2000" dirty="0" smtClean="0">
                <a:solidFill>
                  <a:schemeClr val="accent5">
                    <a:lumMod val="25000"/>
                  </a:schemeClr>
                </a:solidFill>
                <a:cs typeface="Aharoni" panose="02010803020104030203" pitchFamily="2" charset="-79"/>
              </a:rPr>
              <a:t>)</a:t>
            </a:r>
          </a:p>
          <a:p>
            <a:pPr algn="just">
              <a:tabLst>
                <a:tab pos="457200" algn="l"/>
              </a:tabLst>
            </a:pPr>
            <a:r>
              <a:rPr lang="en-US" sz="2000" dirty="0" smtClean="0"/>
              <a:t>A </a:t>
            </a:r>
            <a:r>
              <a:rPr lang="en-US" sz="2000" dirty="0"/>
              <a:t>total of </a:t>
            </a:r>
            <a:r>
              <a:rPr lang="en-US" sz="2000" b="1" dirty="0"/>
              <a:t>1150 </a:t>
            </a:r>
            <a:r>
              <a:rPr lang="en-US" sz="2000" dirty="0"/>
              <a:t>disciplinary proceedings on financial misconduct were completed for the 2016/2017 financial year. The </a:t>
            </a:r>
            <a:r>
              <a:rPr lang="en-US" sz="2000" b="1" dirty="0"/>
              <a:t>1150 </a:t>
            </a:r>
            <a:r>
              <a:rPr lang="en-US" sz="2000" dirty="0"/>
              <a:t>cases comprised as </a:t>
            </a:r>
            <a:r>
              <a:rPr lang="en-US" sz="2000" dirty="0" smtClean="0"/>
              <a:t>follows:</a:t>
            </a:r>
          </a:p>
          <a:p>
            <a:pPr lvl="1" algn="just">
              <a:buFont typeface="Courier New" panose="02070309020205020404" pitchFamily="49" charset="0"/>
              <a:buChar char="o"/>
              <a:tabLst>
                <a:tab pos="457200" algn="l"/>
              </a:tabLst>
            </a:pPr>
            <a:r>
              <a:rPr lang="en-US" sz="2000" dirty="0" smtClean="0"/>
              <a:t>National </a:t>
            </a:r>
            <a:r>
              <a:rPr lang="en-US" sz="2000" dirty="0"/>
              <a:t>departments  reported  </a:t>
            </a:r>
            <a:r>
              <a:rPr lang="en-US" sz="2000" b="1" dirty="0"/>
              <a:t>758 (65.9%)</a:t>
            </a:r>
            <a:r>
              <a:rPr lang="en-US" sz="2000" dirty="0"/>
              <a:t> cases. </a:t>
            </a:r>
            <a:endParaRPr lang="en-US" sz="2000" dirty="0" smtClean="0"/>
          </a:p>
          <a:p>
            <a:pPr lvl="1" algn="just">
              <a:buFont typeface="Courier New" panose="02070309020205020404" pitchFamily="49" charset="0"/>
              <a:buChar char="o"/>
              <a:tabLst>
                <a:tab pos="457200" algn="l"/>
              </a:tabLst>
            </a:pPr>
            <a:r>
              <a:rPr lang="en-US" sz="2000" dirty="0" smtClean="0"/>
              <a:t>Provincial </a:t>
            </a:r>
            <a:r>
              <a:rPr lang="en-US" sz="2000" dirty="0"/>
              <a:t>departments reported  </a:t>
            </a:r>
            <a:r>
              <a:rPr lang="en-US" sz="2000" b="1" dirty="0"/>
              <a:t>392 (34.1%) </a:t>
            </a:r>
            <a:r>
              <a:rPr lang="en-US" sz="2000" dirty="0" smtClean="0"/>
              <a:t>cases</a:t>
            </a:r>
            <a:endParaRPr lang="en-US" sz="2000" dirty="0"/>
          </a:p>
          <a:p>
            <a:pPr algn="just">
              <a:tabLst>
                <a:tab pos="457200" algn="l"/>
              </a:tabLst>
            </a:pPr>
            <a:r>
              <a:rPr lang="en-US" sz="2000" dirty="0" smtClean="0"/>
              <a:t>Twenty </a:t>
            </a:r>
            <a:r>
              <a:rPr lang="en-US" sz="2000" dirty="0"/>
              <a:t>two </a:t>
            </a:r>
            <a:r>
              <a:rPr lang="en-US" sz="2000" b="1" dirty="0"/>
              <a:t>(22)</a:t>
            </a:r>
            <a:r>
              <a:rPr lang="en-US" sz="2000" dirty="0"/>
              <a:t> out of the</a:t>
            </a:r>
            <a:r>
              <a:rPr lang="en-US" sz="2000" b="1" dirty="0"/>
              <a:t> 46</a:t>
            </a:r>
            <a:r>
              <a:rPr lang="en-US" sz="2000" dirty="0"/>
              <a:t> national departments and </a:t>
            </a:r>
            <a:r>
              <a:rPr lang="en-US" sz="2000" b="1" dirty="0"/>
              <a:t>51</a:t>
            </a:r>
            <a:r>
              <a:rPr lang="en-US" sz="2000" dirty="0"/>
              <a:t> out of the </a:t>
            </a:r>
            <a:r>
              <a:rPr lang="en-US" sz="2000" b="1" dirty="0"/>
              <a:t>113</a:t>
            </a:r>
            <a:r>
              <a:rPr lang="en-US" sz="2000" dirty="0"/>
              <a:t> provincial departments submitted a </a:t>
            </a:r>
            <a:r>
              <a:rPr lang="en-US" sz="2000" i="1" dirty="0"/>
              <a:t>“nil return”.</a:t>
            </a:r>
            <a:r>
              <a:rPr lang="en-US" sz="2000" dirty="0"/>
              <a:t> A </a:t>
            </a:r>
            <a:r>
              <a:rPr lang="en-US" sz="2000" i="1" dirty="0"/>
              <a:t>“nil return”</a:t>
            </a:r>
            <a:r>
              <a:rPr lang="en-US" sz="2000" dirty="0"/>
              <a:t> means that the department reported that no financial misconduct cases were completed in </a:t>
            </a:r>
            <a:r>
              <a:rPr lang="en-US" sz="2000" dirty="0" smtClean="0"/>
              <a:t>the </a:t>
            </a:r>
            <a:r>
              <a:rPr lang="en-US" sz="2000" dirty="0"/>
              <a:t>2016/2017 financial </a:t>
            </a:r>
            <a:r>
              <a:rPr lang="en-US" sz="2000" dirty="0" smtClean="0"/>
              <a:t>year.      </a:t>
            </a:r>
          </a:p>
          <a:p>
            <a:pPr marL="796925" indent="-339725" algn="just">
              <a:buNone/>
            </a:pPr>
            <a:endParaRPr lang="en-US" sz="2000" dirty="0" smtClean="0"/>
          </a:p>
        </p:txBody>
      </p:sp>
      <p:sp>
        <p:nvSpPr>
          <p:cNvPr id="4" name="Footer Placeholder 3"/>
          <p:cNvSpPr>
            <a:spLocks noGrp="1"/>
          </p:cNvSpPr>
          <p:nvPr>
            <p:ph type="ftr" sz="quarter" idx="11"/>
          </p:nvPr>
        </p:nvSpPr>
        <p:spPr/>
        <p:txBody>
          <a:bodyPr/>
          <a:lstStyle/>
          <a:p>
            <a:r>
              <a:rPr lang="en-US" dirty="0" smtClean="0">
                <a:solidFill>
                  <a:schemeClr val="bg1"/>
                </a:solidFill>
              </a:rPr>
              <a:t>6</a:t>
            </a:r>
          </a:p>
          <a:p>
            <a:endParaRPr lang="en-US" dirty="0"/>
          </a:p>
        </p:txBody>
      </p:sp>
    </p:spTree>
    <p:extLst>
      <p:ext uri="{BB962C8B-B14F-4D97-AF65-F5344CB8AC3E}">
        <p14:creationId xmlns:p14="http://schemas.microsoft.com/office/powerpoint/2010/main" val="1118493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936104"/>
          </a:xfrm>
        </p:spPr>
        <p:txBody>
          <a:bodyPr/>
          <a:lstStyle/>
          <a:p>
            <a:r>
              <a:rPr lang="en-US" sz="2400" b="1" dirty="0" smtClean="0">
                <a:solidFill>
                  <a:srgbClr val="800000"/>
                </a:solidFill>
                <a:latin typeface="Berlin Sans FB Demi" panose="020E0802020502020306" pitchFamily="34" charset="0"/>
                <a:cs typeface="Aharoni" panose="02010803020104030203" pitchFamily="2" charset="-79"/>
              </a:rPr>
              <a:t>STATISTICAL </a:t>
            </a:r>
            <a:r>
              <a:rPr lang="en-US" sz="2400" b="1" dirty="0">
                <a:solidFill>
                  <a:srgbClr val="800000"/>
                </a:solidFill>
                <a:latin typeface="Berlin Sans FB Demi" panose="020E0802020502020306" pitchFamily="34" charset="0"/>
                <a:cs typeface="Aharoni" panose="02010803020104030203" pitchFamily="2" charset="-79"/>
              </a:rPr>
              <a:t>OVERVIEW OF COMPLETED DISCIPLINARY PROCEEDINGS ON  FINANCIAL </a:t>
            </a:r>
            <a:r>
              <a:rPr lang="en-US" sz="2400" b="1" dirty="0" smtClean="0">
                <a:solidFill>
                  <a:srgbClr val="800000"/>
                </a:solidFill>
                <a:latin typeface="Berlin Sans FB Demi" panose="020E0802020502020306" pitchFamily="34" charset="0"/>
                <a:cs typeface="Aharoni" panose="02010803020104030203" pitchFamily="2" charset="-79"/>
              </a:rPr>
              <a:t>MISCONDUCT [3]</a:t>
            </a:r>
            <a:endParaRPr lang="en-US" sz="2400" dirty="0">
              <a:solidFill>
                <a:srgbClr val="800000"/>
              </a:solidFill>
              <a:latin typeface="Berlin Sans FB Demi" panose="020E0802020502020306" pitchFamily="34" charset="0"/>
            </a:endParaRPr>
          </a:p>
        </p:txBody>
      </p:sp>
      <p:sp>
        <p:nvSpPr>
          <p:cNvPr id="4" name="Footer Placeholder 3"/>
          <p:cNvSpPr>
            <a:spLocks noGrp="1"/>
          </p:cNvSpPr>
          <p:nvPr>
            <p:ph type="ftr" sz="quarter" idx="11"/>
          </p:nvPr>
        </p:nvSpPr>
        <p:spPr/>
        <p:txBody>
          <a:bodyPr/>
          <a:lstStyle/>
          <a:p>
            <a:r>
              <a:rPr lang="en-US" dirty="0" smtClean="0">
                <a:solidFill>
                  <a:schemeClr val="bg1"/>
                </a:solidFill>
              </a:rPr>
              <a:t>7</a:t>
            </a:r>
            <a:endParaRPr lang="en-US" dirty="0">
              <a:solidFill>
                <a:schemeClr val="bg1"/>
              </a:solidFill>
            </a:endParaRPr>
          </a:p>
        </p:txBody>
      </p:sp>
      <p:sp>
        <p:nvSpPr>
          <p:cNvPr id="6" name="Content Placeholder 5"/>
          <p:cNvSpPr>
            <a:spLocks noGrp="1"/>
          </p:cNvSpPr>
          <p:nvPr>
            <p:ph idx="1"/>
          </p:nvPr>
        </p:nvSpPr>
        <p:spPr>
          <a:xfrm>
            <a:off x="611560" y="1700808"/>
            <a:ext cx="8064896" cy="4536504"/>
          </a:xfrm>
        </p:spPr>
        <p:txBody>
          <a:bodyPr/>
          <a:lstStyle/>
          <a:p>
            <a:pPr marL="0" indent="0" algn="just">
              <a:buNone/>
            </a:pPr>
            <a:r>
              <a:rPr lang="en-US" sz="2000" dirty="0" smtClean="0">
                <a:solidFill>
                  <a:schemeClr val="accent5">
                    <a:lumMod val="25000"/>
                  </a:schemeClr>
                </a:solidFill>
                <a:cs typeface="Aharoni" panose="02010803020104030203" pitchFamily="2" charset="-79"/>
              </a:rPr>
              <a:t>TYPES OF FINANCIAL MISCONDUCT CASES REPORTED FOR THE 2016/2017</a:t>
            </a:r>
            <a:r>
              <a:rPr lang="en-US" sz="2000" dirty="0" smtClean="0">
                <a:solidFill>
                  <a:schemeClr val="accent5">
                    <a:lumMod val="25000"/>
                  </a:schemeClr>
                </a:solidFill>
                <a:effectLst>
                  <a:outerShdw blurRad="38100" dist="38100" dir="2700000" algn="tl">
                    <a:srgbClr val="000000">
                      <a:alpha val="43137"/>
                    </a:srgbClr>
                  </a:outerShdw>
                </a:effectLst>
                <a:cs typeface="Aharoni" panose="02010803020104030203" pitchFamily="2" charset="-79"/>
              </a:rPr>
              <a:t> </a:t>
            </a:r>
            <a:r>
              <a:rPr lang="en-US" sz="2000" dirty="0">
                <a:solidFill>
                  <a:schemeClr val="accent5">
                    <a:lumMod val="25000"/>
                  </a:schemeClr>
                </a:solidFill>
                <a:cs typeface="Aharoni" panose="02010803020104030203" pitchFamily="2" charset="-79"/>
              </a:rPr>
              <a:t>FY</a:t>
            </a:r>
            <a:endParaRPr lang="en-US" sz="2000" dirty="0" smtClean="0">
              <a:solidFill>
                <a:schemeClr val="accent5">
                  <a:lumMod val="25000"/>
                </a:schemeClr>
              </a:solidFill>
              <a:cs typeface="Aharoni" panose="02010803020104030203" pitchFamily="2" charset="-79"/>
            </a:endParaRPr>
          </a:p>
          <a:p>
            <a:pPr marL="0" indent="0">
              <a:buNone/>
            </a:pPr>
            <a:endParaRPr lang="en-US" sz="2000" b="1" dirty="0">
              <a:solidFill>
                <a:schemeClr val="accent5">
                  <a:lumMod val="25000"/>
                </a:schemeClr>
              </a:solidFill>
            </a:endParaRPr>
          </a:p>
        </p:txBody>
      </p:sp>
      <p:graphicFrame>
        <p:nvGraphicFramePr>
          <p:cNvPr id="7" name="Chart 6"/>
          <p:cNvGraphicFramePr>
            <a:graphicFrameLocks/>
          </p:cNvGraphicFramePr>
          <p:nvPr>
            <p:extLst>
              <p:ext uri="{D42A27DB-BD31-4B8C-83A1-F6EECF244321}">
                <p14:modId xmlns:p14="http://schemas.microsoft.com/office/powerpoint/2010/main" val="2609318937"/>
              </p:ext>
            </p:extLst>
          </p:nvPr>
        </p:nvGraphicFramePr>
        <p:xfrm>
          <a:off x="611560" y="2492896"/>
          <a:ext cx="8064896" cy="36724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495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301608" cy="792088"/>
          </a:xfrm>
        </p:spPr>
        <p:txBody>
          <a:bodyPr/>
          <a:lstStyle/>
          <a:p>
            <a:r>
              <a:rPr lang="en-US" sz="3200" b="1" dirty="0" smtClean="0">
                <a:solidFill>
                  <a:srgbClr val="800000"/>
                </a:solidFill>
                <a:latin typeface="Berlin Sans FB Demi" panose="020E0802020502020306" pitchFamily="34" charset="0"/>
                <a:cs typeface="Aharoni" panose="02010803020104030203" pitchFamily="2" charset="-79"/>
              </a:rPr>
              <a:t/>
            </a:r>
            <a:br>
              <a:rPr lang="en-US" sz="3200" b="1" dirty="0" smtClean="0">
                <a:solidFill>
                  <a:srgbClr val="800000"/>
                </a:solidFill>
                <a:latin typeface="Berlin Sans FB Demi" panose="020E0802020502020306" pitchFamily="34" charset="0"/>
                <a:cs typeface="Aharoni" panose="02010803020104030203" pitchFamily="2" charset="-79"/>
              </a:rPr>
            </a:br>
            <a:r>
              <a:rPr lang="en-US" sz="2800" b="1" dirty="0" smtClean="0">
                <a:solidFill>
                  <a:srgbClr val="800000"/>
                </a:solidFill>
                <a:latin typeface="Berlin Sans FB Demi" panose="020E0802020502020306" pitchFamily="34" charset="0"/>
                <a:cs typeface="Aharoni" panose="02010803020104030203" pitchFamily="2" charset="-79"/>
              </a:rPr>
              <a:t/>
            </a:r>
            <a:br>
              <a:rPr lang="en-US" sz="2800" b="1" dirty="0" smtClean="0">
                <a:solidFill>
                  <a:srgbClr val="800000"/>
                </a:solidFill>
                <a:latin typeface="Berlin Sans FB Demi" panose="020E0802020502020306" pitchFamily="34" charset="0"/>
                <a:cs typeface="Aharoni" panose="02010803020104030203" pitchFamily="2" charset="-79"/>
              </a:rPr>
            </a:br>
            <a:r>
              <a:rPr lang="en-US" sz="2400" b="1" dirty="0" smtClean="0">
                <a:solidFill>
                  <a:srgbClr val="800000"/>
                </a:solidFill>
                <a:latin typeface="Berlin Sans FB Demi" panose="020E0802020502020306" pitchFamily="34" charset="0"/>
                <a:cs typeface="Aharoni" panose="02010803020104030203" pitchFamily="2" charset="-79"/>
              </a:rPr>
              <a:t>STATISTICAL </a:t>
            </a:r>
            <a:r>
              <a:rPr lang="en-US" sz="2400" b="1" dirty="0">
                <a:solidFill>
                  <a:srgbClr val="800000"/>
                </a:solidFill>
                <a:latin typeface="Berlin Sans FB Demi" panose="020E0802020502020306" pitchFamily="34" charset="0"/>
                <a:cs typeface="Aharoni" panose="02010803020104030203" pitchFamily="2" charset="-79"/>
              </a:rPr>
              <a:t>OVERVIEW OF COMPLETED DISCIPLINARY PROCEEDINGS ON  FINANCIAL MISCONDUCT </a:t>
            </a:r>
            <a:r>
              <a:rPr lang="en-US" sz="2400" b="1" dirty="0" smtClean="0">
                <a:solidFill>
                  <a:srgbClr val="800000"/>
                </a:solidFill>
                <a:latin typeface="Berlin Sans FB Demi" panose="020E0802020502020306" pitchFamily="34" charset="0"/>
                <a:cs typeface="Aharoni" panose="02010803020104030203" pitchFamily="2" charset="-79"/>
              </a:rPr>
              <a:t>[4]</a:t>
            </a:r>
            <a:r>
              <a:rPr lang="en-US" sz="3200" b="1" dirty="0" smtClean="0">
                <a:solidFill>
                  <a:srgbClr val="800000"/>
                </a:solidFill>
                <a:latin typeface="Berlin Sans FB Demi" panose="020E0802020502020306" pitchFamily="34" charset="0"/>
                <a:cs typeface="Aharoni" panose="02010803020104030203" pitchFamily="2" charset="-79"/>
              </a:rPr>
              <a:t/>
            </a:r>
            <a:br>
              <a:rPr lang="en-US" sz="3200" b="1" dirty="0" smtClean="0">
                <a:solidFill>
                  <a:srgbClr val="800000"/>
                </a:solidFill>
                <a:latin typeface="Berlin Sans FB Demi" panose="020E0802020502020306" pitchFamily="34" charset="0"/>
                <a:cs typeface="Aharoni" panose="02010803020104030203" pitchFamily="2" charset="-79"/>
              </a:rPr>
            </a:br>
            <a:r>
              <a:rPr lang="en-US" sz="3200" b="1" dirty="0">
                <a:solidFill>
                  <a:srgbClr val="800000"/>
                </a:solidFill>
                <a:latin typeface="Berlin Sans FB Demi" panose="020E0802020502020306" pitchFamily="34" charset="0"/>
                <a:cs typeface="Aharoni" panose="02010803020104030203" pitchFamily="2" charset="-79"/>
              </a:rPr>
              <a:t/>
            </a:r>
            <a:br>
              <a:rPr lang="en-US" sz="3200" b="1" dirty="0">
                <a:solidFill>
                  <a:srgbClr val="800000"/>
                </a:solidFill>
                <a:latin typeface="Berlin Sans FB Demi" panose="020E0802020502020306" pitchFamily="34" charset="0"/>
                <a:cs typeface="Aharoni" panose="02010803020104030203" pitchFamily="2" charset="-79"/>
              </a:rPr>
            </a:br>
            <a:endParaRPr lang="en-US" sz="3200" dirty="0">
              <a:solidFill>
                <a:srgbClr val="800000"/>
              </a:solidFill>
              <a:latin typeface="Berlin Sans FB Demi" panose="020E0802020502020306" pitchFamily="34" charset="0"/>
            </a:endParaRPr>
          </a:p>
        </p:txBody>
      </p:sp>
      <p:sp>
        <p:nvSpPr>
          <p:cNvPr id="3" name="Content Placeholder 2"/>
          <p:cNvSpPr>
            <a:spLocks noGrp="1"/>
          </p:cNvSpPr>
          <p:nvPr>
            <p:ph idx="1"/>
          </p:nvPr>
        </p:nvSpPr>
        <p:spPr>
          <a:xfrm>
            <a:off x="539552" y="1498437"/>
            <a:ext cx="8065268" cy="648072"/>
          </a:xfrm>
        </p:spPr>
        <p:txBody>
          <a:bodyPr/>
          <a:lstStyle/>
          <a:p>
            <a:pPr marL="0" indent="0" algn="just">
              <a:buNone/>
            </a:pPr>
            <a:r>
              <a:rPr lang="en-US" sz="2000" dirty="0" smtClean="0">
                <a:solidFill>
                  <a:schemeClr val="accent5">
                    <a:lumMod val="25000"/>
                  </a:schemeClr>
                </a:solidFill>
                <a:cs typeface="Aharoni" panose="02010803020104030203" pitchFamily="2" charset="-79"/>
              </a:rPr>
              <a:t>OUTCOME OF COMPLETED DISCIPLINARY PROCEEDINGS ON FINANCIAL MISCONDUCT REPORTED FOR THE 2016/2017 </a:t>
            </a:r>
            <a:r>
              <a:rPr lang="en-US" sz="2000" dirty="0">
                <a:solidFill>
                  <a:schemeClr val="accent5">
                    <a:lumMod val="25000"/>
                  </a:schemeClr>
                </a:solidFill>
                <a:cs typeface="Aharoni" panose="02010803020104030203" pitchFamily="2" charset="-79"/>
              </a:rPr>
              <a:t>FY</a:t>
            </a:r>
            <a:endParaRPr lang="en-US" sz="2000" dirty="0">
              <a:solidFill>
                <a:schemeClr val="accent5">
                  <a:lumMod val="25000"/>
                </a:schemeClr>
              </a:solidFill>
            </a:endParaRPr>
          </a:p>
          <a:p>
            <a:pPr algn="just"/>
            <a:endParaRPr lang="en-US" sz="2000" dirty="0" smtClean="0">
              <a:solidFill>
                <a:schemeClr val="accent5">
                  <a:lumMod val="25000"/>
                </a:schemeClr>
              </a:solidFill>
            </a:endParaRPr>
          </a:p>
          <a:p>
            <a:pPr algn="just"/>
            <a:endParaRPr lang="en-US" sz="2000" b="1" dirty="0">
              <a:solidFill>
                <a:schemeClr val="accent5">
                  <a:lumMod val="25000"/>
                </a:schemeClr>
              </a:solidFill>
            </a:endParaRPr>
          </a:p>
          <a:p>
            <a:pPr algn="just"/>
            <a:endParaRPr lang="en-US" sz="2000" b="1" dirty="0">
              <a:solidFill>
                <a:schemeClr val="accent5">
                  <a:lumMod val="25000"/>
                </a:schemeClr>
              </a:solidFill>
            </a:endParaRPr>
          </a:p>
        </p:txBody>
      </p:sp>
      <p:sp>
        <p:nvSpPr>
          <p:cNvPr id="4" name="Footer Placeholder 3"/>
          <p:cNvSpPr>
            <a:spLocks noGrp="1"/>
          </p:cNvSpPr>
          <p:nvPr>
            <p:ph type="ftr" sz="quarter" idx="11"/>
          </p:nvPr>
        </p:nvSpPr>
        <p:spPr/>
        <p:txBody>
          <a:bodyPr/>
          <a:lstStyle/>
          <a:p>
            <a:r>
              <a:rPr lang="en-US" dirty="0" smtClean="0">
                <a:solidFill>
                  <a:schemeClr val="bg1"/>
                </a:solidFill>
              </a:rPr>
              <a:t>8</a:t>
            </a:r>
            <a:endParaRPr lang="en-US" dirty="0">
              <a:solidFill>
                <a:schemeClr val="bg1"/>
              </a:solidFill>
            </a:endParaRPr>
          </a:p>
        </p:txBody>
      </p:sp>
      <p:graphicFrame>
        <p:nvGraphicFramePr>
          <p:cNvPr id="6" name="Chart 5"/>
          <p:cNvGraphicFramePr>
            <a:graphicFrameLocks/>
          </p:cNvGraphicFramePr>
          <p:nvPr>
            <p:extLst>
              <p:ext uri="{D42A27DB-BD31-4B8C-83A1-F6EECF244321}">
                <p14:modId xmlns:p14="http://schemas.microsoft.com/office/powerpoint/2010/main" val="3291279026"/>
              </p:ext>
            </p:extLst>
          </p:nvPr>
        </p:nvGraphicFramePr>
        <p:xfrm>
          <a:off x="683568" y="2420889"/>
          <a:ext cx="7921252" cy="38243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7413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792088"/>
          </a:xfrm>
        </p:spPr>
        <p:txBody>
          <a:bodyPr/>
          <a:lstStyle/>
          <a:p>
            <a:r>
              <a:rPr lang="en-US" sz="2400" b="1" dirty="0" smtClean="0">
                <a:solidFill>
                  <a:srgbClr val="800000"/>
                </a:solidFill>
                <a:latin typeface="Berlin Sans FB Demi" panose="020E0802020502020306" pitchFamily="34" charset="0"/>
                <a:cs typeface="Aharoni" panose="02010803020104030203" pitchFamily="2" charset="-79"/>
              </a:rPr>
              <a:t>STATISTICAL </a:t>
            </a:r>
            <a:r>
              <a:rPr lang="en-US" sz="2400" b="1" dirty="0">
                <a:solidFill>
                  <a:srgbClr val="800000"/>
                </a:solidFill>
                <a:latin typeface="Berlin Sans FB Demi" panose="020E0802020502020306" pitchFamily="34" charset="0"/>
                <a:cs typeface="Aharoni" panose="02010803020104030203" pitchFamily="2" charset="-79"/>
              </a:rPr>
              <a:t>OVERVIEW OF COMPLETED DISCIPLINARY PROCEEDINGS ON  FINANCIAL MISCONDUCT </a:t>
            </a:r>
            <a:r>
              <a:rPr lang="en-US" sz="2400" b="1" dirty="0" smtClean="0">
                <a:solidFill>
                  <a:srgbClr val="800000"/>
                </a:solidFill>
                <a:latin typeface="Berlin Sans FB Demi" panose="020E0802020502020306" pitchFamily="34" charset="0"/>
                <a:cs typeface="Aharoni" panose="02010803020104030203" pitchFamily="2" charset="-79"/>
              </a:rPr>
              <a:t>[5]</a:t>
            </a:r>
            <a:endParaRPr lang="en-US" sz="2400" dirty="0">
              <a:solidFill>
                <a:srgbClr val="800000"/>
              </a:solidFill>
              <a:latin typeface="Berlin Sans FB Demi" panose="020E0802020502020306" pitchFamily="34" charset="0"/>
            </a:endParaRPr>
          </a:p>
        </p:txBody>
      </p:sp>
      <p:sp>
        <p:nvSpPr>
          <p:cNvPr id="3" name="Content Placeholder 2"/>
          <p:cNvSpPr>
            <a:spLocks noGrp="1"/>
          </p:cNvSpPr>
          <p:nvPr>
            <p:ph idx="1"/>
          </p:nvPr>
        </p:nvSpPr>
        <p:spPr>
          <a:xfrm>
            <a:off x="611560" y="1556792"/>
            <a:ext cx="8209284" cy="432048"/>
          </a:xfrm>
        </p:spPr>
        <p:txBody>
          <a:bodyPr/>
          <a:lstStyle/>
          <a:p>
            <a:pPr marL="0" indent="0" algn="just">
              <a:buNone/>
            </a:pPr>
            <a:r>
              <a:rPr lang="en-US" sz="1800" dirty="0" smtClean="0">
                <a:solidFill>
                  <a:schemeClr val="accent5">
                    <a:lumMod val="25000"/>
                  </a:schemeClr>
                </a:solidFill>
                <a:cs typeface="Aharoni" panose="02010803020104030203" pitchFamily="2" charset="-79"/>
              </a:rPr>
              <a:t>SANCTIONS IMPOSED</a:t>
            </a:r>
            <a:endParaRPr lang="en-US" dirty="0"/>
          </a:p>
        </p:txBody>
      </p:sp>
      <p:sp>
        <p:nvSpPr>
          <p:cNvPr id="4" name="Footer Placeholder 3"/>
          <p:cNvSpPr>
            <a:spLocks noGrp="1"/>
          </p:cNvSpPr>
          <p:nvPr>
            <p:ph type="ftr" sz="quarter" idx="11"/>
          </p:nvPr>
        </p:nvSpPr>
        <p:spPr/>
        <p:txBody>
          <a:bodyPr/>
          <a:lstStyle/>
          <a:p>
            <a:r>
              <a:rPr lang="en-US" dirty="0" smtClean="0">
                <a:solidFill>
                  <a:schemeClr val="bg1"/>
                </a:solidFill>
              </a:rPr>
              <a:t>9</a:t>
            </a:r>
            <a:endParaRPr lang="en-US" dirty="0">
              <a:solidFill>
                <a:schemeClr val="bg1"/>
              </a:solidFill>
            </a:endParaRPr>
          </a:p>
        </p:txBody>
      </p:sp>
      <p:graphicFrame>
        <p:nvGraphicFramePr>
          <p:cNvPr id="5" name="Chart 4"/>
          <p:cNvGraphicFramePr/>
          <p:nvPr>
            <p:extLst>
              <p:ext uri="{D42A27DB-BD31-4B8C-83A1-F6EECF244321}">
                <p14:modId xmlns:p14="http://schemas.microsoft.com/office/powerpoint/2010/main" val="2658539770"/>
              </p:ext>
            </p:extLst>
          </p:nvPr>
        </p:nvGraphicFramePr>
        <p:xfrm>
          <a:off x="611560" y="2074579"/>
          <a:ext cx="7992888" cy="41706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3995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17451</TotalTime>
  <Words>2218</Words>
  <Application>Microsoft Office PowerPoint</Application>
  <PresentationFormat>On-screen Show (4:3)</PresentationFormat>
  <Paragraphs>349</Paragraphs>
  <Slides>28</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ＭＳ Ｐゴシック</vt:lpstr>
      <vt:lpstr>Aharoni</vt:lpstr>
      <vt:lpstr>Arial</vt:lpstr>
      <vt:lpstr>Berlin Sans FB Demi</vt:lpstr>
      <vt:lpstr>Calibri</vt:lpstr>
      <vt:lpstr>Courier New</vt:lpstr>
      <vt:lpstr>Times New Roman</vt:lpstr>
      <vt:lpstr>Custom Design</vt:lpstr>
      <vt:lpstr>PowerPoint Presentation</vt:lpstr>
      <vt:lpstr>PowerPoint Presentation</vt:lpstr>
      <vt:lpstr>PowerPoint Presentation</vt:lpstr>
      <vt:lpstr>PowerPoint Presentation</vt:lpstr>
      <vt:lpstr>STATISTICAL OVERVIEW OF COMPLETED DISCIPLINARY PROCEEDINGS ON  FINANCIAL MISCONDUCT [1]</vt:lpstr>
      <vt:lpstr>STATISTICAL OVERVIEW OF COMPLETED DISCIPLINARY PROCEEDINGS ON  FINANCIAL MISCONDUCT [2]</vt:lpstr>
      <vt:lpstr>STATISTICAL OVERVIEW OF COMPLETED DISCIPLINARY PROCEEDINGS ON  FINANCIAL MISCONDUCT [3]</vt:lpstr>
      <vt:lpstr>  STATISTICAL OVERVIEW OF COMPLETED DISCIPLINARY PROCEEDINGS ON  FINANCIAL MISCONDUCT [4]  </vt:lpstr>
      <vt:lpstr>STATISTICAL OVERVIEW OF COMPLETED DISCIPLINARY PROCEEDINGS ON  FINANCIAL MISCONDUCT [5]</vt:lpstr>
      <vt:lpstr>STATISTICAL OVERVIEW OF COMPLETED DISCIPLINARY PROCEEDINGS ON  FINANCIAL MISCONDUCT [6]</vt:lpstr>
      <vt:lpstr>STATISTICAL OVERVIEW OF COMPLETED DISCIPLINARY PROCEEDINGS ON  FINANCIAL MISCONDUCT [7]</vt:lpstr>
      <vt:lpstr>STATISTICAL OVERVIEW OF COMPLETED DISCIPLINARY PROCEEDINGS ON  FINANCIAL MISCONDUCT [8]</vt:lpstr>
      <vt:lpstr>STATISTICAL OVERVIEW OF DISCIPLINARY PROCEEDINGS ON  FINANCIAL MISCONDUCT NOT COMPLETED AS AT 31 MARCH 2017 [9]</vt:lpstr>
      <vt:lpstr>  TRENDS ANALYSIS ON COMPLETED DISCIPLINARY PROCEEDINGS ON  FINANCIAL MISCONDUCT [10]  </vt:lpstr>
      <vt:lpstr>TRENDS ANALYSIS ON COMPLETED DISCIPLINARY PROCEEDINGS ON  FINANCIAL MISCONDUCT [2]</vt:lpstr>
      <vt:lpstr>TRENDS ANALYSIS ON COMPLETED DISCIPLINARY PROCEEDINGS ON  FINANCIAL MISCONDUCT [3]</vt:lpstr>
      <vt:lpstr>TRENDS ANALYSIS ON COMPLETED DISCIPLINARY PROCEEDINGS ON  FINANCIAL MISCONDUCT[4]</vt:lpstr>
      <vt:lpstr>    TRENDS ANALYSIS ON COMPLETED DISCIPLINARY PROCEEDINGS ON  FINANCIAL MISCONDUCT [5]    </vt:lpstr>
      <vt:lpstr>TRENDS ANALYSIS ON COMPLETED DISCIPLINARY PROCEEDINGS ON  FINANCIAL MISCONDUCT [6]</vt:lpstr>
      <vt:lpstr>          </vt:lpstr>
      <vt:lpstr> TRENDS ANALYSIS ON COMPLETED DISCIPLINARY PROCEEDINGS ON  FINANCIAL MISCONDUCT [8] </vt:lpstr>
      <vt:lpstr> TRENDS ANALYSIS ON COMPLETED DISCIPLINARY PROCEEDINGS ON  FINANCIAL MISCONDUCT [9] </vt:lpstr>
      <vt:lpstr> TRENDS ANALYSIS ON COMPLETED DISCIPLINARY PROCEEDINGS ON  FINANCIAL MISCONDUCT [10] </vt:lpstr>
      <vt:lpstr>  TRENDS ANALYSIS ON COMPLETED DISCIPLINARY PROCEEDINGS ON  FINANCIAL MISCONDUCT [11]  </vt:lpstr>
      <vt:lpstr>PowerPoint Presentation</vt:lpstr>
      <vt:lpstr>PowerPoint Presentation</vt:lpstr>
      <vt:lpstr>PowerPoint Presentation</vt:lpstr>
      <vt:lpstr>CONCLUSION</vt:lpstr>
    </vt:vector>
  </TitlesOfParts>
  <Company>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dc:creator>
  <cp:lastModifiedBy>Fienie Viviers</cp:lastModifiedBy>
  <cp:revision>2651</cp:revision>
  <cp:lastPrinted>2018-02-23T11:52:05Z</cp:lastPrinted>
  <dcterms:created xsi:type="dcterms:W3CDTF">2007-09-12T07:11:06Z</dcterms:created>
  <dcterms:modified xsi:type="dcterms:W3CDTF">2018-03-01T14:02:18Z</dcterms:modified>
</cp:coreProperties>
</file>