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09" r:id="rId2"/>
    <p:sldId id="677" r:id="rId3"/>
    <p:sldId id="649" r:id="rId4"/>
    <p:sldId id="745" r:id="rId5"/>
    <p:sldId id="685" r:id="rId6"/>
    <p:sldId id="721" r:id="rId7"/>
    <p:sldId id="734" r:id="rId8"/>
    <p:sldId id="733" r:id="rId9"/>
    <p:sldId id="738" r:id="rId10"/>
    <p:sldId id="739" r:id="rId11"/>
    <p:sldId id="741" r:id="rId12"/>
    <p:sldId id="700" r:id="rId13"/>
    <p:sldId id="705" r:id="rId14"/>
    <p:sldId id="710" r:id="rId15"/>
    <p:sldId id="718" r:id="rId16"/>
    <p:sldId id="743" r:id="rId17"/>
    <p:sldId id="671" r:id="rId18"/>
    <p:sldId id="698" r:id="rId19"/>
    <p:sldId id="696" r:id="rId20"/>
    <p:sldId id="728" r:id="rId21"/>
    <p:sldId id="729" r:id="rId22"/>
    <p:sldId id="674" r:id="rId23"/>
    <p:sldId id="679" r:id="rId24"/>
    <p:sldId id="746" r:id="rId25"/>
    <p:sldId id="747" r:id="rId26"/>
    <p:sldId id="748" r:id="rId27"/>
    <p:sldId id="261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olelwa Matyila" initials="XM" lastIdx="4" clrIdx="0">
    <p:extLst>
      <p:ext uri="{19B8F6BF-5375-455C-9EA6-DF929625EA0E}">
        <p15:presenceInfo xmlns:p15="http://schemas.microsoft.com/office/powerpoint/2012/main" xmlns="" userId="S-1-5-21-3073532219-4064138135-1162778259-17324" providerId="AD"/>
      </p:ext>
    </p:extLst>
  </p:cmAuthor>
  <p:cmAuthor id="2" name="Senatle Mokoena" initials="SM" lastIdx="1" clrIdx="1">
    <p:extLst>
      <p:ext uri="{19B8F6BF-5375-455C-9EA6-DF929625EA0E}">
        <p15:presenceInfo xmlns:p15="http://schemas.microsoft.com/office/powerpoint/2012/main" xmlns="" userId="S-1-5-21-3073532219-4064138135-1162778259-16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94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2" autoAdjust="0"/>
    <p:restoredTop sz="94401" autoAdjust="0"/>
  </p:normalViewPr>
  <p:slideViewPr>
    <p:cSldViewPr snapToGrid="0">
      <p:cViewPr varScale="1">
        <p:scale>
          <a:sx n="110" d="100"/>
          <a:sy n="110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79B30-D325-4F23-AEE9-40DFDF1D976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66C6880-64FD-4DE1-BCBF-2A9943C1F2A0}" type="pres">
      <dgm:prSet presAssocID="{21B79B30-D325-4F23-AEE9-40DFDF1D97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</dgm:ptLst>
  <dgm:cxnLst>
    <dgm:cxn modelId="{E1E9CADD-4A3A-4BD7-B136-4BC908708485}" type="presOf" srcId="{21B79B30-D325-4F23-AEE9-40DFDF1D9769}" destId="{766C6880-64FD-4DE1-BCBF-2A9943C1F2A0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42192-B1AD-4A20-9A7E-69011546F4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5892610-B7B1-4F1E-981A-F6706EF9A3AA}">
      <dgm:prSet phldrT="[Text]" custT="1"/>
      <dgm:spPr/>
      <dgm:t>
        <a:bodyPr/>
        <a:lstStyle/>
        <a:p>
          <a:r>
            <a:rPr lang="en-ZA" sz="1200" dirty="0"/>
            <a:t>Helps financially distressed company </a:t>
          </a:r>
        </a:p>
      </dgm:t>
    </dgm:pt>
    <dgm:pt modelId="{01200C8A-BD64-4E37-8F35-9E5C778455CD}" type="parTrans" cxnId="{0267982A-CCFE-4AED-9D97-453C6F28AA51}">
      <dgm:prSet/>
      <dgm:spPr/>
      <dgm:t>
        <a:bodyPr/>
        <a:lstStyle/>
        <a:p>
          <a:endParaRPr lang="en-ZA"/>
        </a:p>
      </dgm:t>
    </dgm:pt>
    <dgm:pt modelId="{4C43837D-D0B1-4E6C-BA96-E38539B7FE59}" type="sibTrans" cxnId="{0267982A-CCFE-4AED-9D97-453C6F28AA51}">
      <dgm:prSet/>
      <dgm:spPr/>
      <dgm:t>
        <a:bodyPr/>
        <a:lstStyle/>
        <a:p>
          <a:endParaRPr lang="en-ZA"/>
        </a:p>
      </dgm:t>
    </dgm:pt>
    <dgm:pt modelId="{76C38A66-29C3-42BF-BA6C-CA5DF8FF84E1}">
      <dgm:prSet phldrT="[Text]" custT="1"/>
      <dgm:spPr/>
      <dgm:t>
        <a:bodyPr/>
        <a:lstStyle/>
        <a:p>
          <a:r>
            <a:rPr lang="en-ZA" sz="1200" dirty="0"/>
            <a:t>Finds the best solution </a:t>
          </a:r>
        </a:p>
      </dgm:t>
    </dgm:pt>
    <dgm:pt modelId="{47DC7E3F-26C8-4369-8123-55B09A36EF0B}" type="parTrans" cxnId="{216FE55A-4F48-4E83-89CE-5C3E10A3F82F}">
      <dgm:prSet/>
      <dgm:spPr/>
      <dgm:t>
        <a:bodyPr/>
        <a:lstStyle/>
        <a:p>
          <a:endParaRPr lang="en-ZA"/>
        </a:p>
      </dgm:t>
    </dgm:pt>
    <dgm:pt modelId="{0F4FC15F-233C-4472-8B1F-ADD54723962A}" type="sibTrans" cxnId="{216FE55A-4F48-4E83-89CE-5C3E10A3F82F}">
      <dgm:prSet/>
      <dgm:spPr/>
      <dgm:t>
        <a:bodyPr/>
        <a:lstStyle/>
        <a:p>
          <a:endParaRPr lang="en-ZA"/>
        </a:p>
      </dgm:t>
    </dgm:pt>
    <dgm:pt modelId="{64E07064-00E1-485F-AC25-FFB027F8B412}">
      <dgm:prSet phldrT="[Text]" custT="1"/>
      <dgm:spPr/>
      <dgm:t>
        <a:bodyPr/>
        <a:lstStyle/>
        <a:p>
          <a:r>
            <a:rPr lang="en-ZA" sz="1200" dirty="0"/>
            <a:t>Done in a balanced way </a:t>
          </a:r>
        </a:p>
      </dgm:t>
    </dgm:pt>
    <dgm:pt modelId="{E152DDFF-80EF-45E5-99F5-D82E10F48EE9}" type="parTrans" cxnId="{C6A227B4-7478-43F5-904F-996A3D928024}">
      <dgm:prSet/>
      <dgm:spPr/>
      <dgm:t>
        <a:bodyPr/>
        <a:lstStyle/>
        <a:p>
          <a:endParaRPr lang="en-ZA"/>
        </a:p>
      </dgm:t>
    </dgm:pt>
    <dgm:pt modelId="{AB60D9D3-6BA7-42E1-A400-07EF6FC2BD8E}" type="sibTrans" cxnId="{C6A227B4-7478-43F5-904F-996A3D928024}">
      <dgm:prSet/>
      <dgm:spPr/>
      <dgm:t>
        <a:bodyPr/>
        <a:lstStyle/>
        <a:p>
          <a:endParaRPr lang="en-ZA"/>
        </a:p>
      </dgm:t>
    </dgm:pt>
    <dgm:pt modelId="{EF6F6AA5-2C21-4B65-9FA3-B43493A076AC}">
      <dgm:prSet phldrT="[Text]" custT="1"/>
      <dgm:spPr/>
      <dgm:t>
        <a:bodyPr/>
        <a:lstStyle/>
        <a:p>
          <a:r>
            <a:rPr lang="en-ZA" sz="1200" dirty="0"/>
            <a:t>Considers the interests of all the stakeholders</a:t>
          </a:r>
        </a:p>
      </dgm:t>
    </dgm:pt>
    <dgm:pt modelId="{4EDF1216-B712-40DA-8D6C-312FB49863C3}" type="parTrans" cxnId="{EBE28E92-7845-48DE-A3C8-9D43AB93EAB9}">
      <dgm:prSet/>
      <dgm:spPr/>
      <dgm:t>
        <a:bodyPr/>
        <a:lstStyle/>
        <a:p>
          <a:endParaRPr lang="en-ZA"/>
        </a:p>
      </dgm:t>
    </dgm:pt>
    <dgm:pt modelId="{0799D994-CF8C-4C1B-AD94-267244672B6B}" type="sibTrans" cxnId="{EBE28E92-7845-48DE-A3C8-9D43AB93EAB9}">
      <dgm:prSet/>
      <dgm:spPr/>
      <dgm:t>
        <a:bodyPr/>
        <a:lstStyle/>
        <a:p>
          <a:endParaRPr lang="en-ZA"/>
        </a:p>
      </dgm:t>
    </dgm:pt>
    <dgm:pt modelId="{3C9B492B-F84C-4E1C-A490-805C10584404}">
      <dgm:prSet phldrT="[Text]" custT="1"/>
      <dgm:spPr/>
      <dgm:t>
        <a:bodyPr/>
        <a:lstStyle/>
        <a:p>
          <a:r>
            <a:rPr lang="en-ZA" sz="1200" dirty="0"/>
            <a:t>Considers stakeholder rights </a:t>
          </a:r>
        </a:p>
      </dgm:t>
    </dgm:pt>
    <dgm:pt modelId="{97E8BA86-4A40-44A1-B024-1258E165CB09}" type="parTrans" cxnId="{976EF50F-CF39-4CFC-97C7-8C6D66742D6B}">
      <dgm:prSet/>
      <dgm:spPr/>
      <dgm:t>
        <a:bodyPr/>
        <a:lstStyle/>
        <a:p>
          <a:endParaRPr lang="en-ZA"/>
        </a:p>
      </dgm:t>
    </dgm:pt>
    <dgm:pt modelId="{16490B2D-1B5D-4760-9C69-1836E5E3C8C2}" type="sibTrans" cxnId="{976EF50F-CF39-4CFC-97C7-8C6D66742D6B}">
      <dgm:prSet/>
      <dgm:spPr/>
      <dgm:t>
        <a:bodyPr/>
        <a:lstStyle/>
        <a:p>
          <a:endParaRPr lang="en-ZA"/>
        </a:p>
      </dgm:t>
    </dgm:pt>
    <dgm:pt modelId="{7C83086E-5084-4565-85A7-89C27B3E0277}" type="pres">
      <dgm:prSet presAssocID="{2B742192-B1AD-4A20-9A7E-69011546F4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768DBAC-04CB-4A84-ADA3-387239A748D8}" type="pres">
      <dgm:prSet presAssocID="{85892610-B7B1-4F1E-981A-F6706EF9A3AA}" presName="node" presStyleLbl="node1" presStyleIdx="0" presStyleCnt="5" custScaleX="14389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1D478E6-ABC8-411C-8831-E234A8ED301C}" type="pres">
      <dgm:prSet presAssocID="{4C43837D-D0B1-4E6C-BA96-E38539B7FE59}" presName="sibTrans" presStyleLbl="sibTrans2D1" presStyleIdx="0" presStyleCnt="5"/>
      <dgm:spPr/>
      <dgm:t>
        <a:bodyPr/>
        <a:lstStyle/>
        <a:p>
          <a:endParaRPr lang="en-ZA"/>
        </a:p>
      </dgm:t>
    </dgm:pt>
    <dgm:pt modelId="{5EC114EF-63D9-498F-A948-25DF61DF1468}" type="pres">
      <dgm:prSet presAssocID="{4C43837D-D0B1-4E6C-BA96-E38539B7FE59}" presName="connectorText" presStyleLbl="sibTrans2D1" presStyleIdx="0" presStyleCnt="5"/>
      <dgm:spPr/>
      <dgm:t>
        <a:bodyPr/>
        <a:lstStyle/>
        <a:p>
          <a:endParaRPr lang="en-ZA"/>
        </a:p>
      </dgm:t>
    </dgm:pt>
    <dgm:pt modelId="{FD7F0193-69DB-4A20-9309-4B474B3FEC1A}" type="pres">
      <dgm:prSet presAssocID="{76C38A66-29C3-42BF-BA6C-CA5DF8FF84E1}" presName="node" presStyleLbl="node1" presStyleIdx="1" presStyleCnt="5" custScaleX="1358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655BF7-1A03-4455-891A-7FE1BBBF691F}" type="pres">
      <dgm:prSet presAssocID="{0F4FC15F-233C-4472-8B1F-ADD54723962A}" presName="sibTrans" presStyleLbl="sibTrans2D1" presStyleIdx="1" presStyleCnt="5"/>
      <dgm:spPr/>
      <dgm:t>
        <a:bodyPr/>
        <a:lstStyle/>
        <a:p>
          <a:endParaRPr lang="en-ZA"/>
        </a:p>
      </dgm:t>
    </dgm:pt>
    <dgm:pt modelId="{813D6386-C159-46A7-8A8B-B07873A1E9CF}" type="pres">
      <dgm:prSet presAssocID="{0F4FC15F-233C-4472-8B1F-ADD54723962A}" presName="connectorText" presStyleLbl="sibTrans2D1" presStyleIdx="1" presStyleCnt="5"/>
      <dgm:spPr/>
      <dgm:t>
        <a:bodyPr/>
        <a:lstStyle/>
        <a:p>
          <a:endParaRPr lang="en-ZA"/>
        </a:p>
      </dgm:t>
    </dgm:pt>
    <dgm:pt modelId="{56832729-6899-4D54-8F06-BD35CB45FA0C}" type="pres">
      <dgm:prSet presAssocID="{64E07064-00E1-485F-AC25-FFB027F8B412}" presName="node" presStyleLbl="node1" presStyleIdx="2" presStyleCnt="5" custScaleX="136541" custRadScaleRad="95129" custRadScaleInc="-600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9727A7B-AF11-4566-89C9-F28094F2F2DE}" type="pres">
      <dgm:prSet presAssocID="{AB60D9D3-6BA7-42E1-A400-07EF6FC2BD8E}" presName="sibTrans" presStyleLbl="sibTrans2D1" presStyleIdx="2" presStyleCnt="5"/>
      <dgm:spPr/>
      <dgm:t>
        <a:bodyPr/>
        <a:lstStyle/>
        <a:p>
          <a:endParaRPr lang="en-ZA"/>
        </a:p>
      </dgm:t>
    </dgm:pt>
    <dgm:pt modelId="{232958D3-2A74-4DB8-B9BD-3745BE27B8D5}" type="pres">
      <dgm:prSet presAssocID="{AB60D9D3-6BA7-42E1-A400-07EF6FC2BD8E}" presName="connectorText" presStyleLbl="sibTrans2D1" presStyleIdx="2" presStyleCnt="5"/>
      <dgm:spPr/>
      <dgm:t>
        <a:bodyPr/>
        <a:lstStyle/>
        <a:p>
          <a:endParaRPr lang="en-ZA"/>
        </a:p>
      </dgm:t>
    </dgm:pt>
    <dgm:pt modelId="{135FB501-4837-47F4-80D0-A3B23F33E489}" type="pres">
      <dgm:prSet presAssocID="{EF6F6AA5-2C21-4B65-9FA3-B43493A076AC}" presName="node" presStyleLbl="node1" presStyleIdx="3" presStyleCnt="5" custScaleX="167152" custRadScaleRad="104812" custRadScaleInc="1138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AD08AFC-F8B7-4DA7-8C97-4D4153C52FEC}" type="pres">
      <dgm:prSet presAssocID="{0799D994-CF8C-4C1B-AD94-267244672B6B}" presName="sibTrans" presStyleLbl="sibTrans2D1" presStyleIdx="3" presStyleCnt="5"/>
      <dgm:spPr/>
      <dgm:t>
        <a:bodyPr/>
        <a:lstStyle/>
        <a:p>
          <a:endParaRPr lang="en-ZA"/>
        </a:p>
      </dgm:t>
    </dgm:pt>
    <dgm:pt modelId="{5B7A8E37-0079-42BA-8B1E-D807A172C637}" type="pres">
      <dgm:prSet presAssocID="{0799D994-CF8C-4C1B-AD94-267244672B6B}" presName="connectorText" presStyleLbl="sibTrans2D1" presStyleIdx="3" presStyleCnt="5"/>
      <dgm:spPr/>
      <dgm:t>
        <a:bodyPr/>
        <a:lstStyle/>
        <a:p>
          <a:endParaRPr lang="en-ZA"/>
        </a:p>
      </dgm:t>
    </dgm:pt>
    <dgm:pt modelId="{E4D33A4C-D784-4971-BF0A-60B4348674CC}" type="pres">
      <dgm:prSet presAssocID="{3C9B492B-F84C-4E1C-A490-805C10584404}" presName="node" presStyleLbl="node1" presStyleIdx="4" presStyleCnt="5" custScaleX="1444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62A5E6-786A-40E2-9CC7-E14A19B3F6F4}" type="pres">
      <dgm:prSet presAssocID="{16490B2D-1B5D-4760-9C69-1836E5E3C8C2}" presName="sibTrans" presStyleLbl="sibTrans2D1" presStyleIdx="4" presStyleCnt="5"/>
      <dgm:spPr/>
      <dgm:t>
        <a:bodyPr/>
        <a:lstStyle/>
        <a:p>
          <a:endParaRPr lang="en-ZA"/>
        </a:p>
      </dgm:t>
    </dgm:pt>
    <dgm:pt modelId="{D80004B2-8BCC-4CE3-ABC4-E44472209E82}" type="pres">
      <dgm:prSet presAssocID="{16490B2D-1B5D-4760-9C69-1836E5E3C8C2}" presName="connectorText" presStyleLbl="sibTrans2D1" presStyleIdx="4" presStyleCnt="5"/>
      <dgm:spPr/>
      <dgm:t>
        <a:bodyPr/>
        <a:lstStyle/>
        <a:p>
          <a:endParaRPr lang="en-ZA"/>
        </a:p>
      </dgm:t>
    </dgm:pt>
  </dgm:ptLst>
  <dgm:cxnLst>
    <dgm:cxn modelId="{0267982A-CCFE-4AED-9D97-453C6F28AA51}" srcId="{2B742192-B1AD-4A20-9A7E-69011546F4FC}" destId="{85892610-B7B1-4F1E-981A-F6706EF9A3AA}" srcOrd="0" destOrd="0" parTransId="{01200C8A-BD64-4E37-8F35-9E5C778455CD}" sibTransId="{4C43837D-D0B1-4E6C-BA96-E38539B7FE59}"/>
    <dgm:cxn modelId="{EBE28E92-7845-48DE-A3C8-9D43AB93EAB9}" srcId="{2B742192-B1AD-4A20-9A7E-69011546F4FC}" destId="{EF6F6AA5-2C21-4B65-9FA3-B43493A076AC}" srcOrd="3" destOrd="0" parTransId="{4EDF1216-B712-40DA-8D6C-312FB49863C3}" sibTransId="{0799D994-CF8C-4C1B-AD94-267244672B6B}"/>
    <dgm:cxn modelId="{7CC787E2-B2E0-4E3A-84F4-CF51B665630A}" type="presOf" srcId="{0F4FC15F-233C-4472-8B1F-ADD54723962A}" destId="{C0655BF7-1A03-4455-891A-7FE1BBBF691F}" srcOrd="0" destOrd="0" presId="urn:microsoft.com/office/officeart/2005/8/layout/cycle2"/>
    <dgm:cxn modelId="{D05C4804-F010-433D-A9CC-7A7EDCD2595C}" type="presOf" srcId="{0F4FC15F-233C-4472-8B1F-ADD54723962A}" destId="{813D6386-C159-46A7-8A8B-B07873A1E9CF}" srcOrd="1" destOrd="0" presId="urn:microsoft.com/office/officeart/2005/8/layout/cycle2"/>
    <dgm:cxn modelId="{C6A227B4-7478-43F5-904F-996A3D928024}" srcId="{2B742192-B1AD-4A20-9A7E-69011546F4FC}" destId="{64E07064-00E1-485F-AC25-FFB027F8B412}" srcOrd="2" destOrd="0" parTransId="{E152DDFF-80EF-45E5-99F5-D82E10F48EE9}" sibTransId="{AB60D9D3-6BA7-42E1-A400-07EF6FC2BD8E}"/>
    <dgm:cxn modelId="{976EF50F-CF39-4CFC-97C7-8C6D66742D6B}" srcId="{2B742192-B1AD-4A20-9A7E-69011546F4FC}" destId="{3C9B492B-F84C-4E1C-A490-805C10584404}" srcOrd="4" destOrd="0" parTransId="{97E8BA86-4A40-44A1-B024-1258E165CB09}" sibTransId="{16490B2D-1B5D-4760-9C69-1836E5E3C8C2}"/>
    <dgm:cxn modelId="{3C83ECF0-D1FD-47D9-A330-0A740859B8EF}" type="presOf" srcId="{EF6F6AA5-2C21-4B65-9FA3-B43493A076AC}" destId="{135FB501-4837-47F4-80D0-A3B23F33E489}" srcOrd="0" destOrd="0" presId="urn:microsoft.com/office/officeart/2005/8/layout/cycle2"/>
    <dgm:cxn modelId="{FB2EA00C-3383-41ED-A47F-C3D69E7ED0AD}" type="presOf" srcId="{2B742192-B1AD-4A20-9A7E-69011546F4FC}" destId="{7C83086E-5084-4565-85A7-89C27B3E0277}" srcOrd="0" destOrd="0" presId="urn:microsoft.com/office/officeart/2005/8/layout/cycle2"/>
    <dgm:cxn modelId="{82F944F0-80B5-49F2-A4AF-86007A42B385}" type="presOf" srcId="{64E07064-00E1-485F-AC25-FFB027F8B412}" destId="{56832729-6899-4D54-8F06-BD35CB45FA0C}" srcOrd="0" destOrd="0" presId="urn:microsoft.com/office/officeart/2005/8/layout/cycle2"/>
    <dgm:cxn modelId="{5157B304-0881-4DF4-AF9C-C5E3E3306F87}" type="presOf" srcId="{76C38A66-29C3-42BF-BA6C-CA5DF8FF84E1}" destId="{FD7F0193-69DB-4A20-9309-4B474B3FEC1A}" srcOrd="0" destOrd="0" presId="urn:microsoft.com/office/officeart/2005/8/layout/cycle2"/>
    <dgm:cxn modelId="{D051E9CF-39F5-451E-A3BD-2BDECFAE51A0}" type="presOf" srcId="{0799D994-CF8C-4C1B-AD94-267244672B6B}" destId="{4AD08AFC-F8B7-4DA7-8C97-4D4153C52FEC}" srcOrd="0" destOrd="0" presId="urn:microsoft.com/office/officeart/2005/8/layout/cycle2"/>
    <dgm:cxn modelId="{36CB5025-1F3B-448C-8BCC-1E8BEC809EFD}" type="presOf" srcId="{85892610-B7B1-4F1E-981A-F6706EF9A3AA}" destId="{F768DBAC-04CB-4A84-ADA3-387239A748D8}" srcOrd="0" destOrd="0" presId="urn:microsoft.com/office/officeart/2005/8/layout/cycle2"/>
    <dgm:cxn modelId="{216FE55A-4F48-4E83-89CE-5C3E10A3F82F}" srcId="{2B742192-B1AD-4A20-9A7E-69011546F4FC}" destId="{76C38A66-29C3-42BF-BA6C-CA5DF8FF84E1}" srcOrd="1" destOrd="0" parTransId="{47DC7E3F-26C8-4369-8123-55B09A36EF0B}" sibTransId="{0F4FC15F-233C-4472-8B1F-ADD54723962A}"/>
    <dgm:cxn modelId="{547B898E-C69D-459D-BA7C-075B98244F8B}" type="presOf" srcId="{4C43837D-D0B1-4E6C-BA96-E38539B7FE59}" destId="{5EC114EF-63D9-498F-A948-25DF61DF1468}" srcOrd="1" destOrd="0" presId="urn:microsoft.com/office/officeart/2005/8/layout/cycle2"/>
    <dgm:cxn modelId="{E250F119-0243-43FA-9D48-D1E03EF5B290}" type="presOf" srcId="{3C9B492B-F84C-4E1C-A490-805C10584404}" destId="{E4D33A4C-D784-4971-BF0A-60B4348674CC}" srcOrd="0" destOrd="0" presId="urn:microsoft.com/office/officeart/2005/8/layout/cycle2"/>
    <dgm:cxn modelId="{081BD387-8EC3-40F5-B1BE-1C7309D61D28}" type="presOf" srcId="{4C43837D-D0B1-4E6C-BA96-E38539B7FE59}" destId="{C1D478E6-ABC8-411C-8831-E234A8ED301C}" srcOrd="0" destOrd="0" presId="urn:microsoft.com/office/officeart/2005/8/layout/cycle2"/>
    <dgm:cxn modelId="{75BD8F5B-7014-44CF-B106-B2391B4C393B}" type="presOf" srcId="{AB60D9D3-6BA7-42E1-A400-07EF6FC2BD8E}" destId="{69727A7B-AF11-4566-89C9-F28094F2F2DE}" srcOrd="0" destOrd="0" presId="urn:microsoft.com/office/officeart/2005/8/layout/cycle2"/>
    <dgm:cxn modelId="{73FD9FF7-F510-4749-8D8A-EFDF86DF8BE1}" type="presOf" srcId="{16490B2D-1B5D-4760-9C69-1836E5E3C8C2}" destId="{1F62A5E6-786A-40E2-9CC7-E14A19B3F6F4}" srcOrd="0" destOrd="0" presId="urn:microsoft.com/office/officeart/2005/8/layout/cycle2"/>
    <dgm:cxn modelId="{6B69503A-1486-4443-820C-F10821B9BFCF}" type="presOf" srcId="{16490B2D-1B5D-4760-9C69-1836E5E3C8C2}" destId="{D80004B2-8BCC-4CE3-ABC4-E44472209E82}" srcOrd="1" destOrd="0" presId="urn:microsoft.com/office/officeart/2005/8/layout/cycle2"/>
    <dgm:cxn modelId="{10861595-FE92-4B4F-A16C-D92FB99DB7F8}" type="presOf" srcId="{AB60D9D3-6BA7-42E1-A400-07EF6FC2BD8E}" destId="{232958D3-2A74-4DB8-B9BD-3745BE27B8D5}" srcOrd="1" destOrd="0" presId="urn:microsoft.com/office/officeart/2005/8/layout/cycle2"/>
    <dgm:cxn modelId="{2AE648CD-EAAE-4B02-900A-A7B70514E99E}" type="presOf" srcId="{0799D994-CF8C-4C1B-AD94-267244672B6B}" destId="{5B7A8E37-0079-42BA-8B1E-D807A172C637}" srcOrd="1" destOrd="0" presId="urn:microsoft.com/office/officeart/2005/8/layout/cycle2"/>
    <dgm:cxn modelId="{EA19D7A1-C4F4-4145-9D28-D62E884180E5}" type="presParOf" srcId="{7C83086E-5084-4565-85A7-89C27B3E0277}" destId="{F768DBAC-04CB-4A84-ADA3-387239A748D8}" srcOrd="0" destOrd="0" presId="urn:microsoft.com/office/officeart/2005/8/layout/cycle2"/>
    <dgm:cxn modelId="{421646EC-3FEB-456F-8193-0211B182E45D}" type="presParOf" srcId="{7C83086E-5084-4565-85A7-89C27B3E0277}" destId="{C1D478E6-ABC8-411C-8831-E234A8ED301C}" srcOrd="1" destOrd="0" presId="urn:microsoft.com/office/officeart/2005/8/layout/cycle2"/>
    <dgm:cxn modelId="{647A239F-197A-425E-A734-2706740F927D}" type="presParOf" srcId="{C1D478E6-ABC8-411C-8831-E234A8ED301C}" destId="{5EC114EF-63D9-498F-A948-25DF61DF1468}" srcOrd="0" destOrd="0" presId="urn:microsoft.com/office/officeart/2005/8/layout/cycle2"/>
    <dgm:cxn modelId="{3164B0FD-935F-4391-B894-2AEED38ACB5E}" type="presParOf" srcId="{7C83086E-5084-4565-85A7-89C27B3E0277}" destId="{FD7F0193-69DB-4A20-9309-4B474B3FEC1A}" srcOrd="2" destOrd="0" presId="urn:microsoft.com/office/officeart/2005/8/layout/cycle2"/>
    <dgm:cxn modelId="{B89540C1-C670-4481-8FF4-DE1E19D1416D}" type="presParOf" srcId="{7C83086E-5084-4565-85A7-89C27B3E0277}" destId="{C0655BF7-1A03-4455-891A-7FE1BBBF691F}" srcOrd="3" destOrd="0" presId="urn:microsoft.com/office/officeart/2005/8/layout/cycle2"/>
    <dgm:cxn modelId="{1DDDC315-1DBA-4612-9236-9826C49BB999}" type="presParOf" srcId="{C0655BF7-1A03-4455-891A-7FE1BBBF691F}" destId="{813D6386-C159-46A7-8A8B-B07873A1E9CF}" srcOrd="0" destOrd="0" presId="urn:microsoft.com/office/officeart/2005/8/layout/cycle2"/>
    <dgm:cxn modelId="{F33AA6AB-0F68-412A-85E2-BCF56AA3D3CA}" type="presParOf" srcId="{7C83086E-5084-4565-85A7-89C27B3E0277}" destId="{56832729-6899-4D54-8F06-BD35CB45FA0C}" srcOrd="4" destOrd="0" presId="urn:microsoft.com/office/officeart/2005/8/layout/cycle2"/>
    <dgm:cxn modelId="{0081C5FB-D145-4D7A-B0B1-A69B5833C58C}" type="presParOf" srcId="{7C83086E-5084-4565-85A7-89C27B3E0277}" destId="{69727A7B-AF11-4566-89C9-F28094F2F2DE}" srcOrd="5" destOrd="0" presId="urn:microsoft.com/office/officeart/2005/8/layout/cycle2"/>
    <dgm:cxn modelId="{B6935CD0-9ADD-4476-A854-3D8420A37B96}" type="presParOf" srcId="{69727A7B-AF11-4566-89C9-F28094F2F2DE}" destId="{232958D3-2A74-4DB8-B9BD-3745BE27B8D5}" srcOrd="0" destOrd="0" presId="urn:microsoft.com/office/officeart/2005/8/layout/cycle2"/>
    <dgm:cxn modelId="{9B51C816-31B0-433F-A372-630E668E9E86}" type="presParOf" srcId="{7C83086E-5084-4565-85A7-89C27B3E0277}" destId="{135FB501-4837-47F4-80D0-A3B23F33E489}" srcOrd="6" destOrd="0" presId="urn:microsoft.com/office/officeart/2005/8/layout/cycle2"/>
    <dgm:cxn modelId="{CE393A2E-DEFF-4DCE-BF13-B2709CDEAE49}" type="presParOf" srcId="{7C83086E-5084-4565-85A7-89C27B3E0277}" destId="{4AD08AFC-F8B7-4DA7-8C97-4D4153C52FEC}" srcOrd="7" destOrd="0" presId="urn:microsoft.com/office/officeart/2005/8/layout/cycle2"/>
    <dgm:cxn modelId="{D7FBA1A0-AA8F-490B-94C6-2E3BC1D3AF0C}" type="presParOf" srcId="{4AD08AFC-F8B7-4DA7-8C97-4D4153C52FEC}" destId="{5B7A8E37-0079-42BA-8B1E-D807A172C637}" srcOrd="0" destOrd="0" presId="urn:microsoft.com/office/officeart/2005/8/layout/cycle2"/>
    <dgm:cxn modelId="{740AE456-A363-4D39-81FD-B78797C13587}" type="presParOf" srcId="{7C83086E-5084-4565-85A7-89C27B3E0277}" destId="{E4D33A4C-D784-4971-BF0A-60B4348674CC}" srcOrd="8" destOrd="0" presId="urn:microsoft.com/office/officeart/2005/8/layout/cycle2"/>
    <dgm:cxn modelId="{3DB54715-B5D3-4142-87CF-5118BCB990C1}" type="presParOf" srcId="{7C83086E-5084-4565-85A7-89C27B3E0277}" destId="{1F62A5E6-786A-40E2-9CC7-E14A19B3F6F4}" srcOrd="9" destOrd="0" presId="urn:microsoft.com/office/officeart/2005/8/layout/cycle2"/>
    <dgm:cxn modelId="{2A15CD22-81BC-4B6F-B18B-847DFB0B1E98}" type="presParOf" srcId="{1F62A5E6-786A-40E2-9CC7-E14A19B3F6F4}" destId="{D80004B2-8BCC-4CE3-ABC4-E44472209E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68DBAC-04CB-4A84-ADA3-387239A748D8}">
      <dsp:nvSpPr>
        <dsp:cNvPr id="0" name=""/>
        <dsp:cNvSpPr/>
      </dsp:nvSpPr>
      <dsp:spPr>
        <a:xfrm>
          <a:off x="2412673" y="382"/>
          <a:ext cx="1243997" cy="864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/>
            <a:t>Helps financially distressed company </a:t>
          </a:r>
        </a:p>
      </dsp:txBody>
      <dsp:txXfrm>
        <a:off x="2412673" y="382"/>
        <a:ext cx="1243997" cy="864493"/>
      </dsp:txXfrm>
    </dsp:sp>
    <dsp:sp modelId="{C1D478E6-ABC8-411C-8831-E234A8ED301C}">
      <dsp:nvSpPr>
        <dsp:cNvPr id="0" name=""/>
        <dsp:cNvSpPr/>
      </dsp:nvSpPr>
      <dsp:spPr>
        <a:xfrm rot="2160000">
          <a:off x="3496725" y="670998"/>
          <a:ext cx="133651" cy="29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/>
        </a:p>
      </dsp:txBody>
      <dsp:txXfrm rot="2160000">
        <a:off x="3496725" y="670998"/>
        <a:ext cx="133651" cy="291766"/>
      </dsp:txXfrm>
    </dsp:sp>
    <dsp:sp modelId="{FD7F0193-69DB-4A20-9309-4B474B3FEC1A}">
      <dsp:nvSpPr>
        <dsp:cNvPr id="0" name=""/>
        <dsp:cNvSpPr/>
      </dsp:nvSpPr>
      <dsp:spPr>
        <a:xfrm>
          <a:off x="3499333" y="764609"/>
          <a:ext cx="1174414" cy="864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/>
            <a:t>Finds the best solution </a:t>
          </a:r>
        </a:p>
      </dsp:txBody>
      <dsp:txXfrm>
        <a:off x="3499333" y="764609"/>
        <a:ext cx="1174414" cy="864493"/>
      </dsp:txXfrm>
    </dsp:sp>
    <dsp:sp modelId="{C0655BF7-1A03-4455-891A-7FE1BBBF691F}">
      <dsp:nvSpPr>
        <dsp:cNvPr id="0" name=""/>
        <dsp:cNvSpPr/>
      </dsp:nvSpPr>
      <dsp:spPr>
        <a:xfrm rot="6538021">
          <a:off x="3794682" y="1630460"/>
          <a:ext cx="185395" cy="29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/>
        </a:p>
      </dsp:txBody>
      <dsp:txXfrm rot="6538021">
        <a:off x="3794682" y="1630460"/>
        <a:ext cx="185395" cy="291766"/>
      </dsp:txXfrm>
    </dsp:sp>
    <dsp:sp modelId="{56832729-6899-4D54-8F06-BD35CB45FA0C}">
      <dsp:nvSpPr>
        <dsp:cNvPr id="0" name=""/>
        <dsp:cNvSpPr/>
      </dsp:nvSpPr>
      <dsp:spPr>
        <a:xfrm>
          <a:off x="3094571" y="1933636"/>
          <a:ext cx="1180388" cy="864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/>
            <a:t>Done in a balanced way </a:t>
          </a:r>
        </a:p>
      </dsp:txBody>
      <dsp:txXfrm>
        <a:off x="3094571" y="1933636"/>
        <a:ext cx="1180388" cy="864493"/>
      </dsp:txXfrm>
    </dsp:sp>
    <dsp:sp modelId="{69727A7B-AF11-4566-89C9-F28094F2F2DE}">
      <dsp:nvSpPr>
        <dsp:cNvPr id="0" name=""/>
        <dsp:cNvSpPr/>
      </dsp:nvSpPr>
      <dsp:spPr>
        <a:xfrm rot="10653739">
          <a:off x="3030383" y="2246877"/>
          <a:ext cx="46089" cy="29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/>
        </a:p>
      </dsp:txBody>
      <dsp:txXfrm rot="10653739">
        <a:off x="3030383" y="2246877"/>
        <a:ext cx="46089" cy="291766"/>
      </dsp:txXfrm>
    </dsp:sp>
    <dsp:sp modelId="{135FB501-4837-47F4-80D0-A3B23F33E489}">
      <dsp:nvSpPr>
        <dsp:cNvPr id="0" name=""/>
        <dsp:cNvSpPr/>
      </dsp:nvSpPr>
      <dsp:spPr>
        <a:xfrm>
          <a:off x="1565487" y="1993098"/>
          <a:ext cx="1445018" cy="864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/>
            <a:t>Considers the interests of all the stakeholders</a:t>
          </a:r>
        </a:p>
      </dsp:txBody>
      <dsp:txXfrm>
        <a:off x="1565487" y="1993098"/>
        <a:ext cx="1445018" cy="864493"/>
      </dsp:txXfrm>
    </dsp:sp>
    <dsp:sp modelId="{4AD08AFC-F8B7-4DA7-8C97-4D4153C52FEC}">
      <dsp:nvSpPr>
        <dsp:cNvPr id="0" name=""/>
        <dsp:cNvSpPr/>
      </dsp:nvSpPr>
      <dsp:spPr>
        <a:xfrm rot="15362912">
          <a:off x="2034222" y="1670061"/>
          <a:ext cx="204763" cy="29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/>
        </a:p>
      </dsp:txBody>
      <dsp:txXfrm rot="15362912">
        <a:off x="2034222" y="1670061"/>
        <a:ext cx="204763" cy="291766"/>
      </dsp:txXfrm>
    </dsp:sp>
    <dsp:sp modelId="{E4D33A4C-D784-4971-BF0A-60B4348674CC}">
      <dsp:nvSpPr>
        <dsp:cNvPr id="0" name=""/>
        <dsp:cNvSpPr/>
      </dsp:nvSpPr>
      <dsp:spPr>
        <a:xfrm>
          <a:off x="1358562" y="764609"/>
          <a:ext cx="1248484" cy="8644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/>
            <a:t>Considers stakeholder rights </a:t>
          </a:r>
        </a:p>
      </dsp:txBody>
      <dsp:txXfrm>
        <a:off x="1358562" y="764609"/>
        <a:ext cx="1248484" cy="864493"/>
      </dsp:txXfrm>
    </dsp:sp>
    <dsp:sp modelId="{1F62A5E6-786A-40E2-9CC7-E14A19B3F6F4}">
      <dsp:nvSpPr>
        <dsp:cNvPr id="0" name=""/>
        <dsp:cNvSpPr/>
      </dsp:nvSpPr>
      <dsp:spPr>
        <a:xfrm rot="19440000">
          <a:off x="2443589" y="670675"/>
          <a:ext cx="125300" cy="2917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300" kern="1200"/>
        </a:p>
      </dsp:txBody>
      <dsp:txXfrm rot="19440000">
        <a:off x="2443589" y="670675"/>
        <a:ext cx="125300" cy="291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4011DA-3C9D-4EBE-95A2-459A2BEA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534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82E27D-4FDD-44B4-9A7E-05040C644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5340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D3966B6C-6D30-445B-9E0D-14161C6A666E}" type="datetimeFigureOut">
              <a:rPr lang="en-US" smtClean="0"/>
              <a:pPr/>
              <a:t>3/9/2018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084941-2EDD-4E05-A610-63E6E94FF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061"/>
            <a:ext cx="3037840" cy="46534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399035-7574-4683-93DE-675F340D2F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40" y="8831061"/>
            <a:ext cx="3037840" cy="465340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2AD4ADEE-5E08-475A-9B0E-835F4CED8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78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6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6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2CDDEF9A-937B-414E-BC02-75DEE88CD6B1}" type="datetimeFigureOut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4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28411098-8776-4ABB-A3E6-405FF14D928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2445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11098-8776-4ABB-A3E6-405FF14D928C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1245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1914" y="6356350"/>
            <a:ext cx="1606685" cy="365125"/>
          </a:xfrm>
        </p:spPr>
        <p:txBody>
          <a:bodyPr/>
          <a:lstStyle/>
          <a:p>
            <a:fld id="{6F951553-1D20-46AC-B92A-55E03A9E46EA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31" y="6356350"/>
            <a:ext cx="2743200" cy="365125"/>
          </a:xfrm>
        </p:spPr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56"/>
          <a:stretch/>
        </p:blipFill>
        <p:spPr>
          <a:xfrm>
            <a:off x="0" y="46801"/>
            <a:ext cx="12192000" cy="596947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38" t="87846" r="1458" b="40"/>
          <a:stretch/>
        </p:blipFill>
        <p:spPr>
          <a:xfrm>
            <a:off x="11059063" y="6016280"/>
            <a:ext cx="1069675" cy="830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6" y="5980816"/>
            <a:ext cx="2113472" cy="8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C8DD-CF27-430A-BAAE-4387BAED408E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5410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4DD3-5A95-401A-B586-BA21875ACF14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9079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705"/>
          <a:stretch/>
        </p:blipFill>
        <p:spPr>
          <a:xfrm>
            <a:off x="0" y="0"/>
            <a:ext cx="12192000" cy="59867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999078"/>
            <a:ext cx="11956211" cy="474611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4253" y="6356350"/>
            <a:ext cx="4114800" cy="365125"/>
          </a:xfrm>
        </p:spPr>
        <p:txBody>
          <a:bodyPr/>
          <a:lstStyle>
            <a:lvl1pPr>
              <a:defRPr sz="10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6437"/>
            <a:ext cx="12192000" cy="750498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973" y="6356350"/>
            <a:ext cx="2743200" cy="365125"/>
          </a:xfrm>
        </p:spPr>
        <p:txBody>
          <a:bodyPr/>
          <a:lstStyle>
            <a:lvl1pPr>
              <a:defRPr sz="1000" i="1">
                <a:solidFill>
                  <a:srgbClr val="0B94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155993"/>
            <a:ext cx="11956211" cy="730942"/>
          </a:xfrm>
        </p:spPr>
        <p:txBody>
          <a:bodyPr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6" y="5980816"/>
            <a:ext cx="2113472" cy="849001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38" t="87846" r="1458" b="40"/>
          <a:stretch/>
        </p:blipFill>
        <p:spPr>
          <a:xfrm>
            <a:off x="11059063" y="6016280"/>
            <a:ext cx="1069675" cy="8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3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AC36-7AC4-43B1-8B1E-9E64A46DFFFF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2282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777-7DDB-4C7E-B82B-346F76DA85F1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9724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E6A6-3BD9-4C8E-8D77-56E5BE3DD9A7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8697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E71-AB7A-4D2E-A4FE-1D15E5143332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5574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3F91-10CF-4984-AAA9-034290E46358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1423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CBAA-BB63-42A3-8D4A-D74181377BDB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8652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5B40-7437-499D-9B71-6FAFC6F41CA7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977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1A31-A8BE-4E0E-A367-6273D21D1F29}" type="datetime1">
              <a:rPr lang="en-ZA" smtClean="0"/>
              <a:pPr/>
              <a:t>2018/03/09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59D84-FAE8-4D13-AA1D-158D5D14D02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5329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45476" y="1042812"/>
            <a:ext cx="9932276" cy="165215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/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</a:rPr>
              <a:t/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</a:rPr>
              <a:t/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</a:rPr>
              <a:t/>
            </a:r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2800" b="1" dirty="0">
                <a:solidFill>
                  <a:schemeClr val="accent6"/>
                </a:solidFill>
              </a:rPr>
              <a:t/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sz="2800" b="1" dirty="0">
                <a:solidFill>
                  <a:schemeClr val="accent6"/>
                </a:solidFill>
              </a:rPr>
              <a:t/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sz="2800" b="1" dirty="0">
                <a:solidFill>
                  <a:schemeClr val="accent6"/>
                </a:solidFill>
              </a:rPr>
              <a:t/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sz="2800" b="1" dirty="0">
                <a:solidFill>
                  <a:schemeClr val="accent6"/>
                </a:solidFill>
              </a:rPr>
              <a:t/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sz="2800" b="1" dirty="0">
                <a:solidFill>
                  <a:schemeClr val="accent6"/>
                </a:solidFill>
              </a:rPr>
              <a:t/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ZA" sz="2800" b="1" dirty="0">
                <a:solidFill>
                  <a:schemeClr val="accent6"/>
                </a:solidFill>
              </a:rPr>
              <a:t/>
            </a:r>
            <a:br>
              <a:rPr lang="en-ZA" sz="2800" b="1" dirty="0">
                <a:solidFill>
                  <a:schemeClr val="accent6"/>
                </a:solidFill>
              </a:rPr>
            </a:br>
            <a:r>
              <a:rPr lang="en-GB" sz="2800" b="1" dirty="0">
                <a:solidFill>
                  <a:schemeClr val="accent6"/>
                </a:solidFill>
              </a:rPr>
              <a:t> BRIEFING ON THE LATEST DEVELOPMENTS AT THE OPTIMUM COAL MINE</a:t>
            </a:r>
            <a:endParaRPr lang="en-ZA" sz="2800" b="1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51553-1D20-46AC-B92A-55E03A9E46EA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2018/03/09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59D84-FAE8-4D13-AA1D-158D5D14D02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4517" y="2325776"/>
            <a:ext cx="7626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endParaRPr kumimoji="0" lang="en-ZA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GB" b="1" dirty="0">
                <a:solidFill>
                  <a:srgbClr val="FFC000"/>
                </a:solidFill>
              </a:rPr>
              <a:t>Date: Wednesday, 07 March 2018 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ZA" b="1" dirty="0">
                <a:solidFill>
                  <a:srgbClr val="FFC000"/>
                </a:solidFill>
              </a:rPr>
              <a:t>Time: 09:00 -13:00 </a:t>
            </a:r>
            <a:endParaRPr lang="en-ZA" dirty="0">
              <a:solidFill>
                <a:srgbClr val="FFC000"/>
              </a:solidFill>
            </a:endParaRPr>
          </a:p>
          <a:p>
            <a:r>
              <a:rPr lang="en-GB" b="1" dirty="0">
                <a:solidFill>
                  <a:srgbClr val="FFC000"/>
                </a:solidFill>
              </a:rPr>
              <a:t>Venue: V227, 2nd Floor, Old Assembly </a:t>
            </a:r>
            <a:endParaRPr lang="en-ZA" altLang="en-US" sz="2400" dirty="0">
              <a:solidFill>
                <a:srgbClr val="FFC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8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" y="886935"/>
            <a:ext cx="11956211" cy="48582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In terms of Section 11, a </a:t>
            </a:r>
            <a:r>
              <a:rPr lang="en-GB" sz="2400" dirty="0">
                <a:solidFill>
                  <a:schemeClr val="tx1"/>
                </a:solidFill>
              </a:rPr>
              <a:t>right, an interest in a right or a controlling interest in a company may not be ceded without Ministerial consent except in a case of listed entities.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</a:t>
            </a:r>
            <a:r>
              <a:rPr lang="en-GB" sz="2400" dirty="0" smtClean="0">
                <a:solidFill>
                  <a:schemeClr val="tx1"/>
                </a:solidFill>
              </a:rPr>
              <a:t>ection </a:t>
            </a:r>
            <a:r>
              <a:rPr lang="en-GB" sz="2400" dirty="0">
                <a:solidFill>
                  <a:schemeClr val="tx1"/>
                </a:solidFill>
              </a:rPr>
              <a:t>11 </a:t>
            </a:r>
            <a:r>
              <a:rPr lang="en-GB" sz="2400" dirty="0" smtClean="0">
                <a:solidFill>
                  <a:schemeClr val="tx1"/>
                </a:solidFill>
              </a:rPr>
              <a:t>process is </a:t>
            </a:r>
            <a:r>
              <a:rPr lang="en-GB" sz="2400" dirty="0">
                <a:solidFill>
                  <a:schemeClr val="tx1"/>
                </a:solidFill>
              </a:rPr>
              <a:t>a commercial transaction entered into between parties </a:t>
            </a:r>
            <a:r>
              <a:rPr lang="en-GB" sz="2400" dirty="0" smtClean="0">
                <a:solidFill>
                  <a:schemeClr val="tx1"/>
                </a:solidFill>
              </a:rPr>
              <a:t>and </a:t>
            </a:r>
            <a:r>
              <a:rPr lang="en-GB" sz="2400" dirty="0">
                <a:solidFill>
                  <a:schemeClr val="tx1"/>
                </a:solidFill>
              </a:rPr>
              <a:t>has to go through Competition Commission and other Regulatory Bodies prior to lodging an application to transfer the rights.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According </a:t>
            </a:r>
            <a:r>
              <a:rPr lang="en-GB" sz="2400" dirty="0" smtClean="0">
                <a:solidFill>
                  <a:schemeClr val="tx1"/>
                </a:solidFill>
              </a:rPr>
              <a:t>to the </a:t>
            </a:r>
            <a:r>
              <a:rPr lang="en-GB" sz="2400" dirty="0">
                <a:solidFill>
                  <a:schemeClr val="tx1"/>
                </a:solidFill>
              </a:rPr>
              <a:t>department records </a:t>
            </a:r>
            <a:r>
              <a:rPr lang="en-GB" sz="2400" dirty="0" smtClean="0">
                <a:solidFill>
                  <a:schemeClr val="tx1"/>
                </a:solidFill>
              </a:rPr>
              <a:t>there are no section 11 applications </a:t>
            </a:r>
            <a:r>
              <a:rPr lang="en-GB" sz="2400" dirty="0">
                <a:solidFill>
                  <a:schemeClr val="tx1"/>
                </a:solidFill>
              </a:rPr>
              <a:t>received from the company to </a:t>
            </a:r>
            <a:r>
              <a:rPr lang="en-GB" sz="2400" dirty="0" smtClean="0">
                <a:solidFill>
                  <a:schemeClr val="tx1"/>
                </a:solidFill>
              </a:rPr>
              <a:t>another entity.</a:t>
            </a:r>
          </a:p>
          <a:p>
            <a:pPr>
              <a:lnSpc>
                <a:spcPct val="120000"/>
              </a:lnSpc>
            </a:pPr>
            <a:endParaRPr lang="en-GB" sz="2400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Sale of Assets in terms of the MPRDA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5757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E2CF04A-BD68-47F5-871B-C8DEB3BB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The financial provision  is held with the Bank of Baroda for Optimum and </a:t>
            </a:r>
            <a:r>
              <a:rPr lang="en-GB" sz="2600" dirty="0" err="1" smtClean="0">
                <a:solidFill>
                  <a:schemeClr val="tx1"/>
                </a:solidFill>
              </a:rPr>
              <a:t>Koornfontein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dirty="0">
                <a:solidFill>
                  <a:schemeClr val="tx1"/>
                </a:solidFill>
              </a:rPr>
              <a:t>Mines. </a:t>
            </a:r>
            <a:endParaRPr lang="en-GB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The </a:t>
            </a:r>
            <a:r>
              <a:rPr lang="en-GB" sz="2600" dirty="0">
                <a:solidFill>
                  <a:schemeClr val="tx1"/>
                </a:solidFill>
              </a:rPr>
              <a:t>financial provision for both operations are subject to  a freezing order granted in favour of OUTA on the 16</a:t>
            </a:r>
            <a:r>
              <a:rPr lang="en-GB" sz="2600" baseline="30000" dirty="0">
                <a:solidFill>
                  <a:schemeClr val="tx1"/>
                </a:solidFill>
              </a:rPr>
              <a:t>th</a:t>
            </a:r>
            <a:r>
              <a:rPr lang="en-GB" sz="2600" dirty="0">
                <a:solidFill>
                  <a:schemeClr val="tx1"/>
                </a:solidFill>
              </a:rPr>
              <a:t> of September 2017. 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The </a:t>
            </a:r>
            <a:r>
              <a:rPr lang="en-GB" sz="2600" dirty="0">
                <a:solidFill>
                  <a:schemeClr val="tx1"/>
                </a:solidFill>
              </a:rPr>
              <a:t>department received a notification from Nedbank dated 14 February 2018 informing the department of its intention to withdraw the </a:t>
            </a:r>
            <a:r>
              <a:rPr lang="en-GB" sz="2600" dirty="0" smtClean="0">
                <a:solidFill>
                  <a:schemeClr val="tx1"/>
                </a:solidFill>
              </a:rPr>
              <a:t>guarantees.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/>
                </a:solidFill>
              </a:rPr>
              <a:t>Upon </a:t>
            </a:r>
            <a:r>
              <a:rPr lang="en-GB" sz="2600" dirty="0">
                <a:solidFill>
                  <a:schemeClr val="tx1"/>
                </a:solidFill>
              </a:rPr>
              <a:t>receipt of this notifications, the department responded on 15 February 2018 directing the bank to transfer the funds into the department’s bank account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C4C7E5A-86DB-44CB-8C24-8902376E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E553D3-F962-44D0-91D3-C20060E9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FINANCIAL PROVISION FOR REHABILITATION: MP</a:t>
            </a:r>
          </a:p>
        </p:txBody>
      </p:sp>
    </p:spTree>
    <p:extLst>
      <p:ext uri="{BB962C8B-B14F-4D97-AF65-F5344CB8AC3E}">
        <p14:creationId xmlns:p14="http://schemas.microsoft.com/office/powerpoint/2010/main" xmlns="" val="28753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5DFFE5A-ACBD-40B0-9817-AB388EEA4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5941494"/>
              </p:ext>
            </p:extLst>
          </p:nvPr>
        </p:nvGraphicFramePr>
        <p:xfrm>
          <a:off x="94890" y="1521559"/>
          <a:ext cx="11723525" cy="421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299">
                  <a:extLst>
                    <a:ext uri="{9D8B030D-6E8A-4147-A177-3AD203B41FA5}">
                      <a16:colId xmlns:a16="http://schemas.microsoft.com/office/drawing/2014/main" xmlns="" val="3022073773"/>
                    </a:ext>
                  </a:extLst>
                </a:gridCol>
                <a:gridCol w="1654545">
                  <a:extLst>
                    <a:ext uri="{9D8B030D-6E8A-4147-A177-3AD203B41FA5}">
                      <a16:colId xmlns:a16="http://schemas.microsoft.com/office/drawing/2014/main" xmlns="" val="2556492953"/>
                    </a:ext>
                  </a:extLst>
                </a:gridCol>
                <a:gridCol w="1723370">
                  <a:extLst>
                    <a:ext uri="{9D8B030D-6E8A-4147-A177-3AD203B41FA5}">
                      <a16:colId xmlns:a16="http://schemas.microsoft.com/office/drawing/2014/main" xmlns="" val="2600373337"/>
                    </a:ext>
                  </a:extLst>
                </a:gridCol>
                <a:gridCol w="1657449">
                  <a:extLst>
                    <a:ext uri="{9D8B030D-6E8A-4147-A177-3AD203B41FA5}">
                      <a16:colId xmlns:a16="http://schemas.microsoft.com/office/drawing/2014/main" xmlns="" val="1062377749"/>
                    </a:ext>
                  </a:extLst>
                </a:gridCol>
                <a:gridCol w="1657449">
                  <a:extLst>
                    <a:ext uri="{9D8B030D-6E8A-4147-A177-3AD203B41FA5}">
                      <a16:colId xmlns:a16="http://schemas.microsoft.com/office/drawing/2014/main" xmlns="" val="992889989"/>
                    </a:ext>
                  </a:extLst>
                </a:gridCol>
                <a:gridCol w="1657449">
                  <a:extLst>
                    <a:ext uri="{9D8B030D-6E8A-4147-A177-3AD203B41FA5}">
                      <a16:colId xmlns:a16="http://schemas.microsoft.com/office/drawing/2014/main" xmlns="" val="1626332556"/>
                    </a:ext>
                  </a:extLst>
                </a:gridCol>
                <a:gridCol w="1977964">
                  <a:extLst>
                    <a:ext uri="{9D8B030D-6E8A-4147-A177-3AD203B41FA5}">
                      <a16:colId xmlns:a16="http://schemas.microsoft.com/office/drawing/2014/main" xmlns="" val="703143415"/>
                    </a:ext>
                  </a:extLst>
                </a:gridCol>
              </a:tblGrid>
              <a:tr h="789097">
                <a:tc>
                  <a:txBody>
                    <a:bodyPr/>
                    <a:lstStyle/>
                    <a:p>
                      <a:r>
                        <a:rPr lang="en-ZA" sz="1200" dirty="0"/>
                        <a:t>MINE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LIABILITY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FINANCIAL PROVISION IN PLACE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SHORTFALL IF 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METHOD OF FINANCIAL PROVISION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HOLDER OF FINANCIAL PROVISION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ACTION TAKEN BY THE DMR TO ADRESS SHORTFALL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8495828"/>
                  </a:ext>
                </a:extLst>
              </a:tr>
              <a:tr h="707560">
                <a:tc>
                  <a:txBody>
                    <a:bodyPr/>
                    <a:lstStyle/>
                    <a:p>
                      <a:r>
                        <a:rPr lang="en-GB" sz="1200" b="0" dirty="0"/>
                        <a:t>Optimum Coal Mine (MP)</a:t>
                      </a:r>
                      <a:endParaRPr lang="en-Z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 1,545,178,791.44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1,600,489,397.08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No</a:t>
                      </a:r>
                      <a:r>
                        <a:rPr lang="en-ZA" sz="1200" baseline="0" dirty="0"/>
                        <a:t> shortfall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Trust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Bank of  Baroda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641482"/>
                  </a:ext>
                </a:extLst>
              </a:tr>
              <a:tr h="943186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Brakfontein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(MP)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20,902,065.91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9,056,030.86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11,846,035.05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Bank Guarantee &amp; Trust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Nedbank &amp;  Liberty Group Limited </a:t>
                      </a:r>
                      <a:r>
                        <a:rPr lang="en-ZA" sz="1200" dirty="0" smtClean="0"/>
                        <a:t>(a </a:t>
                      </a:r>
                      <a:r>
                        <a:rPr lang="en-ZA" sz="1200" dirty="0"/>
                        <a:t>subsidiary</a:t>
                      </a:r>
                      <a:r>
                        <a:rPr lang="en-ZA" sz="1200" baseline="0" dirty="0"/>
                        <a:t> of Standard </a:t>
                      </a:r>
                      <a:r>
                        <a:rPr lang="en-ZA" sz="1200" baseline="0" dirty="0" smtClean="0"/>
                        <a:t>Bank)</a:t>
                      </a:r>
                      <a:endParaRPr lang="en-ZA" sz="1200" dirty="0"/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The company</a:t>
                      </a:r>
                      <a:r>
                        <a:rPr lang="en-ZA" sz="1200" baseline="0" dirty="0"/>
                        <a:t> was instructed to pay the shortfall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436758"/>
                  </a:ext>
                </a:extLst>
              </a:tr>
              <a:tr h="366075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Koornfontein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(MP)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135,849,896.74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306,350,059.11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No shortfall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Trust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Bank of Baroda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856320"/>
                  </a:ext>
                </a:extLst>
              </a:tr>
              <a:tr h="600209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Idwala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(MP)</a:t>
                      </a:r>
                    </a:p>
                    <a:p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8,625,934.77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2,479,957.27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R 6,145,977.50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Trust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Liberty Group Limited </a:t>
                      </a:r>
                      <a:r>
                        <a:rPr lang="en-ZA" sz="1200" dirty="0" smtClean="0"/>
                        <a:t>(a </a:t>
                      </a:r>
                      <a:r>
                        <a:rPr lang="en-ZA" sz="1200" dirty="0"/>
                        <a:t>subsidiary</a:t>
                      </a:r>
                      <a:r>
                        <a:rPr lang="en-ZA" sz="1200" baseline="0" dirty="0"/>
                        <a:t> of Standard </a:t>
                      </a:r>
                      <a:r>
                        <a:rPr lang="en-ZA" sz="1200" baseline="0" dirty="0" smtClean="0"/>
                        <a:t>Bank)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None,</a:t>
                      </a:r>
                      <a:r>
                        <a:rPr lang="en-ZA" sz="1200" baseline="0" dirty="0"/>
                        <a:t>  the mine is  on care and maintenance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3702901"/>
                  </a:ext>
                </a:extLst>
              </a:tr>
              <a:tr h="707560">
                <a:tc>
                  <a:txBody>
                    <a:bodyPr/>
                    <a:lstStyle/>
                    <a:p>
                      <a:endParaRPr lang="en-ZA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794412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535"/>
            <a:ext cx="11956211" cy="1187354"/>
          </a:xfrm>
        </p:spPr>
        <p:txBody>
          <a:bodyPr/>
          <a:lstStyle/>
          <a:p>
            <a:r>
              <a:rPr lang="en-ZA" sz="3600" dirty="0"/>
              <a:t>FINANCIAL PROVISION FOR </a:t>
            </a:r>
            <a:r>
              <a:rPr lang="en-ZA" sz="3600" dirty="0" smtClean="0"/>
              <a:t>REHABILITATION: </a:t>
            </a:r>
            <a:r>
              <a:rPr lang="en-ZA" sz="3600" dirty="0"/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xmlns="" val="224360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The </a:t>
            </a:r>
            <a:r>
              <a:rPr lang="en-ZA" sz="2600" dirty="0"/>
              <a:t>department </a:t>
            </a:r>
            <a:r>
              <a:rPr lang="en-ZA" sz="2600" dirty="0" smtClean="0"/>
              <a:t>had engagements between October </a:t>
            </a:r>
            <a:r>
              <a:rPr lang="en-ZA" sz="2600" dirty="0"/>
              <a:t>2016 </a:t>
            </a:r>
            <a:r>
              <a:rPr lang="en-ZA" sz="2600" dirty="0" smtClean="0"/>
              <a:t>and February 2018 with </a:t>
            </a:r>
            <a:r>
              <a:rPr lang="en-ZA" sz="2600" dirty="0"/>
              <a:t>the representatives of Optimum </a:t>
            </a:r>
            <a:r>
              <a:rPr lang="en-ZA" sz="2600" dirty="0" smtClean="0"/>
              <a:t>Operations.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The </a:t>
            </a:r>
            <a:r>
              <a:rPr lang="en-ZA" sz="2600" dirty="0"/>
              <a:t>purpose of the meeting was to </a:t>
            </a:r>
            <a:r>
              <a:rPr lang="en-ZA" sz="2600" dirty="0" smtClean="0"/>
              <a:t>address non-compliances and included the following issues: 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The </a:t>
            </a:r>
            <a:r>
              <a:rPr lang="en-ZA" sz="2600" dirty="0"/>
              <a:t>withdrawal of the financial provision from the Optimum Mine Rehabilitation trust held by Standard </a:t>
            </a:r>
            <a:r>
              <a:rPr lang="en-ZA" sz="2600" dirty="0" smtClean="0"/>
              <a:t>Bank.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To </a:t>
            </a:r>
            <a:r>
              <a:rPr lang="en-ZA" sz="2600" dirty="0"/>
              <a:t>confirm whether there was a withdrawal or the transfer of financial provision from the Standard Bank to Bank of </a:t>
            </a:r>
            <a:r>
              <a:rPr lang="en-ZA" sz="2600" dirty="0" smtClean="0"/>
              <a:t>Baroda.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ZA" sz="2600" dirty="0"/>
              <a:t>W</a:t>
            </a:r>
            <a:r>
              <a:rPr lang="en-ZA" sz="2600" dirty="0" smtClean="0"/>
              <a:t>hether </a:t>
            </a:r>
            <a:r>
              <a:rPr lang="en-ZA" sz="2600" dirty="0"/>
              <a:t>Optimum Coal had approval from the Department to withdraw or transfer the financial provision to Bank of Baroda.</a:t>
            </a:r>
          </a:p>
          <a:p>
            <a:pPr lvl="1" algn="just">
              <a:buFont typeface="Arial" pitchFamily="34" charset="0"/>
              <a:buChar char="•"/>
            </a:pPr>
            <a:endParaRPr lang="en-ZA" sz="3000" dirty="0"/>
          </a:p>
          <a:p>
            <a:pPr lvl="0">
              <a:buFont typeface="Arial" pitchFamily="34" charset="0"/>
              <a:buChar char="•"/>
            </a:pPr>
            <a:endParaRPr lang="en-ZA" sz="3000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INTERVENTION BY THE DEPARTMENT IN ADRESSING ENVIRONMENTAL NON COMPLIANCES </a:t>
            </a:r>
          </a:p>
        </p:txBody>
      </p:sp>
    </p:spTree>
    <p:extLst>
      <p:ext uri="{BB962C8B-B14F-4D97-AF65-F5344CB8AC3E}">
        <p14:creationId xmlns:p14="http://schemas.microsoft.com/office/powerpoint/2010/main" xmlns="" val="403899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800" dirty="0"/>
              <a:t> To address the rehabilitation backlog at Optimum Coal covering approximately 3400 </a:t>
            </a:r>
            <a:r>
              <a:rPr lang="en-ZA" sz="2800" dirty="0" smtClean="0"/>
              <a:t>hectares. (concurrent rehabilitation)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According </a:t>
            </a:r>
            <a:r>
              <a:rPr lang="en-ZA" sz="2600" dirty="0"/>
              <a:t>to their reviewed rehabilitation plan, Optimum Coal undertook to rehabilitate a total of 598 ha per </a:t>
            </a:r>
            <a:r>
              <a:rPr lang="en-ZA" sz="2600" dirty="0" smtClean="0"/>
              <a:t>year.</a:t>
            </a:r>
            <a:endParaRPr lang="en-ZA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If </a:t>
            </a:r>
            <a:r>
              <a:rPr lang="en-ZA" sz="2600" dirty="0"/>
              <a:t>such rehabilitation was successfully implemented, then the Department as part of further intervention may determine whether there is surplus of submitted financial provision in order to release the excess funds</a:t>
            </a:r>
            <a:r>
              <a:rPr lang="en-ZA" sz="26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The engagements also addressed the review of the financial liability for all their operations.</a:t>
            </a:r>
            <a:endParaRPr lang="en-ZA" sz="2600" dirty="0"/>
          </a:p>
          <a:p>
            <a:pPr algn="just">
              <a:buFont typeface="Arial" pitchFamily="34" charset="0"/>
              <a:buChar char="•"/>
            </a:pPr>
            <a:endParaRPr lang="en-ZA" sz="2600" dirty="0"/>
          </a:p>
          <a:p>
            <a:pPr lvl="0" algn="just">
              <a:buFont typeface="Arial" pitchFamily="34" charset="0"/>
              <a:buChar char="•"/>
            </a:pPr>
            <a:endParaRPr lang="en-ZA" sz="3000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000" dirty="0"/>
              <a:t>INTERVENTION BY THE DEPARTMENT Cont’.....: </a:t>
            </a:r>
          </a:p>
        </p:txBody>
      </p:sp>
    </p:spTree>
    <p:extLst>
      <p:ext uri="{BB962C8B-B14F-4D97-AF65-F5344CB8AC3E}">
        <p14:creationId xmlns:p14="http://schemas.microsoft.com/office/powerpoint/2010/main" xmlns="" val="146409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890" y="886935"/>
            <a:ext cx="11956211" cy="4858257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ZA" sz="2600" dirty="0"/>
              <a:t>The Department conducted </a:t>
            </a:r>
            <a:r>
              <a:rPr lang="en-ZA" sz="2600" dirty="0" smtClean="0"/>
              <a:t>compliance inspections  during the same period </a:t>
            </a:r>
            <a:r>
              <a:rPr lang="en-ZA" sz="2600" dirty="0"/>
              <a:t>to monitor the implementation of the rehabilitation plan</a:t>
            </a:r>
            <a:r>
              <a:rPr lang="en-ZA" sz="2600" dirty="0" smtClean="0"/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It </a:t>
            </a:r>
            <a:r>
              <a:rPr lang="en-ZA" sz="2600" dirty="0"/>
              <a:t>was detected that rehabilitation programme was not implemented as committed by Optimum Coal </a:t>
            </a:r>
            <a:r>
              <a:rPr lang="en-ZA" sz="2600" dirty="0" smtClean="0"/>
              <a:t>Mine.</a:t>
            </a:r>
            <a:endParaRPr lang="en-ZA" sz="26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ZA" sz="2600" dirty="0"/>
              <a:t>The statutory Notice for non compliance was issued on the 15</a:t>
            </a:r>
            <a:r>
              <a:rPr lang="en-ZA" sz="2600" baseline="30000" dirty="0"/>
              <a:t>th</a:t>
            </a:r>
            <a:r>
              <a:rPr lang="en-ZA" sz="2600" dirty="0"/>
              <a:t> February </a:t>
            </a:r>
            <a:r>
              <a:rPr lang="en-ZA" sz="2600" dirty="0" smtClean="0"/>
              <a:t>2018 to remedy the non compliances.</a:t>
            </a:r>
            <a:endParaRPr lang="en-ZA" sz="26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ZA" sz="2600" dirty="0" smtClean="0"/>
              <a:t>The </a:t>
            </a:r>
            <a:r>
              <a:rPr lang="en-ZA" sz="2600" dirty="0"/>
              <a:t>current liability for 2017/2018 is yet to be reviewed and the formal </a:t>
            </a:r>
            <a:r>
              <a:rPr lang="en-ZA" sz="2600" dirty="0" smtClean="0"/>
              <a:t>annual </a:t>
            </a:r>
            <a:r>
              <a:rPr lang="en-ZA" sz="2600" dirty="0"/>
              <a:t>financial provision assessment report is </a:t>
            </a:r>
            <a:r>
              <a:rPr lang="en-ZA" sz="2600" dirty="0" smtClean="0"/>
              <a:t>due March 2018.</a:t>
            </a:r>
            <a:endParaRPr lang="en-ZA" sz="2600" dirty="0"/>
          </a:p>
          <a:p>
            <a:r>
              <a:rPr lang="en-ZA" sz="3800" dirty="0"/>
              <a:t> 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000" dirty="0"/>
              <a:t>INTERVENTION BY THE DEPARTMENT Cont’...... : </a:t>
            </a:r>
          </a:p>
        </p:txBody>
      </p:sp>
    </p:spTree>
    <p:extLst>
      <p:ext uri="{BB962C8B-B14F-4D97-AF65-F5344CB8AC3E}">
        <p14:creationId xmlns:p14="http://schemas.microsoft.com/office/powerpoint/2010/main" xmlns="" val="315696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5DFFE5A-ACBD-40B0-9817-AB388EEA4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325790"/>
              </p:ext>
            </p:extLst>
          </p:nvPr>
        </p:nvGraphicFramePr>
        <p:xfrm>
          <a:off x="0" y="886935"/>
          <a:ext cx="11955852" cy="470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700">
                  <a:extLst>
                    <a:ext uri="{9D8B030D-6E8A-4147-A177-3AD203B41FA5}">
                      <a16:colId xmlns:a16="http://schemas.microsoft.com/office/drawing/2014/main" xmlns="" val="3022073773"/>
                    </a:ext>
                  </a:extLst>
                </a:gridCol>
                <a:gridCol w="1645472">
                  <a:extLst>
                    <a:ext uri="{9D8B030D-6E8A-4147-A177-3AD203B41FA5}">
                      <a16:colId xmlns:a16="http://schemas.microsoft.com/office/drawing/2014/main" xmlns="" val="2556492953"/>
                    </a:ext>
                  </a:extLst>
                </a:gridCol>
                <a:gridCol w="1713920">
                  <a:extLst>
                    <a:ext uri="{9D8B030D-6E8A-4147-A177-3AD203B41FA5}">
                      <a16:colId xmlns:a16="http://schemas.microsoft.com/office/drawing/2014/main" xmlns="" val="2600373337"/>
                    </a:ext>
                  </a:extLst>
                </a:gridCol>
                <a:gridCol w="1713920">
                  <a:extLst>
                    <a:ext uri="{9D8B030D-6E8A-4147-A177-3AD203B41FA5}">
                      <a16:colId xmlns:a16="http://schemas.microsoft.com/office/drawing/2014/main" xmlns="" val="2747069708"/>
                    </a:ext>
                  </a:extLst>
                </a:gridCol>
                <a:gridCol w="1648361">
                  <a:extLst>
                    <a:ext uri="{9D8B030D-6E8A-4147-A177-3AD203B41FA5}">
                      <a16:colId xmlns:a16="http://schemas.microsoft.com/office/drawing/2014/main" xmlns="" val="1062377749"/>
                    </a:ext>
                  </a:extLst>
                </a:gridCol>
                <a:gridCol w="1648361">
                  <a:extLst>
                    <a:ext uri="{9D8B030D-6E8A-4147-A177-3AD203B41FA5}">
                      <a16:colId xmlns:a16="http://schemas.microsoft.com/office/drawing/2014/main" xmlns="" val="2702019762"/>
                    </a:ext>
                  </a:extLst>
                </a:gridCol>
                <a:gridCol w="1967118">
                  <a:extLst>
                    <a:ext uri="{9D8B030D-6E8A-4147-A177-3AD203B41FA5}">
                      <a16:colId xmlns:a16="http://schemas.microsoft.com/office/drawing/2014/main" xmlns="" val="703143415"/>
                    </a:ext>
                  </a:extLst>
                </a:gridCol>
              </a:tblGrid>
              <a:tr h="841515">
                <a:tc>
                  <a:txBody>
                    <a:bodyPr/>
                    <a:lstStyle/>
                    <a:p>
                      <a:r>
                        <a:rPr lang="en-ZA" sz="1200" dirty="0"/>
                        <a:t>MINE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LIABILITY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FINANCIAL PROVISION IN PLACE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SHORTFALL IF ANY</a:t>
                      </a:r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METHOD OF FINANCIAL PROVISION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HOLDER OF FINANCIAL PROVISION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ACTION TAKEN BY THE DMR TO ADRESS SHORTFALL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8495828"/>
                  </a:ext>
                </a:extLst>
              </a:tr>
              <a:tr h="75456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dirty="0"/>
                        <a:t>Vryheid Revival Mines (KZN)</a:t>
                      </a:r>
                    </a:p>
                    <a:p>
                      <a:endParaRPr lang="en-ZA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151MR - no liability: Non operational</a:t>
                      </a:r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151 MR=R 953 861,86</a:t>
                      </a:r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None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Trust Fund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Liberty Life New Growth Rehabilitation Trust Fund 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ZA" sz="1200" dirty="0"/>
                        <a:t>Liberty Life has expressed its intention to cancel the trust fund. A directive has been issued that the money held in a trust fund must be deposited as cash into the Department’s account.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641482"/>
                  </a:ext>
                </a:extLst>
              </a:tr>
              <a:tr h="46748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aseline="0" dirty="0"/>
                        <a:t>154MR - R2 281 156,45</a:t>
                      </a:r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aseline="0" dirty="0"/>
                        <a:t>154 MR= R2 376 137,74 </a:t>
                      </a:r>
                      <a:endParaRPr lang="en-ZA" sz="1200" dirty="0"/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None 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Trust Fund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Liberty Life New Growth Rehabilitation Trust Fund 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45815"/>
                  </a:ext>
                </a:extLst>
              </a:tr>
              <a:tr h="433770">
                <a:tc vMerge="1">
                  <a:txBody>
                    <a:bodyPr/>
                    <a:lstStyle/>
                    <a:p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aseline="0" dirty="0"/>
                        <a:t>166MR - R1 593 452.00</a:t>
                      </a:r>
                      <a:endParaRPr lang="en-ZA" sz="1200" dirty="0"/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166MR=R1 744</a:t>
                      </a:r>
                      <a:r>
                        <a:rPr lang="en-ZA" sz="1200" baseline="0" dirty="0"/>
                        <a:t> 510,54 </a:t>
                      </a:r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None 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Trust Fund 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Liberty Life New Growth Rehabilitation Trust Fund 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436758"/>
                  </a:ext>
                </a:extLst>
              </a:tr>
              <a:tr h="390393">
                <a:tc vMerge="1">
                  <a:txBody>
                    <a:bodyPr/>
                    <a:lstStyle/>
                    <a:p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167 MR-no liability: non operational </a:t>
                      </a:r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aseline="0" dirty="0"/>
                        <a:t>167MR=R1 090 364,13</a:t>
                      </a:r>
                      <a:endParaRPr lang="en-ZA" sz="1200" dirty="0"/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Trust Fund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Liberty Life New Growth Rehabilitation Trust Fund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856320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r>
                        <a:rPr lang="en-ZA" sz="1200" dirty="0"/>
                        <a:t>Shiva Uranium(NW)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5"/>
                          </a:solidFill>
                        </a:rPr>
                        <a:t>R101 018 658.57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accent5"/>
                          </a:solidFill>
                        </a:rPr>
                        <a:t>R62 424 275.00 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Trust fund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/>
                        <a:t>Guard Risk </a:t>
                      </a:r>
                      <a:r>
                        <a:rPr lang="en-ZA" sz="1200" dirty="0" smtClean="0"/>
                        <a:t>Insurance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R38 594 383. 57 </a:t>
                      </a:r>
                    </a:p>
                    <a:p>
                      <a:endParaRPr lang="en-ZA" sz="1200" dirty="0" smtClean="0"/>
                    </a:p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A directive has been issued that the shortfall held by Bank of Baroda must be paid as a cash deposit into the DMR’s account.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943951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/>
              <a:t>FINANCIAL PROVISION FOR REHABILITATION:</a:t>
            </a:r>
          </a:p>
        </p:txBody>
      </p:sp>
    </p:spTree>
    <p:extLst>
      <p:ext uri="{BB962C8B-B14F-4D97-AF65-F5344CB8AC3E}">
        <p14:creationId xmlns:p14="http://schemas.microsoft.com/office/powerpoint/2010/main" xmlns="" val="416146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" y="886935"/>
            <a:ext cx="11956211" cy="48582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During </a:t>
            </a:r>
            <a:r>
              <a:rPr lang="en-GB" sz="2400" dirty="0">
                <a:solidFill>
                  <a:schemeClr val="tx1"/>
                </a:solidFill>
              </a:rPr>
              <a:t>2016 a complaint was received by the Department with regard to </a:t>
            </a:r>
            <a:r>
              <a:rPr lang="en-GB" sz="2400" dirty="0" smtClean="0">
                <a:solidFill>
                  <a:schemeClr val="tx1"/>
                </a:solidFill>
              </a:rPr>
              <a:t>non-payment </a:t>
            </a:r>
            <a:r>
              <a:rPr lang="en-GB" sz="2400" dirty="0">
                <a:solidFill>
                  <a:schemeClr val="tx1"/>
                </a:solidFill>
              </a:rPr>
              <a:t>of the service </a:t>
            </a:r>
            <a:r>
              <a:rPr lang="en-GB" sz="2400" dirty="0" smtClean="0">
                <a:solidFill>
                  <a:schemeClr val="tx1"/>
                </a:solidFill>
              </a:rPr>
              <a:t>provider by Optimum </a:t>
            </a:r>
            <a:r>
              <a:rPr lang="en-GB" sz="2400" dirty="0">
                <a:solidFill>
                  <a:schemeClr val="tx1"/>
                </a:solidFill>
              </a:rPr>
              <a:t>for the construction of </a:t>
            </a:r>
            <a:r>
              <a:rPr lang="en-GB" sz="2400" dirty="0" err="1" smtClean="0">
                <a:solidFill>
                  <a:schemeClr val="tx1"/>
                </a:solidFill>
              </a:rPr>
              <a:t>Kwazamokuhle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Health </a:t>
            </a:r>
            <a:r>
              <a:rPr lang="en-GB" sz="2400" dirty="0" smtClean="0">
                <a:solidFill>
                  <a:schemeClr val="tx1"/>
                </a:solidFill>
              </a:rPr>
              <a:t>Centre.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Investigation was conducted on </a:t>
            </a:r>
            <a:r>
              <a:rPr lang="en-GB" sz="2400" dirty="0">
                <a:solidFill>
                  <a:schemeClr val="tx1"/>
                </a:solidFill>
              </a:rPr>
              <a:t>the general compliance of the SLP 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Department detected the following non-compliance issues </a:t>
            </a:r>
          </a:p>
          <a:p>
            <a:pPr marL="800100" lvl="1" indent="-342900">
              <a:lnSpc>
                <a:spcPct val="12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    Non-submission of Annual </a:t>
            </a:r>
            <a:r>
              <a:rPr lang="en-GB" sz="2400" dirty="0">
                <a:solidFill>
                  <a:schemeClr val="tx1"/>
                </a:solidFill>
              </a:rPr>
              <a:t>Report(s</a:t>
            </a:r>
            <a:r>
              <a:rPr lang="en-GB" sz="2400" dirty="0" smtClean="0">
                <a:solidFill>
                  <a:schemeClr val="tx1"/>
                </a:solidFill>
              </a:rPr>
              <a:t>), HRD,LED and Procurement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</a:pPr>
            <a:r>
              <a:rPr lang="en-GB" sz="2400" dirty="0">
                <a:solidFill>
                  <a:schemeClr val="tx1"/>
                </a:solidFill>
              </a:rPr>
              <a:t>  </a:t>
            </a:r>
            <a:r>
              <a:rPr lang="en-GB" sz="2400" dirty="0" smtClean="0">
                <a:solidFill>
                  <a:schemeClr val="tx1"/>
                </a:solidFill>
              </a:rPr>
              <a:t>  </a:t>
            </a:r>
            <a:endParaRPr lang="en-GB" sz="24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SOCIAL AND LABOUR PLAN COMPLIANCE:OPTIMUM</a:t>
            </a:r>
          </a:p>
        </p:txBody>
      </p:sp>
    </p:spTree>
    <p:extLst>
      <p:ext uri="{BB962C8B-B14F-4D97-AF65-F5344CB8AC3E}">
        <p14:creationId xmlns:p14="http://schemas.microsoft.com/office/powerpoint/2010/main" xmlns="" val="147973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" y="886935"/>
            <a:ext cx="11956211" cy="48582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 the arranged meeting it was detected that the approved SLP has since expired in December 2017.</a:t>
            </a: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Department instructed Optimum Mine to identify all areas of non-compliance with the first approved SLP’s commitments and provide remedial action </a:t>
            </a:r>
            <a:r>
              <a:rPr lang="en-GB" sz="2400" dirty="0" smtClean="0">
                <a:solidFill>
                  <a:schemeClr val="tx1"/>
                </a:solidFill>
              </a:rPr>
              <a:t>plan.  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department further instructed Optimum </a:t>
            </a:r>
            <a:r>
              <a:rPr lang="en-GB" sz="2400">
                <a:solidFill>
                  <a:schemeClr val="tx1"/>
                </a:solidFill>
              </a:rPr>
              <a:t>to </a:t>
            </a:r>
            <a:r>
              <a:rPr lang="en-GB" sz="2400" smtClean="0">
                <a:solidFill>
                  <a:schemeClr val="tx1"/>
                </a:solidFill>
              </a:rPr>
              <a:t>submit the </a:t>
            </a:r>
            <a:r>
              <a:rPr lang="en-GB" sz="2400" dirty="0">
                <a:solidFill>
                  <a:schemeClr val="tx1"/>
                </a:solidFill>
              </a:rPr>
              <a:t>second SLP to be assessed by the </a:t>
            </a:r>
            <a:r>
              <a:rPr lang="en-GB" sz="2400" dirty="0" smtClean="0">
                <a:solidFill>
                  <a:schemeClr val="tx1"/>
                </a:solidFill>
              </a:rPr>
              <a:t>Department with immediate effect.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Department has issued the Section 93 statutory notice on 15 February 2018 </a:t>
            </a:r>
            <a:r>
              <a:rPr lang="en-GB" sz="2400" dirty="0" smtClean="0">
                <a:solidFill>
                  <a:schemeClr val="tx1"/>
                </a:solidFill>
              </a:rPr>
              <a:t>for non-compliance.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company is still under the 60 day period </a:t>
            </a:r>
            <a:r>
              <a:rPr lang="en-GB" sz="2400" dirty="0" smtClean="0">
                <a:solidFill>
                  <a:schemeClr val="tx1"/>
                </a:solidFill>
              </a:rPr>
              <a:t>to make representation to the Department on how to remedy non-compliance.  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Department has since been notified of the Business Rescue Practitioner (BRP) process which will outline the process of adhering to </a:t>
            </a:r>
            <a:r>
              <a:rPr lang="en-GB" sz="2400" dirty="0" smtClean="0">
                <a:solidFill>
                  <a:schemeClr val="tx1"/>
                </a:solidFill>
              </a:rPr>
              <a:t>non-compliance.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000" dirty="0"/>
              <a:t>DEPARTMENT’S INTERVENTION WITH REGARD TO SLP’S NON-COMPLIANCE : MP</a:t>
            </a:r>
          </a:p>
        </p:txBody>
      </p:sp>
    </p:spTree>
    <p:extLst>
      <p:ext uri="{BB962C8B-B14F-4D97-AF65-F5344CB8AC3E}">
        <p14:creationId xmlns:p14="http://schemas.microsoft.com/office/powerpoint/2010/main" xmlns="" val="147973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89" y="1391902"/>
            <a:ext cx="11956211" cy="48582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Koornfontein</a:t>
            </a:r>
            <a:r>
              <a:rPr lang="en-GB" sz="2400" dirty="0">
                <a:solidFill>
                  <a:schemeClr val="tx1"/>
                </a:solidFill>
              </a:rPr>
              <a:t> Coal Mine is the holder of the mining right (156MR) which is currently owned by </a:t>
            </a:r>
            <a:r>
              <a:rPr lang="en-GB" sz="2400" dirty="0" err="1">
                <a:solidFill>
                  <a:schemeClr val="tx1"/>
                </a:solidFill>
              </a:rPr>
              <a:t>Tegeta</a:t>
            </a:r>
            <a:r>
              <a:rPr lang="en-GB" sz="2400" dirty="0">
                <a:solidFill>
                  <a:schemeClr val="tx1"/>
                </a:solidFill>
              </a:rPr>
              <a:t> Exploration &amp; Resources (Pty) Ltd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Investigation </a:t>
            </a:r>
            <a:r>
              <a:rPr lang="en-GB" sz="2400" dirty="0">
                <a:solidFill>
                  <a:schemeClr val="tx1"/>
                </a:solidFill>
              </a:rPr>
              <a:t>with the general compliance of the SLP </a:t>
            </a:r>
            <a:r>
              <a:rPr lang="en-GB" sz="2400" dirty="0" smtClean="0">
                <a:solidFill>
                  <a:schemeClr val="tx1"/>
                </a:solidFill>
              </a:rPr>
              <a:t> was conducted.</a:t>
            </a: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Department </a:t>
            </a:r>
            <a:r>
              <a:rPr lang="en-GB" sz="2400" dirty="0" smtClean="0">
                <a:solidFill>
                  <a:schemeClr val="tx1"/>
                </a:solidFill>
              </a:rPr>
              <a:t>detected non-compliance with Annual </a:t>
            </a:r>
            <a:r>
              <a:rPr lang="en-GB" sz="2400" dirty="0">
                <a:solidFill>
                  <a:schemeClr val="tx1"/>
                </a:solidFill>
              </a:rPr>
              <a:t>Report(s</a:t>
            </a:r>
            <a:r>
              <a:rPr lang="en-GB" sz="2400" dirty="0" smtClean="0">
                <a:solidFill>
                  <a:schemeClr val="tx1"/>
                </a:solidFill>
              </a:rPr>
              <a:t>), HRD, EE, LED &amp; Procurement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</a:pPr>
            <a:r>
              <a:rPr lang="en-GB" sz="2400" dirty="0">
                <a:solidFill>
                  <a:schemeClr val="tx1"/>
                </a:solidFill>
              </a:rPr>
              <a:t>   </a:t>
            </a:r>
          </a:p>
          <a:p>
            <a:pPr marL="800100" lvl="1" indent="-342900">
              <a:lnSpc>
                <a:spcPct val="120000"/>
              </a:lnSpc>
            </a:pPr>
            <a:r>
              <a:rPr lang="en-GB" sz="2000" dirty="0">
                <a:solidFill>
                  <a:schemeClr val="tx1"/>
                </a:solidFill>
              </a:rPr>
              <a:t>   </a:t>
            </a:r>
            <a:endParaRPr lang="en-GB" sz="19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20000"/>
              </a:lnSpc>
            </a:pPr>
            <a:endParaRPr lang="en-GB" sz="2000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0" y="155992"/>
            <a:ext cx="11956211" cy="894885"/>
          </a:xfrm>
        </p:spPr>
        <p:txBody>
          <a:bodyPr/>
          <a:lstStyle/>
          <a:p>
            <a:r>
              <a:rPr lang="en-ZA" sz="3000" dirty="0"/>
              <a:t>SOCIAL AND LABOUR PLAN COMPLIANCE: KOORNFONTEIN</a:t>
            </a:r>
          </a:p>
        </p:txBody>
      </p:sp>
    </p:spTree>
    <p:extLst>
      <p:ext uri="{BB962C8B-B14F-4D97-AF65-F5344CB8AC3E}">
        <p14:creationId xmlns:p14="http://schemas.microsoft.com/office/powerpoint/2010/main" xmlns="" val="147973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B1C033D-A46C-4668-A495-549CA0DF5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2800" dirty="0"/>
              <a:t>Introduction </a:t>
            </a:r>
            <a:endParaRPr lang="en-ZA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ZA" sz="2800" dirty="0" smtClean="0"/>
              <a:t>Background</a:t>
            </a: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Situation </a:t>
            </a:r>
            <a:r>
              <a:rPr lang="en-ZA" sz="2800" dirty="0" smtClean="0"/>
              <a:t>at </a:t>
            </a:r>
            <a:r>
              <a:rPr lang="en-ZA" sz="2800" dirty="0"/>
              <a:t>the Optimum/</a:t>
            </a:r>
            <a:r>
              <a:rPr lang="en-ZA" sz="2800" dirty="0" err="1"/>
              <a:t>Tegeta</a:t>
            </a:r>
            <a:r>
              <a:rPr lang="en-ZA" sz="2800" dirty="0"/>
              <a:t> Operated Mines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Business </a:t>
            </a:r>
            <a:r>
              <a:rPr lang="en-ZA" sz="2800" dirty="0" smtClean="0"/>
              <a:t>Rescue </a:t>
            </a:r>
            <a:r>
              <a:rPr lang="en-ZA" sz="2800" dirty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 smtClean="0"/>
              <a:t>Sale of Assets in terms of the MPRDA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 smtClean="0"/>
              <a:t>Financial Provision for Rehabilitation</a:t>
            </a: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Social and Labour Plan </a:t>
            </a:r>
            <a:r>
              <a:rPr lang="en-ZA" sz="2800" dirty="0" smtClean="0"/>
              <a:t>Compliance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 smtClean="0"/>
              <a:t>Intervention by the DMR in addressing non-compliances at Optimum Coal Mine</a:t>
            </a: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Engagement with </a:t>
            </a:r>
            <a:r>
              <a:rPr lang="en-ZA" sz="2800" dirty="0" smtClean="0"/>
              <a:t>Stakeholders </a:t>
            </a: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Conclusion </a:t>
            </a:r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1503EC0-6AB5-491F-9E5E-A04D114C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419F97-1645-4F6E-A54A-BA0A07CD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PRESENTATION OUTLINE:</a:t>
            </a:r>
          </a:p>
        </p:txBody>
      </p:sp>
    </p:spTree>
    <p:extLst>
      <p:ext uri="{BB962C8B-B14F-4D97-AF65-F5344CB8AC3E}">
        <p14:creationId xmlns:p14="http://schemas.microsoft.com/office/powerpoint/2010/main" xmlns="" val="12270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Department instructed </a:t>
            </a:r>
            <a:r>
              <a:rPr lang="en-GB" sz="2400" dirty="0" err="1">
                <a:solidFill>
                  <a:schemeClr val="tx1"/>
                </a:solidFill>
              </a:rPr>
              <a:t>Koornfontein</a:t>
            </a:r>
            <a:r>
              <a:rPr lang="en-GB" sz="2400" dirty="0">
                <a:solidFill>
                  <a:schemeClr val="tx1"/>
                </a:solidFill>
              </a:rPr>
              <a:t> Mine to extend the invitation to all relevant stakeholders, namely:</a:t>
            </a:r>
          </a:p>
          <a:p>
            <a:pPr marL="800100" lvl="1" indent="-342900">
              <a:lnSpc>
                <a:spcPct val="120000"/>
              </a:lnSpc>
            </a:pPr>
            <a:r>
              <a:rPr lang="en-GB" sz="2400" dirty="0">
                <a:solidFill>
                  <a:schemeClr val="tx1"/>
                </a:solidFill>
              </a:rPr>
              <a:t>	- </a:t>
            </a:r>
            <a:r>
              <a:rPr lang="en-GB" sz="2400" dirty="0" err="1">
                <a:solidFill>
                  <a:schemeClr val="tx1"/>
                </a:solidFill>
              </a:rPr>
              <a:t>Koornfontein</a:t>
            </a:r>
            <a:r>
              <a:rPr lang="en-GB" sz="2400" dirty="0">
                <a:solidFill>
                  <a:schemeClr val="tx1"/>
                </a:solidFill>
              </a:rPr>
              <a:t> mine management</a:t>
            </a:r>
          </a:p>
          <a:p>
            <a:pPr marL="800100" lvl="1" indent="-342900">
              <a:lnSpc>
                <a:spcPct val="120000"/>
              </a:lnSpc>
            </a:pPr>
            <a:r>
              <a:rPr lang="en-GB" sz="2400" dirty="0">
                <a:solidFill>
                  <a:schemeClr val="tx1"/>
                </a:solidFill>
              </a:rPr>
              <a:t>	- Suppliers and vendors of both Optimum and </a:t>
            </a:r>
            <a:r>
              <a:rPr lang="en-GB" sz="2400" dirty="0" err="1">
                <a:solidFill>
                  <a:schemeClr val="tx1"/>
                </a:solidFill>
              </a:rPr>
              <a:t>Koornfontein</a:t>
            </a:r>
            <a:r>
              <a:rPr lang="en-GB" sz="2400" dirty="0">
                <a:solidFill>
                  <a:schemeClr val="tx1"/>
                </a:solidFill>
              </a:rPr>
              <a:t> Mine</a:t>
            </a:r>
          </a:p>
          <a:p>
            <a:pPr marL="800100" lvl="1" indent="-342900">
              <a:lnSpc>
                <a:spcPct val="120000"/>
              </a:lnSpc>
            </a:pPr>
            <a:r>
              <a:rPr lang="en-GB" sz="2400" dirty="0">
                <a:solidFill>
                  <a:schemeClr val="tx1"/>
                </a:solidFill>
              </a:rPr>
              <a:t>	- Organised Labour movements</a:t>
            </a:r>
          </a:p>
          <a:p>
            <a:pPr marL="800100" lvl="1" indent="-342900">
              <a:lnSpc>
                <a:spcPct val="120000"/>
              </a:lnSpc>
            </a:pPr>
            <a:r>
              <a:rPr lang="en-GB" sz="2400" dirty="0">
                <a:solidFill>
                  <a:schemeClr val="tx1"/>
                </a:solidFill>
              </a:rPr>
              <a:t>	- LED Manager (Steve </a:t>
            </a:r>
            <a:r>
              <a:rPr lang="en-GB" sz="2400" dirty="0" err="1">
                <a:solidFill>
                  <a:schemeClr val="tx1"/>
                </a:solidFill>
              </a:rPr>
              <a:t>Tshwete</a:t>
            </a:r>
            <a:r>
              <a:rPr lang="en-GB" sz="2400" dirty="0">
                <a:solidFill>
                  <a:schemeClr val="tx1"/>
                </a:solidFill>
              </a:rPr>
              <a:t> Local Municipality)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000" dirty="0"/>
              <a:t>DEPARTMENT’S INTERVENTION WITH REGARD TO SLP’S NON-COMPLIANCE : MP</a:t>
            </a:r>
          </a:p>
        </p:txBody>
      </p:sp>
    </p:spTree>
    <p:extLst>
      <p:ext uri="{BB962C8B-B14F-4D97-AF65-F5344CB8AC3E}">
        <p14:creationId xmlns:p14="http://schemas.microsoft.com/office/powerpoint/2010/main" xmlns="" val="3836190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As </a:t>
            </a:r>
            <a:r>
              <a:rPr lang="en-GB" sz="2400" dirty="0">
                <a:solidFill>
                  <a:schemeClr val="tx1"/>
                </a:solidFill>
              </a:rPr>
              <a:t>part of the material terms and condition of the aforesaid </a:t>
            </a:r>
            <a:r>
              <a:rPr lang="en-GB" sz="2400" dirty="0" smtClean="0">
                <a:solidFill>
                  <a:schemeClr val="tx1"/>
                </a:solidFill>
              </a:rPr>
              <a:t>right, </a:t>
            </a:r>
            <a:r>
              <a:rPr lang="en-GB" sz="2400" dirty="0" err="1">
                <a:solidFill>
                  <a:schemeClr val="tx1"/>
                </a:solidFill>
              </a:rPr>
              <a:t>Brakfontein</a:t>
            </a:r>
            <a:r>
              <a:rPr lang="en-GB" sz="2400" dirty="0">
                <a:solidFill>
                  <a:schemeClr val="tx1"/>
                </a:solidFill>
              </a:rPr>
              <a:t> operation must comply with conditions of the approved Social and Labour Plan (SLP).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 SLP inspection was conducted on 26 January 2018 and the Department detected </a:t>
            </a:r>
            <a:r>
              <a:rPr lang="en-GB" sz="2400" dirty="0" smtClean="0">
                <a:solidFill>
                  <a:schemeClr val="tx1"/>
                </a:solidFill>
              </a:rPr>
              <a:t>non-compliance with the submission of  </a:t>
            </a:r>
            <a:r>
              <a:rPr lang="en-GB" sz="2400" dirty="0">
                <a:solidFill>
                  <a:schemeClr val="tx1"/>
                </a:solidFill>
              </a:rPr>
              <a:t>Annual Report(s</a:t>
            </a:r>
            <a:r>
              <a:rPr lang="en-GB" sz="2400" dirty="0" smtClean="0">
                <a:solidFill>
                  <a:schemeClr val="tx1"/>
                </a:solidFill>
              </a:rPr>
              <a:t>), </a:t>
            </a:r>
            <a:r>
              <a:rPr lang="en-GB" sz="2400" dirty="0" err="1" smtClean="0">
                <a:solidFill>
                  <a:schemeClr val="tx1"/>
                </a:solidFill>
              </a:rPr>
              <a:t>HRD,LED,Housing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and Living Conditions	</a:t>
            </a:r>
            <a:r>
              <a:rPr lang="en-GB" sz="2400" dirty="0" smtClean="0">
                <a:solidFill>
                  <a:schemeClr val="tx1"/>
                </a:solidFill>
              </a:rPr>
              <a:t> &amp; </a:t>
            </a:r>
            <a:r>
              <a:rPr lang="en-GB" sz="2400" dirty="0">
                <a:solidFill>
                  <a:schemeClr val="tx1"/>
                </a:solidFill>
              </a:rPr>
              <a:t>Establishment of the Future Forum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Department issued a section 93 order on the 15</a:t>
            </a:r>
            <a:r>
              <a:rPr lang="en-GB" sz="2400" baseline="30000" dirty="0">
                <a:solidFill>
                  <a:schemeClr val="tx1"/>
                </a:solidFill>
              </a:rPr>
              <a:t>th</a:t>
            </a:r>
            <a:r>
              <a:rPr lang="en-GB" sz="2400" dirty="0">
                <a:solidFill>
                  <a:schemeClr val="tx1"/>
                </a:solidFill>
              </a:rPr>
              <a:t> of February 2018 directing the Company to remedy all the identified non-compliance issues.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company is still under the 60 day period and Department is awaiting representation from the Company</a:t>
            </a:r>
            <a:r>
              <a:rPr lang="en-GB" sz="2400" dirty="0">
                <a:solidFill>
                  <a:srgbClr val="FF0000"/>
                </a:solidFill>
              </a:rPr>
              <a:t>.  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000" dirty="0"/>
              <a:t>SOCIAL AND LABOUR PLAN COMPLIANCE: BRAKFONTEIN MINE</a:t>
            </a:r>
          </a:p>
        </p:txBody>
      </p:sp>
    </p:spTree>
    <p:extLst>
      <p:ext uri="{BB962C8B-B14F-4D97-AF65-F5344CB8AC3E}">
        <p14:creationId xmlns:p14="http://schemas.microsoft.com/office/powerpoint/2010/main" xmlns="" val="420306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" y="886935"/>
            <a:ext cx="11956211" cy="48582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857250" indent="-8572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The company is implementing SLP 1 (2011- 2016)</a:t>
            </a:r>
          </a:p>
          <a:p>
            <a:pPr marL="857250" indent="-8572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HRD – only external and internal learnerships implemented, all other training programs not implemented</a:t>
            </a:r>
          </a:p>
          <a:p>
            <a:pPr marL="857250" indent="-8572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Management control/ EE – Mining charter targets not met.</a:t>
            </a:r>
          </a:p>
          <a:p>
            <a:pPr marL="857250" indent="-8572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LED – Company committed to 3 projects and one is delayed.</a:t>
            </a:r>
          </a:p>
          <a:p>
            <a:pPr marL="857250" indent="-8572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Housing - no historical hostels, no home ownership scheme in place the company pays a transport allowance.</a:t>
            </a:r>
          </a:p>
          <a:p>
            <a:pPr marL="857250" indent="-85725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Downscaling – The Department  will be informed within  five weeks through a section 52  if any jobs will be </a:t>
            </a:r>
            <a:r>
              <a:rPr lang="en-GB" sz="6000" dirty="0" smtClean="0">
                <a:solidFill>
                  <a:schemeClr val="tx1"/>
                </a:solidFill>
              </a:rPr>
              <a:t>lost. </a:t>
            </a:r>
            <a:endParaRPr lang="en-GB" sz="6000" dirty="0">
              <a:solidFill>
                <a:schemeClr val="tx1"/>
              </a:solidFill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  SLP 2 has been submitted ,assessment and approval is pending.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  An audit whereby this non-compliance was identified – 02 March 2018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chemeClr val="tx1"/>
                </a:solidFill>
              </a:rPr>
              <a:t>  A contravention notice  has been issued</a:t>
            </a:r>
          </a:p>
          <a:p>
            <a:pPr marL="857250" indent="-857250">
              <a:lnSpc>
                <a:spcPct val="120000"/>
              </a:lnSpc>
              <a:buFont typeface="Arial" pitchFamily="34" charset="0"/>
              <a:buChar char="•"/>
            </a:pPr>
            <a:endParaRPr lang="en-GB" sz="5100" dirty="0">
              <a:solidFill>
                <a:schemeClr val="accent1"/>
              </a:solidFill>
            </a:endParaRPr>
          </a:p>
          <a:p>
            <a:pPr marL="857250" indent="-857250">
              <a:lnSpc>
                <a:spcPct val="120000"/>
              </a:lnSpc>
              <a:buFont typeface="Arial" pitchFamily="34" charset="0"/>
              <a:buChar char="•"/>
            </a:pPr>
            <a:endParaRPr lang="en-GB" sz="5100" dirty="0">
              <a:solidFill>
                <a:schemeClr val="accent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u="sng" dirty="0"/>
              <a:t>SOCIAL AND LABOUR PLAN COMPLIANCE: SHIVA </a:t>
            </a:r>
          </a:p>
        </p:txBody>
      </p:sp>
    </p:spTree>
    <p:extLst>
      <p:ext uri="{BB962C8B-B14F-4D97-AF65-F5344CB8AC3E}">
        <p14:creationId xmlns:p14="http://schemas.microsoft.com/office/powerpoint/2010/main" xmlns="" val="20356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" y="886935"/>
            <a:ext cx="11956211" cy="48582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Shiva Uranium: Labour (NUM) has been engaged, local authorities were  met on the 05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March 2018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Vryheid Revival Mines : Engagements are ongoing between the </a:t>
            </a:r>
            <a:r>
              <a:rPr lang="en-GB" sz="2000" dirty="0" err="1">
                <a:solidFill>
                  <a:schemeClr val="tx1"/>
                </a:solidFill>
              </a:rPr>
              <a:t>Edumbe</a:t>
            </a:r>
            <a:r>
              <a:rPr lang="en-GB" sz="2000" dirty="0">
                <a:solidFill>
                  <a:schemeClr val="tx1"/>
                </a:solidFill>
              </a:rPr>
              <a:t> Municipality, Organised Labour and the Department.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Optimum:   the department met with the CEO of the company on the 21</a:t>
            </a:r>
            <a:r>
              <a:rPr lang="en-GB" sz="2000" baseline="30000" dirty="0">
                <a:solidFill>
                  <a:schemeClr val="tx1"/>
                </a:solidFill>
              </a:rPr>
              <a:t>st</a:t>
            </a:r>
            <a:r>
              <a:rPr lang="en-GB" sz="2000" dirty="0">
                <a:solidFill>
                  <a:schemeClr val="tx1"/>
                </a:solidFill>
              </a:rPr>
              <a:t> of February 2018  after the Section 93 Notices on Optimum and </a:t>
            </a:r>
            <a:r>
              <a:rPr lang="en-GB" sz="2000" dirty="0" err="1" smtClean="0">
                <a:solidFill>
                  <a:schemeClr val="tx1"/>
                </a:solidFill>
              </a:rPr>
              <a:t>Brakfontein</a:t>
            </a:r>
            <a:r>
              <a:rPr lang="en-GB" sz="2000" dirty="0" smtClean="0">
                <a:solidFill>
                  <a:schemeClr val="tx1"/>
                </a:solidFill>
              </a:rPr>
              <a:t> were issued.</a:t>
            </a:r>
            <a:endParaRPr lang="en-GB" sz="20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CEO requested the Department to withdraw the notices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Department outlined the processes due to unfold as a result of the Notices.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Company further advised the Department that Section 198 of LRA and Section 52 of MPRDA issued.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Invitation has been extended to BRP, </a:t>
            </a:r>
            <a:r>
              <a:rPr lang="en-GB" sz="2000" dirty="0" smtClean="0">
                <a:solidFill>
                  <a:schemeClr val="tx1"/>
                </a:solidFill>
              </a:rPr>
              <a:t>DOL, Competition Commission and </a:t>
            </a:r>
            <a:r>
              <a:rPr lang="en-GB" sz="2000" dirty="0">
                <a:solidFill>
                  <a:schemeClr val="tx1"/>
                </a:solidFill>
              </a:rPr>
              <a:t>the MEC. The Department shall further meet with the MEC to engage on the matter to </a:t>
            </a:r>
            <a:r>
              <a:rPr lang="en-GB" sz="2000" dirty="0" smtClean="0">
                <a:solidFill>
                  <a:schemeClr val="tx1"/>
                </a:solidFill>
              </a:rPr>
              <a:t>ameliorate </a:t>
            </a:r>
            <a:r>
              <a:rPr lang="en-GB" sz="2000" dirty="0">
                <a:solidFill>
                  <a:schemeClr val="tx1"/>
                </a:solidFill>
              </a:rPr>
              <a:t>the impact.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ENGAGEMENT WITH STAKEHOLDERS:</a:t>
            </a:r>
          </a:p>
        </p:txBody>
      </p:sp>
    </p:spTree>
    <p:extLst>
      <p:ext uri="{BB962C8B-B14F-4D97-AF65-F5344CB8AC3E}">
        <p14:creationId xmlns:p14="http://schemas.microsoft.com/office/powerpoint/2010/main" xmlns="" val="4833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were no fatalities at Optimum since 2 March 2015</a:t>
            </a:r>
            <a:endParaRPr lang="en-Z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were 13 injuries reported since 2016 to date.</a:t>
            </a:r>
            <a:endParaRPr lang="en-Z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The mine has been issued with three sect 54 instructions (stoppage instruction) in 2017</a:t>
            </a:r>
            <a:endParaRPr lang="en-Z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last stoppage instruction was issued in September 2017.</a:t>
            </a:r>
            <a:endParaRPr lang="en-ZA" dirty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Performance at Optimum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525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pPr lvl="0"/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Condition of Mine Equipment or Machinery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During the previous audits and inspections there were no instructions issued for poor condition on non-compliance machinery.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Department has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not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received any formal complaint on the condition of the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machinery.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mine management will be required to present to the Department a Start Plan before full operations can commence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Performance at Optimum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531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The Department will register as creditors and  continue its engagement with the Business Rescue Practitioners.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The Department will continue to monitor and enforce compliance.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/>
              <a:t> The Department will continue to engage other relevant stakeholders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CONCLUSION:</a:t>
            </a:r>
          </a:p>
        </p:txBody>
      </p:sp>
    </p:spTree>
    <p:extLst>
      <p:ext uri="{BB962C8B-B14F-4D97-AF65-F5344CB8AC3E}">
        <p14:creationId xmlns:p14="http://schemas.microsoft.com/office/powerpoint/2010/main" xmlns="" val="33583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8"/>
          <a:stretch/>
        </p:blipFill>
        <p:spPr>
          <a:xfrm>
            <a:off x="0" y="1"/>
            <a:ext cx="12192000" cy="5952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56" y="5980816"/>
            <a:ext cx="2113472" cy="849001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38" t="87846" r="1458" b="40"/>
          <a:stretch/>
        </p:blipFill>
        <p:spPr>
          <a:xfrm>
            <a:off x="11059063" y="6016280"/>
            <a:ext cx="1069675" cy="8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6E242D6-525E-465D-8E24-6905DE73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" y="999077"/>
            <a:ext cx="11956211" cy="49786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Department of Mineral Resources appeared before the committee on Wednesday, 28 February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2018.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 presentation that covers the recent development at Optimum coal mine and its compliance status was made to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committee.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Questions were raised regarding the current status, the  Department’s intervention on the matter, whether all stakeholders have been consulted and how the Department intends to resolve this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matter.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It was concluded that owing to the responses provided which were not satisfactory to the Committee, the DMR should be afforded an opportunity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to present again.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presentation covers the questions that were already raised and other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Tegeta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owned mines: Shiva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Uranium in North West, Vryheid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Revival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Mines in KZN,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Brakfontein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Idwala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Koornfontein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in Mpumalanga.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00000"/>
              </a:lnSpc>
            </a:pPr>
            <a:endParaRPr lang="en-US" sz="26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1FD4225-1923-4D03-8706-A825E1CF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A805198-915B-48DA-B897-3134D9AB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924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789" y="1248585"/>
            <a:ext cx="11187387" cy="47461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/>
              <a:t>Optimum Coal Mine is the holder of the mining right which is currently owned by </a:t>
            </a:r>
            <a:r>
              <a:rPr lang="en-ZA" sz="2400" dirty="0" err="1" smtClean="0"/>
              <a:t>Tegeta</a:t>
            </a:r>
            <a:r>
              <a:rPr lang="en-ZA" sz="2400" dirty="0" smtClean="0"/>
              <a:t> Exploration &amp; Resources (Pty) Ltd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err="1"/>
              <a:t>Brakfontein</a:t>
            </a:r>
            <a:r>
              <a:rPr lang="en-ZA" sz="2400" dirty="0"/>
              <a:t> </a:t>
            </a:r>
            <a:r>
              <a:rPr lang="en-ZA" sz="2400" dirty="0" smtClean="0"/>
              <a:t>Mine is </a:t>
            </a:r>
            <a:r>
              <a:rPr lang="en-ZA" sz="2400" dirty="0"/>
              <a:t>the holder of the mining right </a:t>
            </a:r>
            <a:r>
              <a:rPr lang="en-ZA" sz="2400" dirty="0" smtClean="0"/>
              <a:t>(two operations in Mpumalanga)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err="1" smtClean="0"/>
              <a:t>Idwala</a:t>
            </a:r>
            <a:r>
              <a:rPr lang="en-ZA" sz="2400" dirty="0" smtClean="0"/>
              <a:t> and </a:t>
            </a:r>
            <a:r>
              <a:rPr lang="en-ZA" sz="2400" dirty="0" err="1" smtClean="0"/>
              <a:t>Koornfontein</a:t>
            </a:r>
            <a:r>
              <a:rPr lang="en-ZA" sz="2400" dirty="0" smtClean="0"/>
              <a:t> (in Mpumalanga)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/>
              <a:t>Shiva Uranium Mine (in North West owned by </a:t>
            </a:r>
            <a:r>
              <a:rPr lang="en-ZA" sz="2400" dirty="0" err="1" smtClean="0"/>
              <a:t>Oakbay</a:t>
            </a:r>
            <a:r>
              <a:rPr lang="en-ZA" sz="2400" dirty="0" smtClean="0"/>
              <a:t> Investment)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400" dirty="0" smtClean="0"/>
              <a:t>Vryheid Revival Mines (in KZN 4 mines owned by </a:t>
            </a:r>
            <a:r>
              <a:rPr lang="en-ZA" sz="2400" dirty="0" err="1" smtClean="0"/>
              <a:t>Tegeta</a:t>
            </a:r>
            <a:r>
              <a:rPr lang="en-ZA" sz="2400" dirty="0" smtClean="0"/>
              <a:t> Resources)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BACKGROUND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851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34B8FBC-C0A9-4E3A-9FB2-374F48E64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" y="886935"/>
            <a:ext cx="10686969" cy="5107764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Primary concern at Optimum mines revolved around the issues of delayed payment of salaries of permanent employees as well as non-payment of contractors and </a:t>
            </a:r>
            <a:r>
              <a:rPr lang="en-GB" sz="2400" dirty="0" smtClean="0">
                <a:solidFill>
                  <a:schemeClr val="tx1"/>
                </a:solidFill>
              </a:rPr>
              <a:t>suppliers.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These state of affairs at Optimum resulted in the employees as well as suppliers embarking on industrial action 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 total of 1470 employees will be affected for Optimum and </a:t>
            </a:r>
            <a:r>
              <a:rPr lang="en-GB" sz="2400" dirty="0" err="1" smtClean="0">
                <a:solidFill>
                  <a:schemeClr val="tx1"/>
                </a:solidFill>
              </a:rPr>
              <a:t>Koornfontein</a:t>
            </a:r>
            <a:r>
              <a:rPr lang="en-GB" sz="2400" dirty="0" smtClean="0">
                <a:solidFill>
                  <a:schemeClr val="tx1"/>
                </a:solidFill>
              </a:rPr>
              <a:t> (including contractors), according to our records.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company </a:t>
            </a:r>
            <a:r>
              <a:rPr lang="en-GB" sz="2400" dirty="0">
                <a:solidFill>
                  <a:schemeClr val="tx1"/>
                </a:solidFill>
              </a:rPr>
              <a:t>has been placed under business rescue and the region has received the notification on 01</a:t>
            </a:r>
            <a:r>
              <a:rPr lang="en-GB" sz="2400" baseline="300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March 2018.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CB54BA8-E88F-467A-8C21-1CE4F33E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58D3EB6-D8EA-461F-A397-708F27A2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Situation </a:t>
            </a:r>
            <a:r>
              <a:rPr lang="en-ZA" dirty="0" smtClean="0"/>
              <a:t>at </a:t>
            </a:r>
            <a:r>
              <a:rPr lang="en-ZA" dirty="0"/>
              <a:t>Optimum</a:t>
            </a:r>
          </a:p>
        </p:txBody>
      </p:sp>
    </p:spTree>
    <p:extLst>
      <p:ext uri="{BB962C8B-B14F-4D97-AF65-F5344CB8AC3E}">
        <p14:creationId xmlns:p14="http://schemas.microsoft.com/office/powerpoint/2010/main" xmlns="" val="8776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17EB409-2A3F-4510-BDEC-7726FCA8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company failed to adhere to the material terms and conditions of the approved Social and Labour Plan.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company </a:t>
            </a:r>
            <a:r>
              <a:rPr lang="en-GB" sz="2400" dirty="0" smtClean="0">
                <a:solidFill>
                  <a:schemeClr val="tx1"/>
                </a:solidFill>
              </a:rPr>
              <a:t>was issued with a Section 93 order on 19 February 2018 to remedy the non-compliances relating to their SLP commitments and has </a:t>
            </a:r>
            <a:r>
              <a:rPr lang="en-GB" sz="2400" dirty="0">
                <a:solidFill>
                  <a:schemeClr val="tx1"/>
                </a:solidFill>
              </a:rPr>
              <a:t>to respond to the Section 93 </a:t>
            </a:r>
            <a:r>
              <a:rPr lang="en-GB" sz="2400" dirty="0" smtClean="0">
                <a:solidFill>
                  <a:schemeClr val="tx1"/>
                </a:solidFill>
              </a:rPr>
              <a:t>order </a:t>
            </a:r>
            <a:r>
              <a:rPr lang="en-GB" sz="2400" dirty="0">
                <a:solidFill>
                  <a:schemeClr val="tx1"/>
                </a:solidFill>
              </a:rPr>
              <a:t>by the 18</a:t>
            </a:r>
            <a:r>
              <a:rPr lang="en-GB" sz="2400" baseline="30000" dirty="0">
                <a:solidFill>
                  <a:schemeClr val="tx1"/>
                </a:solidFill>
              </a:rPr>
              <a:t>th</a:t>
            </a:r>
            <a:r>
              <a:rPr lang="en-GB" sz="2400" dirty="0">
                <a:solidFill>
                  <a:schemeClr val="tx1"/>
                </a:solidFill>
              </a:rPr>
              <a:t> of April 2018.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 company also failed to adhere to the rehabilitation commitments and a Section 31L Notice in terms </a:t>
            </a:r>
            <a:r>
              <a:rPr lang="en-GB" sz="2400" dirty="0">
                <a:solidFill>
                  <a:schemeClr val="tx1"/>
                </a:solidFill>
              </a:rPr>
              <a:t>of </a:t>
            </a:r>
            <a:r>
              <a:rPr lang="en-GB" sz="2400" dirty="0" smtClean="0">
                <a:solidFill>
                  <a:schemeClr val="tx1"/>
                </a:solidFill>
              </a:rPr>
              <a:t>National Environmental Management Act was </a:t>
            </a:r>
            <a:r>
              <a:rPr lang="en-GB" sz="2400" dirty="0">
                <a:solidFill>
                  <a:schemeClr val="tx1"/>
                </a:solidFill>
              </a:rPr>
              <a:t>issued on the 15</a:t>
            </a:r>
            <a:r>
              <a:rPr lang="en-GB" sz="2400" baseline="30000" dirty="0">
                <a:solidFill>
                  <a:schemeClr val="tx1"/>
                </a:solidFill>
              </a:rPr>
              <a:t>th</a:t>
            </a:r>
            <a:r>
              <a:rPr lang="en-GB" sz="2400" dirty="0">
                <a:solidFill>
                  <a:schemeClr val="tx1"/>
                </a:solidFill>
              </a:rPr>
              <a:t> of February 2018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endParaRPr lang="en-GB" sz="2400" dirty="0" smtClean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32CBF94-1A1C-4B08-ACBD-1CF362B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6DA90D-02C6-4CA0-A5BF-2330126D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Situation at Optimum continues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715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89" y="982640"/>
            <a:ext cx="11956211" cy="4958950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company has </a:t>
            </a:r>
            <a:r>
              <a:rPr lang="en-GB" sz="2400" dirty="0" smtClean="0">
                <a:solidFill>
                  <a:schemeClr val="tx1"/>
                </a:solidFill>
              </a:rPr>
              <a:t>four mining </a:t>
            </a:r>
            <a:r>
              <a:rPr lang="en-GB" sz="2400" dirty="0">
                <a:solidFill>
                  <a:schemeClr val="tx1"/>
                </a:solidFill>
              </a:rPr>
              <a:t>rights and only two are operational.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company has applied for renewal of the mining rights , which have been </a:t>
            </a:r>
            <a:r>
              <a:rPr lang="en-GB" sz="2400" dirty="0" smtClean="0">
                <a:solidFill>
                  <a:schemeClr val="tx1"/>
                </a:solidFill>
              </a:rPr>
              <a:t>granted.</a:t>
            </a:r>
            <a:endParaRPr lang="en-GB" sz="24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Employees and contractors have been paid for February 2018.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Although the Business Rescue applies to the company as an entity , the </a:t>
            </a:r>
            <a:r>
              <a:rPr lang="en-GB" sz="2400" dirty="0" smtClean="0">
                <a:solidFill>
                  <a:schemeClr val="tx1"/>
                </a:solidFill>
              </a:rPr>
              <a:t>Department has </a:t>
            </a:r>
            <a:r>
              <a:rPr lang="en-GB" sz="2400" dirty="0">
                <a:solidFill>
                  <a:schemeClr val="tx1"/>
                </a:solidFill>
              </a:rPr>
              <a:t>not been informed of the BRP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 total of 99 employees will be affected according to our records.</a:t>
            </a:r>
            <a:endParaRPr lang="en-GB" sz="2400" dirty="0">
              <a:solidFill>
                <a:schemeClr val="tx1"/>
              </a:solidFill>
            </a:endParaRPr>
          </a:p>
          <a:p>
            <a:pPr marL="1314450" lvl="1" indent="-857250">
              <a:lnSpc>
                <a:spcPct val="120000"/>
              </a:lnSpc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Situation </a:t>
            </a:r>
            <a:r>
              <a:rPr lang="en-ZA" dirty="0" smtClean="0"/>
              <a:t>at </a:t>
            </a:r>
            <a:r>
              <a:rPr lang="en-ZA" dirty="0"/>
              <a:t>Vryheid Revival Mines</a:t>
            </a:r>
          </a:p>
        </p:txBody>
      </p:sp>
    </p:spTree>
    <p:extLst>
      <p:ext uri="{BB962C8B-B14F-4D97-AF65-F5344CB8AC3E}">
        <p14:creationId xmlns:p14="http://schemas.microsoft.com/office/powerpoint/2010/main" xmlns="" val="33238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89" y="1525219"/>
            <a:ext cx="11956211" cy="4397909"/>
          </a:xfrm>
        </p:spPr>
        <p:txBody>
          <a:bodyPr>
            <a:norm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Shiva Uranium/ </a:t>
            </a:r>
            <a:r>
              <a:rPr lang="en-GB" sz="2400" dirty="0" err="1">
                <a:solidFill>
                  <a:schemeClr val="tx1"/>
                </a:solidFill>
              </a:rPr>
              <a:t>Oakbay</a:t>
            </a:r>
            <a:r>
              <a:rPr lang="en-GB" sz="2400" dirty="0">
                <a:solidFill>
                  <a:schemeClr val="tx1"/>
                </a:solidFill>
              </a:rPr>
              <a:t> Resources has 3 mining rights adjacent to each other and its Social and Labour Plans has been integrated into one. 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Employees have been paid for February 2018.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Contractors have  been paid and business rescue practitioners have taken over the running of the mine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 total of 226 employees will be affected (including contractors), according to our records.</a:t>
            </a:r>
            <a:endParaRPr lang="en-GB" sz="24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endParaRPr lang="en-GB" sz="2400" dirty="0">
              <a:solidFill>
                <a:schemeClr val="accent1"/>
              </a:solidFill>
            </a:endParaRPr>
          </a:p>
          <a:p>
            <a:pPr marL="1314450" lvl="1" indent="-857250">
              <a:lnSpc>
                <a:spcPct val="120000"/>
              </a:lnSpc>
              <a:buFont typeface="Arial" pitchFamily="34" charset="0"/>
              <a:buChar char="•"/>
            </a:pPr>
            <a:endParaRPr lang="en-GB" sz="2400" dirty="0">
              <a:solidFill>
                <a:schemeClr val="accent1"/>
              </a:solidFill>
            </a:endParaRP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Situation </a:t>
            </a:r>
            <a:r>
              <a:rPr lang="en-ZA" dirty="0" smtClean="0"/>
              <a:t>at </a:t>
            </a:r>
            <a:r>
              <a:rPr lang="en-ZA" dirty="0"/>
              <a:t>Shiva Uranium Mine</a:t>
            </a:r>
          </a:p>
        </p:txBody>
      </p:sp>
    </p:spTree>
    <p:extLst>
      <p:ext uri="{BB962C8B-B14F-4D97-AF65-F5344CB8AC3E}">
        <p14:creationId xmlns:p14="http://schemas.microsoft.com/office/powerpoint/2010/main" xmlns="" val="16440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A84A7B-B5BB-42BA-9DB8-B8914E72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6935"/>
            <a:ext cx="11956211" cy="48582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The purpose of business rescue is to maximize the likelihood of the company continuing in existence on a solvent </a:t>
            </a:r>
            <a:r>
              <a:rPr lang="en-GB" sz="2400" dirty="0" smtClean="0">
                <a:solidFill>
                  <a:schemeClr val="tx1"/>
                </a:solidFill>
              </a:rPr>
              <a:t>basis, </a:t>
            </a:r>
            <a:r>
              <a:rPr lang="en-GB" sz="2400" dirty="0">
                <a:solidFill>
                  <a:schemeClr val="tx1"/>
                </a:solidFill>
              </a:rPr>
              <a:t>or create a better result than would have been the case under liquidation </a:t>
            </a:r>
            <a:r>
              <a:rPr lang="en-GB" sz="2400" dirty="0" smtClean="0">
                <a:solidFill>
                  <a:schemeClr val="tx1"/>
                </a:solidFill>
              </a:rPr>
              <a:t>circumstances. </a:t>
            </a:r>
            <a:r>
              <a:rPr lang="en-GB" sz="2400" dirty="0">
                <a:solidFill>
                  <a:schemeClr val="tx1"/>
                </a:solidFill>
              </a:rPr>
              <a:t>DMR will file </a:t>
            </a:r>
            <a:r>
              <a:rPr lang="en-GB" sz="2400" dirty="0" smtClean="0">
                <a:solidFill>
                  <a:schemeClr val="tx1"/>
                </a:solidFill>
              </a:rPr>
              <a:t>as a </a:t>
            </a:r>
            <a:r>
              <a:rPr lang="en-GB" sz="2400" dirty="0">
                <a:solidFill>
                  <a:schemeClr val="tx1"/>
                </a:solidFill>
              </a:rPr>
              <a:t>creditor in respect of shortfall of financial provision for </a:t>
            </a:r>
            <a:r>
              <a:rPr lang="en-GB" sz="2400" dirty="0" smtClean="0">
                <a:solidFill>
                  <a:schemeClr val="tx1"/>
                </a:solidFill>
              </a:rPr>
              <a:t>rehabilitation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DMR will also continue to engage with the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   Business Rescue Practitioner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rgbClr val="0070C0"/>
                </a:solidFill>
              </a:rPr>
              <a:t>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EDC950-FC47-41D0-8AB9-DB6EDE7B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9D84-FAE8-4D13-AA1D-158D5D14D02E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46329D3-C8EF-4C8F-85C4-85D81845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dirty="0"/>
              <a:t>Business </a:t>
            </a:r>
            <a:r>
              <a:rPr lang="en-ZA" sz="3600" dirty="0" smtClean="0"/>
              <a:t>Rescue </a:t>
            </a:r>
            <a:r>
              <a:rPr lang="en-ZA" sz="3600" dirty="0"/>
              <a:t>Process(BRP):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2E111F7D-CAE5-444A-9339-F462E7276FC0}"/>
              </a:ext>
            </a:extLst>
          </p:cNvPr>
          <p:cNvGraphicFramePr/>
          <p:nvPr>
            <p:extLst/>
          </p:nvPr>
        </p:nvGraphicFramePr>
        <p:xfrm>
          <a:off x="2013148" y="2458466"/>
          <a:ext cx="7206266" cy="316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19BF875-F55E-430C-9F57-82874742A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91852802"/>
              </p:ext>
            </p:extLst>
          </p:nvPr>
        </p:nvGraphicFramePr>
        <p:xfrm>
          <a:off x="5181817" y="2729551"/>
          <a:ext cx="6032311" cy="286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6023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10620</TotalTime>
  <Words>2268</Words>
  <Application>Microsoft Office PowerPoint</Application>
  <PresentationFormat>Custom</PresentationFormat>
  <Paragraphs>255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        BRIEFING ON THE LATEST DEVELOPMENTS AT THE OPTIMUM COAL MINE</vt:lpstr>
      <vt:lpstr>PRESENTATION OUTLINE:</vt:lpstr>
      <vt:lpstr>INTRODUCTION </vt:lpstr>
      <vt:lpstr>BACKGROUND</vt:lpstr>
      <vt:lpstr>Situation at Optimum</vt:lpstr>
      <vt:lpstr>Situation at Optimum continues</vt:lpstr>
      <vt:lpstr>Situation at Vryheid Revival Mines</vt:lpstr>
      <vt:lpstr>Situation at Shiva Uranium Mine</vt:lpstr>
      <vt:lpstr>Business Rescue Process(BRP):</vt:lpstr>
      <vt:lpstr>Sale of Assets in terms of the MPRDA</vt:lpstr>
      <vt:lpstr>FINANCIAL PROVISION FOR REHABILITATION: MP</vt:lpstr>
      <vt:lpstr>FINANCIAL PROVISION FOR REHABILITATION: MP</vt:lpstr>
      <vt:lpstr>INTERVENTION BY THE DEPARTMENT IN ADRESSING ENVIRONMENTAL NON COMPLIANCES </vt:lpstr>
      <vt:lpstr>INTERVENTION BY THE DEPARTMENT Cont’.....: </vt:lpstr>
      <vt:lpstr>INTERVENTION BY THE DEPARTMENT Cont’...... : </vt:lpstr>
      <vt:lpstr>FINANCIAL PROVISION FOR REHABILITATION:</vt:lpstr>
      <vt:lpstr>SOCIAL AND LABOUR PLAN COMPLIANCE:OPTIMUM</vt:lpstr>
      <vt:lpstr>DEPARTMENT’S INTERVENTION WITH REGARD TO SLP’S NON-COMPLIANCE : MP</vt:lpstr>
      <vt:lpstr>SOCIAL AND LABOUR PLAN COMPLIANCE: KOORNFONTEIN</vt:lpstr>
      <vt:lpstr>DEPARTMENT’S INTERVENTION WITH REGARD TO SLP’S NON-COMPLIANCE : MP</vt:lpstr>
      <vt:lpstr>SOCIAL AND LABOUR PLAN COMPLIANCE: BRAKFONTEIN MINE</vt:lpstr>
      <vt:lpstr>SOCIAL AND LABOUR PLAN COMPLIANCE: SHIVA </vt:lpstr>
      <vt:lpstr>ENGAGEMENT WITH STAKEHOLDERS:</vt:lpstr>
      <vt:lpstr>Safety Performance at Optimum</vt:lpstr>
      <vt:lpstr>Safety Performance at Optimum</vt:lpstr>
      <vt:lpstr>CONCLUSION:</vt:lpstr>
      <vt:lpstr>Slide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Msizi Nyalungu</dc:creator>
  <cp:lastModifiedBy>PUMZA</cp:lastModifiedBy>
  <cp:revision>741</cp:revision>
  <cp:lastPrinted>2018-03-07T06:11:09Z</cp:lastPrinted>
  <dcterms:created xsi:type="dcterms:W3CDTF">2017-05-03T10:04:11Z</dcterms:created>
  <dcterms:modified xsi:type="dcterms:W3CDTF">2018-03-09T08:52:06Z</dcterms:modified>
</cp:coreProperties>
</file>