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7"/>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30-Sep-17</c:v>
                </c:pt>
              </c:strCache>
            </c:strRef>
          </c:tx>
          <c:spPr>
            <a:solidFill>
              <a:schemeClr val="accent2">
                <a:lumMod val="60000"/>
                <a:lumOff val="40000"/>
              </a:schemeClr>
            </a:solidFill>
          </c:spPr>
          <c:dPt>
            <c:idx val="0"/>
            <c:spPr>
              <a:solidFill>
                <a:schemeClr val="accent2"/>
              </a:solidFill>
            </c:spPr>
            <c:extLst xmlns:c16r2="http://schemas.microsoft.com/office/drawing/2015/06/chart">
              <c:ext xmlns:c16="http://schemas.microsoft.com/office/drawing/2014/chart" uri="{C3380CC4-5D6E-409C-BE32-E72D297353CC}">
                <c16:uniqueId val="{00000001-3827-44FF-A941-5601B70B704F}"/>
              </c:ext>
            </c:extLst>
          </c:dPt>
          <c:dPt>
            <c:idx val="1"/>
            <c:extLst xmlns:c16r2="http://schemas.microsoft.com/office/drawing/2015/06/chart">
              <c:ext xmlns:c16="http://schemas.microsoft.com/office/drawing/2014/chart" uri="{C3380CC4-5D6E-409C-BE32-E72D297353CC}">
                <c16:uniqueId val="{00000002-3827-44FF-A941-5601B70B704F}"/>
              </c:ext>
            </c:extLst>
          </c:dPt>
          <c:dLbls>
            <c:dLbl>
              <c:idx val="0"/>
              <c:layout>
                <c:manualLayout>
                  <c:x val="3.0763316610119343E-3"/>
                  <c:y val="-0.3318598760548129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827-44FF-A941-5601B70B704F}"/>
                </c:ext>
              </c:extLst>
            </c:dLbl>
            <c:dLbl>
              <c:idx val="1"/>
              <c:layout>
                <c:manualLayout>
                  <c:x val="9.2289949830359694E-3"/>
                  <c:y val="-4.8962932532677306E-2"/>
                </c:manualLayout>
              </c:layout>
              <c:spPr>
                <a:ln>
                  <a:solidFill>
                    <a:schemeClr val="tx1"/>
                  </a:solidFill>
                </a:ln>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827-44FF-A941-5601B70B704F}"/>
                </c:ext>
              </c:extLst>
            </c:dLbl>
            <c:dLbl>
              <c:idx val="2"/>
              <c:layout>
                <c:manualLayout>
                  <c:x val="1.3843492474553952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827-44FF-A941-5601B70B704F}"/>
                </c:ext>
              </c:extLst>
            </c:dLbl>
            <c:dLbl>
              <c:idx val="3"/>
              <c:layout>
                <c:manualLayout>
                  <c:x val="1.5381658305059838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827-44FF-A941-5601B70B704F}"/>
                </c:ext>
              </c:extLst>
            </c:dLbl>
            <c:dLbl>
              <c:idx val="4"/>
              <c:layout>
                <c:manualLayout>
                  <c:x val="2.7686984949107905E-2"/>
                  <c:y val="-0.155049286353478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827-44FF-A941-5601B70B704F}"/>
                </c:ext>
              </c:extLst>
            </c:dLbl>
            <c:spPr>
              <a:noFill/>
              <a:ln>
                <a:solidFill>
                  <a:schemeClr val="tx1"/>
                </a:solid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30-Sep-17</c:v>
                </c:pt>
              </c:strCache>
            </c:strRef>
          </c:cat>
          <c:val>
            <c:numRef>
              <c:f>Sheet1!$B$2:$C$2</c:f>
              <c:numCache>
                <c:formatCode>_ * #,##0_ ;_ * \-#,##0_ ;_ * "-"??_ ;_ @_ </c:formatCode>
                <c:ptCount val="2"/>
                <c:pt idx="0">
                  <c:v>160357768</c:v>
                </c:pt>
                <c:pt idx="1">
                  <c:v>79160120</c:v>
                </c:pt>
              </c:numCache>
            </c:numRef>
          </c:val>
          <c:extLst xmlns:c16r2="http://schemas.microsoft.com/office/drawing/2015/06/chart">
            <c:ext xmlns:c16="http://schemas.microsoft.com/office/drawing/2014/chart" uri="{C3380CC4-5D6E-409C-BE32-E72D297353CC}">
              <c16:uniqueId val="{00000006-3827-44FF-A941-5601B70B704F}"/>
            </c:ext>
          </c:extLst>
        </c:ser>
        <c:dLbls>
          <c:showVal val="1"/>
        </c:dLbls>
        <c:gapDepth val="0"/>
        <c:shape val="box"/>
        <c:axId val="161633792"/>
        <c:axId val="161635328"/>
        <c:axId val="0"/>
      </c:bar3DChart>
      <c:catAx>
        <c:axId val="161633792"/>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61635328"/>
        <c:crosses val="autoZero"/>
        <c:auto val="1"/>
        <c:lblAlgn val="ctr"/>
        <c:lblOffset val="100"/>
        <c:tickLblSkip val="1"/>
        <c:tickMarkSkip val="1"/>
      </c:catAx>
      <c:valAx>
        <c:axId val="161635328"/>
        <c:scaling>
          <c:orientation val="minMax"/>
        </c:scaling>
        <c:axPos val="l"/>
        <c:majorGridlines/>
        <c:numFmt formatCode="#,##0" sourceLinked="0"/>
        <c:tickLblPos val="nextTo"/>
        <c:txPr>
          <a:bodyPr rot="0" vert="horz"/>
          <a:lstStyle/>
          <a:p>
            <a:pPr>
              <a:defRPr sz="900"/>
            </a:pPr>
            <a:endParaRPr lang="en-US"/>
          </a:p>
        </c:txPr>
        <c:crossAx val="161633792"/>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Ap - Jun</c:v>
                </c:pt>
                <c:pt idx="1">
                  <c:v>Jul - Sept</c:v>
                </c:pt>
              </c:strCache>
            </c:strRef>
          </c:tx>
          <c:spPr>
            <a:solidFill>
              <a:schemeClr val="accent2">
                <a:lumMod val="60000"/>
                <a:lumOff val="40000"/>
              </a:schemeClr>
            </a:solidFill>
          </c:spPr>
          <c:dPt>
            <c:idx val="0"/>
            <c:spPr>
              <a:solidFill>
                <a:schemeClr val="accent2"/>
              </a:solidFill>
            </c:spPr>
            <c:extLst xmlns:c16r2="http://schemas.microsoft.com/office/drawing/2015/06/chart">
              <c:ext xmlns:c16="http://schemas.microsoft.com/office/drawing/2014/chart" uri="{C3380CC4-5D6E-409C-BE32-E72D297353CC}">
                <c16:uniqueId val="{00000001-3827-44FF-A941-5601B70B704F}"/>
              </c:ext>
            </c:extLst>
          </c:dPt>
          <c:dPt>
            <c:idx val="1"/>
            <c:spPr>
              <a:solidFill>
                <a:schemeClr val="accent2"/>
              </a:solidFill>
            </c:spPr>
            <c:extLst xmlns:c16r2="http://schemas.microsoft.com/office/drawing/2015/06/chart">
              <c:ext xmlns:c16="http://schemas.microsoft.com/office/drawing/2014/chart" uri="{C3380CC4-5D6E-409C-BE32-E72D297353CC}">
                <c16:uniqueId val="{00000002-3827-44FF-A941-5601B70B704F}"/>
              </c:ext>
            </c:extLst>
          </c:dPt>
          <c:dLbls>
            <c:dLbl>
              <c:idx val="0"/>
              <c:layout>
                <c:manualLayout>
                  <c:x val="-3.0763316610119907E-3"/>
                  <c:y val="-0.29105743227758168"/>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827-44FF-A941-5601B70B704F}"/>
                </c:ext>
              </c:extLst>
            </c:dLbl>
            <c:dLbl>
              <c:idx val="1"/>
              <c:layout>
                <c:manualLayout>
                  <c:x val="3.0763316610119907E-3"/>
                  <c:y val="-0.29377759519606389"/>
                </c:manualLayout>
              </c:layout>
              <c:spPr>
                <a:ln>
                  <a:solidFill>
                    <a:schemeClr val="tx1"/>
                  </a:solidFill>
                </a:ln>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827-44FF-A941-5601B70B704F}"/>
                </c:ext>
              </c:extLst>
            </c:dLbl>
            <c:dLbl>
              <c:idx val="2"/>
              <c:layout>
                <c:manualLayout>
                  <c:x val="1.3843492474553952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827-44FF-A941-5601B70B704F}"/>
                </c:ext>
              </c:extLst>
            </c:dLbl>
            <c:dLbl>
              <c:idx val="3"/>
              <c:layout>
                <c:manualLayout>
                  <c:x val="1.5381658305059838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827-44FF-A941-5601B70B704F}"/>
                </c:ext>
              </c:extLst>
            </c:dLbl>
            <c:dLbl>
              <c:idx val="4"/>
              <c:layout>
                <c:manualLayout>
                  <c:x val="2.7686984949107905E-2"/>
                  <c:y val="-0.155049286353478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827-44FF-A941-5601B70B704F}"/>
                </c:ext>
              </c:extLst>
            </c:dLbl>
            <c:spPr>
              <a:noFill/>
              <a:ln>
                <a:solidFill>
                  <a:schemeClr val="tx1"/>
                </a:solid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Ap - Jun</c:v>
                </c:pt>
                <c:pt idx="1">
                  <c:v>Jul - Sept</c:v>
                </c:pt>
              </c:strCache>
            </c:strRef>
          </c:cat>
          <c:val>
            <c:numRef>
              <c:f>Sheet1!$B$2:$C$2</c:f>
              <c:numCache>
                <c:formatCode>#,##0</c:formatCode>
                <c:ptCount val="2"/>
                <c:pt idx="0">
                  <c:v>38796499</c:v>
                </c:pt>
                <c:pt idx="1">
                  <c:v>40363621</c:v>
                </c:pt>
              </c:numCache>
            </c:numRef>
          </c:val>
          <c:extLst xmlns:c16r2="http://schemas.microsoft.com/office/drawing/2015/06/chart">
            <c:ext xmlns:c16="http://schemas.microsoft.com/office/drawing/2014/chart" uri="{C3380CC4-5D6E-409C-BE32-E72D297353CC}">
              <c16:uniqueId val="{00000006-3827-44FF-A941-5601B70B704F}"/>
            </c:ext>
          </c:extLst>
        </c:ser>
        <c:dLbls>
          <c:showVal val="1"/>
        </c:dLbls>
        <c:gapDepth val="0"/>
        <c:shape val="box"/>
        <c:axId val="161882496"/>
        <c:axId val="161884032"/>
        <c:axId val="0"/>
      </c:bar3DChart>
      <c:catAx>
        <c:axId val="161882496"/>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61884032"/>
        <c:crosses val="autoZero"/>
        <c:auto val="1"/>
        <c:lblAlgn val="ctr"/>
        <c:lblOffset val="100"/>
        <c:tickLblSkip val="1"/>
        <c:tickMarkSkip val="1"/>
      </c:catAx>
      <c:valAx>
        <c:axId val="161884032"/>
        <c:scaling>
          <c:orientation val="minMax"/>
          <c:min val="18000000"/>
        </c:scaling>
        <c:axPos val="l"/>
        <c:majorGridlines/>
        <c:numFmt formatCode="#,##0" sourceLinked="0"/>
        <c:tickLblPos val="nextTo"/>
        <c:txPr>
          <a:bodyPr rot="0" vert="horz"/>
          <a:lstStyle/>
          <a:p>
            <a:pPr>
              <a:defRPr sz="900"/>
            </a:pPr>
            <a:endParaRPr lang="en-US"/>
          </a:p>
        </c:txPr>
        <c:crossAx val="161882496"/>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30-Sep-17</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5DD5-4276-A4F9-7820237E1468}"/>
              </c:ext>
            </c:extLst>
          </c:dPt>
          <c:dPt>
            <c:idx val="1"/>
            <c:extLst xmlns:c16r2="http://schemas.microsoft.com/office/drawing/2015/06/chart">
              <c:ext xmlns:c16="http://schemas.microsoft.com/office/drawing/2014/chart" uri="{C3380CC4-5D6E-409C-BE32-E72D297353CC}">
                <c16:uniqueId val="{00000002-5DD5-4276-A4F9-7820237E1468}"/>
              </c:ext>
            </c:extLst>
          </c:dPt>
          <c:dLbls>
            <c:dLbl>
              <c:idx val="0"/>
              <c:layout>
                <c:manualLayout>
                  <c:x val="-3.076331661012047E-3"/>
                  <c:y val="-0.32913971313633072"/>
                </c:manualLayout>
              </c:layout>
              <c:tx>
                <c:rich>
                  <a:bodyPr/>
                  <a:lstStyle/>
                  <a:p>
                    <a:r>
                      <a:rPr lang="en-US" dirty="0" smtClean="0"/>
                      <a:t>338 512</a:t>
                    </a:r>
                    <a:endParaRPr lang="en-US" dirty="0"/>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DD5-4276-A4F9-7820237E1468}"/>
                </c:ext>
              </c:extLst>
            </c:dLbl>
            <c:dLbl>
              <c:idx val="1"/>
              <c:layout>
                <c:manualLayout>
                  <c:x val="1.0767160813541964E-2"/>
                  <c:y val="-8.4325050472944238E-2"/>
                </c:manualLayout>
              </c:layout>
              <c:spPr/>
              <c:txPr>
                <a:bodyPr/>
                <a:lstStyle/>
                <a:p>
                  <a:pPr>
                    <a:defRPr sz="18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DD5-4276-A4F9-7820237E1468}"/>
                </c:ext>
              </c:extLst>
            </c:dLbl>
            <c:dLbl>
              <c:idx val="2"/>
              <c:layout>
                <c:manualLayout>
                  <c:x val="1.3843492474553952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DD5-4276-A4F9-7820237E1468}"/>
                </c:ext>
              </c:extLst>
            </c:dLbl>
            <c:dLbl>
              <c:idx val="3"/>
              <c:layout>
                <c:manualLayout>
                  <c:x val="1.5381658305059838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DD5-4276-A4F9-7820237E1468}"/>
                </c:ext>
              </c:extLst>
            </c:dLbl>
            <c:dLbl>
              <c:idx val="4"/>
              <c:layout>
                <c:manualLayout>
                  <c:x val="1.384349247455384E-2"/>
                  <c:y val="-0.1686501009458885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DD5-4276-A4F9-7820237E1468}"/>
                </c:ext>
              </c:extLst>
            </c:dLbl>
            <c:spPr>
              <a:noFill/>
              <a:ln>
                <a:noFill/>
              </a:ln>
              <a:effectLst/>
            </c:spPr>
            <c:txPr>
              <a:bodyPr/>
              <a:lstStyle/>
              <a:p>
                <a:pPr>
                  <a:defRPr sz="18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30-Sep-17</c:v>
                </c:pt>
              </c:strCache>
            </c:strRef>
          </c:cat>
          <c:val>
            <c:numRef>
              <c:f>Sheet1!$B$2:$C$2</c:f>
              <c:numCache>
                <c:formatCode>_ * #,##0_ ;_ * \-#,##0_ ;_ * "-"??_ ;_ @_ </c:formatCode>
                <c:ptCount val="2"/>
                <c:pt idx="0" formatCode="#,##0_);\(#,##0\)">
                  <c:v>368788</c:v>
                </c:pt>
                <c:pt idx="1">
                  <c:v>160127</c:v>
                </c:pt>
              </c:numCache>
            </c:numRef>
          </c:val>
          <c:extLst xmlns:c16r2="http://schemas.microsoft.com/office/drawing/2015/06/chart">
            <c:ext xmlns:c16="http://schemas.microsoft.com/office/drawing/2014/chart" uri="{C3380CC4-5D6E-409C-BE32-E72D297353CC}">
              <c16:uniqueId val="{00000006-5DD5-4276-A4F9-7820237E1468}"/>
            </c:ext>
          </c:extLst>
        </c:ser>
        <c:dLbls>
          <c:showVal val="1"/>
        </c:dLbls>
        <c:gapDepth val="0"/>
        <c:shape val="box"/>
        <c:axId val="162946432"/>
        <c:axId val="162952320"/>
        <c:axId val="0"/>
      </c:bar3DChart>
      <c:catAx>
        <c:axId val="162946432"/>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62952320"/>
        <c:crosses val="autoZero"/>
        <c:auto val="1"/>
        <c:lblAlgn val="ctr"/>
        <c:lblOffset val="100"/>
        <c:tickLblSkip val="1"/>
        <c:tickMarkSkip val="1"/>
      </c:catAx>
      <c:valAx>
        <c:axId val="162952320"/>
        <c:scaling>
          <c:orientation val="minMax"/>
        </c:scaling>
        <c:axPos val="l"/>
        <c:numFmt formatCode="#,##0" sourceLinked="0"/>
        <c:tickLblPos val="nextTo"/>
        <c:txPr>
          <a:bodyPr rot="0" vert="horz"/>
          <a:lstStyle/>
          <a:p>
            <a:pPr>
              <a:defRPr sz="900"/>
            </a:pPr>
            <a:endParaRPr lang="en-US"/>
          </a:p>
        </c:txPr>
        <c:crossAx val="162946432"/>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30-Sep-17</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5DD5-4276-A4F9-7820237E1468}"/>
              </c:ext>
            </c:extLst>
          </c:dPt>
          <c:dPt>
            <c:idx val="1"/>
            <c:extLst xmlns:c16r2="http://schemas.microsoft.com/office/drawing/2015/06/chart">
              <c:ext xmlns:c16="http://schemas.microsoft.com/office/drawing/2014/chart" uri="{C3380CC4-5D6E-409C-BE32-E72D297353CC}">
                <c16:uniqueId val="{00000002-5DD5-4276-A4F9-7820237E1468}"/>
              </c:ext>
            </c:extLst>
          </c:dPt>
          <c:dLbls>
            <c:dLbl>
              <c:idx val="0"/>
              <c:layout>
                <c:manualLayout>
                  <c:x val="-3.076331661012047E-3"/>
                  <c:y val="-0.32913971313633072"/>
                </c:manualLayout>
              </c:layout>
              <c:tx>
                <c:rich>
                  <a:bodyPr/>
                  <a:lstStyle/>
                  <a:p>
                    <a:r>
                      <a:rPr lang="en-US" dirty="0" smtClean="0"/>
                      <a:t>338 512</a:t>
                    </a:r>
                    <a:endParaRPr lang="en-US" dirty="0"/>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DD5-4276-A4F9-7820237E1468}"/>
                </c:ext>
              </c:extLst>
            </c:dLbl>
            <c:dLbl>
              <c:idx val="1"/>
              <c:layout>
                <c:manualLayout>
                  <c:x val="1.0767160813541964E-2"/>
                  <c:y val="-8.4325050472944238E-2"/>
                </c:manualLayout>
              </c:layout>
              <c:spPr/>
              <c:txPr>
                <a:bodyPr/>
                <a:lstStyle/>
                <a:p>
                  <a:pPr>
                    <a:defRPr sz="18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DD5-4276-A4F9-7820237E1468}"/>
                </c:ext>
              </c:extLst>
            </c:dLbl>
            <c:dLbl>
              <c:idx val="2"/>
              <c:layout>
                <c:manualLayout>
                  <c:x val="1.3843492474553952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DD5-4276-A4F9-7820237E1468}"/>
                </c:ext>
              </c:extLst>
            </c:dLbl>
            <c:dLbl>
              <c:idx val="3"/>
              <c:layout>
                <c:manualLayout>
                  <c:x val="1.5381658305059838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DD5-4276-A4F9-7820237E1468}"/>
                </c:ext>
              </c:extLst>
            </c:dLbl>
            <c:dLbl>
              <c:idx val="4"/>
              <c:layout>
                <c:manualLayout>
                  <c:x val="1.384349247455384E-2"/>
                  <c:y val="-0.1686501009458885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DD5-4276-A4F9-7820237E1468}"/>
                </c:ext>
              </c:extLst>
            </c:dLbl>
            <c:spPr>
              <a:noFill/>
              <a:ln>
                <a:noFill/>
              </a:ln>
              <a:effectLst/>
            </c:spPr>
            <c:txPr>
              <a:bodyPr/>
              <a:lstStyle/>
              <a:p>
                <a:pPr>
                  <a:defRPr sz="18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30-Sep-17</c:v>
                </c:pt>
              </c:strCache>
            </c:strRef>
          </c:cat>
          <c:val>
            <c:numRef>
              <c:f>Sheet1!$B$2:$C$2</c:f>
              <c:numCache>
                <c:formatCode>_ * #,##0_ ;_ * \-#,##0_ ;_ * "-"??_ ;_ @_ </c:formatCode>
                <c:ptCount val="2"/>
                <c:pt idx="0" formatCode="#,##0_);\(#,##0\)">
                  <c:v>151230232</c:v>
                </c:pt>
                <c:pt idx="1">
                  <c:v>74818182</c:v>
                </c:pt>
              </c:numCache>
            </c:numRef>
          </c:val>
          <c:extLst xmlns:c16r2="http://schemas.microsoft.com/office/drawing/2015/06/chart">
            <c:ext xmlns:c16="http://schemas.microsoft.com/office/drawing/2014/chart" uri="{C3380CC4-5D6E-409C-BE32-E72D297353CC}">
              <c16:uniqueId val="{00000006-5DD5-4276-A4F9-7820237E1468}"/>
            </c:ext>
          </c:extLst>
        </c:ser>
        <c:dLbls>
          <c:showVal val="1"/>
        </c:dLbls>
        <c:gapDepth val="0"/>
        <c:shape val="box"/>
        <c:axId val="163751808"/>
        <c:axId val="163753344"/>
        <c:axId val="0"/>
      </c:bar3DChart>
      <c:catAx>
        <c:axId val="163751808"/>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63753344"/>
        <c:crosses val="autoZero"/>
        <c:auto val="1"/>
        <c:lblAlgn val="ctr"/>
        <c:lblOffset val="100"/>
        <c:tickLblSkip val="1"/>
        <c:tickMarkSkip val="1"/>
      </c:catAx>
      <c:valAx>
        <c:axId val="163753344"/>
        <c:scaling>
          <c:orientation val="minMax"/>
        </c:scaling>
        <c:axPos val="l"/>
        <c:numFmt formatCode="#,##0" sourceLinked="0"/>
        <c:tickLblPos val="nextTo"/>
        <c:txPr>
          <a:bodyPr rot="0" vert="horz"/>
          <a:lstStyle/>
          <a:p>
            <a:pPr>
              <a:defRPr sz="900"/>
            </a:pPr>
            <a:endParaRPr lang="en-US"/>
          </a:p>
        </c:txPr>
        <c:crossAx val="163751808"/>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30-Sep-17</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74D3-4E17-AA33-478BB45CE058}"/>
              </c:ext>
            </c:extLst>
          </c:dPt>
          <c:dPt>
            <c:idx val="1"/>
            <c:extLst xmlns:c16r2="http://schemas.microsoft.com/office/drawing/2015/06/chart">
              <c:ext xmlns:c16="http://schemas.microsoft.com/office/drawing/2014/chart" uri="{C3380CC4-5D6E-409C-BE32-E72D297353CC}">
                <c16:uniqueId val="{00000002-74D3-4E17-AA33-478BB45CE058}"/>
              </c:ext>
            </c:extLst>
          </c:dPt>
          <c:dLbls>
            <c:dLbl>
              <c:idx val="0"/>
              <c:layout>
                <c:manualLayout>
                  <c:x val="6.1526633220239813E-3"/>
                  <c:y val="-0.2934835550440310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4D3-4E17-AA33-478BB45CE058}"/>
                </c:ext>
              </c:extLst>
            </c:dLbl>
            <c:dLbl>
              <c:idx val="1"/>
              <c:layout>
                <c:manualLayout>
                  <c:x val="6.1526633220239813E-3"/>
                  <c:y val="-4.3324883737596492E-2"/>
                </c:manualLayout>
              </c:layou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4D3-4E17-AA33-478BB45CE058}"/>
                </c:ext>
              </c:extLst>
            </c:dLbl>
            <c:dLbl>
              <c:idx val="2"/>
              <c:layout>
                <c:manualLayout>
                  <c:x val="1.3843492474553952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4D3-4E17-AA33-478BB45CE058}"/>
                </c:ext>
              </c:extLst>
            </c:dLbl>
            <c:dLbl>
              <c:idx val="3"/>
              <c:layout>
                <c:manualLayout>
                  <c:x val="1.5381658305059838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4D3-4E17-AA33-478BB45CE058}"/>
                </c:ext>
              </c:extLst>
            </c:dLbl>
            <c:dLbl>
              <c:idx val="4"/>
              <c:layout>
                <c:manualLayout>
                  <c:x val="6.1526633220239813E-3"/>
                  <c:y val="-0.1512546540973922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4D3-4E17-AA33-478BB45CE058}"/>
                </c:ext>
              </c:extLst>
            </c:dLbl>
            <c:spPr>
              <a:noFill/>
              <a:ln>
                <a:no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30-Sep-17</c:v>
                </c:pt>
              </c:strCache>
            </c:strRef>
          </c:cat>
          <c:val>
            <c:numRef>
              <c:f>Sheet1!$B$2:$C$2</c:f>
              <c:numCache>
                <c:formatCode>#,##0</c:formatCode>
                <c:ptCount val="2"/>
                <c:pt idx="0" formatCode="#,##0_);\(#,##0\)">
                  <c:v>7323637</c:v>
                </c:pt>
                <c:pt idx="1">
                  <c:v>3507848</c:v>
                </c:pt>
              </c:numCache>
            </c:numRef>
          </c:val>
          <c:extLst xmlns:c16r2="http://schemas.microsoft.com/office/drawing/2015/06/chart">
            <c:ext xmlns:c16="http://schemas.microsoft.com/office/drawing/2014/chart" uri="{C3380CC4-5D6E-409C-BE32-E72D297353CC}">
              <c16:uniqueId val="{00000006-74D3-4E17-AA33-478BB45CE058}"/>
            </c:ext>
          </c:extLst>
        </c:ser>
        <c:dLbls>
          <c:showVal val="1"/>
        </c:dLbls>
        <c:gapDepth val="0"/>
        <c:shape val="box"/>
        <c:axId val="164270464"/>
        <c:axId val="164272000"/>
        <c:axId val="0"/>
      </c:bar3DChart>
      <c:catAx>
        <c:axId val="164270464"/>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64272000"/>
        <c:crosses val="autoZero"/>
        <c:auto val="1"/>
        <c:lblAlgn val="ctr"/>
        <c:lblOffset val="100"/>
        <c:tickLblSkip val="1"/>
        <c:tickMarkSkip val="1"/>
      </c:catAx>
      <c:valAx>
        <c:axId val="164272000"/>
        <c:scaling>
          <c:orientation val="minMax"/>
        </c:scaling>
        <c:axPos val="l"/>
        <c:majorGridlines/>
        <c:numFmt formatCode="#,##0" sourceLinked="0"/>
        <c:tickLblPos val="nextTo"/>
        <c:txPr>
          <a:bodyPr rot="0" vert="horz"/>
          <a:lstStyle/>
          <a:p>
            <a:pPr>
              <a:defRPr sz="900"/>
            </a:pPr>
            <a:endParaRPr lang="en-US"/>
          </a:p>
        </c:txPr>
        <c:crossAx val="164270464"/>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30-Sep-17</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EC43-418E-A61C-04C8AE045368}"/>
              </c:ext>
            </c:extLst>
          </c:dPt>
          <c:dPt>
            <c:idx val="1"/>
            <c:extLst xmlns:c16r2="http://schemas.microsoft.com/office/drawing/2015/06/chart">
              <c:ext xmlns:c16="http://schemas.microsoft.com/office/drawing/2014/chart" uri="{C3380CC4-5D6E-409C-BE32-E72D297353CC}">
                <c16:uniqueId val="{00000002-EC43-418E-A61C-04C8AE045368}"/>
              </c:ext>
            </c:extLst>
          </c:dPt>
          <c:dLbls>
            <c:dLbl>
              <c:idx val="0"/>
              <c:layout>
                <c:manualLayout>
                  <c:x val="1.0767160813541964E-2"/>
                  <c:y val="-0.31986842575387459"/>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C43-418E-A61C-04C8AE045368}"/>
                </c:ext>
              </c:extLst>
            </c:dLbl>
            <c:dLbl>
              <c:idx val="1"/>
              <c:layout>
                <c:manualLayout>
                  <c:x val="0"/>
                  <c:y val="-0.1093876085338096"/>
                </c:manualLayout>
              </c:layou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C43-418E-A61C-04C8AE045368}"/>
                </c:ext>
              </c:extLst>
            </c:dLbl>
            <c:dLbl>
              <c:idx val="2"/>
              <c:layout>
                <c:manualLayout>
                  <c:x val="1.8457989966071939E-2"/>
                  <c:y val="-0.1865755708116044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C43-418E-A61C-04C8AE045368}"/>
                </c:ext>
              </c:extLst>
            </c:dLbl>
            <c:dLbl>
              <c:idx val="3"/>
              <c:layout>
                <c:manualLayout>
                  <c:x val="1.5381658305059838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C43-418E-A61C-04C8AE045368}"/>
                </c:ext>
              </c:extLst>
            </c:dLbl>
            <c:dLbl>
              <c:idx val="4"/>
              <c:layout>
                <c:manualLayout>
                  <c:x val="1.2305326644047961E-2"/>
                  <c:y val="-0.18550099087416039"/>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C43-418E-A61C-04C8AE045368}"/>
                </c:ext>
              </c:extLst>
            </c:dLbl>
            <c:spPr>
              <a:noFill/>
              <a:ln>
                <a:no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30-Sep-17</c:v>
                </c:pt>
              </c:strCache>
            </c:strRef>
          </c:cat>
          <c:val>
            <c:numRef>
              <c:f>Sheet1!$B$2:$C$2</c:f>
              <c:numCache>
                <c:formatCode>#,##0</c:formatCode>
                <c:ptCount val="2"/>
                <c:pt idx="0" formatCode="#,##0_);\(#,##0\)">
                  <c:v>1050255</c:v>
                </c:pt>
                <c:pt idx="1">
                  <c:v>468027</c:v>
                </c:pt>
              </c:numCache>
            </c:numRef>
          </c:val>
          <c:extLst xmlns:c16r2="http://schemas.microsoft.com/office/drawing/2015/06/chart">
            <c:ext xmlns:c16="http://schemas.microsoft.com/office/drawing/2014/chart" uri="{C3380CC4-5D6E-409C-BE32-E72D297353CC}">
              <c16:uniqueId val="{00000006-EC43-418E-A61C-04C8AE045368}"/>
            </c:ext>
          </c:extLst>
        </c:ser>
        <c:dLbls>
          <c:showVal val="1"/>
        </c:dLbls>
        <c:gapDepth val="0"/>
        <c:shape val="box"/>
        <c:axId val="165018240"/>
        <c:axId val="165024128"/>
        <c:axId val="0"/>
      </c:bar3DChart>
      <c:catAx>
        <c:axId val="165018240"/>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65024128"/>
        <c:crosses val="autoZero"/>
        <c:auto val="1"/>
        <c:lblAlgn val="ctr"/>
        <c:lblOffset val="100"/>
        <c:tickLblSkip val="1"/>
        <c:tickMarkSkip val="1"/>
      </c:catAx>
      <c:valAx>
        <c:axId val="165024128"/>
        <c:scaling>
          <c:orientation val="minMax"/>
        </c:scaling>
        <c:axPos val="l"/>
        <c:majorGridlines/>
        <c:numFmt formatCode="#,##0" sourceLinked="0"/>
        <c:tickLblPos val="nextTo"/>
        <c:txPr>
          <a:bodyPr rot="0" vert="horz"/>
          <a:lstStyle/>
          <a:p>
            <a:pPr>
              <a:defRPr sz="900"/>
            </a:pPr>
            <a:endParaRPr lang="en-US"/>
          </a:p>
        </c:txPr>
        <c:crossAx val="165018240"/>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8.4799808928313861E-2"/>
          <c:y val="1.7374517374517541E-2"/>
          <c:w val="0.91520019107168593"/>
          <c:h val="0.89382239382239359"/>
        </c:manualLayout>
      </c:layout>
      <c:bar3DChart>
        <c:barDir val="col"/>
        <c:grouping val="stacked"/>
        <c:ser>
          <c:idx val="0"/>
          <c:order val="0"/>
          <c:tx>
            <c:strRef>
              <c:f>Sheet1!$B$1:$C$1</c:f>
              <c:strCache>
                <c:ptCount val="2"/>
                <c:pt idx="0">
                  <c:v>AENE</c:v>
                </c:pt>
                <c:pt idx="1">
                  <c:v>30-Sep-17</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32C4-48B1-A098-2D1216B7AF7D}"/>
              </c:ext>
            </c:extLst>
          </c:dPt>
          <c:dPt>
            <c:idx val="1"/>
            <c:extLst xmlns:c16r2="http://schemas.microsoft.com/office/drawing/2015/06/chart">
              <c:ext xmlns:c16="http://schemas.microsoft.com/office/drawing/2014/chart" uri="{C3380CC4-5D6E-409C-BE32-E72D297353CC}">
                <c16:uniqueId val="{00000002-32C4-48B1-A098-2D1216B7AF7D}"/>
              </c:ext>
            </c:extLst>
          </c:dPt>
          <c:dLbls>
            <c:dLbl>
              <c:idx val="0"/>
              <c:layout>
                <c:manualLayout>
                  <c:x val="-9.2289949830359694E-3"/>
                  <c:y val="-0.3055991187635544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2C4-48B1-A098-2D1216B7AF7D}"/>
                </c:ext>
              </c:extLst>
            </c:dLbl>
            <c:dLbl>
              <c:idx val="1"/>
              <c:layout>
                <c:manualLayout>
                  <c:x val="1.0767160813541964E-2"/>
                  <c:y val="-0.13792622251444978"/>
                </c:manualLayout>
              </c:layou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2C4-48B1-A098-2D1216B7AF7D}"/>
                </c:ext>
              </c:extLst>
            </c:dLbl>
            <c:dLbl>
              <c:idx val="2"/>
              <c:layout>
                <c:manualLayout>
                  <c:x val="1.8457989966071939E-2"/>
                  <c:y val="-0.20369873919998849"/>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2C4-48B1-A098-2D1216B7AF7D}"/>
                </c:ext>
              </c:extLst>
            </c:dLbl>
            <c:dLbl>
              <c:idx val="3"/>
              <c:layout>
                <c:manualLayout>
                  <c:x val="1.5381658305059838E-2"/>
                  <c:y val="-0.152329123434996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2C4-48B1-A098-2D1216B7AF7D}"/>
                </c:ext>
              </c:extLst>
            </c:dLbl>
            <c:dLbl>
              <c:idx val="4"/>
              <c:layout>
                <c:manualLayout>
                  <c:x val="1.9996155796577941E-2"/>
                  <c:y val="-0.142693069903200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2C4-48B1-A098-2D1216B7AF7D}"/>
                </c:ext>
              </c:extLst>
            </c:dLbl>
            <c:spPr>
              <a:noFill/>
              <a:ln>
                <a:no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30-Sep-17</c:v>
                </c:pt>
              </c:strCache>
            </c:strRef>
          </c:cat>
          <c:val>
            <c:numRef>
              <c:f>Sheet1!$B$2:$C$2</c:f>
              <c:numCache>
                <c:formatCode>#,##0</c:formatCode>
                <c:ptCount val="2"/>
                <c:pt idx="0" formatCode="#,##0_);\(#,##0\)">
                  <c:v>384856</c:v>
                </c:pt>
                <c:pt idx="1">
                  <c:v>205936</c:v>
                </c:pt>
              </c:numCache>
            </c:numRef>
          </c:val>
          <c:extLst xmlns:c16r2="http://schemas.microsoft.com/office/drawing/2015/06/chart">
            <c:ext xmlns:c16="http://schemas.microsoft.com/office/drawing/2014/chart" uri="{C3380CC4-5D6E-409C-BE32-E72D297353CC}">
              <c16:uniqueId val="{00000006-32C4-48B1-A098-2D1216B7AF7D}"/>
            </c:ext>
          </c:extLst>
        </c:ser>
        <c:dLbls>
          <c:showVal val="1"/>
        </c:dLbls>
        <c:gapDepth val="0"/>
        <c:shape val="box"/>
        <c:axId val="119243904"/>
        <c:axId val="119245440"/>
        <c:axId val="0"/>
      </c:bar3DChart>
      <c:catAx>
        <c:axId val="119243904"/>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19245440"/>
        <c:crosses val="autoZero"/>
        <c:auto val="1"/>
        <c:lblAlgn val="ctr"/>
        <c:lblOffset val="100"/>
        <c:tickLblSkip val="1"/>
        <c:tickMarkSkip val="1"/>
      </c:catAx>
      <c:valAx>
        <c:axId val="119245440"/>
        <c:scaling>
          <c:orientation val="minMax"/>
          <c:min val="45000"/>
        </c:scaling>
        <c:axPos val="l"/>
        <c:majorGridlines/>
        <c:numFmt formatCode="#,##0" sourceLinked="0"/>
        <c:tickLblPos val="nextTo"/>
        <c:txPr>
          <a:bodyPr rot="0" vert="horz"/>
          <a:lstStyle/>
          <a:p>
            <a:pPr>
              <a:defRPr sz="900"/>
            </a:pPr>
            <a:endParaRPr lang="en-US"/>
          </a:p>
        </c:txPr>
        <c:crossAx val="119243904"/>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5EFD24-9FBD-40DA-B271-1165E42DDFD8}" type="datetimeFigureOut">
              <a:rPr lang="en-ZA" smtClean="0"/>
              <a:pPr/>
              <a:t>2018/03/08</a:t>
            </a:fld>
            <a:endParaRPr lang="en-ZA"/>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649C61-10B1-4D1F-9267-4030251A10EB}" type="slidenum">
              <a:rPr lang="en-ZA" smtClean="0"/>
              <a:pPr/>
              <a:t>‹#›</a:t>
            </a:fld>
            <a:endParaRPr lang="en-ZA"/>
          </a:p>
        </p:txBody>
      </p:sp>
    </p:spTree>
    <p:extLst>
      <p:ext uri="{BB962C8B-B14F-4D97-AF65-F5344CB8AC3E}">
        <p14:creationId xmlns:p14="http://schemas.microsoft.com/office/powerpoint/2010/main" xmlns="" val="168836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42950" indent="-285750">
              <a:defRPr sz="2400">
                <a:solidFill>
                  <a:schemeClr val="tx1"/>
                </a:solidFill>
                <a:latin typeface="Times New Roman" panose="02020603050405020304" pitchFamily="18" charset="0"/>
                <a:ea typeface="ヒラギノ角ゴ Pro W3" pitchFamily="1" charset="-128"/>
              </a:defRPr>
            </a:lvl2pPr>
            <a:lvl3pPr marL="1143000" indent="-228600">
              <a:defRPr sz="2400">
                <a:solidFill>
                  <a:schemeClr val="tx1"/>
                </a:solidFill>
                <a:latin typeface="Times New Roman" panose="02020603050405020304" pitchFamily="18" charset="0"/>
                <a:ea typeface="ヒラギノ角ゴ Pro W3" pitchFamily="1" charset="-128"/>
              </a:defRPr>
            </a:lvl3pPr>
            <a:lvl4pPr marL="1600200" indent="-228600">
              <a:defRPr sz="2400">
                <a:solidFill>
                  <a:schemeClr val="tx1"/>
                </a:solidFill>
                <a:latin typeface="Times New Roman" panose="02020603050405020304" pitchFamily="18" charset="0"/>
                <a:ea typeface="ヒラギノ角ゴ Pro W3" pitchFamily="1" charset="-128"/>
              </a:defRPr>
            </a:lvl4pPr>
            <a:lvl5pPr marL="2057400" indent="-228600">
              <a:defRPr sz="24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57561D7E-9BC7-423E-96B8-39E8DB820CC6}" type="slidenum">
              <a:rPr lang="en-US" altLang="en-US" sz="1200" smtClean="0">
                <a:solidFill>
                  <a:srgbClr val="000000"/>
                </a:solidFill>
              </a:rPr>
              <a:pPr/>
              <a:t>18</a:t>
            </a:fld>
            <a:endParaRPr lang="en-US" altLang="en-US" sz="1200" smtClean="0">
              <a:solidFill>
                <a:srgbClr val="000000"/>
              </a:solidFill>
            </a:endParaRPr>
          </a:p>
        </p:txBody>
      </p:sp>
    </p:spTree>
    <p:extLst>
      <p:ext uri="{BB962C8B-B14F-4D97-AF65-F5344CB8AC3E}">
        <p14:creationId xmlns:p14="http://schemas.microsoft.com/office/powerpoint/2010/main" xmlns="" val="1242625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8 March 2018</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56</a:t>
            </a:fld>
            <a:endParaRPr lang="en-US" dirty="0" smtClean="0"/>
          </a:p>
        </p:txBody>
      </p:sp>
    </p:spTree>
    <p:extLst>
      <p:ext uri="{BB962C8B-B14F-4D97-AF65-F5344CB8AC3E}">
        <p14:creationId xmlns:p14="http://schemas.microsoft.com/office/powerpoint/2010/main" xmlns="" val="2256226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8 March 2018</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58</a:t>
            </a:fld>
            <a:endParaRPr lang="en-US" dirty="0" smtClean="0"/>
          </a:p>
        </p:txBody>
      </p:sp>
    </p:spTree>
    <p:extLst>
      <p:ext uri="{BB962C8B-B14F-4D97-AF65-F5344CB8AC3E}">
        <p14:creationId xmlns:p14="http://schemas.microsoft.com/office/powerpoint/2010/main" xmlns="" val="3063726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8 March 2018</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59</a:t>
            </a:fld>
            <a:endParaRPr lang="en-US" dirty="0" smtClean="0"/>
          </a:p>
        </p:txBody>
      </p:sp>
    </p:spTree>
    <p:extLst>
      <p:ext uri="{BB962C8B-B14F-4D97-AF65-F5344CB8AC3E}">
        <p14:creationId xmlns:p14="http://schemas.microsoft.com/office/powerpoint/2010/main" xmlns="" val="1724681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8 March 2018</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60</a:t>
            </a:fld>
            <a:endParaRPr lang="en-US" dirty="0" smtClean="0"/>
          </a:p>
        </p:txBody>
      </p:sp>
    </p:spTree>
    <p:extLst>
      <p:ext uri="{BB962C8B-B14F-4D97-AF65-F5344CB8AC3E}">
        <p14:creationId xmlns:p14="http://schemas.microsoft.com/office/powerpoint/2010/main" xmlns="" val="3143033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8 March 2018</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62</a:t>
            </a:fld>
            <a:endParaRPr lang="en-US" dirty="0" smtClean="0"/>
          </a:p>
        </p:txBody>
      </p:sp>
    </p:spTree>
    <p:extLst>
      <p:ext uri="{BB962C8B-B14F-4D97-AF65-F5344CB8AC3E}">
        <p14:creationId xmlns:p14="http://schemas.microsoft.com/office/powerpoint/2010/main" xmlns="" val="1115447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8 March 2018</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63</a:t>
            </a:fld>
            <a:endParaRPr lang="en-US" dirty="0" smtClean="0"/>
          </a:p>
        </p:txBody>
      </p:sp>
    </p:spTree>
    <p:extLst>
      <p:ext uri="{BB962C8B-B14F-4D97-AF65-F5344CB8AC3E}">
        <p14:creationId xmlns:p14="http://schemas.microsoft.com/office/powerpoint/2010/main" xmlns="" val="412638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8 March 2018</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64</a:t>
            </a:fld>
            <a:endParaRPr lang="en-US" dirty="0" smtClean="0"/>
          </a:p>
        </p:txBody>
      </p:sp>
    </p:spTree>
    <p:extLst>
      <p:ext uri="{BB962C8B-B14F-4D97-AF65-F5344CB8AC3E}">
        <p14:creationId xmlns:p14="http://schemas.microsoft.com/office/powerpoint/2010/main" xmlns="" val="3421663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42950" indent="-285750">
              <a:defRPr sz="2400">
                <a:solidFill>
                  <a:schemeClr val="tx1"/>
                </a:solidFill>
                <a:latin typeface="Times New Roman" panose="02020603050405020304" pitchFamily="18" charset="0"/>
                <a:ea typeface="ヒラギノ角ゴ Pro W3" pitchFamily="1" charset="-128"/>
              </a:defRPr>
            </a:lvl2pPr>
            <a:lvl3pPr marL="1143000" indent="-228600">
              <a:defRPr sz="2400">
                <a:solidFill>
                  <a:schemeClr val="tx1"/>
                </a:solidFill>
                <a:latin typeface="Times New Roman" panose="02020603050405020304" pitchFamily="18" charset="0"/>
                <a:ea typeface="ヒラギノ角ゴ Pro W3" pitchFamily="1" charset="-128"/>
              </a:defRPr>
            </a:lvl3pPr>
            <a:lvl4pPr marL="1600200" indent="-228600">
              <a:defRPr sz="2400">
                <a:solidFill>
                  <a:schemeClr val="tx1"/>
                </a:solidFill>
                <a:latin typeface="Times New Roman" panose="02020603050405020304" pitchFamily="18" charset="0"/>
                <a:ea typeface="ヒラギノ角ゴ Pro W3" pitchFamily="1" charset="-128"/>
              </a:defRPr>
            </a:lvl4pPr>
            <a:lvl5pPr marL="2057400" indent="-228600">
              <a:defRPr sz="24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B8DD798C-53D1-4B7B-AF62-820074AAE49B}" type="slidenum">
              <a:rPr lang="en-US" altLang="en-US" sz="1200" smtClean="0">
                <a:solidFill>
                  <a:srgbClr val="000000"/>
                </a:solidFill>
              </a:rPr>
              <a:pPr/>
              <a:t>20</a:t>
            </a:fld>
            <a:endParaRPr lang="en-US" altLang="en-US" sz="1200" smtClean="0">
              <a:solidFill>
                <a:srgbClr val="000000"/>
              </a:solidFill>
            </a:endParaRPr>
          </a:p>
        </p:txBody>
      </p:sp>
    </p:spTree>
    <p:extLst>
      <p:ext uri="{BB962C8B-B14F-4D97-AF65-F5344CB8AC3E}">
        <p14:creationId xmlns:p14="http://schemas.microsoft.com/office/powerpoint/2010/main" xmlns="" val="1041674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42950" indent="-285750">
              <a:defRPr sz="2400">
                <a:solidFill>
                  <a:schemeClr val="tx1"/>
                </a:solidFill>
                <a:latin typeface="Times New Roman" panose="02020603050405020304" pitchFamily="18" charset="0"/>
                <a:ea typeface="ヒラギノ角ゴ Pro W3" pitchFamily="1" charset="-128"/>
              </a:defRPr>
            </a:lvl2pPr>
            <a:lvl3pPr marL="1143000" indent="-228600">
              <a:defRPr sz="2400">
                <a:solidFill>
                  <a:schemeClr val="tx1"/>
                </a:solidFill>
                <a:latin typeface="Times New Roman" panose="02020603050405020304" pitchFamily="18" charset="0"/>
                <a:ea typeface="ヒラギノ角ゴ Pro W3" pitchFamily="1" charset="-128"/>
              </a:defRPr>
            </a:lvl3pPr>
            <a:lvl4pPr marL="1600200" indent="-228600">
              <a:defRPr sz="2400">
                <a:solidFill>
                  <a:schemeClr val="tx1"/>
                </a:solidFill>
                <a:latin typeface="Times New Roman" panose="02020603050405020304" pitchFamily="18" charset="0"/>
                <a:ea typeface="ヒラギノ角ゴ Pro W3" pitchFamily="1" charset="-128"/>
              </a:defRPr>
            </a:lvl4pPr>
            <a:lvl5pPr marL="2057400" indent="-228600">
              <a:defRPr sz="24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92FAA479-8988-4F89-8A3F-2C708E7EF605}" type="slidenum">
              <a:rPr lang="en-US" altLang="en-US" sz="1200" smtClean="0">
                <a:solidFill>
                  <a:srgbClr val="000000"/>
                </a:solidFill>
              </a:rPr>
              <a:pPr/>
              <a:t>21</a:t>
            </a:fld>
            <a:endParaRPr lang="en-US" altLang="en-US" sz="1200" smtClean="0">
              <a:solidFill>
                <a:srgbClr val="000000"/>
              </a:solidFill>
            </a:endParaRPr>
          </a:p>
        </p:txBody>
      </p:sp>
    </p:spTree>
    <p:extLst>
      <p:ext uri="{BB962C8B-B14F-4D97-AF65-F5344CB8AC3E}">
        <p14:creationId xmlns:p14="http://schemas.microsoft.com/office/powerpoint/2010/main" xmlns="" val="174412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07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072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D8869122-3F54-4384-AD31-D925D314F3C3}" type="datetime3">
              <a:rPr lang="en-US" smtClean="0"/>
              <a:pPr>
                <a:defRPr/>
              </a:pPr>
              <a:t>8 March 2018</a:t>
            </a:fld>
            <a:endParaRPr lang="en-US" dirty="0" smtClean="0"/>
          </a:p>
        </p:txBody>
      </p:sp>
      <p:sp>
        <p:nvSpPr>
          <p:cNvPr id="30726"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FBDC5AF-DB6E-4127-967C-B0A0C8059F63}" type="slidenum">
              <a:rPr lang="en-US" smtClean="0"/>
              <a:pPr>
                <a:defRPr/>
              </a:pPr>
              <a:t>46</a:t>
            </a:fld>
            <a:endParaRPr lang="en-US" dirty="0" smtClean="0"/>
          </a:p>
        </p:txBody>
      </p:sp>
    </p:spTree>
    <p:extLst>
      <p:ext uri="{BB962C8B-B14F-4D97-AF65-F5344CB8AC3E}">
        <p14:creationId xmlns:p14="http://schemas.microsoft.com/office/powerpoint/2010/main" xmlns="" val="385999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8 March 2018</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49</a:t>
            </a:fld>
            <a:endParaRPr lang="en-US" dirty="0" smtClean="0"/>
          </a:p>
        </p:txBody>
      </p:sp>
    </p:spTree>
    <p:extLst>
      <p:ext uri="{BB962C8B-B14F-4D97-AF65-F5344CB8AC3E}">
        <p14:creationId xmlns:p14="http://schemas.microsoft.com/office/powerpoint/2010/main" xmlns="" val="1259569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8 March 2018</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50</a:t>
            </a:fld>
            <a:endParaRPr lang="en-US" dirty="0" smtClean="0"/>
          </a:p>
        </p:txBody>
      </p:sp>
    </p:spTree>
    <p:extLst>
      <p:ext uri="{BB962C8B-B14F-4D97-AF65-F5344CB8AC3E}">
        <p14:creationId xmlns:p14="http://schemas.microsoft.com/office/powerpoint/2010/main" xmlns="" val="3153152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8 March 2018</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52</a:t>
            </a:fld>
            <a:endParaRPr lang="en-US" dirty="0" smtClean="0"/>
          </a:p>
        </p:txBody>
      </p:sp>
    </p:spTree>
    <p:extLst>
      <p:ext uri="{BB962C8B-B14F-4D97-AF65-F5344CB8AC3E}">
        <p14:creationId xmlns:p14="http://schemas.microsoft.com/office/powerpoint/2010/main" xmlns="" val="1116954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8 March 2018</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53</a:t>
            </a:fld>
            <a:endParaRPr lang="en-US" dirty="0" smtClean="0"/>
          </a:p>
        </p:txBody>
      </p:sp>
    </p:spTree>
    <p:extLst>
      <p:ext uri="{BB962C8B-B14F-4D97-AF65-F5344CB8AC3E}">
        <p14:creationId xmlns:p14="http://schemas.microsoft.com/office/powerpoint/2010/main" xmlns="" val="2552189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8 March 2018</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55</a:t>
            </a:fld>
            <a:endParaRPr lang="en-US" dirty="0" smtClean="0"/>
          </a:p>
        </p:txBody>
      </p:sp>
    </p:spTree>
    <p:extLst>
      <p:ext uri="{BB962C8B-B14F-4D97-AF65-F5344CB8AC3E}">
        <p14:creationId xmlns:p14="http://schemas.microsoft.com/office/powerpoint/2010/main" xmlns="" val="55225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8F4F8-8BA3-7B41-BED0-139A6700DAEE}"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8F4F8-8BA3-7B41-BED0-139A6700DAEE}"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68F4F8-8BA3-7B41-BED0-139A6700DAEE}"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8F4F8-8BA3-7B41-BED0-139A6700DAEE}" type="datetimeFigureOut">
              <a:rPr lang="en-US" smtClean="0"/>
              <a:pPr/>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68F4F8-8BA3-7B41-BED0-139A6700DAEE}" type="datetimeFigureOut">
              <a:rPr lang="en-US" smtClean="0"/>
              <a:pPr/>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8F4F8-8BA3-7B41-BED0-139A6700DAEE}" type="datetimeFigureOut">
              <a:rPr lang="en-US" smtClean="0"/>
              <a:pPr/>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8F4F8-8BA3-7B41-BED0-139A6700DAEE}" type="datetimeFigureOut">
              <a:rPr lang="en-US" smtClean="0"/>
              <a:pPr/>
              <a:t>3/8/2018</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533400"/>
            <a:ext cx="9583738" cy="4114800"/>
          </a:xfrm>
        </p:spPr>
        <p:txBody>
          <a:bodyPr rtlCol="0">
            <a:normAutofit fontScale="90000"/>
          </a:bodyPr>
          <a:lstStyle/>
          <a:p>
            <a:pPr eaLnBrk="1" fontAlgn="auto" hangingPunct="1">
              <a:spcAft>
                <a:spcPts val="0"/>
              </a:spcAft>
              <a:defRPr/>
            </a:pPr>
            <a: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b="1" kern="0" dirty="0" smtClean="0">
                <a:solidFill>
                  <a:srgbClr val="000000"/>
                </a:solidFill>
                <a:latin typeface="Arial Black" panose="020B0A04020102020204" pitchFamily="34" charset="0"/>
                <a:ea typeface="ヒラギノ角ゴ Pro W3" pitchFamily="1" charset="-128"/>
                <a:cs typeface="Aharoni" panose="02010803020104030203" pitchFamily="2" charset="-79"/>
              </a:rPr>
              <a:t>DSD Mid-term </a:t>
            </a:r>
            <a:r>
              <a:rPr lang="en-GB" altLang="en-US" b="1" kern="0" dirty="0">
                <a:solidFill>
                  <a:srgbClr val="000000"/>
                </a:solidFill>
                <a:latin typeface="Arial Black" panose="020B0A04020102020204" pitchFamily="34" charset="0"/>
                <a:ea typeface="ヒラギノ角ゴ Pro W3" pitchFamily="1" charset="-128"/>
                <a:cs typeface="Aharoni" panose="02010803020104030203" pitchFamily="2" charset="-79"/>
              </a:rPr>
              <a:t>Performance </a:t>
            </a:r>
            <a:br>
              <a:rPr lang="en-GB" altLang="en-US" b="1" kern="0" dirty="0">
                <a:solidFill>
                  <a:srgbClr val="000000"/>
                </a:solidFill>
                <a:latin typeface="Arial Black" panose="020B0A04020102020204" pitchFamily="34" charset="0"/>
                <a:ea typeface="ヒラギノ角ゴ Pro W3" pitchFamily="1" charset="-128"/>
                <a:cs typeface="Aharoni" panose="02010803020104030203" pitchFamily="2" charset="-79"/>
              </a:rPr>
            </a:br>
            <a:r>
              <a:rPr lang="en-GB" altLang="en-US" b="1" kern="0" dirty="0">
                <a:solidFill>
                  <a:srgbClr val="000000"/>
                </a:solidFill>
                <a:latin typeface="Arial Black" panose="020B0A04020102020204" pitchFamily="34" charset="0"/>
                <a:ea typeface="ヒラギノ角ゴ Pro W3" pitchFamily="1" charset="-128"/>
                <a:cs typeface="Aharoni" panose="02010803020104030203" pitchFamily="2" charset="-79"/>
              </a:rPr>
              <a:t>Report</a:t>
            </a:r>
            <a:r>
              <a:rPr lang="en-GB" altLang="en-US" b="1" kern="0" dirty="0">
                <a:solidFill>
                  <a:srgbClr val="000000"/>
                </a:solidFill>
                <a:latin typeface="Arial Black" panose="020B0A04020102020204" pitchFamily="34" charset="0"/>
                <a:ea typeface="ヒラギノ角ゴ Pro W3" pitchFamily="1" charset="-128"/>
                <a:cs typeface="Arial" panose="020B0604020202020204" pitchFamily="34" charset="0"/>
              </a:rPr>
              <a:t/>
            </a:r>
            <a:br>
              <a:rPr lang="en-GB" altLang="en-US" b="1" kern="0" dirty="0">
                <a:solidFill>
                  <a:srgbClr val="000000"/>
                </a:solidFill>
                <a:latin typeface="Arial Black" panose="020B0A04020102020204" pitchFamily="34" charset="0"/>
                <a:ea typeface="ヒラギノ角ゴ Pro W3" pitchFamily="1" charset="-128"/>
                <a:cs typeface="Arial" panose="020B0604020202020204" pitchFamily="34" charset="0"/>
              </a:rPr>
            </a:br>
            <a:r>
              <a:rPr lang="en-GB" altLang="en-US" b="1" kern="0" dirty="0">
                <a:solidFill>
                  <a:srgbClr val="000000"/>
                </a:solidFill>
                <a:latin typeface="Arial Black" panose="020B0A04020102020204" pitchFamily="34" charset="0"/>
                <a:ea typeface="ヒラギノ角ゴ Pro W3" pitchFamily="1" charset="-128"/>
                <a:cs typeface="Arial" panose="020B0604020202020204" pitchFamily="34" charset="0"/>
              </a:rPr>
              <a:t> </a:t>
            </a:r>
            <a:r>
              <a:rPr lang="en-GB" altLang="en-US" sz="2800" b="1" kern="0" dirty="0">
                <a:solidFill>
                  <a:srgbClr val="000000"/>
                </a:solidFill>
                <a:latin typeface="Arial Black" panose="020B0A04020102020204" pitchFamily="34" charset="0"/>
                <a:ea typeface="ヒラギノ角ゴ Pro W3" pitchFamily="1" charset="-128"/>
                <a:cs typeface="Arial" panose="020B0604020202020204" pitchFamily="34" charset="0"/>
              </a:rPr>
              <a:t> </a:t>
            </a:r>
            <a:r>
              <a:rPr lang="en-GB" altLang="en-US" sz="3200" b="1" kern="0" dirty="0">
                <a:solidFill>
                  <a:srgbClr val="000000"/>
                </a:solidFill>
                <a:latin typeface="Arial Black" panose="020B0A04020102020204" pitchFamily="34" charset="0"/>
                <a:ea typeface="ヒラギノ角ゴ Pro W3" pitchFamily="1" charset="-128"/>
                <a:cs typeface="Aharoni" panose="02010803020104030203" pitchFamily="2" charset="-79"/>
              </a:rPr>
              <a:t>(01  April 2017 – </a:t>
            </a:r>
            <a:r>
              <a:rPr lang="en-GB" altLang="en-US" sz="3200" b="1" kern="0" dirty="0" smtClean="0">
                <a:solidFill>
                  <a:srgbClr val="000000"/>
                </a:solidFill>
                <a:latin typeface="Arial Black" panose="020B0A04020102020204" pitchFamily="34" charset="0"/>
                <a:ea typeface="ヒラギノ角ゴ Pro W3" pitchFamily="1" charset="-128"/>
                <a:cs typeface="Aharoni" panose="02010803020104030203" pitchFamily="2" charset="-79"/>
              </a:rPr>
              <a:t>30 September </a:t>
            </a:r>
            <a:r>
              <a:rPr lang="en-GB" altLang="en-US" sz="3200" b="1" kern="0" dirty="0">
                <a:solidFill>
                  <a:srgbClr val="000000"/>
                </a:solidFill>
                <a:latin typeface="Arial Black" panose="020B0A04020102020204" pitchFamily="34" charset="0"/>
                <a:ea typeface="ヒラギノ角ゴ Pro W3" pitchFamily="1" charset="-128"/>
                <a:cs typeface="Aharoni" panose="02010803020104030203" pitchFamily="2" charset="-79"/>
              </a:rPr>
              <a:t>2017</a:t>
            </a:r>
            <a:r>
              <a:rPr lang="en-GB" altLang="en-US" sz="3200" b="1" kern="0" dirty="0" smtClean="0">
                <a:solidFill>
                  <a:srgbClr val="000000"/>
                </a:solidFill>
                <a:latin typeface="Arial Black" panose="020B0A04020102020204" pitchFamily="34" charset="0"/>
                <a:ea typeface="ヒラギノ角ゴ Pro W3" pitchFamily="1" charset="-128"/>
                <a:cs typeface="Aharoni" panose="02010803020104030203" pitchFamily="2" charset="-79"/>
              </a:rPr>
              <a:t>)</a:t>
            </a:r>
            <a:br>
              <a:rPr lang="en-GB" altLang="en-US" sz="3200" b="1" kern="0" dirty="0" smtClean="0">
                <a:solidFill>
                  <a:srgbClr val="000000"/>
                </a:solidFill>
                <a:latin typeface="Arial Black" panose="020B0A04020102020204" pitchFamily="34" charset="0"/>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smtClean="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smtClean="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rial Black" panose="020B0A04020102020204" pitchFamily="34" charset="0"/>
                <a:ea typeface="ヒラギノ角ゴ Pro W3" pitchFamily="1" charset="-128"/>
                <a:cs typeface="Aharoni" panose="02010803020104030203" pitchFamily="2" charset="-79"/>
              </a:rPr>
              <a:t>Presentation to Portfolio Committee on Social Development</a:t>
            </a:r>
            <a:br>
              <a:rPr lang="en-GB" altLang="en-US" sz="3200" b="1" kern="0" dirty="0">
                <a:solidFill>
                  <a:srgbClr val="000000"/>
                </a:solidFill>
                <a:latin typeface="Arial Black" panose="020B0A04020102020204" pitchFamily="34" charset="0"/>
                <a:ea typeface="ヒラギノ角ゴ Pro W3" pitchFamily="1" charset="-128"/>
                <a:cs typeface="Aharoni" panose="02010803020104030203" pitchFamily="2" charset="-79"/>
              </a:rPr>
            </a:br>
            <a:r>
              <a:rPr lang="en-GB" altLang="en-US" sz="3200" b="1" kern="0" dirty="0">
                <a:solidFill>
                  <a:srgbClr val="000000"/>
                </a:solidFill>
                <a:latin typeface="Arial Black" panose="020B0A04020102020204" pitchFamily="34" charset="0"/>
                <a:ea typeface="ヒラギノ角ゴ Pro W3" pitchFamily="1" charset="-128"/>
                <a:cs typeface="Aharoni" panose="02010803020104030203" pitchFamily="2" charset="-79"/>
              </a:rPr>
              <a:t/>
            </a:r>
            <a:br>
              <a:rPr lang="en-GB" altLang="en-US" sz="3200" b="1" kern="0" dirty="0">
                <a:solidFill>
                  <a:srgbClr val="000000"/>
                </a:solidFill>
                <a:latin typeface="Arial Black" panose="020B0A04020102020204" pitchFamily="34" charset="0"/>
                <a:ea typeface="ヒラギノ角ゴ Pro W3" pitchFamily="1" charset="-128"/>
                <a:cs typeface="Aharoni" panose="02010803020104030203" pitchFamily="2" charset="-79"/>
              </a:rPr>
            </a:br>
            <a:endParaRPr lang="en-US" dirty="0">
              <a:latin typeface="Arial Black" panose="020B0A04020102020204" pitchFamily="34" charset="0"/>
            </a:endParaRPr>
          </a:p>
        </p:txBody>
      </p:sp>
      <p:sp>
        <p:nvSpPr>
          <p:cNvPr id="3" name="Subtitle 2"/>
          <p:cNvSpPr>
            <a:spLocks noGrp="1"/>
          </p:cNvSpPr>
          <p:nvPr>
            <p:ph type="subTitle" idx="1"/>
          </p:nvPr>
        </p:nvSpPr>
        <p:spPr>
          <a:xfrm>
            <a:off x="1514475" y="4419600"/>
            <a:ext cx="6934200" cy="677863"/>
          </a:xfrm>
        </p:spPr>
        <p:txBody>
          <a:bodyPr rtlCol="0">
            <a:normAutofit fontScale="70000" lnSpcReduction="20000"/>
          </a:bodyPr>
          <a:lstStyle/>
          <a:p>
            <a:pPr defTabSz="914400" eaLnBrk="1" hangingPunct="1">
              <a:spcBef>
                <a:spcPct val="0"/>
              </a:spcBef>
              <a:buFont typeface="Arial"/>
              <a:buNone/>
              <a:defRPr/>
            </a:pPr>
            <a:endParaRPr lang="en-ZA" sz="2800" b="1" dirty="0">
              <a:solidFill>
                <a:srgbClr val="000000"/>
              </a:solidFill>
              <a:latin typeface="Arial" panose="020B0604020202020204" pitchFamily="34" charset="0"/>
              <a:ea typeface="Aharoni"/>
              <a:cs typeface="Arial" panose="020B0604020202020204" pitchFamily="34" charset="0"/>
            </a:endParaRPr>
          </a:p>
          <a:p>
            <a:pPr defTabSz="914400" eaLnBrk="1" hangingPunct="1">
              <a:spcBef>
                <a:spcPct val="0"/>
              </a:spcBef>
              <a:buFont typeface="Arial"/>
              <a:buNone/>
              <a:defRPr/>
            </a:pPr>
            <a:r>
              <a:rPr lang="en-ZA" sz="3800" b="1" dirty="0" smtClean="0">
                <a:solidFill>
                  <a:srgbClr val="000000"/>
                </a:solidFill>
                <a:latin typeface="Arial Black" panose="020B0A04020102020204" pitchFamily="34" charset="0"/>
                <a:ea typeface="Aharoni"/>
                <a:cs typeface="Arial" panose="020B0604020202020204" pitchFamily="34" charset="0"/>
              </a:rPr>
              <a:t>07 March 2018</a:t>
            </a:r>
            <a:endParaRPr lang="en-ZA" sz="3800" b="1" dirty="0">
              <a:solidFill>
                <a:srgbClr val="000000"/>
              </a:solidFill>
              <a:latin typeface="Arial Black" panose="020B0A04020102020204" pitchFamily="34" charset="0"/>
              <a:ea typeface="Aharoni"/>
              <a:cs typeface="Arial" panose="020B0604020202020204" pitchFamily="34" charset="0"/>
            </a:endParaRPr>
          </a:p>
          <a:p>
            <a:pPr eaLnBrk="1" fontAlgn="auto" hangingPunct="1">
              <a:spcAft>
                <a:spcPts val="0"/>
              </a:spcAft>
              <a:buFont typeface="Arial"/>
              <a:buNone/>
              <a:defRPr/>
            </a:pPr>
            <a:endParaRPr lang="en-US" dirty="0"/>
          </a:p>
        </p:txBody>
      </p:sp>
    </p:spTree>
    <p:extLst>
      <p:ext uri="{BB962C8B-B14F-4D97-AF65-F5344CB8AC3E}">
        <p14:creationId xmlns:p14="http://schemas.microsoft.com/office/powerpoint/2010/main" xmlns="" val="1961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endParaRPr lang="en-US" dirty="0"/>
          </a:p>
        </p:txBody>
      </p:sp>
      <p:sp>
        <p:nvSpPr>
          <p:cNvPr id="24579" name="Subtitle 2"/>
          <p:cNvSpPr>
            <a:spLocks noGrp="1"/>
          </p:cNvSpPr>
          <p:nvPr>
            <p:ph idx="1"/>
          </p:nvPr>
        </p:nvSpPr>
        <p:spPr/>
        <p:txBody>
          <a:bodyPr/>
          <a:lstStyle/>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endParaRPr lang="en-US" altLang="en-US" smtClean="0">
              <a:ea typeface="Aharoni" panose="02010803020104030203" pitchFamily="2" charset="-79"/>
              <a:cs typeface="Arial" panose="020B0604020202020204" pitchFamily="34" charset="0"/>
            </a:endParaRPr>
          </a:p>
        </p:txBody>
      </p:sp>
      <p:sp>
        <p:nvSpPr>
          <p:cNvPr id="5" name="Rectangle 3"/>
          <p:cNvSpPr txBox="1">
            <a:spLocks noChangeArrowheads="1"/>
          </p:cNvSpPr>
          <p:nvPr/>
        </p:nvSpPr>
        <p:spPr bwMode="auto">
          <a:xfrm>
            <a:off x="330200" y="860425"/>
            <a:ext cx="9245600" cy="453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128"/>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defTabSz="914400">
              <a:buFontTx/>
              <a:buNone/>
              <a:defRPr/>
            </a:pPr>
            <a:endParaRPr lang="en-ZA" altLang="en-US" sz="4000" b="1" kern="0" dirty="0" smtClean="0">
              <a:solidFill>
                <a:prstClr val="black"/>
              </a:solidFill>
              <a:ea typeface="ヒラギノ角ゴ Pro W3" pitchFamily="1" charset="-128"/>
            </a:endParaRPr>
          </a:p>
          <a:p>
            <a:pPr marL="0" indent="0" algn="ctr" defTabSz="914400">
              <a:buFontTx/>
              <a:buNone/>
              <a:defRPr/>
            </a:pPr>
            <a:r>
              <a:rPr lang="en-ZA" altLang="en-US" sz="4000" b="1" kern="0" dirty="0" smtClean="0">
                <a:solidFill>
                  <a:prstClr val="black"/>
                </a:solidFill>
                <a:ea typeface="ヒラギノ角ゴ Pro W3" pitchFamily="1" charset="-128"/>
              </a:rPr>
              <a:t>KEY ACHIEVEMENTS FOR THE REPORTING PERIOD </a:t>
            </a:r>
          </a:p>
          <a:p>
            <a:pPr marL="0" indent="0" algn="ctr" defTabSz="914400">
              <a:buFontTx/>
              <a:buNone/>
              <a:defRPr/>
            </a:pPr>
            <a:r>
              <a:rPr lang="en-ZA" altLang="en-US" sz="4000" b="1" kern="0" dirty="0" smtClean="0">
                <a:solidFill>
                  <a:prstClr val="black"/>
                </a:solidFill>
                <a:ea typeface="ヒラギノ角ゴ Pro W3" pitchFamily="1" charset="-128"/>
              </a:rPr>
              <a:t>APRIL 2017 – SEPTEMBER 2017</a:t>
            </a:r>
          </a:p>
        </p:txBody>
      </p:sp>
    </p:spTree>
    <p:extLst>
      <p:ext uri="{BB962C8B-B14F-4D97-AF65-F5344CB8AC3E}">
        <p14:creationId xmlns:p14="http://schemas.microsoft.com/office/powerpoint/2010/main" xmlns="" val="1660481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A6B14EF-2328-4221-87A9-9C730DD8940A}" type="slidenum">
              <a:rPr lang="en-GB" altLang="en-US" sz="1200" smtClean="0">
                <a:solidFill>
                  <a:srgbClr val="898989"/>
                </a:solidFill>
                <a:latin typeface="Times New Roman" panose="02020603050405020304" pitchFamily="18" charset="0"/>
              </a:rPr>
              <a:pPr>
                <a:spcBef>
                  <a:spcPct val="0"/>
                </a:spcBef>
                <a:buFontTx/>
                <a:buNone/>
              </a:pPr>
              <a:t>11</a:t>
            </a:fld>
            <a:endParaRPr lang="en-GB" altLang="en-US" sz="1200" smtClean="0">
              <a:solidFill>
                <a:srgbClr val="898989"/>
              </a:solidFill>
              <a:latin typeface="Times New Roman" panose="02020603050405020304" pitchFamily="18" charset="0"/>
            </a:endParaRPr>
          </a:p>
        </p:txBody>
      </p:sp>
      <p:sp>
        <p:nvSpPr>
          <p:cNvPr id="2" name="Title 1"/>
          <p:cNvSpPr>
            <a:spLocks noGrp="1"/>
          </p:cNvSpPr>
          <p:nvPr>
            <p:ph type="title" idx="4294967295"/>
          </p:nvPr>
        </p:nvSpPr>
        <p:spPr>
          <a:xfrm>
            <a:off x="704850" y="93663"/>
            <a:ext cx="8496300" cy="518380"/>
          </a:xfrm>
        </p:spPr>
        <p:txBody>
          <a:bodyPr>
            <a:normAutofit fontScale="90000"/>
          </a:bodyPr>
          <a:lstStyle/>
          <a:p>
            <a:pPr eaLnBrk="1" hangingPunct="1">
              <a:defRPr/>
            </a:pPr>
            <a:r>
              <a:rPr lang="en-GB" sz="2800" b="1" dirty="0">
                <a:effectLst>
                  <a:outerShdw blurRad="38100" dist="38100" dir="2700000" algn="tl">
                    <a:srgbClr val="C0C0C0"/>
                  </a:outerShdw>
                </a:effectLst>
                <a:latin typeface="Arial Black" panose="020B0A04020102020204" pitchFamily="34" charset="0"/>
              </a:rPr>
              <a:t>Standard Reporting Format and Rating System</a:t>
            </a:r>
            <a:endParaRPr lang="en-US" sz="2800" b="1" dirty="0">
              <a:effectLst>
                <a:outerShdw blurRad="38100" dist="38100" dir="2700000" algn="tl">
                  <a:srgbClr val="C0C0C0"/>
                </a:outerShdw>
              </a:effectLst>
              <a:latin typeface="Arial Black" panose="020B0A04020102020204" pitchFamily="34" charset="0"/>
            </a:endParaRPr>
          </a:p>
        </p:txBody>
      </p:sp>
      <p:sp>
        <p:nvSpPr>
          <p:cNvPr id="7171" name="Content Placeholder 2"/>
          <p:cNvSpPr>
            <a:spLocks noGrp="1"/>
          </p:cNvSpPr>
          <p:nvPr>
            <p:ph idx="4294967295"/>
          </p:nvPr>
        </p:nvSpPr>
        <p:spPr>
          <a:xfrm>
            <a:off x="103517" y="719994"/>
            <a:ext cx="9421483" cy="4835416"/>
          </a:xfrm>
        </p:spPr>
        <p:txBody>
          <a:bodyPr>
            <a:noAutofit/>
          </a:bodyPr>
          <a:lstStyle/>
          <a:p>
            <a:pPr marL="0" indent="0" eaLnBrk="1" hangingPunct="1">
              <a:buFont typeface="Arial" panose="020B0604020202020204" pitchFamily="34" charset="0"/>
              <a:buNone/>
              <a:defRPr/>
            </a:pPr>
            <a:r>
              <a:rPr lang="en-GB" sz="1800" dirty="0">
                <a:effectLst>
                  <a:outerShdw blurRad="38100" dist="38100" dir="2700000" algn="tl">
                    <a:srgbClr val="C0C0C0"/>
                  </a:outerShdw>
                </a:effectLst>
                <a:latin typeface="Arial" panose="020B0604020202020204" pitchFamily="34" charset="0"/>
                <a:cs typeface="Arial" panose="020B0604020202020204" pitchFamily="34" charset="0"/>
              </a:rPr>
              <a:t>For the quarterly report, and for ease of analysis an additional colour coded column, (green, amber and red), is used to determine progress towards meeting pre-determined targets and objectives. </a:t>
            </a:r>
            <a:r>
              <a:rPr lang="en-GB" sz="1800" dirty="0" smtClean="0">
                <a:effectLst>
                  <a:outerShdw blurRad="38100" dist="38100" dir="2700000" algn="tl">
                    <a:srgbClr val="C0C0C0"/>
                  </a:outerShdw>
                </a:effectLst>
                <a:latin typeface="Arial" panose="020B0604020202020204" pitchFamily="34" charset="0"/>
                <a:cs typeface="Arial" panose="020B0604020202020204" pitchFamily="34" charset="0"/>
              </a:rPr>
              <a:t>    </a:t>
            </a:r>
            <a:r>
              <a:rPr lang="en-US" sz="1800" dirty="0">
                <a:effectLst>
                  <a:outerShdw blurRad="38100" dist="38100" dir="2700000" algn="tl">
                    <a:srgbClr val="C0C0C0"/>
                  </a:outerShdw>
                </a:effectLst>
                <a:latin typeface="Arial" panose="020B0604020202020204" pitchFamily="34" charset="0"/>
                <a:cs typeface="Arial" panose="020B0604020202020204" pitchFamily="34" charset="0"/>
              </a:rPr>
              <a:t>	</a:t>
            </a:r>
            <a:endParaRPr lang="en-US" sz="1800" dirty="0" smtClean="0">
              <a:effectLst>
                <a:outerShdw blurRad="38100" dist="38100" dir="2700000" algn="tl">
                  <a:srgbClr val="C0C0C0"/>
                </a:outerShdw>
              </a:effectLst>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defRPr/>
            </a:pPr>
            <a:endParaRPr lang="en-US" sz="1800" dirty="0" smtClean="0">
              <a:effectLst>
                <a:outerShdw blurRad="38100" dist="38100" dir="2700000" algn="tl">
                  <a:srgbClr val="C0C0C0"/>
                </a:outerShdw>
              </a:effectLst>
              <a:latin typeface="Arial" panose="020B0604020202020204" pitchFamily="34" charset="0"/>
              <a:cs typeface="Arial" panose="020B0604020202020204" pitchFamily="34" charset="0"/>
            </a:endParaRPr>
          </a:p>
          <a:p>
            <a:pPr marL="1701800" indent="-452438">
              <a:lnSpc>
                <a:spcPct val="150000"/>
              </a:lnSpc>
              <a:buNone/>
              <a:defRPr/>
            </a:pPr>
            <a:r>
              <a:rPr lang="en-ZA" sz="1800" dirty="0" smtClean="0">
                <a:effectLst>
                  <a:outerShdw blurRad="38100" dist="38100" dir="2700000" algn="tl">
                    <a:srgbClr val="C0C0C0"/>
                  </a:outerShdw>
                </a:effectLst>
                <a:latin typeface="Arial" panose="020B0604020202020204" pitchFamily="34" charset="0"/>
                <a:cs typeface="Arial" panose="020B0604020202020204" pitchFamily="34" charset="0"/>
              </a:rPr>
              <a:t>   	</a:t>
            </a:r>
            <a:r>
              <a:rPr lang="en-US" sz="1800" b="1" dirty="0" smtClean="0">
                <a:effectLst>
                  <a:outerShdw blurRad="38100" dist="38100" dir="2700000" algn="tl">
                    <a:srgbClr val="C0C0C0"/>
                  </a:outerShdw>
                </a:effectLst>
                <a:latin typeface="Arial" pitchFamily="34" charset="0"/>
                <a:cs typeface="Arial" pitchFamily="34" charset="0"/>
              </a:rPr>
              <a:t>On   </a:t>
            </a:r>
            <a:r>
              <a:rPr lang="en-US" sz="1800" b="1" dirty="0">
                <a:effectLst>
                  <a:outerShdw blurRad="38100" dist="38100" dir="2700000" algn="tl">
                    <a:srgbClr val="C0C0C0"/>
                  </a:outerShdw>
                </a:effectLst>
                <a:latin typeface="Arial" pitchFamily="34" charset="0"/>
                <a:cs typeface="Arial" pitchFamily="34" charset="0"/>
              </a:rPr>
              <a:t>course</a:t>
            </a:r>
            <a:r>
              <a:rPr lang="en-US" sz="1800" dirty="0">
                <a:effectLst>
                  <a:outerShdw blurRad="38100" dist="38100" dir="2700000" algn="tl">
                    <a:srgbClr val="C0C0C0"/>
                  </a:outerShdw>
                </a:effectLst>
                <a:latin typeface="Arial" pitchFamily="34" charset="0"/>
                <a:cs typeface="Arial" pitchFamily="34" charset="0"/>
              </a:rPr>
              <a:t> – no major action needed</a:t>
            </a:r>
            <a:endParaRPr lang="en-ZA" sz="18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1701800" indent="-452438" eaLnBrk="1" hangingPunct="1">
              <a:lnSpc>
                <a:spcPct val="150000"/>
              </a:lnSpc>
              <a:buFont typeface="Arial" panose="020B0604020202020204" pitchFamily="34" charset="0"/>
              <a:buNone/>
              <a:defRPr/>
            </a:pP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         </a:t>
            </a:r>
            <a:endParaRPr lang="en-US" sz="1800" b="1" dirty="0" smtClean="0">
              <a:effectLst>
                <a:outerShdw blurRad="38100" dist="38100" dir="2700000" algn="tl">
                  <a:srgbClr val="C0C0C0"/>
                </a:outerShdw>
              </a:effectLst>
              <a:latin typeface="Arial" panose="020B0604020202020204" pitchFamily="34" charset="0"/>
              <a:cs typeface="Arial" panose="020B0604020202020204" pitchFamily="34" charset="0"/>
            </a:endParaRPr>
          </a:p>
          <a:p>
            <a:pPr marL="1701800" indent="-452438" eaLnBrk="1" hangingPunct="1">
              <a:lnSpc>
                <a:spcPct val="150000"/>
              </a:lnSpc>
              <a:buFont typeface="Arial" panose="020B0604020202020204" pitchFamily="34" charset="0"/>
              <a:buNone/>
              <a:defRPr/>
            </a:pP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	</a:t>
            </a:r>
            <a:r>
              <a:rPr lang="en-US" sz="1800" b="1" dirty="0" smtClean="0">
                <a:effectLst>
                  <a:outerShdw blurRad="38100" dist="38100" dir="2700000" algn="tl">
                    <a:srgbClr val="C0C0C0"/>
                  </a:outerShdw>
                </a:effectLst>
                <a:latin typeface="Arial" panose="020B0604020202020204" pitchFamily="34" charset="0"/>
                <a:cs typeface="Arial" panose="020B0604020202020204" pitchFamily="34" charset="0"/>
              </a:rPr>
              <a:t>Moderate </a:t>
            </a: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risk </a:t>
            </a:r>
            <a:r>
              <a:rPr lang="en-US" sz="1800" dirty="0">
                <a:effectLst>
                  <a:outerShdw blurRad="38100" dist="38100" dir="2700000" algn="tl">
                    <a:srgbClr val="C0C0C0"/>
                  </a:outerShdw>
                </a:effectLst>
                <a:latin typeface="Arial" panose="020B0604020202020204" pitchFamily="34" charset="0"/>
                <a:cs typeface="Arial" panose="020B0604020202020204" pitchFamily="34" charset="0"/>
              </a:rPr>
              <a:t>that some problems exist and as a result the target will not be achieved in the planned time frames- </a:t>
            </a: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remedial action</a:t>
            </a:r>
            <a:r>
              <a:rPr lang="en-US" sz="1800" dirty="0">
                <a:effectLst>
                  <a:outerShdw blurRad="38100" dist="38100" dir="2700000" algn="tl">
                    <a:srgbClr val="C0C0C0"/>
                  </a:outerShdw>
                </a:effectLst>
                <a:latin typeface="Arial" panose="020B0604020202020204" pitchFamily="34" charset="0"/>
                <a:cs typeface="Arial" panose="020B0604020202020204" pitchFamily="34" charset="0"/>
              </a:rPr>
              <a:t> is needed to avoid this.</a:t>
            </a: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     </a:t>
            </a:r>
          </a:p>
          <a:p>
            <a:pPr marL="1701800" indent="-452438" eaLnBrk="1" hangingPunct="1">
              <a:lnSpc>
                <a:spcPct val="150000"/>
              </a:lnSpc>
              <a:buFont typeface="Arial" panose="020B0604020202020204" pitchFamily="34" charset="0"/>
              <a:buNone/>
              <a:defRPr/>
            </a:pPr>
            <a:r>
              <a:rPr lang="en-US" sz="1800" b="1" dirty="0" smtClean="0">
                <a:effectLst>
                  <a:outerShdw blurRad="38100" dist="38100" dir="2700000" algn="tl">
                    <a:srgbClr val="C0C0C0"/>
                  </a:outerShdw>
                </a:effectLst>
                <a:latin typeface="Arial" panose="020B0604020202020204" pitchFamily="34" charset="0"/>
                <a:cs typeface="Arial" panose="020B0604020202020204" pitchFamily="34" charset="0"/>
              </a:rPr>
              <a:t>        Certainty</a:t>
            </a:r>
            <a:r>
              <a:rPr lang="en-US" sz="1800" dirty="0" smtClean="0">
                <a:effectLst>
                  <a:outerShdw blurRad="38100" dist="38100" dir="2700000" algn="tl">
                    <a:srgbClr val="C0C0C0"/>
                  </a:outerShdw>
                </a:effectLst>
                <a:latin typeface="Arial" panose="020B0604020202020204" pitchFamily="34" charset="0"/>
                <a:cs typeface="Arial" panose="020B0604020202020204" pitchFamily="34" charset="0"/>
              </a:rPr>
              <a:t> </a:t>
            </a:r>
            <a:r>
              <a:rPr lang="en-US" sz="1800" dirty="0">
                <a:effectLst>
                  <a:outerShdw blurRad="38100" dist="38100" dir="2700000" algn="tl">
                    <a:srgbClr val="C0C0C0"/>
                  </a:outerShdw>
                </a:effectLst>
                <a:latin typeface="Arial" panose="020B0604020202020204" pitchFamily="34" charset="0"/>
                <a:cs typeface="Arial" panose="020B0604020202020204" pitchFamily="34" charset="0"/>
              </a:rPr>
              <a:t>that the target will not be achieved or was not achieved in the planned timeframes- </a:t>
            </a: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major remedial action</a:t>
            </a:r>
            <a:r>
              <a:rPr lang="en-US" sz="1800" dirty="0">
                <a:effectLst>
                  <a:outerShdw blurRad="38100" dist="38100" dir="2700000" algn="tl">
                    <a:srgbClr val="C0C0C0"/>
                  </a:outerShdw>
                </a:effectLst>
                <a:latin typeface="Arial" panose="020B0604020202020204" pitchFamily="34" charset="0"/>
                <a:cs typeface="Arial" panose="020B0604020202020204" pitchFamily="34" charset="0"/>
              </a:rPr>
              <a:t> and urgent </a:t>
            </a: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intervention</a:t>
            </a:r>
            <a:r>
              <a:rPr lang="en-US" sz="1800" dirty="0">
                <a:effectLst>
                  <a:outerShdw blurRad="38100" dist="38100" dir="2700000" algn="tl">
                    <a:srgbClr val="C0C0C0"/>
                  </a:outerShdw>
                </a:effectLst>
                <a:latin typeface="Arial" panose="020B0604020202020204" pitchFamily="34" charset="0"/>
                <a:cs typeface="Arial" panose="020B0604020202020204" pitchFamily="34" charset="0"/>
              </a:rPr>
              <a:t> is required</a:t>
            </a:r>
          </a:p>
          <a:p>
            <a:pPr marL="1701800" indent="-452438">
              <a:buNone/>
              <a:defRPr/>
            </a:pPr>
            <a:endParaRPr lang="en-US" sz="18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452438" indent="-452438" eaLnBrk="1" hangingPunct="1">
              <a:defRPr/>
            </a:pPr>
            <a:endParaRPr lang="en-US" sz="18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452438" indent="-452438" eaLnBrk="1" hangingPunct="1">
              <a:buFont typeface="Arial" panose="020B0604020202020204" pitchFamily="34" charset="0"/>
              <a:buNone/>
              <a:defRPr/>
            </a:pPr>
            <a:r>
              <a:rPr lang="en-US" sz="1800" dirty="0">
                <a:effectLst>
                  <a:outerShdw blurRad="38100" dist="38100" dir="2700000" algn="tl">
                    <a:srgbClr val="C0C0C0"/>
                  </a:outerShdw>
                </a:effectLst>
                <a:latin typeface="Arial" panose="020B0604020202020204" pitchFamily="34" charset="0"/>
                <a:cs typeface="Arial" panose="020B0604020202020204" pitchFamily="34" charset="0"/>
              </a:rPr>
              <a:t> </a:t>
            </a:r>
            <a:r>
              <a:rPr lang="en-US" sz="1800" b="1" dirty="0">
                <a:effectLst>
                  <a:outerShdw blurRad="38100" dist="38100" dir="2700000" algn="tl">
                    <a:srgbClr val="C0C0C0"/>
                  </a:outerShdw>
                </a:effectLst>
                <a:latin typeface="Arial" panose="020B0604020202020204" pitchFamily="34" charset="0"/>
                <a:cs typeface="Arial" panose="020B0604020202020204" pitchFamily="34" charset="0"/>
              </a:rPr>
              <a:t>              </a:t>
            </a:r>
            <a:endParaRPr lang="en-US" sz="1800" dirty="0">
              <a:effectLst>
                <a:outerShdw blurRad="38100" dist="38100" dir="2700000" algn="tl">
                  <a:srgbClr val="C0C0C0"/>
                </a:outerShdw>
              </a:effectLst>
              <a:latin typeface="Arial" panose="020B0604020202020204" pitchFamily="34" charset="0"/>
              <a:cs typeface="Arial" panose="020B0604020202020204" pitchFamily="34" charset="0"/>
            </a:endParaRPr>
          </a:p>
          <a:p>
            <a:pPr marL="452438" indent="-452438" eaLnBrk="1" hangingPunct="1">
              <a:defRPr/>
            </a:pPr>
            <a:endParaRPr lang="en-US" sz="1800" dirty="0">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25605" name="Date Placeholder 6"/>
          <p:cNvSpPr txBox="1">
            <a:spLocks noGrp="1"/>
          </p:cNvSpPr>
          <p:nvPr/>
        </p:nvSpPr>
        <p:spPr bwMode="auto">
          <a:xfrm>
            <a:off x="1066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0" fontAlgn="base" hangingPunct="0">
              <a:spcBef>
                <a:spcPct val="0"/>
              </a:spcBef>
              <a:spcAft>
                <a:spcPct val="0"/>
              </a:spcAft>
              <a:buFontTx/>
              <a:buNone/>
            </a:pPr>
            <a:endParaRPr lang="en-US" altLang="en-US" sz="1400" smtClean="0">
              <a:solidFill>
                <a:prstClr val="black"/>
              </a:solidFill>
              <a:latin typeface="Times New Roman" panose="02020603050405020304" pitchFamily="18" charset="0"/>
              <a:ea typeface="ヒラギノ角ゴ Pro W3" pitchFamily="1" charset="-128"/>
            </a:endParaRPr>
          </a:p>
        </p:txBody>
      </p:sp>
      <p:sp>
        <p:nvSpPr>
          <p:cNvPr id="25606" name="Footer Placeholder 5"/>
          <p:cNvSpPr txBox="1">
            <a:spLocks noGrp="1"/>
          </p:cNvSpPr>
          <p:nvPr/>
        </p:nvSpPr>
        <p:spPr bwMode="auto">
          <a:xfrm>
            <a:off x="3505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endParaRPr lang="en-US" altLang="en-US" sz="1400" smtClean="0">
              <a:solidFill>
                <a:prstClr val="black"/>
              </a:solidFill>
              <a:latin typeface="Times New Roman" panose="02020603050405020304" pitchFamily="18" charset="0"/>
              <a:ea typeface="ヒラギノ角ゴ Pro W3" pitchFamily="1" charset="-128"/>
            </a:endParaRPr>
          </a:p>
        </p:txBody>
      </p:sp>
      <p:sp>
        <p:nvSpPr>
          <p:cNvPr id="25607" name="Slide Number Placeholder 4"/>
          <p:cNvSpPr txBox="1">
            <a:spLocks noGrp="1"/>
          </p:cNvSpPr>
          <p:nvPr/>
        </p:nvSpPr>
        <p:spPr bwMode="auto">
          <a:xfrm>
            <a:off x="69342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defTabSz="914400" eaLnBrk="0" fontAlgn="base" hangingPunct="0">
              <a:spcBef>
                <a:spcPct val="0"/>
              </a:spcBef>
              <a:spcAft>
                <a:spcPct val="0"/>
              </a:spcAft>
              <a:buFontTx/>
              <a:buNone/>
            </a:pPr>
            <a:fld id="{7AB8D1EA-C09D-4E26-BA9B-BBDDFEA9604C}" type="slidenum">
              <a:rPr lang="en-US" altLang="en-US" sz="1400" smtClean="0">
                <a:solidFill>
                  <a:prstClr val="black"/>
                </a:solidFill>
                <a:latin typeface="Times New Roman" panose="02020603050405020304" pitchFamily="18" charset="0"/>
                <a:ea typeface="ヒラギノ角ゴ Pro W3" pitchFamily="1" charset="-128"/>
              </a:rPr>
              <a:pPr algn="r" defTabSz="914400" eaLnBrk="0" fontAlgn="base" hangingPunct="0">
                <a:spcBef>
                  <a:spcPct val="0"/>
                </a:spcBef>
                <a:spcAft>
                  <a:spcPct val="0"/>
                </a:spcAft>
                <a:buFontTx/>
                <a:buNone/>
              </a:pPr>
              <a:t>11</a:t>
            </a:fld>
            <a:endParaRPr lang="en-US" altLang="en-US" sz="1400" smtClean="0">
              <a:solidFill>
                <a:prstClr val="black"/>
              </a:solidFill>
              <a:latin typeface="Times New Roman" panose="02020603050405020304" pitchFamily="18" charset="0"/>
              <a:ea typeface="ヒラギノ角ゴ Pro W3" pitchFamily="1" charset="-128"/>
            </a:endParaRPr>
          </a:p>
        </p:txBody>
      </p:sp>
      <p:sp>
        <p:nvSpPr>
          <p:cNvPr id="25609" name="Rectangle 54"/>
          <p:cNvSpPr>
            <a:spLocks noChangeArrowheads="1"/>
          </p:cNvSpPr>
          <p:nvPr/>
        </p:nvSpPr>
        <p:spPr bwMode="auto">
          <a:xfrm>
            <a:off x="455608" y="2163119"/>
            <a:ext cx="1222375" cy="288925"/>
          </a:xfrm>
          <a:prstGeom prst="rect">
            <a:avLst/>
          </a:prstGeom>
          <a:solidFill>
            <a:srgbClr val="00B050"/>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0" fontAlgn="base" hangingPunct="0">
              <a:spcBef>
                <a:spcPct val="0"/>
              </a:spcBef>
              <a:spcAft>
                <a:spcPct val="0"/>
              </a:spcAft>
              <a:buFontTx/>
              <a:buNone/>
            </a:pPr>
            <a:endParaRPr lang="en-US" altLang="en-US" sz="2400" smtClean="0">
              <a:solidFill>
                <a:prstClr val="black"/>
              </a:solidFill>
              <a:latin typeface="Times New Roman" panose="02020603050405020304" pitchFamily="18" charset="0"/>
              <a:ea typeface="ヒラギノ角ゴ Pro W3" pitchFamily="1" charset="-128"/>
            </a:endParaRPr>
          </a:p>
        </p:txBody>
      </p:sp>
      <p:sp>
        <p:nvSpPr>
          <p:cNvPr id="25610" name="Rectangle 53"/>
          <p:cNvSpPr>
            <a:spLocks noChangeArrowheads="1"/>
          </p:cNvSpPr>
          <p:nvPr/>
        </p:nvSpPr>
        <p:spPr bwMode="auto">
          <a:xfrm>
            <a:off x="455607" y="3055983"/>
            <a:ext cx="1222375" cy="358775"/>
          </a:xfrm>
          <a:prstGeom prst="rect">
            <a:avLst/>
          </a:prstGeom>
          <a:solidFill>
            <a:srgbClr val="FFFF00"/>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0" fontAlgn="base" hangingPunct="0">
              <a:spcBef>
                <a:spcPct val="0"/>
              </a:spcBef>
              <a:spcAft>
                <a:spcPct val="0"/>
              </a:spcAft>
              <a:buFontTx/>
              <a:buNone/>
            </a:pPr>
            <a:endParaRPr lang="en-US" altLang="en-US" sz="2400" smtClean="0">
              <a:solidFill>
                <a:prstClr val="black"/>
              </a:solidFill>
              <a:latin typeface="Times New Roman" panose="02020603050405020304" pitchFamily="18" charset="0"/>
              <a:ea typeface="ヒラギノ角ゴ Pro W3" pitchFamily="1" charset="-128"/>
            </a:endParaRPr>
          </a:p>
        </p:txBody>
      </p:sp>
      <p:sp>
        <p:nvSpPr>
          <p:cNvPr id="25611" name="Rectangle 52"/>
          <p:cNvSpPr>
            <a:spLocks noChangeArrowheads="1"/>
          </p:cNvSpPr>
          <p:nvPr/>
        </p:nvSpPr>
        <p:spPr bwMode="auto">
          <a:xfrm>
            <a:off x="455606" y="4377474"/>
            <a:ext cx="1222375" cy="358775"/>
          </a:xfrm>
          <a:prstGeom prst="rect">
            <a:avLst/>
          </a:prstGeom>
          <a:solidFill>
            <a:srgbClr val="FF0000"/>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eaLnBrk="0" fontAlgn="base" hangingPunct="0">
              <a:spcBef>
                <a:spcPct val="0"/>
              </a:spcBef>
              <a:spcAft>
                <a:spcPct val="0"/>
              </a:spcAft>
              <a:buFontTx/>
              <a:buNone/>
            </a:pPr>
            <a:endParaRPr lang="en-US" altLang="en-US" sz="2400" smtClean="0">
              <a:solidFill>
                <a:prstClr val="black"/>
              </a:solidFill>
              <a:latin typeface="Times New Roman" panose="02020603050405020304" pitchFamily="18" charset="0"/>
              <a:ea typeface="ヒラギノ角ゴ Pro W3" pitchFamily="1" charset="-128"/>
            </a:endParaRPr>
          </a:p>
        </p:txBody>
      </p:sp>
    </p:spTree>
    <p:extLst>
      <p:ext uri="{BB962C8B-B14F-4D97-AF65-F5344CB8AC3E}">
        <p14:creationId xmlns:p14="http://schemas.microsoft.com/office/powerpoint/2010/main" xmlns="" val="2679940616"/>
      </p:ext>
    </p:extLst>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endParaRPr lang="en-US" dirty="0"/>
          </a:p>
        </p:txBody>
      </p:sp>
      <p:sp>
        <p:nvSpPr>
          <p:cNvPr id="26627" name="Subtitle 2"/>
          <p:cNvSpPr>
            <a:spLocks noGrp="1"/>
          </p:cNvSpPr>
          <p:nvPr>
            <p:ph idx="1"/>
          </p:nvPr>
        </p:nvSpPr>
        <p:spPr/>
        <p:txBody>
          <a:bodyPr/>
          <a:lstStyle/>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endParaRPr lang="en-US" altLang="en-US" smtClean="0">
              <a:ea typeface="Aharoni" panose="02010803020104030203" pitchFamily="2" charset="-79"/>
              <a:cs typeface="Arial" panose="020B0604020202020204" pitchFamily="34" charset="0"/>
            </a:endParaRPr>
          </a:p>
        </p:txBody>
      </p:sp>
      <p:sp>
        <p:nvSpPr>
          <p:cNvPr id="5" name="Rectangle 3"/>
          <p:cNvSpPr txBox="1">
            <a:spLocks noChangeArrowheads="1"/>
          </p:cNvSpPr>
          <p:nvPr/>
        </p:nvSpPr>
        <p:spPr bwMode="auto">
          <a:xfrm>
            <a:off x="330200" y="860425"/>
            <a:ext cx="9245600" cy="453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128"/>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defTabSz="914400">
              <a:buFontTx/>
              <a:buNone/>
              <a:defRPr/>
            </a:pPr>
            <a:endParaRPr lang="en-ZA" altLang="en-US" sz="4000" b="1" kern="0" dirty="0" smtClean="0">
              <a:solidFill>
                <a:prstClr val="black"/>
              </a:solidFill>
              <a:ea typeface="ヒラギノ角ゴ Pro W3" pitchFamily="1" charset="-128"/>
            </a:endParaRPr>
          </a:p>
        </p:txBody>
      </p:sp>
      <p:sp>
        <p:nvSpPr>
          <p:cNvPr id="6" name="Title 1"/>
          <p:cNvSpPr txBox="1">
            <a:spLocks/>
          </p:cNvSpPr>
          <p:nvPr/>
        </p:nvSpPr>
        <p:spPr bwMode="auto">
          <a:xfrm>
            <a:off x="120771" y="244475"/>
            <a:ext cx="9340730"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ヒラギノ角ゴ Pro W3" charset="-128"/>
                <a:cs typeface="ヒラギノ角ゴ Pro W3" charset="0"/>
              </a:defRPr>
            </a:lvl1pPr>
            <a:lvl2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2pPr>
            <a:lvl3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3pPr>
            <a:lvl4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4pPr>
            <a:lvl5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4400">
              <a:defRPr/>
            </a:pPr>
            <a:r>
              <a:rPr lang="en-ZA" altLang="en-US" sz="2400" b="1" kern="0" dirty="0" smtClean="0">
                <a:solidFill>
                  <a:srgbClr val="000000"/>
                </a:solidFill>
                <a:latin typeface="Arial Black" panose="020B0A04020102020204" pitchFamily="34" charset="0"/>
                <a:ea typeface="ヒラギノ角ゴ Pro W3" pitchFamily="1" charset="-128"/>
              </a:rPr>
              <a:t>Achievement of targets per Programme: 2017-18 </a:t>
            </a:r>
          </a:p>
          <a:p>
            <a:pPr defTabSz="914400">
              <a:defRPr/>
            </a:pPr>
            <a:r>
              <a:rPr lang="en-ZA" altLang="en-US" sz="2400" b="1" kern="0" dirty="0" smtClean="0">
                <a:solidFill>
                  <a:srgbClr val="000000"/>
                </a:solidFill>
                <a:latin typeface="Arial Black" panose="020B0A04020102020204" pitchFamily="34" charset="0"/>
                <a:ea typeface="ヒラギノ角ゴ Pro W3" pitchFamily="1" charset="-128"/>
              </a:rPr>
              <a:t>Quarter 1</a:t>
            </a:r>
          </a:p>
        </p:txBody>
      </p:sp>
      <p:graphicFrame>
        <p:nvGraphicFramePr>
          <p:cNvPr id="7" name="Content Placeholder 1"/>
          <p:cNvGraphicFramePr>
            <a:graphicFrameLocks/>
          </p:cNvGraphicFramePr>
          <p:nvPr>
            <p:extLst/>
          </p:nvPr>
        </p:nvGraphicFramePr>
        <p:xfrm>
          <a:off x="317500" y="1233488"/>
          <a:ext cx="9220199" cy="4191001"/>
        </p:xfrm>
        <a:graphic>
          <a:graphicData uri="http://schemas.openxmlformats.org/drawingml/2006/table">
            <a:tbl>
              <a:tblPr firstRow="1" firstCol="1" bandRow="1"/>
              <a:tblGrid>
                <a:gridCol w="1981200">
                  <a:extLst>
                    <a:ext uri="{9D8B030D-6E8A-4147-A177-3AD203B41FA5}">
                      <a16:colId xmlns:a16="http://schemas.microsoft.com/office/drawing/2014/main" xmlns="" val="20000"/>
                    </a:ext>
                  </a:extLst>
                </a:gridCol>
                <a:gridCol w="1307142">
                  <a:extLst>
                    <a:ext uri="{9D8B030D-6E8A-4147-A177-3AD203B41FA5}">
                      <a16:colId xmlns:a16="http://schemas.microsoft.com/office/drawing/2014/main" xmlns="" val="20001"/>
                    </a:ext>
                  </a:extLst>
                </a:gridCol>
                <a:gridCol w="1380226">
                  <a:extLst>
                    <a:ext uri="{9D8B030D-6E8A-4147-A177-3AD203B41FA5}">
                      <a16:colId xmlns:a16="http://schemas.microsoft.com/office/drawing/2014/main" xmlns="" val="20002"/>
                    </a:ext>
                  </a:extLst>
                </a:gridCol>
                <a:gridCol w="1388853">
                  <a:extLst>
                    <a:ext uri="{9D8B030D-6E8A-4147-A177-3AD203B41FA5}">
                      <a16:colId xmlns:a16="http://schemas.microsoft.com/office/drawing/2014/main" xmlns="" val="20003"/>
                    </a:ext>
                  </a:extLst>
                </a:gridCol>
                <a:gridCol w="1016697">
                  <a:extLst>
                    <a:ext uri="{9D8B030D-6E8A-4147-A177-3AD203B41FA5}">
                      <a16:colId xmlns:a16="http://schemas.microsoft.com/office/drawing/2014/main" xmlns="" val="20004"/>
                    </a:ext>
                  </a:extLst>
                </a:gridCol>
                <a:gridCol w="2146081">
                  <a:extLst>
                    <a:ext uri="{9D8B030D-6E8A-4147-A177-3AD203B41FA5}">
                      <a16:colId xmlns:a16="http://schemas.microsoft.com/office/drawing/2014/main" xmlns="" val="20005"/>
                    </a:ext>
                  </a:extLst>
                </a:gridCol>
              </a:tblGrid>
              <a:tr h="1206215">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nSpc>
                          <a:spcPct val="115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Programme</a:t>
                      </a:r>
                      <a:r>
                        <a:rPr lang="en-ZA" sz="1800" b="1" baseline="0" dirty="0" smtClean="0">
                          <a:solidFill>
                            <a:schemeClr val="tx1"/>
                          </a:solidFill>
                          <a:effectLst/>
                          <a:latin typeface="Arial" panose="020B0604020202020204" pitchFamily="34" charset="0"/>
                          <a:cs typeface="Arial" panose="020B0604020202020204" pitchFamily="34" charset="0"/>
                        </a:rPr>
                        <a:t>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nSpc>
                          <a:spcPct val="115000"/>
                        </a:lnSpc>
                        <a:spcAft>
                          <a:spcPts val="0"/>
                        </a:spcAft>
                      </a:pPr>
                      <a:r>
                        <a:rPr lang="en-ZA" sz="1800" b="1" dirty="0" smtClean="0">
                          <a:solidFill>
                            <a:schemeClr val="tx1"/>
                          </a:solidFill>
                          <a:effectLst/>
                          <a:latin typeface="Arial" panose="020B0604020202020204" pitchFamily="34" charset="0"/>
                          <a:ea typeface="Calibri"/>
                          <a:cs typeface="Arial" panose="020B0604020202020204" pitchFamily="34" charset="0"/>
                        </a:rPr>
                        <a:t>No. of Targets</a:t>
                      </a:r>
                      <a:r>
                        <a:rPr lang="en-ZA" sz="1800" b="1" baseline="0" dirty="0" smtClean="0">
                          <a:solidFill>
                            <a:schemeClr val="tx1"/>
                          </a:solidFill>
                          <a:effectLst/>
                          <a:latin typeface="Arial" panose="020B0604020202020204" pitchFamily="34" charset="0"/>
                          <a:ea typeface="Calibri"/>
                          <a:cs typeface="Arial" panose="020B0604020202020204" pitchFamily="34" charset="0"/>
                        </a:rPr>
                        <a:t> </a:t>
                      </a:r>
                      <a:r>
                        <a:rPr lang="en-ZA" sz="1800" b="1" dirty="0" smtClean="0">
                          <a:solidFill>
                            <a:schemeClr val="tx1"/>
                          </a:solidFill>
                          <a:effectLst/>
                          <a:latin typeface="Arial" panose="020B0604020202020204" pitchFamily="34" charset="0"/>
                          <a:ea typeface="Calibri"/>
                          <a:cs typeface="Arial" panose="020B0604020202020204" pitchFamily="34" charset="0"/>
                        </a:rPr>
                        <a:t>Achieved</a:t>
                      </a:r>
                      <a:r>
                        <a:rPr lang="en-ZA" sz="1800" b="1" baseline="0" dirty="0" smtClean="0">
                          <a:solidFill>
                            <a:schemeClr val="tx1"/>
                          </a:solidFill>
                          <a:effectLst/>
                          <a:latin typeface="Arial" panose="020B0604020202020204" pitchFamily="34" charset="0"/>
                          <a:ea typeface="Calibri"/>
                          <a:cs typeface="Arial" panose="020B0604020202020204" pitchFamily="34" charset="0"/>
                        </a:rPr>
                        <a:t>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r>
                        <a:rPr lang="en-ZA" sz="1800" dirty="0" smtClean="0">
                          <a:solidFill>
                            <a:schemeClr val="tx1"/>
                          </a:solidFill>
                          <a:latin typeface="Arial" panose="020B0604020202020204" pitchFamily="34" charset="0"/>
                          <a:cs typeface="Arial" panose="020B0604020202020204" pitchFamily="34" charset="0"/>
                        </a:rPr>
                        <a:t>No.</a:t>
                      </a:r>
                      <a:r>
                        <a:rPr lang="en-ZA" sz="1800" baseline="0" dirty="0" smtClean="0">
                          <a:solidFill>
                            <a:schemeClr val="tx1"/>
                          </a:solidFill>
                          <a:latin typeface="Arial" panose="020B0604020202020204" pitchFamily="34" charset="0"/>
                          <a:cs typeface="Arial" panose="020B0604020202020204" pitchFamily="34" charset="0"/>
                        </a:rPr>
                        <a:t> of Targets in Progress</a:t>
                      </a:r>
                      <a:endParaRPr lang="en-US" sz="1800" dirty="0">
                        <a:solidFill>
                          <a:schemeClr val="tx1"/>
                        </a:solidFill>
                        <a:latin typeface="Arial" panose="020B0604020202020204" pitchFamily="34" charset="0"/>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nSpc>
                          <a:spcPct val="115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No. of Targets</a:t>
                      </a:r>
                      <a:r>
                        <a:rPr lang="en-ZA" sz="1800" b="1" baseline="0" dirty="0" smtClean="0">
                          <a:solidFill>
                            <a:schemeClr val="tx1"/>
                          </a:solidFill>
                          <a:effectLst/>
                          <a:latin typeface="Arial" panose="020B0604020202020204" pitchFamily="34" charset="0"/>
                          <a:cs typeface="Arial" panose="020B0604020202020204" pitchFamily="34" charset="0"/>
                        </a:rPr>
                        <a:t> Not </a:t>
                      </a:r>
                      <a:r>
                        <a:rPr lang="en-ZA" sz="1800" b="1" dirty="0" smtClean="0">
                          <a:solidFill>
                            <a:schemeClr val="tx1"/>
                          </a:solidFill>
                          <a:effectLst/>
                          <a:latin typeface="Arial" panose="020B0604020202020204" pitchFamily="34" charset="0"/>
                          <a:cs typeface="Arial" panose="020B0604020202020204" pitchFamily="34" charset="0"/>
                        </a:rPr>
                        <a:t>Achieved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nSpc>
                          <a:spcPct val="115000"/>
                        </a:lnSpc>
                        <a:spcAft>
                          <a:spcPts val="0"/>
                        </a:spcAft>
                      </a:pPr>
                      <a:r>
                        <a:rPr lang="en-ZA" sz="1800" b="1" dirty="0" smtClean="0">
                          <a:solidFill>
                            <a:schemeClr val="tx1"/>
                          </a:solidFill>
                          <a:effectLst/>
                          <a:latin typeface="Arial" panose="020B0604020202020204" pitchFamily="34" charset="0"/>
                          <a:ea typeface="Calibri"/>
                          <a:cs typeface="Arial" panose="020B0604020202020204" pitchFamily="34" charset="0"/>
                        </a:rPr>
                        <a:t>Total Targets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nSpc>
                          <a:spcPct val="115000"/>
                        </a:lnSpc>
                        <a:spcAft>
                          <a:spcPts val="0"/>
                        </a:spcAft>
                      </a:pPr>
                      <a:r>
                        <a:rPr lang="en-ZA" sz="1800" b="1" dirty="0" smtClean="0">
                          <a:solidFill>
                            <a:schemeClr val="tx1"/>
                          </a:solidFill>
                          <a:effectLst/>
                          <a:latin typeface="Arial" panose="020B0604020202020204" pitchFamily="34" charset="0"/>
                          <a:ea typeface="Calibri"/>
                          <a:cs typeface="Arial" panose="020B0604020202020204" pitchFamily="34" charset="0"/>
                        </a:rPr>
                        <a:t>% contribution of the programme</a:t>
                      </a:r>
                      <a:r>
                        <a:rPr lang="en-ZA" sz="1800" b="1" baseline="0" dirty="0" smtClean="0">
                          <a:solidFill>
                            <a:schemeClr val="tx1"/>
                          </a:solidFill>
                          <a:effectLst/>
                          <a:latin typeface="Arial" panose="020B0604020202020204" pitchFamily="34" charset="0"/>
                          <a:ea typeface="Calibri"/>
                          <a:cs typeface="Arial" panose="020B0604020202020204" pitchFamily="34" charset="0"/>
                        </a:rPr>
                        <a:t> to the APP targets</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0"/>
                  </a:ext>
                </a:extLst>
              </a:tr>
              <a:tr h="466821">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1</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ZA" sz="2400" b="0" kern="1200" dirty="0" smtClean="0">
                          <a:solidFill>
                            <a:schemeClr val="tx1"/>
                          </a:solidFill>
                          <a:latin typeface="Arial" panose="020B0604020202020204" pitchFamily="34" charset="0"/>
                          <a:ea typeface="+mn-ea"/>
                          <a:cs typeface="Arial" panose="020B0604020202020204" pitchFamily="34" charset="0"/>
                        </a:rPr>
                        <a:t>10</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3</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0</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13</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15%</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1"/>
                  </a:ext>
                </a:extLst>
              </a:tr>
              <a:tr h="471187">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2</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7</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1</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0</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8</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9%</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466821">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3</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7</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0</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1</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8</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9%</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466821">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4</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20</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3</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7</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30</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34%</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487440">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5</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400" b="0" kern="1200" dirty="0" smtClean="0">
                          <a:solidFill>
                            <a:schemeClr val="tx1"/>
                          </a:solidFill>
                          <a:latin typeface="Arial" panose="020B0604020202020204" pitchFamily="34" charset="0"/>
                          <a:ea typeface="+mn-ea"/>
                          <a:cs typeface="Arial" panose="020B0604020202020204" pitchFamily="34" charset="0"/>
                        </a:rPr>
                        <a:t>22</a:t>
                      </a: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2</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5</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29</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b="0" kern="1200" dirty="0" smtClean="0">
                          <a:solidFill>
                            <a:schemeClr val="tx1"/>
                          </a:solidFill>
                          <a:latin typeface="Arial" panose="020B0604020202020204" pitchFamily="34" charset="0"/>
                          <a:ea typeface="+mn-ea"/>
                          <a:cs typeface="Arial" panose="020B0604020202020204" pitchFamily="34" charset="0"/>
                        </a:rPr>
                        <a:t>33%</a:t>
                      </a: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625696">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marL="0" algn="l" defTabSz="914400" rtl="0" eaLnBrk="1" latinLnBrk="0" hangingPunct="1">
                        <a:lnSpc>
                          <a:spcPct val="115000"/>
                        </a:lnSpc>
                        <a:spcAft>
                          <a:spcPts val="0"/>
                        </a:spcAft>
                      </a:pPr>
                      <a:r>
                        <a:rPr lang="en-ZA" sz="2400" b="1" kern="1200" dirty="0" smtClean="0">
                          <a:solidFill>
                            <a:schemeClr val="tx1"/>
                          </a:solidFill>
                          <a:effectLst/>
                          <a:latin typeface="Arial" panose="020B0604020202020204" pitchFamily="34" charset="0"/>
                          <a:ea typeface="+mn-ea"/>
                          <a:cs typeface="Arial" panose="020B0604020202020204" pitchFamily="34" charset="0"/>
                        </a:rPr>
                        <a:t>Total Targets</a:t>
                      </a:r>
                      <a:endParaRPr lang="en-ZA" sz="2400" b="1" kern="1200" dirty="0">
                        <a:solidFill>
                          <a:schemeClr val="tx1"/>
                        </a:solidFill>
                        <a:effectLst/>
                        <a:latin typeface="Arial" panose="020B0604020202020204" pitchFamily="34" charset="0"/>
                        <a:ea typeface="+mn-ea"/>
                        <a:cs typeface="Arial" panose="020B0604020202020204" pitchFamily="34" charset="0"/>
                      </a:endParaRP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400" b="0" kern="1200" dirty="0" smtClean="0">
                          <a:solidFill>
                            <a:schemeClr val="tx1"/>
                          </a:solidFill>
                          <a:latin typeface="Arial" panose="020B0604020202020204" pitchFamily="34" charset="0"/>
                          <a:ea typeface="+mn-ea"/>
                          <a:cs typeface="Arial" panose="020B0604020202020204" pitchFamily="34" charset="0"/>
                        </a:rPr>
                        <a:t>65</a:t>
                      </a:r>
                    </a:p>
                  </a:txBody>
                  <a:tcPr marL="53346" marR="5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400" b="0" kern="1200" dirty="0" smtClean="0">
                          <a:solidFill>
                            <a:schemeClr val="tx1"/>
                          </a:solidFill>
                          <a:latin typeface="Arial" panose="020B0604020202020204" pitchFamily="34" charset="0"/>
                          <a:ea typeface="+mn-ea"/>
                          <a:cs typeface="Arial" panose="020B0604020202020204" pitchFamily="34" charset="0"/>
                        </a:rPr>
                        <a:t>11</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400" b="0" kern="1200" dirty="0" smtClean="0">
                          <a:solidFill>
                            <a:schemeClr val="tx1"/>
                          </a:solidFill>
                          <a:latin typeface="Arial" panose="020B0604020202020204" pitchFamily="34" charset="0"/>
                          <a:ea typeface="+mn-ea"/>
                          <a:cs typeface="Arial" panose="020B0604020202020204" pitchFamily="34" charset="0"/>
                        </a:rPr>
                        <a:t>12</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1" kern="1200" dirty="0" smtClean="0">
                          <a:solidFill>
                            <a:schemeClr val="tx1"/>
                          </a:solidFill>
                          <a:latin typeface="Arial" panose="020B0604020202020204" pitchFamily="34" charset="0"/>
                          <a:ea typeface="+mn-ea"/>
                          <a:cs typeface="Arial" panose="020B0604020202020204" pitchFamily="34" charset="0"/>
                        </a:rPr>
                        <a:t>88</a:t>
                      </a:r>
                      <a:endParaRPr lang="en-US" sz="2400" b="1"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100%</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3297" marR="63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201612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31321" y="345057"/>
            <a:ext cx="8407879" cy="729679"/>
          </a:xfrm>
        </p:spPr>
        <p:txBody>
          <a:bodyPr>
            <a:noAutofit/>
          </a:bodyPr>
          <a:lstStyle/>
          <a:p>
            <a:r>
              <a:rPr lang="en-ZA" altLang="en-US" sz="2400" b="1" dirty="0">
                <a:latin typeface="Arial Black" panose="020B0A04020102020204" pitchFamily="34" charset="0"/>
                <a:ea typeface="ヒラギノ角ゴ Pro W3" pitchFamily="1" charset="-128"/>
              </a:rPr>
              <a:t>Achievement of Targets per Programme: 2017-18</a:t>
            </a:r>
            <a:br>
              <a:rPr lang="en-ZA" altLang="en-US" sz="2400" b="1" dirty="0">
                <a:latin typeface="Arial Black" panose="020B0A04020102020204" pitchFamily="34" charset="0"/>
                <a:ea typeface="ヒラギノ角ゴ Pro W3" pitchFamily="1" charset="-128"/>
              </a:rPr>
            </a:br>
            <a:r>
              <a:rPr lang="en-ZA" altLang="en-US" sz="2400" b="1" dirty="0">
                <a:latin typeface="Arial Black" panose="020B0A04020102020204" pitchFamily="34" charset="0"/>
                <a:ea typeface="ヒラギノ角ゴ Pro W3" pitchFamily="1" charset="-128"/>
              </a:rPr>
              <a:t>Quarter 2</a:t>
            </a:r>
          </a:p>
        </p:txBody>
      </p:sp>
      <p:sp>
        <p:nvSpPr>
          <p:cNvPr id="10243"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ヒラギノ角ゴ Pro W3" pitchFamily="1" charset="-128"/>
              </a:defRPr>
            </a:lvl1pPr>
            <a:lvl2pPr marL="742950" indent="-285750">
              <a:spcBef>
                <a:spcPct val="20000"/>
              </a:spcBef>
              <a:buChar char="–"/>
              <a:defRPr sz="2800">
                <a:solidFill>
                  <a:schemeClr val="tx1"/>
                </a:solidFill>
                <a:latin typeface="Times New Roman" pitchFamily="18" charset="0"/>
                <a:ea typeface="ヒラギノ角ゴ Pro W3" pitchFamily="1" charset="-128"/>
              </a:defRPr>
            </a:lvl2pPr>
            <a:lvl3pPr marL="1143000" indent="-228600">
              <a:spcBef>
                <a:spcPct val="20000"/>
              </a:spcBef>
              <a:buChar char="•"/>
              <a:defRPr sz="2400">
                <a:solidFill>
                  <a:schemeClr val="tx1"/>
                </a:solidFill>
                <a:latin typeface="Times New Roman" pitchFamily="18" charset="0"/>
                <a:ea typeface="ヒラギノ角ゴ Pro W3" pitchFamily="1" charset="-128"/>
              </a:defRPr>
            </a:lvl3pPr>
            <a:lvl4pPr marL="1600200" indent="-228600">
              <a:spcBef>
                <a:spcPct val="20000"/>
              </a:spcBef>
              <a:buChar char="–"/>
              <a:defRPr sz="2000">
                <a:solidFill>
                  <a:schemeClr val="tx1"/>
                </a:solidFill>
                <a:latin typeface="Times New Roman" pitchFamily="18" charset="0"/>
                <a:ea typeface="ヒラギノ角ゴ Pro W3" pitchFamily="1" charset="-128"/>
              </a:defRPr>
            </a:lvl4pPr>
            <a:lvl5pPr marL="2057400" indent="-228600">
              <a:spcBef>
                <a:spcPct val="20000"/>
              </a:spcBef>
              <a:buChar char="»"/>
              <a:defRPr sz="2000">
                <a:solidFill>
                  <a:schemeClr val="tx1"/>
                </a:solidFill>
                <a:latin typeface="Times New Roman"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9pPr>
          </a:lstStyle>
          <a:p>
            <a:pPr>
              <a:spcBef>
                <a:spcPct val="0"/>
              </a:spcBef>
              <a:buFontTx/>
              <a:buNone/>
            </a:pPr>
            <a:fld id="{33CD9937-DEA9-4A74-8E64-A5C910F44752}" type="slidenum">
              <a:rPr lang="en-US" altLang="en-US" sz="1400">
                <a:solidFill>
                  <a:srgbClr val="000000"/>
                </a:solidFill>
                <a:latin typeface="Calibri" pitchFamily="34" charset="0"/>
              </a:rPr>
              <a:pPr>
                <a:spcBef>
                  <a:spcPct val="0"/>
                </a:spcBef>
                <a:buFontTx/>
                <a:buNone/>
              </a:pPr>
              <a:t>13</a:t>
            </a:fld>
            <a:endParaRPr lang="en-US" altLang="en-US" sz="1400">
              <a:solidFill>
                <a:srgbClr val="000000"/>
              </a:solidFill>
              <a:latin typeface="Calibri" pitchFamily="34" charset="0"/>
            </a:endParaRPr>
          </a:p>
        </p:txBody>
      </p:sp>
      <p:graphicFrame>
        <p:nvGraphicFramePr>
          <p:cNvPr id="2" name="Content Placeholder 1"/>
          <p:cNvGraphicFramePr>
            <a:graphicFrameLocks noGrp="1"/>
          </p:cNvGraphicFramePr>
          <p:nvPr>
            <p:ph idx="1"/>
            <p:extLst/>
          </p:nvPr>
        </p:nvGraphicFramePr>
        <p:xfrm>
          <a:off x="112144" y="1202067"/>
          <a:ext cx="9489056" cy="4303562"/>
        </p:xfrm>
        <a:graphic>
          <a:graphicData uri="http://schemas.openxmlformats.org/drawingml/2006/table">
            <a:tbl>
              <a:tblPr firstRow="1" firstCol="1" bandRow="1">
                <a:tableStyleId>{5C22544A-7EE6-4342-B048-85BDC9FD1C3A}</a:tableStyleId>
              </a:tblPr>
              <a:tblGrid>
                <a:gridCol w="2185224">
                  <a:extLst>
                    <a:ext uri="{9D8B030D-6E8A-4147-A177-3AD203B41FA5}">
                      <a16:colId xmlns:a16="http://schemas.microsoft.com/office/drawing/2014/main" xmlns="" val="20000"/>
                    </a:ext>
                  </a:extLst>
                </a:gridCol>
                <a:gridCol w="1327728">
                  <a:extLst>
                    <a:ext uri="{9D8B030D-6E8A-4147-A177-3AD203B41FA5}">
                      <a16:colId xmlns:a16="http://schemas.microsoft.com/office/drawing/2014/main" xmlns="" val="20001"/>
                    </a:ext>
                  </a:extLst>
                </a:gridCol>
                <a:gridCol w="1384964">
                  <a:extLst>
                    <a:ext uri="{9D8B030D-6E8A-4147-A177-3AD203B41FA5}">
                      <a16:colId xmlns:a16="http://schemas.microsoft.com/office/drawing/2014/main" xmlns="" val="20002"/>
                    </a:ext>
                  </a:extLst>
                </a:gridCol>
                <a:gridCol w="1384964">
                  <a:extLst>
                    <a:ext uri="{9D8B030D-6E8A-4147-A177-3AD203B41FA5}">
                      <a16:colId xmlns:a16="http://schemas.microsoft.com/office/drawing/2014/main" xmlns="" val="20003"/>
                    </a:ext>
                  </a:extLst>
                </a:gridCol>
                <a:gridCol w="1230686">
                  <a:extLst>
                    <a:ext uri="{9D8B030D-6E8A-4147-A177-3AD203B41FA5}">
                      <a16:colId xmlns:a16="http://schemas.microsoft.com/office/drawing/2014/main" xmlns="" val="20004"/>
                    </a:ext>
                  </a:extLst>
                </a:gridCol>
                <a:gridCol w="1975490">
                  <a:extLst>
                    <a:ext uri="{9D8B030D-6E8A-4147-A177-3AD203B41FA5}">
                      <a16:colId xmlns:a16="http://schemas.microsoft.com/office/drawing/2014/main" xmlns="" val="20005"/>
                    </a:ext>
                  </a:extLst>
                </a:gridCol>
              </a:tblGrid>
              <a:tr h="1502527">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420688"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Programme </a:t>
                      </a:r>
                      <a:endParaRPr kumimoji="0" lang="en-ZA" altLang="en-US"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420688"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 of Targets Achieved </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420688"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No. of Targets that are partially Achieved </a:t>
                      </a:r>
                      <a:endParaRPr kumimoji="0" lang="en-ZA" altLang="en-US" sz="1600" b="1"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420688"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No. of Targets Not Achieved </a:t>
                      </a:r>
                      <a:endParaRPr kumimoji="0" lang="en-ZA" altLang="en-US"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420688"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Total Targets </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420688"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contribution of the programme to the APP targets</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3135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20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Programme 1</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420688" rtl="0" eaLnBrk="1" fontAlgn="base" latinLnBrk="0" hangingPunct="1">
                        <a:lnSpc>
                          <a:spcPct val="100000"/>
                        </a:lnSpc>
                        <a:spcBef>
                          <a:spcPct val="0"/>
                        </a:spcBef>
                        <a:spcAft>
                          <a:spcPct val="0"/>
                        </a:spcAft>
                        <a:buClrTx/>
                        <a:buSzTx/>
                        <a:buFontTx/>
                        <a:buNone/>
                        <a:tabLst/>
                      </a:pPr>
                      <a:r>
                        <a:rPr kumimoji="0" lang="en-ZA"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4</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defTabSz="42068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20688">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20688">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20688">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20688">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20688"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6</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defTabSz="4572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defTabSz="45720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defTabSz="4572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defTabSz="4572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defTabSz="4572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3</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13</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dirty="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15%</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5337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20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Programme 2</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8</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0</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0</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8</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9%</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2463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20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Programme 3</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5</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2</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3</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10</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dirty="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11%</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1427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20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Programme 4</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22</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4</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3</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29</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33%</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6900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20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Programme 5</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19</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3</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6</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28</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32%</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60203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altLang="en-US" sz="1600" b="1"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Total Targets</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58</a:t>
                      </a:r>
                    </a:p>
                  </a:txBody>
                  <a:tcPr marL="53346" marR="5334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15</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15</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88</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Arial" panose="020B0604020202020204" pitchFamily="34" charset="0"/>
                          <a:ea typeface="ヒラギノ角ゴ Pro W3" pitchFamily="1" charset="-128"/>
                          <a:cs typeface="Arial" panose="020B0604020202020204" pitchFamily="34" charset="0"/>
                        </a:rPr>
                        <a:t>100%</a:t>
                      </a:r>
                    </a:p>
                  </a:txBody>
                  <a:tcPr marL="63297" marR="632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79048621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54063" y="2133600"/>
            <a:ext cx="8420100" cy="1143000"/>
          </a:xfrm>
        </p:spPr>
        <p:txBody>
          <a:bodyPr>
            <a:normAutofit/>
          </a:bodyPr>
          <a:lstStyle/>
          <a:p>
            <a:r>
              <a:rPr lang="en-US" altLang="en-US" sz="3600" b="1" dirty="0" smtClean="0">
                <a:latin typeface="Arial" panose="020B0604020202020204" pitchFamily="34" charset="0"/>
                <a:ea typeface="ヒラギノ角ゴ Pro W3" pitchFamily="1" charset="-128"/>
                <a:cs typeface="Arial" panose="020B0604020202020204" pitchFamily="34" charset="0"/>
              </a:rPr>
              <a:t>PROGRAMME 1: ADMINISTRATION</a:t>
            </a:r>
            <a:endParaRPr lang="en-ZA" altLang="en-US" sz="3600" b="1" dirty="0" smtClean="0">
              <a:latin typeface="Arial" panose="020B0604020202020204" pitchFamily="34" charset="0"/>
              <a:ea typeface="ヒラギノ角ゴ Pro W3" pitchFamily="1" charset="-128"/>
              <a:cs typeface="Arial" panose="020B0604020202020204" pitchFamily="34" charset="0"/>
            </a:endParaRPr>
          </a:p>
        </p:txBody>
      </p:sp>
      <p:sp>
        <p:nvSpPr>
          <p:cNvPr id="21507"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631ECE8-B138-40FD-80B3-E78474CB6335}" type="slidenum">
              <a:rPr lang="en-GB" altLang="en-US" sz="1400" smtClean="0">
                <a:solidFill>
                  <a:prstClr val="black"/>
                </a:solidFill>
              </a:rPr>
              <a:pPr>
                <a:spcBef>
                  <a:spcPct val="0"/>
                </a:spcBef>
                <a:buFontTx/>
                <a:buNone/>
              </a:pPr>
              <a:t>14</a:t>
            </a:fld>
            <a:endParaRPr lang="en-GB" altLang="en-US" sz="1400" smtClean="0">
              <a:solidFill>
                <a:prstClr val="black"/>
              </a:solidFill>
            </a:endParaRPr>
          </a:p>
        </p:txBody>
      </p:sp>
      <p:sp>
        <p:nvSpPr>
          <p:cNvPr id="21508"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377289502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46B806F7-B483-49DF-A6F5-8862798326FC}" type="slidenum">
              <a:rPr lang="en-GB" altLang="en-US" sz="1400" smtClean="0">
                <a:solidFill>
                  <a:prstClr val="black"/>
                </a:solidFill>
              </a:rPr>
              <a:pPr>
                <a:spcBef>
                  <a:spcPct val="0"/>
                </a:spcBef>
                <a:buFontTx/>
                <a:buNone/>
              </a:pPr>
              <a:t>15</a:t>
            </a:fld>
            <a:endParaRPr lang="en-GB" altLang="en-US" sz="1400" smtClean="0">
              <a:solidFill>
                <a:prstClr val="black"/>
              </a:solidFill>
            </a:endParaRPr>
          </a:p>
        </p:txBody>
      </p:sp>
      <p:graphicFrame>
        <p:nvGraphicFramePr>
          <p:cNvPr id="171048" name="Group 40"/>
          <p:cNvGraphicFramePr>
            <a:graphicFrameLocks noGrp="1"/>
          </p:cNvGraphicFramePr>
          <p:nvPr>
            <p:extLst/>
          </p:nvPr>
        </p:nvGraphicFramePr>
        <p:xfrm>
          <a:off x="177800" y="1008212"/>
          <a:ext cx="9594850" cy="4245347"/>
        </p:xfrm>
        <a:graphic>
          <a:graphicData uri="http://schemas.openxmlformats.org/drawingml/2006/table">
            <a:tbl>
              <a:tblPr/>
              <a:tblGrid>
                <a:gridCol w="3388360">
                  <a:extLst>
                    <a:ext uri="{9D8B030D-6E8A-4147-A177-3AD203B41FA5}">
                      <a16:colId xmlns:a16="http://schemas.microsoft.com/office/drawing/2014/main" xmlns="" val="20000"/>
                    </a:ext>
                  </a:extLst>
                </a:gridCol>
                <a:gridCol w="6206490">
                  <a:extLst>
                    <a:ext uri="{9D8B030D-6E8A-4147-A177-3AD203B41FA5}">
                      <a16:colId xmlns:a16="http://schemas.microsoft.com/office/drawing/2014/main" xmlns="" val="20001"/>
                    </a:ext>
                  </a:extLst>
                </a:gridCol>
              </a:tblGrid>
              <a:tr h="571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cap="none" normalizeH="0" baseline="0" dirty="0" smtClean="0">
                          <a:ln>
                            <a:noFill/>
                          </a:ln>
                          <a:solidFill>
                            <a:schemeClr val="tx1"/>
                          </a:solidFill>
                          <a:effectLst/>
                          <a:latin typeface="Arial" pitchFamily="34" charset="0"/>
                          <a:cs typeface="Arial" pitchFamily="34" charset="0"/>
                        </a:rPr>
                        <a:t>Annual Target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kern="1200" cap="none" normalizeH="0" baseline="0" dirty="0" smtClean="0">
                          <a:ln>
                            <a:noFill/>
                          </a:ln>
                          <a:solidFill>
                            <a:schemeClr val="tx1"/>
                          </a:solidFill>
                          <a:effectLst/>
                          <a:latin typeface="Arial" pitchFamily="34" charset="0"/>
                          <a:ea typeface="+mn-ea"/>
                          <a:cs typeface="Arial" pitchFamily="34" charset="0"/>
                        </a:rPr>
                        <a:t> Monitor and report on 100% of  SPCHD Cluster decisions</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4733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1" i="0" u="none" strike="noStrike" kern="1200" cap="none" normalizeH="0" baseline="0" dirty="0" smtClean="0">
                          <a:ln>
                            <a:noFill/>
                          </a:ln>
                          <a:solidFill>
                            <a:schemeClr val="tx1"/>
                          </a:solidFill>
                          <a:effectLst/>
                          <a:latin typeface="Arial" pitchFamily="34" charset="0"/>
                          <a:ea typeface="+mn-ea"/>
                          <a:cs typeface="Arial" pitchFamily="34" charset="0"/>
                        </a:rPr>
                        <a:t>First Quarter Achievements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81952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800" kern="1200" dirty="0" smtClean="0">
                          <a:solidFill>
                            <a:schemeClr val="tx1"/>
                          </a:solidFill>
                          <a:effectLst/>
                          <a:latin typeface="Arial" panose="020B0604020202020204" pitchFamily="34" charset="0"/>
                          <a:ea typeface="+mn-ea"/>
                          <a:cs typeface="Arial" panose="020B0604020202020204" pitchFamily="34" charset="0"/>
                        </a:rPr>
                        <a:t>Analyse and report on the status of implementation of Social Cluster and DSD Management Forum decisions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ZA" sz="1800" kern="1200" dirty="0" smtClean="0">
                        <a:solidFill>
                          <a:schemeClr val="tx1"/>
                        </a:solidFill>
                        <a:effectLst/>
                        <a:latin typeface="Arial" panose="020B0604020202020204" pitchFamily="34" charset="0"/>
                        <a:ea typeface="+mn-ea"/>
                        <a:cs typeface="Arial" panose="020B060402020202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800" kern="1200" dirty="0" smtClean="0">
                          <a:solidFill>
                            <a:schemeClr val="tx1"/>
                          </a:solidFill>
                          <a:effectLst/>
                          <a:latin typeface="Arial" panose="020B0604020202020204" pitchFamily="34" charset="0"/>
                          <a:ea typeface="+mn-ea"/>
                          <a:cs typeface="Arial" panose="020B0604020202020204" pitchFamily="34" charset="0"/>
                        </a:rPr>
                        <a:t>The unit analysed and reported on the status of implementation of Social Cluster and DSD Management Forum decisions</a:t>
                      </a:r>
                    </a:p>
                    <a:p>
                      <a:pPr marL="0" marR="0" lvl="0" indent="0" algn="l" defTabSz="914400" rtl="0" eaLnBrk="1" fontAlgn="base" latinLnBrk="0" hangingPunct="1">
                        <a:lnSpc>
                          <a:spcPct val="100000"/>
                        </a:lnSpc>
                        <a:spcBef>
                          <a:spcPct val="0"/>
                        </a:spcBef>
                        <a:spcAft>
                          <a:spcPct val="0"/>
                        </a:spcAft>
                        <a:buClrTx/>
                        <a:buSzTx/>
                        <a:buFontTx/>
                        <a:buNone/>
                        <a:tabLst/>
                      </a:pPr>
                      <a:endParaRPr lang="en-GB" sz="1800" kern="1200" dirty="0" smtClean="0">
                        <a:solidFill>
                          <a:schemeClr val="tx1"/>
                        </a:solidFill>
                        <a:effectLst/>
                        <a:latin typeface="Arial" panose="020B0604020202020204" pitchFamily="34" charset="0"/>
                        <a:ea typeface="+mn-ea"/>
                        <a:cs typeface="Arial" panose="020B060402020202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548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cap="none" normalizeH="0" baseline="0" dirty="0" smtClean="0">
                          <a:ln>
                            <a:noFill/>
                          </a:ln>
                          <a:solidFill>
                            <a:schemeClr val="tx1"/>
                          </a:solidFill>
                          <a:effectLst/>
                          <a:latin typeface="Arial" pitchFamily="34" charset="0"/>
                          <a:cs typeface="Arial" pitchFamily="34" charset="0"/>
                        </a:rPr>
                        <a:t>Quarter 2 Target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kern="1200" cap="none" normalizeH="0" baseline="0" dirty="0" smtClean="0">
                          <a:ln>
                            <a:noFill/>
                          </a:ln>
                          <a:solidFill>
                            <a:schemeClr val="tx1"/>
                          </a:solidFill>
                          <a:effectLst/>
                          <a:latin typeface="Arial" pitchFamily="34" charset="0"/>
                          <a:ea typeface="+mn-ea"/>
                          <a:cs typeface="Arial" pitchFamily="34" charset="0"/>
                        </a:rPr>
                        <a:t> Second Quarter Achievements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89047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800" kern="1200" dirty="0" smtClean="0">
                          <a:solidFill>
                            <a:schemeClr val="tx1"/>
                          </a:solidFill>
                          <a:effectLst/>
                          <a:latin typeface="Arial" panose="020B0604020202020204" pitchFamily="34" charset="0"/>
                          <a:ea typeface="+mn-ea"/>
                          <a:cs typeface="Arial" panose="020B0604020202020204" pitchFamily="34" charset="0"/>
                        </a:rPr>
                        <a:t>Monitor and report on 100% of SPCHD Cluster </a:t>
                      </a:r>
                      <a:endParaRPr lang="en-ZA" sz="18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sz="1800" kern="1200" dirty="0" smtClean="0">
                        <a:solidFill>
                          <a:schemeClr val="tx1"/>
                        </a:solidFill>
                        <a:effectLst/>
                        <a:latin typeface="Arial" panose="020B0604020202020204" pitchFamily="34" charset="0"/>
                        <a:ea typeface="+mn-ea"/>
                        <a:cs typeface="Arial" panose="020B060402020202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800" kern="1200" dirty="0" smtClean="0">
                          <a:solidFill>
                            <a:schemeClr val="tx1"/>
                          </a:solidFill>
                          <a:effectLst/>
                          <a:latin typeface="Arial" panose="020B0604020202020204" pitchFamily="34" charset="0"/>
                          <a:ea typeface="+mn-ea"/>
                          <a:cs typeface="Arial" panose="020B0604020202020204" pitchFamily="34" charset="0"/>
                        </a:rPr>
                        <a:t>The Unit analysed and reported on the status of the implementation of Social Cluster and DSD Management Forum decisions. </a:t>
                      </a:r>
                    </a:p>
                    <a:p>
                      <a:pPr marL="0" marR="0" lvl="0" indent="0" algn="l" defTabSz="914400" rtl="0" eaLnBrk="1" fontAlgn="base" latinLnBrk="0" hangingPunct="1">
                        <a:lnSpc>
                          <a:spcPct val="100000"/>
                        </a:lnSpc>
                        <a:spcBef>
                          <a:spcPct val="0"/>
                        </a:spcBef>
                        <a:spcAft>
                          <a:spcPct val="0"/>
                        </a:spcAft>
                        <a:buClrTx/>
                        <a:buSzTx/>
                        <a:buFontTx/>
                        <a:buNone/>
                        <a:tabLst/>
                      </a:pPr>
                      <a:endParaRPr lang="en-GB" sz="1800" kern="1200" dirty="0" smtClean="0">
                        <a:solidFill>
                          <a:schemeClr val="tx1"/>
                        </a:solidFill>
                        <a:effectLst/>
                        <a:latin typeface="Arial" panose="020B0604020202020204" pitchFamily="34" charset="0"/>
                        <a:ea typeface="+mn-ea"/>
                        <a:cs typeface="Arial" panose="020B060402020202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
        <p:nvSpPr>
          <p:cNvPr id="22542" name="Title 1"/>
          <p:cNvSpPr txBox="1">
            <a:spLocks/>
          </p:cNvSpPr>
          <p:nvPr/>
        </p:nvSpPr>
        <p:spPr bwMode="auto">
          <a:xfrm>
            <a:off x="177800" y="340360"/>
            <a:ext cx="8985250" cy="654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1800" b="1" dirty="0">
                <a:solidFill>
                  <a:prstClr val="black"/>
                </a:solidFill>
                <a:latin typeface="Arial Black" panose="020B0A04020102020204" pitchFamily="34" charset="0"/>
                <a:cs typeface="Arial" panose="020B0604020202020204" pitchFamily="34" charset="0"/>
              </a:rPr>
              <a:t>Programme 1  Administration: </a:t>
            </a:r>
            <a:endParaRPr lang="en-US" altLang="en-US" sz="1800" b="1" dirty="0" smtClean="0">
              <a:solidFill>
                <a:prstClr val="black"/>
              </a:solidFill>
              <a:latin typeface="Arial Black" panose="020B0A04020102020204" pitchFamily="34" charset="0"/>
              <a:cs typeface="Arial" panose="020B0604020202020204" pitchFamily="34" charset="0"/>
            </a:endParaRPr>
          </a:p>
          <a:p>
            <a:pPr algn="ctr">
              <a:spcBef>
                <a:spcPct val="0"/>
              </a:spcBef>
              <a:buFontTx/>
              <a:buNone/>
            </a:pPr>
            <a:r>
              <a:rPr lang="en-US" altLang="en-US" sz="1800" b="1" dirty="0">
                <a:solidFill>
                  <a:prstClr val="black"/>
                </a:solidFill>
                <a:latin typeface="Arial Black" panose="020B0A04020102020204" pitchFamily="34" charset="0"/>
                <a:cs typeface="Arial" panose="020B0604020202020204" pitchFamily="34" charset="0"/>
              </a:rPr>
              <a:t>Intergovernmental Relations </a:t>
            </a:r>
            <a:r>
              <a:rPr lang="en-US" altLang="en-US" sz="1800" b="1" dirty="0" smtClean="0">
                <a:solidFill>
                  <a:prstClr val="black"/>
                </a:solidFill>
                <a:latin typeface="Arial Black" panose="020B0A04020102020204" pitchFamily="34" charset="0"/>
                <a:cs typeface="Arial" panose="020B0604020202020204" pitchFamily="34" charset="0"/>
              </a:rPr>
              <a:t>and Executive Support</a:t>
            </a:r>
            <a:endParaRPr lang="en-US" altLang="en-US" sz="1800" b="1" dirty="0">
              <a:solidFill>
                <a:prstClr val="black"/>
              </a:solidFill>
              <a:latin typeface="Arial Black" panose="020B0A04020102020204" pitchFamily="34" charset="0"/>
              <a:cs typeface="Arial" panose="020B0604020202020204" pitchFamily="34" charset="0"/>
            </a:endParaRPr>
          </a:p>
        </p:txBody>
      </p:sp>
      <p:sp>
        <p:nvSpPr>
          <p:cNvPr id="22543"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4164667787"/>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A6A4A24-F018-4920-BDCE-739790D56C65}" type="slidenum">
              <a:rPr lang="en-GB" altLang="en-US" sz="1400" smtClean="0">
                <a:solidFill>
                  <a:prstClr val="black"/>
                </a:solidFill>
              </a:rPr>
              <a:pPr>
                <a:spcBef>
                  <a:spcPct val="0"/>
                </a:spcBef>
                <a:buFontTx/>
                <a:buNone/>
              </a:pPr>
              <a:t>16</a:t>
            </a:fld>
            <a:endParaRPr lang="en-GB" altLang="en-US" sz="1400" smtClean="0">
              <a:solidFill>
                <a:prstClr val="black"/>
              </a:solidFill>
            </a:endParaRPr>
          </a:p>
        </p:txBody>
      </p:sp>
      <p:graphicFrame>
        <p:nvGraphicFramePr>
          <p:cNvPr id="171011" name="Group 3"/>
          <p:cNvGraphicFramePr>
            <a:graphicFrameLocks noGrp="1"/>
          </p:cNvGraphicFramePr>
          <p:nvPr>
            <p:extLst/>
          </p:nvPr>
        </p:nvGraphicFramePr>
        <p:xfrm>
          <a:off x="109538" y="807040"/>
          <a:ext cx="9525000" cy="4647360"/>
        </p:xfrm>
        <a:graphic>
          <a:graphicData uri="http://schemas.openxmlformats.org/drawingml/2006/table">
            <a:tbl>
              <a:tblPr/>
              <a:tblGrid>
                <a:gridCol w="3223260">
                  <a:extLst>
                    <a:ext uri="{9D8B030D-6E8A-4147-A177-3AD203B41FA5}">
                      <a16:colId xmlns:a16="http://schemas.microsoft.com/office/drawing/2014/main" xmlns="" val="20000"/>
                    </a:ext>
                  </a:extLst>
                </a:gridCol>
                <a:gridCol w="6301740">
                  <a:extLst>
                    <a:ext uri="{9D8B030D-6E8A-4147-A177-3AD203B41FA5}">
                      <a16:colId xmlns:a16="http://schemas.microsoft.com/office/drawing/2014/main" xmlns="" val="20001"/>
                    </a:ext>
                  </a:extLst>
                </a:gridCol>
              </a:tblGrid>
              <a:tr h="3600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1600" b="1" kern="1200" dirty="0" smtClean="0">
                          <a:solidFill>
                            <a:schemeClr val="tx1"/>
                          </a:solidFill>
                          <a:effectLst/>
                          <a:latin typeface="Arial" panose="020B0604020202020204" pitchFamily="34" charset="0"/>
                          <a:ea typeface="+mn-ea"/>
                          <a:cs typeface="Arial" panose="020B0604020202020204" pitchFamily="34" charset="0"/>
                        </a:rPr>
                        <a:t>Develop Information and Knowledge Management Policy</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240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tx1"/>
                          </a:solidFill>
                          <a:effectLst/>
                          <a:latin typeface="Arial" panose="020B0604020202020204" pitchFamily="34" charset="0"/>
                          <a:ea typeface="Times New Roman"/>
                          <a:cs typeface="Arial" panose="020B0604020202020204" pitchFamily="34" charset="0"/>
                        </a:rPr>
                        <a:t>First</a:t>
                      </a:r>
                      <a:r>
                        <a:rPr lang="en-ZA" sz="1600" b="1" kern="1200" baseline="0" dirty="0" smtClean="0">
                          <a:solidFill>
                            <a:schemeClr val="tx1"/>
                          </a:solidFill>
                          <a:effectLst/>
                          <a:latin typeface="Arial" panose="020B0604020202020204" pitchFamily="34" charset="0"/>
                          <a:ea typeface="Times New Roman"/>
                          <a:cs typeface="Arial" panose="020B0604020202020204" pitchFamily="34" charset="0"/>
                        </a:rPr>
                        <a:t> </a:t>
                      </a:r>
                      <a:r>
                        <a:rPr lang="en-ZA" sz="1600" b="1" kern="1200" dirty="0" smtClean="0">
                          <a:solidFill>
                            <a:schemeClr val="tx1"/>
                          </a:solidFill>
                          <a:effectLst/>
                          <a:latin typeface="Arial" panose="020B0604020202020204" pitchFamily="34" charset="0"/>
                          <a:ea typeface="Times New Roman"/>
                          <a:cs typeface="Arial" panose="020B0604020202020204" pitchFamily="34" charset="0"/>
                        </a:rPr>
                        <a:t>Quarter  Achievement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60244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Conduct Information and Knowledge Management Audit</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Information and Knowledge Management Audit  was conducted </a:t>
                      </a:r>
                      <a:endParaRPr lang="en-ZA" sz="1600" kern="1200" noProof="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ZA" sz="1600" kern="1200" noProof="0" dirty="0" smtClean="0">
                        <a:solidFill>
                          <a:schemeClr val="tx1"/>
                        </a:solidFill>
                        <a:effectLst/>
                        <a:latin typeface="Arial" panose="020B0604020202020204" pitchFamily="34" charset="0"/>
                        <a:ea typeface="+mn-ea"/>
                        <a:cs typeface="Arial" panose="020B0604020202020204"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081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800" b="1" kern="1200" dirty="0" smtClean="0">
                          <a:solidFill>
                            <a:schemeClr val="tx1"/>
                          </a:solidFill>
                          <a:effectLst/>
                          <a:latin typeface="Arial" panose="020B0604020202020204" pitchFamily="34" charset="0"/>
                          <a:ea typeface="Times New Roman"/>
                          <a:cs typeface="Arial" panose="020B0604020202020204" pitchFamily="34" charset="0"/>
                        </a:rPr>
                        <a:t>Second Qu</a:t>
                      </a:r>
                      <a:r>
                        <a:rPr lang="en-ZA" sz="1600" b="1" kern="1200" dirty="0" smtClean="0">
                          <a:solidFill>
                            <a:schemeClr val="tx1"/>
                          </a:solidFill>
                          <a:effectLst/>
                          <a:latin typeface="Arial" panose="020B0604020202020204" pitchFamily="34" charset="0"/>
                          <a:ea typeface="Times New Roman"/>
                          <a:cs typeface="Arial" panose="020B0604020202020204" pitchFamily="34" charset="0"/>
                        </a:rPr>
                        <a:t>arter Achievement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6410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Develop a Draft Information and Knowledge Management Policy</a:t>
                      </a: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Draft Information and Knowledge Management Policy was developed</a:t>
                      </a:r>
                      <a:endParaRPr kumimoji="0" lang="en-ZA"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a:cs typeface="Arial" panose="020B0604020202020204"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3409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 </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Facilitate the integration of gender into 4 polices</a:t>
                      </a:r>
                      <a:endPar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1837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kern="1200" dirty="0" smtClean="0">
                          <a:solidFill>
                            <a:schemeClr val="tx1"/>
                          </a:solidFill>
                          <a:effectLst/>
                          <a:latin typeface="Arial" panose="020B0604020202020204" pitchFamily="34" charset="0"/>
                          <a:ea typeface="Times New Roman"/>
                          <a:cs typeface="Arial" panose="020B0604020202020204" pitchFamily="34" charset="0"/>
                        </a:rPr>
                        <a:t>First Quarter Achievement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58835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a:cs typeface="Arial" panose="020B0604020202020204" pitchFamily="34" charset="0"/>
                        </a:rPr>
                        <a:t>Facilitate the integration of gender into 1 polices</a:t>
                      </a:r>
                      <a:endPar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Facilitated the integration of gender into the DSD parking policy using a mainstreaming questionnaire</a:t>
                      </a:r>
                      <a:endParaRPr lang="en-US" sz="1600" kern="1200" noProof="0" dirty="0" smtClean="0">
                        <a:solidFill>
                          <a:schemeClr val="tx1"/>
                        </a:solidFill>
                        <a:effectLst/>
                        <a:latin typeface="Arial" panose="020B0604020202020204" pitchFamily="34" charset="0"/>
                        <a:ea typeface="+mn-ea"/>
                        <a:cs typeface="Arial" panose="020B0604020202020204"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6230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Quarter 2 Target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Second Quarter Achievement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66277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a:cs typeface="Arial" panose="020B0604020202020204" pitchFamily="34" charset="0"/>
                        </a:rPr>
                        <a:t>Facilitate the integration of gender into 1 polices</a:t>
                      </a:r>
                      <a:endPar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GB" sz="1600" kern="1200" dirty="0" smtClean="0">
                          <a:solidFill>
                            <a:schemeClr val="tx1"/>
                          </a:solidFill>
                          <a:effectLst/>
                          <a:latin typeface="Arial" panose="020B0604020202020204" pitchFamily="34" charset="0"/>
                          <a:ea typeface="+mn-ea"/>
                          <a:cs typeface="Arial" panose="020B0604020202020204" pitchFamily="34" charset="0"/>
                        </a:rPr>
                        <a:t>Facilitated the integration of gender into the DSD Bereavement Policy and the</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600" kern="1200" dirty="0" smtClean="0">
                          <a:solidFill>
                            <a:schemeClr val="tx1"/>
                          </a:solidFill>
                          <a:effectLst/>
                          <a:latin typeface="Arial" panose="020B0604020202020204" pitchFamily="34" charset="0"/>
                          <a:ea typeface="+mn-ea"/>
                          <a:cs typeface="Arial" panose="020B0604020202020204" pitchFamily="34" charset="0"/>
                        </a:rPr>
                        <a:t>DSD Smoking Policy</a:t>
                      </a:r>
                      <a:endParaRPr kumimoji="0" lang="en-US" sz="16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a:cs typeface="Arial" panose="020B0604020202020204"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23572" name="Title 1"/>
          <p:cNvSpPr txBox="1">
            <a:spLocks/>
          </p:cNvSpPr>
          <p:nvPr/>
        </p:nvSpPr>
        <p:spPr bwMode="auto">
          <a:xfrm>
            <a:off x="742950" y="165810"/>
            <a:ext cx="8420100" cy="4886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1800" b="1" dirty="0">
                <a:solidFill>
                  <a:prstClr val="black"/>
                </a:solidFill>
                <a:latin typeface="Arial Black" panose="020B0A04020102020204" pitchFamily="34" charset="0"/>
                <a:cs typeface="Arial" panose="020B0604020202020204" pitchFamily="34" charset="0"/>
              </a:rPr>
              <a:t>Programme </a:t>
            </a:r>
            <a:r>
              <a:rPr lang="en-GB" altLang="en-US" sz="1800" b="1" dirty="0" smtClean="0">
                <a:solidFill>
                  <a:prstClr val="black"/>
                </a:solidFill>
                <a:latin typeface="Arial Black" panose="020B0A04020102020204" pitchFamily="34" charset="0"/>
                <a:cs typeface="Arial" panose="020B0604020202020204" pitchFamily="34" charset="0"/>
              </a:rPr>
              <a:t>1 </a:t>
            </a:r>
            <a:r>
              <a:rPr lang="en-US" altLang="en-US" sz="1800" b="1" dirty="0">
                <a:solidFill>
                  <a:prstClr val="black"/>
                </a:solidFill>
                <a:latin typeface="Arial Black" panose="020B0A04020102020204" pitchFamily="34" charset="0"/>
                <a:cs typeface="Arial" panose="020B0604020202020204" pitchFamily="34" charset="0"/>
              </a:rPr>
              <a:t>Administration </a:t>
            </a:r>
            <a:r>
              <a:rPr lang="en-GB" altLang="en-US" sz="1800" b="1" dirty="0" smtClean="0">
                <a:solidFill>
                  <a:prstClr val="black"/>
                </a:solidFill>
                <a:latin typeface="Arial Black" panose="020B0A04020102020204" pitchFamily="34" charset="0"/>
                <a:cs typeface="Arial" panose="020B0604020202020204" pitchFamily="34" charset="0"/>
              </a:rPr>
              <a:t>: </a:t>
            </a:r>
          </a:p>
          <a:p>
            <a:pPr algn="ctr">
              <a:spcBef>
                <a:spcPct val="0"/>
              </a:spcBef>
              <a:buFontTx/>
              <a:buNone/>
            </a:pPr>
            <a:r>
              <a:rPr lang="en-GB" altLang="en-US" sz="1800" b="1" dirty="0" smtClean="0">
                <a:solidFill>
                  <a:prstClr val="black"/>
                </a:solidFill>
                <a:latin typeface="Arial Black" panose="020B0A04020102020204" pitchFamily="34" charset="0"/>
                <a:cs typeface="Arial" panose="020B0604020202020204" pitchFamily="34" charset="0"/>
              </a:rPr>
              <a:t>Strategy Development and </a:t>
            </a:r>
            <a:r>
              <a:rPr lang="en-GB" altLang="en-US" sz="1800" b="1" dirty="0">
                <a:solidFill>
                  <a:prstClr val="black"/>
                </a:solidFill>
                <a:latin typeface="Arial Black" panose="020B0A04020102020204" pitchFamily="34" charset="0"/>
                <a:cs typeface="Arial" panose="020B0604020202020204" pitchFamily="34" charset="0"/>
              </a:rPr>
              <a:t>Gender</a:t>
            </a:r>
            <a:endParaRPr lang="en-US" altLang="en-US" sz="1800" dirty="0">
              <a:solidFill>
                <a:prstClr val="black"/>
              </a:solidFill>
              <a:latin typeface="Arial Black" panose="020B0A04020102020204" pitchFamily="34" charset="0"/>
              <a:cs typeface="Arial" panose="020B0604020202020204" pitchFamily="34" charset="0"/>
            </a:endParaRPr>
          </a:p>
        </p:txBody>
      </p:sp>
      <p:sp>
        <p:nvSpPr>
          <p:cNvPr id="23573"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3488677023"/>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74560" y="2145102"/>
            <a:ext cx="9036140" cy="1143000"/>
          </a:xfrm>
        </p:spPr>
        <p:txBody>
          <a:bodyPr>
            <a:noAutofit/>
          </a:bodyPr>
          <a:lstStyle/>
          <a:p>
            <a:r>
              <a:rPr lang="en-US" altLang="en-US" sz="3600" b="1" dirty="0" smtClean="0">
                <a:latin typeface="Arial" panose="020B0604020202020204" pitchFamily="34" charset="0"/>
                <a:ea typeface="ヒラギノ角ゴ Pro W3" pitchFamily="1" charset="-128"/>
                <a:cs typeface="Arial" panose="020B0604020202020204" pitchFamily="34" charset="0"/>
              </a:rPr>
              <a:t>PROGRAMME 2: SOCIAL ASSISTANCE</a:t>
            </a:r>
            <a:endParaRPr lang="en-ZA" altLang="en-US" sz="3600" b="1" dirty="0" smtClean="0">
              <a:latin typeface="Arial" panose="020B0604020202020204" pitchFamily="34" charset="0"/>
              <a:ea typeface="ヒラギノ角ゴ Pro W3" pitchFamily="1" charset="-128"/>
              <a:cs typeface="Arial" panose="020B0604020202020204" pitchFamily="34" charset="0"/>
            </a:endParaRPr>
          </a:p>
        </p:txBody>
      </p:sp>
      <p:sp>
        <p:nvSpPr>
          <p:cNvPr id="24579"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1B3A406A-1A96-48CA-AE7E-6D42D2D7AAAA}" type="slidenum">
              <a:rPr lang="en-GB" altLang="en-US" sz="1400" smtClean="0">
                <a:solidFill>
                  <a:prstClr val="black"/>
                </a:solidFill>
              </a:rPr>
              <a:pPr>
                <a:spcBef>
                  <a:spcPct val="0"/>
                </a:spcBef>
                <a:buFontTx/>
                <a:buNone/>
              </a:pPr>
              <a:t>17</a:t>
            </a:fld>
            <a:endParaRPr lang="en-GB" altLang="en-US" sz="1400" smtClean="0">
              <a:solidFill>
                <a:prstClr val="black"/>
              </a:solidFill>
            </a:endParaRPr>
          </a:p>
        </p:txBody>
      </p:sp>
      <p:sp>
        <p:nvSpPr>
          <p:cNvPr id="24580"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212454385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9E6133F-CC83-4DC1-BADB-1FBDABC28C6C}" type="slidenum">
              <a:rPr lang="en-GB" altLang="en-US" sz="1400" smtClean="0">
                <a:solidFill>
                  <a:srgbClr val="000000"/>
                </a:solidFill>
              </a:rPr>
              <a:pPr>
                <a:spcBef>
                  <a:spcPct val="0"/>
                </a:spcBef>
                <a:buFontTx/>
                <a:buNone/>
              </a:pPr>
              <a:t>18</a:t>
            </a:fld>
            <a:endParaRPr lang="en-GB" altLang="en-US" sz="1400" smtClean="0">
              <a:solidFill>
                <a:srgbClr val="000000"/>
              </a:solidFill>
            </a:endParaRPr>
          </a:p>
        </p:txBody>
      </p:sp>
      <p:sp>
        <p:nvSpPr>
          <p:cNvPr id="25603" name="Title 1"/>
          <p:cNvSpPr txBox="1">
            <a:spLocks/>
          </p:cNvSpPr>
          <p:nvPr/>
        </p:nvSpPr>
        <p:spPr bwMode="auto">
          <a:xfrm>
            <a:off x="1111250" y="68172"/>
            <a:ext cx="7772400" cy="487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2800" b="1" dirty="0">
                <a:solidFill>
                  <a:srgbClr val="000000"/>
                </a:solidFill>
                <a:latin typeface="Arial Black" panose="020B0A04020102020204" pitchFamily="34" charset="0"/>
                <a:cs typeface="Arial" panose="020B0604020202020204" pitchFamily="34" charset="0"/>
              </a:rPr>
              <a:t>Programme 2: Social Assistance</a:t>
            </a:r>
            <a:endParaRPr lang="en-US" altLang="en-US" sz="2800" b="1" dirty="0">
              <a:solidFill>
                <a:srgbClr val="000000"/>
              </a:solidFill>
              <a:latin typeface="Arial Black" panose="020B0A04020102020204" pitchFamily="34" charset="0"/>
              <a:cs typeface="Arial" panose="020B0604020202020204" pitchFamily="34" charset="0"/>
            </a:endParaRPr>
          </a:p>
          <a:p>
            <a:pPr algn="ctr">
              <a:spcBef>
                <a:spcPct val="0"/>
              </a:spcBef>
              <a:buFontTx/>
              <a:buNone/>
            </a:pPr>
            <a:endParaRPr lang="en-US" altLang="en-US" sz="2800" dirty="0">
              <a:solidFill>
                <a:srgbClr val="000000"/>
              </a:solidFill>
              <a:latin typeface="Arial Black" panose="020B0A04020102020204" pitchFamily="34" charset="0"/>
              <a:cs typeface="Arial" panose="020B0604020202020204" pitchFamily="34" charset="0"/>
            </a:endParaRPr>
          </a:p>
        </p:txBody>
      </p:sp>
      <p:graphicFrame>
        <p:nvGraphicFramePr>
          <p:cNvPr id="8" name="Group 3"/>
          <p:cNvGraphicFramePr>
            <a:graphicFrameLocks noGrp="1"/>
          </p:cNvGraphicFramePr>
          <p:nvPr>
            <p:extLst/>
          </p:nvPr>
        </p:nvGraphicFramePr>
        <p:xfrm>
          <a:off x="125980" y="571717"/>
          <a:ext cx="9647747" cy="4880743"/>
        </p:xfrm>
        <a:graphic>
          <a:graphicData uri="http://schemas.openxmlformats.org/drawingml/2006/table">
            <a:tbl>
              <a:tblPr/>
              <a:tblGrid>
                <a:gridCol w="4473748">
                  <a:extLst>
                    <a:ext uri="{9D8B030D-6E8A-4147-A177-3AD203B41FA5}">
                      <a16:colId xmlns:a16="http://schemas.microsoft.com/office/drawing/2014/main" xmlns="" val="20000"/>
                    </a:ext>
                  </a:extLst>
                </a:gridCol>
                <a:gridCol w="5173999">
                  <a:extLst>
                    <a:ext uri="{9D8B030D-6E8A-4147-A177-3AD203B41FA5}">
                      <a16:colId xmlns:a16="http://schemas.microsoft.com/office/drawing/2014/main" xmlns="" val="20001"/>
                    </a:ext>
                  </a:extLst>
                </a:gridCol>
              </a:tblGrid>
              <a:tr h="3583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kern="1200" cap="none" normalizeH="0" baseline="0" dirty="0" smtClean="0">
                          <a:ln>
                            <a:noFill/>
                          </a:ln>
                          <a:solidFill>
                            <a:schemeClr val="tx1"/>
                          </a:solidFill>
                          <a:effectLst/>
                          <a:latin typeface="Arial" pitchFamily="34" charset="0"/>
                          <a:ea typeface="+mn-ea"/>
                          <a:cs typeface="Arial" pitchFamily="34" charset="0"/>
                        </a:rPr>
                        <a:t>Old Age Grant Beneficiaries: </a:t>
                      </a:r>
                      <a:r>
                        <a:rPr lang="en-GB" sz="1800" b="1" kern="1200" dirty="0" smtClean="0">
                          <a:solidFill>
                            <a:schemeClr val="tx1"/>
                          </a:solidFill>
                          <a:effectLst/>
                          <a:latin typeface="Arial" panose="020B0604020202020204" pitchFamily="34" charset="0"/>
                          <a:ea typeface="+mn-ea"/>
                          <a:cs typeface="Arial" panose="020B0604020202020204" pitchFamily="34" charset="0"/>
                        </a:rPr>
                        <a:t>3 390 947</a:t>
                      </a:r>
                      <a:endParaRPr kumimoji="0" lang="en-US" sz="1800" b="1" i="0" u="none" strike="noStrike" kern="1200" cap="none" normalizeH="0" baseline="0" dirty="0">
                        <a:ln>
                          <a:noFill/>
                        </a:ln>
                        <a:solidFill>
                          <a:schemeClr val="tx1"/>
                        </a:solidFill>
                        <a:effectLst/>
                        <a:latin typeface="Arial" pitchFamily="34" charset="0"/>
                        <a:ea typeface="+mn-ea"/>
                        <a:cs typeface="Arial"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9105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Arial" pitchFamily="34" charset="0"/>
                          <a:ea typeface="+mn-ea"/>
                          <a:cs typeface="Arial" pitchFamily="34" charset="0"/>
                        </a:rPr>
                        <a:t>First Quarter Achievement</a:t>
                      </a: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61916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800" kern="1200" dirty="0" smtClean="0">
                          <a:solidFill>
                            <a:schemeClr val="tx1"/>
                          </a:solidFill>
                          <a:effectLst/>
                          <a:latin typeface="Arial" panose="020B0604020202020204" pitchFamily="34" charset="0"/>
                          <a:ea typeface="+mn-ea"/>
                          <a:cs typeface="Arial" panose="020B0604020202020204" pitchFamily="34" charset="0"/>
                        </a:rPr>
                        <a:t>Old Age Grant beneficiaries: </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800" kern="1200" dirty="0" smtClean="0">
                          <a:solidFill>
                            <a:schemeClr val="tx1"/>
                          </a:solidFill>
                          <a:effectLst/>
                          <a:latin typeface="Arial" panose="020B0604020202020204" pitchFamily="34" charset="0"/>
                          <a:ea typeface="+mn-ea"/>
                          <a:cs typeface="Arial" panose="020B0604020202020204" pitchFamily="34" charset="0"/>
                        </a:rPr>
                        <a:t>3 307 037</a:t>
                      </a:r>
                      <a:endParaRPr lang="en-US" sz="1800" kern="1200" dirty="0" smtClean="0">
                        <a:solidFill>
                          <a:schemeClr val="tx1"/>
                        </a:solidFill>
                        <a:effectLst/>
                        <a:latin typeface="Arial" panose="020B0604020202020204" pitchFamily="34" charset="0"/>
                        <a:ea typeface="+mn-ea"/>
                        <a:cs typeface="Arial" panose="020B0604020202020204" pitchFamily="34" charset="0"/>
                      </a:endParaRP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800" kern="1200" dirty="0" smtClean="0">
                          <a:solidFill>
                            <a:schemeClr val="tx1"/>
                          </a:solidFill>
                          <a:effectLst/>
                          <a:latin typeface="Arial" panose="020B0604020202020204" pitchFamily="34" charset="0"/>
                          <a:ea typeface="+mn-ea"/>
                          <a:cs typeface="Arial" panose="020B0604020202020204" pitchFamily="34" charset="0"/>
                        </a:rPr>
                        <a:t>3 337 957 older persons benefitted from Old Age Grant</a:t>
                      </a:r>
                      <a:endParaRPr lang="en-US" sz="1800" kern="1200" dirty="0" smtClean="0">
                        <a:solidFill>
                          <a:schemeClr val="tx1"/>
                        </a:solidFill>
                        <a:effectLst/>
                        <a:latin typeface="Arial" panose="020B0604020202020204" pitchFamily="34" charset="0"/>
                        <a:ea typeface="+mn-ea"/>
                        <a:cs typeface="Arial" panose="020B0604020202020204" pitchFamily="34" charset="0"/>
                      </a:endParaRP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5832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Arial" pitchFamily="34" charset="0"/>
                          <a:cs typeface="Arial" pitchFamily="34" charset="0"/>
                        </a:rPr>
                        <a:t>Quarter 2 Target</a:t>
                      </a:r>
                      <a:endParaRPr lang="en-ZA" sz="1800"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6600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800" kern="1200" dirty="0" smtClean="0">
                          <a:solidFill>
                            <a:schemeClr val="tx1"/>
                          </a:solidFill>
                          <a:effectLst/>
                          <a:latin typeface="Arial" panose="020B0604020202020204" pitchFamily="34" charset="0"/>
                          <a:ea typeface="+mn-ea"/>
                          <a:cs typeface="Arial" panose="020B0604020202020204" pitchFamily="34" charset="0"/>
                        </a:rPr>
                        <a:t>Old Age Grant beneficiaries: </a:t>
                      </a:r>
                    </a:p>
                    <a:p>
                      <a:pPr marL="0" marR="0" lvl="0" indent="0" algn="l" defTabSz="914400" rtl="0" eaLnBrk="1" fontAlgn="base" latinLnBrk="0" hangingPunct="1">
                        <a:lnSpc>
                          <a:spcPct val="100000"/>
                        </a:lnSpc>
                        <a:spcBef>
                          <a:spcPct val="0"/>
                        </a:spcBef>
                        <a:spcAft>
                          <a:spcPct val="0"/>
                        </a:spcAft>
                        <a:buClrTx/>
                        <a:buSzTx/>
                        <a:buFontTx/>
                        <a:buNone/>
                        <a:tabLst/>
                      </a:pPr>
                      <a:r>
                        <a:rPr lang="en-GB" sz="1800" b="1" kern="1200" dirty="0" smtClean="0">
                          <a:solidFill>
                            <a:schemeClr val="tx1"/>
                          </a:solidFill>
                          <a:effectLst/>
                          <a:latin typeface="Arial" panose="020B0604020202020204" pitchFamily="34" charset="0"/>
                          <a:ea typeface="+mn-ea"/>
                          <a:cs typeface="Arial" panose="020B0604020202020204" pitchFamily="34" charset="0"/>
                        </a:rPr>
                        <a:t>3 335 007</a:t>
                      </a:r>
                      <a:endParaRPr lang="en-US" sz="1800" b="1"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800" b="1" kern="1200" dirty="0" smtClean="0">
                          <a:solidFill>
                            <a:schemeClr val="tx1"/>
                          </a:solidFill>
                          <a:effectLst/>
                          <a:latin typeface="Arial" panose="020B0604020202020204" pitchFamily="34" charset="0"/>
                          <a:ea typeface="+mn-ea"/>
                          <a:cs typeface="Arial" panose="020B0604020202020204" pitchFamily="34" charset="0"/>
                        </a:rPr>
                        <a:t>3 357 551 </a:t>
                      </a:r>
                      <a:r>
                        <a:rPr lang="en-ZA" sz="1800" kern="1200" dirty="0" smtClean="0">
                          <a:solidFill>
                            <a:schemeClr val="tx1"/>
                          </a:solidFill>
                          <a:effectLst/>
                          <a:latin typeface="Arial" panose="020B0604020202020204" pitchFamily="34" charset="0"/>
                          <a:ea typeface="+mn-ea"/>
                          <a:cs typeface="Arial" panose="020B0604020202020204" pitchFamily="34" charset="0"/>
                        </a:rPr>
                        <a:t>older persons benefitted from Old Age Grant</a:t>
                      </a:r>
                      <a:endParaRPr lang="en-US" sz="1800"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3583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800" b="1" i="0" u="none" strike="noStrike" kern="1200" cap="none" normalizeH="0" baseline="0" dirty="0" smtClean="0">
                          <a:ln>
                            <a:noFill/>
                          </a:ln>
                          <a:solidFill>
                            <a:schemeClr val="tx1"/>
                          </a:solidFill>
                          <a:effectLst/>
                          <a:latin typeface="Arial" pitchFamily="34" charset="0"/>
                          <a:ea typeface="+mn-ea"/>
                          <a:cs typeface="Arial" pitchFamily="34" charset="0"/>
                        </a:rPr>
                        <a:t>Child Support Grant Beneficiaries: </a:t>
                      </a:r>
                      <a:r>
                        <a:rPr lang="en-GB" sz="1800" b="1" kern="1200" dirty="0" smtClean="0">
                          <a:solidFill>
                            <a:schemeClr val="tx1"/>
                          </a:solidFill>
                          <a:effectLst/>
                          <a:latin typeface="Arial" panose="020B0604020202020204" pitchFamily="34" charset="0"/>
                          <a:ea typeface="+mn-ea"/>
                          <a:cs typeface="Arial" panose="020B0604020202020204" pitchFamily="34" charset="0"/>
                        </a:rPr>
                        <a:t>12 313 407</a:t>
                      </a:r>
                      <a:endParaRPr kumimoji="0" lang="en-ZA" sz="18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584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72146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800" kern="1200" dirty="0" smtClean="0">
                          <a:solidFill>
                            <a:schemeClr val="tx1"/>
                          </a:solidFill>
                          <a:effectLst/>
                          <a:latin typeface="Arial" panose="020B0604020202020204" pitchFamily="34" charset="0"/>
                          <a:ea typeface="+mn-ea"/>
                          <a:cs typeface="Arial" panose="020B0604020202020204" pitchFamily="34" charset="0"/>
                        </a:rPr>
                        <a:t>Child Support Grant beneficiaries</a:t>
                      </a:r>
                      <a:r>
                        <a:rPr lang="en-GB" sz="1800" kern="1200" baseline="0" dirty="0" smtClean="0">
                          <a:solidFill>
                            <a:schemeClr val="tx1"/>
                          </a:solidFill>
                          <a:effectLst/>
                          <a:latin typeface="Arial" panose="020B0604020202020204" pitchFamily="34" charset="0"/>
                          <a:ea typeface="+mn-ea"/>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ZA" sz="1800" b="1" kern="1200" dirty="0" smtClean="0">
                          <a:solidFill>
                            <a:schemeClr val="tx1"/>
                          </a:solidFill>
                          <a:effectLst/>
                          <a:latin typeface="Arial" panose="020B0604020202020204" pitchFamily="34" charset="0"/>
                          <a:ea typeface="+mn-ea"/>
                          <a:cs typeface="Arial" panose="020B0604020202020204" pitchFamily="34" charset="0"/>
                        </a:rPr>
                        <a:t>12 116 371</a:t>
                      </a:r>
                      <a:endParaRPr lang="en-US" sz="1800" b="1" kern="1200" dirty="0" smtClean="0">
                        <a:solidFill>
                          <a:schemeClr val="tx1"/>
                        </a:solidFill>
                        <a:effectLst/>
                        <a:latin typeface="Arial" panose="020B0604020202020204" pitchFamily="34" charset="0"/>
                        <a:ea typeface="+mn-ea"/>
                        <a:cs typeface="Arial" panose="020B0604020202020204" pitchFamily="34" charset="0"/>
                      </a:endParaRP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800" b="1" kern="1200" dirty="0" smtClean="0">
                          <a:solidFill>
                            <a:schemeClr val="tx1"/>
                          </a:solidFill>
                          <a:effectLst/>
                          <a:latin typeface="Arial" panose="020B0604020202020204" pitchFamily="34" charset="0"/>
                          <a:ea typeface="+mn-ea"/>
                          <a:cs typeface="Arial" panose="020B0604020202020204" pitchFamily="34" charset="0"/>
                        </a:rPr>
                        <a:t>12 145 010 </a:t>
                      </a:r>
                      <a:r>
                        <a:rPr lang="en-ZA" sz="1800" kern="1200" dirty="0" smtClean="0">
                          <a:solidFill>
                            <a:schemeClr val="tx1"/>
                          </a:solidFill>
                          <a:effectLst/>
                          <a:latin typeface="Arial" panose="020B0604020202020204" pitchFamily="34" charset="0"/>
                          <a:ea typeface="+mn-ea"/>
                          <a:cs typeface="Arial" panose="020B0604020202020204" pitchFamily="34" charset="0"/>
                        </a:rPr>
                        <a:t>children benefited from the Child Support Grant</a:t>
                      </a: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5832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Arial" pitchFamily="34" charset="0"/>
                          <a:cs typeface="Arial" pitchFamily="34" charset="0"/>
                        </a:rPr>
                        <a:t>Quarter  2 Target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6190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800" kern="1200" dirty="0" smtClean="0">
                          <a:solidFill>
                            <a:schemeClr val="tx1"/>
                          </a:solidFill>
                          <a:effectLst/>
                          <a:latin typeface="Arial" panose="020B0604020202020204" pitchFamily="34" charset="0"/>
                          <a:ea typeface="+mn-ea"/>
                          <a:cs typeface="Arial" panose="020B0604020202020204" pitchFamily="34" charset="0"/>
                        </a:rPr>
                        <a:t>Child Support</a:t>
                      </a:r>
                      <a:r>
                        <a:rPr lang="en-GB" sz="1800" kern="1200" baseline="0" dirty="0" smtClean="0">
                          <a:solidFill>
                            <a:schemeClr val="tx1"/>
                          </a:solidFill>
                          <a:effectLst/>
                          <a:latin typeface="Arial" panose="020B0604020202020204" pitchFamily="34" charset="0"/>
                          <a:ea typeface="+mn-ea"/>
                          <a:cs typeface="Arial" panose="020B0604020202020204" pitchFamily="34" charset="0"/>
                        </a:rPr>
                        <a:t> Grant beneficiaries: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800" b="1" kern="1200" dirty="0" smtClean="0">
                          <a:solidFill>
                            <a:schemeClr val="tx1"/>
                          </a:solidFill>
                          <a:effectLst/>
                          <a:latin typeface="Arial" panose="020B0604020202020204" pitchFamily="34" charset="0"/>
                          <a:ea typeface="+mn-ea"/>
                          <a:cs typeface="Arial" panose="020B0604020202020204" pitchFamily="34" charset="0"/>
                        </a:rPr>
                        <a:t>12 182 050</a:t>
                      </a:r>
                      <a:endParaRPr lang="en-ZA" sz="1800" b="1"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Arial" panose="020B0604020202020204" pitchFamily="34" charset="0"/>
                          <a:ea typeface="+mn-ea"/>
                          <a:cs typeface="Arial" panose="020B0604020202020204" pitchFamily="34" charset="0"/>
                        </a:rPr>
                        <a:t>12 157 809 </a:t>
                      </a:r>
                      <a:r>
                        <a:rPr lang="en-ZA" sz="1800" kern="1200" dirty="0" smtClean="0">
                          <a:solidFill>
                            <a:schemeClr val="tx1"/>
                          </a:solidFill>
                          <a:effectLst/>
                          <a:latin typeface="Arial" panose="020B0604020202020204" pitchFamily="34" charset="0"/>
                          <a:ea typeface="+mn-ea"/>
                          <a:cs typeface="Arial" panose="020B0604020202020204" pitchFamily="34" charset="0"/>
                        </a:rPr>
                        <a:t>children benefited from the Child Support </a:t>
                      </a:r>
                      <a:r>
                        <a:rPr lang="en-ZA" sz="1800" kern="1200" baseline="0" dirty="0" smtClean="0">
                          <a:solidFill>
                            <a:schemeClr val="tx1"/>
                          </a:solidFill>
                          <a:effectLst/>
                          <a:latin typeface="Arial" panose="020B0604020202020204" pitchFamily="34" charset="0"/>
                          <a:ea typeface="+mn-ea"/>
                          <a:cs typeface="Arial" panose="020B0604020202020204" pitchFamily="34" charset="0"/>
                        </a:rPr>
                        <a:t>Grant</a:t>
                      </a:r>
                      <a:endParaRPr lang="en-ZA" sz="1800"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25636"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solidFill>
                  <a:prstClr val="black"/>
                </a:solidFill>
              </a:rPr>
              <a:t>Portfolio Committee</a:t>
            </a:r>
          </a:p>
        </p:txBody>
      </p:sp>
    </p:spTree>
    <p:extLst>
      <p:ext uri="{BB962C8B-B14F-4D97-AF65-F5344CB8AC3E}">
        <p14:creationId xmlns:p14="http://schemas.microsoft.com/office/powerpoint/2010/main" xmlns="" val="886623814"/>
      </p:ext>
    </p:extLst>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4472" y="593419"/>
          <a:ext cx="9545956" cy="4638675"/>
        </p:xfrm>
        <a:graphic>
          <a:graphicData uri="http://schemas.openxmlformats.org/drawingml/2006/table">
            <a:tbl>
              <a:tblPr/>
              <a:tblGrid>
                <a:gridCol w="4426547">
                  <a:extLst>
                    <a:ext uri="{9D8B030D-6E8A-4147-A177-3AD203B41FA5}">
                      <a16:colId xmlns:a16="http://schemas.microsoft.com/office/drawing/2014/main" xmlns="" val="20000"/>
                    </a:ext>
                  </a:extLst>
                </a:gridCol>
                <a:gridCol w="5119409">
                  <a:extLst>
                    <a:ext uri="{9D8B030D-6E8A-4147-A177-3AD203B41FA5}">
                      <a16:colId xmlns:a16="http://schemas.microsoft.com/office/drawing/2014/main" xmlns="" val="20001"/>
                    </a:ext>
                  </a:extLst>
                </a:gridCol>
              </a:tblGrid>
              <a:tr h="2999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War Veterans Grant Beneficiaries: 124</a:t>
                      </a:r>
                      <a:endParaRPr kumimoji="0" lang="en-ZA" sz="1600" b="1" i="0" u="none" strike="noStrike" kern="1200" cap="none" normalizeH="0" baseline="0" dirty="0">
                        <a:ln>
                          <a:noFill/>
                        </a:ln>
                        <a:solidFill>
                          <a:schemeClr val="tx1"/>
                        </a:solidFill>
                        <a:effectLst/>
                        <a:latin typeface="Arial" pitchFamily="34" charset="0"/>
                        <a:ea typeface="+mn-ea"/>
                        <a:cs typeface="Arial"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6568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36568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War Veterans Grant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b</a:t>
                      </a:r>
                      <a:r>
                        <a:rPr lang="en-GB" sz="1600" kern="1200" dirty="0" smtClean="0">
                          <a:solidFill>
                            <a:schemeClr val="tx1"/>
                          </a:solidFill>
                          <a:effectLst/>
                          <a:latin typeface="Arial" panose="020B0604020202020204" pitchFamily="34" charset="0"/>
                          <a:ea typeface="+mn-ea"/>
                          <a:cs typeface="Arial" panose="020B0604020202020204" pitchFamily="34" charset="0"/>
                        </a:rPr>
                        <a:t>eneficiaries: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164</a:t>
                      </a: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169 </a:t>
                      </a:r>
                      <a:r>
                        <a:rPr lang="en-ZA" sz="1600" kern="1200" dirty="0" smtClean="0">
                          <a:solidFill>
                            <a:schemeClr val="tx1"/>
                          </a:solidFill>
                          <a:effectLst/>
                          <a:latin typeface="Arial" panose="020B0604020202020204" pitchFamily="34" charset="0"/>
                          <a:ea typeface="+mn-ea"/>
                          <a:cs typeface="Arial" panose="020B0604020202020204" pitchFamily="34" charset="0"/>
                        </a:rPr>
                        <a:t>war veterans benefitted</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from War Veterans Grant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1431" marR="91431"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68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2 Target</a:t>
                      </a: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41146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War Veterans Grant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b</a:t>
                      </a:r>
                      <a:r>
                        <a:rPr lang="en-GB" sz="1600" kern="1200" dirty="0" smtClean="0">
                          <a:solidFill>
                            <a:schemeClr val="tx1"/>
                          </a:solidFill>
                          <a:effectLst/>
                          <a:latin typeface="Arial" panose="020B0604020202020204" pitchFamily="34" charset="0"/>
                          <a:ea typeface="+mn-ea"/>
                          <a:cs typeface="Arial" panose="020B0604020202020204" pitchFamily="34" charset="0"/>
                        </a:rPr>
                        <a:t>eneficiaries: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150</a:t>
                      </a:r>
                      <a:endParaRPr lang="en-ZA" sz="1600" b="1" kern="1200" dirty="0" smtClean="0">
                        <a:solidFill>
                          <a:schemeClr val="tx1"/>
                        </a:solidFill>
                        <a:effectLst/>
                        <a:latin typeface="Arial" panose="020B0604020202020204" pitchFamily="34" charset="0"/>
                        <a:ea typeface="+mn-ea"/>
                        <a:cs typeface="Arial" panose="020B0604020202020204" pitchFamily="34" charset="0"/>
                      </a:endParaRP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b="1" kern="1200" dirty="0" smtClean="0">
                          <a:solidFill>
                            <a:schemeClr val="tx1"/>
                          </a:solidFill>
                          <a:effectLst/>
                          <a:latin typeface="Arial" panose="020B0604020202020204" pitchFamily="34" charset="0"/>
                          <a:ea typeface="+mn-ea"/>
                          <a:cs typeface="Arial" panose="020B0604020202020204" pitchFamily="34" charset="0"/>
                        </a:rPr>
                        <a:t>156</a:t>
                      </a:r>
                      <a:r>
                        <a:rPr lang="en-ZA" sz="1600" kern="1200" dirty="0" smtClean="0">
                          <a:solidFill>
                            <a:schemeClr val="tx1"/>
                          </a:solidFill>
                          <a:effectLst/>
                          <a:latin typeface="Arial" panose="020B0604020202020204" pitchFamily="34" charset="0"/>
                          <a:ea typeface="+mn-ea"/>
                          <a:cs typeface="Arial" panose="020B0604020202020204" pitchFamily="34" charset="0"/>
                        </a:rPr>
                        <a:t> war veterans benefitted</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from War Veterans Grant</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99060" marR="9906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4114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Disability</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Grant Beneficiaries:</a:t>
                      </a:r>
                      <a:r>
                        <a:rPr lang="en-GB" sz="1600" b="1" kern="1200" dirty="0" smtClean="0">
                          <a:solidFill>
                            <a:schemeClr val="tx1"/>
                          </a:solidFill>
                          <a:effectLst/>
                          <a:latin typeface="Arial" panose="020B0604020202020204" pitchFamily="34" charset="0"/>
                          <a:ea typeface="+mn-ea"/>
                          <a:cs typeface="Arial" panose="020B0604020202020204" pitchFamily="34" charset="0"/>
                        </a:rPr>
                        <a:t>1 060 874</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6572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68959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Disability Grant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B</a:t>
                      </a:r>
                      <a:r>
                        <a:rPr lang="en-ZA" sz="1600" kern="1200" dirty="0" smtClean="0">
                          <a:solidFill>
                            <a:schemeClr val="tx1"/>
                          </a:solidFill>
                          <a:effectLst/>
                          <a:latin typeface="Arial" panose="020B0604020202020204" pitchFamily="34" charset="0"/>
                          <a:ea typeface="+mn-ea"/>
                          <a:cs typeface="Arial" panose="020B0604020202020204" pitchFamily="34" charset="0"/>
                        </a:rPr>
                        <a:t>beneficiaries: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1 067 487 </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1 067 257 </a:t>
                      </a:r>
                      <a:r>
                        <a:rPr lang="en-ZA" sz="1600" kern="1200" dirty="0" smtClean="0">
                          <a:solidFill>
                            <a:schemeClr val="tx1"/>
                          </a:solidFill>
                          <a:effectLst/>
                          <a:latin typeface="Arial" panose="020B0604020202020204" pitchFamily="34" charset="0"/>
                          <a:ea typeface="+mn-ea"/>
                          <a:cs typeface="Arial" panose="020B0604020202020204" pitchFamily="34" charset="0"/>
                        </a:rPr>
                        <a:t>persons benefitted from Disability</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Grant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657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2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56816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Disability Grant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a:t>
                      </a:r>
                      <a:r>
                        <a:rPr lang="en-ZA" sz="1600" kern="1200" dirty="0" smtClean="0">
                          <a:solidFill>
                            <a:schemeClr val="tx1"/>
                          </a:solidFill>
                          <a:effectLst/>
                          <a:latin typeface="Arial" panose="020B0604020202020204" pitchFamily="34" charset="0"/>
                          <a:ea typeface="+mn-ea"/>
                          <a:cs typeface="Arial" panose="020B0604020202020204" pitchFamily="34" charset="0"/>
                        </a:rPr>
                        <a:t>beneficiaries: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1 065 283</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1 072 780 </a:t>
                      </a:r>
                      <a:r>
                        <a:rPr lang="en-ZA" sz="1600" kern="1200" dirty="0" smtClean="0">
                          <a:solidFill>
                            <a:schemeClr val="tx1"/>
                          </a:solidFill>
                          <a:effectLst/>
                          <a:latin typeface="Arial" panose="020B0604020202020204" pitchFamily="34" charset="0"/>
                          <a:ea typeface="+mn-ea"/>
                          <a:cs typeface="Arial" panose="020B0604020202020204" pitchFamily="34" charset="0"/>
                        </a:rPr>
                        <a:t>persons benefitted from Disability Grant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3" name="Title 1"/>
          <p:cNvSpPr txBox="1">
            <a:spLocks/>
          </p:cNvSpPr>
          <p:nvPr/>
        </p:nvSpPr>
        <p:spPr bwMode="auto">
          <a:xfrm>
            <a:off x="1111250" y="106229"/>
            <a:ext cx="7772400" cy="4027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2800" b="1" dirty="0">
                <a:solidFill>
                  <a:srgbClr val="000000"/>
                </a:solidFill>
                <a:latin typeface="Arial Black" panose="020B0A04020102020204" pitchFamily="34" charset="0"/>
                <a:cs typeface="Arial" panose="020B0604020202020204" pitchFamily="34" charset="0"/>
              </a:rPr>
              <a:t>Programme 2: Social Assistance</a:t>
            </a:r>
            <a:endParaRPr lang="en-US" altLang="en-US" sz="2800" b="1" dirty="0">
              <a:solidFill>
                <a:srgbClr val="000000"/>
              </a:solidFill>
              <a:latin typeface="Arial Black" panose="020B0A04020102020204" pitchFamily="34" charset="0"/>
              <a:cs typeface="Arial" panose="020B0604020202020204" pitchFamily="34" charset="0"/>
            </a:endParaRPr>
          </a:p>
          <a:p>
            <a:pPr algn="ctr">
              <a:spcBef>
                <a:spcPct val="0"/>
              </a:spcBef>
              <a:buFontTx/>
              <a:buNone/>
            </a:pPr>
            <a:r>
              <a:rPr lang="en-US" altLang="en-US" sz="2800" dirty="0" smtClean="0">
                <a:solidFill>
                  <a:srgbClr val="000000"/>
                </a:solidFill>
                <a:latin typeface="Arial Black" panose="020B0A04020102020204" pitchFamily="34" charset="0"/>
                <a:cs typeface="Arial" panose="020B0604020202020204" pitchFamily="34" charset="0"/>
              </a:rPr>
              <a:t> </a:t>
            </a:r>
            <a:endParaRPr lang="en-US" altLang="en-US" sz="2800" dirty="0">
              <a:solidFill>
                <a:srgbClr val="000000"/>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xmlns="" val="3436426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219"/>
            <a:ext cx="8915400" cy="816604"/>
          </a:xfrm>
        </p:spPr>
        <p:txBody>
          <a:bodyPr>
            <a:normAutofit/>
          </a:bodyPr>
          <a:lstStyle/>
          <a:p>
            <a:pPr defTabSz="914400" eaLnBrk="1" hangingPunct="1">
              <a:defRPr/>
            </a:pPr>
            <a:r>
              <a:rPr lang="en-ZA" sz="3200" b="1" kern="0" dirty="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rPr>
              <a:t>Overview </a:t>
            </a:r>
            <a:endParaRPr lang="en-US" sz="3200" b="1" kern="0" dirty="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endParaRPr>
          </a:p>
        </p:txBody>
      </p:sp>
      <p:sp>
        <p:nvSpPr>
          <p:cNvPr id="3" name="Content Placeholder 2"/>
          <p:cNvSpPr>
            <a:spLocks noGrp="1"/>
          </p:cNvSpPr>
          <p:nvPr>
            <p:ph idx="1"/>
          </p:nvPr>
        </p:nvSpPr>
        <p:spPr>
          <a:xfrm>
            <a:off x="365904" y="694427"/>
            <a:ext cx="8915400" cy="4525963"/>
          </a:xfrm>
        </p:spPr>
        <p:txBody>
          <a:bodyPr>
            <a:normAutofit/>
          </a:bodyPr>
          <a:lstStyle/>
          <a:p>
            <a:r>
              <a:rPr lang="en-ZA" dirty="0" smtClean="0">
                <a:latin typeface="Arial" panose="020B0604020202020204" pitchFamily="34" charset="0"/>
                <a:cs typeface="Arial" panose="020B0604020202020204" pitchFamily="34" charset="0"/>
              </a:rPr>
              <a:t>Purpose</a:t>
            </a:r>
          </a:p>
          <a:p>
            <a:r>
              <a:rPr lang="en-ZA" dirty="0" smtClean="0">
                <a:latin typeface="Arial" panose="020B0604020202020204" pitchFamily="34" charset="0"/>
                <a:cs typeface="Arial" panose="020B0604020202020204" pitchFamily="34" charset="0"/>
              </a:rPr>
              <a:t>Strategic priorities</a:t>
            </a:r>
          </a:p>
          <a:p>
            <a:r>
              <a:rPr lang="en-ZA" dirty="0" smtClean="0">
                <a:latin typeface="Arial" panose="020B0604020202020204" pitchFamily="34" charset="0"/>
                <a:cs typeface="Arial" panose="020B0604020202020204" pitchFamily="34" charset="0"/>
              </a:rPr>
              <a:t>Programmes purpose</a:t>
            </a:r>
          </a:p>
          <a:p>
            <a:r>
              <a:rPr lang="en-ZA" dirty="0" smtClean="0">
                <a:latin typeface="Arial" panose="020B0604020202020204" pitchFamily="34" charset="0"/>
                <a:cs typeface="Arial" panose="020B0604020202020204" pitchFamily="34" charset="0"/>
              </a:rPr>
              <a:t>Performance Summary</a:t>
            </a:r>
          </a:p>
          <a:p>
            <a:r>
              <a:rPr lang="en-US" dirty="0" smtClean="0">
                <a:latin typeface="Arial" panose="020B0604020202020204" pitchFamily="34" charset="0"/>
                <a:cs typeface="Arial" panose="020B0604020202020204" pitchFamily="34" charset="0"/>
              </a:rPr>
              <a:t>Performance per programme</a:t>
            </a:r>
          </a:p>
          <a:p>
            <a:r>
              <a:rPr lang="en-US" dirty="0" smtClean="0">
                <a:latin typeface="Arial" panose="020B0604020202020204" pitchFamily="34" charset="0"/>
                <a:cs typeface="Arial" panose="020B0604020202020204" pitchFamily="34" charset="0"/>
              </a:rPr>
              <a:t>Summary of Expenditure</a:t>
            </a:r>
            <a:endParaRPr lang="en-ZA" dirty="0" smtClean="0">
              <a:latin typeface="Arial" panose="020B0604020202020204" pitchFamily="34" charset="0"/>
              <a:cs typeface="Arial" panose="020B0604020202020204" pitchFamily="34" charset="0"/>
            </a:endParaRPr>
          </a:p>
          <a:p>
            <a:r>
              <a:rPr lang="en-ZA" dirty="0" smtClean="0">
                <a:latin typeface="Arial" panose="020B0604020202020204" pitchFamily="34" charset="0"/>
                <a:cs typeface="Arial" panose="020B0604020202020204" pitchFamily="34" charset="0"/>
              </a:rPr>
              <a:t>Expenditure per programme</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34771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1583A15F-62D5-4D95-92AC-7C0AD9BCCF79}" type="slidenum">
              <a:rPr lang="en-GB" altLang="en-US" sz="1400" smtClean="0">
                <a:solidFill>
                  <a:srgbClr val="000000"/>
                </a:solidFill>
              </a:rPr>
              <a:pPr>
                <a:spcBef>
                  <a:spcPct val="0"/>
                </a:spcBef>
                <a:buFontTx/>
                <a:buNone/>
              </a:pPr>
              <a:t>20</a:t>
            </a:fld>
            <a:endParaRPr lang="en-GB" altLang="en-US" sz="1400" smtClean="0">
              <a:solidFill>
                <a:srgbClr val="000000"/>
              </a:solidFill>
            </a:endParaRPr>
          </a:p>
        </p:txBody>
      </p:sp>
      <p:sp>
        <p:nvSpPr>
          <p:cNvPr id="27651" name="Title 1"/>
          <p:cNvSpPr txBox="1">
            <a:spLocks/>
          </p:cNvSpPr>
          <p:nvPr/>
        </p:nvSpPr>
        <p:spPr bwMode="auto">
          <a:xfrm>
            <a:off x="876300" y="156573"/>
            <a:ext cx="7772400" cy="3982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2800" b="1" dirty="0">
                <a:solidFill>
                  <a:srgbClr val="000000"/>
                </a:solidFill>
                <a:latin typeface="Arial Black" panose="020B0A04020102020204" pitchFamily="34" charset="0"/>
                <a:cs typeface="Arial" panose="020B0604020202020204" pitchFamily="34" charset="0"/>
              </a:rPr>
              <a:t>Programme 2: Social Assistance</a:t>
            </a:r>
            <a:endParaRPr lang="en-US" altLang="en-US" sz="2800" b="1" dirty="0">
              <a:solidFill>
                <a:srgbClr val="000000"/>
              </a:solidFill>
              <a:latin typeface="Arial Black" panose="020B0A04020102020204" pitchFamily="34" charset="0"/>
              <a:cs typeface="Arial" panose="020B0604020202020204" pitchFamily="34" charset="0"/>
            </a:endParaRPr>
          </a:p>
          <a:p>
            <a:pPr algn="ctr">
              <a:spcBef>
                <a:spcPct val="0"/>
              </a:spcBef>
              <a:buFontTx/>
              <a:buNone/>
            </a:pPr>
            <a:endParaRPr lang="en-US" altLang="en-US" sz="3600" dirty="0">
              <a:solidFill>
                <a:srgbClr val="000000"/>
              </a:solidFill>
              <a:latin typeface="Arial Black" panose="020B0A04020102020204" pitchFamily="34" charset="0"/>
              <a:cs typeface="Arial" panose="020B0604020202020204" pitchFamily="34" charset="0"/>
            </a:endParaRPr>
          </a:p>
        </p:txBody>
      </p:sp>
      <p:graphicFrame>
        <p:nvGraphicFramePr>
          <p:cNvPr id="8" name="Group 3"/>
          <p:cNvGraphicFramePr>
            <a:graphicFrameLocks noGrp="1"/>
          </p:cNvGraphicFramePr>
          <p:nvPr>
            <p:extLst/>
          </p:nvPr>
        </p:nvGraphicFramePr>
        <p:xfrm>
          <a:off x="234950" y="721384"/>
          <a:ext cx="9525000" cy="4612405"/>
        </p:xfrm>
        <a:graphic>
          <a:graphicData uri="http://schemas.openxmlformats.org/drawingml/2006/table">
            <a:tbl>
              <a:tblPr/>
              <a:tblGrid>
                <a:gridCol w="4337050">
                  <a:extLst>
                    <a:ext uri="{9D8B030D-6E8A-4147-A177-3AD203B41FA5}">
                      <a16:colId xmlns:a16="http://schemas.microsoft.com/office/drawing/2014/main" xmlns="" val="20000"/>
                    </a:ext>
                  </a:extLst>
                </a:gridCol>
                <a:gridCol w="5187950">
                  <a:extLst>
                    <a:ext uri="{9D8B030D-6E8A-4147-A177-3AD203B41FA5}">
                      <a16:colId xmlns:a16="http://schemas.microsoft.com/office/drawing/2014/main" xmlns="" val="20001"/>
                    </a:ext>
                  </a:extLst>
                </a:gridCol>
              </a:tblGrid>
              <a:tr h="2978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Care Dependency Grant: </a:t>
                      </a:r>
                      <a:r>
                        <a:rPr lang="en-GB" sz="1600" b="1" kern="1200" dirty="0" smtClean="0">
                          <a:solidFill>
                            <a:schemeClr val="tx1"/>
                          </a:solidFill>
                          <a:effectLst/>
                          <a:latin typeface="Arial" panose="020B0604020202020204" pitchFamily="34" charset="0"/>
                          <a:ea typeface="+mn-ea"/>
                          <a:cs typeface="Arial" panose="020B0604020202020204" pitchFamily="34" charset="0"/>
                        </a:rPr>
                        <a:t>150 296</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496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34963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cs typeface="Arial" pitchFamily="34" charset="0"/>
                        </a:rPr>
                        <a:t>Care Dependency Grant Beneficiaries: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146 346 </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145 060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persons benefitted from Care Dependency Grant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4114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2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61402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pitchFamily="34" charset="0"/>
                          <a:cs typeface="Arial" pitchFamily="34" charset="0"/>
                        </a:rPr>
                        <a:t>Care Dependency Grant Beneficiaries: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147 663</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146 429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persons benefitted from Care Dependency Grant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3276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Foster</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Child</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Grant</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lang="en-GB" sz="1600" b="1" kern="1200" dirty="0" smtClean="0">
                          <a:solidFill>
                            <a:schemeClr val="tx1"/>
                          </a:solidFill>
                          <a:effectLst/>
                          <a:latin typeface="Arial" panose="020B0604020202020204" pitchFamily="34" charset="0"/>
                          <a:ea typeface="+mn-ea"/>
                          <a:cs typeface="Arial" panose="020B0604020202020204" pitchFamily="34" charset="0"/>
                        </a:rPr>
                        <a:t>420 248</a:t>
                      </a:r>
                      <a:endParaRPr lang="en-ZA" sz="1600" b="1"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657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67759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persons benefitted from Foster Child Grant: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423 538 </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460 215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persons benefitted from Forster Child Grant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657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2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3657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Arial" pitchFamily="34" charset="0"/>
                          <a:ea typeface="+mn-ea"/>
                          <a:cs typeface="Arial" pitchFamily="34" charset="0"/>
                        </a:rPr>
                        <a:t>Foster Child Grant Beneficiaries: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422 441</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474 410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persons benefitted from Foster Child Grant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27684"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2388242573"/>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64B95ED-0AEA-46DA-8E2C-C30BF3DED8F7}" type="slidenum">
              <a:rPr lang="en-GB" altLang="en-US" sz="1400" smtClean="0">
                <a:solidFill>
                  <a:srgbClr val="000000"/>
                </a:solidFill>
              </a:rPr>
              <a:pPr>
                <a:spcBef>
                  <a:spcPct val="0"/>
                </a:spcBef>
                <a:buFontTx/>
                <a:buNone/>
              </a:pPr>
              <a:t>21</a:t>
            </a:fld>
            <a:endParaRPr lang="en-GB" altLang="en-US" sz="1400" smtClean="0">
              <a:solidFill>
                <a:srgbClr val="000000"/>
              </a:solidFill>
            </a:endParaRPr>
          </a:p>
        </p:txBody>
      </p:sp>
      <p:sp>
        <p:nvSpPr>
          <p:cNvPr id="29699" name="Title 1"/>
          <p:cNvSpPr txBox="1">
            <a:spLocks/>
          </p:cNvSpPr>
          <p:nvPr/>
        </p:nvSpPr>
        <p:spPr bwMode="auto">
          <a:xfrm>
            <a:off x="1111250" y="181026"/>
            <a:ext cx="7772400"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2400" b="1" dirty="0">
                <a:solidFill>
                  <a:srgbClr val="000000"/>
                </a:solidFill>
                <a:latin typeface="Arial Black" panose="020B0A04020102020204" pitchFamily="34" charset="0"/>
                <a:cs typeface="Arial" panose="020B0604020202020204" pitchFamily="34" charset="0"/>
              </a:rPr>
              <a:t>Programme 2: Social Assistance</a:t>
            </a:r>
            <a:endParaRPr lang="en-US" altLang="en-US" sz="2400" b="1" dirty="0">
              <a:solidFill>
                <a:srgbClr val="000000"/>
              </a:solidFill>
              <a:latin typeface="Arial Black" panose="020B0A04020102020204" pitchFamily="34" charset="0"/>
              <a:cs typeface="Arial" panose="020B0604020202020204" pitchFamily="34" charset="0"/>
            </a:endParaRPr>
          </a:p>
          <a:p>
            <a:pPr algn="ctr">
              <a:spcBef>
                <a:spcPct val="0"/>
              </a:spcBef>
              <a:buFontTx/>
              <a:buNone/>
            </a:pPr>
            <a:endParaRPr lang="en-US" altLang="en-US" sz="2400" dirty="0">
              <a:solidFill>
                <a:srgbClr val="000000"/>
              </a:solidFill>
              <a:latin typeface="Arial Black" panose="020B0A04020102020204" pitchFamily="34" charset="0"/>
              <a:cs typeface="Arial" panose="020B0604020202020204" pitchFamily="34" charset="0"/>
            </a:endParaRPr>
          </a:p>
        </p:txBody>
      </p:sp>
      <p:sp>
        <p:nvSpPr>
          <p:cNvPr id="29700"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solidFill>
                  <a:prstClr val="black"/>
                </a:solidFill>
              </a:rPr>
              <a:t>Portfolio Committee</a:t>
            </a:r>
          </a:p>
        </p:txBody>
      </p:sp>
      <p:graphicFrame>
        <p:nvGraphicFramePr>
          <p:cNvPr id="2" name="Table 1"/>
          <p:cNvGraphicFramePr>
            <a:graphicFrameLocks noGrp="1"/>
          </p:cNvGraphicFramePr>
          <p:nvPr>
            <p:extLst/>
          </p:nvPr>
        </p:nvGraphicFramePr>
        <p:xfrm>
          <a:off x="60385" y="685851"/>
          <a:ext cx="9678837" cy="4610168"/>
        </p:xfrm>
        <a:graphic>
          <a:graphicData uri="http://schemas.openxmlformats.org/drawingml/2006/table">
            <a:tbl>
              <a:tblPr/>
              <a:tblGrid>
                <a:gridCol w="3840135">
                  <a:extLst>
                    <a:ext uri="{9D8B030D-6E8A-4147-A177-3AD203B41FA5}">
                      <a16:colId xmlns:a16="http://schemas.microsoft.com/office/drawing/2014/main" xmlns="" val="20000"/>
                    </a:ext>
                  </a:extLst>
                </a:gridCol>
                <a:gridCol w="5838702">
                  <a:extLst>
                    <a:ext uri="{9D8B030D-6E8A-4147-A177-3AD203B41FA5}">
                      <a16:colId xmlns:a16="http://schemas.microsoft.com/office/drawing/2014/main" xmlns="" val="20001"/>
                    </a:ext>
                  </a:extLst>
                </a:gridCol>
              </a:tblGrid>
              <a:tr h="35794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Grant-in-Aid: </a:t>
                      </a:r>
                      <a:r>
                        <a:rPr lang="en-GB" sz="1600" b="1" kern="1200" dirty="0" smtClean="0">
                          <a:solidFill>
                            <a:schemeClr val="tx1"/>
                          </a:solidFill>
                          <a:effectLst/>
                          <a:latin typeface="Arial" panose="020B0604020202020204" pitchFamily="34" charset="0"/>
                          <a:ea typeface="+mn-ea"/>
                          <a:cs typeface="Arial" panose="020B0604020202020204" pitchFamily="34" charset="0"/>
                        </a:rPr>
                        <a:t>187 841</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7956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First Quarter Achievement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54613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Grant-in-Aid Beneficiaries: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168 594</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170 695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Grant-in-Aid persons benefitted from Grant-in-Aid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42436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Second Quarter Achievement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43404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Grant-in-Aid Beneficiaries: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175 009</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179 019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Grant-in-Aid persons benefitted from Grant-in-Aid</a:t>
                      </a:r>
                    </a:p>
                    <a:p>
                      <a:endParaRPr kumimoji="0" lang="en-ZA" sz="1600" b="1" i="0" u="none" strike="noStrike" kern="1200" cap="none" normalizeH="0" baseline="0" dirty="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46215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Award 500 000 Social Relief of Distress (SRD) applications </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1119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First Quarter</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Achievement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43404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Award </a:t>
                      </a:r>
                      <a:r>
                        <a:rPr lang="en-GB" sz="1600" b="1" kern="1200" dirty="0" smtClean="0">
                          <a:solidFill>
                            <a:schemeClr val="tx1"/>
                          </a:solidFill>
                          <a:effectLst/>
                          <a:latin typeface="Arial" panose="020B0604020202020204" pitchFamily="34" charset="0"/>
                          <a:ea typeface="+mn-ea"/>
                          <a:cs typeface="Arial" panose="020B0604020202020204" pitchFamily="34" charset="0"/>
                        </a:rPr>
                        <a:t>125 000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Social Relief of Distress applications </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97</a:t>
                      </a:r>
                      <a:r>
                        <a:rPr lang="en-GB" sz="1600" b="1" kern="1200" baseline="0" dirty="0" smtClean="0">
                          <a:solidFill>
                            <a:schemeClr val="tx1"/>
                          </a:solidFill>
                          <a:effectLst/>
                          <a:latin typeface="Arial" panose="020B0604020202020204" pitchFamily="34" charset="0"/>
                          <a:ea typeface="+mn-ea"/>
                          <a:cs typeface="Arial" panose="020B0604020202020204" pitchFamily="34" charset="0"/>
                        </a:rPr>
                        <a:t> 505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Social Relief of Distress applications were awarded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327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Second Quarter</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Achievement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46620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Award </a:t>
                      </a:r>
                      <a:r>
                        <a:rPr lang="en-GB" sz="1600" b="1" kern="1200" dirty="0" smtClean="0">
                          <a:solidFill>
                            <a:schemeClr val="tx1"/>
                          </a:solidFill>
                          <a:effectLst/>
                          <a:latin typeface="Arial" panose="020B0604020202020204" pitchFamily="34" charset="0"/>
                          <a:ea typeface="+mn-ea"/>
                          <a:cs typeface="Arial" panose="020B0604020202020204" pitchFamily="34" charset="0"/>
                        </a:rPr>
                        <a:t>125 000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Social Relief of Distress applications </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Arial" panose="020B0604020202020204" pitchFamily="34" charset="0"/>
                          <a:ea typeface="+mn-ea"/>
                          <a:cs typeface="Arial" panose="020B0604020202020204" pitchFamily="34" charset="0"/>
                        </a:rPr>
                        <a:t>208 981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Social Relief of Distress applications were awarded </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2591690214"/>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42950" y="1844675"/>
            <a:ext cx="8420100" cy="2151063"/>
          </a:xfrm>
        </p:spPr>
        <p:txBody>
          <a:bodyPr>
            <a:normAutofit/>
          </a:bodyPr>
          <a:lstStyle/>
          <a:p>
            <a:r>
              <a:rPr lang="en-US" altLang="en-US" sz="3600" b="1" dirty="0" smtClean="0">
                <a:latin typeface="Arial" panose="020B0604020202020204" pitchFamily="34" charset="0"/>
                <a:ea typeface="ヒラギノ角ゴ Pro W3" pitchFamily="1" charset="-128"/>
                <a:cs typeface="Arial" panose="020B0604020202020204" pitchFamily="34" charset="0"/>
              </a:rPr>
              <a:t>PROGRAMME 3: SOCIAL SECURITY POLICY AND ADMINISTRATION</a:t>
            </a:r>
            <a:endParaRPr lang="en-ZA" altLang="en-US" sz="3600" b="1" dirty="0" smtClean="0">
              <a:latin typeface="Arial" panose="020B0604020202020204" pitchFamily="34" charset="0"/>
              <a:ea typeface="ヒラギノ角ゴ Pro W3" pitchFamily="1" charset="-128"/>
              <a:cs typeface="Arial" panose="020B0604020202020204" pitchFamily="34" charset="0"/>
            </a:endParaRPr>
          </a:p>
        </p:txBody>
      </p:sp>
      <p:sp>
        <p:nvSpPr>
          <p:cNvPr id="31747"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BFF04BF3-2597-422A-9928-E3C8319E8066}" type="slidenum">
              <a:rPr lang="en-GB" altLang="en-US" sz="1400" smtClean="0">
                <a:solidFill>
                  <a:prstClr val="black"/>
                </a:solidFill>
              </a:rPr>
              <a:pPr>
                <a:spcBef>
                  <a:spcPct val="0"/>
                </a:spcBef>
                <a:buFontTx/>
                <a:buNone/>
              </a:pPr>
              <a:t>22</a:t>
            </a:fld>
            <a:endParaRPr lang="en-GB" altLang="en-US" sz="1400" smtClean="0">
              <a:solidFill>
                <a:prstClr val="black"/>
              </a:solidFill>
            </a:endParaRPr>
          </a:p>
        </p:txBody>
      </p:sp>
      <p:sp>
        <p:nvSpPr>
          <p:cNvPr id="31748" name="Footer Placeholder 2"/>
          <p:cNvSpPr>
            <a:spLocks noGrp="1"/>
          </p:cNvSpPr>
          <p:nvPr>
            <p:ph type="ftr" sz="quarter" idx="11"/>
          </p:nvPr>
        </p:nvSpPr>
        <p:spPr>
          <a:xfrm>
            <a:off x="3429000" y="60960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385092865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38123A61-8477-4ABD-8CA4-ECD935103C3C}" type="slidenum">
              <a:rPr lang="en-GB" altLang="en-US" sz="1400" smtClean="0">
                <a:solidFill>
                  <a:prstClr val="black"/>
                </a:solidFill>
              </a:rPr>
              <a:pPr>
                <a:spcBef>
                  <a:spcPct val="0"/>
                </a:spcBef>
                <a:buFontTx/>
                <a:buNone/>
              </a:pPr>
              <a:t>23</a:t>
            </a:fld>
            <a:endParaRPr lang="en-GB" altLang="en-US" sz="1400" smtClean="0">
              <a:solidFill>
                <a:prstClr val="black"/>
              </a:solidFill>
            </a:endParaRPr>
          </a:p>
        </p:txBody>
      </p:sp>
      <p:graphicFrame>
        <p:nvGraphicFramePr>
          <p:cNvPr id="171011" name="Group 3"/>
          <p:cNvGraphicFramePr>
            <a:graphicFrameLocks noGrp="1"/>
          </p:cNvGraphicFramePr>
          <p:nvPr>
            <p:extLst/>
          </p:nvPr>
        </p:nvGraphicFramePr>
        <p:xfrm>
          <a:off x="66135" y="388478"/>
          <a:ext cx="9773729" cy="5177285"/>
        </p:xfrm>
        <a:graphic>
          <a:graphicData uri="http://schemas.openxmlformats.org/drawingml/2006/table">
            <a:tbl>
              <a:tblPr/>
              <a:tblGrid>
                <a:gridCol w="3209028">
                  <a:extLst>
                    <a:ext uri="{9D8B030D-6E8A-4147-A177-3AD203B41FA5}">
                      <a16:colId xmlns:a16="http://schemas.microsoft.com/office/drawing/2014/main" xmlns="" val="20000"/>
                    </a:ext>
                  </a:extLst>
                </a:gridCol>
                <a:gridCol w="6564701">
                  <a:extLst>
                    <a:ext uri="{9D8B030D-6E8A-4147-A177-3AD203B41FA5}">
                      <a16:colId xmlns:a16="http://schemas.microsoft.com/office/drawing/2014/main" xmlns="" val="20001"/>
                    </a:ext>
                  </a:extLst>
                </a:gridCol>
              </a:tblGrid>
              <a:tr h="5172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1600" b="1" kern="1200" dirty="0" smtClean="0">
                          <a:solidFill>
                            <a:schemeClr val="tx1"/>
                          </a:solidFill>
                          <a:effectLst/>
                          <a:latin typeface="Arial" panose="020B0604020202020204" pitchFamily="34" charset="0"/>
                          <a:ea typeface="+mn-ea"/>
                          <a:cs typeface="Arial" panose="020B0604020202020204" pitchFamily="34" charset="0"/>
                        </a:rPr>
                        <a:t>Develop policy on Mandatory cover for retirement, disability and survivor benefits</a:t>
                      </a:r>
                      <a:endParaRPr kumimoji="0" lang="en-ZA" sz="18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096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3705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Draft policy paper </a:t>
                      </a:r>
                      <a:endParaRPr kumimoji="0" lang="en-ZA" sz="18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Draft policy paper was developed </a:t>
                      </a: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27604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2 Target</a:t>
                      </a: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83676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Consult relevant stakeholders</a:t>
                      </a:r>
                      <a:endParaRPr kumimoji="0" lang="en-ZA" sz="18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Consulted NEDLAC Comprehensive Social Security Task team –in 3 meetings. Also presented to the Disability and Older Persons Sector in Polokwane and East London</a:t>
                      </a:r>
                      <a:endParaRPr kumimoji="0" lang="en-GB" sz="18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5089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4" marR="99064" marT="45540" marB="455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1600" b="1" kern="1200" dirty="0" smtClean="0">
                          <a:solidFill>
                            <a:schemeClr val="tx1"/>
                          </a:solidFill>
                          <a:effectLst/>
                          <a:latin typeface="Arial" panose="020B0604020202020204" pitchFamily="34" charset="0"/>
                          <a:ea typeface="+mn-ea"/>
                          <a:cs typeface="Arial" panose="020B0604020202020204" pitchFamily="34" charset="0"/>
                        </a:rPr>
                        <a:t>Consultations on the draft discussion paper on pregnancy and maternity benefits</a:t>
                      </a:r>
                      <a:endParaRPr kumimoji="0" lang="en-ZA" sz="18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4" marR="99064" marT="45540" marB="455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097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4" marR="99064" marT="45740" marB="457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4" marR="99064" marT="45740" marB="457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80257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Consult with relevant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600" kern="1200" dirty="0" smtClean="0">
                          <a:solidFill>
                            <a:schemeClr val="tx1"/>
                          </a:solidFill>
                          <a:effectLst/>
                          <a:latin typeface="Arial" panose="020B0604020202020204" pitchFamily="34" charset="0"/>
                          <a:ea typeface="+mn-ea"/>
                          <a:cs typeface="Arial" panose="020B0604020202020204" pitchFamily="34" charset="0"/>
                        </a:rPr>
                        <a:t>departments </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99064" marR="99064" marT="45740" marB="457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Two consultation workshops on Maternity Benefits were held with Interdepartmental Task Team (SASSA, Home Affairs and National Treasury) to refine the Discussion Paper.</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L="99064" marR="99064" marT="45740" marB="457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1083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2 Target</a:t>
                      </a: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52205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Consult stakeholders in provinces</a:t>
                      </a:r>
                      <a:endParaRPr kumimoji="0" lang="en-ZA" sz="18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8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Consultations were held in GP, EC. Consultations were also held with KZN, National ECD Interdepartmental task team; The maternity Interdepartmental Task team and Reference Team.</a:t>
                      </a:r>
                      <a:endParaRPr kumimoji="0" lang="en-GB" sz="18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32794" name="Title 1"/>
          <p:cNvSpPr txBox="1">
            <a:spLocks/>
          </p:cNvSpPr>
          <p:nvPr/>
        </p:nvSpPr>
        <p:spPr bwMode="auto">
          <a:xfrm>
            <a:off x="661988" y="-51197"/>
            <a:ext cx="8420100" cy="35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dirty="0">
                <a:solidFill>
                  <a:prstClr val="black"/>
                </a:solidFill>
                <a:latin typeface="Arial Black" panose="020B0A04020102020204" pitchFamily="34" charset="0"/>
                <a:cs typeface="Arial" panose="020B0604020202020204" pitchFamily="34" charset="0"/>
              </a:rPr>
              <a:t>Programme</a:t>
            </a:r>
            <a:r>
              <a:rPr lang="en-US" altLang="en-US" sz="2400" b="1" dirty="0">
                <a:solidFill>
                  <a:prstClr val="black"/>
                </a:solidFill>
                <a:latin typeface="Arial Black" panose="020B0A04020102020204" pitchFamily="34" charset="0"/>
                <a:cs typeface="Arial" panose="020B0604020202020204" pitchFamily="34" charset="0"/>
              </a:rPr>
              <a:t> </a:t>
            </a:r>
            <a:r>
              <a:rPr lang="en-US" altLang="en-US" sz="2000" b="1" dirty="0">
                <a:solidFill>
                  <a:prstClr val="black"/>
                </a:solidFill>
                <a:latin typeface="Arial Black" panose="020B0A04020102020204" pitchFamily="34" charset="0"/>
                <a:cs typeface="Arial" panose="020B0604020202020204" pitchFamily="34" charset="0"/>
              </a:rPr>
              <a:t>3 :</a:t>
            </a:r>
            <a:r>
              <a:rPr lang="en-GB" altLang="en-US" sz="2000" b="1" dirty="0">
                <a:solidFill>
                  <a:prstClr val="black"/>
                </a:solidFill>
                <a:latin typeface="Arial Black" panose="020B0A04020102020204" pitchFamily="34" charset="0"/>
                <a:cs typeface="Arial" panose="020B0604020202020204" pitchFamily="34" charset="0"/>
              </a:rPr>
              <a:t> Social Security Policy Development</a:t>
            </a:r>
            <a:r>
              <a:rPr lang="en-GB" altLang="en-US" sz="2000" dirty="0">
                <a:solidFill>
                  <a:prstClr val="black"/>
                </a:solidFill>
                <a:latin typeface="Arial Black" panose="020B0A04020102020204" pitchFamily="34" charset="0"/>
                <a:cs typeface="Arial" panose="020B0604020202020204" pitchFamily="34" charset="0"/>
              </a:rPr>
              <a:t> </a:t>
            </a:r>
            <a:endParaRPr lang="en-US" altLang="en-US" sz="2400" dirty="0">
              <a:solidFill>
                <a:prstClr val="black"/>
              </a:solidFill>
              <a:latin typeface="Arial Black" panose="020B0A04020102020204" pitchFamily="34" charset="0"/>
              <a:cs typeface="Arial" panose="020B0604020202020204" pitchFamily="34" charset="0"/>
            </a:endParaRPr>
          </a:p>
        </p:txBody>
      </p:sp>
      <p:sp>
        <p:nvSpPr>
          <p:cNvPr id="32795"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2302509404"/>
      </p:ext>
    </p:extLst>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066EBF1C-8A67-4972-8B66-F910248CD0EE}" type="slidenum">
              <a:rPr lang="en-GB" altLang="en-US" sz="1400" smtClean="0">
                <a:solidFill>
                  <a:prstClr val="black"/>
                </a:solidFill>
              </a:rPr>
              <a:pPr>
                <a:spcBef>
                  <a:spcPct val="0"/>
                </a:spcBef>
                <a:buFontTx/>
                <a:buNone/>
              </a:pPr>
              <a:t>24</a:t>
            </a:fld>
            <a:endParaRPr lang="en-GB" altLang="en-US" sz="1400" smtClean="0">
              <a:solidFill>
                <a:prstClr val="black"/>
              </a:solidFill>
            </a:endParaRPr>
          </a:p>
        </p:txBody>
      </p:sp>
      <p:graphicFrame>
        <p:nvGraphicFramePr>
          <p:cNvPr id="171011" name="Group 3"/>
          <p:cNvGraphicFramePr>
            <a:graphicFrameLocks noGrp="1"/>
          </p:cNvGraphicFramePr>
          <p:nvPr>
            <p:extLst/>
          </p:nvPr>
        </p:nvGraphicFramePr>
        <p:xfrm>
          <a:off x="258762" y="987844"/>
          <a:ext cx="9388475" cy="3926337"/>
        </p:xfrm>
        <a:graphic>
          <a:graphicData uri="http://schemas.openxmlformats.org/drawingml/2006/table">
            <a:tbl>
              <a:tblPr/>
              <a:tblGrid>
                <a:gridCol w="3250565">
                  <a:extLst>
                    <a:ext uri="{9D8B030D-6E8A-4147-A177-3AD203B41FA5}">
                      <a16:colId xmlns:a16="http://schemas.microsoft.com/office/drawing/2014/main" xmlns="" val="20000"/>
                    </a:ext>
                  </a:extLst>
                </a:gridCol>
                <a:gridCol w="6137910">
                  <a:extLst>
                    <a:ext uri="{9D8B030D-6E8A-4147-A177-3AD203B41FA5}">
                      <a16:colId xmlns:a16="http://schemas.microsoft.com/office/drawing/2014/main" xmlns="" val="20001"/>
                    </a:ext>
                  </a:extLst>
                </a:gridCol>
              </a:tblGrid>
              <a:tr h="754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0" marR="99060" marT="45803" marB="458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2000" b="1" kern="1200" dirty="0" smtClean="0">
                          <a:solidFill>
                            <a:schemeClr val="tx1"/>
                          </a:solidFill>
                          <a:effectLst/>
                          <a:latin typeface="Arial" panose="020B0604020202020204" pitchFamily="34" charset="0"/>
                          <a:ea typeface="+mn-ea"/>
                          <a:cs typeface="Arial" panose="020B0604020202020204" pitchFamily="34" charset="0"/>
                        </a:rPr>
                        <a:t>Adjudicate 70% of appeals within 90 days of receipt</a:t>
                      </a:r>
                      <a:endParaRPr kumimoji="0" lang="en-US" sz="20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803" marB="458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60697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104066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2000" kern="1200" dirty="0" smtClean="0">
                          <a:solidFill>
                            <a:schemeClr val="tx1"/>
                          </a:solidFill>
                          <a:effectLst/>
                          <a:latin typeface="Arial" panose="020B0604020202020204" pitchFamily="34" charset="0"/>
                          <a:ea typeface="+mn-ea"/>
                          <a:cs typeface="Arial" panose="020B0604020202020204" pitchFamily="34" charset="0"/>
                        </a:rPr>
                        <a:t>Adjudicate 70% of appeals within 90 days of receipt</a:t>
                      </a:r>
                      <a:endParaRPr kumimoji="0" lang="en-ZA" sz="20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2000" kern="1200" dirty="0" smtClean="0">
                          <a:solidFill>
                            <a:schemeClr val="tx1"/>
                          </a:solidFill>
                          <a:effectLst/>
                          <a:latin typeface="Arial" panose="020B0604020202020204" pitchFamily="34" charset="0"/>
                          <a:ea typeface="+mn-ea"/>
                          <a:cs typeface="Arial" panose="020B0604020202020204" pitchFamily="34" charset="0"/>
                        </a:rPr>
                        <a:t>Adjudicated 97.59% (243</a:t>
                      </a:r>
                      <a:r>
                        <a:rPr lang="en-GB" sz="2000" kern="1200" baseline="0" dirty="0" smtClean="0">
                          <a:solidFill>
                            <a:schemeClr val="tx1"/>
                          </a:solidFill>
                          <a:effectLst/>
                          <a:latin typeface="Arial" panose="020B0604020202020204" pitchFamily="34" charset="0"/>
                          <a:ea typeface="+mn-ea"/>
                          <a:cs typeface="Arial" panose="020B0604020202020204" pitchFamily="34" charset="0"/>
                        </a:rPr>
                        <a:t> of 349) appeals within 90 days of receipt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4712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pitchFamily="34" charset="0"/>
                          <a:cs typeface="Arial" pitchFamily="34" charset="0"/>
                        </a:rPr>
                        <a:t>Quarter 2 Target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20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86776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2000" kern="1200" dirty="0" smtClean="0">
                          <a:solidFill>
                            <a:schemeClr val="tx1"/>
                          </a:solidFill>
                          <a:effectLst/>
                          <a:latin typeface="Arial" panose="020B0604020202020204" pitchFamily="34" charset="0"/>
                          <a:ea typeface="+mn-ea"/>
                          <a:cs typeface="Arial" panose="020B0604020202020204" pitchFamily="34" charset="0"/>
                        </a:rPr>
                        <a:t>Adjudicate 70% of appeals within 90 days of receipt</a:t>
                      </a:r>
                      <a:endParaRPr lang="en-ZA" sz="2000" kern="1200" dirty="0" smtClean="0">
                        <a:solidFill>
                          <a:schemeClr val="tx1"/>
                        </a:solidFill>
                        <a:effectLst/>
                        <a:latin typeface="Arial" panose="020B0604020202020204" pitchFamily="34" charset="0"/>
                        <a:ea typeface="+mn-ea"/>
                        <a:cs typeface="Arial" panose="020B0604020202020204"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2000" kern="1200" dirty="0" smtClean="0">
                          <a:solidFill>
                            <a:schemeClr val="tx1"/>
                          </a:solidFill>
                          <a:effectLst/>
                          <a:latin typeface="Arial" panose="020B0604020202020204" pitchFamily="34" charset="0"/>
                          <a:ea typeface="+mn-ea"/>
                          <a:cs typeface="Arial" panose="020B0604020202020204" pitchFamily="34" charset="0"/>
                        </a:rPr>
                        <a:t>Adjudicated 97.86% (366 of 374) appeals within 90 days of receipt</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2000" kern="1200" dirty="0" smtClean="0">
                        <a:solidFill>
                          <a:schemeClr val="tx1"/>
                        </a:solidFill>
                        <a:effectLst/>
                        <a:latin typeface="Arial" panose="020B0604020202020204" pitchFamily="34" charset="0"/>
                        <a:ea typeface="+mn-ea"/>
                        <a:cs typeface="Arial" panose="020B0604020202020204"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
        <p:nvSpPr>
          <p:cNvPr id="33809" name="Title 1"/>
          <p:cNvSpPr txBox="1">
            <a:spLocks/>
          </p:cNvSpPr>
          <p:nvPr/>
        </p:nvSpPr>
        <p:spPr bwMode="auto">
          <a:xfrm>
            <a:off x="525145" y="424815"/>
            <a:ext cx="8420100" cy="5695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400" b="1" dirty="0">
                <a:solidFill>
                  <a:prstClr val="black"/>
                </a:solidFill>
                <a:latin typeface="Arial" panose="020B0604020202020204" pitchFamily="34" charset="0"/>
                <a:cs typeface="Arial" panose="020B0604020202020204" pitchFamily="34" charset="0"/>
              </a:rPr>
              <a:t>Programme 3 </a:t>
            </a:r>
            <a:r>
              <a:rPr lang="en-US" altLang="en-US" sz="2800" b="1" dirty="0">
                <a:solidFill>
                  <a:prstClr val="black"/>
                </a:solidFill>
                <a:latin typeface="Arial" panose="020B0604020202020204" pitchFamily="34" charset="0"/>
                <a:cs typeface="Arial" panose="020B0604020202020204" pitchFamily="34" charset="0"/>
              </a:rPr>
              <a:t>:</a:t>
            </a:r>
            <a:r>
              <a:rPr lang="en-GB" altLang="en-US" sz="2800" b="1" dirty="0">
                <a:solidFill>
                  <a:prstClr val="black"/>
                </a:solidFill>
                <a:latin typeface="Arial" panose="020B0604020202020204" pitchFamily="34" charset="0"/>
                <a:cs typeface="Arial" panose="020B0604020202020204" pitchFamily="34" charset="0"/>
              </a:rPr>
              <a:t> </a:t>
            </a:r>
            <a:r>
              <a:rPr lang="en-GB" altLang="en-US" sz="2400" b="1" dirty="0">
                <a:solidFill>
                  <a:prstClr val="black"/>
                </a:solidFill>
                <a:latin typeface="Arial" panose="020B0604020202020204" pitchFamily="34" charset="0"/>
                <a:cs typeface="Arial" panose="020B0604020202020204" pitchFamily="34" charset="0"/>
              </a:rPr>
              <a:t>Appeals Adjudication</a:t>
            </a:r>
            <a:r>
              <a:rPr lang="en-GB" altLang="en-US" sz="2400" dirty="0">
                <a:solidFill>
                  <a:prstClr val="black"/>
                </a:solidFill>
                <a:latin typeface="Arial" panose="020B0604020202020204" pitchFamily="34" charset="0"/>
                <a:cs typeface="Arial" panose="020B0604020202020204" pitchFamily="34" charset="0"/>
              </a:rPr>
              <a:t> </a:t>
            </a:r>
            <a:endParaRPr lang="en-US" altLang="en-US" sz="2400" dirty="0">
              <a:solidFill>
                <a:prstClr val="black"/>
              </a:solidFill>
              <a:latin typeface="Arial" panose="020B0604020202020204" pitchFamily="34" charset="0"/>
              <a:cs typeface="Arial" panose="020B0604020202020204" pitchFamily="34" charset="0"/>
            </a:endParaRPr>
          </a:p>
        </p:txBody>
      </p:sp>
      <p:sp>
        <p:nvSpPr>
          <p:cNvPr id="33810"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174029012"/>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0B37DD66-2257-4690-8115-360FFAEC5861}" type="slidenum">
              <a:rPr lang="en-GB" altLang="en-US" sz="1400" smtClean="0">
                <a:solidFill>
                  <a:prstClr val="black"/>
                </a:solidFill>
              </a:rPr>
              <a:pPr>
                <a:spcBef>
                  <a:spcPct val="0"/>
                </a:spcBef>
                <a:buFontTx/>
                <a:buNone/>
              </a:pPr>
              <a:t>25</a:t>
            </a:fld>
            <a:endParaRPr lang="en-GB" altLang="en-US" sz="1400" smtClean="0">
              <a:solidFill>
                <a:prstClr val="black"/>
              </a:solidFill>
            </a:endParaRPr>
          </a:p>
        </p:txBody>
      </p:sp>
      <p:graphicFrame>
        <p:nvGraphicFramePr>
          <p:cNvPr id="171011" name="Group 3"/>
          <p:cNvGraphicFramePr>
            <a:graphicFrameLocks noGrp="1"/>
          </p:cNvGraphicFramePr>
          <p:nvPr>
            <p:extLst/>
          </p:nvPr>
        </p:nvGraphicFramePr>
        <p:xfrm>
          <a:off x="69011" y="591313"/>
          <a:ext cx="9747849" cy="4835066"/>
        </p:xfrm>
        <a:graphic>
          <a:graphicData uri="http://schemas.openxmlformats.org/drawingml/2006/table">
            <a:tbl>
              <a:tblPr/>
              <a:tblGrid>
                <a:gridCol w="2398144">
                  <a:extLst>
                    <a:ext uri="{9D8B030D-6E8A-4147-A177-3AD203B41FA5}">
                      <a16:colId xmlns:a16="http://schemas.microsoft.com/office/drawing/2014/main" xmlns="" val="20000"/>
                    </a:ext>
                  </a:extLst>
                </a:gridCol>
                <a:gridCol w="7349705">
                  <a:extLst>
                    <a:ext uri="{9D8B030D-6E8A-4147-A177-3AD203B41FA5}">
                      <a16:colId xmlns:a16="http://schemas.microsoft.com/office/drawing/2014/main" xmlns="" val="20001"/>
                    </a:ext>
                  </a:extLst>
                </a:gridCol>
              </a:tblGrid>
              <a:tr h="292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0" marR="99060" marT="45803" marB="458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1" i="0" u="none" strike="noStrike" kern="1200" cap="none" normalizeH="0" baseline="0" dirty="0" smtClean="0">
                          <a:ln>
                            <a:noFill/>
                          </a:ln>
                          <a:solidFill>
                            <a:schemeClr val="tx1"/>
                          </a:solidFill>
                          <a:effectLst/>
                          <a:latin typeface="Arial" pitchFamily="34" charset="0"/>
                          <a:ea typeface="+mn-ea"/>
                          <a:cs typeface="Arial" pitchFamily="34" charset="0"/>
                        </a:rPr>
                        <a:t>Conduct 9 Fraud awareness campaigns </a:t>
                      </a: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803" marB="458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28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First Quarter Achievement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4724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500" b="0" i="0" u="none" strike="noStrike" kern="1200" cap="none" normalizeH="0" baseline="0" dirty="0" smtClean="0">
                          <a:ln>
                            <a:noFill/>
                          </a:ln>
                          <a:solidFill>
                            <a:schemeClr val="tx1"/>
                          </a:solidFill>
                          <a:effectLst/>
                          <a:latin typeface="Arial" pitchFamily="34" charset="0"/>
                          <a:ea typeface="+mn-ea"/>
                          <a:cs typeface="Arial" pitchFamily="34" charset="0"/>
                        </a:rPr>
                        <a:t>Conduct 3 Fraud Awareness Campaigns </a:t>
                      </a:r>
                      <a:endParaRPr kumimoji="0" lang="en-ZA" sz="15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smtClean="0">
                          <a:solidFill>
                            <a:schemeClr val="tx1"/>
                          </a:solidFill>
                          <a:effectLst/>
                          <a:latin typeface="Arial" panose="020B0604020202020204" pitchFamily="34" charset="0"/>
                          <a:ea typeface="+mn-ea"/>
                          <a:cs typeface="Arial" panose="020B0604020202020204" pitchFamily="34" charset="0"/>
                        </a:rPr>
                        <a:t>Fraud awareness campaigns were conducted at the following structures ( Grant Admin Forum) and SASSA offices: Cape Town, </a:t>
                      </a:r>
                      <a:r>
                        <a:rPr lang="en-ZA" sz="1500" kern="1200" dirty="0" err="1" smtClean="0">
                          <a:solidFill>
                            <a:schemeClr val="tx1"/>
                          </a:solidFill>
                          <a:effectLst/>
                          <a:latin typeface="Arial" panose="020B0604020202020204" pitchFamily="34" charset="0"/>
                          <a:ea typeface="+mn-ea"/>
                          <a:cs typeface="Arial" panose="020B0604020202020204" pitchFamily="34" charset="0"/>
                        </a:rPr>
                        <a:t>Vredendal</a:t>
                      </a:r>
                      <a:r>
                        <a:rPr lang="en-ZA" sz="1500" kern="1200" dirty="0" smtClean="0">
                          <a:solidFill>
                            <a:schemeClr val="tx1"/>
                          </a:solidFill>
                          <a:effectLst/>
                          <a:latin typeface="Arial" panose="020B0604020202020204" pitchFamily="34" charset="0"/>
                          <a:ea typeface="+mn-ea"/>
                          <a:cs typeface="Arial" panose="020B0604020202020204" pitchFamily="34" charset="0"/>
                        </a:rPr>
                        <a:t>, </a:t>
                      </a:r>
                      <a:r>
                        <a:rPr lang="en-ZA" sz="1500" kern="1200" dirty="0" err="1" smtClean="0">
                          <a:solidFill>
                            <a:schemeClr val="tx1"/>
                          </a:solidFill>
                          <a:effectLst/>
                          <a:latin typeface="Arial" panose="020B0604020202020204" pitchFamily="34" charset="0"/>
                          <a:ea typeface="+mn-ea"/>
                          <a:cs typeface="Arial" panose="020B0604020202020204" pitchFamily="34" charset="0"/>
                        </a:rPr>
                        <a:t>Vredenburg</a:t>
                      </a:r>
                      <a:r>
                        <a:rPr lang="en-ZA" sz="1500" kern="1200" dirty="0" smtClean="0">
                          <a:solidFill>
                            <a:schemeClr val="tx1"/>
                          </a:solidFill>
                          <a:effectLst/>
                          <a:latin typeface="Arial" panose="020B0604020202020204" pitchFamily="34" charset="0"/>
                          <a:ea typeface="+mn-ea"/>
                          <a:cs typeface="Arial" panose="020B0604020202020204" pitchFamily="34" charset="0"/>
                        </a:rPr>
                        <a:t>, </a:t>
                      </a:r>
                      <a:r>
                        <a:rPr lang="en-ZA" sz="1500" kern="1200" dirty="0" err="1" smtClean="0">
                          <a:solidFill>
                            <a:schemeClr val="tx1"/>
                          </a:solidFill>
                          <a:effectLst/>
                          <a:latin typeface="Arial" panose="020B0604020202020204" pitchFamily="34" charset="0"/>
                          <a:ea typeface="+mn-ea"/>
                          <a:cs typeface="Arial" panose="020B0604020202020204" pitchFamily="34" charset="0"/>
                        </a:rPr>
                        <a:t>Oudtshoorn</a:t>
                      </a:r>
                      <a:r>
                        <a:rPr lang="en-ZA" sz="1500" kern="1200" dirty="0" smtClean="0">
                          <a:solidFill>
                            <a:schemeClr val="tx1"/>
                          </a:solidFill>
                          <a:effectLst/>
                          <a:latin typeface="Arial" panose="020B0604020202020204" pitchFamily="34" charset="0"/>
                          <a:ea typeface="+mn-ea"/>
                          <a:cs typeface="Arial" panose="020B0604020202020204" pitchFamily="34" charset="0"/>
                        </a:rPr>
                        <a:t> and  George local offices.</a:t>
                      </a:r>
                      <a:endParaRPr lang="en-US" sz="1500" kern="1200" dirty="0" smtClean="0">
                        <a:solidFill>
                          <a:schemeClr val="tx1"/>
                        </a:solidFill>
                        <a:effectLst/>
                        <a:latin typeface="Arial" panose="020B0604020202020204" pitchFamily="34" charset="0"/>
                        <a:ea typeface="+mn-ea"/>
                        <a:cs typeface="Arial" panose="020B0604020202020204"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295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Second Quarter Achievement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71776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500" b="0" i="0" u="none" strike="noStrike" kern="1200" cap="none" normalizeH="0" baseline="0" dirty="0" smtClean="0">
                          <a:ln>
                            <a:noFill/>
                          </a:ln>
                          <a:solidFill>
                            <a:schemeClr val="tx1"/>
                          </a:solidFill>
                          <a:effectLst/>
                          <a:latin typeface="Arial" pitchFamily="34" charset="0"/>
                          <a:ea typeface="+mn-ea"/>
                          <a:cs typeface="Arial" pitchFamily="34" charset="0"/>
                        </a:rPr>
                        <a:t>Conduct 2 Fraud Awareness Campaigns </a:t>
                      </a:r>
                      <a:endParaRPr kumimoji="0" lang="en-ZA" sz="15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5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GB" sz="1500" kern="1200" dirty="0" smtClean="0">
                          <a:solidFill>
                            <a:schemeClr val="tx1"/>
                          </a:solidFill>
                          <a:effectLst/>
                          <a:latin typeface="Arial" panose="020B0604020202020204" pitchFamily="34" charset="0"/>
                          <a:ea typeface="+mn-ea"/>
                          <a:cs typeface="Arial" panose="020B0604020202020204" pitchFamily="34" charset="0"/>
                        </a:rPr>
                        <a:t>Two fraud awareness campaigns were conducted at the following SASSA offices and structures in Free State province: REMS MANCO meeting and </a:t>
                      </a:r>
                      <a:r>
                        <a:rPr lang="en-GB" sz="1500" kern="1200" dirty="0" err="1" smtClean="0">
                          <a:solidFill>
                            <a:schemeClr val="tx1"/>
                          </a:solidFill>
                          <a:effectLst/>
                          <a:latin typeface="Arial" panose="020B0604020202020204" pitchFamily="34" charset="0"/>
                          <a:ea typeface="+mn-ea"/>
                          <a:cs typeface="Arial" panose="020B0604020202020204" pitchFamily="34" charset="0"/>
                        </a:rPr>
                        <a:t>Botshabelo</a:t>
                      </a:r>
                      <a:r>
                        <a:rPr lang="en-GB" sz="1500" kern="1200" dirty="0" smtClean="0">
                          <a:solidFill>
                            <a:schemeClr val="tx1"/>
                          </a:solidFill>
                          <a:effectLst/>
                          <a:latin typeface="Arial" panose="020B0604020202020204" pitchFamily="34" charset="0"/>
                          <a:ea typeface="+mn-ea"/>
                          <a:cs typeface="Arial" panose="020B0604020202020204" pitchFamily="34" charset="0"/>
                        </a:rPr>
                        <a:t> and </a:t>
                      </a:r>
                      <a:r>
                        <a:rPr lang="en-GB" sz="1500" kern="1200" dirty="0" err="1" smtClean="0">
                          <a:solidFill>
                            <a:schemeClr val="tx1"/>
                          </a:solidFill>
                          <a:effectLst/>
                          <a:latin typeface="Arial" panose="020B0604020202020204" pitchFamily="34" charset="0"/>
                          <a:ea typeface="+mn-ea"/>
                          <a:cs typeface="Arial" panose="020B0604020202020204" pitchFamily="34" charset="0"/>
                        </a:rPr>
                        <a:t>Thaba</a:t>
                      </a:r>
                      <a:r>
                        <a:rPr lang="en-GB" sz="1500" kern="1200" dirty="0" smtClean="0">
                          <a:solidFill>
                            <a:schemeClr val="tx1"/>
                          </a:solidFill>
                          <a:effectLst/>
                          <a:latin typeface="Arial" panose="020B0604020202020204" pitchFamily="34" charset="0"/>
                          <a:ea typeface="+mn-ea"/>
                          <a:cs typeface="Arial" panose="020B0604020202020204" pitchFamily="34" charset="0"/>
                        </a:rPr>
                        <a:t> </a:t>
                      </a:r>
                      <a:r>
                        <a:rPr lang="en-GB" sz="1500" kern="1200" dirty="0" err="1" smtClean="0">
                          <a:solidFill>
                            <a:schemeClr val="tx1"/>
                          </a:solidFill>
                          <a:effectLst/>
                          <a:latin typeface="Arial" panose="020B0604020202020204" pitchFamily="34" charset="0"/>
                          <a:ea typeface="+mn-ea"/>
                          <a:cs typeface="Arial" panose="020B0604020202020204" pitchFamily="34" charset="0"/>
                        </a:rPr>
                        <a:t>Nchu</a:t>
                      </a:r>
                      <a:r>
                        <a:rPr lang="en-GB" sz="1500" kern="1200" dirty="0" smtClean="0">
                          <a:solidFill>
                            <a:schemeClr val="tx1"/>
                          </a:solidFill>
                          <a:effectLst/>
                          <a:latin typeface="Arial" panose="020B0604020202020204" pitchFamily="34" charset="0"/>
                          <a:ea typeface="+mn-ea"/>
                          <a:cs typeface="Arial" panose="020B0604020202020204" pitchFamily="34" charset="0"/>
                        </a:rPr>
                        <a:t> local office</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314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1500" b="1" kern="1200" dirty="0" smtClean="0">
                          <a:solidFill>
                            <a:schemeClr val="tx1"/>
                          </a:solidFill>
                          <a:effectLst/>
                          <a:latin typeface="Arial" panose="020B0604020202020204" pitchFamily="34" charset="0"/>
                          <a:ea typeface="+mn-ea"/>
                          <a:cs typeface="Arial" panose="020B0604020202020204" pitchFamily="34" charset="0"/>
                        </a:rPr>
                        <a:t>Implement the stakeholder and partnership strategy </a:t>
                      </a:r>
                      <a:endParaRPr kumimoji="0" lang="en-ZA"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450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Quarter 1 Target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First Quarter  Achievement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54868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500" b="0" i="0" u="none" strike="noStrike" kern="1200" cap="none" normalizeH="0" baseline="0" dirty="0" smtClean="0">
                          <a:ln>
                            <a:noFill/>
                          </a:ln>
                          <a:solidFill>
                            <a:schemeClr val="tx1"/>
                          </a:solidFill>
                          <a:effectLst/>
                          <a:latin typeface="Arial" pitchFamily="34" charset="0"/>
                          <a:ea typeface="+mn-ea"/>
                          <a:cs typeface="Arial" pitchFamily="34" charset="0"/>
                        </a:rPr>
                        <a:t>6 stakeholders engagements </a:t>
                      </a:r>
                      <a:endParaRPr kumimoji="0" lang="en-ZA" sz="1500" b="0" i="0" u="none" strike="noStrike" kern="1200" cap="none" normalizeH="0" baseline="0" dirty="0" smtClean="0">
                        <a:ln>
                          <a:noFill/>
                        </a:ln>
                        <a:solidFill>
                          <a:schemeClr val="tx1"/>
                        </a:solidFill>
                        <a:effectLst/>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500" b="0" i="0" u="none" strike="noStrike" kern="1200" cap="none" normalizeH="0" baseline="0" dirty="0" smtClean="0">
                          <a:ln>
                            <a:noFill/>
                          </a:ln>
                          <a:solidFill>
                            <a:schemeClr val="tx1"/>
                          </a:solidFill>
                          <a:effectLst/>
                          <a:latin typeface="Arial" pitchFamily="34" charset="0"/>
                          <a:ea typeface="+mn-ea"/>
                          <a:cs typeface="Arial" pitchFamily="34" charset="0"/>
                        </a:rPr>
                        <a:t>Stakeholder engagements were held with the SASSA in Western Cape Region during the reporting period. Engagement were done at 9 local offices </a:t>
                      </a:r>
                      <a:endParaRPr kumimoji="0" lang="en-ZA" sz="15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2880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500" b="1" i="0" u="none" strike="noStrike" cap="none" normalizeH="0" baseline="0" dirty="0" smtClean="0">
                          <a:ln>
                            <a:noFill/>
                          </a:ln>
                          <a:solidFill>
                            <a:schemeClr val="tx1"/>
                          </a:solidFill>
                          <a:effectLst/>
                          <a:latin typeface="Arial" pitchFamily="34" charset="0"/>
                          <a:cs typeface="Arial" pitchFamily="34" charset="0"/>
                        </a:rPr>
                        <a:t>Quarter 2 Target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5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18289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500" b="0" i="0" u="none" strike="noStrike" kern="1200" cap="none" normalizeH="0" baseline="0" dirty="0" smtClean="0">
                          <a:ln>
                            <a:noFill/>
                          </a:ln>
                          <a:solidFill>
                            <a:schemeClr val="tx1"/>
                          </a:solidFill>
                          <a:effectLst/>
                          <a:latin typeface="Arial" pitchFamily="34" charset="0"/>
                          <a:ea typeface="+mn-ea"/>
                          <a:cs typeface="Arial" pitchFamily="34" charset="0"/>
                        </a:rPr>
                        <a:t>6 stakeholders engagements </a:t>
                      </a:r>
                      <a:endParaRPr kumimoji="0" lang="en-ZA" sz="15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500" b="0" i="0" u="none" strike="noStrike" kern="1200" cap="none" normalizeH="0" baseline="0" dirty="0" smtClean="0">
                          <a:ln>
                            <a:noFill/>
                          </a:ln>
                          <a:solidFill>
                            <a:schemeClr val="tx1"/>
                          </a:solidFill>
                          <a:effectLst/>
                          <a:latin typeface="Arial" pitchFamily="34" charset="0"/>
                          <a:ea typeface="+mn-ea"/>
                          <a:cs typeface="Arial" pitchFamily="34" charset="0"/>
                        </a:rPr>
                        <a:t>Stakeholder engagements were held with the SASSA in Free State Region during the reporting period. Engagement were done at 9 local offices </a:t>
                      </a:r>
                      <a:endParaRPr kumimoji="0" lang="en-ZA" sz="15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34842" name="Title 1"/>
          <p:cNvSpPr txBox="1">
            <a:spLocks/>
          </p:cNvSpPr>
          <p:nvPr/>
        </p:nvSpPr>
        <p:spPr bwMode="auto">
          <a:xfrm>
            <a:off x="234950" y="152175"/>
            <a:ext cx="96774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dirty="0">
                <a:solidFill>
                  <a:prstClr val="black"/>
                </a:solidFill>
                <a:latin typeface="Arial Black" panose="020B0A04020102020204" pitchFamily="34" charset="0"/>
                <a:cs typeface="Arial" panose="020B0604020202020204" pitchFamily="34" charset="0"/>
              </a:rPr>
              <a:t>Programme</a:t>
            </a:r>
            <a:r>
              <a:rPr lang="en-US" altLang="en-US" sz="2400" b="1" dirty="0">
                <a:solidFill>
                  <a:prstClr val="black"/>
                </a:solidFill>
                <a:latin typeface="Arial Black" panose="020B0A04020102020204" pitchFamily="34" charset="0"/>
                <a:cs typeface="Arial" panose="020B0604020202020204" pitchFamily="34" charset="0"/>
              </a:rPr>
              <a:t> </a:t>
            </a:r>
            <a:r>
              <a:rPr lang="en-US" altLang="en-US" sz="2000" b="1" dirty="0">
                <a:solidFill>
                  <a:prstClr val="black"/>
                </a:solidFill>
                <a:latin typeface="Arial Black" panose="020B0A04020102020204" pitchFamily="34" charset="0"/>
                <a:cs typeface="Arial" panose="020B0604020202020204" pitchFamily="34" charset="0"/>
              </a:rPr>
              <a:t>3</a:t>
            </a:r>
            <a:r>
              <a:rPr lang="en-US" altLang="en-US" sz="2400" b="1" dirty="0">
                <a:solidFill>
                  <a:prstClr val="black"/>
                </a:solidFill>
                <a:latin typeface="Arial Black" panose="020B0A04020102020204" pitchFamily="34" charset="0"/>
                <a:cs typeface="Arial" panose="020B0604020202020204" pitchFamily="34" charset="0"/>
              </a:rPr>
              <a:t> </a:t>
            </a:r>
            <a:r>
              <a:rPr lang="en-US" altLang="en-US" sz="2000" b="1" dirty="0">
                <a:solidFill>
                  <a:prstClr val="black"/>
                </a:solidFill>
                <a:latin typeface="Arial Black" panose="020B0A04020102020204" pitchFamily="34" charset="0"/>
                <a:cs typeface="Arial" panose="020B0604020202020204" pitchFamily="34" charset="0"/>
              </a:rPr>
              <a:t>:</a:t>
            </a:r>
            <a:r>
              <a:rPr lang="en-GB" altLang="en-US" sz="2400" b="1" dirty="0">
                <a:solidFill>
                  <a:prstClr val="black"/>
                </a:solidFill>
                <a:latin typeface="Arial Black" panose="020B0A04020102020204" pitchFamily="34" charset="0"/>
                <a:cs typeface="Arial" panose="020B0604020202020204" pitchFamily="34" charset="0"/>
              </a:rPr>
              <a:t> </a:t>
            </a:r>
            <a:r>
              <a:rPr lang="en-GB" altLang="en-US" sz="2000" b="1" dirty="0">
                <a:solidFill>
                  <a:prstClr val="black"/>
                </a:solidFill>
                <a:latin typeface="Arial Black" panose="020B0A04020102020204" pitchFamily="34" charset="0"/>
                <a:cs typeface="Arial" panose="020B0604020202020204" pitchFamily="34" charset="0"/>
              </a:rPr>
              <a:t>Inspectorate for  Social Assistance</a:t>
            </a:r>
            <a:endParaRPr lang="en-US" altLang="en-US" sz="2400" dirty="0">
              <a:solidFill>
                <a:prstClr val="black"/>
              </a:solidFill>
              <a:latin typeface="Arial Black" panose="020B0A04020102020204" pitchFamily="34" charset="0"/>
              <a:cs typeface="Arial" panose="020B0604020202020204" pitchFamily="34" charset="0"/>
            </a:endParaRPr>
          </a:p>
        </p:txBody>
      </p:sp>
      <p:sp>
        <p:nvSpPr>
          <p:cNvPr id="34843"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Tree>
    <p:extLst>
      <p:ext uri="{BB962C8B-B14F-4D97-AF65-F5344CB8AC3E}">
        <p14:creationId xmlns:p14="http://schemas.microsoft.com/office/powerpoint/2010/main" xmlns="" val="41921013"/>
      </p:ext>
    </p:extLst>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76200" y="1603136"/>
            <a:ext cx="9525000" cy="2663825"/>
          </a:xfrm>
        </p:spPr>
        <p:txBody>
          <a:bodyPr/>
          <a:lstStyle/>
          <a:p>
            <a:pPr eaLnBrk="1" hangingPunct="1"/>
            <a:r>
              <a:rPr lang="en-US" altLang="en-US" sz="3200" b="1" dirty="0" smtClean="0">
                <a:latin typeface="Arial Black" panose="020B0A04020102020204" pitchFamily="34" charset="0"/>
                <a:ea typeface="ヒラギノ角ゴ Pro W3" pitchFamily="1" charset="-128"/>
              </a:rPr>
              <a:t>PROGRAMME 4: WELFARE SERVICES POLICY DEVELOPMENT AND IMPLEMENTATION SUPPORT</a:t>
            </a:r>
            <a:endParaRPr lang="en-ZA" altLang="en-US" sz="3200" b="1" dirty="0" smtClean="0">
              <a:latin typeface="Arial Black" panose="020B0A04020102020204" pitchFamily="34" charset="0"/>
              <a:ea typeface="ヒラギノ角ゴ Pro W3" pitchFamily="1" charset="-128"/>
            </a:endParaRPr>
          </a:p>
        </p:txBody>
      </p:sp>
      <p:sp>
        <p:nvSpPr>
          <p:cNvPr id="41987"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07EB5F-9186-46A5-AB95-65504C8A3E76}" type="slidenum">
              <a:rPr lang="en-GB" altLang="en-US" sz="1400" smtClean="0">
                <a:solidFill>
                  <a:prstClr val="black"/>
                </a:solidFill>
                <a:latin typeface="Times New Roman" panose="02020603050405020304" pitchFamily="18" charset="0"/>
              </a:rPr>
              <a:pPr>
                <a:spcBef>
                  <a:spcPct val="0"/>
                </a:spcBef>
                <a:buFontTx/>
                <a:buNone/>
              </a:pPr>
              <a:t>26</a:t>
            </a:fld>
            <a:endParaRPr lang="en-GB" altLang="en-US" sz="1400" smtClean="0">
              <a:solidFill>
                <a:prstClr val="black"/>
              </a:solidFill>
              <a:latin typeface="Times New Roman" panose="02020603050405020304" pitchFamily="18" charset="0"/>
            </a:endParaRPr>
          </a:p>
        </p:txBody>
      </p:sp>
    </p:spTree>
    <p:extLst>
      <p:ext uri="{BB962C8B-B14F-4D97-AF65-F5344CB8AC3E}">
        <p14:creationId xmlns:p14="http://schemas.microsoft.com/office/powerpoint/2010/main" xmlns="" val="3082352569"/>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E6B124-7097-46C3-8DA7-8E7DF832E3C5}" type="slidenum">
              <a:rPr lang="en-GB" altLang="en-US" sz="1400" smtClean="0">
                <a:solidFill>
                  <a:prstClr val="black"/>
                </a:solidFill>
                <a:latin typeface="Times New Roman" panose="02020603050405020304" pitchFamily="18" charset="0"/>
              </a:rPr>
              <a:pPr>
                <a:spcBef>
                  <a:spcPct val="0"/>
                </a:spcBef>
                <a:buFontTx/>
                <a:buNone/>
              </a:pPr>
              <a:t>27</a:t>
            </a:fld>
            <a:endParaRPr lang="en-GB" altLang="en-US" sz="1400" smtClean="0">
              <a:solidFill>
                <a:prstClr val="black"/>
              </a:solidFill>
              <a:latin typeface="Times New Roman" panose="02020603050405020304" pitchFamily="18" charset="0"/>
            </a:endParaRPr>
          </a:p>
        </p:txBody>
      </p:sp>
      <p:graphicFrame>
        <p:nvGraphicFramePr>
          <p:cNvPr id="171048" name="Group 40"/>
          <p:cNvGraphicFramePr>
            <a:graphicFrameLocks noGrp="1"/>
          </p:cNvGraphicFramePr>
          <p:nvPr>
            <p:extLst/>
          </p:nvPr>
        </p:nvGraphicFramePr>
        <p:xfrm>
          <a:off x="94892" y="477938"/>
          <a:ext cx="9811902" cy="5179265"/>
        </p:xfrm>
        <a:graphic>
          <a:graphicData uri="http://schemas.openxmlformats.org/drawingml/2006/table">
            <a:tbl>
              <a:tblPr/>
              <a:tblGrid>
                <a:gridCol w="3769742">
                  <a:extLst>
                    <a:ext uri="{9D8B030D-6E8A-4147-A177-3AD203B41FA5}">
                      <a16:colId xmlns:a16="http://schemas.microsoft.com/office/drawing/2014/main" xmlns="" val="20000"/>
                    </a:ext>
                  </a:extLst>
                </a:gridCol>
                <a:gridCol w="6042160">
                  <a:extLst>
                    <a:ext uri="{9D8B030D-6E8A-4147-A177-3AD203B41FA5}">
                      <a16:colId xmlns:a16="http://schemas.microsoft.com/office/drawing/2014/main" xmlns="" val="20001"/>
                    </a:ext>
                  </a:extLst>
                </a:gridCol>
              </a:tblGrid>
              <a:tr h="3146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Consult with stakeholders within the sector on the White Paper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323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274338">
                <a:tc>
                  <a:txBody>
                    <a:bodyPr/>
                    <a:lstStyle/>
                    <a:p>
                      <a:pPr algn="l"/>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 with departmental internal structures on the white paper</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The draft revised White Paper for Social Welfare was consulted with the DDG and Welfare Services Forum for their inputs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19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753009">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i="0" u="none" strike="noStrike" kern="1200" baseline="0" noProof="0" dirty="0" smtClean="0">
                          <a:solidFill>
                            <a:schemeClr val="tx1"/>
                          </a:solidFill>
                          <a:latin typeface="Arial" panose="020B0604020202020204" pitchFamily="34" charset="0"/>
                          <a:ea typeface="+mn-ea"/>
                          <a:cs typeface="Arial" panose="020B0604020202020204" pitchFamily="34" charset="0"/>
                        </a:rPr>
                        <a:t>Conduct a national consultative workshop with provincial stakeholders</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ヒラギノ角ゴ Pro W3" pitchFamily="1" charset="-128"/>
                          <a:cs typeface="Arial" panose="020B0604020202020204" pitchFamily="34" charset="0"/>
                        </a:rPr>
                        <a:t>The Draft Revised WP was consulted at the Child Care and Protection Forum representative of all provinces and presented to the Welfare Service Forum</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5304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Consult with stakeholders within the sector on the Demand and Supply Model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07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411507">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Conduct a national consultative workshop with provincial stakeholders</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The model for social service practitioners was consulted with national and provincial stakeholders; and the NPO’s during a national workshop held in May</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12784">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2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Quarter Achievements</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487680">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GB"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 Institutions of Higher Learning, professionals boards and professionals associations </a:t>
                      </a:r>
                      <a:endParaRPr lang="en-ZA" altLang="en-US" sz="16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The Draft Demand and Supply Model was consulted with Institutions of Higher Learning, Professional Boards and Professional Associations </a:t>
                      </a:r>
                      <a:endParaRPr lang="en-GB" sz="1600" b="0"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7" name="Title 1"/>
          <p:cNvSpPr txBox="1">
            <a:spLocks/>
          </p:cNvSpPr>
          <p:nvPr/>
        </p:nvSpPr>
        <p:spPr>
          <a:xfrm>
            <a:off x="-69011" y="-77519"/>
            <a:ext cx="10110158" cy="327804"/>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4400">
              <a:defRPr/>
            </a:pPr>
            <a:r>
              <a:rPr lang="en-GB" sz="1600" b="1" dirty="0">
                <a:solidFill>
                  <a:prstClr val="black"/>
                </a:solidFill>
                <a:latin typeface="Arial" panose="020B0604020202020204" pitchFamily="34" charset="0"/>
                <a:ea typeface="ヒラギノ角ゴ Pro W3" pitchFamily="1" charset="-128"/>
                <a:cs typeface="Arial" panose="020B0604020202020204" pitchFamily="34" charset="0"/>
              </a:rPr>
              <a:t>Programme 4:Welfare </a:t>
            </a:r>
            <a:r>
              <a:rPr lang="en-GB" sz="1600" b="1" dirty="0" smtClean="0">
                <a:solidFill>
                  <a:prstClr val="black"/>
                </a:solidFill>
                <a:latin typeface="Arial" panose="020B0604020202020204" pitchFamily="34" charset="0"/>
                <a:ea typeface="ヒラギノ角ゴ Pro W3" pitchFamily="1" charset="-128"/>
                <a:cs typeface="Arial" panose="020B0604020202020204" pitchFamily="34" charset="0"/>
              </a:rPr>
              <a:t>Services </a:t>
            </a:r>
            <a:endParaRPr lang="en-GB" sz="1600" b="1"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a:defRPr/>
            </a:pPr>
            <a:r>
              <a:rPr lang="en-GB" sz="1600" b="1" dirty="0">
                <a:solidFill>
                  <a:prstClr val="black"/>
                </a:solidFill>
                <a:latin typeface="Arial" panose="020B0604020202020204" pitchFamily="34" charset="0"/>
                <a:ea typeface="ヒラギノ角ゴ Pro W3" pitchFamily="1" charset="-128"/>
                <a:cs typeface="Arial" panose="020B0604020202020204" pitchFamily="34" charset="0"/>
              </a:rPr>
              <a:t>Professional Social Services and Older </a:t>
            </a:r>
            <a:r>
              <a:rPr lang="en-GB" sz="1600" b="1" dirty="0" smtClean="0">
                <a:solidFill>
                  <a:prstClr val="black"/>
                </a:solidFill>
                <a:latin typeface="Arial" panose="020B0604020202020204" pitchFamily="34" charset="0"/>
                <a:ea typeface="ヒラギノ角ゴ Pro W3" pitchFamily="1" charset="-128"/>
                <a:cs typeface="Arial" panose="020B0604020202020204" pitchFamily="34" charset="0"/>
              </a:rPr>
              <a:t>Persons</a:t>
            </a:r>
            <a:endParaRPr lang="en-GB" sz="1600" b="1" dirty="0">
              <a:solidFill>
                <a:prstClr val="black"/>
              </a:solidFill>
              <a:latin typeface="Arial" panose="020B0604020202020204" pitchFamily="34" charset="0"/>
              <a:ea typeface="ヒラギノ角ゴ Pro W3" pitchFamily="1" charset="-128"/>
              <a:cs typeface="Arial" panose="020B0604020202020204" pitchFamily="34" charset="0"/>
            </a:endParaRPr>
          </a:p>
        </p:txBody>
      </p:sp>
    </p:spTree>
    <p:extLst>
      <p:ext uri="{BB962C8B-B14F-4D97-AF65-F5344CB8AC3E}">
        <p14:creationId xmlns:p14="http://schemas.microsoft.com/office/powerpoint/2010/main" xmlns="" val="4184553398"/>
      </p:ext>
    </p:extLst>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86264" y="684334"/>
          <a:ext cx="9668921" cy="4858899"/>
        </p:xfrm>
        <a:graphic>
          <a:graphicData uri="http://schemas.openxmlformats.org/drawingml/2006/table">
            <a:tbl>
              <a:tblPr/>
              <a:tblGrid>
                <a:gridCol w="2907102">
                  <a:extLst>
                    <a:ext uri="{9D8B030D-6E8A-4147-A177-3AD203B41FA5}">
                      <a16:colId xmlns:a16="http://schemas.microsoft.com/office/drawing/2014/main" xmlns="" val="20000"/>
                    </a:ext>
                  </a:extLst>
                </a:gridCol>
                <a:gridCol w="6761819">
                  <a:extLst>
                    <a:ext uri="{9D8B030D-6E8A-4147-A177-3AD203B41FA5}">
                      <a16:colId xmlns:a16="http://schemas.microsoft.com/office/drawing/2014/main" xmlns="" val="20001"/>
                    </a:ext>
                  </a:extLst>
                </a:gridCol>
              </a:tblGrid>
              <a:tr h="364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700" b="1" i="0" u="none" strike="noStrike" cap="none" normalizeH="0" baseline="0" dirty="0" smtClean="0">
                          <a:ln>
                            <a:noFill/>
                          </a:ln>
                          <a:solidFill>
                            <a:schemeClr val="tx1"/>
                          </a:solidFill>
                          <a:effectLst/>
                          <a:latin typeface="Arial" pitchFamily="34" charset="0"/>
                          <a:cs typeface="Arial" pitchFamily="34" charset="0"/>
                        </a:rPr>
                        <a:t>Award 500  youth with social service scholarships </a:t>
                      </a:r>
                      <a:endParaRPr kumimoji="0" lang="en-US" sz="17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48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508064">
                <a:tc>
                  <a:txBody>
                    <a:bodyPr/>
                    <a:lstStyle/>
                    <a:p>
                      <a:pPr marL="0" algn="l" defTabSz="457200" rtl="0" eaLnBrk="1" latinLnBrk="0" hangingPunct="1"/>
                      <a:r>
                        <a:rPr lang="en-ZA" sz="1600" kern="1200" dirty="0" smtClean="0">
                          <a:solidFill>
                            <a:schemeClr val="tx1"/>
                          </a:solidFill>
                          <a:effectLst/>
                          <a:latin typeface="Arial" panose="020B0604020202020204" pitchFamily="34" charset="0"/>
                          <a:ea typeface="+mn-ea"/>
                          <a:cs typeface="Arial" panose="020B0604020202020204" pitchFamily="34" charset="0"/>
                        </a:rPr>
                        <a:t>Award 400 youth with social service scholarship</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algn="l" defTabSz="457200" rtl="0" eaLnBrk="1" latinLnBrk="0" hangingPunct="1"/>
                      <a:r>
                        <a:rPr lang="en-ZA" sz="1600" kern="1200" dirty="0" smtClean="0">
                          <a:solidFill>
                            <a:schemeClr val="tx1"/>
                          </a:solidFill>
                          <a:effectLst/>
                          <a:latin typeface="Arial" panose="020B0604020202020204" pitchFamily="34" charset="0"/>
                          <a:ea typeface="+mn-ea"/>
                          <a:cs typeface="Arial" panose="020B0604020202020204" pitchFamily="34" charset="0"/>
                        </a:rPr>
                        <a:t>Awarded </a:t>
                      </a:r>
                      <a:r>
                        <a:rPr lang="en-ZA" sz="1600" b="1" kern="1200" dirty="0" smtClean="0">
                          <a:solidFill>
                            <a:schemeClr val="tx1"/>
                          </a:solidFill>
                          <a:effectLst/>
                          <a:latin typeface="Arial" panose="020B0604020202020204" pitchFamily="34" charset="0"/>
                          <a:ea typeface="+mn-ea"/>
                          <a:cs typeface="Arial" panose="020B0604020202020204" pitchFamily="34" charset="0"/>
                        </a:rPr>
                        <a:t>510</a:t>
                      </a:r>
                      <a:r>
                        <a:rPr lang="en-ZA" sz="1600" kern="1200" dirty="0" smtClean="0">
                          <a:solidFill>
                            <a:schemeClr val="tx1"/>
                          </a:solidFill>
                          <a:effectLst/>
                          <a:latin typeface="Arial" panose="020B0604020202020204" pitchFamily="34" charset="0"/>
                          <a:ea typeface="+mn-ea"/>
                          <a:cs typeface="Arial" panose="020B0604020202020204" pitchFamily="34" charset="0"/>
                        </a:rPr>
                        <a:t> youths with social service scholarships</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80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64" marR="99064" marT="45622" marB="456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6205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Award 100 youth with social service scholarship</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algn="l" defTabSz="457200" rtl="0" eaLnBrk="1" latinLnBrk="0" hangingPunct="1"/>
                      <a:r>
                        <a:rPr lang="en-GB" sz="1600" kern="1200" dirty="0" smtClean="0">
                          <a:solidFill>
                            <a:schemeClr val="tx1"/>
                          </a:solidFill>
                          <a:effectLst/>
                          <a:latin typeface="Arial" panose="020B0604020202020204" pitchFamily="34" charset="0"/>
                          <a:ea typeface="+mn-ea"/>
                          <a:cs typeface="Arial" panose="020B0604020202020204" pitchFamily="34" charset="0"/>
                        </a:rPr>
                        <a:t>Target reached in quarter 1 where </a:t>
                      </a:r>
                      <a:r>
                        <a:rPr lang="en-GB" sz="1600" b="1" kern="1200" dirty="0" smtClean="0">
                          <a:solidFill>
                            <a:schemeClr val="tx1"/>
                          </a:solidFill>
                          <a:effectLst/>
                          <a:latin typeface="Arial" panose="020B0604020202020204" pitchFamily="34" charset="0"/>
                          <a:ea typeface="+mn-ea"/>
                          <a:cs typeface="Arial" panose="020B0604020202020204" pitchFamily="34" charset="0"/>
                        </a:rPr>
                        <a:t>510</a:t>
                      </a:r>
                      <a:r>
                        <a:rPr lang="en-GB" sz="1600" kern="1200" dirty="0" smtClean="0">
                          <a:solidFill>
                            <a:schemeClr val="tx1"/>
                          </a:solidFill>
                          <a:effectLst/>
                          <a:latin typeface="Arial" panose="020B0604020202020204" pitchFamily="34" charset="0"/>
                          <a:ea typeface="+mn-ea"/>
                          <a:cs typeface="Arial" panose="020B0604020202020204" pitchFamily="34" charset="0"/>
                        </a:rPr>
                        <a:t> youths were awarded the scholarships</a:t>
                      </a:r>
                      <a:endParaRPr lang="en-US" sz="1600" kern="1200" dirty="0">
                        <a:solidFill>
                          <a:schemeClr val="tx1"/>
                        </a:solidFill>
                        <a:effectLst/>
                        <a:latin typeface="Arial" panose="020B0604020202020204" pitchFamily="34" charset="0"/>
                        <a:ea typeface="+mn-ea"/>
                        <a:cs typeface="Arial" panose="020B0604020202020204" pitchFamily="34" charset="0"/>
                      </a:endParaRPr>
                    </a:p>
                  </a:txBody>
                  <a:tcPr marL="99068" marR="99068" marT="45564" marB="4556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603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9" marB="456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Submit the Bill to Cabinet to obtain approval to gazette for public comments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9" marB="456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48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508064">
                <a:tc>
                  <a:txBody>
                    <a:bodyPr/>
                    <a:lstStyle/>
                    <a:p>
                      <a:pPr marL="0" algn="l" defTabSz="457200" rtl="0" eaLnBrk="1" latinLnBrk="0" hangingPunct="1"/>
                      <a:r>
                        <a:rPr lang="en-ZA" sz="1600" kern="1200" dirty="0" smtClean="0">
                          <a:solidFill>
                            <a:schemeClr val="tx1"/>
                          </a:solidFill>
                          <a:effectLst/>
                          <a:latin typeface="Arial" panose="020B0604020202020204" pitchFamily="34" charset="0"/>
                          <a:ea typeface="+mn-ea"/>
                          <a:cs typeface="Arial" panose="020B0604020202020204" pitchFamily="34" charset="0"/>
                        </a:rPr>
                        <a:t>Finalise consultation on the Social Service Practitioners (SSP) Bill</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algn="l" defTabSz="457200" rtl="0" eaLnBrk="1" latinLnBrk="0" hangingPunct="1"/>
                      <a:r>
                        <a:rPr lang="en-ZA" sz="1600" kern="1200" dirty="0" smtClean="0">
                          <a:solidFill>
                            <a:schemeClr val="tx1"/>
                          </a:solidFill>
                          <a:effectLst/>
                          <a:latin typeface="Arial" panose="020B0604020202020204" pitchFamily="34" charset="0"/>
                          <a:ea typeface="+mn-ea"/>
                          <a:cs typeface="Arial" panose="020B0604020202020204" pitchFamily="34" charset="0"/>
                        </a:rPr>
                        <a:t>Conducted workshops to finalise provincial consultations in  EC, WC and KZN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48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6030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Arial" panose="020B0604020202020204" pitchFamily="34" charset="0"/>
                          <a:ea typeface="+mn-ea"/>
                          <a:cs typeface="Arial" panose="020B0604020202020204" pitchFamily="34" charset="0"/>
                        </a:rPr>
                        <a:t>Consolidate inputs </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Consolidated inputs from provincial and national consultations on the SSP Draft Bill</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3" name="Rectangle 2"/>
          <p:cNvSpPr/>
          <p:nvPr/>
        </p:nvSpPr>
        <p:spPr>
          <a:xfrm>
            <a:off x="324642" y="80010"/>
            <a:ext cx="9144000" cy="584775"/>
          </a:xfrm>
          <a:prstGeom prst="rect">
            <a:avLst/>
          </a:prstGeom>
        </p:spPr>
        <p:txBody>
          <a:bodyPr wrap="square">
            <a:spAutoFit/>
          </a:bodyPr>
          <a:lstStyle/>
          <a:p>
            <a:pPr algn="ctr" defTabSz="914400" eaLnBrk="0" fontAlgn="base" hangingPunct="0">
              <a:spcBef>
                <a:spcPct val="0"/>
              </a:spcBef>
              <a:spcAft>
                <a:spcPct val="0"/>
              </a:spcAft>
              <a:defRPr/>
            </a:pPr>
            <a:r>
              <a:rPr lang="en-GB" sz="1600" b="1" dirty="0">
                <a:solidFill>
                  <a:prstClr val="black"/>
                </a:solidFill>
                <a:latin typeface="Arial" panose="020B0604020202020204" pitchFamily="34" charset="0"/>
                <a:ea typeface="ヒラギノ角ゴ Pro W3" pitchFamily="1" charset="-128"/>
                <a:cs typeface="Arial" panose="020B0604020202020204" pitchFamily="34" charset="0"/>
              </a:rPr>
              <a:t>Programme 4:Welfare Services </a:t>
            </a:r>
          </a:p>
          <a:p>
            <a:pPr algn="ctr" defTabSz="914400" eaLnBrk="0" fontAlgn="base" hangingPunct="0">
              <a:spcBef>
                <a:spcPct val="0"/>
              </a:spcBef>
              <a:spcAft>
                <a:spcPct val="0"/>
              </a:spcAft>
              <a:defRPr/>
            </a:pPr>
            <a:r>
              <a:rPr lang="en-GB" sz="1600" b="1" dirty="0">
                <a:solidFill>
                  <a:prstClr val="black"/>
                </a:solidFill>
                <a:latin typeface="Arial" panose="020B0604020202020204" pitchFamily="34" charset="0"/>
                <a:ea typeface="ヒラギノ角ゴ Pro W3" pitchFamily="1" charset="-128"/>
                <a:cs typeface="Arial" panose="020B0604020202020204" pitchFamily="34" charset="0"/>
              </a:rPr>
              <a:t>Professional Social Services and Older Persons</a:t>
            </a:r>
          </a:p>
        </p:txBody>
      </p:sp>
    </p:spTree>
    <p:extLst>
      <p:ext uri="{BB962C8B-B14F-4D97-AF65-F5344CB8AC3E}">
        <p14:creationId xmlns:p14="http://schemas.microsoft.com/office/powerpoint/2010/main" xmlns="" val="1951254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5802A9C-F7EC-43F1-AF8C-738178C8F762}" type="slidenum">
              <a:rPr lang="en-GB" altLang="en-US" sz="1400" smtClean="0">
                <a:solidFill>
                  <a:prstClr val="black"/>
                </a:solidFill>
                <a:latin typeface="Times New Roman" panose="02020603050405020304" pitchFamily="18" charset="0"/>
              </a:rPr>
              <a:pPr>
                <a:spcBef>
                  <a:spcPct val="0"/>
                </a:spcBef>
                <a:buFontTx/>
                <a:buNone/>
              </a:pPr>
              <a:t>29</a:t>
            </a:fld>
            <a:endParaRPr lang="en-GB" altLang="en-US" sz="1400" smtClean="0">
              <a:solidFill>
                <a:prstClr val="black"/>
              </a:solidFill>
              <a:latin typeface="Times New Roman" panose="02020603050405020304" pitchFamily="18" charset="0"/>
            </a:endParaRPr>
          </a:p>
        </p:txBody>
      </p:sp>
      <p:graphicFrame>
        <p:nvGraphicFramePr>
          <p:cNvPr id="3" name="Group 40"/>
          <p:cNvGraphicFramePr>
            <a:graphicFrameLocks noGrp="1"/>
          </p:cNvGraphicFramePr>
          <p:nvPr>
            <p:extLst/>
          </p:nvPr>
        </p:nvGraphicFramePr>
        <p:xfrm>
          <a:off x="76200" y="685800"/>
          <a:ext cx="9753600" cy="4777739"/>
        </p:xfrm>
        <a:graphic>
          <a:graphicData uri="http://schemas.openxmlformats.org/drawingml/2006/table">
            <a:tbl>
              <a:tblPr/>
              <a:tblGrid>
                <a:gridCol w="3067050">
                  <a:extLst>
                    <a:ext uri="{9D8B030D-6E8A-4147-A177-3AD203B41FA5}">
                      <a16:colId xmlns:a16="http://schemas.microsoft.com/office/drawing/2014/main" xmlns="" val="20000"/>
                    </a:ext>
                  </a:extLst>
                </a:gridCol>
                <a:gridCol w="6686550">
                  <a:extLst>
                    <a:ext uri="{9D8B030D-6E8A-4147-A177-3AD203B41FA5}">
                      <a16:colId xmlns:a16="http://schemas.microsoft.com/office/drawing/2014/main" xmlns="" val="20001"/>
                    </a:ext>
                  </a:extLst>
                </a:gridCol>
              </a:tblGrid>
              <a:tr h="3561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9" marB="456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Introduction of the Bill to Parliament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9" marB="456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71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557782">
                <a:tc>
                  <a:txBody>
                    <a:bodyPr/>
                    <a:lstStyle/>
                    <a:p>
                      <a:r>
                        <a:rPr lang="en-ZA" sz="1600" kern="1200" dirty="0" smtClean="0">
                          <a:solidFill>
                            <a:schemeClr val="tx1"/>
                          </a:solidFill>
                          <a:effectLst/>
                          <a:latin typeface="Arial" panose="020B0604020202020204" pitchFamily="34" charset="0"/>
                          <a:ea typeface="+mn-ea"/>
                          <a:cs typeface="Arial" panose="020B0604020202020204" pitchFamily="34" charset="0"/>
                        </a:rPr>
                        <a:t>Publish for comments on Older Persons Amendment Bill</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kern="1200" dirty="0" smtClean="0">
                          <a:solidFill>
                            <a:schemeClr val="tx1"/>
                          </a:solidFill>
                          <a:effectLst/>
                          <a:latin typeface="Arial" panose="020B0604020202020204" pitchFamily="34" charset="0"/>
                          <a:ea typeface="+mn-ea"/>
                          <a:cs typeface="Arial" panose="020B0604020202020204" pitchFamily="34" charset="0"/>
                        </a:rPr>
                        <a:t>Older Persons Amendment Bill published for public comments in June 2017</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71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68" marR="99068" marT="45565" marB="455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588741">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Consolidate inputs </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Inputs received from the public consolidated into the Amendment Bill for Older Persons</a:t>
                      </a:r>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31491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Provide subsidies to 59 111 children through ECD conditional grant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42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1 Target</a:t>
                      </a: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74370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Provide subsidy to </a:t>
                      </a:r>
                      <a:r>
                        <a:rPr kumimoji="0" lang="en-ZA" sz="16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14 777</a:t>
                      </a: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children through ECD conditional grant</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1" dirty="0" smtClean="0">
                          <a:latin typeface="Arial" panose="020B0604020202020204" pitchFamily="34" charset="0"/>
                          <a:cs typeface="Arial" panose="020B0604020202020204" pitchFamily="34" charset="0"/>
                        </a:rPr>
                        <a:t>11 645 </a:t>
                      </a: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ヒラギノ角ゴ Pro W3" pitchFamily="1" charset="-128"/>
                          <a:cs typeface="Arial" panose="020B0604020202020204" pitchFamily="34" charset="0"/>
                        </a:rPr>
                        <a:t>children have benefitted from the subsidy conditional grant</a:t>
                      </a:r>
                      <a:endParaRPr lang="en-US" sz="1600" dirty="0">
                        <a:latin typeface="Arial" panose="020B0604020202020204" pitchFamily="34" charset="0"/>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25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2 Target</a:t>
                      </a:r>
                      <a:endParaRPr kumimoji="0" lang="en-ZA" altLang="en-US" sz="18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Quarter Achievements</a:t>
                      </a: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806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Provide subsidy to </a:t>
                      </a:r>
                      <a:r>
                        <a:rPr lang="en-ZA" sz="1600" b="1" kern="1200" dirty="0" smtClean="0">
                          <a:solidFill>
                            <a:schemeClr val="tx1"/>
                          </a:solidFill>
                          <a:effectLst/>
                          <a:latin typeface="Arial" panose="020B0604020202020204" pitchFamily="34" charset="0"/>
                          <a:ea typeface="+mn-ea"/>
                          <a:cs typeface="Arial" panose="020B0604020202020204" pitchFamily="34" charset="0"/>
                        </a:rPr>
                        <a:t>14 777</a:t>
                      </a:r>
                      <a:r>
                        <a:rPr lang="en-ZA" sz="1600" kern="1200" dirty="0" smtClean="0">
                          <a:solidFill>
                            <a:schemeClr val="tx1"/>
                          </a:solidFill>
                          <a:effectLst/>
                          <a:latin typeface="Arial" panose="020B0604020202020204" pitchFamily="34" charset="0"/>
                          <a:ea typeface="+mn-ea"/>
                          <a:cs typeface="Arial" panose="020B0604020202020204" pitchFamily="34" charset="0"/>
                        </a:rPr>
                        <a:t> children through ECD conditional grant</a:t>
                      </a:r>
                      <a:endParaRPr kumimoji="0" lang="en-ZA" sz="14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b="1" kern="1200" dirty="0" smtClean="0">
                          <a:solidFill>
                            <a:schemeClr val="tx1"/>
                          </a:solidFill>
                          <a:effectLst/>
                          <a:latin typeface="Arial" panose="020B0604020202020204" pitchFamily="34" charset="0"/>
                          <a:ea typeface="+mn-ea"/>
                          <a:cs typeface="Arial" panose="020B0604020202020204" pitchFamily="34" charset="0"/>
                        </a:rPr>
                        <a:t>51 404  </a:t>
                      </a: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children have benefitted from the subsidy conditional grant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4" name="Title 1"/>
          <p:cNvSpPr txBox="1">
            <a:spLocks/>
          </p:cNvSpPr>
          <p:nvPr/>
        </p:nvSpPr>
        <p:spPr>
          <a:xfrm>
            <a:off x="742950" y="97910"/>
            <a:ext cx="8420100" cy="503237"/>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4400">
              <a:defRPr/>
            </a:pPr>
            <a:r>
              <a:rPr lang="en-GB" sz="1800" b="1" dirty="0">
                <a:solidFill>
                  <a:prstClr val="black"/>
                </a:solidFill>
                <a:latin typeface="Arial" panose="020B0604020202020204" pitchFamily="34" charset="0"/>
                <a:ea typeface="ヒラギノ角ゴ Pro W3" pitchFamily="1" charset="-128"/>
                <a:cs typeface="Arial" panose="020B0604020202020204" pitchFamily="34" charset="0"/>
              </a:rPr>
              <a:t>Programme 4:Welfare Services</a:t>
            </a:r>
            <a:endParaRPr lang="en-US" sz="1800" b="1"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a:defRPr/>
            </a:pPr>
            <a:r>
              <a:rPr lang="en-GB" sz="1800" b="1" dirty="0" smtClean="0">
                <a:solidFill>
                  <a:prstClr val="black"/>
                </a:solidFill>
                <a:latin typeface="Arial" panose="020B0604020202020204" pitchFamily="34" charset="0"/>
                <a:ea typeface="ヒラギノ角ゴ Pro W3" pitchFamily="1" charset="-128"/>
                <a:cs typeface="Arial" panose="020B0604020202020204" pitchFamily="34" charset="0"/>
              </a:rPr>
              <a:t>Professional </a:t>
            </a:r>
            <a:r>
              <a:rPr lang="en-GB" sz="1800" b="1" dirty="0">
                <a:solidFill>
                  <a:prstClr val="black"/>
                </a:solidFill>
                <a:latin typeface="Arial" panose="020B0604020202020204" pitchFamily="34" charset="0"/>
                <a:ea typeface="ヒラギノ角ゴ Pro W3" pitchFamily="1" charset="-128"/>
                <a:cs typeface="Arial" panose="020B0604020202020204" pitchFamily="34" charset="0"/>
              </a:rPr>
              <a:t>Social </a:t>
            </a:r>
            <a:r>
              <a:rPr lang="en-GB" sz="1800" b="1" dirty="0" smtClean="0">
                <a:solidFill>
                  <a:prstClr val="black"/>
                </a:solidFill>
                <a:latin typeface="Arial" panose="020B0604020202020204" pitchFamily="34" charset="0"/>
                <a:ea typeface="ヒラギノ角ゴ Pro W3" pitchFamily="1" charset="-128"/>
                <a:cs typeface="Arial" panose="020B0604020202020204" pitchFamily="34" charset="0"/>
              </a:rPr>
              <a:t>Services, Older Persons and ECD</a:t>
            </a:r>
            <a:endParaRPr lang="en-US" sz="1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2062493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77785"/>
          </a:xfrm>
        </p:spPr>
        <p:txBody>
          <a:bodyPr>
            <a:normAutofit/>
          </a:bodyPr>
          <a:lstStyle/>
          <a:p>
            <a:pPr defTabSz="914400" eaLnBrk="1" hangingPunct="1">
              <a:defRPr/>
            </a:pPr>
            <a:r>
              <a:rPr lang="en-ZA" sz="3200" b="1" kern="0" dirty="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rPr>
              <a:t>Purpose </a:t>
            </a:r>
            <a:endParaRPr lang="en-US" sz="3200" b="1" kern="0" dirty="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endParaRPr>
          </a:p>
        </p:txBody>
      </p:sp>
      <p:sp>
        <p:nvSpPr>
          <p:cNvPr id="3" name="Content Placeholder 2"/>
          <p:cNvSpPr>
            <a:spLocks noGrp="1"/>
          </p:cNvSpPr>
          <p:nvPr>
            <p:ph idx="1"/>
          </p:nvPr>
        </p:nvSpPr>
        <p:spPr>
          <a:xfrm>
            <a:off x="495300" y="1350035"/>
            <a:ext cx="8915400" cy="4525963"/>
          </a:xfrm>
        </p:spPr>
        <p:txBody>
          <a:bodyPr/>
          <a:lstStyle/>
          <a:p>
            <a:r>
              <a:rPr lang="en-ZA" sz="2400" dirty="0" smtClean="0">
                <a:latin typeface="Arial" panose="020B0604020202020204" pitchFamily="34" charset="0"/>
                <a:cs typeface="Arial" panose="020B0604020202020204" pitchFamily="34" charset="0"/>
              </a:rPr>
              <a:t>Purpose: To inform the  Portfolio Committee of :</a:t>
            </a:r>
          </a:p>
          <a:p>
            <a:endParaRPr lang="en-ZA" sz="2400" dirty="0" smtClean="0">
              <a:latin typeface="Arial" panose="020B0604020202020204" pitchFamily="34" charset="0"/>
              <a:cs typeface="Arial" panose="020B0604020202020204" pitchFamily="34" charset="0"/>
            </a:endParaRPr>
          </a:p>
          <a:p>
            <a:r>
              <a:rPr lang="en-ZA" sz="2400" dirty="0" smtClean="0">
                <a:latin typeface="Arial" panose="020B0604020202020204" pitchFamily="34" charset="0"/>
                <a:cs typeface="Arial" panose="020B0604020202020204" pitchFamily="34" charset="0"/>
              </a:rPr>
              <a:t>The Department’s performance against its pre-determined objectives for the first and second quarter of 2017/18 financial year;</a:t>
            </a:r>
          </a:p>
          <a:p>
            <a:endParaRPr lang="en-ZA" sz="2400" dirty="0" smtClean="0">
              <a:latin typeface="Arial" panose="020B0604020202020204" pitchFamily="34" charset="0"/>
              <a:cs typeface="Arial" panose="020B0604020202020204" pitchFamily="34" charset="0"/>
            </a:endParaRPr>
          </a:p>
          <a:p>
            <a:r>
              <a:rPr lang="en-ZA" sz="2400" dirty="0" smtClean="0">
                <a:latin typeface="Arial" panose="020B0604020202020204" pitchFamily="34" charset="0"/>
                <a:cs typeface="Arial" panose="020B0604020202020204" pitchFamily="34" charset="0"/>
              </a:rPr>
              <a:t>The State of Expenditure of the Department for the first and second quarter of 2017/18 financial year.</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151347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2733524-D878-4863-87DD-99D7B3D6A7B9}" type="slidenum">
              <a:rPr lang="en-GB" altLang="en-US" sz="1400" smtClean="0">
                <a:solidFill>
                  <a:prstClr val="black"/>
                </a:solidFill>
                <a:latin typeface="Times New Roman" panose="02020603050405020304" pitchFamily="18" charset="0"/>
              </a:rPr>
              <a:pPr>
                <a:spcBef>
                  <a:spcPct val="0"/>
                </a:spcBef>
                <a:buFontTx/>
                <a:buNone/>
              </a:pPr>
              <a:t>30</a:t>
            </a:fld>
            <a:endParaRPr lang="en-GB" altLang="en-US" sz="1400" smtClean="0">
              <a:solidFill>
                <a:prstClr val="black"/>
              </a:solidFill>
              <a:latin typeface="Times New Roman" panose="02020603050405020304" pitchFamily="18" charset="0"/>
            </a:endParaRPr>
          </a:p>
        </p:txBody>
      </p:sp>
      <p:sp>
        <p:nvSpPr>
          <p:cNvPr id="45059" name="Title 1"/>
          <p:cNvSpPr txBox="1">
            <a:spLocks/>
          </p:cNvSpPr>
          <p:nvPr/>
        </p:nvSpPr>
        <p:spPr bwMode="auto">
          <a:xfrm>
            <a:off x="164148" y="246618"/>
            <a:ext cx="9821862" cy="50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4:Welfare Services</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Children Services, Orphans and Vulnerable Children  </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graphicFrame>
        <p:nvGraphicFramePr>
          <p:cNvPr id="6" name="Group 40"/>
          <p:cNvGraphicFramePr>
            <a:graphicFrameLocks noGrp="1"/>
          </p:cNvGraphicFramePr>
          <p:nvPr>
            <p:extLst/>
          </p:nvPr>
        </p:nvGraphicFramePr>
        <p:xfrm>
          <a:off x="84138" y="1234440"/>
          <a:ext cx="9737724" cy="3626643"/>
        </p:xfrm>
        <a:graphic>
          <a:graphicData uri="http://schemas.openxmlformats.org/drawingml/2006/table">
            <a:tbl>
              <a:tblPr/>
              <a:tblGrid>
                <a:gridCol w="3928142">
                  <a:extLst>
                    <a:ext uri="{9D8B030D-6E8A-4147-A177-3AD203B41FA5}">
                      <a16:colId xmlns:a16="http://schemas.microsoft.com/office/drawing/2014/main" xmlns="" val="20000"/>
                    </a:ext>
                  </a:extLst>
                </a:gridCol>
                <a:gridCol w="5809582">
                  <a:extLst>
                    <a:ext uri="{9D8B030D-6E8A-4147-A177-3AD203B41FA5}">
                      <a16:colId xmlns:a16="http://schemas.microsoft.com/office/drawing/2014/main" xmlns="" val="20001"/>
                    </a:ext>
                  </a:extLst>
                </a:gridCol>
              </a:tblGrid>
              <a:tr h="7763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56" marR="99056" marT="45608" marB="456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Register 80% of adoptions received from Children`s Courts with complete records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56" marR="99056" marT="45608" marB="456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538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0" marR="99060" marT="45554" marB="455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0" marR="99060" marT="45554" marB="455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818160">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Register 80% of adoptions received from Children`s Courts with complete records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Registered 90 adoptions inclusive of 86 national and 4 inter-country adoptions</a:t>
                      </a: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56392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2 Target</a:t>
                      </a: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Quarter  Achievements</a:t>
                      </a: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930175">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Register 80% of adoptions received from Children`s Courts with complete records</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Registered </a:t>
                      </a: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328</a:t>
                      </a: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 adoption, inclusive of </a:t>
                      </a: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286</a:t>
                      </a: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 national and </a:t>
                      </a: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42</a:t>
                      </a: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 intercountry adoptions</a:t>
                      </a:r>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6414956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9050" y="956310"/>
          <a:ext cx="9821862" cy="4030874"/>
        </p:xfrm>
        <a:graphic>
          <a:graphicData uri="http://schemas.openxmlformats.org/drawingml/2006/table">
            <a:tbl>
              <a:tblPr/>
              <a:tblGrid>
                <a:gridCol w="3962083">
                  <a:extLst>
                    <a:ext uri="{9D8B030D-6E8A-4147-A177-3AD203B41FA5}">
                      <a16:colId xmlns:a16="http://schemas.microsoft.com/office/drawing/2014/main" xmlns="" val="20000"/>
                    </a:ext>
                  </a:extLst>
                </a:gridCol>
                <a:gridCol w="5859779">
                  <a:extLst>
                    <a:ext uri="{9D8B030D-6E8A-4147-A177-3AD203B41FA5}">
                      <a16:colId xmlns:a16="http://schemas.microsoft.com/office/drawing/2014/main" xmlns="" val="20001"/>
                    </a:ext>
                  </a:extLst>
                </a:gridCol>
              </a:tblGrid>
              <a:tr h="626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56" marR="99056" marT="45608" marB="456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Approval of the National Plan of Action for Children in South Africa 2018-2022</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56" marR="99056" marT="45608" marB="4560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876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0" marR="99060" marT="45554" marB="455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0" marR="99060" marT="45554" marB="4555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140136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Conduct 1 national inter-sectoral consultation and 1 provincial(3 provinces clustered) inter-sectoral consultation on the review of the National Plan of Action for Children in South Africa </a:t>
                      </a:r>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Conducted 1 Provincial consultation for North West and Northern Cape cluster in May 2017, the national inter-</a:t>
                      </a:r>
                      <a:r>
                        <a:rPr kumimoji="0" lang="en-ZA" sz="1600" b="0" i="0" u="none" strike="noStrike" kern="1200" cap="none" normalizeH="0" baseline="0" dirty="0" err="1"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sectoral</a:t>
                      </a: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 consultation on 6 June 2017 and the Free State consultation on 27 June 2017</a:t>
                      </a:r>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6264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2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Quarter Achievements</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98916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Conduct 2 provincial inter-sectoral consultation (6 provinces clustered)</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Conducted 2 Provincial Intersectoral consultations clustered as follows: LP, MP and GP and KZN, EC and WC.</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
        <p:nvSpPr>
          <p:cNvPr id="3" name="Title 1"/>
          <p:cNvSpPr txBox="1">
            <a:spLocks/>
          </p:cNvSpPr>
          <p:nvPr/>
        </p:nvSpPr>
        <p:spPr bwMode="auto">
          <a:xfrm>
            <a:off x="84138" y="11430"/>
            <a:ext cx="9821862" cy="50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4:Welfare Services</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Children Services, Orphans and Vulnerable Children  </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spTree>
    <p:extLst>
      <p:ext uri="{BB962C8B-B14F-4D97-AF65-F5344CB8AC3E}">
        <p14:creationId xmlns:p14="http://schemas.microsoft.com/office/powerpoint/2010/main" xmlns="" val="3174799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4324C9F-1E03-4E0C-B2B1-15D09D2F6E96}" type="slidenum">
              <a:rPr lang="en-GB" altLang="en-US" sz="1400" smtClean="0">
                <a:solidFill>
                  <a:prstClr val="black"/>
                </a:solidFill>
                <a:latin typeface="Times New Roman" panose="02020603050405020304" pitchFamily="18" charset="0"/>
              </a:rPr>
              <a:pPr>
                <a:spcBef>
                  <a:spcPct val="0"/>
                </a:spcBef>
                <a:buFontTx/>
                <a:buNone/>
              </a:pPr>
              <a:t>32</a:t>
            </a:fld>
            <a:endParaRPr lang="en-GB" altLang="en-US" sz="1400" smtClean="0">
              <a:solidFill>
                <a:prstClr val="black"/>
              </a:solidFill>
              <a:latin typeface="Times New Roman" panose="02020603050405020304" pitchFamily="18" charset="0"/>
            </a:endParaRPr>
          </a:p>
        </p:txBody>
      </p:sp>
      <p:sp>
        <p:nvSpPr>
          <p:cNvPr id="46083" name="Title 1"/>
          <p:cNvSpPr txBox="1">
            <a:spLocks/>
          </p:cNvSpPr>
          <p:nvPr/>
        </p:nvSpPr>
        <p:spPr bwMode="auto">
          <a:xfrm>
            <a:off x="744538" y="76200"/>
            <a:ext cx="8420100" cy="50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4:Welfare Services</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a:p>
            <a:pPr algn="ctr" defTabSz="914400" eaLnBrk="0" fontAlgn="base" hangingPunct="0">
              <a:spcBef>
                <a:spcPct val="0"/>
              </a:spcBef>
              <a:spcAft>
                <a:spcPct val="0"/>
              </a:spcAft>
              <a:buFontTx/>
              <a:buNone/>
            </a:pPr>
            <a:r>
              <a:rPr lang="en-ZA"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Children Services, Orphans and Vulnerable Children </a:t>
            </a: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 </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graphicFrame>
        <p:nvGraphicFramePr>
          <p:cNvPr id="4" name="Group 40"/>
          <p:cNvGraphicFramePr>
            <a:graphicFrameLocks noGrp="1"/>
          </p:cNvGraphicFramePr>
          <p:nvPr>
            <p:extLst/>
          </p:nvPr>
        </p:nvGraphicFramePr>
        <p:xfrm>
          <a:off x="168275" y="1143000"/>
          <a:ext cx="9753600" cy="3930308"/>
        </p:xfrm>
        <a:graphic>
          <a:graphicData uri="http://schemas.openxmlformats.org/drawingml/2006/table">
            <a:tbl>
              <a:tblPr/>
              <a:tblGrid>
                <a:gridCol w="2776414">
                  <a:extLst>
                    <a:ext uri="{9D8B030D-6E8A-4147-A177-3AD203B41FA5}">
                      <a16:colId xmlns:a16="http://schemas.microsoft.com/office/drawing/2014/main" xmlns="" val="20000"/>
                    </a:ext>
                  </a:extLst>
                </a:gridCol>
                <a:gridCol w="6977186">
                  <a:extLst>
                    <a:ext uri="{9D8B030D-6E8A-4147-A177-3AD203B41FA5}">
                      <a16:colId xmlns:a16="http://schemas.microsoft.com/office/drawing/2014/main" xmlns="" val="20001"/>
                    </a:ext>
                  </a:extLst>
                </a:gridCol>
              </a:tblGrid>
              <a:tr h="866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Consultations with key stakeholders on the Child Care and protection policy</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5015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687412">
                <a:tc>
                  <a:txBody>
                    <a:bodyPr/>
                    <a:lstStyle/>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 with the DDG Forum on the Child Care and protection policy</a:t>
                      </a:r>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Child Care and Protection Policy consulted with the DDG Forum meeting held on 28 June 2017</a:t>
                      </a: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68741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2 Target</a:t>
                      </a:r>
                    </a:p>
                    <a:p>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Quarter  Achievements</a:t>
                      </a:r>
                    </a:p>
                    <a:p>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86" marR="74286"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Consult with Welfare Service Forum</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Child care and Protection Policy presented at the Welfare Services Forum</a:t>
                      </a:r>
                      <a:endParaRPr kumimoji="0" lang="en-ZA" sz="14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6102791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7788" y="1143000"/>
          <a:ext cx="9753600" cy="3920489"/>
        </p:xfrm>
        <a:graphic>
          <a:graphicData uri="http://schemas.openxmlformats.org/drawingml/2006/table">
            <a:tbl>
              <a:tblPr/>
              <a:tblGrid>
                <a:gridCol w="2776414">
                  <a:extLst>
                    <a:ext uri="{9D8B030D-6E8A-4147-A177-3AD203B41FA5}">
                      <a16:colId xmlns:a16="http://schemas.microsoft.com/office/drawing/2014/main" xmlns="" val="20000"/>
                    </a:ext>
                  </a:extLst>
                </a:gridCol>
                <a:gridCol w="6977186">
                  <a:extLst>
                    <a:ext uri="{9D8B030D-6E8A-4147-A177-3AD203B41FA5}">
                      <a16:colId xmlns:a16="http://schemas.microsoft.com/office/drawing/2014/main" xmlns="" val="20001"/>
                    </a:ext>
                  </a:extLst>
                </a:gridCol>
              </a:tblGrid>
              <a:tr h="7815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Establish 4 provincial multidisciplinary committees on integrated Social Crime Prevention</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4741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1208534">
                <a:tc>
                  <a:txBody>
                    <a:bodyPr/>
                    <a:lstStyle/>
                    <a:p>
                      <a:pPr marL="0" algn="l" defTabSz="457200" rtl="0" eaLnBrk="1" latinLnBrk="0" hangingPunct="1"/>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Establish 1 provincial multidisciplinary committee on integrated Social Crime Prevention</a:t>
                      </a:r>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algn="l" defTabSz="457200" rtl="0" eaLnBrk="1" latinLnBrk="0" hangingPunct="1"/>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The provincial multi-disciplinary social crime prevention committee was established in KZN with draft terms of reference and the integrated social crime prevention framework have been developed for the KZN committee</a:t>
                      </a: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71548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2 Target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Quarter  Achievements</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ZA" sz="1600" b="1" kern="1200" dirty="0" smtClean="0">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740722">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Establish 2 provincial multidisciplinary committees</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Two provincial multi-disciplinary committees have been established in WC and  NW                                                                                                    </a:t>
                      </a:r>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
        <p:nvSpPr>
          <p:cNvPr id="3" name="Title 1"/>
          <p:cNvSpPr txBox="1">
            <a:spLocks/>
          </p:cNvSpPr>
          <p:nvPr/>
        </p:nvSpPr>
        <p:spPr bwMode="auto">
          <a:xfrm>
            <a:off x="744538" y="224790"/>
            <a:ext cx="8420100" cy="50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4:Welfare Services</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Social Crime Prevention and Victim Empowerment </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spTree>
    <p:extLst>
      <p:ext uri="{BB962C8B-B14F-4D97-AF65-F5344CB8AC3E}">
        <p14:creationId xmlns:p14="http://schemas.microsoft.com/office/powerpoint/2010/main" xmlns="" val="20896244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152400" y="648348"/>
          <a:ext cx="9753600" cy="4686275"/>
        </p:xfrm>
        <a:graphic>
          <a:graphicData uri="http://schemas.openxmlformats.org/drawingml/2006/table">
            <a:tbl>
              <a:tblPr/>
              <a:tblGrid>
                <a:gridCol w="2776414">
                  <a:extLst>
                    <a:ext uri="{9D8B030D-6E8A-4147-A177-3AD203B41FA5}">
                      <a16:colId xmlns:a16="http://schemas.microsoft.com/office/drawing/2014/main" xmlns="" val="20000"/>
                    </a:ext>
                  </a:extLst>
                </a:gridCol>
                <a:gridCol w="6977186">
                  <a:extLst>
                    <a:ext uri="{9D8B030D-6E8A-4147-A177-3AD203B41FA5}">
                      <a16:colId xmlns:a16="http://schemas.microsoft.com/office/drawing/2014/main" xmlns="" val="2000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23" marB="456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cap="none" normalizeH="0" baseline="0" dirty="0" smtClean="0">
                          <a:ln>
                            <a:noFill/>
                          </a:ln>
                          <a:solidFill>
                            <a:schemeClr val="tx1"/>
                          </a:solidFill>
                          <a:effectLst/>
                          <a:latin typeface="Arial" pitchFamily="34" charset="0"/>
                          <a:cs typeface="Arial" pitchFamily="34" charset="0"/>
                        </a:rPr>
                        <a:t>Train 9 provinces on Teenage Parenting Programme</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23" marB="456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350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274347">
                <a:tc>
                  <a:txBody>
                    <a:bodyPr/>
                    <a:lstStyle/>
                    <a:p>
                      <a:r>
                        <a:rPr lang="fr-FR" sz="1600" b="0" i="0" u="none" strike="noStrike" kern="1200" baseline="0" dirty="0" smtClean="0">
                          <a:solidFill>
                            <a:schemeClr val="tx1"/>
                          </a:solidFill>
                          <a:latin typeface="Arial" panose="020B0604020202020204" pitchFamily="34" charset="0"/>
                          <a:ea typeface="+mn-ea"/>
                          <a:cs typeface="Arial" panose="020B0604020202020204" pitchFamily="34" charset="0"/>
                        </a:rPr>
                        <a:t>Train 2 provinces on Teenage Parenting Programme</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Three provinces were trained on Teenage Parents Programme, namely, NW, NC, and  WC </a:t>
                      </a: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411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8" marR="99068"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68" marR="99068"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411480">
                <a:tc>
                  <a:txBody>
                    <a:bodyPr/>
                    <a:lstStyle/>
                    <a:p>
                      <a:pPr algn="l">
                        <a:lnSpc>
                          <a:spcPct val="100000"/>
                        </a:lnSpc>
                        <a:spcAft>
                          <a:spcPts val="0"/>
                        </a:spcAft>
                        <a:tabLst>
                          <a:tab pos="180340" algn="l"/>
                          <a:tab pos="540385" algn="l"/>
                        </a:tabLst>
                      </a:pPr>
                      <a:r>
                        <a:rPr lang="en-ZA"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Train </a:t>
                      </a: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provinces on Teenage Parenting Programme</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algn="l">
                        <a:lnSpc>
                          <a:spcPct val="100000"/>
                        </a:lnSpc>
                        <a:spcAft>
                          <a:spcPts val="0"/>
                        </a:spcAft>
                        <a:tabLst>
                          <a:tab pos="180340" algn="l"/>
                          <a:tab pos="540385" algn="l"/>
                        </a:tabLst>
                      </a:pPr>
                      <a:r>
                        <a:rPr lang="en-ZA"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Two </a:t>
                      </a: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provinces trained on the Teenage Parents </a:t>
                      </a:r>
                      <a:r>
                        <a:rPr lang="en-ZA"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Programme, </a:t>
                      </a:r>
                      <a:r>
                        <a:rPr lang="en-ZA" sz="1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namely, </a:t>
                      </a:r>
                      <a:r>
                        <a:rPr lang="en-ZA" sz="1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MP </a:t>
                      </a: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EC</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1" marB="456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Submit Draft NDMP to Cabinet for approval</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1" marB="456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57" marB="455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57" marB="4555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274320">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 Draft NDMP in 4 provinces</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Consulted the Draft  NDMP in five provinces, namely, LP, MP, EC, GP and WC</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429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2 Target</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Quarter Achievements</a:t>
                      </a: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2743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 Draft NDMP in 5 provinces</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Consulted the Draft NDMP in four provinces, namely NC,FS,KZN and NW. The fifth province was consulted in the first quarter </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4" name="Title 1"/>
          <p:cNvSpPr txBox="1">
            <a:spLocks/>
          </p:cNvSpPr>
          <p:nvPr/>
        </p:nvSpPr>
        <p:spPr bwMode="auto">
          <a:xfrm>
            <a:off x="685800" y="55563"/>
            <a:ext cx="8420100"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defTabSz="914400" eaLnBrk="0" fontAlgn="base" hangingPunct="0">
              <a:spcBef>
                <a:spcPct val="0"/>
              </a:spcBef>
              <a:spcAft>
                <a:spcPct val="0"/>
              </a:spcAft>
              <a:buFontTx/>
              <a:buNone/>
            </a:pPr>
            <a:r>
              <a:rPr lang="en-US" altLang="en-US" sz="2000" b="1" dirty="0">
                <a:solidFill>
                  <a:prstClr val="black"/>
                </a:solidFill>
                <a:latin typeface="Arial" panose="020B0604020202020204" pitchFamily="34" charset="0"/>
                <a:cs typeface="Arial" panose="020B0604020202020204" pitchFamily="34" charset="0"/>
              </a:rPr>
              <a:t>Programme 4:</a:t>
            </a:r>
            <a:r>
              <a:rPr lang="en-ZA" altLang="en-US" sz="2000" b="1" dirty="0">
                <a:solidFill>
                  <a:prstClr val="black"/>
                </a:solidFill>
                <a:latin typeface="Arial" panose="020B0604020202020204" pitchFamily="34" charset="0"/>
                <a:cs typeface="Arial" panose="020B0604020202020204" pitchFamily="34" charset="0"/>
              </a:rPr>
              <a:t>Social Crime Prevention &amp; Victim Empowerment </a:t>
            </a:r>
            <a:endParaRPr lang="en-ZA" altLang="en-US"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828625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7C77CDE-E45F-4184-BB0D-71F2AE8F3D79}" type="slidenum">
              <a:rPr lang="en-GB" altLang="en-US" sz="1400" smtClean="0">
                <a:solidFill>
                  <a:prstClr val="black"/>
                </a:solidFill>
                <a:latin typeface="Times New Roman" panose="02020603050405020304" pitchFamily="18" charset="0"/>
              </a:rPr>
              <a:pPr>
                <a:spcBef>
                  <a:spcPct val="0"/>
                </a:spcBef>
                <a:buFontTx/>
                <a:buNone/>
              </a:pPr>
              <a:t>35</a:t>
            </a:fld>
            <a:endParaRPr lang="en-GB" altLang="en-US" sz="1400" smtClean="0">
              <a:solidFill>
                <a:prstClr val="black"/>
              </a:solidFill>
              <a:latin typeface="Times New Roman" panose="02020603050405020304" pitchFamily="18" charset="0"/>
            </a:endParaRPr>
          </a:p>
        </p:txBody>
      </p:sp>
      <p:sp>
        <p:nvSpPr>
          <p:cNvPr id="50179" name="Title 1"/>
          <p:cNvSpPr txBox="1">
            <a:spLocks/>
          </p:cNvSpPr>
          <p:nvPr/>
        </p:nvSpPr>
        <p:spPr bwMode="auto">
          <a:xfrm>
            <a:off x="765175" y="125413"/>
            <a:ext cx="8420100" cy="503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4:Welfare Services</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 HIV and AIDS</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graphicFrame>
        <p:nvGraphicFramePr>
          <p:cNvPr id="4" name="Group 40"/>
          <p:cNvGraphicFramePr>
            <a:graphicFrameLocks noGrp="1"/>
          </p:cNvGraphicFramePr>
          <p:nvPr>
            <p:extLst/>
          </p:nvPr>
        </p:nvGraphicFramePr>
        <p:xfrm>
          <a:off x="76200" y="762000"/>
          <a:ext cx="9753600" cy="4479498"/>
        </p:xfrm>
        <a:graphic>
          <a:graphicData uri="http://schemas.openxmlformats.org/drawingml/2006/table">
            <a:tbl>
              <a:tblPr/>
              <a:tblGrid>
                <a:gridCol w="3029309">
                  <a:extLst>
                    <a:ext uri="{9D8B030D-6E8A-4147-A177-3AD203B41FA5}">
                      <a16:colId xmlns:a16="http://schemas.microsoft.com/office/drawing/2014/main" xmlns="" val="20000"/>
                    </a:ext>
                  </a:extLst>
                </a:gridCol>
                <a:gridCol w="6724291">
                  <a:extLst>
                    <a:ext uri="{9D8B030D-6E8A-4147-A177-3AD203B41FA5}">
                      <a16:colId xmlns:a16="http://schemas.microsoft.com/office/drawing/2014/main" xmlns="" val="20001"/>
                    </a:ext>
                  </a:extLst>
                </a:gridCol>
              </a:tblGrid>
              <a:tr h="3350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none" strike="noStrike" cap="none" normalizeH="0" baseline="0" dirty="0" smtClean="0">
                          <a:ln>
                            <a:noFill/>
                          </a:ln>
                          <a:solidFill>
                            <a:schemeClr val="tx1"/>
                          </a:solidFill>
                          <a:effectLst/>
                          <a:latin typeface="Arial" pitchFamily="34" charset="0"/>
                          <a:cs typeface="Arial" pitchFamily="34" charset="0"/>
                        </a:rPr>
                        <a:t>Train 500 </a:t>
                      </a:r>
                      <a:r>
                        <a:rPr kumimoji="0" lang="fr-FR" sz="1600" b="1" i="0" u="none" strike="noStrike" cap="none" normalizeH="0" baseline="0" dirty="0" err="1" smtClean="0">
                          <a:ln>
                            <a:noFill/>
                          </a:ln>
                          <a:solidFill>
                            <a:schemeClr val="tx1"/>
                          </a:solidFill>
                          <a:effectLst/>
                          <a:latin typeface="Arial" pitchFamily="34" charset="0"/>
                          <a:cs typeface="Arial" pitchFamily="34" charset="0"/>
                        </a:rPr>
                        <a:t>implementers</a:t>
                      </a:r>
                      <a:r>
                        <a:rPr kumimoji="0" lang="fr-FR" sz="1600" b="1" i="0" u="none" strike="noStrike" cap="none" normalizeH="0" baseline="0" dirty="0" smtClean="0">
                          <a:ln>
                            <a:noFill/>
                          </a:ln>
                          <a:solidFill>
                            <a:schemeClr val="tx1"/>
                          </a:solidFill>
                          <a:effectLst/>
                          <a:latin typeface="Arial" pitchFamily="34" charset="0"/>
                          <a:cs typeface="Arial" pitchFamily="34" charset="0"/>
                        </a:rPr>
                        <a:t> on social </a:t>
                      </a:r>
                      <a:r>
                        <a:rPr kumimoji="0" lang="fr-FR" sz="1600" b="1" i="0" u="none" strike="noStrike" cap="none" normalizeH="0" baseline="0" dirty="0" err="1" smtClean="0">
                          <a:ln>
                            <a:noFill/>
                          </a:ln>
                          <a:solidFill>
                            <a:schemeClr val="tx1"/>
                          </a:solidFill>
                          <a:effectLst/>
                          <a:latin typeface="Arial" pitchFamily="34" charset="0"/>
                          <a:cs typeface="Arial" pitchFamily="34" charset="0"/>
                        </a:rPr>
                        <a:t>behaviour</a:t>
                      </a:r>
                      <a:r>
                        <a:rPr kumimoji="0" lang="fr-FR" sz="1600" b="1" i="0" u="none" strike="noStrike" cap="none" normalizeH="0" baseline="0" dirty="0" smtClean="0">
                          <a:ln>
                            <a:noFill/>
                          </a:ln>
                          <a:solidFill>
                            <a:schemeClr val="tx1"/>
                          </a:solidFill>
                          <a:effectLst/>
                          <a:latin typeface="Arial" pitchFamily="34" charset="0"/>
                          <a:cs typeface="Arial" pitchFamily="34" charset="0"/>
                        </a:rPr>
                        <a:t> change</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34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Achievements/Performance</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91440">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Train  50 implementers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1" i="0" u="none" strike="noStrike" kern="1200" baseline="0" dirty="0" smtClean="0">
                          <a:solidFill>
                            <a:schemeClr val="tx1"/>
                          </a:solidFill>
                          <a:latin typeface="Arial" panose="020B0604020202020204" pitchFamily="34" charset="0"/>
                          <a:ea typeface="+mn-ea"/>
                          <a:cs typeface="Arial" panose="020B0604020202020204" pitchFamily="34" charset="0"/>
                        </a:rPr>
                        <a:t>152</a:t>
                      </a:r>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 Implementers were trained on Social Behaviour Change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1828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Second Quarter Achievement</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62537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Train  200 implementers </a:t>
                      </a:r>
                      <a:endPar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endParaRPr lang="en-ZA" sz="1600" kern="1200" dirty="0">
                        <a:solidFill>
                          <a:schemeClr val="tx1"/>
                        </a:solidFill>
                        <a:effectLst/>
                        <a:latin typeface="+mn-lt"/>
                        <a:ea typeface="+mn-ea"/>
                        <a:cs typeface="+mn-cs"/>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GB" sz="1600" b="1" kern="1200" dirty="0" smtClean="0">
                          <a:solidFill>
                            <a:schemeClr val="dk1"/>
                          </a:solidFill>
                          <a:effectLst/>
                          <a:latin typeface="Arial" panose="020B0604020202020204" pitchFamily="34" charset="0"/>
                          <a:ea typeface="+mn-ea"/>
                          <a:cs typeface="Arial" panose="020B0604020202020204" pitchFamily="34" charset="0"/>
                        </a:rPr>
                        <a:t>127</a:t>
                      </a:r>
                      <a:r>
                        <a:rPr lang="en-GB" sz="1600" kern="1200" dirty="0" smtClean="0">
                          <a:solidFill>
                            <a:schemeClr val="dk1"/>
                          </a:solidFill>
                          <a:effectLst/>
                          <a:latin typeface="Arial" panose="020B0604020202020204" pitchFamily="34" charset="0"/>
                          <a:ea typeface="+mn-ea"/>
                          <a:cs typeface="Arial" panose="020B0604020202020204" pitchFamily="34" charset="0"/>
                        </a:rPr>
                        <a:t> implementers</a:t>
                      </a:r>
                      <a:r>
                        <a:rPr lang="en-GB" sz="1600" kern="1200" baseline="0" dirty="0" smtClean="0">
                          <a:solidFill>
                            <a:schemeClr val="dk1"/>
                          </a:solidFill>
                          <a:effectLst/>
                          <a:latin typeface="Arial" panose="020B0604020202020204" pitchFamily="34" charset="0"/>
                          <a:ea typeface="+mn-ea"/>
                          <a:cs typeface="Arial" panose="020B0604020202020204" pitchFamily="34" charset="0"/>
                        </a:rPr>
                        <a:t> were trained on Social Behaviour Change. When added to the 152 trained in the first quarter, a total of 279 implementers were trained at the end of the second quarter.</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5789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Draft policy framework on the management of community care workers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34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Achievements/Performance</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182880">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Consultation on the draft policy framework</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Consultation on the draft policy was held with Free State Province on 29 June 2017</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1828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effectLst/>
                          <a:latin typeface="Arial" panose="020B0604020202020204" pitchFamily="34" charset="0"/>
                          <a:ea typeface="+mn-ea"/>
                          <a:cs typeface="Arial" panose="020B0604020202020204" pitchFamily="34" charset="0"/>
                        </a:rPr>
                        <a:t>Review workshop with stakeholders </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p>
                      <a:endParaRPr lang="en-ZA" sz="1600" kern="1200" dirty="0">
                        <a:solidFill>
                          <a:schemeClr val="tx1"/>
                        </a:solidFill>
                        <a:effectLst/>
                        <a:latin typeface="+mn-lt"/>
                        <a:ea typeface="+mn-ea"/>
                        <a:cs typeface="+mn-cs"/>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Consultative workshops were conducted  in 7 provinces (MP,GP,WC,</a:t>
                      </a: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 </a:t>
                      </a: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NW,EC,NC and LP </a:t>
                      </a:r>
                      <a:endPar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endParaRPr lang="en-ZA" sz="1600" kern="1200" dirty="0">
                        <a:solidFill>
                          <a:schemeClr val="tx1"/>
                        </a:solidFill>
                        <a:effectLst/>
                        <a:latin typeface="+mn-lt"/>
                        <a:ea typeface="+mn-ea"/>
                        <a:cs typeface="+mn-cs"/>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27887905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 y="914400"/>
          <a:ext cx="9551670" cy="4222575"/>
        </p:xfrm>
        <a:graphic>
          <a:graphicData uri="http://schemas.openxmlformats.org/drawingml/2006/table">
            <a:tbl>
              <a:tblPr/>
              <a:tblGrid>
                <a:gridCol w="3208764">
                  <a:extLst>
                    <a:ext uri="{9D8B030D-6E8A-4147-A177-3AD203B41FA5}">
                      <a16:colId xmlns:a16="http://schemas.microsoft.com/office/drawing/2014/main" xmlns="" val="20000"/>
                    </a:ext>
                  </a:extLst>
                </a:gridCol>
                <a:gridCol w="6342906">
                  <a:extLst>
                    <a:ext uri="{9D8B030D-6E8A-4147-A177-3AD203B41FA5}">
                      <a16:colId xmlns:a16="http://schemas.microsoft.com/office/drawing/2014/main" xmlns="" val="20001"/>
                    </a:ext>
                  </a:extLst>
                </a:gridCol>
              </a:tblGrid>
              <a:tr h="782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Submit Policy on Social Development Services to Persons with Disabilities for Cabinet approval to publish for public comment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4" marR="99064" marT="45615" marB="456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452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1235553">
                <a:tc>
                  <a:txBody>
                    <a:bodyPr/>
                    <a:lstStyle/>
                    <a:p>
                      <a:r>
                        <a:rPr lang="en-ZA" sz="1600" kern="1200" dirty="0" smtClean="0">
                          <a:solidFill>
                            <a:schemeClr val="tx1"/>
                          </a:solidFill>
                          <a:effectLst/>
                          <a:latin typeface="Arial" panose="020B0604020202020204" pitchFamily="34" charset="0"/>
                          <a:ea typeface="+mn-ea"/>
                          <a:cs typeface="Arial" panose="020B0604020202020204" pitchFamily="34" charset="0"/>
                        </a:rPr>
                        <a:t>Table Policy on Social Development Services to Persons with Disabilities at MANCO for approval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kern="1200" dirty="0" smtClean="0">
                          <a:solidFill>
                            <a:schemeClr val="tx1"/>
                          </a:solidFill>
                          <a:effectLst/>
                          <a:latin typeface="Arial" panose="020B0604020202020204" pitchFamily="34" charset="0"/>
                          <a:ea typeface="+mn-ea"/>
                          <a:cs typeface="Arial" panose="020B0604020202020204" pitchFamily="34" charset="0"/>
                        </a:rPr>
                        <a:t>Presented policy on Social Development Services to Persons with Disabilities at MANCO for approval </a:t>
                      </a:r>
                    </a:p>
                    <a:p>
                      <a:r>
                        <a:rPr lang="en-ZA" sz="1600" kern="1200" dirty="0" smtClean="0">
                          <a:solidFill>
                            <a:schemeClr val="tx1"/>
                          </a:solidFill>
                          <a:effectLst/>
                          <a:latin typeface="Arial" panose="020B0604020202020204" pitchFamily="34" charset="0"/>
                          <a:ea typeface="+mn-ea"/>
                          <a:cs typeface="Arial" panose="020B0604020202020204" pitchFamily="34" charset="0"/>
                        </a:rPr>
                        <a:t>at MANCO for approval in April 2017</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8130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68" marR="99068" marT="45561" marB="4556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813012">
                <a:tc>
                  <a:txBody>
                    <a:bodyPr/>
                    <a:lstStyle/>
                    <a:p>
                      <a:r>
                        <a:rPr lang="en-GB" sz="1600" kern="1200" dirty="0" smtClean="0">
                          <a:solidFill>
                            <a:schemeClr val="tx1"/>
                          </a:solidFill>
                          <a:effectLst/>
                          <a:latin typeface="Arial" panose="020B0604020202020204" pitchFamily="34" charset="0"/>
                          <a:ea typeface="+mn-ea"/>
                          <a:cs typeface="Arial" panose="020B0604020202020204" pitchFamily="34" charset="0"/>
                        </a:rPr>
                        <a:t>Approval of the Policy by HSDS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GB" sz="1600" dirty="0" smtClean="0">
                          <a:effectLst/>
                          <a:latin typeface="Arial" panose="020B0604020202020204" pitchFamily="34" charset="0"/>
                          <a:ea typeface="Times New Roman" panose="02020603050405020304" pitchFamily="18" charset="0"/>
                          <a:cs typeface="Arial" panose="020B0604020202020204" pitchFamily="34" charset="0"/>
                        </a:rPr>
                        <a:t>Policy approved by HSDS for submission to MinMEC</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
        <p:nvSpPr>
          <p:cNvPr id="5" name="Title 1"/>
          <p:cNvSpPr txBox="1">
            <a:spLocks/>
          </p:cNvSpPr>
          <p:nvPr/>
        </p:nvSpPr>
        <p:spPr bwMode="auto">
          <a:xfrm>
            <a:off x="765175" y="125413"/>
            <a:ext cx="8420100" cy="503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4:Welfare Services</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 Rights of Persons with Disabilities </a:t>
            </a:r>
            <a:endPar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spTree>
    <p:extLst>
      <p:ext uri="{BB962C8B-B14F-4D97-AF65-F5344CB8AC3E}">
        <p14:creationId xmlns:p14="http://schemas.microsoft.com/office/powerpoint/2010/main" xmlns="" val="2464205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39947" y="1844675"/>
            <a:ext cx="8723103" cy="2663825"/>
          </a:xfrm>
        </p:spPr>
        <p:txBody>
          <a:bodyPr/>
          <a:lstStyle/>
          <a:p>
            <a:pPr eaLnBrk="1" hangingPunct="1"/>
            <a:r>
              <a:rPr lang="en-US" altLang="en-US" sz="3600" b="1" dirty="0" smtClean="0">
                <a:latin typeface="Arial Black" panose="020B0A04020102020204" pitchFamily="34" charset="0"/>
                <a:ea typeface="ヒラギノ角ゴ Pro W3" pitchFamily="1" charset="-128"/>
              </a:rPr>
              <a:t>PROGRAMME 5: SOCIAL POLICY AND INTEGRATED SERVICE DELIVERY</a:t>
            </a:r>
            <a:endParaRPr lang="en-ZA" altLang="en-US" sz="3600" b="1" dirty="0" smtClean="0">
              <a:latin typeface="Arial Black" panose="020B0A04020102020204" pitchFamily="34" charset="0"/>
              <a:ea typeface="ヒラギノ角ゴ Pro W3" pitchFamily="1" charset="-128"/>
            </a:endParaRPr>
          </a:p>
        </p:txBody>
      </p:sp>
      <p:sp>
        <p:nvSpPr>
          <p:cNvPr id="51203"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EFD5A-5335-459B-86D6-FB04D1E5A851}" type="slidenum">
              <a:rPr lang="en-GB" altLang="en-US" sz="1400" smtClean="0">
                <a:solidFill>
                  <a:prstClr val="black"/>
                </a:solidFill>
                <a:latin typeface="Times New Roman" panose="02020603050405020304" pitchFamily="18" charset="0"/>
              </a:rPr>
              <a:pPr>
                <a:spcBef>
                  <a:spcPct val="0"/>
                </a:spcBef>
                <a:buFontTx/>
                <a:buNone/>
              </a:pPr>
              <a:t>37</a:t>
            </a:fld>
            <a:endParaRPr lang="en-GB" altLang="en-US" sz="1400" smtClean="0">
              <a:solidFill>
                <a:prstClr val="black"/>
              </a:solidFill>
              <a:latin typeface="Times New Roman" panose="02020603050405020304" pitchFamily="18" charset="0"/>
            </a:endParaRPr>
          </a:p>
        </p:txBody>
      </p:sp>
    </p:spTree>
    <p:extLst>
      <p:ext uri="{BB962C8B-B14F-4D97-AF65-F5344CB8AC3E}">
        <p14:creationId xmlns:p14="http://schemas.microsoft.com/office/powerpoint/2010/main" xmlns="" val="1116987788"/>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86A8BDD-754C-4736-A9E2-B5DEEA0E546F}" type="slidenum">
              <a:rPr lang="en-GB" altLang="en-US" sz="1400" smtClean="0">
                <a:solidFill>
                  <a:prstClr val="black"/>
                </a:solidFill>
                <a:latin typeface="Times New Roman" panose="02020603050405020304" pitchFamily="18" charset="0"/>
              </a:rPr>
              <a:pPr>
                <a:spcBef>
                  <a:spcPct val="0"/>
                </a:spcBef>
                <a:buFontTx/>
                <a:buNone/>
              </a:pPr>
              <a:t>38</a:t>
            </a:fld>
            <a:endParaRPr lang="en-GB" altLang="en-US" sz="1400" smtClean="0">
              <a:solidFill>
                <a:prstClr val="black"/>
              </a:solidFill>
              <a:latin typeface="Times New Roman" panose="02020603050405020304" pitchFamily="18" charset="0"/>
            </a:endParaRPr>
          </a:p>
        </p:txBody>
      </p:sp>
      <p:graphicFrame>
        <p:nvGraphicFramePr>
          <p:cNvPr id="171048" name="Group 40"/>
          <p:cNvGraphicFramePr>
            <a:graphicFrameLocks noGrp="1"/>
          </p:cNvGraphicFramePr>
          <p:nvPr>
            <p:extLst/>
          </p:nvPr>
        </p:nvGraphicFramePr>
        <p:xfrm>
          <a:off x="152400" y="698739"/>
          <a:ext cx="9647208" cy="4692772"/>
        </p:xfrm>
        <a:graphic>
          <a:graphicData uri="http://schemas.openxmlformats.org/drawingml/2006/table">
            <a:tbl>
              <a:tblPr/>
              <a:tblGrid>
                <a:gridCol w="2864015">
                  <a:extLst>
                    <a:ext uri="{9D8B030D-6E8A-4147-A177-3AD203B41FA5}">
                      <a16:colId xmlns:a16="http://schemas.microsoft.com/office/drawing/2014/main" xmlns="" val="20000"/>
                    </a:ext>
                  </a:extLst>
                </a:gridCol>
                <a:gridCol w="6783193">
                  <a:extLst>
                    <a:ext uri="{9D8B030D-6E8A-4147-A177-3AD203B41FA5}">
                      <a16:colId xmlns:a16="http://schemas.microsoft.com/office/drawing/2014/main" xmlns="" val="20001"/>
                    </a:ext>
                  </a:extLst>
                </a:gridCol>
              </a:tblGrid>
              <a:tr h="337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599" marB="455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Process 98% of applications within 2 months of receipt</a:t>
                      </a:r>
                    </a:p>
                  </a:txBody>
                  <a:tcPr marL="99064" marR="99064" marT="45599" marB="455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337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491046">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Process 98% of applications within 2 months of receipt</a:t>
                      </a: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Received 7 767 applications, processed 7 685 and 7 661 (98.6%) of received applications were processes within two months</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62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5831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Arial" panose="020B0604020202020204" pitchFamily="34" charset="0"/>
                          <a:ea typeface="+mn-ea"/>
                          <a:cs typeface="Arial" panose="020B0604020202020204" pitchFamily="34" charset="0"/>
                        </a:rPr>
                        <a:t>Process 98% of applications within 2 months of receipt</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kern="1200" dirty="0" smtClean="0">
                          <a:solidFill>
                            <a:schemeClr val="dk1"/>
                          </a:solidFill>
                          <a:effectLst/>
                          <a:latin typeface="Arial" panose="020B0604020202020204" pitchFamily="34" charset="0"/>
                          <a:ea typeface="+mn-ea"/>
                          <a:cs typeface="Arial" panose="020B0604020202020204" pitchFamily="34" charset="0"/>
                        </a:rPr>
                        <a:t>Received </a:t>
                      </a:r>
                      <a:r>
                        <a:rPr lang="en-ZA" sz="1600" b="1" kern="1200" dirty="0" smtClean="0">
                          <a:solidFill>
                            <a:schemeClr val="dk1"/>
                          </a:solidFill>
                          <a:effectLst/>
                          <a:latin typeface="Arial" panose="020B0604020202020204" pitchFamily="34" charset="0"/>
                          <a:ea typeface="+mn-ea"/>
                          <a:cs typeface="Arial" panose="020B0604020202020204" pitchFamily="34" charset="0"/>
                        </a:rPr>
                        <a:t>8 797 </a:t>
                      </a:r>
                      <a:r>
                        <a:rPr lang="en-ZA" sz="1600" kern="1200" dirty="0" smtClean="0">
                          <a:solidFill>
                            <a:schemeClr val="dk1"/>
                          </a:solidFill>
                          <a:effectLst/>
                          <a:latin typeface="Arial" panose="020B0604020202020204" pitchFamily="34" charset="0"/>
                          <a:ea typeface="+mn-ea"/>
                          <a:cs typeface="Arial" panose="020B0604020202020204" pitchFamily="34" charset="0"/>
                        </a:rPr>
                        <a:t>applications, processed </a:t>
                      </a:r>
                      <a:r>
                        <a:rPr lang="en-ZA" sz="1600" b="1" kern="1200" dirty="0" smtClean="0">
                          <a:solidFill>
                            <a:schemeClr val="dk1"/>
                          </a:solidFill>
                          <a:effectLst/>
                          <a:latin typeface="Arial" panose="020B0604020202020204" pitchFamily="34" charset="0"/>
                          <a:ea typeface="+mn-ea"/>
                          <a:cs typeface="Arial" panose="020B0604020202020204" pitchFamily="34" charset="0"/>
                        </a:rPr>
                        <a:t>8 678 </a:t>
                      </a:r>
                      <a:r>
                        <a:rPr lang="en-ZA" sz="1600" kern="1200" dirty="0" smtClean="0">
                          <a:solidFill>
                            <a:schemeClr val="dk1"/>
                          </a:solidFill>
                          <a:effectLst/>
                          <a:latin typeface="Arial" panose="020B0604020202020204" pitchFamily="34" charset="0"/>
                          <a:ea typeface="+mn-ea"/>
                          <a:cs typeface="Arial" panose="020B0604020202020204" pitchFamily="34" charset="0"/>
                        </a:rPr>
                        <a:t>and </a:t>
                      </a:r>
                      <a:r>
                        <a:rPr lang="en-ZA" sz="1600" b="1" kern="1200" dirty="0" smtClean="0">
                          <a:solidFill>
                            <a:schemeClr val="dk1"/>
                          </a:solidFill>
                          <a:effectLst/>
                          <a:latin typeface="Arial" panose="020B0604020202020204" pitchFamily="34" charset="0"/>
                          <a:ea typeface="+mn-ea"/>
                          <a:cs typeface="Arial" panose="020B0604020202020204" pitchFamily="34" charset="0"/>
                        </a:rPr>
                        <a:t>8 629 (99%) </a:t>
                      </a:r>
                      <a:r>
                        <a:rPr lang="en-ZA" sz="1600" kern="1200" dirty="0" smtClean="0">
                          <a:solidFill>
                            <a:schemeClr val="dk1"/>
                          </a:solidFill>
                          <a:effectLst/>
                          <a:latin typeface="Arial" panose="020B0604020202020204" pitchFamily="34" charset="0"/>
                          <a:ea typeface="+mn-ea"/>
                          <a:cs typeface="Arial" panose="020B0604020202020204" pitchFamily="34" charset="0"/>
                        </a:rPr>
                        <a:t>of received applications were processes within two months.</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362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599" marB="455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Conduct NPO national road shows in 90 local municipalities</a:t>
                      </a:r>
                    </a:p>
                  </a:txBody>
                  <a:tcPr marL="99064" marR="99064" marT="45599" marB="455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62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736569">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Conduct NPO national road shows in 30 local municipalities</a:t>
                      </a: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Conducted  32 NPO National Roadshows in 32  Local Municipalities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337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782602">
                <a:tc>
                  <a:txBody>
                    <a:bodyPr/>
                    <a:lstStyle/>
                    <a:p>
                      <a:r>
                        <a:rPr lang="en-ZA" sz="1500" kern="1200" dirty="0" smtClean="0">
                          <a:solidFill>
                            <a:schemeClr val="tx1"/>
                          </a:solidFill>
                          <a:effectLst/>
                          <a:latin typeface="Arial" panose="020B0604020202020204" pitchFamily="34" charset="0"/>
                          <a:ea typeface="+mn-ea"/>
                          <a:cs typeface="Arial" panose="020B0604020202020204" pitchFamily="34" charset="0"/>
                        </a:rPr>
                        <a:t>Conduct NPO national road shows in 30 local</a:t>
                      </a:r>
                    </a:p>
                    <a:p>
                      <a:r>
                        <a:rPr lang="en-ZA" sz="1500" kern="1200" dirty="0" smtClean="0">
                          <a:solidFill>
                            <a:schemeClr val="tx1"/>
                          </a:solidFill>
                          <a:effectLst/>
                          <a:latin typeface="Arial" panose="020B0604020202020204" pitchFamily="34" charset="0"/>
                          <a:ea typeface="+mn-ea"/>
                          <a:cs typeface="Arial" panose="020B0604020202020204" pitchFamily="34" charset="0"/>
                        </a:rPr>
                        <a:t>municipalities</a:t>
                      </a:r>
                      <a:endParaRPr lang="en-US" sz="1500" kern="1200" dirty="0" smtClean="0">
                        <a:solidFill>
                          <a:schemeClr val="tx1"/>
                        </a:solidFill>
                        <a:effectLst/>
                        <a:latin typeface="Arial" panose="020B0604020202020204" pitchFamily="34" charset="0"/>
                        <a:ea typeface="+mn-ea"/>
                        <a:cs typeface="Arial" panose="020B0604020202020204" pitchFamily="34" charset="0"/>
                      </a:endParaRP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sz="1500" kern="1200" dirty="0" smtClean="0">
                          <a:solidFill>
                            <a:schemeClr val="tx1"/>
                          </a:solidFill>
                          <a:effectLst/>
                          <a:latin typeface="Arial" panose="020B0604020202020204" pitchFamily="34" charset="0"/>
                          <a:ea typeface="+mn-ea"/>
                          <a:cs typeface="Arial" panose="020B0604020202020204" pitchFamily="34" charset="0"/>
                        </a:rPr>
                        <a:t>Conducted NPO Roadshows in 41 municipalities</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
        <p:nvSpPr>
          <p:cNvPr id="55331" name="Title 1"/>
          <p:cNvSpPr txBox="1">
            <a:spLocks/>
          </p:cNvSpPr>
          <p:nvPr/>
        </p:nvSpPr>
        <p:spPr bwMode="auto">
          <a:xfrm>
            <a:off x="266700" y="-7938"/>
            <a:ext cx="9372600" cy="388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5: </a:t>
            </a:r>
            <a:r>
              <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Social Policy and Integrated Service Delivery</a:t>
            </a:r>
          </a:p>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 Registration and Monitoring of Non-profit Organisations</a:t>
            </a:r>
          </a:p>
          <a:p>
            <a:pPr algn="ctr" defTabSz="914400" eaLnBrk="0" fontAlgn="base" hangingPunct="0">
              <a:spcBef>
                <a:spcPct val="0"/>
              </a:spcBef>
              <a:spcAft>
                <a:spcPct val="0"/>
              </a:spcAft>
              <a:buFontTx/>
              <a:buNone/>
            </a:pPr>
            <a:endPar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spTree>
    <p:extLst>
      <p:ext uri="{BB962C8B-B14F-4D97-AF65-F5344CB8AC3E}">
        <p14:creationId xmlns:p14="http://schemas.microsoft.com/office/powerpoint/2010/main" xmlns="" val="1512655865"/>
      </p:ext>
    </p:extLst>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 y="762000"/>
          <a:ext cx="9753600" cy="4223508"/>
        </p:xfrm>
        <a:graphic>
          <a:graphicData uri="http://schemas.openxmlformats.org/drawingml/2006/table">
            <a:tbl>
              <a:tblPr/>
              <a:tblGrid>
                <a:gridCol w="2895600">
                  <a:extLst>
                    <a:ext uri="{9D8B030D-6E8A-4147-A177-3AD203B41FA5}">
                      <a16:colId xmlns:a16="http://schemas.microsoft.com/office/drawing/2014/main" xmlns="" val="20000"/>
                    </a:ext>
                  </a:extLst>
                </a:gridCol>
                <a:gridCol w="6858000">
                  <a:extLst>
                    <a:ext uri="{9D8B030D-6E8A-4147-A177-3AD203B41FA5}">
                      <a16:colId xmlns:a16="http://schemas.microsoft.com/office/drawing/2014/main" xmlns="" val="20001"/>
                    </a:ext>
                  </a:extLst>
                </a:gridCol>
              </a:tblGrid>
              <a:tr h="53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599" marB="455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Train 3 000 NPOs on governance and compliance with the NPO Act</a:t>
                      </a:r>
                    </a:p>
                  </a:txBody>
                  <a:tcPr marL="99064" marR="99064" marT="45599" marB="455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5394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1229978">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Train 900 NPOs on governance and compliance with the NPO Act</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Trained 1 181 NPOs on governance and compliance with the NPO Act</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6627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68" marR="99068" marT="45545" marB="455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12517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tx1"/>
                          </a:solidFill>
                          <a:effectLst/>
                          <a:latin typeface="Arial" panose="020B0604020202020204" pitchFamily="34" charset="0"/>
                          <a:ea typeface="+mn-ea"/>
                          <a:cs typeface="Arial" panose="020B0604020202020204" pitchFamily="34" charset="0"/>
                        </a:rPr>
                        <a:t>900</a:t>
                      </a:r>
                      <a:r>
                        <a:rPr lang="en-ZA" sz="1600" kern="1200" dirty="0" smtClean="0">
                          <a:solidFill>
                            <a:schemeClr val="tx1"/>
                          </a:solidFill>
                          <a:effectLst/>
                          <a:latin typeface="Arial" panose="020B0604020202020204" pitchFamily="34" charset="0"/>
                          <a:ea typeface="+mn-ea"/>
                          <a:cs typeface="Arial" panose="020B0604020202020204" pitchFamily="34" charset="0"/>
                        </a:rPr>
                        <a:t> NPOs trained on governance and compliance with the NPO Act</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Arial" panose="020B0604020202020204" pitchFamily="34" charset="0"/>
                          <a:ea typeface="+mn-ea"/>
                          <a:cs typeface="Arial" panose="020B0604020202020204" pitchFamily="34" charset="0"/>
                        </a:rPr>
                        <a:t>Trained 1 011 NPOs on governance and compliance with the NPO Act</a:t>
                      </a:r>
                      <a:r>
                        <a:rPr lang="en-GB" sz="1600" kern="1200" dirty="0" smtClean="0">
                          <a:solidFill>
                            <a:schemeClr val="tx1"/>
                          </a:solidFill>
                          <a:effectLst/>
                          <a:latin typeface="Arial" panose="020B0604020202020204" pitchFamily="34" charset="0"/>
                          <a:ea typeface="+mn-ea"/>
                          <a:cs typeface="Arial" panose="020B0604020202020204" pitchFamily="34" charset="0"/>
                        </a:rPr>
                        <a:t>                                                                                                                                                                                                                                             </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
        <p:nvSpPr>
          <p:cNvPr id="3" name="Title 1"/>
          <p:cNvSpPr txBox="1">
            <a:spLocks/>
          </p:cNvSpPr>
          <p:nvPr/>
        </p:nvSpPr>
        <p:spPr bwMode="auto">
          <a:xfrm>
            <a:off x="266700" y="-7938"/>
            <a:ext cx="9372600" cy="388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Programme 5: </a:t>
            </a:r>
            <a:r>
              <a:rPr lang="en-US"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Social Policy and Integrated Service Delivery</a:t>
            </a:r>
          </a:p>
          <a:p>
            <a:pPr algn="ctr" defTabSz="914400" eaLnBrk="0" fontAlgn="base" hangingPunct="0">
              <a:spcBef>
                <a:spcPct val="0"/>
              </a:spcBef>
              <a:spcAft>
                <a:spcPct val="0"/>
              </a:spcAft>
              <a:buFontTx/>
              <a:buNone/>
            </a:pPr>
            <a:r>
              <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 Registration and Monitoring of Non-profit Organisations</a:t>
            </a:r>
          </a:p>
          <a:p>
            <a:pPr algn="ctr" defTabSz="914400" eaLnBrk="0" fontAlgn="base" hangingPunct="0">
              <a:spcBef>
                <a:spcPct val="0"/>
              </a:spcBef>
              <a:spcAft>
                <a:spcPct val="0"/>
              </a:spcAft>
              <a:buFontTx/>
              <a:buNone/>
            </a:pPr>
            <a:endParaRPr lang="en-GB" altLang="en-US" sz="1800" b="1" dirty="0" smtClean="0">
              <a:solidFill>
                <a:prstClr val="black"/>
              </a:solidFill>
              <a:latin typeface="Arial" panose="020B0604020202020204" pitchFamily="34" charset="0"/>
              <a:ea typeface="ヒラギノ角ゴ Pro W3" pitchFamily="1" charset="-128"/>
              <a:cs typeface="Arial" panose="020B0604020202020204" pitchFamily="34" charset="0"/>
            </a:endParaRPr>
          </a:p>
        </p:txBody>
      </p:sp>
    </p:spTree>
    <p:extLst>
      <p:ext uri="{BB962C8B-B14F-4D97-AF65-F5344CB8AC3E}">
        <p14:creationId xmlns:p14="http://schemas.microsoft.com/office/powerpoint/2010/main" xmlns="" val="202470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484487"/>
          </a:xfrm>
        </p:spPr>
        <p:txBody>
          <a:bodyPr>
            <a:normAutofit fontScale="90000"/>
          </a:bodyPr>
          <a:lstStyle/>
          <a:p>
            <a:pPr lvl="0" defTabSz="914400" eaLnBrk="1" fontAlgn="auto" hangingPunct="1">
              <a:spcBef>
                <a:spcPts val="0"/>
              </a:spcBef>
              <a:spcAft>
                <a:spcPts val="0"/>
              </a:spcAft>
              <a:defRPr/>
            </a:pPr>
            <a:r>
              <a:rPr lang="en-US" sz="3200" b="1" kern="0" dirty="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rPr>
              <a:t>Strategic </a:t>
            </a:r>
            <a:r>
              <a:rPr lang="en-US" sz="3200" b="1" kern="0" dirty="0" smtClean="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rPr>
              <a:t>Priorities</a:t>
            </a:r>
            <a:endParaRPr lang="en-US" dirty="0">
              <a:latin typeface="Arial Black" panose="020B0A04020102020204" pitchFamily="34" charset="0"/>
            </a:endParaRPr>
          </a:p>
        </p:txBody>
      </p:sp>
      <p:sp>
        <p:nvSpPr>
          <p:cNvPr id="3" name="Content Placeholder 2"/>
          <p:cNvSpPr>
            <a:spLocks noGrp="1"/>
          </p:cNvSpPr>
          <p:nvPr>
            <p:ph idx="1"/>
          </p:nvPr>
        </p:nvSpPr>
        <p:spPr>
          <a:xfrm>
            <a:off x="184031" y="759125"/>
            <a:ext cx="9721969" cy="4917056"/>
          </a:xfrm>
        </p:spPr>
        <p:txBody>
          <a:bodyPr>
            <a:normAutofit fontScale="70000" lnSpcReduction="20000"/>
          </a:bodyPr>
          <a:lstStyle/>
          <a:p>
            <a:pPr marL="0" lvl="0" indent="0" defTabSz="914400">
              <a:lnSpc>
                <a:spcPct val="120000"/>
              </a:lnSpc>
              <a:spcBef>
                <a:spcPts val="0"/>
              </a:spcBef>
              <a:buNone/>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The Department has identified and committed itself to addressing the following key priorities for the MTSF 2014-19: </a:t>
            </a:r>
            <a:endParaRPr lang="en-GB" altLang="en-US" sz="3100" dirty="0" smtClean="0">
              <a:solidFill>
                <a:prstClr val="black"/>
              </a:solidFill>
              <a:latin typeface="Arial" panose="020B0604020202020204" pitchFamily="34" charset="0"/>
              <a:ea typeface="ヒラギノ角ゴ Pro W3" pitchFamily="1" charset="-128"/>
              <a:cs typeface="Arial" panose="020B0604020202020204" pitchFamily="34" charset="0"/>
            </a:endParaRPr>
          </a:p>
          <a:p>
            <a:pPr marL="0" lvl="0" indent="0" defTabSz="914400">
              <a:lnSpc>
                <a:spcPct val="120000"/>
              </a:lnSpc>
              <a:spcBef>
                <a:spcPts val="0"/>
              </a:spcBef>
              <a:buNone/>
            </a:pPr>
            <a:endParaRPr lang="en-GB" altLang="en-US" sz="3100" dirty="0" smtClean="0">
              <a:solidFill>
                <a:srgbClr val="FF0000"/>
              </a:solidFill>
              <a:latin typeface="Arial" panose="020B0604020202020204" pitchFamily="34" charset="0"/>
              <a:ea typeface="ヒラギノ角ゴ Pro W3" pitchFamily="1" charset="-128"/>
              <a:cs typeface="Arial" panose="020B0604020202020204" pitchFamily="34" charset="0"/>
            </a:endParaRPr>
          </a:p>
          <a:p>
            <a:pPr defTabSz="914400">
              <a:lnSpc>
                <a:spcPct val="120000"/>
              </a:lnSpc>
              <a:spcBef>
                <a:spcPts val="0"/>
              </a:spcBef>
            </a:pPr>
            <a:r>
              <a:rPr lang="en-GB" altLang="en-US" sz="3100" dirty="0" smtClean="0">
                <a:solidFill>
                  <a:prstClr val="black"/>
                </a:solidFill>
                <a:latin typeface="Arial" panose="020B0604020202020204" pitchFamily="34" charset="0"/>
                <a:ea typeface="ヒラギノ角ゴ Pro W3" pitchFamily="1" charset="-128"/>
                <a:cs typeface="Arial" panose="020B0604020202020204" pitchFamily="34" charset="0"/>
              </a:rPr>
              <a:t>Expand </a:t>
            </a: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Child and Youth Care Services (</a:t>
            </a:r>
            <a:r>
              <a:rPr lang="en-GB" altLang="en-US" sz="3100" dirty="0" err="1">
                <a:solidFill>
                  <a:prstClr val="black"/>
                </a:solidFill>
                <a:latin typeface="Arial" panose="020B0604020202020204" pitchFamily="34" charset="0"/>
                <a:ea typeface="ヒラギノ角ゴ Pro W3" pitchFamily="1" charset="-128"/>
                <a:cs typeface="Arial" panose="020B0604020202020204" pitchFamily="34" charset="0"/>
              </a:rPr>
              <a:t>Isibindi</a:t>
            </a: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 programme) </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Social Welfare Sector Reform and services to deliver better results</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Deepening Social Assistance and Extending the scope of Social Security</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Increase access to Early Childhood Development (ECD)</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Strengthening Community Development interventions</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Combat Substance Abuse and Gender-Based Violence</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Increase household food &amp; nutrition security (Food for All)</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The protection and promotion of the rights of older persons and people with disabilities</a:t>
            </a:r>
          </a:p>
          <a:p>
            <a:pPr lvl="0" defTabSz="914400">
              <a:lnSpc>
                <a:spcPct val="120000"/>
              </a:lnSpc>
              <a:spcBef>
                <a:spcPts val="0"/>
              </a:spcBef>
            </a:pPr>
            <a:r>
              <a:rPr lang="en-GB" altLang="en-US" sz="3100" dirty="0">
                <a:solidFill>
                  <a:prstClr val="black"/>
                </a:solidFill>
                <a:latin typeface="Arial" panose="020B0604020202020204" pitchFamily="34" charset="0"/>
                <a:ea typeface="ヒラギノ角ゴ Pro W3" pitchFamily="1" charset="-128"/>
                <a:cs typeface="Arial" panose="020B0604020202020204" pitchFamily="34" charset="0"/>
              </a:rPr>
              <a:t>Establish Social Protection Systems to strengthen coordination, integration, planning, M&amp;E of services</a:t>
            </a:r>
          </a:p>
          <a:p>
            <a:endParaRPr lang="en-US" dirty="0"/>
          </a:p>
        </p:txBody>
      </p:sp>
    </p:spTree>
    <p:extLst>
      <p:ext uri="{BB962C8B-B14F-4D97-AF65-F5344CB8AC3E}">
        <p14:creationId xmlns:p14="http://schemas.microsoft.com/office/powerpoint/2010/main" xmlns="" val="31985828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D1C4B89-19C5-45FC-BC57-957AEAE4EA3A}" type="slidenum">
              <a:rPr lang="en-GB" altLang="en-US" sz="1400" smtClean="0">
                <a:solidFill>
                  <a:prstClr val="black"/>
                </a:solidFill>
                <a:latin typeface="Times New Roman" panose="02020603050405020304" pitchFamily="18" charset="0"/>
              </a:rPr>
              <a:pPr>
                <a:spcBef>
                  <a:spcPct val="0"/>
                </a:spcBef>
                <a:buFontTx/>
                <a:buNone/>
              </a:pPr>
              <a:t>40</a:t>
            </a:fld>
            <a:endParaRPr lang="en-GB" altLang="en-US" sz="1400" smtClean="0">
              <a:solidFill>
                <a:prstClr val="black"/>
              </a:solidFill>
              <a:latin typeface="Times New Roman" panose="02020603050405020304" pitchFamily="18" charset="0"/>
            </a:endParaRPr>
          </a:p>
        </p:txBody>
      </p:sp>
      <p:sp>
        <p:nvSpPr>
          <p:cNvPr id="7" name="Title 1"/>
          <p:cNvSpPr txBox="1">
            <a:spLocks/>
          </p:cNvSpPr>
          <p:nvPr/>
        </p:nvSpPr>
        <p:spPr>
          <a:xfrm>
            <a:off x="258763" y="130175"/>
            <a:ext cx="9372600" cy="7842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4400">
              <a:defRPr/>
            </a:pPr>
            <a:r>
              <a:rPr lang="en-GB" sz="1800" b="1" dirty="0">
                <a:solidFill>
                  <a:prstClr val="black"/>
                </a:solidFill>
                <a:latin typeface="Arial" panose="020B0604020202020204" pitchFamily="34" charset="0"/>
                <a:ea typeface="ヒラギノ角ゴ Pro W3" pitchFamily="1" charset="-128"/>
                <a:cs typeface="Arial" panose="020B0604020202020204" pitchFamily="34" charset="0"/>
              </a:rPr>
              <a:t>Programme 5: </a:t>
            </a:r>
            <a:r>
              <a:rPr lang="en-US" sz="1800" b="1" dirty="0">
                <a:solidFill>
                  <a:prstClr val="black"/>
                </a:solidFill>
                <a:latin typeface="Arial" panose="020B0604020202020204" pitchFamily="34" charset="0"/>
                <a:ea typeface="ヒラギノ角ゴ Pro W3" pitchFamily="1" charset="-128"/>
                <a:cs typeface="Arial" panose="020B0604020202020204" pitchFamily="34" charset="0"/>
              </a:rPr>
              <a:t>Social Policy and Integrated Service </a:t>
            </a:r>
            <a:r>
              <a:rPr 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Delivery</a:t>
            </a:r>
            <a:r>
              <a:rPr lang="en-GB" sz="1800" b="1" dirty="0" smtClean="0">
                <a:solidFill>
                  <a:prstClr val="black"/>
                </a:solidFill>
                <a:latin typeface="Arial" panose="020B0604020202020204" pitchFamily="34" charset="0"/>
                <a:ea typeface="ヒラギノ角ゴ Pro W3" pitchFamily="1" charset="-128"/>
                <a:cs typeface="Arial" panose="020B0604020202020204" pitchFamily="34" charset="0"/>
              </a:rPr>
              <a:t> </a:t>
            </a:r>
            <a:endParaRPr lang="en-GB" sz="1800" b="1"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a:defRPr/>
            </a:pPr>
            <a:r>
              <a:rPr lang="en-GB" sz="1800" b="1" dirty="0">
                <a:solidFill>
                  <a:prstClr val="black"/>
                </a:solidFill>
                <a:latin typeface="Arial" panose="020B0604020202020204" pitchFamily="34" charset="0"/>
                <a:ea typeface="ヒラギノ角ゴ Pro W3" pitchFamily="1" charset="-128"/>
                <a:cs typeface="Arial" panose="020B0604020202020204" pitchFamily="34" charset="0"/>
              </a:rPr>
              <a:t>Community Mobilisation and Empowerment </a:t>
            </a:r>
          </a:p>
          <a:p>
            <a:pPr defTabSz="914400">
              <a:defRPr/>
            </a:pPr>
            <a:endParaRPr lang="en-GB" sz="1800" b="1" dirty="0" smtClean="0">
              <a:solidFill>
                <a:prstClr val="black"/>
              </a:solidFill>
              <a:latin typeface="Arial" pitchFamily="34" charset="0"/>
              <a:cs typeface="Arial" pitchFamily="34" charset="0"/>
            </a:endParaRPr>
          </a:p>
        </p:txBody>
      </p:sp>
      <p:graphicFrame>
        <p:nvGraphicFramePr>
          <p:cNvPr id="2" name="Table 1"/>
          <p:cNvGraphicFramePr>
            <a:graphicFrameLocks noGrp="1"/>
          </p:cNvGraphicFramePr>
          <p:nvPr>
            <p:extLst/>
          </p:nvPr>
        </p:nvGraphicFramePr>
        <p:xfrm>
          <a:off x="138113" y="806570"/>
          <a:ext cx="9613900" cy="4546651"/>
        </p:xfrm>
        <a:graphic>
          <a:graphicData uri="http://schemas.openxmlformats.org/drawingml/2006/table">
            <a:tbl>
              <a:tblPr/>
              <a:tblGrid>
                <a:gridCol w="3234473">
                  <a:extLst>
                    <a:ext uri="{9D8B030D-6E8A-4147-A177-3AD203B41FA5}">
                      <a16:colId xmlns:a16="http://schemas.microsoft.com/office/drawing/2014/main" xmlns="" val="20000"/>
                    </a:ext>
                  </a:extLst>
                </a:gridCol>
                <a:gridCol w="6379427">
                  <a:extLst>
                    <a:ext uri="{9D8B030D-6E8A-4147-A177-3AD203B41FA5}">
                      <a16:colId xmlns:a16="http://schemas.microsoft.com/office/drawing/2014/main" xmlns="" val="20001"/>
                    </a:ext>
                  </a:extLst>
                </a:gridCol>
              </a:tblGrid>
              <a:tr h="436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48" marR="99048" marT="45623" marB="456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Reach 450 wards through community Outreach programmes</a:t>
                      </a:r>
                    </a:p>
                  </a:txBody>
                  <a:tcPr marL="99048" marR="99048" marT="45623" marB="456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436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598070">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125 wards reached through community outreach programmes</a:t>
                      </a: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339 wards reached through community outreach programmes</a:t>
                      </a: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3836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4617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dk1"/>
                          </a:solidFill>
                          <a:effectLst/>
                          <a:latin typeface="Arial" panose="020B0604020202020204" pitchFamily="34" charset="0"/>
                          <a:ea typeface="+mn-ea"/>
                          <a:cs typeface="Arial" panose="020B0604020202020204" pitchFamily="34" charset="0"/>
                        </a:rPr>
                        <a:t>125 </a:t>
                      </a:r>
                      <a:r>
                        <a:rPr lang="en-ZA" sz="1600" kern="1200" dirty="0" smtClean="0">
                          <a:solidFill>
                            <a:schemeClr val="dk1"/>
                          </a:solidFill>
                          <a:effectLst/>
                          <a:latin typeface="Arial" panose="020B0604020202020204" pitchFamily="34" charset="0"/>
                          <a:ea typeface="+mn-ea"/>
                          <a:cs typeface="Arial" panose="020B0604020202020204" pitchFamily="34" charset="0"/>
                        </a:rPr>
                        <a:t>wards reached </a:t>
                      </a:r>
                      <a:endParaRPr lang="en-US" sz="1600" kern="1200" dirty="0" smtClean="0">
                        <a:solidFill>
                          <a:schemeClr val="dk1"/>
                        </a:solidFill>
                        <a:effectLst/>
                        <a:latin typeface="Arial" panose="020B0604020202020204" pitchFamily="34" charset="0"/>
                        <a:ea typeface="+mn-ea"/>
                        <a:cs typeface="Arial" panose="020B0604020202020204" pitchFamily="34" charset="0"/>
                      </a:endParaRP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dk1"/>
                          </a:solidFill>
                          <a:effectLst/>
                          <a:latin typeface="Arial" panose="020B0604020202020204" pitchFamily="34" charset="0"/>
                          <a:ea typeface="+mn-ea"/>
                          <a:cs typeface="Arial" panose="020B0604020202020204" pitchFamily="34" charset="0"/>
                        </a:rPr>
                        <a:t>406</a:t>
                      </a:r>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lang="en-ZA" sz="1600" kern="1200" dirty="0" smtClean="0">
                          <a:solidFill>
                            <a:schemeClr val="dk1"/>
                          </a:solidFill>
                          <a:effectLst/>
                          <a:latin typeface="Arial" panose="020B0604020202020204" pitchFamily="34" charset="0"/>
                          <a:ea typeface="+mn-ea"/>
                          <a:cs typeface="Arial" panose="020B0604020202020204" pitchFamily="34" charset="0"/>
                        </a:rPr>
                        <a:t>wards reached through community outreach programmes</a:t>
                      </a:r>
                      <a:r>
                        <a:rPr lang="en-GB" sz="1600" kern="1200" dirty="0" smtClean="0">
                          <a:solidFill>
                            <a:schemeClr val="dk1"/>
                          </a:solidFill>
                          <a:effectLst/>
                          <a:latin typeface="Arial" panose="020B0604020202020204" pitchFamily="34" charset="0"/>
                          <a:ea typeface="+mn-ea"/>
                          <a:cs typeface="Arial" panose="020B0604020202020204" pitchFamily="34" charset="0"/>
                        </a:rPr>
                        <a:t>                                                                                                                                                                                                                                           </a:t>
                      </a:r>
                      <a:endParaRPr lang="en-US" sz="1600" kern="1200" dirty="0" smtClean="0">
                        <a:solidFill>
                          <a:schemeClr val="dk1"/>
                        </a:solidFill>
                        <a:effectLst/>
                        <a:latin typeface="Arial" panose="020B0604020202020204" pitchFamily="34" charset="0"/>
                        <a:ea typeface="+mn-ea"/>
                        <a:cs typeface="Arial" panose="020B0604020202020204" pitchFamily="34" charset="0"/>
                      </a:endParaRP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r h="383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48" marR="99048" marT="45623" marB="456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Submit the Social Development Youth Strategy for approval</a:t>
                      </a:r>
                    </a:p>
                  </a:txBody>
                  <a:tcPr marL="99048" marR="99048" marT="45623" marB="456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5"/>
                  </a:ext>
                </a:extLst>
              </a:tr>
              <a:tr h="3836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6"/>
                  </a:ext>
                </a:extLst>
              </a:tr>
              <a:tr h="314184">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Consultation with stakeholders on Social Development Youth Strategy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Consulted with Western Cape youth in June 2017.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80" marR="742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7"/>
                  </a:ext>
                </a:extLst>
              </a:tr>
              <a:tr h="417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2Target</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a:t>
                      </a:r>
                    </a:p>
                  </a:txBody>
                  <a:tcPr marL="99052" marR="99052" marT="45569" marB="455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8"/>
                  </a:ext>
                </a:extLst>
              </a:tr>
              <a:tr h="314184">
                <a:tc>
                  <a:txBody>
                    <a:bodyPr/>
                    <a:lstStyle/>
                    <a:p>
                      <a:pPr marL="0" algn="l" defTabSz="457200" rtl="0" eaLnBrk="1" latinLnBrk="0" hangingPunct="1">
                        <a:lnSpc>
                          <a:spcPct val="100000"/>
                        </a:lnSpc>
                        <a:spcBef>
                          <a:spcPts val="200"/>
                        </a:spcBef>
                        <a:spcAft>
                          <a:spcPts val="0"/>
                        </a:spcAft>
                      </a:pPr>
                      <a:r>
                        <a:rPr lang="en-ZA" sz="1600" b="0" i="0" u="none" strike="noStrike" kern="1200" baseline="0" dirty="0">
                          <a:solidFill>
                            <a:schemeClr val="tx1"/>
                          </a:solidFill>
                          <a:latin typeface="Arial" panose="020B0604020202020204" pitchFamily="34" charset="0"/>
                          <a:ea typeface="+mn-ea"/>
                          <a:cs typeface="Arial" panose="020B0604020202020204" pitchFamily="34" charset="0"/>
                        </a:rPr>
                        <a:t>Consultation with stakeholders</a:t>
                      </a:r>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algn="l" defTabSz="457200" rtl="0" eaLnBrk="1" latinLnBrk="0" hangingPunct="1">
                        <a:lnSpc>
                          <a:spcPct val="100000"/>
                        </a:lnSpc>
                        <a:spcAft>
                          <a:spcPts val="0"/>
                        </a:spcAft>
                        <a:tabLst>
                          <a:tab pos="180340" algn="l"/>
                          <a:tab pos="540385" algn="l"/>
                          <a:tab pos="457200" algn="l"/>
                        </a:tabLst>
                      </a:pPr>
                      <a:r>
                        <a:rPr lang="en-ZA" sz="1600" b="0" i="0" u="none" strike="noStrike" kern="1200" baseline="0" dirty="0">
                          <a:solidFill>
                            <a:schemeClr val="tx1"/>
                          </a:solidFill>
                          <a:latin typeface="Arial" panose="020B0604020202020204" pitchFamily="34" charset="0"/>
                          <a:ea typeface="+mn-ea"/>
                          <a:cs typeface="Arial" panose="020B0604020202020204" pitchFamily="34" charset="0"/>
                        </a:rPr>
                        <a:t>Eight provinces except Western Cape were consulted</a:t>
                      </a:r>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2071716720"/>
      </p:ext>
    </p:extLst>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6399FE-6377-4B25-9D46-5ED805510409}" type="slidenum">
              <a:rPr lang="en-GB" altLang="en-US" sz="1400" smtClean="0">
                <a:solidFill>
                  <a:prstClr val="black"/>
                </a:solidFill>
                <a:latin typeface="Times New Roman" panose="02020603050405020304" pitchFamily="18" charset="0"/>
              </a:rPr>
              <a:pPr>
                <a:spcBef>
                  <a:spcPct val="0"/>
                </a:spcBef>
                <a:buFontTx/>
                <a:buNone/>
              </a:pPr>
              <a:t>41</a:t>
            </a:fld>
            <a:endParaRPr lang="en-GB" altLang="en-US" sz="1400" smtClean="0">
              <a:solidFill>
                <a:prstClr val="black"/>
              </a:solidFill>
              <a:latin typeface="Times New Roman" panose="02020603050405020304" pitchFamily="18" charset="0"/>
            </a:endParaRPr>
          </a:p>
        </p:txBody>
      </p:sp>
      <p:graphicFrame>
        <p:nvGraphicFramePr>
          <p:cNvPr id="171048" name="Group 40"/>
          <p:cNvGraphicFramePr>
            <a:graphicFrameLocks noGrp="1"/>
          </p:cNvGraphicFramePr>
          <p:nvPr>
            <p:extLst/>
          </p:nvPr>
        </p:nvGraphicFramePr>
        <p:xfrm>
          <a:off x="152400" y="990600"/>
          <a:ext cx="9753600" cy="3779808"/>
        </p:xfrm>
        <a:graphic>
          <a:graphicData uri="http://schemas.openxmlformats.org/drawingml/2006/table">
            <a:tbl>
              <a:tblPr/>
              <a:tblGrid>
                <a:gridCol w="3551237">
                  <a:extLst>
                    <a:ext uri="{9D8B030D-6E8A-4147-A177-3AD203B41FA5}">
                      <a16:colId xmlns:a16="http://schemas.microsoft.com/office/drawing/2014/main" xmlns="" val="20000"/>
                    </a:ext>
                  </a:extLst>
                </a:gridCol>
                <a:gridCol w="6202363">
                  <a:extLst>
                    <a:ext uri="{9D8B030D-6E8A-4147-A177-3AD203B41FA5}">
                      <a16:colId xmlns:a16="http://schemas.microsoft.com/office/drawing/2014/main" xmlns="" val="20001"/>
                    </a:ext>
                  </a:extLst>
                </a:gridCol>
              </a:tblGrid>
              <a:tr h="537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9064" marR="99064" marT="45596" marB="455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cap="none" normalizeH="0" baseline="0" dirty="0" smtClean="0">
                          <a:ln>
                            <a:noFill/>
                          </a:ln>
                          <a:solidFill>
                            <a:schemeClr val="tx1"/>
                          </a:solidFill>
                          <a:effectLst/>
                          <a:latin typeface="Arial" pitchFamily="34" charset="0"/>
                          <a:cs typeface="Arial" pitchFamily="34" charset="0"/>
                        </a:rPr>
                        <a:t>80 000 people accessing food through CNDCs </a:t>
                      </a:r>
                    </a:p>
                  </a:txBody>
                  <a:tcPr marL="99064" marR="99064" marT="45596" marB="4559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0"/>
                  </a:ext>
                </a:extLst>
              </a:tr>
              <a:tr h="6594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1 Target</a:t>
                      </a:r>
                    </a:p>
                  </a:txBody>
                  <a:tcPr marL="99068" marR="99068" marT="45542" marB="455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First Quarter Achievements/Performance</a:t>
                      </a:r>
                    </a:p>
                  </a:txBody>
                  <a:tcPr marL="99068" marR="99068" marT="45542" marB="455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1"/>
                  </a:ext>
                </a:extLst>
              </a:tr>
              <a:tr h="879756">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Provide food to 15 000 vulnerable individuals through CNDCs</a:t>
                      </a: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b="0" i="0" u="none" strike="noStrike" kern="1200" baseline="0" dirty="0" smtClean="0">
                          <a:solidFill>
                            <a:schemeClr val="tx1"/>
                          </a:solidFill>
                          <a:latin typeface="Arial" panose="020B0604020202020204" pitchFamily="34" charset="0"/>
                          <a:ea typeface="+mn-ea"/>
                          <a:cs typeface="Arial" panose="020B0604020202020204" pitchFamily="34" charset="0"/>
                        </a:rPr>
                        <a:t>60 268 Beneficiaries accessed food through CNDCs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2" marR="74292"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2"/>
                  </a:ext>
                </a:extLst>
              </a:tr>
              <a:tr h="659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2 Target</a:t>
                      </a:r>
                    </a:p>
                  </a:txBody>
                  <a:tcPr marL="99068" marR="99068" marT="45542" marB="455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Second Quarter Achievements/Performance</a:t>
                      </a:r>
                    </a:p>
                  </a:txBody>
                  <a:tcPr marL="99068" marR="99068" marT="45542" marB="455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3"/>
                  </a:ext>
                </a:extLst>
              </a:tr>
              <a:tr h="1043518">
                <a:tc>
                  <a:txBody>
                    <a:bodyPr/>
                    <a:lstStyle/>
                    <a:p>
                      <a:pPr marL="0" algn="l" defTabSz="457200" rtl="0" eaLnBrk="1" latinLnBrk="0" hangingPunct="1">
                        <a:lnSpc>
                          <a:spcPct val="100000"/>
                        </a:lnSpc>
                        <a:spcAft>
                          <a:spcPts val="0"/>
                        </a:spcAft>
                        <a:tabLst>
                          <a:tab pos="180340" algn="l"/>
                          <a:tab pos="540385" algn="l"/>
                          <a:tab pos="457200" algn="l"/>
                        </a:tabLst>
                      </a:pPr>
                      <a:r>
                        <a:rPr lang="en-ZA" sz="1600" b="0" i="0" u="none" strike="noStrike" kern="1200" baseline="0" dirty="0">
                          <a:solidFill>
                            <a:schemeClr val="tx1"/>
                          </a:solidFill>
                          <a:latin typeface="Arial" panose="020B0604020202020204" pitchFamily="34" charset="0"/>
                          <a:ea typeface="+mn-ea"/>
                          <a:cs typeface="Arial" panose="020B0604020202020204" pitchFamily="34" charset="0"/>
                        </a:rPr>
                        <a:t>Provide food to 15 000</a:t>
                      </a:r>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p>
                      <a:pPr marL="0" algn="l" defTabSz="457200" rtl="0" eaLnBrk="1" latinLnBrk="0" hangingPunct="1">
                        <a:lnSpc>
                          <a:spcPct val="100000"/>
                        </a:lnSpc>
                        <a:spcAft>
                          <a:spcPts val="0"/>
                        </a:spcAft>
                        <a:tabLst>
                          <a:tab pos="180340" algn="l"/>
                          <a:tab pos="540385" algn="l"/>
                          <a:tab pos="457200" algn="l"/>
                        </a:tabLst>
                      </a:pPr>
                      <a:r>
                        <a:rPr lang="en-ZA" sz="1600" b="0" i="0" u="none" strike="noStrike" kern="1200" baseline="0" dirty="0">
                          <a:solidFill>
                            <a:schemeClr val="tx1"/>
                          </a:solidFill>
                          <a:latin typeface="Arial" panose="020B0604020202020204" pitchFamily="34" charset="0"/>
                          <a:ea typeface="+mn-ea"/>
                          <a:cs typeface="Arial" panose="020B0604020202020204" pitchFamily="34" charset="0"/>
                        </a:rPr>
                        <a:t>vulnerable individuals</a:t>
                      </a:r>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p>
                      <a:pPr marL="0" algn="l" defTabSz="457200" rtl="0" eaLnBrk="1" latinLnBrk="0" hangingPunct="1">
                        <a:lnSpc>
                          <a:spcPct val="100000"/>
                        </a:lnSpc>
                        <a:spcAft>
                          <a:spcPts val="0"/>
                        </a:spcAft>
                        <a:tabLst>
                          <a:tab pos="180340" algn="l"/>
                          <a:tab pos="540385" algn="l"/>
                          <a:tab pos="457200" algn="l"/>
                        </a:tabLst>
                      </a:pPr>
                      <a:r>
                        <a:rPr lang="en-ZA" sz="1600" b="0" i="0" u="none" strike="noStrike" kern="1200" baseline="0" dirty="0">
                          <a:solidFill>
                            <a:schemeClr val="tx1"/>
                          </a:solidFill>
                          <a:latin typeface="Arial" panose="020B0604020202020204" pitchFamily="34" charset="0"/>
                          <a:ea typeface="+mn-ea"/>
                          <a:cs typeface="Arial" panose="020B0604020202020204" pitchFamily="34" charset="0"/>
                        </a:rPr>
                        <a:t>through CNDCs</a:t>
                      </a:r>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algn="l" defTabSz="457200" rtl="0" eaLnBrk="1" latinLnBrk="0" hangingPunct="1">
                        <a:lnSpc>
                          <a:spcPct val="100000"/>
                        </a:lnSpc>
                        <a:spcAft>
                          <a:spcPts val="0"/>
                        </a:spcAft>
                        <a:tabLst>
                          <a:tab pos="180340" algn="l"/>
                          <a:tab pos="540385" algn="l"/>
                          <a:tab pos="457200" algn="l"/>
                        </a:tabLst>
                      </a:pPr>
                      <a:r>
                        <a:rPr lang="en-ZA" sz="1600" b="0" i="0" u="none" strike="noStrike" kern="1200" baseline="0" dirty="0">
                          <a:solidFill>
                            <a:schemeClr val="tx1"/>
                          </a:solidFill>
                          <a:latin typeface="Arial" panose="020B0604020202020204" pitchFamily="34" charset="0"/>
                          <a:ea typeface="+mn-ea"/>
                          <a:cs typeface="Arial" panose="020B0604020202020204" pitchFamily="34" charset="0"/>
                        </a:rPr>
                        <a:t>77 788 beneficiaries provided with food through CNDCs</a:t>
                      </a:r>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extLst>
                  <a:ext uri="{0D108BD9-81ED-4DB2-BD59-A6C34878D82A}">
                    <a16:rowId xmlns:a16="http://schemas.microsoft.com/office/drawing/2014/main" xmlns="" val="10004"/>
                  </a:ext>
                </a:extLst>
              </a:tr>
            </a:tbl>
          </a:graphicData>
        </a:graphic>
      </p:graphicFrame>
      <p:sp>
        <p:nvSpPr>
          <p:cNvPr id="7" name="Title 1"/>
          <p:cNvSpPr txBox="1">
            <a:spLocks/>
          </p:cNvSpPr>
          <p:nvPr/>
        </p:nvSpPr>
        <p:spPr>
          <a:xfrm>
            <a:off x="68263" y="185738"/>
            <a:ext cx="9677400" cy="503237"/>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4400">
              <a:defRPr/>
            </a:pPr>
            <a:r>
              <a:rPr lang="en-GB" sz="1800" b="1" dirty="0">
                <a:solidFill>
                  <a:prstClr val="black"/>
                </a:solidFill>
                <a:latin typeface="Arial" panose="020B0604020202020204" pitchFamily="34" charset="0"/>
                <a:ea typeface="ヒラギノ角ゴ Pro W3" pitchFamily="1" charset="-128"/>
                <a:cs typeface="Arial" panose="020B0604020202020204" pitchFamily="34" charset="0"/>
              </a:rPr>
              <a:t>Programme 5: </a:t>
            </a:r>
            <a:r>
              <a:rPr lang="en-US" sz="1800" b="1" dirty="0">
                <a:solidFill>
                  <a:prstClr val="black"/>
                </a:solidFill>
                <a:latin typeface="Arial" panose="020B0604020202020204" pitchFamily="34" charset="0"/>
                <a:ea typeface="ヒラギノ角ゴ Pro W3" pitchFamily="1" charset="-128"/>
                <a:cs typeface="Arial" panose="020B0604020202020204" pitchFamily="34" charset="0"/>
              </a:rPr>
              <a:t>Social Policy and Integrated Service </a:t>
            </a:r>
            <a:r>
              <a:rPr lang="en-US" sz="1800" b="1" dirty="0" smtClean="0">
                <a:solidFill>
                  <a:prstClr val="black"/>
                </a:solidFill>
                <a:latin typeface="Arial" panose="020B0604020202020204" pitchFamily="34" charset="0"/>
                <a:ea typeface="ヒラギノ角ゴ Pro W3" pitchFamily="1" charset="-128"/>
                <a:cs typeface="Arial" panose="020B0604020202020204" pitchFamily="34" charset="0"/>
              </a:rPr>
              <a:t>Delivery</a:t>
            </a:r>
            <a:endParaRPr lang="en-GB" sz="1800" b="1"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a:defRPr/>
            </a:pPr>
            <a:r>
              <a:rPr lang="en-GB" sz="1800" b="1" dirty="0">
                <a:solidFill>
                  <a:prstClr val="black"/>
                </a:solidFill>
                <a:latin typeface="Arial" panose="020B0604020202020204" pitchFamily="34" charset="0"/>
                <a:ea typeface="ヒラギノ角ゴ Pro W3" pitchFamily="1" charset="-128"/>
                <a:cs typeface="Arial" panose="020B0604020202020204" pitchFamily="34" charset="0"/>
              </a:rPr>
              <a:t>Poverty Alleviation, Sustainable Livelihood and Food </a:t>
            </a:r>
            <a:r>
              <a:rPr lang="en-GB" sz="1800" b="1" dirty="0" smtClean="0">
                <a:solidFill>
                  <a:prstClr val="black"/>
                </a:solidFill>
                <a:latin typeface="Arial" pitchFamily="34" charset="0"/>
                <a:cs typeface="Arial" pitchFamily="34" charset="0"/>
              </a:rPr>
              <a:t>Security </a:t>
            </a:r>
            <a:endParaRPr lang="en-GB" sz="1800" b="1" dirty="0">
              <a:solidFill>
                <a:prstClr val="black"/>
              </a:solidFill>
              <a:latin typeface="Arial" pitchFamily="34" charset="0"/>
              <a:cs typeface="Arial" pitchFamily="34" charset="0"/>
            </a:endParaRPr>
          </a:p>
          <a:p>
            <a:pPr defTabSz="914400">
              <a:defRPr/>
            </a:pPr>
            <a:endParaRPr lang="en-GB" sz="1800" b="1"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3150433660"/>
      </p:ext>
    </p:extLst>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endParaRPr lang="en-US" dirty="0"/>
          </a:p>
        </p:txBody>
      </p:sp>
      <p:sp>
        <p:nvSpPr>
          <p:cNvPr id="59395" name="Subtitle 2"/>
          <p:cNvSpPr>
            <a:spLocks noGrp="1"/>
          </p:cNvSpPr>
          <p:nvPr>
            <p:ph idx="1"/>
          </p:nvPr>
        </p:nvSpPr>
        <p:spPr/>
        <p:txBody>
          <a:bodyPr/>
          <a:lstStyle/>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endParaRPr lang="en-US" altLang="en-US" smtClean="0">
              <a:ea typeface="Aharoni" panose="02010803020104030203" pitchFamily="2" charset="-79"/>
              <a:cs typeface="Arial" panose="020B0604020202020204" pitchFamily="34" charset="0"/>
            </a:endParaRPr>
          </a:p>
        </p:txBody>
      </p:sp>
      <p:sp>
        <p:nvSpPr>
          <p:cNvPr id="5" name="Rectangle 6"/>
          <p:cNvSpPr>
            <a:spLocks noChangeArrowheads="1"/>
          </p:cNvSpPr>
          <p:nvPr/>
        </p:nvSpPr>
        <p:spPr bwMode="auto">
          <a:xfrm>
            <a:off x="838200" y="2514600"/>
            <a:ext cx="8229600" cy="1447800"/>
          </a:xfrm>
          <a:prstGeom prst="rect">
            <a:avLst/>
          </a:prstGeom>
          <a:solidFill>
            <a:srgbClr val="FFFFFF"/>
          </a:solidFill>
          <a:ln w="19050">
            <a:solidFill>
              <a:srgbClr val="CC99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defTabSz="914400">
              <a:spcBef>
                <a:spcPct val="0"/>
              </a:spcBef>
              <a:buFontTx/>
              <a:buNone/>
              <a:defRPr/>
            </a:pPr>
            <a:r>
              <a:rPr lang="en-GB" altLang="en-US" kern="0" dirty="0" smtClean="0">
                <a:solidFill>
                  <a:srgbClr val="000000"/>
                </a:solidFill>
              </a:rPr>
              <a:t/>
            </a:r>
            <a:br>
              <a:rPr lang="en-GB" altLang="en-US" kern="0" dirty="0" smtClean="0">
                <a:solidFill>
                  <a:srgbClr val="000000"/>
                </a:solidFill>
              </a:rPr>
            </a:br>
            <a:r>
              <a:rPr lang="en-GB" altLang="en-US" sz="3800" b="1" kern="0" dirty="0" smtClean="0">
                <a:solidFill>
                  <a:srgbClr val="000000"/>
                </a:solidFill>
                <a:latin typeface="Arial" panose="020B0604020202020204" pitchFamily="34" charset="0"/>
                <a:cs typeface="Arial" panose="020B0604020202020204" pitchFamily="34" charset="0"/>
              </a:rPr>
              <a:t>Expenditure Summary</a:t>
            </a:r>
            <a:br>
              <a:rPr lang="en-GB" altLang="en-US" sz="3800" b="1" kern="0" dirty="0" smtClean="0">
                <a:solidFill>
                  <a:srgbClr val="000000"/>
                </a:solidFill>
                <a:latin typeface="Arial" panose="020B0604020202020204" pitchFamily="34" charset="0"/>
                <a:cs typeface="Arial" panose="020B0604020202020204" pitchFamily="34" charset="0"/>
              </a:rPr>
            </a:br>
            <a:endParaRPr lang="en-GB" altLang="en-US" sz="3800" b="1" kern="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204698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6F59FE56-9769-47CF-AF50-0BC5E5840CC1}"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1A0B0F99-55EF-4DDC-BBCF-CDDC069F7799}" type="slidenum">
              <a:rPr lang="en-US" smtClean="0"/>
              <a:pPr>
                <a:defRPr/>
              </a:pPr>
              <a:t>43</a:t>
            </a:fld>
            <a:endParaRPr lang="en-US" dirty="0" smtClean="0"/>
          </a:p>
        </p:txBody>
      </p:sp>
      <p:sp>
        <p:nvSpPr>
          <p:cNvPr id="2" name="Rectangle 2"/>
          <p:cNvSpPr>
            <a:spLocks noChangeArrowheads="1"/>
          </p:cNvSpPr>
          <p:nvPr/>
        </p:nvSpPr>
        <p:spPr bwMode="auto">
          <a:xfrm>
            <a:off x="560512" y="221932"/>
            <a:ext cx="8856984" cy="461665"/>
          </a:xfrm>
          <a:prstGeom prst="rect">
            <a:avLst/>
          </a:prstGeom>
          <a:noFill/>
          <a:ln w="9525">
            <a:noFill/>
            <a:miter lim="800000"/>
            <a:headEnd/>
            <a:tailEnd/>
          </a:ln>
        </p:spPr>
        <p:txBody>
          <a:bodyPr wrap="square" anchor="b">
            <a:spAutoFit/>
          </a:bodyPr>
          <a:lstStyle/>
          <a:p>
            <a:pPr algn="ctr">
              <a:defRPr/>
            </a:pPr>
            <a:r>
              <a:rPr lang="en-US" sz="2400" b="1" dirty="0">
                <a:solidFill>
                  <a:schemeClr val="tx2"/>
                </a:solidFill>
                <a:latin typeface="Calibri" panose="020F0502020204030204" pitchFamily="34" charset="0"/>
              </a:rPr>
              <a:t>ACTUAL EXPENDITURE – 2</a:t>
            </a:r>
            <a:r>
              <a:rPr lang="en-US" sz="2400" b="1" baseline="30000" dirty="0">
                <a:solidFill>
                  <a:schemeClr val="tx2"/>
                </a:solidFill>
                <a:latin typeface="Calibri" panose="020F0502020204030204" pitchFamily="34" charset="0"/>
              </a:rPr>
              <a:t>nd</a:t>
            </a:r>
            <a:r>
              <a:rPr lang="en-US" sz="2400" b="1" dirty="0">
                <a:solidFill>
                  <a:schemeClr val="tx2"/>
                </a:solidFill>
                <a:latin typeface="Calibri" panose="020F0502020204030204" pitchFamily="34" charset="0"/>
              </a:rPr>
              <a:t> QUARTER OF 2017/18</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3" name="Object 3"/>
          <p:cNvGraphicFramePr>
            <a:graphicFrameLocks noChangeAspect="1"/>
          </p:cNvGraphicFramePr>
          <p:nvPr>
            <p:extLst/>
          </p:nvPr>
        </p:nvGraphicFramePr>
        <p:xfrm>
          <a:off x="704529" y="1124744"/>
          <a:ext cx="8256587" cy="4884862"/>
        </p:xfrm>
        <a:graphic>
          <a:graphicData uri="http://schemas.openxmlformats.org/drawingml/2006/chart">
            <c:chart xmlns:c="http://schemas.openxmlformats.org/drawingml/2006/chart" xmlns:r="http://schemas.openxmlformats.org/officeDocument/2006/relationships" r:id="rId2"/>
          </a:graphicData>
        </a:graphic>
      </p:graphicFrame>
      <p:sp>
        <p:nvSpPr>
          <p:cNvPr id="1031" name="TextBox 7"/>
          <p:cNvSpPr txBox="1">
            <a:spLocks noChangeArrowheads="1"/>
          </p:cNvSpPr>
          <p:nvPr/>
        </p:nvSpPr>
        <p:spPr bwMode="auto">
          <a:xfrm>
            <a:off x="1352601" y="1067385"/>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u="sng" dirty="0"/>
              <a:t>R’000</a:t>
            </a:r>
          </a:p>
        </p:txBody>
      </p:sp>
      <p:sp>
        <p:nvSpPr>
          <p:cNvPr id="4" name="Rounded Rectangular Callout 3"/>
          <p:cNvSpPr/>
          <p:nvPr/>
        </p:nvSpPr>
        <p:spPr>
          <a:xfrm>
            <a:off x="6177136" y="1700808"/>
            <a:ext cx="1224136" cy="720080"/>
          </a:xfrm>
          <a:prstGeom prst="wedgeRoundRectCallout">
            <a:avLst>
              <a:gd name="adj1" fmla="val 20816"/>
              <a:gd name="adj2" fmla="val 134803"/>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600" b="1" dirty="0">
                <a:latin typeface="Calibri" panose="020F0502020204030204" pitchFamily="34" charset="0"/>
              </a:rPr>
              <a:t>49,4% Spent</a:t>
            </a:r>
          </a:p>
        </p:txBody>
      </p:sp>
    </p:spTree>
    <p:extLst>
      <p:ext uri="{BB962C8B-B14F-4D97-AF65-F5344CB8AC3E}">
        <p14:creationId xmlns:p14="http://schemas.microsoft.com/office/powerpoint/2010/main" xmlns="" val="5882987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6F59FE56-9769-47CF-AF50-0BC5E5840CC1}"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1A0B0F99-55EF-4DDC-BBCF-CDDC069F7799}" type="slidenum">
              <a:rPr lang="en-US" smtClean="0"/>
              <a:pPr>
                <a:defRPr/>
              </a:pPr>
              <a:t>44</a:t>
            </a:fld>
            <a:endParaRPr lang="en-US" dirty="0" smtClean="0"/>
          </a:p>
        </p:txBody>
      </p:sp>
      <p:sp>
        <p:nvSpPr>
          <p:cNvPr id="2" name="Rectangle 2"/>
          <p:cNvSpPr>
            <a:spLocks noChangeArrowheads="1"/>
          </p:cNvSpPr>
          <p:nvPr/>
        </p:nvSpPr>
        <p:spPr bwMode="auto">
          <a:xfrm>
            <a:off x="560512" y="98822"/>
            <a:ext cx="8856984" cy="584775"/>
          </a:xfrm>
          <a:prstGeom prst="rect">
            <a:avLst/>
          </a:prstGeom>
          <a:noFill/>
          <a:ln w="9525">
            <a:noFill/>
            <a:miter lim="800000"/>
            <a:headEnd/>
            <a:tailEnd/>
          </a:ln>
        </p:spPr>
        <p:txBody>
          <a:bodyPr wrap="square" anchor="b">
            <a:spAutoFit/>
          </a:bodyPr>
          <a:lstStyle/>
          <a:p>
            <a:pPr algn="ctr">
              <a:defRPr/>
            </a:pPr>
            <a:r>
              <a:rPr lang="en-US" sz="3200" b="1" dirty="0">
                <a:solidFill>
                  <a:schemeClr val="tx2"/>
                </a:solidFill>
              </a:rPr>
              <a:t>QUARTERLY SPENDING – 2017/18</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3" name="Object 3"/>
          <p:cNvGraphicFramePr>
            <a:graphicFrameLocks noChangeAspect="1"/>
          </p:cNvGraphicFramePr>
          <p:nvPr>
            <p:extLst/>
          </p:nvPr>
        </p:nvGraphicFramePr>
        <p:xfrm>
          <a:off x="704529" y="1340768"/>
          <a:ext cx="8256587" cy="4668838"/>
        </p:xfrm>
        <a:graphic>
          <a:graphicData uri="http://schemas.openxmlformats.org/drawingml/2006/chart">
            <c:chart xmlns:c="http://schemas.openxmlformats.org/drawingml/2006/chart" xmlns:r="http://schemas.openxmlformats.org/officeDocument/2006/relationships" r:id="rId2"/>
          </a:graphicData>
        </a:graphic>
      </p:graphicFrame>
      <p:sp>
        <p:nvSpPr>
          <p:cNvPr id="1031" name="TextBox 7"/>
          <p:cNvSpPr txBox="1">
            <a:spLocks noChangeArrowheads="1"/>
          </p:cNvSpPr>
          <p:nvPr/>
        </p:nvSpPr>
        <p:spPr bwMode="auto">
          <a:xfrm>
            <a:off x="1352601" y="1067385"/>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u="sng" dirty="0"/>
              <a:t>R’000</a:t>
            </a:r>
          </a:p>
        </p:txBody>
      </p:sp>
    </p:spTree>
    <p:extLst>
      <p:ext uri="{BB962C8B-B14F-4D97-AF65-F5344CB8AC3E}">
        <p14:creationId xmlns:p14="http://schemas.microsoft.com/office/powerpoint/2010/main" xmlns="" val="37134888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Date Placeholder 6"/>
          <p:cNvSpPr>
            <a:spLocks noGrp="1"/>
          </p:cNvSpPr>
          <p:nvPr>
            <p:ph type="dt" sz="half" idx="10"/>
          </p:nvPr>
        </p:nvSpPr>
        <p:spPr/>
        <p:txBody>
          <a:bodyPr/>
          <a:lstStyle/>
          <a:p>
            <a:pPr>
              <a:defRPr/>
            </a:pPr>
            <a:fld id="{1C1786E8-CDA3-4999-9903-47DEAF265F6A}" type="datetime3">
              <a:rPr lang="en-US" smtClean="0"/>
              <a:pPr>
                <a:defRPr/>
              </a:pPr>
              <a:t>8 March 2018</a:t>
            </a:fld>
            <a:endParaRPr lang="en-US" dirty="0"/>
          </a:p>
        </p:txBody>
      </p:sp>
      <p:sp>
        <p:nvSpPr>
          <p:cNvPr id="95235" name="Slide Number Placeholder 5"/>
          <p:cNvSpPr>
            <a:spLocks noGrp="1"/>
          </p:cNvSpPr>
          <p:nvPr>
            <p:ph type="sldNum" sz="quarter" idx="12"/>
          </p:nvPr>
        </p:nvSpPr>
        <p:spPr/>
        <p:txBody>
          <a:bodyPr/>
          <a:lstStyle/>
          <a:p>
            <a:pPr>
              <a:defRPr/>
            </a:pPr>
            <a:fld id="{58068CD8-9FCB-47E9-A71C-6515733C037C}" type="slidenum">
              <a:rPr lang="en-US"/>
              <a:pPr>
                <a:defRPr/>
              </a:pPr>
              <a:t>45</a:t>
            </a:fld>
            <a:endParaRPr lang="en-US" dirty="0"/>
          </a:p>
        </p:txBody>
      </p:sp>
      <p:sp>
        <p:nvSpPr>
          <p:cNvPr id="14341" name="Rectangle 2"/>
          <p:cNvSpPr>
            <a:spLocks noChangeArrowheads="1"/>
          </p:cNvSpPr>
          <p:nvPr/>
        </p:nvSpPr>
        <p:spPr bwMode="auto">
          <a:xfrm>
            <a:off x="704850" y="183576"/>
            <a:ext cx="84963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spAutoFit/>
          </a:bodyPr>
          <a:lstStyle/>
          <a:p>
            <a:pPr algn="ctr"/>
            <a:r>
              <a:rPr lang="en-US" sz="3200" b="1" dirty="0">
                <a:solidFill>
                  <a:schemeClr val="tx2"/>
                </a:solidFill>
                <a:latin typeface="Calibri" panose="020F0502020204030204" pitchFamily="34" charset="0"/>
              </a:rPr>
              <a:t>EXPENDITURE PER PROGRAMME</a:t>
            </a:r>
          </a:p>
        </p:txBody>
      </p:sp>
      <p:graphicFrame>
        <p:nvGraphicFramePr>
          <p:cNvPr id="3" name="Table 2"/>
          <p:cNvGraphicFramePr>
            <a:graphicFrameLocks noGrp="1"/>
          </p:cNvGraphicFramePr>
          <p:nvPr>
            <p:extLst/>
          </p:nvPr>
        </p:nvGraphicFramePr>
        <p:xfrm>
          <a:off x="838200" y="1052736"/>
          <a:ext cx="8147246" cy="4249114"/>
        </p:xfrm>
        <a:graphic>
          <a:graphicData uri="http://schemas.openxmlformats.org/drawingml/2006/table">
            <a:tbl>
              <a:tblPr/>
              <a:tblGrid>
                <a:gridCol w="2788584">
                  <a:extLst>
                    <a:ext uri="{9D8B030D-6E8A-4147-A177-3AD203B41FA5}">
                      <a16:colId xmlns:a16="http://schemas.microsoft.com/office/drawing/2014/main" xmlns="" val="3590457456"/>
                    </a:ext>
                  </a:extLst>
                </a:gridCol>
                <a:gridCol w="1196594">
                  <a:extLst>
                    <a:ext uri="{9D8B030D-6E8A-4147-A177-3AD203B41FA5}">
                      <a16:colId xmlns:a16="http://schemas.microsoft.com/office/drawing/2014/main" xmlns="" val="604466973"/>
                    </a:ext>
                  </a:extLst>
                </a:gridCol>
                <a:gridCol w="1040517">
                  <a:extLst>
                    <a:ext uri="{9D8B030D-6E8A-4147-A177-3AD203B41FA5}">
                      <a16:colId xmlns:a16="http://schemas.microsoft.com/office/drawing/2014/main" xmlns="" val="4066157488"/>
                    </a:ext>
                  </a:extLst>
                </a:gridCol>
                <a:gridCol w="1040517">
                  <a:extLst>
                    <a:ext uri="{9D8B030D-6E8A-4147-A177-3AD203B41FA5}">
                      <a16:colId xmlns:a16="http://schemas.microsoft.com/office/drawing/2014/main" xmlns="" val="3900403118"/>
                    </a:ext>
                  </a:extLst>
                </a:gridCol>
                <a:gridCol w="1040517">
                  <a:extLst>
                    <a:ext uri="{9D8B030D-6E8A-4147-A177-3AD203B41FA5}">
                      <a16:colId xmlns:a16="http://schemas.microsoft.com/office/drawing/2014/main" xmlns="" val="3137554939"/>
                    </a:ext>
                  </a:extLst>
                </a:gridCol>
                <a:gridCol w="1040517">
                  <a:extLst>
                    <a:ext uri="{9D8B030D-6E8A-4147-A177-3AD203B41FA5}">
                      <a16:colId xmlns:a16="http://schemas.microsoft.com/office/drawing/2014/main" xmlns="" val="2284252306"/>
                    </a:ext>
                  </a:extLst>
                </a:gridCol>
              </a:tblGrid>
              <a:tr h="357457">
                <a:tc rowSpan="3">
                  <a:txBody>
                    <a:bodyPr/>
                    <a:lstStyle/>
                    <a:p>
                      <a:pPr algn="ctr" rtl="0" fontAlgn="ctr"/>
                      <a:r>
                        <a:rPr lang="en-ZA" sz="1400" b="1" i="0" u="none" strike="noStrike" dirty="0">
                          <a:solidFill>
                            <a:srgbClr val="000000"/>
                          </a:solidFill>
                          <a:effectLst/>
                          <a:latin typeface="Calibri" panose="020F0502020204030204" pitchFamily="34" charset="0"/>
                        </a:rPr>
                        <a:t>Programme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rtl="0" fontAlgn="ctr"/>
                      <a:r>
                        <a:rPr lang="en-ZA" sz="1400" b="1" i="0" u="none" strike="noStrike" dirty="0">
                          <a:solidFill>
                            <a:srgbClr val="000000"/>
                          </a:solidFill>
                          <a:effectLst/>
                          <a:latin typeface="Calibri" panose="020F0502020204030204" pitchFamily="34" charset="0"/>
                        </a:rPr>
                        <a:t>Adjusted Voted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gridSpan="4">
                  <a:txBody>
                    <a:bodyPr/>
                    <a:lstStyle/>
                    <a:p>
                      <a:pPr algn="ctr" rtl="0" fontAlgn="ctr"/>
                      <a:r>
                        <a:rPr lang="en-ZA" sz="1400" b="1" i="0" u="none" strike="noStrike" dirty="0">
                          <a:solidFill>
                            <a:srgbClr val="000000"/>
                          </a:solidFill>
                          <a:effectLst/>
                          <a:latin typeface="Calibri" panose="020F0502020204030204" pitchFamily="34" charset="0"/>
                        </a:rPr>
                        <a:t>Actual</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502566943"/>
                  </a:ext>
                </a:extLst>
              </a:tr>
              <a:tr h="435604">
                <a:tc vMerge="1">
                  <a:txBody>
                    <a:bodyPr/>
                    <a:lstStyle/>
                    <a:p>
                      <a:endParaRPr lang="en-ZA"/>
                    </a:p>
                  </a:txBody>
                  <a:tcPr/>
                </a:tc>
                <a:tc vMerge="1">
                  <a:txBody>
                    <a:bodyPr/>
                    <a:lstStyle/>
                    <a:p>
                      <a:endParaRPr lang="en-ZA"/>
                    </a:p>
                  </a:txBody>
                  <a:tcPr/>
                </a:tc>
                <a:tc>
                  <a:txBody>
                    <a:bodyPr/>
                    <a:lstStyle/>
                    <a:p>
                      <a:pPr algn="ctr" rtl="0" fontAlgn="ctr"/>
                      <a:r>
                        <a:rPr lang="en-ZA" sz="1400" b="1" i="0" u="none" strike="noStrike">
                          <a:solidFill>
                            <a:srgbClr val="000000"/>
                          </a:solidFill>
                          <a:effectLst/>
                          <a:latin typeface="Calibri" panose="020F0502020204030204" pitchFamily="34" charset="0"/>
                        </a:rPr>
                        <a:t>Apr – Jun 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400" b="1" i="0" u="none" strike="noStrike" dirty="0">
                          <a:solidFill>
                            <a:srgbClr val="000000"/>
                          </a:solidFill>
                          <a:effectLst/>
                          <a:latin typeface="Calibri" panose="020F0502020204030204" pitchFamily="34" charset="0"/>
                        </a:rPr>
                        <a:t>July-Sept 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400" b="1" i="0" u="none" strike="noStrike" dirty="0">
                          <a:solidFill>
                            <a:srgbClr val="000000"/>
                          </a:solidFill>
                          <a:effectLst/>
                          <a:latin typeface="Calibri" panose="020F0502020204030204" pitchFamily="34" charset="0"/>
                        </a:rPr>
                        <a:t>Total Spending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400" b="1" i="0" u="none" strike="noStrike">
                          <a:solidFill>
                            <a:srgbClr val="000000"/>
                          </a:solidFill>
                          <a:effectLst/>
                          <a:latin typeface="Calibri" panose="020F0502020204030204" pitchFamily="34" charset="0"/>
                        </a:rPr>
                        <a:t>% Spent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007574090"/>
                  </a:ext>
                </a:extLst>
              </a:tr>
              <a:tr h="357457">
                <a:tc vMerge="1">
                  <a:txBody>
                    <a:bodyPr/>
                    <a:lstStyle/>
                    <a:p>
                      <a:endParaRPr lang="en-ZA"/>
                    </a:p>
                  </a:txBody>
                  <a:tcPr/>
                </a:tc>
                <a:tc>
                  <a:txBody>
                    <a:bodyPr/>
                    <a:lstStyle/>
                    <a:p>
                      <a:pPr algn="ctr" rtl="0" fontAlgn="b"/>
                      <a:r>
                        <a:rPr lang="en-ZA" sz="1400" b="1" i="0" u="none" strike="noStrike">
                          <a:solidFill>
                            <a:srgbClr val="000000"/>
                          </a:solidFill>
                          <a:effectLst/>
                          <a:latin typeface="Calibri" panose="020F0502020204030204" pitchFamily="34" charset="0"/>
                        </a:rPr>
                        <a:t>R’ 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400" b="1" i="0" u="none" strike="noStrike" dirty="0">
                          <a:solidFill>
                            <a:srgbClr val="000000"/>
                          </a:solidFill>
                          <a:effectLst/>
                          <a:latin typeface="Calibri" panose="020F0502020204030204" pitchFamily="34" charset="0"/>
                        </a:rPr>
                        <a:t> R’000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400" b="1" i="0" u="none" strike="noStrike" dirty="0">
                          <a:solidFill>
                            <a:srgbClr val="000000"/>
                          </a:solidFill>
                          <a:effectLst/>
                          <a:latin typeface="Calibri" panose="020F0502020204030204" pitchFamily="34" charset="0"/>
                        </a:rPr>
                        <a:t> R’000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945669539"/>
                  </a:ext>
                </a:extLst>
              </a:tr>
              <a:tr h="340435">
                <a:tc>
                  <a:txBody>
                    <a:bodyPr/>
                    <a:lstStyle/>
                    <a:p>
                      <a:pPr algn="l" rtl="0" fontAlgn="ctr"/>
                      <a:r>
                        <a:rPr lang="en-ZA" sz="1400" b="0" i="0" u="none" strike="noStrike">
                          <a:solidFill>
                            <a:srgbClr val="000000"/>
                          </a:solidFill>
                          <a:effectLst/>
                          <a:latin typeface="Calibri" panose="020F0502020204030204" pitchFamily="34" charset="0"/>
                        </a:rPr>
                        <a:t>P1 :Administration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368 788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75 961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84 166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160 127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400" b="0" i="0" u="none" strike="noStrike">
                          <a:solidFill>
                            <a:srgbClr val="000000"/>
                          </a:solidFill>
                          <a:effectLst/>
                          <a:latin typeface="Calibri" panose="020F0502020204030204" pitchFamily="34" charset="0"/>
                        </a:rPr>
                        <a:t>43.42%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1050057"/>
                  </a:ext>
                </a:extLst>
              </a:tr>
              <a:tr h="340435">
                <a:tc>
                  <a:txBody>
                    <a:bodyPr/>
                    <a:lstStyle/>
                    <a:p>
                      <a:pPr algn="l" rtl="0" fontAlgn="ctr"/>
                      <a:r>
                        <a:rPr lang="en-ZA" sz="1400" b="0" i="0" u="none" strike="noStrike">
                          <a:solidFill>
                            <a:srgbClr val="000000"/>
                          </a:solidFill>
                          <a:effectLst/>
                          <a:latin typeface="Calibri" panose="020F0502020204030204" pitchFamily="34" charset="0"/>
                        </a:rPr>
                        <a:t>P2: Social assistance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151 230 232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37 241 500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37 576 682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74 818 182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400" b="0" i="0" u="none" strike="noStrike">
                          <a:solidFill>
                            <a:srgbClr val="000000"/>
                          </a:solidFill>
                          <a:effectLst/>
                          <a:latin typeface="Calibri" panose="020F0502020204030204" pitchFamily="34" charset="0"/>
                        </a:rPr>
                        <a:t>49.47%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27466705"/>
                  </a:ext>
                </a:extLst>
              </a:tr>
              <a:tr h="680869">
                <a:tc>
                  <a:txBody>
                    <a:bodyPr/>
                    <a:lstStyle/>
                    <a:p>
                      <a:pPr algn="l" rtl="0" fontAlgn="ctr"/>
                      <a:r>
                        <a:rPr lang="en-ZA" sz="1400" b="0" i="0" u="none" strike="noStrike">
                          <a:solidFill>
                            <a:srgbClr val="000000"/>
                          </a:solidFill>
                          <a:effectLst/>
                          <a:latin typeface="Calibri" panose="020F0502020204030204" pitchFamily="34" charset="0"/>
                        </a:rPr>
                        <a:t>P3: Social Security Policy And Administration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7 323 637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1 161 170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2 346 678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3 507 848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400" b="0" i="0" u="none" strike="noStrike">
                          <a:solidFill>
                            <a:srgbClr val="000000"/>
                          </a:solidFill>
                          <a:effectLst/>
                          <a:latin typeface="Calibri" panose="020F0502020204030204" pitchFamily="34" charset="0"/>
                        </a:rPr>
                        <a:t>47.90%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58799731"/>
                  </a:ext>
                </a:extLst>
              </a:tr>
              <a:tr h="680869">
                <a:tc>
                  <a:txBody>
                    <a:bodyPr/>
                    <a:lstStyle/>
                    <a:p>
                      <a:pPr algn="l" rtl="0" fontAlgn="ctr"/>
                      <a:r>
                        <a:rPr lang="en-ZA" sz="1400" b="0" i="0" u="none" strike="noStrike">
                          <a:solidFill>
                            <a:srgbClr val="000000"/>
                          </a:solidFill>
                          <a:effectLst/>
                          <a:latin typeface="Calibri" panose="020F0502020204030204" pitchFamily="34" charset="0"/>
                        </a:rPr>
                        <a:t>P4: Welfare Services Policy Development And Implementation Support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1 050 255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143 514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324 513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468 027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400" b="0" i="0" u="none" strike="noStrike">
                          <a:solidFill>
                            <a:srgbClr val="000000"/>
                          </a:solidFill>
                          <a:effectLst/>
                          <a:latin typeface="Calibri" panose="020F0502020204030204" pitchFamily="34" charset="0"/>
                        </a:rPr>
                        <a:t>44.56%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9561480"/>
                  </a:ext>
                </a:extLst>
              </a:tr>
              <a:tr h="697890">
                <a:tc>
                  <a:txBody>
                    <a:bodyPr/>
                    <a:lstStyle/>
                    <a:p>
                      <a:pPr algn="l" rtl="0" fontAlgn="ctr"/>
                      <a:r>
                        <a:rPr lang="en-ZA" sz="1400" b="0" i="0" u="none" strike="noStrike">
                          <a:solidFill>
                            <a:srgbClr val="000000"/>
                          </a:solidFill>
                          <a:effectLst/>
                          <a:latin typeface="Calibri" panose="020F0502020204030204" pitchFamily="34" charset="0"/>
                        </a:rPr>
                        <a:t>P5: Social Policy And Integrated Service Delivery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384 856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174 354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31 582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205 936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400" b="0" i="0" u="none" strike="noStrike">
                          <a:solidFill>
                            <a:srgbClr val="000000"/>
                          </a:solidFill>
                          <a:effectLst/>
                          <a:latin typeface="Calibri" panose="020F0502020204030204" pitchFamily="34" charset="0"/>
                        </a:rPr>
                        <a:t>53.51%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06945159"/>
                  </a:ext>
                </a:extLst>
              </a:tr>
              <a:tr h="357457">
                <a:tc>
                  <a:txBody>
                    <a:bodyPr/>
                    <a:lstStyle/>
                    <a:p>
                      <a:pPr algn="l" rtl="0" fontAlgn="ctr"/>
                      <a:r>
                        <a:rPr lang="en-ZA" sz="1400" b="1" i="0" u="none" strike="noStrike" dirty="0">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1" i="0" u="none" strike="noStrike" dirty="0">
                          <a:solidFill>
                            <a:srgbClr val="000000"/>
                          </a:solidFill>
                          <a:effectLst/>
                          <a:latin typeface="Calibri" panose="020F0502020204030204" pitchFamily="34" charset="0"/>
                        </a:rPr>
                        <a:t>160 357 768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1" i="0" u="none" strike="noStrike" dirty="0">
                          <a:solidFill>
                            <a:srgbClr val="000000"/>
                          </a:solidFill>
                          <a:effectLst/>
                          <a:latin typeface="Calibri" panose="020F0502020204030204" pitchFamily="34" charset="0"/>
                        </a:rPr>
                        <a:t>38 796 499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1" i="0" u="none" strike="noStrike" dirty="0">
                          <a:solidFill>
                            <a:srgbClr val="000000"/>
                          </a:solidFill>
                          <a:effectLst/>
                          <a:latin typeface="Calibri" panose="020F0502020204030204" pitchFamily="34" charset="0"/>
                        </a:rPr>
                        <a:t>40 363 621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1" i="0" u="none" strike="noStrike" dirty="0">
                          <a:solidFill>
                            <a:srgbClr val="000000"/>
                          </a:solidFill>
                          <a:effectLst/>
                          <a:latin typeface="Calibri" panose="020F0502020204030204" pitchFamily="34" charset="0"/>
                        </a:rPr>
                        <a:t>79 160 120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1" i="0" u="none" strike="noStrike" dirty="0">
                          <a:solidFill>
                            <a:srgbClr val="000000"/>
                          </a:solidFill>
                          <a:effectLst/>
                          <a:latin typeface="Calibri" panose="020F0502020204030204" pitchFamily="34" charset="0"/>
                        </a:rPr>
                        <a:t>49.36%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246289857"/>
                  </a:ext>
                </a:extLst>
              </a:tr>
            </a:tbl>
          </a:graphicData>
        </a:graphic>
      </p:graphicFrame>
    </p:spTree>
    <p:extLst>
      <p:ext uri="{BB962C8B-B14F-4D97-AF65-F5344CB8AC3E}">
        <p14:creationId xmlns:p14="http://schemas.microsoft.com/office/powerpoint/2010/main" xmlns="" val="25631165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Date Placeholder 6"/>
          <p:cNvSpPr>
            <a:spLocks noGrp="1"/>
          </p:cNvSpPr>
          <p:nvPr>
            <p:ph type="dt" sz="half" idx="10"/>
          </p:nvPr>
        </p:nvSpPr>
        <p:spPr/>
        <p:txBody>
          <a:bodyPr/>
          <a:lstStyle/>
          <a:p>
            <a:pPr>
              <a:defRPr/>
            </a:pPr>
            <a:fld id="{E2D6C0A4-5FEE-4041-BF5A-9BD3CADE5426}" type="datetime3">
              <a:rPr lang="en-US" smtClean="0"/>
              <a:pPr>
                <a:defRPr/>
              </a:pPr>
              <a:t>8 March 2018</a:t>
            </a:fld>
            <a:endParaRPr lang="en-US" dirty="0"/>
          </a:p>
        </p:txBody>
      </p:sp>
      <p:sp>
        <p:nvSpPr>
          <p:cNvPr id="95235" name="Slide Number Placeholder 5"/>
          <p:cNvSpPr>
            <a:spLocks noGrp="1"/>
          </p:cNvSpPr>
          <p:nvPr>
            <p:ph type="sldNum" sz="quarter" idx="12"/>
          </p:nvPr>
        </p:nvSpPr>
        <p:spPr/>
        <p:txBody>
          <a:bodyPr/>
          <a:lstStyle/>
          <a:p>
            <a:pPr>
              <a:defRPr/>
            </a:pPr>
            <a:fld id="{CA9B1AB9-52C0-4478-A98F-DBA4B135454C}" type="slidenum">
              <a:rPr lang="en-US"/>
              <a:pPr>
                <a:defRPr/>
              </a:pPr>
              <a:t>46</a:t>
            </a:fld>
            <a:endParaRPr lang="en-US" dirty="0"/>
          </a:p>
        </p:txBody>
      </p:sp>
      <p:sp>
        <p:nvSpPr>
          <p:cNvPr id="15365" name="Rectangle 2"/>
          <p:cNvSpPr>
            <a:spLocks noChangeArrowheads="1"/>
          </p:cNvSpPr>
          <p:nvPr/>
        </p:nvSpPr>
        <p:spPr bwMode="auto">
          <a:xfrm>
            <a:off x="632521" y="218470"/>
            <a:ext cx="842486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spAutoFit/>
          </a:bodyPr>
          <a:lstStyle/>
          <a:p>
            <a:pPr algn="ctr"/>
            <a:r>
              <a:rPr lang="en-US" sz="2800" b="1" dirty="0">
                <a:solidFill>
                  <a:schemeClr val="tx2"/>
                </a:solidFill>
                <a:latin typeface="Calibri" panose="020F0502020204030204" pitchFamily="34" charset="0"/>
              </a:rPr>
              <a:t>EXPENDITURE PER ECONOMIC CLASSIFICATION</a:t>
            </a:r>
          </a:p>
        </p:txBody>
      </p:sp>
      <p:graphicFrame>
        <p:nvGraphicFramePr>
          <p:cNvPr id="2" name="Table 1"/>
          <p:cNvGraphicFramePr>
            <a:graphicFrameLocks noGrp="1"/>
          </p:cNvGraphicFramePr>
          <p:nvPr>
            <p:extLst/>
          </p:nvPr>
        </p:nvGraphicFramePr>
        <p:xfrm>
          <a:off x="647580" y="908721"/>
          <a:ext cx="8481884" cy="4608511"/>
        </p:xfrm>
        <a:graphic>
          <a:graphicData uri="http://schemas.openxmlformats.org/drawingml/2006/table">
            <a:tbl>
              <a:tblPr/>
              <a:tblGrid>
                <a:gridCol w="2903121">
                  <a:extLst>
                    <a:ext uri="{9D8B030D-6E8A-4147-A177-3AD203B41FA5}">
                      <a16:colId xmlns:a16="http://schemas.microsoft.com/office/drawing/2014/main" xmlns="" val="1508624586"/>
                    </a:ext>
                  </a:extLst>
                </a:gridCol>
                <a:gridCol w="1245743">
                  <a:extLst>
                    <a:ext uri="{9D8B030D-6E8A-4147-A177-3AD203B41FA5}">
                      <a16:colId xmlns:a16="http://schemas.microsoft.com/office/drawing/2014/main" xmlns="" val="2873050791"/>
                    </a:ext>
                  </a:extLst>
                </a:gridCol>
                <a:gridCol w="1083255">
                  <a:extLst>
                    <a:ext uri="{9D8B030D-6E8A-4147-A177-3AD203B41FA5}">
                      <a16:colId xmlns:a16="http://schemas.microsoft.com/office/drawing/2014/main" xmlns="" val="91349007"/>
                    </a:ext>
                  </a:extLst>
                </a:gridCol>
                <a:gridCol w="1083255">
                  <a:extLst>
                    <a:ext uri="{9D8B030D-6E8A-4147-A177-3AD203B41FA5}">
                      <a16:colId xmlns:a16="http://schemas.microsoft.com/office/drawing/2014/main" xmlns="" val="2462358976"/>
                    </a:ext>
                  </a:extLst>
                </a:gridCol>
                <a:gridCol w="1083255">
                  <a:extLst>
                    <a:ext uri="{9D8B030D-6E8A-4147-A177-3AD203B41FA5}">
                      <a16:colId xmlns:a16="http://schemas.microsoft.com/office/drawing/2014/main" xmlns="" val="1126283282"/>
                    </a:ext>
                  </a:extLst>
                </a:gridCol>
                <a:gridCol w="1083255">
                  <a:extLst>
                    <a:ext uri="{9D8B030D-6E8A-4147-A177-3AD203B41FA5}">
                      <a16:colId xmlns:a16="http://schemas.microsoft.com/office/drawing/2014/main" xmlns="" val="4286878449"/>
                    </a:ext>
                  </a:extLst>
                </a:gridCol>
              </a:tblGrid>
              <a:tr h="279707">
                <a:tc rowSpan="3">
                  <a:txBody>
                    <a:bodyPr/>
                    <a:lstStyle/>
                    <a:p>
                      <a:pPr algn="ctr" rtl="0" fontAlgn="ctr"/>
                      <a:r>
                        <a:rPr lang="en-ZA" sz="1200" b="1" i="0" u="none" strike="noStrike" dirty="0">
                          <a:solidFill>
                            <a:srgbClr val="000000"/>
                          </a:solidFill>
                          <a:effectLst/>
                          <a:latin typeface="Calibri" panose="020F0502020204030204" pitchFamily="34" charset="0"/>
                        </a:rPr>
                        <a:t>Programme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rtl="0" fontAlgn="ctr"/>
                      <a:r>
                        <a:rPr lang="en-ZA" sz="1200" b="1" i="0" u="none" strike="noStrike" dirty="0">
                          <a:solidFill>
                            <a:srgbClr val="000000"/>
                          </a:solidFill>
                          <a:effectLst/>
                          <a:latin typeface="Calibri" panose="020F0502020204030204" pitchFamily="34" charset="0"/>
                        </a:rPr>
                        <a:t>Adjusted Voted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gridSpan="4">
                  <a:txBody>
                    <a:bodyPr/>
                    <a:lstStyle/>
                    <a:p>
                      <a:pPr algn="ctr" rtl="0" fontAlgn="ctr"/>
                      <a:r>
                        <a:rPr lang="en-ZA" sz="1200" b="1" i="0" u="none" strike="noStrike">
                          <a:solidFill>
                            <a:srgbClr val="000000"/>
                          </a:solidFill>
                          <a:effectLst/>
                          <a:latin typeface="Calibri" panose="020F0502020204030204" pitchFamily="34" charset="0"/>
                        </a:rPr>
                        <a:t>Actual</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890427599"/>
                  </a:ext>
                </a:extLst>
              </a:tr>
              <a:tr h="279707">
                <a:tc vMerge="1">
                  <a:txBody>
                    <a:bodyPr/>
                    <a:lstStyle/>
                    <a:p>
                      <a:endParaRPr lang="en-ZA"/>
                    </a:p>
                  </a:txBody>
                  <a:tcPr/>
                </a:tc>
                <a:tc vMerge="1">
                  <a:txBody>
                    <a:bodyPr/>
                    <a:lstStyle/>
                    <a:p>
                      <a:endParaRPr lang="en-ZA"/>
                    </a:p>
                  </a:txBody>
                  <a:tcPr/>
                </a:tc>
                <a:tc>
                  <a:txBody>
                    <a:bodyPr/>
                    <a:lstStyle/>
                    <a:p>
                      <a:pPr algn="ctr" rtl="0" fontAlgn="ctr"/>
                      <a:r>
                        <a:rPr lang="en-ZA" sz="1200" b="1" i="0" u="none" strike="noStrike" dirty="0">
                          <a:solidFill>
                            <a:srgbClr val="000000"/>
                          </a:solidFill>
                          <a:effectLst/>
                          <a:latin typeface="Calibri" panose="020F0502020204030204" pitchFamily="34" charset="0"/>
                        </a:rPr>
                        <a:t>Apr – Jun 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July-Sept 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200" b="1" i="0" u="none" strike="noStrike">
                          <a:solidFill>
                            <a:srgbClr val="000000"/>
                          </a:solidFill>
                          <a:effectLst/>
                          <a:latin typeface="Calibri" panose="020F0502020204030204" pitchFamily="34" charset="0"/>
                        </a:rPr>
                        <a:t>Total Spending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200" b="1" i="0" u="none" strike="noStrike">
                          <a:solidFill>
                            <a:srgbClr val="000000"/>
                          </a:solidFill>
                          <a:effectLst/>
                          <a:latin typeface="Calibri" panose="020F0502020204030204" pitchFamily="34" charset="0"/>
                        </a:rPr>
                        <a:t>% Spent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215952566"/>
                  </a:ext>
                </a:extLst>
              </a:tr>
              <a:tr h="279707">
                <a:tc vMerge="1">
                  <a:txBody>
                    <a:bodyPr/>
                    <a:lstStyle/>
                    <a:p>
                      <a:endParaRPr lang="en-ZA"/>
                    </a:p>
                  </a:txBody>
                  <a:tcPr/>
                </a:tc>
                <a:tc>
                  <a:txBody>
                    <a:bodyPr/>
                    <a:lstStyle/>
                    <a:p>
                      <a:pPr algn="ctr" rtl="0" fontAlgn="b"/>
                      <a:r>
                        <a:rPr lang="en-ZA" sz="1200" b="1" i="0" u="none" strike="noStrike" dirty="0">
                          <a:solidFill>
                            <a:srgbClr val="000000"/>
                          </a:solidFill>
                          <a:effectLst/>
                          <a:latin typeface="Calibri" panose="020F0502020204030204" pitchFamily="34" charset="0"/>
                        </a:rPr>
                        <a:t>R’ 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dirty="0">
                          <a:solidFill>
                            <a:srgbClr val="000000"/>
                          </a:solidFill>
                          <a:effectLst/>
                          <a:latin typeface="Calibri" panose="020F0502020204030204" pitchFamily="34" charset="0"/>
                        </a:rPr>
                        <a:t>R’000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 R’000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 R’000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351383542"/>
                  </a:ext>
                </a:extLst>
              </a:tr>
              <a:tr h="293027">
                <a:tc>
                  <a:txBody>
                    <a:bodyPr/>
                    <a:lstStyle/>
                    <a:p>
                      <a:pPr algn="l" fontAlgn="b"/>
                      <a:r>
                        <a:rPr lang="en-ZA" sz="1400" b="1" i="0" u="none" strike="noStrike">
                          <a:solidFill>
                            <a:srgbClr val="000000"/>
                          </a:solidFill>
                          <a:effectLst/>
                          <a:latin typeface="Calibri" panose="020F0502020204030204" pitchFamily="34" charset="0"/>
                        </a:rPr>
                        <a:t>Economic Classification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ctr"/>
                      <a:r>
                        <a:rPr lang="en-ZA"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fontAlgn="ctr"/>
                      <a:r>
                        <a:rPr lang="en-ZA" sz="12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ctr"/>
                      <a:r>
                        <a:rPr lang="en-ZA" sz="12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847031343"/>
                  </a:ext>
                </a:extLst>
              </a:tr>
              <a:tr h="266388">
                <a:tc>
                  <a:txBody>
                    <a:bodyPr/>
                    <a:lstStyle/>
                    <a:p>
                      <a:pPr algn="l" rtl="0" fontAlgn="ctr"/>
                      <a:r>
                        <a:rPr lang="en-ZA" sz="1200" b="1" i="0" u="none" strike="noStrike">
                          <a:solidFill>
                            <a:srgbClr val="000000"/>
                          </a:solidFill>
                          <a:effectLst/>
                          <a:latin typeface="Calibri" panose="020F0502020204030204" pitchFamily="34" charset="0"/>
                        </a:rPr>
                        <a:t>Current Payments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858 884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168 327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194 213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362 540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200" b="1" i="0" u="none" strike="noStrike">
                          <a:solidFill>
                            <a:srgbClr val="000000"/>
                          </a:solidFill>
                          <a:effectLst/>
                          <a:latin typeface="Calibri" panose="020F0502020204030204" pitchFamily="34" charset="0"/>
                        </a:rPr>
                        <a:t>42.21%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58661070"/>
                  </a:ext>
                </a:extLst>
              </a:tr>
              <a:tr h="266388">
                <a:tc>
                  <a:txBody>
                    <a:bodyPr/>
                    <a:lstStyle/>
                    <a:p>
                      <a:pPr algn="l" rtl="0" fontAlgn="ctr"/>
                      <a:r>
                        <a:rPr lang="en-ZA" sz="1200" b="0" i="0" u="none" strike="noStrike">
                          <a:solidFill>
                            <a:srgbClr val="000000"/>
                          </a:solidFill>
                          <a:effectLst/>
                          <a:latin typeface="Calibri" panose="020F0502020204030204" pitchFamily="34" charset="0"/>
                        </a:rPr>
                        <a:t>Compensation of Employees </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476 810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111 077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112 829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a:solidFill>
                            <a:srgbClr val="000000"/>
                          </a:solidFill>
                          <a:effectLst/>
                          <a:latin typeface="Calibri" panose="020F0502020204030204" pitchFamily="34" charset="0"/>
                        </a:rPr>
                        <a:t>223 906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46.96%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687272979"/>
                  </a:ext>
                </a:extLst>
              </a:tr>
              <a:tr h="266388">
                <a:tc>
                  <a:txBody>
                    <a:bodyPr/>
                    <a:lstStyle/>
                    <a:p>
                      <a:pPr algn="l" rtl="0" fontAlgn="ctr"/>
                      <a:r>
                        <a:rPr lang="en-ZA" sz="1200" b="0" i="0" u="none" strike="noStrike">
                          <a:solidFill>
                            <a:srgbClr val="000000"/>
                          </a:solidFill>
                          <a:effectLst/>
                          <a:latin typeface="Calibri" panose="020F0502020204030204" pitchFamily="34" charset="0"/>
                        </a:rPr>
                        <a:t>Goods and Services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382 074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57 250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81 384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138 634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36.28%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2845499"/>
                  </a:ext>
                </a:extLst>
              </a:tr>
              <a:tr h="266388">
                <a:tc>
                  <a:txBody>
                    <a:bodyPr/>
                    <a:lstStyle/>
                    <a:p>
                      <a:pPr algn="l" rtl="0" fontAlgn="ctr"/>
                      <a:r>
                        <a:rPr lang="en-ZA" sz="1200" b="1" i="0" u="none" strike="noStrike">
                          <a:solidFill>
                            <a:srgbClr val="000000"/>
                          </a:solidFill>
                          <a:effectLst/>
                          <a:latin typeface="Calibri" panose="020F0502020204030204" pitchFamily="34" charset="0"/>
                        </a:rPr>
                        <a:t>Transfers and Subsidies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159 487 729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38 626 974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40 169 774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78 796 748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200" b="1" i="0" u="none" strike="noStrike">
                          <a:solidFill>
                            <a:srgbClr val="000000"/>
                          </a:solidFill>
                          <a:effectLst/>
                          <a:latin typeface="Calibri" panose="020F0502020204030204" pitchFamily="34" charset="0"/>
                        </a:rPr>
                        <a:t>49.41%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4311196"/>
                  </a:ext>
                </a:extLst>
              </a:tr>
              <a:tr h="266388">
                <a:tc>
                  <a:txBody>
                    <a:bodyPr/>
                    <a:lstStyle/>
                    <a:p>
                      <a:pPr algn="l" rtl="0" fontAlgn="ctr"/>
                      <a:r>
                        <a:rPr lang="en-ZA" sz="1200" b="0" i="0" u="none" strike="noStrike">
                          <a:solidFill>
                            <a:srgbClr val="000000"/>
                          </a:solidFill>
                          <a:effectLst/>
                          <a:latin typeface="Calibri" panose="020F0502020204030204" pitchFamily="34" charset="0"/>
                        </a:rPr>
                        <a:t>Provinces and municipalities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a:solidFill>
                            <a:srgbClr val="000000"/>
                          </a:solidFill>
                          <a:effectLst/>
                          <a:latin typeface="Calibri" panose="020F0502020204030204" pitchFamily="34" charset="0"/>
                        </a:rPr>
                        <a:t>556 392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88 817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135 978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224 795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40.40%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819588997"/>
                  </a:ext>
                </a:extLst>
              </a:tr>
              <a:tr h="266388">
                <a:tc>
                  <a:txBody>
                    <a:bodyPr/>
                    <a:lstStyle/>
                    <a:p>
                      <a:pPr algn="l" rtl="0" fontAlgn="ctr"/>
                      <a:r>
                        <a:rPr lang="en-ZA" sz="1200" b="0" i="0" u="none" strike="noStrike">
                          <a:solidFill>
                            <a:srgbClr val="000000"/>
                          </a:solidFill>
                          <a:effectLst/>
                          <a:latin typeface="Calibri" panose="020F0502020204030204" pitchFamily="34" charset="0"/>
                        </a:rPr>
                        <a:t>Departmental agencies and accounts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7 407 450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1 267 389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2 330 121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3 597 510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48.57%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884265046"/>
                  </a:ext>
                </a:extLst>
              </a:tr>
              <a:tr h="266388">
                <a:tc>
                  <a:txBody>
                    <a:bodyPr/>
                    <a:lstStyle/>
                    <a:p>
                      <a:pPr algn="l" rtl="0" fontAlgn="ctr"/>
                      <a:r>
                        <a:rPr lang="en-ZA" sz="1200" b="0" i="0" u="none" strike="noStrike">
                          <a:solidFill>
                            <a:srgbClr val="000000"/>
                          </a:solidFill>
                          <a:effectLst/>
                          <a:latin typeface="Calibri" panose="020F0502020204030204" pitchFamily="34" charset="0"/>
                        </a:rPr>
                        <a:t>Higher education institutions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1 500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521453387"/>
                  </a:ext>
                </a:extLst>
              </a:tr>
              <a:tr h="532776">
                <a:tc>
                  <a:txBody>
                    <a:bodyPr/>
                    <a:lstStyle/>
                    <a:p>
                      <a:pPr algn="l" rtl="0" fontAlgn="ctr"/>
                      <a:r>
                        <a:rPr lang="en-ZA" sz="1200" b="0" i="0" u="none" strike="noStrike">
                          <a:solidFill>
                            <a:srgbClr val="000000"/>
                          </a:solidFill>
                          <a:effectLst/>
                          <a:latin typeface="Calibri" panose="020F0502020204030204" pitchFamily="34" charset="0"/>
                        </a:rPr>
                        <a:t>Foreign governments and international organisations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6 965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2 679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2 758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39.60%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896406509"/>
                  </a:ext>
                </a:extLst>
              </a:tr>
              <a:tr h="266388">
                <a:tc>
                  <a:txBody>
                    <a:bodyPr/>
                    <a:lstStyle/>
                    <a:p>
                      <a:pPr algn="l" rtl="0" fontAlgn="ctr"/>
                      <a:r>
                        <a:rPr lang="en-ZA" sz="1200" b="0" i="0" u="none" strike="noStrike">
                          <a:solidFill>
                            <a:srgbClr val="000000"/>
                          </a:solidFill>
                          <a:effectLst/>
                          <a:latin typeface="Calibri" panose="020F0502020204030204" pitchFamily="34" charset="0"/>
                        </a:rPr>
                        <a:t>Non-profit institutions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132 614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15 582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15 497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11.69%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271199064"/>
                  </a:ext>
                </a:extLst>
              </a:tr>
              <a:tr h="266388">
                <a:tc>
                  <a:txBody>
                    <a:bodyPr/>
                    <a:lstStyle/>
                    <a:p>
                      <a:pPr algn="l" rtl="0" fontAlgn="ctr"/>
                      <a:r>
                        <a:rPr lang="en-ZA" sz="1200" b="0" i="0" u="none" strike="noStrike">
                          <a:solidFill>
                            <a:srgbClr val="000000"/>
                          </a:solidFill>
                          <a:effectLst/>
                          <a:latin typeface="Calibri" panose="020F0502020204030204" pitchFamily="34" charset="0"/>
                        </a:rPr>
                        <a:t>Households</a:t>
                      </a:r>
                    </a:p>
                  </a:txBody>
                  <a:tcPr marL="857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151 382 808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37 255 107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37 701 081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74 956 188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200" b="0" i="0" u="none" strike="noStrike">
                          <a:solidFill>
                            <a:srgbClr val="000000"/>
                          </a:solidFill>
                          <a:effectLst/>
                          <a:latin typeface="Calibri" panose="020F0502020204030204" pitchFamily="34" charset="0"/>
                        </a:rPr>
                        <a:t>49.51%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0678772"/>
                  </a:ext>
                </a:extLst>
              </a:tr>
              <a:tr h="266388">
                <a:tc>
                  <a:txBody>
                    <a:bodyPr/>
                    <a:lstStyle/>
                    <a:p>
                      <a:pPr algn="l" rtl="0" fontAlgn="ctr"/>
                      <a:r>
                        <a:rPr lang="en-ZA" sz="1200" b="1" i="0" u="none" strike="noStrike">
                          <a:solidFill>
                            <a:srgbClr val="000000"/>
                          </a:solidFill>
                          <a:effectLst/>
                          <a:latin typeface="Calibri" panose="020F0502020204030204" pitchFamily="34" charset="0"/>
                        </a:rPr>
                        <a:t>Payments of Capital Assets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11 155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1 198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fontAlgn="ctr"/>
                      <a:r>
                        <a:rPr lang="en-ZA" sz="1200" b="1" i="0" u="none" strike="noStrike">
                          <a:solidFill>
                            <a:srgbClr val="000000"/>
                          </a:solidFill>
                          <a:effectLst/>
                          <a:latin typeface="Calibri" panose="020F0502020204030204" pitchFamily="34" charset="0"/>
                        </a:rPr>
                        <a:t>7.46%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3017751"/>
                  </a:ext>
                </a:extLst>
              </a:tr>
              <a:tr h="279707">
                <a:tc>
                  <a:txBody>
                    <a:bodyPr/>
                    <a:lstStyle/>
                    <a:p>
                      <a:pPr algn="l" rtl="0" fontAlgn="ctr"/>
                      <a:r>
                        <a:rPr lang="en-ZA" sz="1200" b="1" i="0" u="none" strike="noStrike" dirty="0">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160 357 768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38 796 499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40 363 621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79 160 120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49.36%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849290092"/>
                  </a:ext>
                </a:extLst>
              </a:tr>
            </a:tbl>
          </a:graphicData>
        </a:graphic>
      </p:graphicFrame>
    </p:spTree>
    <p:extLst>
      <p:ext uri="{BB962C8B-B14F-4D97-AF65-F5344CB8AC3E}">
        <p14:creationId xmlns:p14="http://schemas.microsoft.com/office/powerpoint/2010/main" xmlns="" val="7794199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a:spLocks noGrp="1" noChangeArrowheads="1"/>
          </p:cNvSpPr>
          <p:nvPr>
            <p:ph type="sldNum" sz="quarter" idx="12"/>
          </p:nvPr>
        </p:nvSpPr>
        <p:spPr>
          <a:noFill/>
        </p:spPr>
        <p:txBody>
          <a:bodyPr/>
          <a:lstStyle/>
          <a:p>
            <a:fld id="{0E38E357-5604-4A55-9959-A1EF7EF282F9}" type="slidenum">
              <a:rPr lang="en-GB" smtClean="0"/>
              <a:pPr/>
              <a:t>47</a:t>
            </a:fld>
            <a:endParaRPr lang="en-GB" dirty="0" smtClean="0"/>
          </a:p>
        </p:txBody>
      </p:sp>
      <p:sp>
        <p:nvSpPr>
          <p:cNvPr id="17412" name="Rectangle 2"/>
          <p:cNvSpPr>
            <a:spLocks noGrp="1" noChangeArrowheads="1"/>
          </p:cNvSpPr>
          <p:nvPr>
            <p:ph type="title" idx="4294967295"/>
          </p:nvPr>
        </p:nvSpPr>
        <p:spPr>
          <a:xfrm>
            <a:off x="1752600" y="260351"/>
            <a:ext cx="7772400" cy="720725"/>
          </a:xfrm>
        </p:spPr>
        <p:txBody>
          <a:bodyPr>
            <a:normAutofit fontScale="90000"/>
          </a:bodyPr>
          <a:lstStyle/>
          <a:p>
            <a:pPr algn="just" eaLnBrk="1" hangingPunct="1"/>
            <a:r>
              <a:rPr lang="en-ZA" sz="2800" b="1" dirty="0"/>
              <a:t/>
            </a:r>
            <a:br>
              <a:rPr lang="en-ZA" sz="2800" b="1" dirty="0"/>
            </a:br>
            <a:r>
              <a:rPr lang="en-ZA" sz="2800" b="1" dirty="0"/>
              <a:t/>
            </a:r>
            <a:br>
              <a:rPr lang="en-ZA" sz="2800" b="1" dirty="0"/>
            </a:br>
            <a:r>
              <a:rPr lang="en-ZA" sz="2800" b="1" dirty="0"/>
              <a:t/>
            </a:r>
            <a:br>
              <a:rPr lang="en-ZA" sz="2800" b="1" dirty="0"/>
            </a:br>
            <a:endParaRPr lang="en-US" sz="2800" b="1" dirty="0"/>
          </a:p>
        </p:txBody>
      </p:sp>
      <p:sp>
        <p:nvSpPr>
          <p:cNvPr id="17410" name="Footer Placeholder 4"/>
          <p:cNvSpPr txBox="1">
            <a:spLocks noGrp="1"/>
          </p:cNvSpPr>
          <p:nvPr/>
        </p:nvSpPr>
        <p:spPr bwMode="auto">
          <a:xfrm>
            <a:off x="3505200" y="6248400"/>
            <a:ext cx="3124200" cy="457200"/>
          </a:xfrm>
          <a:prstGeom prst="rect">
            <a:avLst/>
          </a:prstGeom>
          <a:noFill/>
          <a:ln w="9525">
            <a:noFill/>
            <a:miter lim="800000"/>
            <a:headEnd/>
            <a:tailEnd/>
          </a:ln>
        </p:spPr>
        <p:txBody>
          <a:bodyPr/>
          <a:lstStyle/>
          <a:p>
            <a:pPr algn="ctr"/>
            <a:endParaRPr lang="en-US" sz="1400" dirty="0"/>
          </a:p>
        </p:txBody>
      </p:sp>
      <p:sp>
        <p:nvSpPr>
          <p:cNvPr id="17411" name="Slide Number Placeholder 5"/>
          <p:cNvSpPr txBox="1">
            <a:spLocks noGrp="1"/>
          </p:cNvSpPr>
          <p:nvPr/>
        </p:nvSpPr>
        <p:spPr bwMode="auto">
          <a:xfrm>
            <a:off x="6934200" y="6248400"/>
            <a:ext cx="1905000" cy="457200"/>
          </a:xfrm>
          <a:prstGeom prst="rect">
            <a:avLst/>
          </a:prstGeom>
          <a:noFill/>
          <a:ln w="9525">
            <a:noFill/>
            <a:miter lim="800000"/>
            <a:headEnd/>
            <a:tailEnd/>
          </a:ln>
        </p:spPr>
        <p:txBody>
          <a:bodyPr/>
          <a:lstStyle/>
          <a:p>
            <a:pPr algn="r"/>
            <a:fld id="{2EE15A9B-DF25-4A47-91D1-5DFB0351CBE1}" type="slidenum">
              <a:rPr lang="en-GB" sz="1400"/>
              <a:pPr algn="r"/>
              <a:t>47</a:t>
            </a:fld>
            <a:endParaRPr lang="en-GB" sz="1400" dirty="0"/>
          </a:p>
        </p:txBody>
      </p:sp>
      <p:sp>
        <p:nvSpPr>
          <p:cNvPr id="8" name="Rectangle 6"/>
          <p:cNvSpPr>
            <a:spLocks noChangeArrowheads="1"/>
          </p:cNvSpPr>
          <p:nvPr/>
        </p:nvSpPr>
        <p:spPr bwMode="auto">
          <a:xfrm>
            <a:off x="838200" y="2514600"/>
            <a:ext cx="8229600" cy="1447800"/>
          </a:xfrm>
          <a:prstGeom prst="rect">
            <a:avLst/>
          </a:prstGeom>
          <a:solidFill>
            <a:srgbClr val="FFFFFF"/>
          </a:solidFill>
          <a:ln w="19050">
            <a:solidFill>
              <a:srgbClr val="CC99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defTabSz="914400">
              <a:spcBef>
                <a:spcPct val="0"/>
              </a:spcBef>
              <a:buFontTx/>
              <a:buNone/>
              <a:defRPr/>
            </a:pPr>
            <a:r>
              <a:rPr lang="en-GB" altLang="en-US" kern="0" dirty="0" smtClean="0">
                <a:solidFill>
                  <a:srgbClr val="000000"/>
                </a:solidFill>
              </a:rPr>
              <a:t/>
            </a:r>
            <a:br>
              <a:rPr lang="en-GB" altLang="en-US" kern="0" dirty="0" smtClean="0">
                <a:solidFill>
                  <a:srgbClr val="000000"/>
                </a:solidFill>
              </a:rPr>
            </a:br>
            <a:r>
              <a:rPr lang="en-GB" altLang="en-US" sz="3800" b="1" kern="0" dirty="0" smtClean="0">
                <a:solidFill>
                  <a:srgbClr val="000000"/>
                </a:solidFill>
                <a:latin typeface="Arial" panose="020B0604020202020204" pitchFamily="34" charset="0"/>
                <a:cs typeface="Arial" panose="020B0604020202020204" pitchFamily="34" charset="0"/>
              </a:rPr>
              <a:t>Expenditure Per Programme </a:t>
            </a:r>
            <a:br>
              <a:rPr lang="en-GB" altLang="en-US" sz="3800" b="1" kern="0" dirty="0" smtClean="0">
                <a:solidFill>
                  <a:srgbClr val="000000"/>
                </a:solidFill>
                <a:latin typeface="Arial" panose="020B0604020202020204" pitchFamily="34" charset="0"/>
                <a:cs typeface="Arial" panose="020B0604020202020204" pitchFamily="34" charset="0"/>
              </a:rPr>
            </a:br>
            <a:endParaRPr lang="en-GB" altLang="en-US" sz="3800" b="1" kern="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419520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347" y="2348880"/>
            <a:ext cx="7772400" cy="1143000"/>
          </a:xfrm>
        </p:spPr>
        <p:txBody>
          <a:bodyPr/>
          <a:lstStyle/>
          <a:p>
            <a:r>
              <a:rPr lang="en-US" b="1" dirty="0" smtClean="0">
                <a:latin typeface="Calibri" panose="020F0502020204030204" pitchFamily="34" charset="0"/>
              </a:rPr>
              <a:t>PROGRAMME 1: ADMIN</a:t>
            </a:r>
            <a:endParaRPr lang="en-ZA" b="1" dirty="0">
              <a:latin typeface="Calibri" panose="020F0502020204030204" pitchFamily="34" charset="0"/>
            </a:endParaRPr>
          </a:p>
        </p:txBody>
      </p:sp>
      <p:sp>
        <p:nvSpPr>
          <p:cNvPr id="4" name="Date Placeholder 3"/>
          <p:cNvSpPr>
            <a:spLocks noGrp="1"/>
          </p:cNvSpPr>
          <p:nvPr>
            <p:ph type="dt" sz="half" idx="10"/>
          </p:nvPr>
        </p:nvSpPr>
        <p:spPr/>
        <p:txBody>
          <a:bodyPr/>
          <a:lstStyle/>
          <a:p>
            <a:pPr>
              <a:defRPr/>
            </a:pPr>
            <a:fld id="{5879C095-C767-48FE-B401-B24E980EDC45}" type="datetime3">
              <a:rPr lang="en-US" smtClean="0"/>
              <a:pPr>
                <a:defRPr/>
              </a:pPr>
              <a:t>8 March 2018</a:t>
            </a:fld>
            <a:endParaRPr lang="en-US" dirty="0"/>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48</a:t>
            </a:fld>
            <a:endParaRPr lang="en-US" dirty="0"/>
          </a:p>
        </p:txBody>
      </p:sp>
    </p:spTree>
    <p:extLst>
      <p:ext uri="{BB962C8B-B14F-4D97-AF65-F5344CB8AC3E}">
        <p14:creationId xmlns:p14="http://schemas.microsoft.com/office/powerpoint/2010/main" xmlns="" val="31040459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D0C0D9-B7D8-4AC1-AE3C-097D7CEA8C36}"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632D8FDE-F9DC-48C9-B5EB-EAAD3BE63EF1}" type="slidenum">
              <a:rPr lang="en-US" smtClean="0"/>
              <a:pPr>
                <a:defRPr/>
              </a:pPr>
              <a:t>49</a:t>
            </a:fld>
            <a:endParaRPr lang="en-US" dirty="0" smtClean="0"/>
          </a:p>
        </p:txBody>
      </p:sp>
      <p:sp>
        <p:nvSpPr>
          <p:cNvPr id="2" name="Rectangle 2"/>
          <p:cNvSpPr>
            <a:spLocks noChangeArrowheads="1"/>
          </p:cNvSpPr>
          <p:nvPr/>
        </p:nvSpPr>
        <p:spPr bwMode="auto">
          <a:xfrm>
            <a:off x="560513" y="175036"/>
            <a:ext cx="8785225" cy="585788"/>
          </a:xfrm>
          <a:prstGeom prst="rect">
            <a:avLst/>
          </a:prstGeom>
          <a:noFill/>
          <a:ln w="9525">
            <a:noFill/>
            <a:miter lim="800000"/>
            <a:headEnd/>
            <a:tailEnd/>
          </a:ln>
        </p:spPr>
        <p:txBody>
          <a:bodyPr anchor="b">
            <a:spAutoFit/>
          </a:bodyPr>
          <a:lstStyle/>
          <a:p>
            <a:pPr algn="ctr">
              <a:defRPr/>
            </a:pPr>
            <a:r>
              <a:rPr lang="en-US" sz="3200" b="1" dirty="0">
                <a:solidFill>
                  <a:schemeClr val="tx2"/>
                </a:solidFill>
                <a:latin typeface="Calibri" panose="020F0502020204030204" pitchFamily="34" charset="0"/>
              </a:rPr>
              <a:t>P1 : ADMINISTRATION</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208585" y="760825"/>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9" y="1069976"/>
          <a:ext cx="8256587" cy="466883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5889104" y="2708920"/>
            <a:ext cx="1728192" cy="504056"/>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b="1" dirty="0">
                <a:latin typeface="Calibri" panose="020F0502020204030204" pitchFamily="34" charset="0"/>
              </a:rPr>
              <a:t>43% Spent</a:t>
            </a:r>
          </a:p>
        </p:txBody>
      </p:sp>
    </p:spTree>
    <p:extLst>
      <p:ext uri="{BB962C8B-B14F-4D97-AF65-F5344CB8AC3E}">
        <p14:creationId xmlns:p14="http://schemas.microsoft.com/office/powerpoint/2010/main" xmlns="" val="18247595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721" y="217170"/>
            <a:ext cx="8915400" cy="388189"/>
          </a:xfrm>
        </p:spPr>
        <p:txBody>
          <a:bodyPr>
            <a:normAutofit fontScale="90000"/>
          </a:bodyPr>
          <a:lstStyle/>
          <a:p>
            <a:pPr lvl="0" defTabSz="914400" eaLnBrk="1" fontAlgn="auto" hangingPunct="1">
              <a:spcBef>
                <a:spcPts val="0"/>
              </a:spcBef>
              <a:spcAft>
                <a:spcPts val="0"/>
              </a:spcAft>
              <a:defRPr/>
            </a:pPr>
            <a:r>
              <a:rPr lang="en-US" altLang="en-US" sz="3200" b="1" kern="0" dirty="0" smtClean="0">
                <a:solidFill>
                  <a:srgbClr val="000000"/>
                </a:solidFill>
                <a:latin typeface="Arial Black" panose="020B0A04020102020204" pitchFamily="34" charset="0"/>
                <a:ea typeface="ヒラギノ角ゴ Pro W3" pitchFamily="1" charset="-128"/>
                <a:cs typeface="Arial" panose="020B0604020202020204" pitchFamily="34" charset="0"/>
              </a:rPr>
              <a:t/>
            </a:r>
            <a:br>
              <a:rPr lang="en-US" altLang="en-US" sz="3200" b="1" kern="0" dirty="0" smtClean="0">
                <a:solidFill>
                  <a:srgbClr val="000000"/>
                </a:solidFill>
                <a:latin typeface="Arial Black" panose="020B0A04020102020204" pitchFamily="34" charset="0"/>
                <a:ea typeface="ヒラギノ角ゴ Pro W3" pitchFamily="1" charset="-128"/>
                <a:cs typeface="Arial" panose="020B0604020202020204" pitchFamily="34" charset="0"/>
              </a:rPr>
            </a:br>
            <a:r>
              <a:rPr lang="en-US" altLang="en-US" sz="3200" b="1" kern="0" dirty="0" smtClean="0">
                <a:solidFill>
                  <a:srgbClr val="000000"/>
                </a:solidFill>
                <a:latin typeface="Arial Black" panose="020B0A04020102020204" pitchFamily="34" charset="0"/>
                <a:ea typeface="ヒラギノ角ゴ Pro W3" pitchFamily="1" charset="-128"/>
                <a:cs typeface="Arial" panose="020B0604020202020204" pitchFamily="34" charset="0"/>
              </a:rPr>
              <a:t>PROGRAMMES </a:t>
            </a:r>
            <a:r>
              <a:rPr lang="en-US" altLang="en-US" sz="3200" b="1" kern="0" dirty="0">
                <a:solidFill>
                  <a:srgbClr val="000000"/>
                </a:solidFill>
                <a:latin typeface="Arial Black" panose="020B0A04020102020204" pitchFamily="34" charset="0"/>
                <a:ea typeface="ヒラギノ角ゴ Pro W3" pitchFamily="1" charset="-128"/>
                <a:cs typeface="Arial" panose="020B0604020202020204" pitchFamily="34" charset="0"/>
              </a:rPr>
              <a:t>PURPOSE </a:t>
            </a:r>
            <a:r>
              <a:rPr lang="en-US" sz="3200" b="1" kern="0" dirty="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rPr>
              <a:t/>
            </a:r>
            <a:br>
              <a:rPr lang="en-US" sz="3200" b="1" kern="0" dirty="0">
                <a:solidFill>
                  <a:srgbClr val="000000"/>
                </a:solidFill>
                <a:effectLst>
                  <a:outerShdw blurRad="38100" dist="38100" dir="2700000" algn="tl">
                    <a:srgbClr val="C0C0C0"/>
                  </a:outerShdw>
                </a:effectLst>
                <a:latin typeface="Arial Black" panose="020B0A04020102020204" pitchFamily="34" charset="0"/>
                <a:ea typeface="ヒラギノ角ゴ Pro W3" charset="-128"/>
                <a:cs typeface="Arial" pitchFamily="34" charset="0"/>
              </a:rPr>
            </a:br>
            <a:endParaRPr lang="en-US" dirty="0">
              <a:latin typeface="Arial Black" panose="020B0A04020102020204" pitchFamily="34" charset="0"/>
            </a:endParaRPr>
          </a:p>
        </p:txBody>
      </p:sp>
      <p:sp>
        <p:nvSpPr>
          <p:cNvPr id="3" name="Content Placeholder 2"/>
          <p:cNvSpPr>
            <a:spLocks noGrp="1"/>
          </p:cNvSpPr>
          <p:nvPr>
            <p:ph idx="1"/>
          </p:nvPr>
        </p:nvSpPr>
        <p:spPr>
          <a:xfrm>
            <a:off x="303721" y="605360"/>
            <a:ext cx="9298557" cy="4869510"/>
          </a:xfrm>
        </p:spPr>
        <p:txBody>
          <a:bodyPr>
            <a:normAutofit/>
          </a:bodyPr>
          <a:lstStyle/>
          <a:p>
            <a:pPr marL="0" lvl="0" indent="0" defTabSz="914400" eaLnBrk="1" fontAlgn="auto" hangingPunct="1">
              <a:spcBef>
                <a:spcPts val="0"/>
              </a:spcBef>
              <a:spcAft>
                <a:spcPts val="0"/>
              </a:spcAft>
              <a:buNone/>
              <a:defRPr/>
            </a:pPr>
            <a:r>
              <a:rPr lang="en-GB" altLang="en-US" sz="2000" b="1" kern="0" dirty="0">
                <a:solidFill>
                  <a:prstClr val="black"/>
                </a:solidFill>
                <a:latin typeface="Arial" panose="020B0604020202020204" pitchFamily="34" charset="0"/>
                <a:ea typeface="ヒラギノ角ゴ Pro W3" pitchFamily="1" charset="-128"/>
                <a:cs typeface="Arial" panose="020B0604020202020204" pitchFamily="34" charset="0"/>
              </a:rPr>
              <a:t>Programme 1: Administration</a:t>
            </a:r>
            <a:endPar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eaLnBrk="1" fontAlgn="auto" hangingPunct="1">
              <a:spcBef>
                <a:spcPts val="0"/>
              </a:spcBef>
              <a:spcAft>
                <a:spcPts val="0"/>
              </a:spcAft>
              <a:defRPr/>
            </a:pPr>
            <a:r>
              <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rPr>
              <a:t>To provide leadership, management and support services to the Department and the Social Development  Sector.</a:t>
            </a:r>
          </a:p>
          <a:p>
            <a:pPr marL="0" lvl="0" indent="0" defTabSz="914400" eaLnBrk="1" fontAlgn="auto" hangingPunct="1">
              <a:spcBef>
                <a:spcPts val="0"/>
              </a:spcBef>
              <a:spcAft>
                <a:spcPts val="0"/>
              </a:spcAft>
              <a:buNone/>
              <a:defRPr/>
            </a:pPr>
            <a:r>
              <a:rPr lang="en-GB" altLang="en-US" sz="2000" b="1" kern="0" dirty="0">
                <a:solidFill>
                  <a:prstClr val="black"/>
                </a:solidFill>
                <a:latin typeface="Arial" panose="020B0604020202020204" pitchFamily="34" charset="0"/>
                <a:ea typeface="ヒラギノ角ゴ Pro W3" pitchFamily="1" charset="-128"/>
                <a:cs typeface="Arial" panose="020B0604020202020204" pitchFamily="34" charset="0"/>
              </a:rPr>
              <a:t>Programme 2: Social Assistance</a:t>
            </a:r>
            <a:endPar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eaLnBrk="1" fontAlgn="auto" hangingPunct="1">
              <a:spcBef>
                <a:spcPts val="0"/>
              </a:spcBef>
              <a:spcAft>
                <a:spcPts val="0"/>
              </a:spcAft>
              <a:defRPr/>
            </a:pPr>
            <a:r>
              <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rPr>
              <a:t>To provide income support to vulnerable groups.</a:t>
            </a:r>
            <a:endParaRPr lang="en-GB" altLang="en-US" sz="2000" b="1" kern="0" dirty="0">
              <a:solidFill>
                <a:prstClr val="black"/>
              </a:solidFill>
              <a:latin typeface="Arial" panose="020B0604020202020204" pitchFamily="34" charset="0"/>
              <a:ea typeface="ヒラギノ角ゴ Pro W3" pitchFamily="1" charset="-128"/>
              <a:cs typeface="Arial" panose="020B0604020202020204" pitchFamily="34" charset="0"/>
            </a:endParaRPr>
          </a:p>
          <a:p>
            <a:pPr marL="0" lvl="0" indent="0" defTabSz="914400" eaLnBrk="1" fontAlgn="auto" hangingPunct="1">
              <a:spcBef>
                <a:spcPts val="0"/>
              </a:spcBef>
              <a:spcAft>
                <a:spcPts val="0"/>
              </a:spcAft>
              <a:buNone/>
              <a:defRPr/>
            </a:pPr>
            <a:r>
              <a:rPr lang="en-GB" altLang="en-US" sz="2000" b="1" kern="0" dirty="0">
                <a:solidFill>
                  <a:prstClr val="black"/>
                </a:solidFill>
                <a:latin typeface="Arial" panose="020B0604020202020204" pitchFamily="34" charset="0"/>
                <a:ea typeface="ヒラギノ角ゴ Pro W3" pitchFamily="1" charset="-128"/>
                <a:cs typeface="Arial" panose="020B0604020202020204" pitchFamily="34" charset="0"/>
              </a:rPr>
              <a:t>Programme 3: Social Security Policy and Administration</a:t>
            </a:r>
            <a:endPar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eaLnBrk="1" fontAlgn="auto" hangingPunct="1">
              <a:spcBef>
                <a:spcPts val="0"/>
              </a:spcBef>
              <a:spcAft>
                <a:spcPts val="0"/>
              </a:spcAft>
              <a:defRPr/>
            </a:pPr>
            <a:r>
              <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rPr>
              <a:t>To provide for social policy development and the fair administration of social assistance. </a:t>
            </a:r>
          </a:p>
          <a:p>
            <a:pPr marL="0" lvl="0" indent="0" defTabSz="914400" eaLnBrk="1" fontAlgn="auto" hangingPunct="1">
              <a:spcBef>
                <a:spcPts val="0"/>
              </a:spcBef>
              <a:spcAft>
                <a:spcPts val="0"/>
              </a:spcAft>
              <a:buNone/>
              <a:defRPr/>
            </a:pPr>
            <a:r>
              <a:rPr lang="en-GB" altLang="en-US" sz="2000" b="1" kern="0" dirty="0">
                <a:solidFill>
                  <a:prstClr val="black"/>
                </a:solidFill>
                <a:latin typeface="Arial" panose="020B0604020202020204" pitchFamily="34" charset="0"/>
                <a:ea typeface="ヒラギノ角ゴ Pro W3" pitchFamily="1" charset="-128"/>
                <a:cs typeface="Arial" panose="020B0604020202020204" pitchFamily="34" charset="0"/>
              </a:rPr>
              <a:t>Programme 4: Welfare Services Policy Development and Implementation</a:t>
            </a:r>
            <a:endPar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eaLnBrk="1" fontAlgn="auto" hangingPunct="1">
              <a:spcBef>
                <a:spcPts val="0"/>
              </a:spcBef>
              <a:spcAft>
                <a:spcPts val="0"/>
              </a:spcAft>
              <a:defRPr/>
            </a:pPr>
            <a:r>
              <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rPr>
              <a:t>To create an enabling environment for the delivery of equitable developmental welfare services through the formulation of policies, norms and standards and best practices and the provision of support to the implementation agencies.</a:t>
            </a:r>
          </a:p>
          <a:p>
            <a:pPr marL="0" lvl="0" indent="0" defTabSz="914400" eaLnBrk="1" fontAlgn="auto" hangingPunct="1">
              <a:spcBef>
                <a:spcPts val="0"/>
              </a:spcBef>
              <a:spcAft>
                <a:spcPts val="0"/>
              </a:spcAft>
              <a:buNone/>
              <a:defRPr/>
            </a:pPr>
            <a:r>
              <a:rPr lang="en-GB" altLang="en-US" sz="2000" b="1" kern="0" dirty="0">
                <a:solidFill>
                  <a:prstClr val="black"/>
                </a:solidFill>
                <a:latin typeface="Arial" panose="020B0604020202020204" pitchFamily="34" charset="0"/>
                <a:ea typeface="ヒラギノ角ゴ Pro W3" pitchFamily="1" charset="-128"/>
                <a:cs typeface="Arial" panose="020B0604020202020204" pitchFamily="34" charset="0"/>
              </a:rPr>
              <a:t>Programme 5: Social Policy and Integrated Service Delivery </a:t>
            </a:r>
            <a:endPar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endParaRPr>
          </a:p>
          <a:p>
            <a:pPr defTabSz="914400" eaLnBrk="1" fontAlgn="auto" hangingPunct="1">
              <a:spcBef>
                <a:spcPts val="0"/>
              </a:spcBef>
              <a:spcAft>
                <a:spcPts val="0"/>
              </a:spcAft>
              <a:defRPr/>
            </a:pPr>
            <a:r>
              <a:rPr lang="en-GB" altLang="en-US" sz="2000" kern="0" dirty="0">
                <a:solidFill>
                  <a:prstClr val="black"/>
                </a:solidFill>
                <a:latin typeface="Arial" panose="020B0604020202020204" pitchFamily="34" charset="0"/>
                <a:ea typeface="ヒラギノ角ゴ Pro W3" pitchFamily="1" charset="-128"/>
                <a:cs typeface="Arial" panose="020B0604020202020204" pitchFamily="34" charset="0"/>
              </a:rPr>
              <a:t>To support community development and promote evidence-based policy making in the Department and the Social Development Sector</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167979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EAB8EF-234D-43F6-BAD5-CB791C795ACC}"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A487C607-7546-4959-BF12-0379D6902BF5}" type="slidenum">
              <a:rPr lang="en-US" smtClean="0"/>
              <a:pPr>
                <a:defRPr/>
              </a:pPr>
              <a:t>50</a:t>
            </a:fld>
            <a:endParaRPr lang="en-US" dirty="0" smtClean="0"/>
          </a:p>
        </p:txBody>
      </p:sp>
      <p:sp>
        <p:nvSpPr>
          <p:cNvPr id="6" name="Rectangle 2"/>
          <p:cNvSpPr>
            <a:spLocks noChangeArrowheads="1"/>
          </p:cNvSpPr>
          <p:nvPr/>
        </p:nvSpPr>
        <p:spPr bwMode="auto">
          <a:xfrm>
            <a:off x="560513" y="175036"/>
            <a:ext cx="8785225" cy="585788"/>
          </a:xfrm>
          <a:prstGeom prst="rect">
            <a:avLst/>
          </a:prstGeom>
          <a:noFill/>
          <a:ln w="9525">
            <a:noFill/>
            <a:miter lim="800000"/>
            <a:headEnd/>
            <a:tailEnd/>
          </a:ln>
        </p:spPr>
        <p:txBody>
          <a:bodyPr anchor="b">
            <a:spAutoFit/>
          </a:bodyPr>
          <a:lstStyle/>
          <a:p>
            <a:pPr algn="ctr">
              <a:defRPr/>
            </a:pPr>
            <a:r>
              <a:rPr lang="en-US" sz="3200" b="1" dirty="0">
                <a:solidFill>
                  <a:schemeClr val="tx2"/>
                </a:solidFill>
                <a:latin typeface="Calibri" panose="020F0502020204030204" pitchFamily="34" charset="0"/>
              </a:rPr>
              <a:t>P1 : ADMINISTRATION</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704529" y="980729"/>
          <a:ext cx="8363273" cy="4320485"/>
        </p:xfrm>
        <a:graphic>
          <a:graphicData uri="http://schemas.openxmlformats.org/drawingml/2006/table">
            <a:tbl>
              <a:tblPr/>
              <a:tblGrid>
                <a:gridCol w="2391426">
                  <a:extLst>
                    <a:ext uri="{9D8B030D-6E8A-4147-A177-3AD203B41FA5}">
                      <a16:colId xmlns:a16="http://schemas.microsoft.com/office/drawing/2014/main" xmlns="" val="715548586"/>
                    </a:ext>
                  </a:extLst>
                </a:gridCol>
                <a:gridCol w="1158766">
                  <a:extLst>
                    <a:ext uri="{9D8B030D-6E8A-4147-A177-3AD203B41FA5}">
                      <a16:colId xmlns:a16="http://schemas.microsoft.com/office/drawing/2014/main" xmlns="" val="3811981965"/>
                    </a:ext>
                  </a:extLst>
                </a:gridCol>
                <a:gridCol w="1034493">
                  <a:extLst>
                    <a:ext uri="{9D8B030D-6E8A-4147-A177-3AD203B41FA5}">
                      <a16:colId xmlns:a16="http://schemas.microsoft.com/office/drawing/2014/main" xmlns="" val="3864477385"/>
                    </a:ext>
                  </a:extLst>
                </a:gridCol>
                <a:gridCol w="1034493">
                  <a:extLst>
                    <a:ext uri="{9D8B030D-6E8A-4147-A177-3AD203B41FA5}">
                      <a16:colId xmlns:a16="http://schemas.microsoft.com/office/drawing/2014/main" xmlns="" val="135733316"/>
                    </a:ext>
                  </a:extLst>
                </a:gridCol>
                <a:gridCol w="913579">
                  <a:extLst>
                    <a:ext uri="{9D8B030D-6E8A-4147-A177-3AD203B41FA5}">
                      <a16:colId xmlns:a16="http://schemas.microsoft.com/office/drawing/2014/main" xmlns="" val="3199928955"/>
                    </a:ext>
                  </a:extLst>
                </a:gridCol>
                <a:gridCol w="913579">
                  <a:extLst>
                    <a:ext uri="{9D8B030D-6E8A-4147-A177-3AD203B41FA5}">
                      <a16:colId xmlns:a16="http://schemas.microsoft.com/office/drawing/2014/main" xmlns="" val="2383706591"/>
                    </a:ext>
                  </a:extLst>
                </a:gridCol>
                <a:gridCol w="916937">
                  <a:extLst>
                    <a:ext uri="{9D8B030D-6E8A-4147-A177-3AD203B41FA5}">
                      <a16:colId xmlns:a16="http://schemas.microsoft.com/office/drawing/2014/main" xmlns="" val="2681912822"/>
                    </a:ext>
                  </a:extLst>
                </a:gridCol>
              </a:tblGrid>
              <a:tr h="240027">
                <a:tc rowSpan="3">
                  <a:txBody>
                    <a:bodyPr/>
                    <a:lstStyle/>
                    <a:p>
                      <a:pPr algn="ctr" rtl="0" fontAlgn="ctr"/>
                      <a:r>
                        <a:rPr lang="en-ZA" sz="1200" b="1" i="0" u="none" strike="noStrike">
                          <a:solidFill>
                            <a:srgbClr val="000000"/>
                          </a:solidFill>
                          <a:effectLst/>
                          <a:latin typeface="Calibri" panose="020F0502020204030204" pitchFamily="34" charset="0"/>
                        </a:rPr>
                        <a:t>Programme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rtl="0" fontAlgn="ctr"/>
                      <a:r>
                        <a:rPr lang="en-ZA" sz="1200" b="1" i="0" u="none" strike="noStrike">
                          <a:solidFill>
                            <a:srgbClr val="000000"/>
                          </a:solidFill>
                          <a:effectLst/>
                          <a:latin typeface="Calibri" panose="020F0502020204030204" pitchFamily="34" charset="0"/>
                        </a:rPr>
                        <a:t>Adjusted Voted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5">
                  <a:txBody>
                    <a:bodyPr/>
                    <a:lstStyle/>
                    <a:p>
                      <a:pPr algn="ctr" rtl="0" fontAlgn="b"/>
                      <a:r>
                        <a:rPr lang="en-ZA" sz="1200" b="1" i="0" u="none" strike="noStrike">
                          <a:solidFill>
                            <a:srgbClr val="000000"/>
                          </a:solidFill>
                          <a:effectLst/>
                          <a:latin typeface="Calibri" panose="020F0502020204030204" pitchFamily="34" charset="0"/>
                        </a:rPr>
                        <a:t>Actual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237278184"/>
                  </a:ext>
                </a:extLst>
              </a:tr>
              <a:tr h="480053">
                <a:tc vMerge="1">
                  <a:txBody>
                    <a:bodyPr/>
                    <a:lstStyle/>
                    <a:p>
                      <a:endParaRPr lang="en-ZA"/>
                    </a:p>
                  </a:txBody>
                  <a:tcPr/>
                </a:tc>
                <a:tc vMerge="1">
                  <a:txBody>
                    <a:bodyPr/>
                    <a:lstStyle/>
                    <a:p>
                      <a:endParaRPr lang="en-ZA"/>
                    </a:p>
                  </a:txBody>
                  <a:tcPr/>
                </a:tc>
                <a:tc>
                  <a:txBody>
                    <a:bodyPr/>
                    <a:lstStyle/>
                    <a:p>
                      <a:pPr algn="ctr" rtl="0" fontAlgn="b"/>
                      <a:r>
                        <a:rPr lang="en-ZA" sz="1200" b="1" i="0" u="none" strike="noStrike">
                          <a:solidFill>
                            <a:srgbClr val="000000"/>
                          </a:solidFill>
                          <a:effectLst/>
                          <a:latin typeface="Calibri" panose="020F0502020204030204" pitchFamily="34" charset="0"/>
                        </a:rPr>
                        <a:t>Apr – Jun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rtl="0" fontAlgn="b"/>
                      <a:r>
                        <a:rPr lang="en-ZA" sz="1200" b="1" i="0" u="none" strike="noStrike">
                          <a:solidFill>
                            <a:srgbClr val="000000"/>
                          </a:solidFill>
                          <a:effectLst/>
                          <a:latin typeface="Calibri" panose="020F0502020204030204" pitchFamily="34" charset="0"/>
                        </a:rPr>
                        <a:t>July-Sept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rtl="0" fontAlgn="t"/>
                      <a:r>
                        <a:rPr lang="en-ZA" sz="1200" b="1" i="0" u="none" strike="noStrike">
                          <a:solidFill>
                            <a:srgbClr val="000000"/>
                          </a:solidFill>
                          <a:effectLst/>
                          <a:latin typeface="Calibri" panose="020F0502020204030204" pitchFamily="34" charset="0"/>
                        </a:rPr>
                        <a:t>Total Spending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1200" b="1" i="0" u="none" strike="noStrike">
                          <a:solidFill>
                            <a:srgbClr val="000000"/>
                          </a:solidFill>
                          <a:effectLst/>
                          <a:latin typeface="Calibri" panose="020F0502020204030204" pitchFamily="34" charset="0"/>
                        </a:rPr>
                        <a:t>Deviation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1200" b="1" i="0" u="none" strike="noStrike">
                          <a:solidFill>
                            <a:srgbClr val="000000"/>
                          </a:solidFill>
                          <a:effectLst/>
                          <a:latin typeface="Calibri" panose="020F0502020204030204" pitchFamily="34" charset="0"/>
                        </a:rPr>
                        <a:t>% Spent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xmlns="" val="3306863297"/>
                  </a:ext>
                </a:extLst>
              </a:tr>
              <a:tr h="240027">
                <a:tc vMerge="1">
                  <a:txBody>
                    <a:bodyPr/>
                    <a:lstStyle/>
                    <a:p>
                      <a:endParaRPr lang="en-ZA"/>
                    </a:p>
                  </a:txBody>
                  <a:tcPr/>
                </a:tc>
                <a:tc>
                  <a:txBody>
                    <a:bodyPr/>
                    <a:lstStyle/>
                    <a:p>
                      <a:pPr algn="ctr" rtl="0" fontAlgn="b"/>
                      <a:r>
                        <a:rPr lang="en-ZA" sz="1200" b="1" i="0" u="none" strike="noStrike">
                          <a:solidFill>
                            <a:srgbClr val="000000"/>
                          </a:solidFill>
                          <a:effectLst/>
                          <a:latin typeface="Calibri" panose="020F0502020204030204" pitchFamily="34" charset="0"/>
                        </a:rPr>
                        <a:t>R’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rtl="0" fontAlgn="b"/>
                      <a:r>
                        <a:rPr lang="en-ZA" sz="1200" b="1" i="0" u="none" strike="noStrike">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rtl="0" fontAlgn="b"/>
                      <a:r>
                        <a:rPr lang="en-ZA" sz="1200" b="1" i="0" u="none" strike="noStrike">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xmlns="" val="1030792347"/>
                  </a:ext>
                </a:extLst>
              </a:tr>
              <a:tr h="240027">
                <a:tc>
                  <a:txBody>
                    <a:bodyPr/>
                    <a:lstStyle/>
                    <a:p>
                      <a:pPr algn="l" rtl="0" fontAlgn="ctr"/>
                      <a:r>
                        <a:rPr lang="en-ZA" sz="1200" b="0" i="0" u="none" strike="noStrike">
                          <a:solidFill>
                            <a:srgbClr val="000000"/>
                          </a:solidFill>
                          <a:effectLst/>
                          <a:latin typeface="Calibri" panose="020F0502020204030204" pitchFamily="34" charset="0"/>
                        </a:rPr>
                        <a:t>Ministry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36 018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11 804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8 951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20 755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15 263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57.62%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56784681"/>
                  </a:ext>
                </a:extLst>
              </a:tr>
              <a:tr h="240027">
                <a:tc>
                  <a:txBody>
                    <a:bodyPr/>
                    <a:lstStyle/>
                    <a:p>
                      <a:pPr algn="l" rtl="0" fontAlgn="ctr"/>
                      <a:r>
                        <a:rPr lang="en-ZA" sz="1200" b="0" i="0" u="none" strike="noStrike">
                          <a:solidFill>
                            <a:srgbClr val="000000"/>
                          </a:solidFill>
                          <a:effectLst/>
                          <a:latin typeface="Calibri" panose="020F0502020204030204" pitchFamily="34" charset="0"/>
                        </a:rPr>
                        <a:t>Departmental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68 504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15 889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16 232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32 121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36 383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46.89%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0947318"/>
                  </a:ext>
                </a:extLst>
              </a:tr>
              <a:tr h="240027">
                <a:tc>
                  <a:txBody>
                    <a:bodyPr/>
                    <a:lstStyle/>
                    <a:p>
                      <a:pPr algn="l" rtl="0" fontAlgn="ctr"/>
                      <a:r>
                        <a:rPr lang="en-ZA" sz="1200" b="0" i="0" u="none" strike="noStrike">
                          <a:solidFill>
                            <a:srgbClr val="000000"/>
                          </a:solidFill>
                          <a:effectLst/>
                          <a:latin typeface="Calibri" panose="020F0502020204030204" pitchFamily="34" charset="0"/>
                        </a:rPr>
                        <a:t>Corporate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146 651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25 138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27 544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52 682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93 969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35.92%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496438"/>
                  </a:ext>
                </a:extLst>
              </a:tr>
              <a:tr h="240027">
                <a:tc>
                  <a:txBody>
                    <a:bodyPr/>
                    <a:lstStyle/>
                    <a:p>
                      <a:pPr algn="l" rtl="0" fontAlgn="ctr"/>
                      <a:r>
                        <a:rPr lang="en-ZA" sz="1200" b="0" i="0" u="none" strike="noStrike">
                          <a:solidFill>
                            <a:srgbClr val="000000"/>
                          </a:solidFill>
                          <a:effectLst/>
                          <a:latin typeface="Calibri" panose="020F0502020204030204" pitchFamily="34" charset="0"/>
                        </a:rPr>
                        <a:t>Finance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65 011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15 118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15 772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30 890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34 121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47.52%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29031181"/>
                  </a:ext>
                </a:extLst>
              </a:tr>
              <a:tr h="240027">
                <a:tc>
                  <a:txBody>
                    <a:bodyPr/>
                    <a:lstStyle/>
                    <a:p>
                      <a:pPr algn="l" rtl="0" fontAlgn="ctr"/>
                      <a:r>
                        <a:rPr lang="en-ZA" sz="1200" b="0" i="0" u="none" strike="noStrike">
                          <a:solidFill>
                            <a:srgbClr val="000000"/>
                          </a:solidFill>
                          <a:effectLst/>
                          <a:latin typeface="Calibri" panose="020F0502020204030204" pitchFamily="34" charset="0"/>
                        </a:rPr>
                        <a:t>Internal Audit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14 346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2 145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2 677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4 822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9 524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33.61%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1426402"/>
                  </a:ext>
                </a:extLst>
              </a:tr>
              <a:tr h="240027">
                <a:tc>
                  <a:txBody>
                    <a:bodyPr/>
                    <a:lstStyle/>
                    <a:p>
                      <a:pPr algn="l" rtl="0" fontAlgn="ctr"/>
                      <a:r>
                        <a:rPr lang="en-ZA" sz="1200" b="0" i="0" u="none" strike="noStrike">
                          <a:solidFill>
                            <a:srgbClr val="000000"/>
                          </a:solidFill>
                          <a:effectLst/>
                          <a:latin typeface="Calibri" panose="020F0502020204030204" pitchFamily="34" charset="0"/>
                        </a:rPr>
                        <a:t>Office Accommodation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38 258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5 867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12 990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a:solidFill>
                            <a:srgbClr val="000000"/>
                          </a:solidFill>
                          <a:effectLst/>
                          <a:latin typeface="Calibri" panose="020F0502020204030204" pitchFamily="34" charset="0"/>
                        </a:rPr>
                        <a:t>        18 857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0" i="0" u="none" strike="noStrike">
                          <a:solidFill>
                            <a:srgbClr val="000000"/>
                          </a:solidFill>
                          <a:effectLst/>
                          <a:latin typeface="Calibri" panose="020F0502020204030204" pitchFamily="34" charset="0"/>
                        </a:rPr>
                        <a:t>         19 401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49.29%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2105211"/>
                  </a:ext>
                </a:extLst>
              </a:tr>
              <a:tr h="240027">
                <a:tc>
                  <a:txBody>
                    <a:bodyPr/>
                    <a:lstStyle/>
                    <a:p>
                      <a:pPr algn="l" rtl="0" fontAlgn="ctr"/>
                      <a:r>
                        <a:rPr lang="en-ZA" sz="12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l" rtl="0" fontAlgn="ctr"/>
                      <a:r>
                        <a:rPr lang="en-ZA" sz="1200" b="1" i="0" u="none" strike="noStrike">
                          <a:solidFill>
                            <a:srgbClr val="000000"/>
                          </a:solidFill>
                          <a:effectLst/>
                          <a:latin typeface="Calibri" panose="020F0502020204030204" pitchFamily="34" charset="0"/>
                        </a:rPr>
                        <a:t>             368 788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1" i="0" u="none" strike="noStrike">
                          <a:solidFill>
                            <a:srgbClr val="000000"/>
                          </a:solidFill>
                          <a:effectLst/>
                          <a:latin typeface="Calibri" panose="020F0502020204030204" pitchFamily="34" charset="0"/>
                        </a:rPr>
                        <a:t>          75 961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l" rtl="0" fontAlgn="ctr"/>
                      <a:r>
                        <a:rPr lang="en-ZA" sz="1200" b="1" i="0" u="none" strike="noStrike">
                          <a:solidFill>
                            <a:srgbClr val="000000"/>
                          </a:solidFill>
                          <a:effectLst/>
                          <a:latin typeface="Calibri" panose="020F0502020204030204" pitchFamily="34" charset="0"/>
                        </a:rPr>
                        <a:t>            84 166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l" rtl="0" fontAlgn="ctr"/>
                      <a:r>
                        <a:rPr lang="en-ZA" sz="1200" b="1" i="0" u="none" strike="noStrike">
                          <a:solidFill>
                            <a:srgbClr val="000000"/>
                          </a:solidFill>
                          <a:effectLst/>
                          <a:latin typeface="Calibri" panose="020F0502020204030204" pitchFamily="34" charset="0"/>
                        </a:rPr>
                        <a:t>      160 127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rtl="0" fontAlgn="ctr"/>
                      <a:r>
                        <a:rPr lang="en-ZA" sz="1200" b="1" i="0" u="none" strike="noStrike">
                          <a:solidFill>
                            <a:srgbClr val="000000"/>
                          </a:solidFill>
                          <a:effectLst/>
                          <a:latin typeface="Calibri" panose="020F0502020204030204" pitchFamily="34" charset="0"/>
                        </a:rPr>
                        <a:t>       208 661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a:solidFill>
                            <a:srgbClr val="000000"/>
                          </a:solidFill>
                          <a:effectLst/>
                          <a:latin typeface="Calibri" panose="020F0502020204030204" pitchFamily="34" charset="0"/>
                        </a:rPr>
                        <a:t>43.42%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2121689406"/>
                  </a:ext>
                </a:extLst>
              </a:tr>
              <a:tr h="240027">
                <a:tc>
                  <a:txBody>
                    <a:bodyPr/>
                    <a:lstStyle/>
                    <a:p>
                      <a:pPr algn="l" rtl="0" fontAlgn="ctr"/>
                      <a:endParaRPr lang="en-ZA"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ZA"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ZA" sz="12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ZA"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ZA"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ZA"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ZA" sz="12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556191764"/>
                  </a:ext>
                </a:extLst>
              </a:tr>
              <a:tr h="240027">
                <a:tc>
                  <a:txBody>
                    <a:bodyPr/>
                    <a:lstStyle/>
                    <a:p>
                      <a:pPr algn="l" fontAlgn="b"/>
                      <a:r>
                        <a:rPr lang="en-ZA" sz="1200" b="1" i="0" u="none" strike="noStrike">
                          <a:solidFill>
                            <a:srgbClr val="000000"/>
                          </a:solidFill>
                          <a:effectLst/>
                          <a:latin typeface="Calibri" panose="020F0502020204030204" pitchFamily="34" charset="0"/>
                        </a:rPr>
                        <a:t>Economic Classification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661353"/>
                  </a:ext>
                </a:extLst>
              </a:tr>
              <a:tr h="240027">
                <a:tc>
                  <a:txBody>
                    <a:bodyPr/>
                    <a:lstStyle/>
                    <a:p>
                      <a:pPr algn="l" rtl="0" fontAlgn="ctr"/>
                      <a:r>
                        <a:rPr lang="en-ZA" sz="1200" b="0" i="0" u="none" strike="noStrike" dirty="0">
                          <a:solidFill>
                            <a:schemeClr val="tx1"/>
                          </a:solidFill>
                          <a:effectLst/>
                          <a:latin typeface="Calibri" panose="020F0502020204030204" pitchFamily="34" charset="0"/>
                        </a:rPr>
                        <a:t>Compensation of Employees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             193 365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0" i="0" u="none" strike="noStrike" dirty="0">
                          <a:solidFill>
                            <a:schemeClr val="tx1"/>
                          </a:solidFill>
                          <a:effectLst/>
                          <a:latin typeface="Calibri" panose="020F0502020204030204" pitchFamily="34" charset="0"/>
                        </a:rPr>
                        <a:t>          44 726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a:solidFill>
                            <a:schemeClr val="tx1"/>
                          </a:solidFill>
                          <a:effectLst/>
                          <a:latin typeface="Calibri" panose="020F0502020204030204" pitchFamily="34" charset="0"/>
                        </a:rPr>
                        <a:t>            45 238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        89 964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       103 401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a:solidFill>
                            <a:schemeClr val="tx1"/>
                          </a:solidFill>
                          <a:effectLst/>
                          <a:latin typeface="Calibri" panose="020F0502020204030204" pitchFamily="34" charset="0"/>
                        </a:rPr>
                        <a:t>46.53%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933389145"/>
                  </a:ext>
                </a:extLst>
              </a:tr>
              <a:tr h="240027">
                <a:tc>
                  <a:txBody>
                    <a:bodyPr/>
                    <a:lstStyle/>
                    <a:p>
                      <a:pPr algn="l" rtl="0" fontAlgn="ctr"/>
                      <a:r>
                        <a:rPr lang="en-ZA" sz="1200" b="0" i="0" u="none" strike="noStrike" dirty="0">
                          <a:solidFill>
                            <a:schemeClr val="tx1"/>
                          </a:solidFill>
                          <a:effectLst/>
                          <a:latin typeface="Calibri" panose="020F0502020204030204" pitchFamily="34" charset="0"/>
                        </a:rPr>
                        <a:t>Goods and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             170 899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0" i="0" u="none" strike="noStrike" dirty="0">
                          <a:solidFill>
                            <a:schemeClr val="tx1"/>
                          </a:solidFill>
                          <a:effectLst/>
                          <a:latin typeface="Calibri" panose="020F0502020204030204" pitchFamily="34" charset="0"/>
                        </a:rPr>
                        <a:t>          30 501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            38 810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        69 311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       101 588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40.56%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27539630"/>
                  </a:ext>
                </a:extLst>
              </a:tr>
              <a:tr h="240027">
                <a:tc>
                  <a:txBody>
                    <a:bodyPr/>
                    <a:lstStyle/>
                    <a:p>
                      <a:pPr algn="l" rtl="0" fontAlgn="ctr"/>
                      <a:r>
                        <a:rPr lang="en-ZA" sz="1200" b="0" i="0" u="none" strike="noStrike" dirty="0">
                          <a:solidFill>
                            <a:schemeClr val="tx1"/>
                          </a:solidFill>
                          <a:effectLst/>
                          <a:latin typeface="Calibri" panose="020F0502020204030204" pitchFamily="34" charset="0"/>
                        </a:rPr>
                        <a:t>Transfers and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                 1 929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0" i="0" u="none" strike="noStrike">
                          <a:solidFill>
                            <a:schemeClr val="tx1"/>
                          </a:solidFill>
                          <a:effectLst/>
                          <a:latin typeface="Calibri" panose="020F0502020204030204" pitchFamily="34" charset="0"/>
                        </a:rPr>
                        <a:t>               253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ZA" sz="1200" b="0" i="0" u="none" strike="noStrike" dirty="0">
                          <a:solidFill>
                            <a:schemeClr val="tx1"/>
                          </a:solidFill>
                          <a:effectLst/>
                          <a:latin typeface="Calibri" panose="020F0502020204030204" pitchFamily="34" charset="0"/>
                        </a:rPr>
                        <a:t>                   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             290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           1 639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US" sz="1200" b="0" i="0" u="none" strike="noStrike" dirty="0" smtClean="0">
                          <a:solidFill>
                            <a:schemeClr val="tx1"/>
                          </a:solidFill>
                          <a:effectLst/>
                          <a:latin typeface="Calibri" panose="020F0502020204030204" pitchFamily="34" charset="0"/>
                        </a:rPr>
                        <a:t>15.03%</a:t>
                      </a:r>
                      <a:endParaRPr lang="en-ZA" sz="1200" b="0"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94011629"/>
                  </a:ext>
                </a:extLst>
              </a:tr>
              <a:tr h="240027">
                <a:tc>
                  <a:txBody>
                    <a:bodyPr/>
                    <a:lstStyle/>
                    <a:p>
                      <a:pPr algn="l" rtl="0" fontAlgn="ctr"/>
                      <a:r>
                        <a:rPr lang="en-ZA" sz="1200" b="0" i="0" u="none" strike="noStrike" dirty="0">
                          <a:solidFill>
                            <a:srgbClr val="000000"/>
                          </a:solidFill>
                          <a:effectLst/>
                          <a:latin typeface="Calibri" panose="020F0502020204030204" pitchFamily="34" charset="0"/>
                        </a:rPr>
                        <a:t>Payments of Capital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chemeClr val="tx1"/>
                          </a:solidFill>
                          <a:effectLst/>
                          <a:latin typeface="Calibri" panose="020F0502020204030204" pitchFamily="34" charset="0"/>
                        </a:rPr>
                        <a:t>                 2 595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0" i="0" u="none" strike="noStrike">
                          <a:solidFill>
                            <a:srgbClr val="000000"/>
                          </a:solidFill>
                          <a:effectLst/>
                          <a:latin typeface="Calibri" panose="020F0502020204030204" pitchFamily="34" charset="0"/>
                        </a:rPr>
                        <a:t>               481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a:solidFill>
                            <a:srgbClr val="000000"/>
                          </a:solidFill>
                          <a:effectLst/>
                          <a:latin typeface="Calibri" panose="020F0502020204030204" pitchFamily="34" charset="0"/>
                        </a:rPr>
                        <a:t>                   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chemeClr val="tx1"/>
                          </a:solidFill>
                          <a:effectLst/>
                          <a:latin typeface="Calibri" panose="020F0502020204030204" pitchFamily="34" charset="0"/>
                        </a:rPr>
                        <a:t>             562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a:solidFill>
                            <a:srgbClr val="000000"/>
                          </a:solidFill>
                          <a:effectLst/>
                          <a:latin typeface="Calibri" panose="020F0502020204030204" pitchFamily="34" charset="0"/>
                        </a:rPr>
                        <a:t>           2 033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21.66%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70578211"/>
                  </a:ext>
                </a:extLst>
              </a:tr>
              <a:tr h="240027">
                <a:tc>
                  <a:txBody>
                    <a:bodyPr/>
                    <a:lstStyle/>
                    <a:p>
                      <a:pPr algn="l" rtl="0" fontAlgn="ctr"/>
                      <a:r>
                        <a:rPr lang="en-ZA" sz="12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dirty="0">
                          <a:solidFill>
                            <a:schemeClr val="tx1"/>
                          </a:solidFill>
                          <a:effectLst/>
                          <a:latin typeface="Calibri" panose="020F0502020204030204" pitchFamily="34" charset="0"/>
                        </a:rPr>
                        <a:t>             368 788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          75 961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dirty="0">
                          <a:solidFill>
                            <a:srgbClr val="000000"/>
                          </a:solidFill>
                          <a:effectLst/>
                          <a:latin typeface="Calibri" panose="020F0502020204030204" pitchFamily="34" charset="0"/>
                        </a:rPr>
                        <a:t>            84 166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dirty="0">
                          <a:solidFill>
                            <a:schemeClr val="tx1"/>
                          </a:solidFill>
                          <a:effectLst/>
                          <a:latin typeface="Calibri" panose="020F0502020204030204" pitchFamily="34" charset="0"/>
                        </a:rPr>
                        <a:t>      160 127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       208 661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dirty="0">
                          <a:solidFill>
                            <a:srgbClr val="000000"/>
                          </a:solidFill>
                          <a:effectLst/>
                          <a:latin typeface="Calibri" panose="020F0502020204030204" pitchFamily="34" charset="0"/>
                        </a:rPr>
                        <a:t>43.42%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3460335861"/>
                  </a:ext>
                </a:extLst>
              </a:tr>
            </a:tbl>
          </a:graphicData>
        </a:graphic>
      </p:graphicFrame>
    </p:spTree>
    <p:extLst>
      <p:ext uri="{BB962C8B-B14F-4D97-AF65-F5344CB8AC3E}">
        <p14:creationId xmlns:p14="http://schemas.microsoft.com/office/powerpoint/2010/main" xmlns="" val="9701983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347" y="2348880"/>
            <a:ext cx="7772400" cy="1143000"/>
          </a:xfrm>
        </p:spPr>
        <p:txBody>
          <a:bodyPr>
            <a:normAutofit fontScale="90000"/>
          </a:bodyPr>
          <a:lstStyle/>
          <a:p>
            <a:r>
              <a:rPr lang="en-US" b="1" dirty="0" smtClean="0">
                <a:latin typeface="Calibri" panose="020F0502020204030204" pitchFamily="34" charset="0"/>
              </a:rPr>
              <a:t>PROGRAMME 2: SOCIAL ASSISTANCE </a:t>
            </a:r>
            <a:endParaRPr lang="en-ZA" b="1" dirty="0">
              <a:latin typeface="Calibri" panose="020F0502020204030204" pitchFamily="34" charset="0"/>
            </a:endParaRPr>
          </a:p>
        </p:txBody>
      </p:sp>
      <p:sp>
        <p:nvSpPr>
          <p:cNvPr id="4" name="Date Placeholder 3"/>
          <p:cNvSpPr>
            <a:spLocks noGrp="1"/>
          </p:cNvSpPr>
          <p:nvPr>
            <p:ph type="dt" sz="half" idx="10"/>
          </p:nvPr>
        </p:nvSpPr>
        <p:spPr/>
        <p:txBody>
          <a:bodyPr/>
          <a:lstStyle/>
          <a:p>
            <a:pPr>
              <a:defRPr/>
            </a:pPr>
            <a:fld id="{5879C095-C767-48FE-B401-B24E980EDC45}" type="datetime3">
              <a:rPr lang="en-US" smtClean="0"/>
              <a:pPr>
                <a:defRPr/>
              </a:pPr>
              <a:t>8 March 2018</a:t>
            </a:fld>
            <a:endParaRPr lang="en-US" dirty="0"/>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51</a:t>
            </a:fld>
            <a:endParaRPr lang="en-US" dirty="0"/>
          </a:p>
        </p:txBody>
      </p:sp>
    </p:spTree>
    <p:extLst>
      <p:ext uri="{BB962C8B-B14F-4D97-AF65-F5344CB8AC3E}">
        <p14:creationId xmlns:p14="http://schemas.microsoft.com/office/powerpoint/2010/main" xmlns="" val="3770582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D0C0D9-B7D8-4AC1-AE3C-097D7CEA8C36}"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632D8FDE-F9DC-48C9-B5EB-EAAD3BE63EF1}" type="slidenum">
              <a:rPr lang="en-US" smtClean="0"/>
              <a:pPr>
                <a:defRPr/>
              </a:pPr>
              <a:t>52</a:t>
            </a:fld>
            <a:endParaRPr lang="en-US" dirty="0" smtClean="0"/>
          </a:p>
        </p:txBody>
      </p:sp>
      <p:sp>
        <p:nvSpPr>
          <p:cNvPr id="2" name="Rectangle 2"/>
          <p:cNvSpPr>
            <a:spLocks noChangeArrowheads="1"/>
          </p:cNvSpPr>
          <p:nvPr/>
        </p:nvSpPr>
        <p:spPr bwMode="auto">
          <a:xfrm>
            <a:off x="560513" y="175036"/>
            <a:ext cx="8785225" cy="585788"/>
          </a:xfrm>
          <a:prstGeom prst="rect">
            <a:avLst/>
          </a:prstGeom>
          <a:noFill/>
          <a:ln w="9525">
            <a:noFill/>
            <a:miter lim="800000"/>
            <a:headEnd/>
            <a:tailEnd/>
          </a:ln>
        </p:spPr>
        <p:txBody>
          <a:bodyPr anchor="b">
            <a:spAutoFit/>
          </a:bodyPr>
          <a:lstStyle/>
          <a:p>
            <a:pPr algn="ctr">
              <a:defRPr/>
            </a:pPr>
            <a:r>
              <a:rPr lang="en-US" sz="3200" b="1" dirty="0">
                <a:solidFill>
                  <a:schemeClr val="tx2"/>
                </a:solidFill>
                <a:latin typeface="Calibri" panose="020F0502020204030204" pitchFamily="34" charset="0"/>
              </a:rPr>
              <a:t>P2 : SOCIAL ASSISTANCE</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208585" y="760825"/>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9" y="1069976"/>
          <a:ext cx="8256587" cy="466883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5961112" y="1700808"/>
            <a:ext cx="1728192" cy="504056"/>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b="1" dirty="0">
                <a:latin typeface="Calibri" panose="020F0502020204030204" pitchFamily="34" charset="0"/>
              </a:rPr>
              <a:t>49,5% Spent</a:t>
            </a:r>
          </a:p>
        </p:txBody>
      </p:sp>
    </p:spTree>
    <p:extLst>
      <p:ext uri="{BB962C8B-B14F-4D97-AF65-F5344CB8AC3E}">
        <p14:creationId xmlns:p14="http://schemas.microsoft.com/office/powerpoint/2010/main" xmlns="" val="32934495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EAB8EF-234D-43F6-BAD5-CB791C795ACC}"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A487C607-7546-4959-BF12-0379D6902BF5}" type="slidenum">
              <a:rPr lang="en-US" smtClean="0"/>
              <a:pPr>
                <a:defRPr/>
              </a:pPr>
              <a:t>53</a:t>
            </a:fld>
            <a:endParaRPr lang="en-US" dirty="0" smtClean="0"/>
          </a:p>
        </p:txBody>
      </p:sp>
      <p:sp>
        <p:nvSpPr>
          <p:cNvPr id="6" name="Rectangle 2"/>
          <p:cNvSpPr>
            <a:spLocks noChangeArrowheads="1"/>
          </p:cNvSpPr>
          <p:nvPr/>
        </p:nvSpPr>
        <p:spPr bwMode="auto">
          <a:xfrm>
            <a:off x="560513" y="175036"/>
            <a:ext cx="8785225" cy="585788"/>
          </a:xfrm>
          <a:prstGeom prst="rect">
            <a:avLst/>
          </a:prstGeom>
          <a:noFill/>
          <a:ln w="9525">
            <a:noFill/>
            <a:miter lim="800000"/>
            <a:headEnd/>
            <a:tailEnd/>
          </a:ln>
        </p:spPr>
        <p:txBody>
          <a:bodyPr anchor="b">
            <a:spAutoFit/>
          </a:bodyPr>
          <a:lstStyle/>
          <a:p>
            <a:pPr algn="ctr">
              <a:defRPr/>
            </a:pPr>
            <a:r>
              <a:rPr lang="en-US" sz="3200" b="1" dirty="0">
                <a:solidFill>
                  <a:schemeClr val="tx2"/>
                </a:solidFill>
                <a:latin typeface="Calibri" panose="020F0502020204030204" pitchFamily="34" charset="0"/>
              </a:rPr>
              <a:t>P2 : SOCIAL ASSISTANCE</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3" name="Table 2"/>
          <p:cNvGraphicFramePr>
            <a:graphicFrameLocks noGrp="1"/>
          </p:cNvGraphicFramePr>
          <p:nvPr>
            <p:extLst/>
          </p:nvPr>
        </p:nvGraphicFramePr>
        <p:xfrm>
          <a:off x="560512" y="1052737"/>
          <a:ext cx="8785224" cy="4104461"/>
        </p:xfrm>
        <a:graphic>
          <a:graphicData uri="http://schemas.openxmlformats.org/drawingml/2006/table">
            <a:tbl>
              <a:tblPr/>
              <a:tblGrid>
                <a:gridCol w="2410339">
                  <a:extLst>
                    <a:ext uri="{9D8B030D-6E8A-4147-A177-3AD203B41FA5}">
                      <a16:colId xmlns:a16="http://schemas.microsoft.com/office/drawing/2014/main" xmlns="" val="1500916761"/>
                    </a:ext>
                  </a:extLst>
                </a:gridCol>
                <a:gridCol w="1159069">
                  <a:extLst>
                    <a:ext uri="{9D8B030D-6E8A-4147-A177-3AD203B41FA5}">
                      <a16:colId xmlns:a16="http://schemas.microsoft.com/office/drawing/2014/main" xmlns="" val="3641612892"/>
                    </a:ext>
                  </a:extLst>
                </a:gridCol>
                <a:gridCol w="1080043">
                  <a:extLst>
                    <a:ext uri="{9D8B030D-6E8A-4147-A177-3AD203B41FA5}">
                      <a16:colId xmlns:a16="http://schemas.microsoft.com/office/drawing/2014/main" xmlns="" val="3207961508"/>
                    </a:ext>
                  </a:extLst>
                </a:gridCol>
                <a:gridCol w="1080043">
                  <a:extLst>
                    <a:ext uri="{9D8B030D-6E8A-4147-A177-3AD203B41FA5}">
                      <a16:colId xmlns:a16="http://schemas.microsoft.com/office/drawing/2014/main" xmlns="" val="2728150753"/>
                    </a:ext>
                  </a:extLst>
                </a:gridCol>
                <a:gridCol w="1080043">
                  <a:extLst>
                    <a:ext uri="{9D8B030D-6E8A-4147-A177-3AD203B41FA5}">
                      <a16:colId xmlns:a16="http://schemas.microsoft.com/office/drawing/2014/main" xmlns="" val="770229313"/>
                    </a:ext>
                  </a:extLst>
                </a:gridCol>
                <a:gridCol w="1080043">
                  <a:extLst>
                    <a:ext uri="{9D8B030D-6E8A-4147-A177-3AD203B41FA5}">
                      <a16:colId xmlns:a16="http://schemas.microsoft.com/office/drawing/2014/main" xmlns="" val="3785657270"/>
                    </a:ext>
                  </a:extLst>
                </a:gridCol>
                <a:gridCol w="895644">
                  <a:extLst>
                    <a:ext uri="{9D8B030D-6E8A-4147-A177-3AD203B41FA5}">
                      <a16:colId xmlns:a16="http://schemas.microsoft.com/office/drawing/2014/main" xmlns="" val="2874792540"/>
                    </a:ext>
                  </a:extLst>
                </a:gridCol>
              </a:tblGrid>
              <a:tr h="335384">
                <a:tc rowSpan="3">
                  <a:txBody>
                    <a:bodyPr/>
                    <a:lstStyle/>
                    <a:p>
                      <a:pPr algn="ctr" rtl="0" fontAlgn="ctr"/>
                      <a:r>
                        <a:rPr lang="en-ZA" sz="1300" b="0" i="0" u="none" strike="noStrike" dirty="0">
                          <a:solidFill>
                            <a:srgbClr val="000000"/>
                          </a:solidFill>
                          <a:effectLst/>
                          <a:latin typeface="Calibri" panose="020F0502020204030204" pitchFamily="34" charset="0"/>
                        </a:rPr>
                        <a:t>GRANT TYPE</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rtl="0" fontAlgn="ctr"/>
                      <a:r>
                        <a:rPr lang="en-ZA" sz="1300" b="1" i="0" u="none" strike="noStrike" dirty="0">
                          <a:solidFill>
                            <a:srgbClr val="000000"/>
                          </a:solidFill>
                          <a:effectLst/>
                          <a:latin typeface="Calibri" panose="020F0502020204030204" pitchFamily="34" charset="0"/>
                        </a:rPr>
                        <a:t>Adjusted Voted</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gridSpan="3">
                  <a:txBody>
                    <a:bodyPr/>
                    <a:lstStyle/>
                    <a:p>
                      <a:pPr algn="ctr" rtl="0" fontAlgn="b"/>
                      <a:r>
                        <a:rPr lang="en-ZA" sz="1300" b="0" i="0" u="none" strike="noStrike">
                          <a:solidFill>
                            <a:srgbClr val="000000"/>
                          </a:solidFill>
                          <a:effectLst/>
                          <a:latin typeface="Calibri" panose="020F0502020204030204" pitchFamily="34" charset="0"/>
                        </a:rPr>
                        <a:t>Actual</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a:txBody>
                    <a:bodyPr/>
                    <a:lstStyle/>
                    <a:p>
                      <a:pPr algn="l" fontAlgn="b"/>
                      <a:r>
                        <a:rPr lang="en-ZA" sz="1300" b="0" i="0" u="none" strike="noStrike">
                          <a:solidFill>
                            <a:srgbClr val="000000"/>
                          </a:solidFill>
                          <a:effectLst/>
                          <a:latin typeface="Calibri" panose="020F0502020204030204" pitchFamily="34" charset="0"/>
                        </a:rPr>
                        <a:t>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fontAlgn="b"/>
                      <a:r>
                        <a:rPr lang="en-ZA" sz="1300" b="0" i="0" u="none" strike="noStrike">
                          <a:solidFill>
                            <a:srgbClr val="000000"/>
                          </a:solidFill>
                          <a:effectLst/>
                          <a:latin typeface="Calibri" panose="020F0502020204030204" pitchFamily="34" charset="0"/>
                        </a:rPr>
                        <a:t>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610365624"/>
                  </a:ext>
                </a:extLst>
              </a:tr>
              <a:tr h="415237">
                <a:tc vMerge="1">
                  <a:txBody>
                    <a:bodyPr/>
                    <a:lstStyle/>
                    <a:p>
                      <a:endParaRPr lang="en-ZA"/>
                    </a:p>
                  </a:txBody>
                  <a:tcPr/>
                </a:tc>
                <a:tc vMerge="1">
                  <a:txBody>
                    <a:bodyPr/>
                    <a:lstStyle/>
                    <a:p>
                      <a:endParaRPr lang="en-ZA"/>
                    </a:p>
                  </a:txBody>
                  <a:tcPr/>
                </a:tc>
                <a:tc>
                  <a:txBody>
                    <a:bodyPr/>
                    <a:lstStyle/>
                    <a:p>
                      <a:pPr algn="ctr" rtl="0" fontAlgn="b"/>
                      <a:r>
                        <a:rPr lang="en-ZA" sz="1300" b="0" i="0" u="none" strike="noStrike" dirty="0">
                          <a:solidFill>
                            <a:srgbClr val="000000"/>
                          </a:solidFill>
                          <a:effectLst/>
                          <a:latin typeface="Calibri" panose="020F0502020204030204" pitchFamily="34" charset="0"/>
                        </a:rPr>
                        <a:t>Apr – Jun 2017</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300" b="0" i="0" u="none" strike="noStrike" dirty="0">
                          <a:solidFill>
                            <a:srgbClr val="000000"/>
                          </a:solidFill>
                          <a:effectLst/>
                          <a:latin typeface="Calibri" panose="020F0502020204030204" pitchFamily="34" charset="0"/>
                        </a:rPr>
                        <a:t>July-Sept 2017</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t"/>
                      <a:r>
                        <a:rPr lang="en-ZA" sz="1300" b="1" i="0" u="none" strike="noStrike" dirty="0">
                          <a:solidFill>
                            <a:srgbClr val="000000"/>
                          </a:solidFill>
                          <a:effectLst/>
                          <a:latin typeface="Calibri" panose="020F0502020204030204" pitchFamily="34" charset="0"/>
                        </a:rPr>
                        <a:t>Total Spending</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300" b="0" i="0" u="none" strike="noStrike">
                          <a:solidFill>
                            <a:srgbClr val="000000"/>
                          </a:solidFill>
                          <a:effectLst/>
                          <a:latin typeface="Calibri" panose="020F0502020204030204" pitchFamily="34" charset="0"/>
                        </a:rPr>
                        <a:t>Deviation</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300" b="0" i="0" u="none" strike="noStrike">
                          <a:solidFill>
                            <a:srgbClr val="000000"/>
                          </a:solidFill>
                          <a:effectLst/>
                          <a:latin typeface="Calibri" panose="020F0502020204030204" pitchFamily="34" charset="0"/>
                        </a:rPr>
                        <a:t>% Spent</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224230142"/>
                  </a:ext>
                </a:extLst>
              </a:tr>
              <a:tr h="335384">
                <a:tc vMerge="1">
                  <a:txBody>
                    <a:bodyPr/>
                    <a:lstStyle/>
                    <a:p>
                      <a:endParaRPr lang="en-ZA"/>
                    </a:p>
                  </a:txBody>
                  <a:tcPr/>
                </a:tc>
                <a:tc>
                  <a:txBody>
                    <a:bodyPr/>
                    <a:lstStyle/>
                    <a:p>
                      <a:pPr algn="ctr" rtl="0" fontAlgn="b"/>
                      <a:r>
                        <a:rPr lang="en-ZA" sz="1300" b="1" i="0" u="none" strike="noStrike" dirty="0">
                          <a:solidFill>
                            <a:srgbClr val="000000"/>
                          </a:solidFill>
                          <a:effectLst/>
                          <a:latin typeface="Calibri" panose="020F0502020204030204" pitchFamily="34" charset="0"/>
                        </a:rPr>
                        <a:t>R’ 000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300" b="0" i="0" u="none" strike="noStrike">
                          <a:solidFill>
                            <a:srgbClr val="000000"/>
                          </a:solidFill>
                          <a:effectLst/>
                          <a:latin typeface="Calibri" panose="020F0502020204030204" pitchFamily="34" charset="0"/>
                        </a:rPr>
                        <a:t>R’000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300" b="0" i="0" u="none" strike="noStrike" dirty="0">
                          <a:solidFill>
                            <a:srgbClr val="000000"/>
                          </a:solidFill>
                          <a:effectLst/>
                          <a:latin typeface="Calibri" panose="020F0502020204030204" pitchFamily="34" charset="0"/>
                        </a:rPr>
                        <a:t>R’000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300" b="1" i="0" u="none" strike="noStrike" dirty="0">
                          <a:solidFill>
                            <a:srgbClr val="000000"/>
                          </a:solidFill>
                          <a:effectLst/>
                          <a:latin typeface="Calibri" panose="020F0502020204030204" pitchFamily="34" charset="0"/>
                        </a:rPr>
                        <a:t>R’000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300" b="0" i="0" u="none" strike="noStrike" dirty="0">
                          <a:solidFill>
                            <a:srgbClr val="000000"/>
                          </a:solidFill>
                          <a:effectLst/>
                          <a:latin typeface="Calibri" panose="020F0502020204030204" pitchFamily="34" charset="0"/>
                        </a:rPr>
                        <a:t> R’000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300" b="0" i="0" u="none" strike="noStrike" dirty="0">
                          <a:solidFill>
                            <a:srgbClr val="000000"/>
                          </a:solidFill>
                          <a:effectLst/>
                          <a:latin typeface="Calibri" panose="020F0502020204030204" pitchFamily="34" charset="0"/>
                        </a:rPr>
                        <a:t> R’000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974850909"/>
                  </a:ext>
                </a:extLst>
              </a:tr>
              <a:tr h="335384">
                <a:tc>
                  <a:txBody>
                    <a:bodyPr/>
                    <a:lstStyle/>
                    <a:p>
                      <a:pPr algn="l" rtl="0" fontAlgn="ctr"/>
                      <a:r>
                        <a:rPr lang="en-ZA" sz="1300" b="0" i="0" u="none" strike="noStrike">
                          <a:solidFill>
                            <a:srgbClr val="000000"/>
                          </a:solidFill>
                          <a:effectLst/>
                          <a:latin typeface="Calibri" panose="020F0502020204030204" pitchFamily="34" charset="0"/>
                        </a:rPr>
                        <a:t>OLD AGE</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64 456 265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15 859 081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15 982 083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31 841 164</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32 615 101</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49.40%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0504749"/>
                  </a:ext>
                </a:extLst>
              </a:tr>
              <a:tr h="335384">
                <a:tc>
                  <a:txBody>
                    <a:bodyPr/>
                    <a:lstStyle/>
                    <a:p>
                      <a:pPr algn="l" rtl="0" fontAlgn="ctr"/>
                      <a:r>
                        <a:rPr lang="en-ZA" sz="1300" b="0" i="0" u="none" strike="noStrike">
                          <a:solidFill>
                            <a:srgbClr val="000000"/>
                          </a:solidFill>
                          <a:effectLst/>
                          <a:latin typeface="Calibri" panose="020F0502020204030204" pitchFamily="34" charset="0"/>
                        </a:rPr>
                        <a:t>WAR VETERANS</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2 935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1 283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807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2 090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845</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71.21%</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77808639"/>
                  </a:ext>
                </a:extLst>
              </a:tr>
              <a:tr h="335384">
                <a:tc>
                  <a:txBody>
                    <a:bodyPr/>
                    <a:lstStyle/>
                    <a:p>
                      <a:pPr algn="l" rtl="0" fontAlgn="ctr"/>
                      <a:r>
                        <a:rPr lang="en-ZA" sz="1300" b="0" i="0" u="none" strike="noStrike" dirty="0">
                          <a:solidFill>
                            <a:srgbClr val="000000"/>
                          </a:solidFill>
                          <a:effectLst/>
                          <a:latin typeface="Calibri" panose="020F0502020204030204" pitchFamily="34" charset="0"/>
                        </a:rPr>
                        <a:t>DISABILITY</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20 951 940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5 235 964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5 258 189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10 494 153</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10 457 787</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50.09%</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40222514"/>
                  </a:ext>
                </a:extLst>
              </a:tr>
              <a:tr h="335384">
                <a:tc>
                  <a:txBody>
                    <a:bodyPr/>
                    <a:lstStyle/>
                    <a:p>
                      <a:pPr algn="l" rtl="0" fontAlgn="ctr"/>
                      <a:r>
                        <a:rPr lang="en-ZA" sz="1300" b="0" i="0" u="none" strike="noStrike">
                          <a:solidFill>
                            <a:srgbClr val="000000"/>
                          </a:solidFill>
                          <a:effectLst/>
                          <a:latin typeface="Calibri" panose="020F0502020204030204" pitchFamily="34" charset="0"/>
                        </a:rPr>
                        <a:t>FOSTER CARE</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5 349 250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1 332 407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1 365 056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2 697 463</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2 651 787</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50.43%</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46034351"/>
                  </a:ext>
                </a:extLst>
              </a:tr>
              <a:tr h="335384">
                <a:tc>
                  <a:txBody>
                    <a:bodyPr/>
                    <a:lstStyle/>
                    <a:p>
                      <a:pPr algn="l" rtl="0" fontAlgn="ctr"/>
                      <a:r>
                        <a:rPr lang="en-ZA" sz="1300" b="0" i="0" u="none" strike="noStrike">
                          <a:solidFill>
                            <a:srgbClr val="000000"/>
                          </a:solidFill>
                          <a:effectLst/>
                          <a:latin typeface="Calibri" panose="020F0502020204030204" pitchFamily="34" charset="0"/>
                        </a:rPr>
                        <a:t>CARE DEPENDENCY</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2 939 454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703 035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709 113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1 412 148</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1 527 306</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48.04%</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1042304"/>
                  </a:ext>
                </a:extLst>
              </a:tr>
              <a:tr h="335384">
                <a:tc>
                  <a:txBody>
                    <a:bodyPr/>
                    <a:lstStyle/>
                    <a:p>
                      <a:pPr algn="l" rtl="0" fontAlgn="ctr"/>
                      <a:r>
                        <a:rPr lang="en-ZA" sz="1300" b="0" i="0" u="none" strike="noStrike">
                          <a:solidFill>
                            <a:srgbClr val="000000"/>
                          </a:solidFill>
                          <a:effectLst/>
                          <a:latin typeface="Calibri" panose="020F0502020204030204" pitchFamily="34" charset="0"/>
                        </a:rPr>
                        <a:t>CHILD SUPPORT</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56 136 912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13 884 158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13 933 396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27 817 554</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28 319 358</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49.55%</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5641091"/>
                  </a:ext>
                </a:extLst>
              </a:tr>
              <a:tr h="335384">
                <a:tc>
                  <a:txBody>
                    <a:bodyPr/>
                    <a:lstStyle/>
                    <a:p>
                      <a:pPr algn="l" rtl="0" fontAlgn="ctr"/>
                      <a:r>
                        <a:rPr lang="en-ZA" sz="1300" b="0" i="0" u="none" strike="noStrike">
                          <a:solidFill>
                            <a:srgbClr val="000000"/>
                          </a:solidFill>
                          <a:effectLst/>
                          <a:latin typeface="Calibri" panose="020F0502020204030204" pitchFamily="34" charset="0"/>
                        </a:rPr>
                        <a:t>GRANT-IN-AID</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793 476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177 258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196 678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373 936</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419 540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47.13%</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50412846"/>
                  </a:ext>
                </a:extLst>
              </a:tr>
              <a:tr h="335384">
                <a:tc>
                  <a:txBody>
                    <a:bodyPr/>
                    <a:lstStyle/>
                    <a:p>
                      <a:pPr algn="l" rtl="0" fontAlgn="ctr"/>
                      <a:r>
                        <a:rPr lang="en-ZA" sz="1300" b="0" i="0" u="none" strike="noStrike">
                          <a:solidFill>
                            <a:srgbClr val="000000"/>
                          </a:solidFill>
                          <a:effectLst/>
                          <a:latin typeface="Calibri" panose="020F0502020204030204" pitchFamily="34" charset="0"/>
                        </a:rPr>
                        <a:t>SOCIAL RELIEF OF DISTRESS</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1" i="0" u="none" strike="noStrike" dirty="0">
                          <a:solidFill>
                            <a:srgbClr val="000000"/>
                          </a:solidFill>
                          <a:effectLst/>
                          <a:latin typeface="Calibri" panose="020F0502020204030204" pitchFamily="34" charset="0"/>
                        </a:rPr>
                        <a:t>              600 000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300" b="0" i="0" u="none" strike="noStrike">
                          <a:solidFill>
                            <a:srgbClr val="000000"/>
                          </a:solidFill>
                          <a:effectLst/>
                          <a:latin typeface="Calibri" panose="020F0502020204030204" pitchFamily="34" charset="0"/>
                        </a:rPr>
                        <a:t>              48 314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300" b="0" i="0" u="none" strike="noStrike">
                          <a:solidFill>
                            <a:srgbClr val="000000"/>
                          </a:solidFill>
                          <a:effectLst/>
                          <a:latin typeface="Calibri" panose="020F0502020204030204" pitchFamily="34" charset="0"/>
                        </a:rPr>
                        <a:t>            131 360 </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1" i="0" u="none" strike="noStrike" dirty="0">
                          <a:solidFill>
                            <a:srgbClr val="000000"/>
                          </a:solidFill>
                          <a:effectLst/>
                          <a:latin typeface="Calibri" panose="020F0502020204030204" pitchFamily="34" charset="0"/>
                        </a:rPr>
                        <a:t>179 674</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0" i="0" u="none" strike="noStrike" dirty="0">
                          <a:solidFill>
                            <a:srgbClr val="000000"/>
                          </a:solidFill>
                          <a:effectLst/>
                          <a:latin typeface="Calibri" panose="020F0502020204030204" pitchFamily="34" charset="0"/>
                        </a:rPr>
                        <a:t>420 326</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300" b="0" i="0" u="none" strike="noStrike">
                          <a:solidFill>
                            <a:srgbClr val="000000"/>
                          </a:solidFill>
                          <a:effectLst/>
                          <a:latin typeface="Calibri" panose="020F0502020204030204" pitchFamily="34" charset="0"/>
                        </a:rPr>
                        <a:t>29.95%</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2981705"/>
                  </a:ext>
                </a:extLst>
              </a:tr>
              <a:tr h="335384">
                <a:tc>
                  <a:txBody>
                    <a:bodyPr/>
                    <a:lstStyle/>
                    <a:p>
                      <a:pPr algn="l" rtl="0" fontAlgn="ctr"/>
                      <a:r>
                        <a:rPr lang="en-ZA" sz="1300" b="1" i="0" u="none" strike="noStrike" dirty="0">
                          <a:solidFill>
                            <a:srgbClr val="000000"/>
                          </a:solidFill>
                          <a:effectLst/>
                          <a:latin typeface="Calibri" panose="020F0502020204030204" pitchFamily="34" charset="0"/>
                        </a:rPr>
                        <a:t>TOTAL</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300" b="1" i="0" u="none" strike="noStrike" dirty="0">
                          <a:solidFill>
                            <a:srgbClr val="000000"/>
                          </a:solidFill>
                          <a:effectLst/>
                          <a:latin typeface="Calibri" panose="020F0502020204030204" pitchFamily="34" charset="0"/>
                        </a:rPr>
                        <a:t>151 230 232</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300" b="1" i="0" u="none" strike="noStrike" dirty="0">
                          <a:solidFill>
                            <a:srgbClr val="000000"/>
                          </a:solidFill>
                          <a:effectLst/>
                          <a:latin typeface="Calibri" panose="020F0502020204030204" pitchFamily="34" charset="0"/>
                        </a:rPr>
                        <a:t>37 241 500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300" b="1" i="0" u="none" strike="noStrike" dirty="0">
                          <a:solidFill>
                            <a:srgbClr val="000000"/>
                          </a:solidFill>
                          <a:effectLst/>
                          <a:latin typeface="Calibri" panose="020F0502020204030204" pitchFamily="34" charset="0"/>
                        </a:rPr>
                        <a:t>37 576 682</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1" i="0" u="none" strike="noStrike" dirty="0">
                          <a:solidFill>
                            <a:srgbClr val="000000"/>
                          </a:solidFill>
                          <a:effectLst/>
                          <a:latin typeface="Calibri" panose="020F0502020204030204" pitchFamily="34" charset="0"/>
                        </a:rPr>
                        <a:t>74 818 182</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1" i="0" u="none" strike="noStrike" dirty="0">
                          <a:solidFill>
                            <a:srgbClr val="000000"/>
                          </a:solidFill>
                          <a:effectLst/>
                          <a:latin typeface="Calibri" panose="020F0502020204030204" pitchFamily="34" charset="0"/>
                        </a:rPr>
                        <a:t>76 412 050</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300" b="1" i="0" u="none" strike="noStrike" dirty="0">
                          <a:solidFill>
                            <a:srgbClr val="000000"/>
                          </a:solidFill>
                          <a:effectLst/>
                          <a:latin typeface="Calibri" panose="020F0502020204030204" pitchFamily="34" charset="0"/>
                        </a:rPr>
                        <a:t>49.47%</a:t>
                      </a:r>
                    </a:p>
                  </a:txBody>
                  <a:tcPr marL="9268" marR="9268" marT="9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509853161"/>
                  </a:ext>
                </a:extLst>
              </a:tr>
            </a:tbl>
          </a:graphicData>
        </a:graphic>
      </p:graphicFrame>
    </p:spTree>
    <p:extLst>
      <p:ext uri="{BB962C8B-B14F-4D97-AF65-F5344CB8AC3E}">
        <p14:creationId xmlns:p14="http://schemas.microsoft.com/office/powerpoint/2010/main" xmlns="" val="28862519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879C095-C767-48FE-B401-B24E980EDC45}" type="datetime3">
              <a:rPr lang="en-US" smtClean="0"/>
              <a:pPr>
                <a:defRPr/>
              </a:pPr>
              <a:t>8 March 2018</a:t>
            </a:fld>
            <a:endParaRPr lang="en-US" dirty="0"/>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54</a:t>
            </a:fld>
            <a:endParaRPr lang="en-US" dirty="0"/>
          </a:p>
        </p:txBody>
      </p:sp>
      <p:sp>
        <p:nvSpPr>
          <p:cNvPr id="7" name="Rectangle 2"/>
          <p:cNvSpPr>
            <a:spLocks noChangeArrowheads="1"/>
          </p:cNvSpPr>
          <p:nvPr/>
        </p:nvSpPr>
        <p:spPr bwMode="auto">
          <a:xfrm>
            <a:off x="560388" y="1692678"/>
            <a:ext cx="8785225" cy="1323439"/>
          </a:xfrm>
          <a:prstGeom prst="rect">
            <a:avLst/>
          </a:prstGeom>
          <a:noFill/>
          <a:ln w="9525">
            <a:noFill/>
            <a:miter lim="800000"/>
            <a:headEnd/>
            <a:tailEnd/>
          </a:ln>
        </p:spPr>
        <p:txBody>
          <a:bodyPr anchor="b">
            <a:spAutoFit/>
          </a:bodyPr>
          <a:lstStyle/>
          <a:p>
            <a:pPr algn="ctr">
              <a:defRPr/>
            </a:pPr>
            <a:r>
              <a:rPr lang="en-US" sz="4000" b="1" dirty="0">
                <a:solidFill>
                  <a:schemeClr val="tx2"/>
                </a:solidFill>
                <a:latin typeface="Calibri" panose="020F0502020204030204" pitchFamily="34" charset="0"/>
              </a:rPr>
              <a:t>P3 : SOCIAL SECURITY POLICY AND ADMINISTRATION</a:t>
            </a:r>
            <a:endParaRPr lang="en-US" sz="5400" b="1" dirty="0">
              <a:solidFill>
                <a:schemeClr val="tx2"/>
              </a:solidFill>
              <a:effectLst>
                <a:outerShdw blurRad="38100" dist="38100" dir="2700000" algn="tl">
                  <a:srgbClr val="C0C0C0"/>
                </a:outerShdw>
              </a:effectLst>
              <a:latin typeface="Calibri" panose="020F0502020204030204" pitchFamily="34" charset="0"/>
            </a:endParaRPr>
          </a:p>
        </p:txBody>
      </p:sp>
    </p:spTree>
    <p:extLst>
      <p:ext uri="{BB962C8B-B14F-4D97-AF65-F5344CB8AC3E}">
        <p14:creationId xmlns:p14="http://schemas.microsoft.com/office/powerpoint/2010/main" xmlns="" val="16973282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D0C0D9-B7D8-4AC1-AE3C-097D7CEA8C36}"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632D8FDE-F9DC-48C9-B5EB-EAAD3BE63EF1}" type="slidenum">
              <a:rPr lang="en-US" smtClean="0"/>
              <a:pPr>
                <a:defRPr/>
              </a:pPr>
              <a:t>55</a:t>
            </a:fld>
            <a:endParaRPr lang="en-US" dirty="0" smtClean="0"/>
          </a:p>
        </p:txBody>
      </p:sp>
      <p:sp>
        <p:nvSpPr>
          <p:cNvPr id="2" name="Rectangle 2"/>
          <p:cNvSpPr>
            <a:spLocks noChangeArrowheads="1"/>
          </p:cNvSpPr>
          <p:nvPr/>
        </p:nvSpPr>
        <p:spPr bwMode="auto">
          <a:xfrm>
            <a:off x="560513" y="237604"/>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P3 : SOCIAL SECURITY POLICY AND ADMINISTRATION</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352601" y="980729"/>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9" y="1288702"/>
          <a:ext cx="8256587" cy="466057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6252372" y="1772816"/>
            <a:ext cx="1728192" cy="710356"/>
          </a:xfrm>
          <a:prstGeom prst="wedgeRoundRectCallout">
            <a:avLst>
              <a:gd name="adj1" fmla="val -33818"/>
              <a:gd name="adj2" fmla="val 206092"/>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400" b="1" dirty="0">
                <a:latin typeface="Calibri" panose="020F0502020204030204" pitchFamily="34" charset="0"/>
              </a:rPr>
              <a:t>47% Spent</a:t>
            </a:r>
          </a:p>
        </p:txBody>
      </p:sp>
    </p:spTree>
    <p:extLst>
      <p:ext uri="{BB962C8B-B14F-4D97-AF65-F5344CB8AC3E}">
        <p14:creationId xmlns:p14="http://schemas.microsoft.com/office/powerpoint/2010/main" xmlns="" val="4471102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EAB8EF-234D-43F6-BAD5-CB791C795ACC}"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A487C607-7546-4959-BF12-0379D6902BF5}" type="slidenum">
              <a:rPr lang="en-US" smtClean="0"/>
              <a:pPr>
                <a:defRPr/>
              </a:pPr>
              <a:t>56</a:t>
            </a:fld>
            <a:endParaRPr lang="en-US" dirty="0" smtClean="0"/>
          </a:p>
        </p:txBody>
      </p:sp>
      <p:sp>
        <p:nvSpPr>
          <p:cNvPr id="7" name="Rectangle 2"/>
          <p:cNvSpPr>
            <a:spLocks noChangeArrowheads="1"/>
          </p:cNvSpPr>
          <p:nvPr/>
        </p:nvSpPr>
        <p:spPr bwMode="auto">
          <a:xfrm>
            <a:off x="560513" y="237604"/>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P3 : SOCIAL SECURITY POLICY AND ADMINISTRATION</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704528" y="836712"/>
          <a:ext cx="8280920" cy="4680516"/>
        </p:xfrm>
        <a:graphic>
          <a:graphicData uri="http://schemas.openxmlformats.org/drawingml/2006/table">
            <a:tbl>
              <a:tblPr/>
              <a:tblGrid>
                <a:gridCol w="2596371">
                  <a:extLst>
                    <a:ext uri="{9D8B030D-6E8A-4147-A177-3AD203B41FA5}">
                      <a16:colId xmlns:a16="http://schemas.microsoft.com/office/drawing/2014/main" xmlns="" val="2246488331"/>
                    </a:ext>
                  </a:extLst>
                </a:gridCol>
                <a:gridCol w="996394">
                  <a:extLst>
                    <a:ext uri="{9D8B030D-6E8A-4147-A177-3AD203B41FA5}">
                      <a16:colId xmlns:a16="http://schemas.microsoft.com/office/drawing/2014/main" xmlns="" val="363047428"/>
                    </a:ext>
                  </a:extLst>
                </a:gridCol>
                <a:gridCol w="932521">
                  <a:extLst>
                    <a:ext uri="{9D8B030D-6E8A-4147-A177-3AD203B41FA5}">
                      <a16:colId xmlns:a16="http://schemas.microsoft.com/office/drawing/2014/main" xmlns="" val="4046299687"/>
                    </a:ext>
                  </a:extLst>
                </a:gridCol>
                <a:gridCol w="932521">
                  <a:extLst>
                    <a:ext uri="{9D8B030D-6E8A-4147-A177-3AD203B41FA5}">
                      <a16:colId xmlns:a16="http://schemas.microsoft.com/office/drawing/2014/main" xmlns="" val="2071869046"/>
                    </a:ext>
                  </a:extLst>
                </a:gridCol>
                <a:gridCol w="945296">
                  <a:extLst>
                    <a:ext uri="{9D8B030D-6E8A-4147-A177-3AD203B41FA5}">
                      <a16:colId xmlns:a16="http://schemas.microsoft.com/office/drawing/2014/main" xmlns="" val="3768207984"/>
                    </a:ext>
                  </a:extLst>
                </a:gridCol>
                <a:gridCol w="945296">
                  <a:extLst>
                    <a:ext uri="{9D8B030D-6E8A-4147-A177-3AD203B41FA5}">
                      <a16:colId xmlns:a16="http://schemas.microsoft.com/office/drawing/2014/main" xmlns="" val="1384432634"/>
                    </a:ext>
                  </a:extLst>
                </a:gridCol>
                <a:gridCol w="932521">
                  <a:extLst>
                    <a:ext uri="{9D8B030D-6E8A-4147-A177-3AD203B41FA5}">
                      <a16:colId xmlns:a16="http://schemas.microsoft.com/office/drawing/2014/main" xmlns="" val="3150732127"/>
                    </a:ext>
                  </a:extLst>
                </a:gridCol>
              </a:tblGrid>
              <a:tr h="212752">
                <a:tc rowSpan="3">
                  <a:txBody>
                    <a:bodyPr/>
                    <a:lstStyle/>
                    <a:p>
                      <a:pPr algn="ctr" rtl="0" fontAlgn="ctr"/>
                      <a:r>
                        <a:rPr lang="en-ZA" sz="1200" b="1" i="0" u="none" strike="noStrike" dirty="0">
                          <a:solidFill>
                            <a:srgbClr val="000000"/>
                          </a:solidFill>
                          <a:effectLst/>
                          <a:latin typeface="Calibri" panose="020F0502020204030204" pitchFamily="34" charset="0"/>
                        </a:rPr>
                        <a:t>SUB PROGRAMMES</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rtl="0" fontAlgn="ctr"/>
                      <a:r>
                        <a:rPr lang="en-ZA" sz="1200" b="1" i="0" u="none" strike="noStrike" dirty="0">
                          <a:solidFill>
                            <a:srgbClr val="000000"/>
                          </a:solidFill>
                          <a:effectLst/>
                          <a:latin typeface="Calibri" panose="020F0502020204030204" pitchFamily="34" charset="0"/>
                        </a:rPr>
                        <a:t>Adjusted Voted</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gridSpan="5">
                  <a:txBody>
                    <a:bodyPr/>
                    <a:lstStyle/>
                    <a:p>
                      <a:pPr algn="ctr" rtl="0" fontAlgn="b"/>
                      <a:r>
                        <a:rPr lang="en-ZA" sz="1200" b="1" i="0" u="none" strike="noStrike">
                          <a:solidFill>
                            <a:srgbClr val="000000"/>
                          </a:solidFill>
                          <a:effectLst/>
                          <a:latin typeface="Calibri" panose="020F0502020204030204" pitchFamily="34" charset="0"/>
                        </a:rPr>
                        <a:t>Actual</a:t>
                      </a:r>
                    </a:p>
                  </a:txBody>
                  <a:tcPr marL="9351" marR="9351" marT="935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435026423"/>
                  </a:ext>
                </a:extLst>
              </a:tr>
              <a:tr h="406162">
                <a:tc vMerge="1">
                  <a:txBody>
                    <a:bodyPr/>
                    <a:lstStyle/>
                    <a:p>
                      <a:endParaRPr lang="en-ZA"/>
                    </a:p>
                  </a:txBody>
                  <a:tcPr/>
                </a:tc>
                <a:tc vMerge="1">
                  <a:txBody>
                    <a:bodyPr/>
                    <a:lstStyle/>
                    <a:p>
                      <a:endParaRPr lang="en-ZA"/>
                    </a:p>
                  </a:txBody>
                  <a:tcPr/>
                </a:tc>
                <a:tc>
                  <a:txBody>
                    <a:bodyPr/>
                    <a:lstStyle/>
                    <a:p>
                      <a:pPr algn="ctr" rtl="0" fontAlgn="b"/>
                      <a:r>
                        <a:rPr lang="en-ZA" sz="1200" b="1" i="0" u="none" strike="noStrike" dirty="0">
                          <a:solidFill>
                            <a:srgbClr val="000000"/>
                          </a:solidFill>
                          <a:effectLst/>
                          <a:latin typeface="Calibri" panose="020F0502020204030204" pitchFamily="34" charset="0"/>
                        </a:rPr>
                        <a:t>Apr – Jun 2017</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dirty="0">
                          <a:solidFill>
                            <a:srgbClr val="000000"/>
                          </a:solidFill>
                          <a:effectLst/>
                          <a:latin typeface="Calibri" panose="020F0502020204030204" pitchFamily="34" charset="0"/>
                        </a:rPr>
                        <a:t>July-Sept 2017</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t"/>
                      <a:r>
                        <a:rPr lang="en-ZA" sz="1200" b="1" i="0" u="none" strike="noStrike" dirty="0">
                          <a:solidFill>
                            <a:srgbClr val="000000"/>
                          </a:solidFill>
                          <a:effectLst/>
                          <a:latin typeface="Calibri" panose="020F0502020204030204" pitchFamily="34" charset="0"/>
                        </a:rPr>
                        <a:t>Total Spending</a:t>
                      </a:r>
                    </a:p>
                  </a:txBody>
                  <a:tcPr marL="9351" marR="9351" marT="9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dirty="0">
                          <a:solidFill>
                            <a:srgbClr val="000000"/>
                          </a:solidFill>
                          <a:effectLst/>
                          <a:latin typeface="Calibri" panose="020F0502020204030204" pitchFamily="34" charset="0"/>
                        </a:rPr>
                        <a:t>Deviation</a:t>
                      </a:r>
                    </a:p>
                  </a:txBody>
                  <a:tcPr marL="9351" marR="9351" marT="9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dirty="0">
                          <a:solidFill>
                            <a:srgbClr val="000000"/>
                          </a:solidFill>
                          <a:effectLst/>
                          <a:latin typeface="Calibri" panose="020F0502020204030204" pitchFamily="34" charset="0"/>
                        </a:rPr>
                        <a:t>% Spent</a:t>
                      </a:r>
                    </a:p>
                  </a:txBody>
                  <a:tcPr marL="9351" marR="9351" marT="93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3790346708"/>
                  </a:ext>
                </a:extLst>
              </a:tr>
              <a:tr h="203080">
                <a:tc vMerge="1">
                  <a:txBody>
                    <a:bodyPr/>
                    <a:lstStyle/>
                    <a:p>
                      <a:endParaRPr lang="en-ZA"/>
                    </a:p>
                  </a:txBody>
                  <a:tcPr/>
                </a:tc>
                <a:tc>
                  <a:txBody>
                    <a:bodyPr/>
                    <a:lstStyle/>
                    <a:p>
                      <a:pPr algn="ctr" rtl="0" fontAlgn="b"/>
                      <a:r>
                        <a:rPr lang="en-ZA" sz="1200" b="1" i="0" u="none" strike="noStrike">
                          <a:solidFill>
                            <a:srgbClr val="000000"/>
                          </a:solidFill>
                          <a:effectLst/>
                          <a:latin typeface="Calibri" panose="020F0502020204030204" pitchFamily="34" charset="0"/>
                        </a:rPr>
                        <a:t>R’ 000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 R’000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dirty="0">
                          <a:solidFill>
                            <a:srgbClr val="000000"/>
                          </a:solidFill>
                          <a:effectLst/>
                          <a:latin typeface="Calibri" panose="020F0502020204030204" pitchFamily="34" charset="0"/>
                        </a:rPr>
                        <a:t> R’000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333045674"/>
                  </a:ext>
                </a:extLst>
              </a:tr>
              <a:tr h="203080">
                <a:tc>
                  <a:txBody>
                    <a:bodyPr/>
                    <a:lstStyle/>
                    <a:p>
                      <a:pPr algn="l" rtl="0" fontAlgn="ctr"/>
                      <a:r>
                        <a:rPr lang="en-ZA" sz="1200" b="0" i="0" u="none" strike="noStrike">
                          <a:solidFill>
                            <a:srgbClr val="000000"/>
                          </a:solidFill>
                          <a:effectLst/>
                          <a:latin typeface="Calibri" panose="020F0502020204030204" pitchFamily="34" charset="0"/>
                        </a:rPr>
                        <a:t>Social Security Policy Development</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75 985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7 970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10 730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18 700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57 285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24.61%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031147170"/>
                  </a:ext>
                </a:extLst>
              </a:tr>
              <a:tr h="203080">
                <a:tc>
                  <a:txBody>
                    <a:bodyPr/>
                    <a:lstStyle/>
                    <a:p>
                      <a:pPr algn="l" rtl="0" fontAlgn="ctr"/>
                      <a:r>
                        <a:rPr lang="en-ZA" sz="1200" b="0" i="0" u="none" strike="noStrike">
                          <a:solidFill>
                            <a:srgbClr val="000000"/>
                          </a:solidFill>
                          <a:effectLst/>
                          <a:latin typeface="Calibri" panose="020F0502020204030204" pitchFamily="34" charset="0"/>
                        </a:rPr>
                        <a:t>Appeals  Adjudication</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37 007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5 986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5 652</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a:solidFill>
                            <a:srgbClr val="000000"/>
                          </a:solidFill>
                          <a:effectLst/>
                          <a:latin typeface="Calibri" panose="020F0502020204030204" pitchFamily="34" charset="0"/>
                        </a:rPr>
                        <a:t>11 638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25 369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31.45%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228931571"/>
                  </a:ext>
                </a:extLst>
              </a:tr>
              <a:tr h="203080">
                <a:tc>
                  <a:txBody>
                    <a:bodyPr/>
                    <a:lstStyle/>
                    <a:p>
                      <a:pPr algn="l" rtl="0" fontAlgn="ctr"/>
                      <a:r>
                        <a:rPr lang="en-ZA" sz="1200" b="0" i="0" u="none" strike="noStrike">
                          <a:solidFill>
                            <a:srgbClr val="000000"/>
                          </a:solidFill>
                          <a:effectLst/>
                          <a:latin typeface="Calibri" panose="020F0502020204030204" pitchFamily="34" charset="0"/>
                        </a:rPr>
                        <a:t>Social Grants Administration</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a:solidFill>
                            <a:srgbClr val="000000"/>
                          </a:solidFill>
                          <a:effectLst/>
                          <a:latin typeface="Calibri" panose="020F0502020204030204" pitchFamily="34" charset="0"/>
                        </a:rPr>
                        <a:t>7 144 341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1 136 556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2 309 546</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3 446 102</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3 698 239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48.24%</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890070636"/>
                  </a:ext>
                </a:extLst>
              </a:tr>
              <a:tr h="203080">
                <a:tc>
                  <a:txBody>
                    <a:bodyPr/>
                    <a:lstStyle/>
                    <a:p>
                      <a:pPr algn="l" rtl="0" fontAlgn="ctr"/>
                      <a:r>
                        <a:rPr lang="en-ZA" sz="1200" b="0" i="0" u="none" strike="noStrike">
                          <a:solidFill>
                            <a:srgbClr val="000000"/>
                          </a:solidFill>
                          <a:effectLst/>
                          <a:latin typeface="Calibri" panose="020F0502020204030204" pitchFamily="34" charset="0"/>
                        </a:rPr>
                        <a:t>Social Grants Fraud Investigation</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61 719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10 286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20 572</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30 858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30 861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50.00%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37275567"/>
                  </a:ext>
                </a:extLst>
              </a:tr>
              <a:tr h="203080">
                <a:tc>
                  <a:txBody>
                    <a:bodyPr/>
                    <a:lstStyle/>
                    <a:p>
                      <a:pPr algn="l" rtl="0" fontAlgn="ctr"/>
                      <a:r>
                        <a:rPr lang="en-ZA" sz="1200" b="0" i="0" u="none" strike="noStrike">
                          <a:solidFill>
                            <a:srgbClr val="000000"/>
                          </a:solidFill>
                          <a:effectLst/>
                          <a:latin typeface="Calibri" panose="020F0502020204030204" pitchFamily="34" charset="0"/>
                        </a:rPr>
                        <a:t>Programme Management</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4 585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372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178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550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4 035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12.00%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13918337"/>
                  </a:ext>
                </a:extLst>
              </a:tr>
              <a:tr h="203080">
                <a:tc>
                  <a:txBody>
                    <a:bodyPr/>
                    <a:lstStyle/>
                    <a:p>
                      <a:pPr algn="l" rtl="0" fontAlgn="ctr"/>
                      <a:r>
                        <a:rPr lang="en-ZA" sz="1200" b="1" i="0" u="none" strike="noStrike" dirty="0">
                          <a:solidFill>
                            <a:srgbClr val="000000"/>
                          </a:solidFill>
                          <a:effectLst/>
                          <a:latin typeface="Calibri" panose="020F0502020204030204" pitchFamily="34" charset="0"/>
                        </a:rPr>
                        <a:t>TOTAL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7 323 637</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1 161 170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2 346 678</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3 507 848</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3 815 789</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47.90%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766027591"/>
                  </a:ext>
                </a:extLst>
              </a:tr>
              <a:tr h="203080">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200" b="0" i="0" u="none" strike="noStrike" dirty="0">
                        <a:solidFill>
                          <a:srgbClr val="000000"/>
                        </a:solidFill>
                        <a:effectLst/>
                        <a:latin typeface="Calibri" panose="020F0502020204030204" pitchFamily="34" charset="0"/>
                      </a:endParaRPr>
                    </a:p>
                  </a:txBody>
                  <a:tcPr marL="9351" marR="9351" marT="93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491636473"/>
                  </a:ext>
                </a:extLst>
              </a:tr>
              <a:tr h="203080">
                <a:tc>
                  <a:txBody>
                    <a:bodyPr/>
                    <a:lstStyle/>
                    <a:p>
                      <a:pPr algn="l" fontAlgn="b"/>
                      <a:r>
                        <a:rPr lang="en-ZA" sz="1200" b="1" i="0" u="none" strike="noStrike">
                          <a:solidFill>
                            <a:srgbClr val="000000"/>
                          </a:solidFill>
                          <a:effectLst/>
                          <a:latin typeface="Calibri" panose="020F0502020204030204" pitchFamily="34" charset="0"/>
                        </a:rPr>
                        <a:t>Economic Classification</a:t>
                      </a:r>
                    </a:p>
                  </a:txBody>
                  <a:tcPr marL="9351" marR="9351" marT="9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351" marR="9351" marT="935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23130750"/>
                  </a:ext>
                </a:extLst>
              </a:tr>
              <a:tr h="203080">
                <a:tc>
                  <a:txBody>
                    <a:bodyPr/>
                    <a:lstStyle/>
                    <a:p>
                      <a:pPr algn="l" rtl="0" fontAlgn="ctr"/>
                      <a:r>
                        <a:rPr lang="en-ZA" sz="1200" b="1" i="0" u="none" strike="noStrike">
                          <a:solidFill>
                            <a:srgbClr val="000000"/>
                          </a:solidFill>
                          <a:effectLst/>
                          <a:latin typeface="Calibri" panose="020F0502020204030204" pitchFamily="34" charset="0"/>
                        </a:rPr>
                        <a:t>Current Payments</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108 696</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a:solidFill>
                            <a:srgbClr val="000000"/>
                          </a:solidFill>
                          <a:effectLst/>
                          <a:latin typeface="Calibri" panose="020F0502020204030204" pitchFamily="34" charset="0"/>
                        </a:rPr>
                        <a:t>14 244</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14 986</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29 230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a:solidFill>
                            <a:srgbClr val="000000"/>
                          </a:solidFill>
                          <a:effectLst/>
                          <a:latin typeface="Calibri" panose="020F0502020204030204" pitchFamily="34" charset="0"/>
                        </a:rPr>
                        <a:t>79 466</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26.89%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14483935"/>
                  </a:ext>
                </a:extLst>
              </a:tr>
              <a:tr h="203080">
                <a:tc>
                  <a:txBody>
                    <a:bodyPr/>
                    <a:lstStyle/>
                    <a:p>
                      <a:pPr algn="l" rtl="0" fontAlgn="ctr"/>
                      <a:r>
                        <a:rPr lang="en-ZA" sz="1200" b="0" i="0" u="none" strike="noStrike">
                          <a:solidFill>
                            <a:srgbClr val="000000"/>
                          </a:solidFill>
                          <a:effectLst/>
                          <a:latin typeface="Calibri" panose="020F0502020204030204" pitchFamily="34" charset="0"/>
                        </a:rPr>
                        <a:t>Compensation of Employees </a:t>
                      </a:r>
                    </a:p>
                  </a:txBody>
                  <a:tcPr marL="84160"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1" i="0" u="none" strike="noStrike">
                          <a:solidFill>
                            <a:srgbClr val="000000"/>
                          </a:solidFill>
                          <a:effectLst/>
                          <a:latin typeface="Calibri" panose="020F0502020204030204" pitchFamily="34" charset="0"/>
                        </a:rPr>
                        <a:t>65 951</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b"/>
                      <a:r>
                        <a:rPr lang="en-ZA" sz="1200" b="0" i="0" u="none" strike="noStrike">
                          <a:solidFill>
                            <a:srgbClr val="000000"/>
                          </a:solidFill>
                          <a:effectLst/>
                          <a:latin typeface="Calibri" panose="020F0502020204030204" pitchFamily="34" charset="0"/>
                        </a:rPr>
                        <a:t>11 050</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           11 492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1" i="0" u="none" strike="noStrike" dirty="0">
                          <a:solidFill>
                            <a:srgbClr val="000000"/>
                          </a:solidFill>
                          <a:effectLst/>
                          <a:latin typeface="Calibri" panose="020F0502020204030204" pitchFamily="34" charset="0"/>
                        </a:rPr>
                        <a:t>22 542</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43 409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34.18%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813116071"/>
                  </a:ext>
                </a:extLst>
              </a:tr>
              <a:tr h="203080">
                <a:tc>
                  <a:txBody>
                    <a:bodyPr/>
                    <a:lstStyle/>
                    <a:p>
                      <a:pPr algn="l" rtl="0" fontAlgn="ctr"/>
                      <a:r>
                        <a:rPr lang="en-ZA" sz="1200" b="0" i="0" u="none" strike="noStrike">
                          <a:solidFill>
                            <a:srgbClr val="000000"/>
                          </a:solidFill>
                          <a:effectLst/>
                          <a:latin typeface="Calibri" panose="020F0502020204030204" pitchFamily="34" charset="0"/>
                        </a:rPr>
                        <a:t>Goods and Services</a:t>
                      </a:r>
                    </a:p>
                  </a:txBody>
                  <a:tcPr marL="84160"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42 745</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0" i="0" u="none" strike="noStrike">
                          <a:solidFill>
                            <a:srgbClr val="000000"/>
                          </a:solidFill>
                          <a:effectLst/>
                          <a:latin typeface="Calibri" panose="020F0502020204030204" pitchFamily="34" charset="0"/>
                        </a:rPr>
                        <a:t>3 194</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3 494</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6 688</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36 057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15.65%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6425957"/>
                  </a:ext>
                </a:extLst>
              </a:tr>
              <a:tr h="203080">
                <a:tc>
                  <a:txBody>
                    <a:bodyPr/>
                    <a:lstStyle/>
                    <a:p>
                      <a:pPr algn="l" rtl="0" fontAlgn="ctr"/>
                      <a:r>
                        <a:rPr lang="en-ZA" sz="1200" b="1" i="0" u="none" strike="noStrike">
                          <a:solidFill>
                            <a:srgbClr val="000000"/>
                          </a:solidFill>
                          <a:effectLst/>
                          <a:latin typeface="Calibri" panose="020F0502020204030204" pitchFamily="34" charset="0"/>
                        </a:rPr>
                        <a:t>Transfers and Subsidies</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7 212 035</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a:solidFill>
                            <a:srgbClr val="000000"/>
                          </a:solidFill>
                          <a:effectLst/>
                          <a:latin typeface="Calibri" panose="020F0502020204030204" pitchFamily="34" charset="0"/>
                        </a:rPr>
                        <a:t>1 146 921</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2 331 697</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3 478 618</a:t>
                      </a:r>
                    </a:p>
                  </a:txBody>
                  <a:tcPr marL="9351" marR="9351" marT="93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3 733 417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48.23%</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1146987"/>
                  </a:ext>
                </a:extLst>
              </a:tr>
              <a:tr h="203080">
                <a:tc>
                  <a:txBody>
                    <a:bodyPr/>
                    <a:lstStyle/>
                    <a:p>
                      <a:pPr algn="l" rtl="0" fontAlgn="ctr"/>
                      <a:r>
                        <a:rPr lang="en-ZA" sz="1200" b="0" i="0" u="none" strike="noStrike">
                          <a:solidFill>
                            <a:srgbClr val="000000"/>
                          </a:solidFill>
                          <a:effectLst/>
                          <a:latin typeface="Calibri" panose="020F0502020204030204" pitchFamily="34" charset="0"/>
                        </a:rPr>
                        <a:t>Departmental agencies and accounts</a:t>
                      </a:r>
                    </a:p>
                  </a:txBody>
                  <a:tcPr marL="84160"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7 206 060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1 146 842</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2 330 118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3 476 960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3 729 100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48.25%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546853924"/>
                  </a:ext>
                </a:extLst>
              </a:tr>
              <a:tr h="203080">
                <a:tc>
                  <a:txBody>
                    <a:bodyPr/>
                    <a:lstStyle/>
                    <a:p>
                      <a:pPr algn="l" rtl="0" fontAlgn="ctr"/>
                      <a:r>
                        <a:rPr lang="en-ZA" sz="1200" b="0" i="0" u="none" strike="noStrike">
                          <a:solidFill>
                            <a:srgbClr val="000000"/>
                          </a:solidFill>
                          <a:effectLst/>
                          <a:latin typeface="Calibri" panose="020F0502020204030204" pitchFamily="34" charset="0"/>
                        </a:rPr>
                        <a:t>Higher education institutions</a:t>
                      </a:r>
                    </a:p>
                  </a:txBody>
                  <a:tcPr marL="84160"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1 500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             1 500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0.00%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110274162"/>
                  </a:ext>
                </a:extLst>
              </a:tr>
              <a:tr h="406162">
                <a:tc>
                  <a:txBody>
                    <a:bodyPr/>
                    <a:lstStyle/>
                    <a:p>
                      <a:pPr algn="l" rtl="0" fontAlgn="ctr"/>
                      <a:r>
                        <a:rPr lang="en-ZA" sz="1200" b="0" i="0" u="none" strike="noStrike">
                          <a:solidFill>
                            <a:srgbClr val="000000"/>
                          </a:solidFill>
                          <a:effectLst/>
                          <a:latin typeface="Calibri" panose="020F0502020204030204" pitchFamily="34" charset="0"/>
                        </a:rPr>
                        <a:t>Foreign governments and international organisations</a:t>
                      </a:r>
                    </a:p>
                  </a:txBody>
                  <a:tcPr marL="84160"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4 230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79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             1 553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1 632</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             2 598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38.58%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423573911"/>
                  </a:ext>
                </a:extLst>
              </a:tr>
              <a:tr h="203080">
                <a:tc>
                  <a:txBody>
                    <a:bodyPr/>
                    <a:lstStyle/>
                    <a:p>
                      <a:pPr algn="l" rtl="0" fontAlgn="ctr"/>
                      <a:r>
                        <a:rPr lang="en-ZA" sz="1200" b="0" i="0" u="none" strike="noStrike">
                          <a:solidFill>
                            <a:srgbClr val="000000"/>
                          </a:solidFill>
                          <a:effectLst/>
                          <a:latin typeface="Calibri" panose="020F0502020204030204" pitchFamily="34" charset="0"/>
                        </a:rPr>
                        <a:t>Households</a:t>
                      </a:r>
                    </a:p>
                  </a:txBody>
                  <a:tcPr marL="84160"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                 245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                    -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26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                  26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                219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10.61%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49550172"/>
                  </a:ext>
                </a:extLst>
              </a:tr>
              <a:tr h="203080">
                <a:tc>
                  <a:txBody>
                    <a:bodyPr/>
                    <a:lstStyle/>
                    <a:p>
                      <a:pPr algn="l" rtl="0" fontAlgn="ctr"/>
                      <a:r>
                        <a:rPr lang="en-ZA" sz="1200" b="1" i="0" u="none" strike="noStrike">
                          <a:solidFill>
                            <a:srgbClr val="000000"/>
                          </a:solidFill>
                          <a:effectLst/>
                          <a:latin typeface="Calibri" panose="020F0502020204030204" pitchFamily="34" charset="0"/>
                        </a:rPr>
                        <a:t>Payments of Capital Assets</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2 906</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                  -5 </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2906</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0.00%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03569436"/>
                  </a:ext>
                </a:extLst>
              </a:tr>
              <a:tr h="203080">
                <a:tc>
                  <a:txBody>
                    <a:bodyPr/>
                    <a:lstStyle/>
                    <a:p>
                      <a:pPr algn="l" rtl="0" fontAlgn="ctr"/>
                      <a:r>
                        <a:rPr lang="en-ZA" sz="1200" b="1" i="0" u="none" strike="noStrike" dirty="0">
                          <a:solidFill>
                            <a:srgbClr val="000000"/>
                          </a:solidFill>
                          <a:effectLst/>
                          <a:latin typeface="Calibri" panose="020F0502020204030204" pitchFamily="34" charset="0"/>
                        </a:rPr>
                        <a:t>TOTAL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7 323 637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1 161 170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2 346 678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3 507 848</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3 815 789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47.90%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3916102694"/>
                  </a:ext>
                </a:extLst>
              </a:tr>
            </a:tbl>
          </a:graphicData>
        </a:graphic>
      </p:graphicFrame>
    </p:spTree>
    <p:extLst>
      <p:ext uri="{BB962C8B-B14F-4D97-AF65-F5344CB8AC3E}">
        <p14:creationId xmlns:p14="http://schemas.microsoft.com/office/powerpoint/2010/main" xmlns="" val="4091246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879C095-C767-48FE-B401-B24E980EDC45}" type="datetime3">
              <a:rPr lang="en-US" smtClean="0"/>
              <a:pPr>
                <a:defRPr/>
              </a:pPr>
              <a:t>8 March 2018</a:t>
            </a:fld>
            <a:endParaRPr lang="en-US" dirty="0"/>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57</a:t>
            </a:fld>
            <a:endParaRPr lang="en-US" dirty="0"/>
          </a:p>
        </p:txBody>
      </p:sp>
      <p:sp>
        <p:nvSpPr>
          <p:cNvPr id="8" name="Rectangle 2"/>
          <p:cNvSpPr>
            <a:spLocks noChangeArrowheads="1"/>
          </p:cNvSpPr>
          <p:nvPr/>
        </p:nvSpPr>
        <p:spPr bwMode="auto">
          <a:xfrm>
            <a:off x="560388" y="1814627"/>
            <a:ext cx="8785225" cy="1200329"/>
          </a:xfrm>
          <a:prstGeom prst="rect">
            <a:avLst/>
          </a:prstGeom>
          <a:noFill/>
          <a:ln w="9525">
            <a:noFill/>
            <a:miter lim="800000"/>
            <a:headEnd/>
            <a:tailEnd/>
          </a:ln>
        </p:spPr>
        <p:txBody>
          <a:bodyPr anchor="b">
            <a:spAutoFit/>
          </a:bodyPr>
          <a:lstStyle/>
          <a:p>
            <a:pPr algn="ctr">
              <a:defRPr/>
            </a:pPr>
            <a:r>
              <a:rPr lang="en-US" sz="3600" b="1" dirty="0">
                <a:solidFill>
                  <a:schemeClr val="tx2"/>
                </a:solidFill>
                <a:latin typeface="Calibri" panose="020F0502020204030204" pitchFamily="34" charset="0"/>
              </a:rPr>
              <a:t>P4 : WELFARE SERVICE POLICY DEVELOPMENT AND ADMINISTRATION</a:t>
            </a:r>
            <a:endParaRPr lang="en-US" sz="4800" b="1" dirty="0">
              <a:solidFill>
                <a:schemeClr val="tx2"/>
              </a:solidFill>
              <a:effectLst>
                <a:outerShdw blurRad="38100" dist="38100" dir="2700000" algn="tl">
                  <a:srgbClr val="C0C0C0"/>
                </a:outerShdw>
              </a:effectLst>
              <a:latin typeface="Calibri" panose="020F0502020204030204" pitchFamily="34" charset="0"/>
            </a:endParaRPr>
          </a:p>
        </p:txBody>
      </p:sp>
    </p:spTree>
    <p:extLst>
      <p:ext uri="{BB962C8B-B14F-4D97-AF65-F5344CB8AC3E}">
        <p14:creationId xmlns:p14="http://schemas.microsoft.com/office/powerpoint/2010/main" xmlns="" val="17904978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D0C0D9-B7D8-4AC1-AE3C-097D7CEA8C36}"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632D8FDE-F9DC-48C9-B5EB-EAAD3BE63EF1}" type="slidenum">
              <a:rPr lang="en-US" smtClean="0"/>
              <a:pPr>
                <a:defRPr/>
              </a:pPr>
              <a:t>58</a:t>
            </a:fld>
            <a:endParaRPr lang="en-US" dirty="0" smtClean="0"/>
          </a:p>
        </p:txBody>
      </p:sp>
      <p:sp>
        <p:nvSpPr>
          <p:cNvPr id="2" name="Rectangle 2"/>
          <p:cNvSpPr>
            <a:spLocks noChangeArrowheads="1"/>
          </p:cNvSpPr>
          <p:nvPr/>
        </p:nvSpPr>
        <p:spPr bwMode="auto">
          <a:xfrm>
            <a:off x="488505" y="75697"/>
            <a:ext cx="8785225" cy="954107"/>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P4 : WELFARE SERVICE POLICY DEVELOPMENT AND ADMINISTRATION</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352601" y="980729"/>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9" y="1288703"/>
          <a:ext cx="8256587" cy="4450111"/>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5961112" y="2276872"/>
            <a:ext cx="1728192" cy="432048"/>
          </a:xfrm>
          <a:prstGeom prst="wedgeRoundRectCallout">
            <a:avLst>
              <a:gd name="adj1" fmla="val 6338"/>
              <a:gd name="adj2" fmla="val 18469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b="1" dirty="0">
                <a:latin typeface="Calibri" panose="020F0502020204030204" pitchFamily="34" charset="0"/>
              </a:rPr>
              <a:t>44,6% Spent</a:t>
            </a:r>
          </a:p>
        </p:txBody>
      </p:sp>
    </p:spTree>
    <p:extLst>
      <p:ext uri="{BB962C8B-B14F-4D97-AF65-F5344CB8AC3E}">
        <p14:creationId xmlns:p14="http://schemas.microsoft.com/office/powerpoint/2010/main" xmlns="" val="5175263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EAB8EF-234D-43F6-BAD5-CB791C795ACC}"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A487C607-7546-4959-BF12-0379D6902BF5}" type="slidenum">
              <a:rPr lang="en-US" smtClean="0"/>
              <a:pPr>
                <a:defRPr/>
              </a:pPr>
              <a:t>59</a:t>
            </a:fld>
            <a:endParaRPr lang="en-US" dirty="0" smtClean="0"/>
          </a:p>
        </p:txBody>
      </p:sp>
      <p:sp>
        <p:nvSpPr>
          <p:cNvPr id="6" name="Rectangle 2"/>
          <p:cNvSpPr>
            <a:spLocks noChangeArrowheads="1"/>
          </p:cNvSpPr>
          <p:nvPr/>
        </p:nvSpPr>
        <p:spPr bwMode="auto">
          <a:xfrm>
            <a:off x="385264" y="188641"/>
            <a:ext cx="8785225" cy="830997"/>
          </a:xfrm>
          <a:prstGeom prst="rect">
            <a:avLst/>
          </a:prstGeom>
          <a:noFill/>
          <a:ln w="9525">
            <a:noFill/>
            <a:miter lim="800000"/>
            <a:headEnd/>
            <a:tailEnd/>
          </a:ln>
        </p:spPr>
        <p:txBody>
          <a:bodyPr anchor="b">
            <a:spAutoFit/>
          </a:bodyPr>
          <a:lstStyle/>
          <a:p>
            <a:pPr algn="ctr">
              <a:defRPr/>
            </a:pPr>
            <a:r>
              <a:rPr lang="en-US" sz="2400" b="1" dirty="0">
                <a:solidFill>
                  <a:schemeClr val="tx2"/>
                </a:solidFill>
                <a:latin typeface="Calibri" panose="020F0502020204030204" pitchFamily="34" charset="0"/>
              </a:rPr>
              <a:t>P4 : WELFARE SERVICE POLICY DEVELOPMENT AND ADMINISTRATION</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3" name="Table 2"/>
          <p:cNvGraphicFramePr>
            <a:graphicFrameLocks noGrp="1"/>
          </p:cNvGraphicFramePr>
          <p:nvPr>
            <p:extLst/>
          </p:nvPr>
        </p:nvGraphicFramePr>
        <p:xfrm>
          <a:off x="663075" y="1124745"/>
          <a:ext cx="8507412" cy="4400241"/>
        </p:xfrm>
        <a:graphic>
          <a:graphicData uri="http://schemas.openxmlformats.org/drawingml/2006/table">
            <a:tbl>
              <a:tblPr/>
              <a:tblGrid>
                <a:gridCol w="3049887">
                  <a:extLst>
                    <a:ext uri="{9D8B030D-6E8A-4147-A177-3AD203B41FA5}">
                      <a16:colId xmlns:a16="http://schemas.microsoft.com/office/drawing/2014/main" xmlns="" val="207553712"/>
                    </a:ext>
                  </a:extLst>
                </a:gridCol>
                <a:gridCol w="999755">
                  <a:extLst>
                    <a:ext uri="{9D8B030D-6E8A-4147-A177-3AD203B41FA5}">
                      <a16:colId xmlns:a16="http://schemas.microsoft.com/office/drawing/2014/main" xmlns="" val="3289822867"/>
                    </a:ext>
                  </a:extLst>
                </a:gridCol>
                <a:gridCol w="949135">
                  <a:extLst>
                    <a:ext uri="{9D8B030D-6E8A-4147-A177-3AD203B41FA5}">
                      <a16:colId xmlns:a16="http://schemas.microsoft.com/office/drawing/2014/main" xmlns="" val="1676254049"/>
                    </a:ext>
                  </a:extLst>
                </a:gridCol>
                <a:gridCol w="923825">
                  <a:extLst>
                    <a:ext uri="{9D8B030D-6E8A-4147-A177-3AD203B41FA5}">
                      <a16:colId xmlns:a16="http://schemas.microsoft.com/office/drawing/2014/main" xmlns="" val="3361773416"/>
                    </a:ext>
                  </a:extLst>
                </a:gridCol>
                <a:gridCol w="901678">
                  <a:extLst>
                    <a:ext uri="{9D8B030D-6E8A-4147-A177-3AD203B41FA5}">
                      <a16:colId xmlns:a16="http://schemas.microsoft.com/office/drawing/2014/main" xmlns="" val="3283068212"/>
                    </a:ext>
                  </a:extLst>
                </a:gridCol>
                <a:gridCol w="847894">
                  <a:extLst>
                    <a:ext uri="{9D8B030D-6E8A-4147-A177-3AD203B41FA5}">
                      <a16:colId xmlns:a16="http://schemas.microsoft.com/office/drawing/2014/main" xmlns="" val="2477086795"/>
                    </a:ext>
                  </a:extLst>
                </a:gridCol>
                <a:gridCol w="835238">
                  <a:extLst>
                    <a:ext uri="{9D8B030D-6E8A-4147-A177-3AD203B41FA5}">
                      <a16:colId xmlns:a16="http://schemas.microsoft.com/office/drawing/2014/main" xmlns="" val="3776043693"/>
                    </a:ext>
                  </a:extLst>
                </a:gridCol>
              </a:tblGrid>
              <a:tr h="268353">
                <a:tc rowSpan="3">
                  <a:txBody>
                    <a:bodyPr/>
                    <a:lstStyle/>
                    <a:p>
                      <a:pPr algn="ctr" fontAlgn="ctr"/>
                      <a:r>
                        <a:rPr lang="en-ZA" sz="1200" b="1" i="0" u="none" strike="noStrike" dirty="0">
                          <a:solidFill>
                            <a:srgbClr val="000000"/>
                          </a:solidFill>
                          <a:effectLst/>
                          <a:latin typeface="Calibri" panose="020F0502020204030204" pitchFamily="34" charset="0"/>
                        </a:rPr>
                        <a:t>SUB PROGRAMMES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fontAlgn="ctr"/>
                      <a:r>
                        <a:rPr lang="en-ZA" sz="1200" b="1" i="0" u="none" strike="noStrike" dirty="0">
                          <a:solidFill>
                            <a:srgbClr val="000000"/>
                          </a:solidFill>
                          <a:effectLst/>
                          <a:latin typeface="Calibri" panose="020F0502020204030204" pitchFamily="34" charset="0"/>
                        </a:rPr>
                        <a:t>Adjusted Voted</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gridSpan="5">
                  <a:txBody>
                    <a:bodyPr/>
                    <a:lstStyle/>
                    <a:p>
                      <a:pPr algn="ctr" fontAlgn="b"/>
                      <a:r>
                        <a:rPr lang="en-ZA" sz="1200" b="1" i="0" u="none" strike="noStrike">
                          <a:solidFill>
                            <a:srgbClr val="000000"/>
                          </a:solidFill>
                          <a:effectLst/>
                          <a:latin typeface="Calibri" panose="020F0502020204030204" pitchFamily="34" charset="0"/>
                        </a:rPr>
                        <a:t>Actual</a:t>
                      </a:r>
                    </a:p>
                  </a:txBody>
                  <a:tcPr marL="9185" marR="9185" marT="91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076900778"/>
                  </a:ext>
                </a:extLst>
              </a:tr>
              <a:tr h="536707">
                <a:tc vMerge="1">
                  <a:txBody>
                    <a:bodyPr/>
                    <a:lstStyle/>
                    <a:p>
                      <a:endParaRPr lang="en-ZA"/>
                    </a:p>
                  </a:txBody>
                  <a:tcPr/>
                </a:tc>
                <a:tc vMerge="1">
                  <a:txBody>
                    <a:bodyPr/>
                    <a:lstStyle/>
                    <a:p>
                      <a:endParaRPr lang="en-ZA"/>
                    </a:p>
                  </a:txBody>
                  <a:tcPr/>
                </a:tc>
                <a:tc>
                  <a:txBody>
                    <a:bodyPr/>
                    <a:lstStyle/>
                    <a:p>
                      <a:pPr algn="ctr" fontAlgn="b"/>
                      <a:r>
                        <a:rPr lang="en-ZA" sz="1200" b="1" i="0" u="none" strike="noStrike" dirty="0">
                          <a:solidFill>
                            <a:srgbClr val="000000"/>
                          </a:solidFill>
                          <a:effectLst/>
                          <a:latin typeface="Calibri" panose="020F0502020204030204" pitchFamily="34" charset="0"/>
                        </a:rPr>
                        <a:t>Apr – Jun 2017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dirty="0">
                          <a:solidFill>
                            <a:srgbClr val="000000"/>
                          </a:solidFill>
                          <a:effectLst/>
                          <a:latin typeface="Calibri" panose="020F0502020204030204" pitchFamily="34" charset="0"/>
                        </a:rPr>
                        <a:t>July-Sept 2017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a:solidFill>
                            <a:srgbClr val="000000"/>
                          </a:solidFill>
                          <a:effectLst/>
                          <a:latin typeface="Calibri" panose="020F0502020204030204" pitchFamily="34" charset="0"/>
                        </a:rPr>
                        <a:t>Total Spending</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a:solidFill>
                            <a:srgbClr val="000000"/>
                          </a:solidFill>
                          <a:effectLst/>
                          <a:latin typeface="Calibri" panose="020F0502020204030204" pitchFamily="34" charset="0"/>
                        </a:rPr>
                        <a:t>Deviation</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a:solidFill>
                            <a:srgbClr val="000000"/>
                          </a:solidFill>
                          <a:effectLst/>
                          <a:latin typeface="Calibri" panose="020F0502020204030204" pitchFamily="34" charset="0"/>
                        </a:rPr>
                        <a:t>% Spent</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871668734"/>
                  </a:ext>
                </a:extLst>
              </a:tr>
              <a:tr h="268353">
                <a:tc vMerge="1">
                  <a:txBody>
                    <a:bodyPr/>
                    <a:lstStyle/>
                    <a:p>
                      <a:endParaRPr lang="en-ZA"/>
                    </a:p>
                  </a:txBody>
                  <a:tcPr/>
                </a:tc>
                <a:tc>
                  <a:txBody>
                    <a:bodyPr/>
                    <a:lstStyle/>
                    <a:p>
                      <a:pPr algn="ctr" fontAlgn="b"/>
                      <a:r>
                        <a:rPr lang="en-ZA" sz="1200" b="1" i="0" u="none" strike="noStrike">
                          <a:solidFill>
                            <a:srgbClr val="000000"/>
                          </a:solidFill>
                          <a:effectLst/>
                          <a:latin typeface="Calibri" panose="020F0502020204030204" pitchFamily="34" charset="0"/>
                        </a:rPr>
                        <a:t>R’ 000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dirty="0">
                          <a:solidFill>
                            <a:srgbClr val="000000"/>
                          </a:solidFill>
                          <a:effectLst/>
                          <a:latin typeface="Calibri" panose="020F0502020204030204" pitchFamily="34" charset="0"/>
                        </a:rPr>
                        <a:t>R’000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dirty="0">
                          <a:solidFill>
                            <a:srgbClr val="000000"/>
                          </a:solidFill>
                          <a:effectLst/>
                          <a:latin typeface="Calibri" panose="020F0502020204030204" pitchFamily="34" charset="0"/>
                        </a:rPr>
                        <a:t>R’000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dirty="0">
                          <a:solidFill>
                            <a:srgbClr val="000000"/>
                          </a:solidFill>
                          <a:effectLst/>
                          <a:latin typeface="Calibri" panose="020F0502020204030204" pitchFamily="34" charset="0"/>
                        </a:rPr>
                        <a:t> R’000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dirty="0">
                          <a:solidFill>
                            <a:srgbClr val="000000"/>
                          </a:solidFill>
                          <a:effectLst/>
                          <a:latin typeface="Calibri" panose="020F0502020204030204" pitchFamily="34" charset="0"/>
                        </a:rPr>
                        <a:t> R’000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438920615"/>
                  </a:ext>
                </a:extLst>
              </a:tr>
              <a:tr h="268353">
                <a:tc>
                  <a:txBody>
                    <a:bodyPr/>
                    <a:lstStyle/>
                    <a:p>
                      <a:pPr algn="l" rtl="0" fontAlgn="ctr"/>
                      <a:r>
                        <a:rPr lang="en-ZA" sz="1200" b="0" i="0" u="none" strike="noStrike">
                          <a:solidFill>
                            <a:srgbClr val="000000"/>
                          </a:solidFill>
                          <a:effectLst/>
                          <a:latin typeface="Calibri" panose="020F0502020204030204" pitchFamily="34" charset="0"/>
                        </a:rPr>
                        <a:t>Service Standards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30 028</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5 131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5 354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10 485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19 543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34.92%</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580609398"/>
                  </a:ext>
                </a:extLst>
              </a:tr>
              <a:tr h="268353">
                <a:tc>
                  <a:txBody>
                    <a:bodyPr/>
                    <a:lstStyle/>
                    <a:p>
                      <a:pPr algn="l" rtl="0" fontAlgn="ctr"/>
                      <a:r>
                        <a:rPr lang="en-ZA" sz="1200" b="0" i="0" u="none" strike="noStrike">
                          <a:solidFill>
                            <a:srgbClr val="000000"/>
                          </a:solidFill>
                          <a:effectLst/>
                          <a:latin typeface="Calibri" panose="020F0502020204030204" pitchFamily="34" charset="0"/>
                        </a:rPr>
                        <a:t>Substance Abuse</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74 953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9 631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5 272</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14 903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60 050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19.88%</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689535373"/>
                  </a:ext>
                </a:extLst>
              </a:tr>
              <a:tr h="268353">
                <a:tc>
                  <a:txBody>
                    <a:bodyPr/>
                    <a:lstStyle/>
                    <a:p>
                      <a:pPr algn="l" rtl="0" fontAlgn="ctr"/>
                      <a:r>
                        <a:rPr lang="en-ZA" sz="1200" b="0" i="0" u="none" strike="noStrike">
                          <a:solidFill>
                            <a:srgbClr val="000000"/>
                          </a:solidFill>
                          <a:effectLst/>
                          <a:latin typeface="Calibri" panose="020F0502020204030204" pitchFamily="34" charset="0"/>
                        </a:rPr>
                        <a:t>Older Persons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a:solidFill>
                            <a:srgbClr val="000000"/>
                          </a:solidFill>
                          <a:effectLst/>
                          <a:latin typeface="Calibri" panose="020F0502020204030204" pitchFamily="34" charset="0"/>
                        </a:rPr>
                        <a:t>20 191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1 649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1 825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3 474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16 717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17.21%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995629073"/>
                  </a:ext>
                </a:extLst>
              </a:tr>
              <a:tr h="268353">
                <a:tc>
                  <a:txBody>
                    <a:bodyPr/>
                    <a:lstStyle/>
                    <a:p>
                      <a:pPr algn="l" rtl="0" fontAlgn="ctr"/>
                      <a:r>
                        <a:rPr lang="en-ZA" sz="1200" b="0" i="0" u="none" strike="noStrike">
                          <a:solidFill>
                            <a:srgbClr val="000000"/>
                          </a:solidFill>
                          <a:effectLst/>
                          <a:latin typeface="Calibri" panose="020F0502020204030204" pitchFamily="34" charset="0"/>
                        </a:rPr>
                        <a:t>People with Disabilities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a:solidFill>
                            <a:srgbClr val="000000"/>
                          </a:solidFill>
                          <a:effectLst/>
                          <a:latin typeface="Calibri" panose="020F0502020204030204" pitchFamily="34" charset="0"/>
                        </a:rPr>
                        <a:t>29 679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4 684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5 675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10 359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19 320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34.90%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86368813"/>
                  </a:ext>
                </a:extLst>
              </a:tr>
              <a:tr h="268353">
                <a:tc>
                  <a:txBody>
                    <a:bodyPr/>
                    <a:lstStyle/>
                    <a:p>
                      <a:pPr algn="l" rtl="0" fontAlgn="ctr"/>
                      <a:r>
                        <a:rPr lang="en-ZA" sz="1200" b="0" i="0" u="none" strike="noStrike">
                          <a:solidFill>
                            <a:srgbClr val="000000"/>
                          </a:solidFill>
                          <a:effectLst/>
                          <a:latin typeface="Calibri" panose="020F0502020204030204" pitchFamily="34" charset="0"/>
                        </a:rPr>
                        <a:t>Children</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398 501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94 223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108 476</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202 699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195 802</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50.87%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239096422"/>
                  </a:ext>
                </a:extLst>
              </a:tr>
              <a:tr h="268353">
                <a:tc>
                  <a:txBody>
                    <a:bodyPr/>
                    <a:lstStyle/>
                    <a:p>
                      <a:pPr algn="l" rtl="0" fontAlgn="ctr"/>
                      <a:r>
                        <a:rPr lang="en-ZA" sz="1200" b="0" i="0" u="none" strike="noStrike">
                          <a:solidFill>
                            <a:srgbClr val="000000"/>
                          </a:solidFill>
                          <a:effectLst/>
                          <a:latin typeface="Calibri" panose="020F0502020204030204" pitchFamily="34" charset="0"/>
                        </a:rPr>
                        <a:t>Families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9 359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2 083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2 741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4 824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4 535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51.54%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601468594"/>
                  </a:ext>
                </a:extLst>
              </a:tr>
              <a:tr h="295189">
                <a:tc>
                  <a:txBody>
                    <a:bodyPr/>
                    <a:lstStyle/>
                    <a:p>
                      <a:pPr algn="l" rtl="0" fontAlgn="ctr"/>
                      <a:r>
                        <a:rPr lang="en-ZA" sz="1200" b="0" i="0" u="none" strike="noStrike">
                          <a:solidFill>
                            <a:srgbClr val="000000"/>
                          </a:solidFill>
                          <a:effectLst/>
                          <a:latin typeface="Calibri" panose="020F0502020204030204" pitchFamily="34" charset="0"/>
                        </a:rPr>
                        <a:t>Social Crime Prevention and Victim Empowerment</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62 401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17 325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16 330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33 655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28 746</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53.93%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607494269"/>
                  </a:ext>
                </a:extLst>
              </a:tr>
              <a:tr h="268353">
                <a:tc>
                  <a:txBody>
                    <a:bodyPr/>
                    <a:lstStyle/>
                    <a:p>
                      <a:pPr algn="l" rtl="0" fontAlgn="ctr"/>
                      <a:r>
                        <a:rPr lang="en-ZA" sz="1200" b="0" i="0" u="none" strike="noStrike">
                          <a:solidFill>
                            <a:srgbClr val="000000"/>
                          </a:solidFill>
                          <a:effectLst/>
                          <a:latin typeface="Calibri" panose="020F0502020204030204" pitchFamily="34" charset="0"/>
                        </a:rPr>
                        <a:t>Youth</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14 025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2 380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3 484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5 864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8 161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41.81%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88946811"/>
                  </a:ext>
                </a:extLst>
              </a:tr>
              <a:tr h="268353">
                <a:tc>
                  <a:txBody>
                    <a:bodyPr/>
                    <a:lstStyle/>
                    <a:p>
                      <a:pPr algn="l" rtl="0" fontAlgn="ctr"/>
                      <a:r>
                        <a:rPr lang="en-ZA" sz="1200" b="0" i="0" u="none" strike="noStrike">
                          <a:solidFill>
                            <a:srgbClr val="000000"/>
                          </a:solidFill>
                          <a:effectLst/>
                          <a:latin typeface="Calibri" panose="020F0502020204030204" pitchFamily="34" charset="0"/>
                        </a:rPr>
                        <a:t>HIV and AIDS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101 789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5 273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6 339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11 612</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90 177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11.41%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664898124"/>
                  </a:ext>
                </a:extLst>
              </a:tr>
              <a:tr h="268353">
                <a:tc>
                  <a:txBody>
                    <a:bodyPr/>
                    <a:lstStyle/>
                    <a:p>
                      <a:pPr algn="l" rtl="0" fontAlgn="ctr"/>
                      <a:r>
                        <a:rPr lang="en-ZA" sz="1200" b="0" i="0" u="none" strike="noStrike">
                          <a:solidFill>
                            <a:srgbClr val="000000"/>
                          </a:solidFill>
                          <a:effectLst/>
                          <a:latin typeface="Calibri" panose="020F0502020204030204" pitchFamily="34" charset="0"/>
                        </a:rPr>
                        <a:t>Social Worker Scholarships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305 319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168 031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168 031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137 288</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55.03%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600412236"/>
                  </a:ext>
                </a:extLst>
              </a:tr>
              <a:tr h="268353">
                <a:tc>
                  <a:txBody>
                    <a:bodyPr/>
                    <a:lstStyle/>
                    <a:p>
                      <a:pPr algn="l" rtl="0" fontAlgn="ctr"/>
                      <a:r>
                        <a:rPr lang="en-ZA" sz="1200" b="0" i="0" u="none" strike="noStrike">
                          <a:solidFill>
                            <a:srgbClr val="000000"/>
                          </a:solidFill>
                          <a:effectLst/>
                          <a:latin typeface="Calibri" panose="020F0502020204030204" pitchFamily="34" charset="0"/>
                        </a:rPr>
                        <a:t>Programme Management</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4 010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1 135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986</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2 121</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1 889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52.89%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03668"/>
                  </a:ext>
                </a:extLst>
              </a:tr>
              <a:tr h="268353">
                <a:tc>
                  <a:txBody>
                    <a:bodyPr/>
                    <a:lstStyle/>
                    <a:p>
                      <a:pPr algn="l" rtl="0" fontAlgn="ctr"/>
                      <a:r>
                        <a:rPr lang="en-ZA" sz="1200" b="1" i="0" u="none" strike="noStrike" dirty="0">
                          <a:solidFill>
                            <a:srgbClr val="000000"/>
                          </a:solidFill>
                          <a:effectLst/>
                          <a:latin typeface="Calibri" panose="020F0502020204030204" pitchFamily="34" charset="0"/>
                        </a:rPr>
                        <a:t>TOTAL</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1 050 255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143 514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324 513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468 027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582 228</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44.56%</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899789410"/>
                  </a:ext>
                </a:extLst>
              </a:tr>
            </a:tbl>
          </a:graphicData>
        </a:graphic>
      </p:graphicFrame>
    </p:spTree>
    <p:extLst>
      <p:ext uri="{BB962C8B-B14F-4D97-AF65-F5344CB8AC3E}">
        <p14:creationId xmlns:p14="http://schemas.microsoft.com/office/powerpoint/2010/main" xmlns="" val="226215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endParaRPr lang="en-US" dirty="0"/>
          </a:p>
        </p:txBody>
      </p:sp>
      <p:sp>
        <p:nvSpPr>
          <p:cNvPr id="20483" name="Subtitle 2"/>
          <p:cNvSpPr>
            <a:spLocks noGrp="1"/>
          </p:cNvSpPr>
          <p:nvPr>
            <p:ph idx="1"/>
          </p:nvPr>
        </p:nvSpPr>
        <p:spPr/>
        <p:txBody>
          <a:bodyPr/>
          <a:lstStyle/>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spcBef>
                <a:spcPct val="0"/>
              </a:spcBef>
            </a:pPr>
            <a:endParaRPr lang="en-ZA" altLang="en-US" sz="2800" b="1"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endParaRPr lang="en-US" altLang="en-US" smtClean="0">
              <a:ea typeface="Aharoni" panose="02010803020104030203" pitchFamily="2" charset="-79"/>
              <a:cs typeface="Arial" panose="020B0604020202020204" pitchFamily="34" charset="0"/>
            </a:endParaRPr>
          </a:p>
        </p:txBody>
      </p:sp>
      <p:sp>
        <p:nvSpPr>
          <p:cNvPr id="7" name="Rectangle 6"/>
          <p:cNvSpPr>
            <a:spLocks noChangeArrowheads="1"/>
          </p:cNvSpPr>
          <p:nvPr/>
        </p:nvSpPr>
        <p:spPr bwMode="auto">
          <a:xfrm>
            <a:off x="685800" y="2209800"/>
            <a:ext cx="8915400" cy="1447800"/>
          </a:xfrm>
          <a:prstGeom prst="rect">
            <a:avLst/>
          </a:prstGeom>
          <a:solidFill>
            <a:srgbClr val="FFFFFF"/>
          </a:solidFill>
          <a:ln w="19050">
            <a:solidFill>
              <a:srgbClr val="CC99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defTabSz="914400">
              <a:spcBef>
                <a:spcPct val="0"/>
              </a:spcBef>
              <a:buFontTx/>
              <a:buNone/>
              <a:defRPr/>
            </a:pPr>
            <a:r>
              <a:rPr lang="en-GB" altLang="en-US" b="1" kern="0" smtClean="0">
                <a:solidFill>
                  <a:srgbClr val="000000"/>
                </a:solidFill>
                <a:latin typeface="Arial" panose="020B0604020202020204" pitchFamily="34" charset="0"/>
                <a:cs typeface="Arial" panose="020B0604020202020204" pitchFamily="34" charset="0"/>
              </a:rPr>
              <a:t>Performance Summary</a:t>
            </a:r>
            <a:endParaRPr lang="en-GB" altLang="en-US" sz="3800" b="1" kern="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018337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EAB8EF-234D-43F6-BAD5-CB791C795ACC}"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A487C607-7546-4959-BF12-0379D6902BF5}" type="slidenum">
              <a:rPr lang="en-US" smtClean="0"/>
              <a:pPr>
                <a:defRPr/>
              </a:pPr>
              <a:t>60</a:t>
            </a:fld>
            <a:endParaRPr lang="en-US" dirty="0" smtClean="0"/>
          </a:p>
        </p:txBody>
      </p:sp>
      <p:sp>
        <p:nvSpPr>
          <p:cNvPr id="6" name="Rectangle 2"/>
          <p:cNvSpPr>
            <a:spLocks noChangeArrowheads="1"/>
          </p:cNvSpPr>
          <p:nvPr/>
        </p:nvSpPr>
        <p:spPr bwMode="auto">
          <a:xfrm>
            <a:off x="560512" y="188641"/>
            <a:ext cx="8712967" cy="830997"/>
          </a:xfrm>
          <a:prstGeom prst="rect">
            <a:avLst/>
          </a:prstGeom>
          <a:noFill/>
          <a:ln w="9525">
            <a:noFill/>
            <a:miter lim="800000"/>
            <a:headEnd/>
            <a:tailEnd/>
          </a:ln>
        </p:spPr>
        <p:txBody>
          <a:bodyPr wrap="square" anchor="b">
            <a:spAutoFit/>
          </a:bodyPr>
          <a:lstStyle/>
          <a:p>
            <a:pPr algn="ctr">
              <a:defRPr/>
            </a:pPr>
            <a:r>
              <a:rPr lang="en-US" sz="2400" b="1" dirty="0">
                <a:solidFill>
                  <a:schemeClr val="tx2"/>
                </a:solidFill>
                <a:latin typeface="Calibri" panose="020F0502020204030204" pitchFamily="34" charset="0"/>
              </a:rPr>
              <a:t>P4 : WELFARE SERVICE POLICY DEVELOPMENT AND ADMINISTRATION</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663075" y="1045296"/>
          <a:ext cx="8610405" cy="4327918"/>
        </p:xfrm>
        <a:graphic>
          <a:graphicData uri="http://schemas.openxmlformats.org/drawingml/2006/table">
            <a:tbl>
              <a:tblPr/>
              <a:tblGrid>
                <a:gridCol w="3086810">
                  <a:extLst>
                    <a:ext uri="{9D8B030D-6E8A-4147-A177-3AD203B41FA5}">
                      <a16:colId xmlns:a16="http://schemas.microsoft.com/office/drawing/2014/main" xmlns="" val="1964782578"/>
                    </a:ext>
                  </a:extLst>
                </a:gridCol>
                <a:gridCol w="1011858">
                  <a:extLst>
                    <a:ext uri="{9D8B030D-6E8A-4147-A177-3AD203B41FA5}">
                      <a16:colId xmlns:a16="http://schemas.microsoft.com/office/drawing/2014/main" xmlns="" val="4105635117"/>
                    </a:ext>
                  </a:extLst>
                </a:gridCol>
                <a:gridCol w="960625">
                  <a:extLst>
                    <a:ext uri="{9D8B030D-6E8A-4147-A177-3AD203B41FA5}">
                      <a16:colId xmlns:a16="http://schemas.microsoft.com/office/drawing/2014/main" xmlns="" val="3627509893"/>
                    </a:ext>
                  </a:extLst>
                </a:gridCol>
                <a:gridCol w="935009">
                  <a:extLst>
                    <a:ext uri="{9D8B030D-6E8A-4147-A177-3AD203B41FA5}">
                      <a16:colId xmlns:a16="http://schemas.microsoft.com/office/drawing/2014/main" xmlns="" val="12040645"/>
                    </a:ext>
                  </a:extLst>
                </a:gridCol>
                <a:gridCol w="912594">
                  <a:extLst>
                    <a:ext uri="{9D8B030D-6E8A-4147-A177-3AD203B41FA5}">
                      <a16:colId xmlns:a16="http://schemas.microsoft.com/office/drawing/2014/main" xmlns="" val="1820254066"/>
                    </a:ext>
                  </a:extLst>
                </a:gridCol>
                <a:gridCol w="858159">
                  <a:extLst>
                    <a:ext uri="{9D8B030D-6E8A-4147-A177-3AD203B41FA5}">
                      <a16:colId xmlns:a16="http://schemas.microsoft.com/office/drawing/2014/main" xmlns="" val="593876981"/>
                    </a:ext>
                  </a:extLst>
                </a:gridCol>
                <a:gridCol w="845350">
                  <a:extLst>
                    <a:ext uri="{9D8B030D-6E8A-4147-A177-3AD203B41FA5}">
                      <a16:colId xmlns:a16="http://schemas.microsoft.com/office/drawing/2014/main" xmlns="" val="4012684473"/>
                    </a:ext>
                  </a:extLst>
                </a:gridCol>
              </a:tblGrid>
              <a:tr h="204907">
                <a:tc rowSpan="3">
                  <a:txBody>
                    <a:bodyPr/>
                    <a:lstStyle/>
                    <a:p>
                      <a:pPr algn="ctr" fontAlgn="ctr"/>
                      <a:r>
                        <a:rPr lang="en-ZA" sz="1200" b="1" i="0" u="none" strike="noStrike" dirty="0">
                          <a:solidFill>
                            <a:srgbClr val="000000"/>
                          </a:solidFill>
                          <a:effectLst/>
                          <a:latin typeface="Calibri" panose="020F0502020204030204" pitchFamily="34" charset="0"/>
                        </a:rPr>
                        <a:t>SUB PROGRAMMES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fontAlgn="ctr"/>
                      <a:r>
                        <a:rPr lang="en-ZA" sz="1200" b="1" i="0" u="none" strike="noStrike" dirty="0">
                          <a:solidFill>
                            <a:srgbClr val="000000"/>
                          </a:solidFill>
                          <a:effectLst/>
                          <a:latin typeface="Calibri" panose="020F0502020204030204" pitchFamily="34" charset="0"/>
                        </a:rPr>
                        <a:t>Adjusted Voted</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gridSpan="5">
                  <a:txBody>
                    <a:bodyPr/>
                    <a:lstStyle/>
                    <a:p>
                      <a:pPr algn="ctr" fontAlgn="b"/>
                      <a:r>
                        <a:rPr lang="en-ZA" sz="1200" b="1" i="0" u="none" strike="noStrike" dirty="0">
                          <a:solidFill>
                            <a:srgbClr val="000000"/>
                          </a:solidFill>
                          <a:effectLst/>
                          <a:latin typeface="Calibri" panose="020F0502020204030204" pitchFamily="34" charset="0"/>
                        </a:rPr>
                        <a:t>Actual</a:t>
                      </a:r>
                    </a:p>
                  </a:txBody>
                  <a:tcPr marL="9185" marR="9185" marT="918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791693785"/>
                  </a:ext>
                </a:extLst>
              </a:tr>
              <a:tr h="400015">
                <a:tc vMerge="1">
                  <a:txBody>
                    <a:bodyPr/>
                    <a:lstStyle/>
                    <a:p>
                      <a:endParaRPr lang="en-ZA"/>
                    </a:p>
                  </a:txBody>
                  <a:tcPr/>
                </a:tc>
                <a:tc vMerge="1">
                  <a:txBody>
                    <a:bodyPr/>
                    <a:lstStyle/>
                    <a:p>
                      <a:endParaRPr lang="en-ZA"/>
                    </a:p>
                  </a:txBody>
                  <a:tcPr/>
                </a:tc>
                <a:tc>
                  <a:txBody>
                    <a:bodyPr/>
                    <a:lstStyle/>
                    <a:p>
                      <a:pPr algn="ctr" fontAlgn="b"/>
                      <a:r>
                        <a:rPr lang="en-ZA" sz="1200" b="1" i="0" u="none" strike="noStrike">
                          <a:solidFill>
                            <a:srgbClr val="000000"/>
                          </a:solidFill>
                          <a:effectLst/>
                          <a:latin typeface="Calibri" panose="020F0502020204030204" pitchFamily="34" charset="0"/>
                        </a:rPr>
                        <a:t>Apr – Jun 2017</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dirty="0">
                          <a:solidFill>
                            <a:srgbClr val="000000"/>
                          </a:solidFill>
                          <a:effectLst/>
                          <a:latin typeface="Calibri" panose="020F0502020204030204" pitchFamily="34" charset="0"/>
                        </a:rPr>
                        <a:t>July-Sept 2017</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dirty="0">
                          <a:solidFill>
                            <a:srgbClr val="000000"/>
                          </a:solidFill>
                          <a:effectLst/>
                          <a:latin typeface="Calibri" panose="020F0502020204030204" pitchFamily="34" charset="0"/>
                        </a:rPr>
                        <a:t>Total Spending</a:t>
                      </a:r>
                    </a:p>
                  </a:txBody>
                  <a:tcPr marL="9185" marR="9185" marT="91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dirty="0">
                          <a:solidFill>
                            <a:srgbClr val="000000"/>
                          </a:solidFill>
                          <a:effectLst/>
                          <a:latin typeface="Calibri" panose="020F0502020204030204" pitchFamily="34" charset="0"/>
                        </a:rPr>
                        <a:t>Deviation</a:t>
                      </a:r>
                    </a:p>
                  </a:txBody>
                  <a:tcPr marL="9185" marR="9185" marT="91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dirty="0">
                          <a:solidFill>
                            <a:srgbClr val="000000"/>
                          </a:solidFill>
                          <a:effectLst/>
                          <a:latin typeface="Calibri" panose="020F0502020204030204" pitchFamily="34" charset="0"/>
                        </a:rPr>
                        <a:t>% Spent</a:t>
                      </a:r>
                    </a:p>
                  </a:txBody>
                  <a:tcPr marL="9185" marR="9185" marT="91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813970354"/>
                  </a:ext>
                </a:extLst>
              </a:tr>
              <a:tr h="204907">
                <a:tc vMerge="1">
                  <a:txBody>
                    <a:bodyPr/>
                    <a:lstStyle/>
                    <a:p>
                      <a:endParaRPr lang="en-ZA"/>
                    </a:p>
                  </a:txBody>
                  <a:tcPr/>
                </a:tc>
                <a:tc>
                  <a:txBody>
                    <a:bodyPr/>
                    <a:lstStyle/>
                    <a:p>
                      <a:pPr algn="ctr" fontAlgn="b"/>
                      <a:r>
                        <a:rPr lang="en-ZA" sz="1200" b="1" i="0" u="none" strike="noStrike">
                          <a:solidFill>
                            <a:srgbClr val="000000"/>
                          </a:solidFill>
                          <a:effectLst/>
                          <a:latin typeface="Calibri" panose="020F0502020204030204" pitchFamily="34" charset="0"/>
                        </a:rPr>
                        <a:t>R’ 000</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a:solidFill>
                            <a:srgbClr val="000000"/>
                          </a:solidFill>
                          <a:effectLst/>
                          <a:latin typeface="Calibri" panose="020F0502020204030204" pitchFamily="34" charset="0"/>
                        </a:rPr>
                        <a:t> R’000</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b"/>
                      <a:r>
                        <a:rPr lang="en-ZA" sz="1200" b="1" i="0" u="none" strike="noStrike" dirty="0">
                          <a:solidFill>
                            <a:srgbClr val="000000"/>
                          </a:solidFill>
                          <a:effectLst/>
                          <a:latin typeface="Calibri" panose="020F0502020204030204" pitchFamily="34" charset="0"/>
                        </a:rPr>
                        <a:t> R’000</a:t>
                      </a:r>
                    </a:p>
                  </a:txBody>
                  <a:tcPr marL="9185" marR="9185" marT="9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63540030"/>
                  </a:ext>
                </a:extLst>
              </a:tr>
              <a:tr h="204907">
                <a:tc>
                  <a:txBody>
                    <a:bodyPr/>
                    <a:lstStyle/>
                    <a:p>
                      <a:pPr algn="l" fontAlgn="b"/>
                      <a:r>
                        <a:rPr lang="en-ZA" sz="1200" b="1" i="0" u="none" strike="noStrike">
                          <a:solidFill>
                            <a:srgbClr val="000000"/>
                          </a:solidFill>
                          <a:effectLst/>
                          <a:latin typeface="Calibri" panose="020F0502020204030204" pitchFamily="34" charset="0"/>
                        </a:rPr>
                        <a:t>Economic Classification</a:t>
                      </a:r>
                    </a:p>
                  </a:txBody>
                  <a:tcPr marL="9185" marR="9185" marT="91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185" marR="9185" marT="91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185" marR="9185" marT="91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185" marR="9185" marT="91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185" marR="9185" marT="91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185" marR="9185" marT="91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185" marR="9185" marT="918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1708112"/>
                  </a:ext>
                </a:extLst>
              </a:tr>
              <a:tr h="204907">
                <a:tc>
                  <a:txBody>
                    <a:bodyPr/>
                    <a:lstStyle/>
                    <a:p>
                      <a:pPr algn="l" rtl="0" fontAlgn="ctr"/>
                      <a:r>
                        <a:rPr lang="en-ZA" sz="1200" b="1" i="0" u="none" strike="noStrike" dirty="0">
                          <a:solidFill>
                            <a:srgbClr val="000000"/>
                          </a:solidFill>
                          <a:effectLst/>
                          <a:latin typeface="Calibri" panose="020F0502020204030204" pitchFamily="34" charset="0"/>
                        </a:rPr>
                        <a:t>Current Payments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261 736</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a:solidFill>
                            <a:srgbClr val="000000"/>
                          </a:solidFill>
                          <a:effectLst/>
                          <a:latin typeface="Calibri" panose="020F0502020204030204" pitchFamily="34" charset="0"/>
                        </a:rPr>
                        <a:t>53 664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64 765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118 429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a:solidFill>
                            <a:srgbClr val="000000"/>
                          </a:solidFill>
                          <a:effectLst/>
                          <a:latin typeface="Calibri" panose="020F0502020204030204" pitchFamily="34" charset="0"/>
                        </a:rPr>
                        <a:t>143 307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45.25%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44785955"/>
                  </a:ext>
                </a:extLst>
              </a:tr>
              <a:tr h="204907">
                <a:tc>
                  <a:txBody>
                    <a:bodyPr/>
                    <a:lstStyle/>
                    <a:p>
                      <a:pPr algn="l" rtl="0" fontAlgn="ctr"/>
                      <a:r>
                        <a:rPr lang="en-ZA" sz="1200" b="0" i="0" u="none" strike="noStrike" dirty="0">
                          <a:solidFill>
                            <a:schemeClr val="tx1"/>
                          </a:solidFill>
                          <a:effectLst/>
                          <a:latin typeface="Calibri" panose="020F0502020204030204" pitchFamily="34" charset="0"/>
                        </a:rPr>
                        <a:t>Compensation of Employees </a:t>
                      </a:r>
                    </a:p>
                  </a:txBody>
                  <a:tcPr marL="82663"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b"/>
                      <a:r>
                        <a:rPr lang="en-ZA" sz="1200" b="0" i="0" u="none" strike="noStrike" dirty="0">
                          <a:solidFill>
                            <a:schemeClr val="tx1"/>
                          </a:solidFill>
                          <a:effectLst/>
                          <a:latin typeface="Calibri" panose="020F0502020204030204" pitchFamily="34" charset="0"/>
                        </a:rPr>
                        <a:t>139 344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b"/>
                      <a:r>
                        <a:rPr lang="en-ZA" sz="1200" b="0" i="0" u="none" strike="noStrike" dirty="0">
                          <a:solidFill>
                            <a:schemeClr val="tx1"/>
                          </a:solidFill>
                          <a:effectLst/>
                          <a:latin typeface="Calibri" panose="020F0502020204030204" pitchFamily="34" charset="0"/>
                        </a:rPr>
                        <a:t>35 959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a:solidFill>
                            <a:schemeClr val="tx1"/>
                          </a:solidFill>
                          <a:effectLst/>
                          <a:latin typeface="Calibri" panose="020F0502020204030204" pitchFamily="34" charset="0"/>
                        </a:rPr>
                        <a:t>35 958</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b"/>
                      <a:r>
                        <a:rPr lang="en-ZA" sz="1200" b="0" i="0" u="none" strike="noStrike" dirty="0">
                          <a:solidFill>
                            <a:schemeClr val="tx1"/>
                          </a:solidFill>
                          <a:effectLst/>
                          <a:latin typeface="Calibri" panose="020F0502020204030204" pitchFamily="34" charset="0"/>
                        </a:rPr>
                        <a:t>71 917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chemeClr val="tx1"/>
                          </a:solidFill>
                          <a:effectLst/>
                          <a:latin typeface="Calibri" panose="020F0502020204030204" pitchFamily="34" charset="0"/>
                        </a:rPr>
                        <a:t>67 427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a:solidFill>
                            <a:schemeClr val="tx1"/>
                          </a:solidFill>
                          <a:effectLst/>
                          <a:latin typeface="Calibri" panose="020F0502020204030204" pitchFamily="34" charset="0"/>
                        </a:rPr>
                        <a:t>51.61%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929930105"/>
                  </a:ext>
                </a:extLst>
              </a:tr>
              <a:tr h="204907">
                <a:tc>
                  <a:txBody>
                    <a:bodyPr/>
                    <a:lstStyle/>
                    <a:p>
                      <a:pPr algn="l" rtl="0" fontAlgn="ctr"/>
                      <a:r>
                        <a:rPr lang="en-ZA" sz="1200" b="0" i="0" u="none" strike="noStrike" dirty="0">
                          <a:solidFill>
                            <a:schemeClr val="tx1"/>
                          </a:solidFill>
                          <a:effectLst/>
                          <a:latin typeface="Calibri" panose="020F0502020204030204" pitchFamily="34" charset="0"/>
                        </a:rPr>
                        <a:t>Goods and Services</a:t>
                      </a:r>
                    </a:p>
                  </a:txBody>
                  <a:tcPr marL="82663"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0" i="0" u="none" strike="noStrike" dirty="0">
                          <a:solidFill>
                            <a:schemeClr val="tx1"/>
                          </a:solidFill>
                          <a:effectLst/>
                          <a:latin typeface="Calibri" panose="020F0502020204030204" pitchFamily="34" charset="0"/>
                        </a:rPr>
                        <a:t>122 392</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0" i="0" u="none" strike="noStrike">
                          <a:solidFill>
                            <a:schemeClr val="tx1"/>
                          </a:solidFill>
                          <a:effectLst/>
                          <a:latin typeface="Calibri" panose="020F0502020204030204" pitchFamily="34" charset="0"/>
                        </a:rPr>
                        <a:t>17 705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a:solidFill>
                            <a:schemeClr val="tx1"/>
                          </a:solidFill>
                          <a:effectLst/>
                          <a:latin typeface="Calibri" panose="020F0502020204030204" pitchFamily="34" charset="0"/>
                        </a:rPr>
                        <a:t>28 807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0" i="0" u="none" strike="noStrike" dirty="0">
                          <a:solidFill>
                            <a:schemeClr val="tx1"/>
                          </a:solidFill>
                          <a:effectLst/>
                          <a:latin typeface="Calibri" panose="020F0502020204030204" pitchFamily="34" charset="0"/>
                        </a:rPr>
                        <a:t>46 512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75 880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569425171"/>
                  </a:ext>
                </a:extLst>
              </a:tr>
              <a:tr h="388009">
                <a:tc>
                  <a:txBody>
                    <a:bodyPr/>
                    <a:lstStyle/>
                    <a:p>
                      <a:pPr algn="l" rtl="0" fontAlgn="ctr"/>
                      <a:r>
                        <a:rPr lang="en-ZA" sz="1200" b="1" i="0" u="none" strike="noStrike" dirty="0">
                          <a:solidFill>
                            <a:srgbClr val="000000"/>
                          </a:solidFill>
                          <a:effectLst/>
                          <a:latin typeface="Calibri" panose="020F0502020204030204" pitchFamily="34" charset="0"/>
                        </a:rPr>
                        <a:t>Transfers and Subsidies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783 633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89 225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smtClean="0">
                          <a:solidFill>
                            <a:srgbClr val="000000"/>
                          </a:solidFill>
                          <a:effectLst/>
                          <a:latin typeface="Calibri" panose="020F0502020204030204" pitchFamily="34" charset="0"/>
                        </a:rPr>
                        <a:t>           </a:t>
                      </a:r>
                      <a:r>
                        <a:rPr lang="en-ZA" sz="1200" b="1" i="0" u="none" strike="noStrike" dirty="0">
                          <a:solidFill>
                            <a:srgbClr val="000000"/>
                          </a:solidFill>
                          <a:effectLst/>
                          <a:latin typeface="Calibri" panose="020F0502020204030204" pitchFamily="34" charset="0"/>
                        </a:rPr>
                        <a:t>260 191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349 416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434 217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44.59%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55350793"/>
                  </a:ext>
                </a:extLst>
              </a:tr>
              <a:tr h="218329">
                <a:tc>
                  <a:txBody>
                    <a:bodyPr/>
                    <a:lstStyle/>
                    <a:p>
                      <a:pPr algn="l" rtl="0" fontAlgn="ctr"/>
                      <a:r>
                        <a:rPr lang="en-ZA" sz="1200" b="0" i="0" u="none" strike="noStrike" dirty="0">
                          <a:solidFill>
                            <a:srgbClr val="000000"/>
                          </a:solidFill>
                          <a:effectLst/>
                          <a:latin typeface="Calibri" panose="020F0502020204030204" pitchFamily="34" charset="0"/>
                        </a:rPr>
                        <a:t>Provinces and municipalities</a:t>
                      </a:r>
                    </a:p>
                  </a:txBody>
                  <a:tcPr marL="82663"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556 392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dirty="0">
                          <a:solidFill>
                            <a:srgbClr val="000000"/>
                          </a:solidFill>
                          <a:effectLst/>
                          <a:latin typeface="Calibri" panose="020F0502020204030204" pitchFamily="34" charset="0"/>
                        </a:rPr>
                        <a:t>  </a:t>
                      </a: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88 817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135 978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224 795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331 </a:t>
                      </a:r>
                      <a:r>
                        <a:rPr lang="en-ZA" sz="1200" b="0" i="0" u="none" strike="noStrike" dirty="0" smtClean="0">
                          <a:solidFill>
                            <a:srgbClr val="000000"/>
                          </a:solidFill>
                          <a:effectLst/>
                          <a:latin typeface="Calibri" panose="020F0502020204030204" pitchFamily="34" charset="0"/>
                        </a:rPr>
                        <a:t>597</a:t>
                      </a:r>
                      <a:endParaRPr lang="en-ZA"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40.40%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462958105"/>
                  </a:ext>
                </a:extLst>
              </a:tr>
              <a:tr h="400015">
                <a:tc>
                  <a:txBody>
                    <a:bodyPr/>
                    <a:lstStyle/>
                    <a:p>
                      <a:pPr algn="l" rtl="0" fontAlgn="ctr"/>
                      <a:r>
                        <a:rPr lang="en-ZA" sz="1200" b="0" i="0" u="none" strike="noStrike" dirty="0">
                          <a:solidFill>
                            <a:srgbClr val="000000"/>
                          </a:solidFill>
                          <a:effectLst/>
                          <a:latin typeface="Calibri" panose="020F0502020204030204" pitchFamily="34" charset="0"/>
                        </a:rPr>
                        <a:t>Higher education institutions</a:t>
                      </a:r>
                    </a:p>
                  </a:txBody>
                  <a:tcPr marL="82663"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477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dirty="0">
                          <a:solidFill>
                            <a:srgbClr val="000000"/>
                          </a:solidFill>
                          <a:effectLst/>
                          <a:latin typeface="Calibri" panose="020F0502020204030204" pitchFamily="34" charset="0"/>
                        </a:rPr>
                        <a:t>                           -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0</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477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926334660"/>
                  </a:ext>
                </a:extLst>
              </a:tr>
              <a:tr h="400015">
                <a:tc>
                  <a:txBody>
                    <a:bodyPr/>
                    <a:lstStyle/>
                    <a:p>
                      <a:pPr algn="l" rtl="0" fontAlgn="ctr"/>
                      <a:r>
                        <a:rPr lang="en-ZA" sz="1200" b="0" i="0" u="none" strike="noStrike">
                          <a:solidFill>
                            <a:srgbClr val="000000"/>
                          </a:solidFill>
                          <a:effectLst/>
                          <a:latin typeface="Calibri" panose="020F0502020204030204" pitchFamily="34" charset="0"/>
                        </a:rPr>
                        <a:t>Foreign governments and international organisations</a:t>
                      </a:r>
                    </a:p>
                  </a:txBody>
                  <a:tcPr marL="82663"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759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dirty="0">
                          <a:solidFill>
                            <a:srgbClr val="000000"/>
                          </a:solidFill>
                          <a:effectLst/>
                          <a:latin typeface="Calibri" panose="020F0502020204030204" pitchFamily="34" charset="0"/>
                        </a:rPr>
                        <a:t>                             -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25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                        25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734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3.29%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486747591"/>
                  </a:ext>
                </a:extLst>
              </a:tr>
              <a:tr h="287494">
                <a:tc>
                  <a:txBody>
                    <a:bodyPr/>
                    <a:lstStyle/>
                    <a:p>
                      <a:pPr algn="l" rtl="0" fontAlgn="ctr"/>
                      <a:r>
                        <a:rPr lang="en-ZA" sz="1200" b="0" i="0" u="none" strike="noStrike">
                          <a:solidFill>
                            <a:srgbClr val="000000"/>
                          </a:solidFill>
                          <a:effectLst/>
                          <a:latin typeface="Calibri" panose="020F0502020204030204" pitchFamily="34" charset="0"/>
                        </a:rPr>
                        <a:t>Non-profit institutions</a:t>
                      </a:r>
                    </a:p>
                  </a:txBody>
                  <a:tcPr marL="82663"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101 819</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85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-85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101 819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401595700"/>
                  </a:ext>
                </a:extLst>
              </a:tr>
              <a:tr h="206776">
                <a:tc>
                  <a:txBody>
                    <a:bodyPr/>
                    <a:lstStyle/>
                    <a:p>
                      <a:pPr algn="l" rtl="0" fontAlgn="ctr"/>
                      <a:r>
                        <a:rPr lang="en-ZA" sz="1200" b="0" i="0" u="none" strike="noStrike">
                          <a:solidFill>
                            <a:srgbClr val="000000"/>
                          </a:solidFill>
                          <a:effectLst/>
                          <a:latin typeface="Calibri" panose="020F0502020204030204" pitchFamily="34" charset="0"/>
                        </a:rPr>
                        <a:t>Households</a:t>
                      </a:r>
                    </a:p>
                  </a:txBody>
                  <a:tcPr marL="82663"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a:solidFill>
                            <a:srgbClr val="000000"/>
                          </a:solidFill>
                          <a:effectLst/>
                          <a:latin typeface="Calibri" panose="020F0502020204030204" pitchFamily="34" charset="0"/>
                        </a:rPr>
                        <a:t>  </a:t>
                      </a: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124 186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323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a:solidFill>
                            <a:srgbClr val="000000"/>
                          </a:solidFill>
                          <a:effectLst/>
                          <a:latin typeface="Calibri" panose="020F0502020204030204" pitchFamily="34" charset="0"/>
                        </a:rPr>
                        <a:t>        </a:t>
                      </a: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124 273 </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124 596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-410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100.33%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4795345"/>
                  </a:ext>
                </a:extLst>
              </a:tr>
              <a:tr h="388009">
                <a:tc>
                  <a:txBody>
                    <a:bodyPr/>
                    <a:lstStyle/>
                    <a:p>
                      <a:pPr algn="l" rtl="0" fontAlgn="ctr"/>
                      <a:r>
                        <a:rPr lang="en-ZA" sz="1200" b="1" i="0" u="none" strike="noStrike" dirty="0">
                          <a:solidFill>
                            <a:srgbClr val="000000"/>
                          </a:solidFill>
                          <a:effectLst/>
                          <a:latin typeface="Calibri" panose="020F0502020204030204" pitchFamily="34" charset="0"/>
                        </a:rPr>
                        <a:t>Payments of Capital Assets</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4 886</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625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-443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smtClean="0">
                          <a:solidFill>
                            <a:srgbClr val="000000"/>
                          </a:solidFill>
                          <a:effectLst/>
                          <a:latin typeface="Calibri" panose="020F0502020204030204" pitchFamily="34" charset="0"/>
                        </a:rPr>
                        <a:t>             </a:t>
                      </a:r>
                      <a:r>
                        <a:rPr lang="en-ZA" sz="1200" b="1" i="0" u="none" strike="noStrike" dirty="0">
                          <a:solidFill>
                            <a:srgbClr val="000000"/>
                          </a:solidFill>
                          <a:effectLst/>
                          <a:latin typeface="Calibri" panose="020F0502020204030204" pitchFamily="34" charset="0"/>
                        </a:rPr>
                        <a:t>4 704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3.72%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69521674"/>
                  </a:ext>
                </a:extLst>
              </a:tr>
              <a:tr h="204907">
                <a:tc>
                  <a:txBody>
                    <a:bodyPr/>
                    <a:lstStyle/>
                    <a:p>
                      <a:pPr algn="l" rtl="0" fontAlgn="ctr"/>
                      <a:endParaRPr lang="en-ZA" sz="1200" b="0" i="0" u="none" strike="noStrike" dirty="0">
                        <a:solidFill>
                          <a:srgbClr val="000000"/>
                        </a:solidFill>
                        <a:effectLst/>
                        <a:latin typeface="Calibri" panose="020F0502020204030204" pitchFamily="34" charset="0"/>
                      </a:endParaRP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ZA" sz="1200" b="1" i="0" u="none" strike="noStrike" dirty="0">
                        <a:solidFill>
                          <a:srgbClr val="000000"/>
                        </a:solidFill>
                        <a:effectLst/>
                        <a:latin typeface="Calibri" panose="020F0502020204030204" pitchFamily="34" charset="0"/>
                      </a:endParaRP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endParaRPr lang="en-ZA" sz="1200" b="0" i="0" u="none" strike="noStrike" dirty="0">
                        <a:solidFill>
                          <a:srgbClr val="000000"/>
                        </a:solidFill>
                        <a:effectLst/>
                        <a:latin typeface="Calibri" panose="020F0502020204030204" pitchFamily="34" charset="0"/>
                      </a:endParaRP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ZA" sz="1200" b="0" i="0" u="none" strike="noStrike" dirty="0">
                        <a:solidFill>
                          <a:srgbClr val="000000"/>
                        </a:solidFill>
                        <a:effectLst/>
                        <a:latin typeface="Calibri" panose="020F0502020204030204" pitchFamily="34" charset="0"/>
                      </a:endParaRP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ZA" sz="1200" b="1" i="0" u="none" strike="noStrike" dirty="0">
                        <a:solidFill>
                          <a:srgbClr val="000000"/>
                        </a:solidFill>
                        <a:effectLst/>
                        <a:latin typeface="Calibri" panose="020F0502020204030204" pitchFamily="34" charset="0"/>
                      </a:endParaRP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endParaRPr lang="en-ZA" sz="1200" b="0" i="0" u="none" strike="noStrike" dirty="0">
                        <a:solidFill>
                          <a:srgbClr val="000000"/>
                        </a:solidFill>
                        <a:effectLst/>
                        <a:latin typeface="Calibri" panose="020F0502020204030204" pitchFamily="34" charset="0"/>
                      </a:endParaRP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n-ZA" sz="1200" b="0" i="0" u="none" strike="noStrike" dirty="0">
                        <a:solidFill>
                          <a:srgbClr val="000000"/>
                        </a:solidFill>
                        <a:effectLst/>
                        <a:latin typeface="Calibri" panose="020F0502020204030204" pitchFamily="34" charset="0"/>
                      </a:endParaRP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5574806"/>
                  </a:ext>
                </a:extLst>
              </a:tr>
              <a:tr h="204907">
                <a:tc>
                  <a:txBody>
                    <a:bodyPr/>
                    <a:lstStyle/>
                    <a:p>
                      <a:pPr algn="l" rtl="0" fontAlgn="ctr"/>
                      <a:r>
                        <a:rPr lang="en-ZA" sz="1200" b="1" i="0" u="none" strike="noStrike" dirty="0">
                          <a:solidFill>
                            <a:srgbClr val="000000"/>
                          </a:solidFill>
                          <a:effectLst/>
                          <a:latin typeface="Calibri" panose="020F0502020204030204" pitchFamily="34" charset="0"/>
                        </a:rPr>
                        <a:t>TOTAL</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1 050 255</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143 514</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324 513</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468 027</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582 228</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44.56%</a:t>
                      </a:r>
                    </a:p>
                  </a:txBody>
                  <a:tcPr marL="9185" marR="9185" marT="91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189638549"/>
                  </a:ext>
                </a:extLst>
              </a:tr>
            </a:tbl>
          </a:graphicData>
        </a:graphic>
      </p:graphicFrame>
    </p:spTree>
    <p:extLst>
      <p:ext uri="{BB962C8B-B14F-4D97-AF65-F5344CB8AC3E}">
        <p14:creationId xmlns:p14="http://schemas.microsoft.com/office/powerpoint/2010/main" xmlns="" val="35929282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879C095-C767-48FE-B401-B24E980EDC45}" type="datetime3">
              <a:rPr lang="en-US" smtClean="0"/>
              <a:pPr>
                <a:defRPr/>
              </a:pPr>
              <a:t>8 March 2018</a:t>
            </a:fld>
            <a:endParaRPr lang="en-US" dirty="0"/>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61</a:t>
            </a:fld>
            <a:endParaRPr lang="en-US" dirty="0"/>
          </a:p>
        </p:txBody>
      </p:sp>
      <p:sp>
        <p:nvSpPr>
          <p:cNvPr id="7" name="Rectangle 2"/>
          <p:cNvSpPr>
            <a:spLocks noChangeArrowheads="1"/>
          </p:cNvSpPr>
          <p:nvPr/>
        </p:nvSpPr>
        <p:spPr bwMode="auto">
          <a:xfrm>
            <a:off x="739776" y="1548662"/>
            <a:ext cx="8785225" cy="1323439"/>
          </a:xfrm>
          <a:prstGeom prst="rect">
            <a:avLst/>
          </a:prstGeom>
          <a:noFill/>
          <a:ln w="9525">
            <a:noFill/>
            <a:miter lim="800000"/>
            <a:headEnd/>
            <a:tailEnd/>
          </a:ln>
        </p:spPr>
        <p:txBody>
          <a:bodyPr anchor="b">
            <a:spAutoFit/>
          </a:bodyPr>
          <a:lstStyle/>
          <a:p>
            <a:pPr algn="ctr">
              <a:defRPr/>
            </a:pPr>
            <a:r>
              <a:rPr lang="en-US" sz="4000" b="1" dirty="0">
                <a:solidFill>
                  <a:schemeClr val="tx2"/>
                </a:solidFill>
                <a:latin typeface="Calibri" panose="020F0502020204030204" pitchFamily="34" charset="0"/>
              </a:rPr>
              <a:t>P5 : SOCIAL POLICY AND INTERGRATED SERVICE DELIVERY</a:t>
            </a:r>
            <a:endParaRPr lang="en-US" sz="5400" b="1" dirty="0">
              <a:solidFill>
                <a:schemeClr val="tx2"/>
              </a:solidFill>
              <a:effectLst>
                <a:outerShdw blurRad="38100" dist="38100" dir="2700000" algn="tl">
                  <a:srgbClr val="C0C0C0"/>
                </a:outerShdw>
              </a:effectLst>
              <a:latin typeface="Calibri" panose="020F0502020204030204" pitchFamily="34" charset="0"/>
            </a:endParaRPr>
          </a:p>
        </p:txBody>
      </p:sp>
    </p:spTree>
    <p:extLst>
      <p:ext uri="{BB962C8B-B14F-4D97-AF65-F5344CB8AC3E}">
        <p14:creationId xmlns:p14="http://schemas.microsoft.com/office/powerpoint/2010/main" xmlns="" val="9043969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D0C0D9-B7D8-4AC1-AE3C-097D7CEA8C36}"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632D8FDE-F9DC-48C9-B5EB-EAAD3BE63EF1}" type="slidenum">
              <a:rPr lang="en-US" smtClean="0"/>
              <a:pPr>
                <a:defRPr/>
              </a:pPr>
              <a:t>62</a:t>
            </a:fld>
            <a:endParaRPr lang="en-US" dirty="0" smtClean="0"/>
          </a:p>
        </p:txBody>
      </p:sp>
      <p:sp>
        <p:nvSpPr>
          <p:cNvPr id="2" name="Rectangle 2"/>
          <p:cNvSpPr>
            <a:spLocks noChangeArrowheads="1"/>
          </p:cNvSpPr>
          <p:nvPr/>
        </p:nvSpPr>
        <p:spPr bwMode="auto">
          <a:xfrm>
            <a:off x="488505" y="199093"/>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P5 : SOCIAL POLICY AND INTERGRATED SERVICE DELIVERY</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352601" y="980729"/>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776537" y="1288704"/>
          <a:ext cx="8256587" cy="4450111"/>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5889104" y="2132856"/>
            <a:ext cx="1728192" cy="710356"/>
          </a:xfrm>
          <a:prstGeom prst="wedgeRoundRectCallout">
            <a:avLst>
              <a:gd name="adj1" fmla="val 6810"/>
              <a:gd name="adj2" fmla="val 96906"/>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b="1" dirty="0">
                <a:latin typeface="Calibri" panose="020F0502020204030204" pitchFamily="34" charset="0"/>
              </a:rPr>
              <a:t>53.5% Spent</a:t>
            </a:r>
          </a:p>
        </p:txBody>
      </p:sp>
    </p:spTree>
    <p:extLst>
      <p:ext uri="{BB962C8B-B14F-4D97-AF65-F5344CB8AC3E}">
        <p14:creationId xmlns:p14="http://schemas.microsoft.com/office/powerpoint/2010/main" xmlns="" val="10004954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EAB8EF-234D-43F6-BAD5-CB791C795ACC}"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A487C607-7546-4959-BF12-0379D6902BF5}" type="slidenum">
              <a:rPr lang="en-US" smtClean="0"/>
              <a:pPr>
                <a:defRPr/>
              </a:pPr>
              <a:t>63</a:t>
            </a:fld>
            <a:endParaRPr lang="en-US" dirty="0" smtClean="0"/>
          </a:p>
        </p:txBody>
      </p:sp>
      <p:sp>
        <p:nvSpPr>
          <p:cNvPr id="7" name="Rectangle 2"/>
          <p:cNvSpPr>
            <a:spLocks noChangeArrowheads="1"/>
          </p:cNvSpPr>
          <p:nvPr/>
        </p:nvSpPr>
        <p:spPr bwMode="auto">
          <a:xfrm>
            <a:off x="488505" y="188641"/>
            <a:ext cx="8785225" cy="461665"/>
          </a:xfrm>
          <a:prstGeom prst="rect">
            <a:avLst/>
          </a:prstGeom>
          <a:noFill/>
          <a:ln w="9525">
            <a:noFill/>
            <a:miter lim="800000"/>
            <a:headEnd/>
            <a:tailEnd/>
          </a:ln>
        </p:spPr>
        <p:txBody>
          <a:bodyPr anchor="b">
            <a:spAutoFit/>
          </a:bodyPr>
          <a:lstStyle/>
          <a:p>
            <a:pPr algn="ctr">
              <a:defRPr/>
            </a:pPr>
            <a:r>
              <a:rPr lang="en-US" sz="2400" b="1" dirty="0">
                <a:solidFill>
                  <a:schemeClr val="tx2"/>
                </a:solidFill>
                <a:latin typeface="Calibri" panose="020F0502020204030204" pitchFamily="34" charset="0"/>
              </a:rPr>
              <a:t>P5 : SOCIAL POLICY AND INTERGRATED SERVICE DELIVERY</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3" name="Table 2"/>
          <p:cNvGraphicFramePr>
            <a:graphicFrameLocks noGrp="1"/>
          </p:cNvGraphicFramePr>
          <p:nvPr>
            <p:extLst/>
          </p:nvPr>
        </p:nvGraphicFramePr>
        <p:xfrm>
          <a:off x="632520" y="836714"/>
          <a:ext cx="8435282" cy="4485357"/>
        </p:xfrm>
        <a:graphic>
          <a:graphicData uri="http://schemas.openxmlformats.org/drawingml/2006/table">
            <a:tbl>
              <a:tblPr/>
              <a:tblGrid>
                <a:gridCol w="3085388">
                  <a:extLst>
                    <a:ext uri="{9D8B030D-6E8A-4147-A177-3AD203B41FA5}">
                      <a16:colId xmlns:a16="http://schemas.microsoft.com/office/drawing/2014/main" xmlns="" val="2363564509"/>
                    </a:ext>
                  </a:extLst>
                </a:gridCol>
                <a:gridCol w="891649">
                  <a:extLst>
                    <a:ext uri="{9D8B030D-6E8A-4147-A177-3AD203B41FA5}">
                      <a16:colId xmlns:a16="http://schemas.microsoft.com/office/drawing/2014/main" xmlns="" val="2012795613"/>
                    </a:ext>
                  </a:extLst>
                </a:gridCol>
                <a:gridCol w="891649">
                  <a:extLst>
                    <a:ext uri="{9D8B030D-6E8A-4147-A177-3AD203B41FA5}">
                      <a16:colId xmlns:a16="http://schemas.microsoft.com/office/drawing/2014/main" xmlns="" val="578133380"/>
                    </a:ext>
                  </a:extLst>
                </a:gridCol>
                <a:gridCol w="891649">
                  <a:extLst>
                    <a:ext uri="{9D8B030D-6E8A-4147-A177-3AD203B41FA5}">
                      <a16:colId xmlns:a16="http://schemas.microsoft.com/office/drawing/2014/main" xmlns="" val="3668208972"/>
                    </a:ext>
                  </a:extLst>
                </a:gridCol>
                <a:gridCol w="891649">
                  <a:extLst>
                    <a:ext uri="{9D8B030D-6E8A-4147-A177-3AD203B41FA5}">
                      <a16:colId xmlns:a16="http://schemas.microsoft.com/office/drawing/2014/main" xmlns="" val="2710851924"/>
                    </a:ext>
                  </a:extLst>
                </a:gridCol>
                <a:gridCol w="891649">
                  <a:extLst>
                    <a:ext uri="{9D8B030D-6E8A-4147-A177-3AD203B41FA5}">
                      <a16:colId xmlns:a16="http://schemas.microsoft.com/office/drawing/2014/main" xmlns="" val="134287391"/>
                    </a:ext>
                  </a:extLst>
                </a:gridCol>
                <a:gridCol w="891649">
                  <a:extLst>
                    <a:ext uri="{9D8B030D-6E8A-4147-A177-3AD203B41FA5}">
                      <a16:colId xmlns:a16="http://schemas.microsoft.com/office/drawing/2014/main" xmlns="" val="4285961006"/>
                    </a:ext>
                  </a:extLst>
                </a:gridCol>
              </a:tblGrid>
              <a:tr h="220610">
                <a:tc rowSpan="3">
                  <a:txBody>
                    <a:bodyPr/>
                    <a:lstStyle/>
                    <a:p>
                      <a:pPr algn="ctr" rtl="0" fontAlgn="ctr"/>
                      <a:r>
                        <a:rPr lang="en-ZA" sz="1400" b="1" i="0" u="none" strike="noStrike" dirty="0">
                          <a:solidFill>
                            <a:srgbClr val="000000"/>
                          </a:solidFill>
                          <a:effectLst/>
                          <a:latin typeface="Calibri" panose="020F0502020204030204" pitchFamily="34" charset="0"/>
                        </a:rPr>
                        <a:t>SUB PROGRAMMES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rtl="0" fontAlgn="ctr"/>
                      <a:r>
                        <a:rPr lang="en-ZA" sz="1400" b="1" i="0" u="none" strike="noStrike">
                          <a:solidFill>
                            <a:srgbClr val="000000"/>
                          </a:solidFill>
                          <a:effectLst/>
                          <a:latin typeface="Calibri" panose="020F0502020204030204" pitchFamily="34" charset="0"/>
                        </a:rPr>
                        <a:t>Adjusted Voted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gridSpan="5">
                  <a:txBody>
                    <a:bodyPr/>
                    <a:lstStyle/>
                    <a:p>
                      <a:pPr algn="ctr" rtl="0" fontAlgn="b"/>
                      <a:r>
                        <a:rPr lang="en-ZA" sz="1400" b="1" i="0" u="none" strike="noStrike">
                          <a:solidFill>
                            <a:srgbClr val="000000"/>
                          </a:solidFill>
                          <a:effectLst/>
                          <a:latin typeface="Calibri" panose="020F0502020204030204" pitchFamily="34" charset="0"/>
                        </a:rPr>
                        <a:t>Actual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45548716"/>
                  </a:ext>
                </a:extLst>
              </a:tr>
              <a:tr h="491458">
                <a:tc vMerge="1">
                  <a:txBody>
                    <a:bodyPr/>
                    <a:lstStyle/>
                    <a:p>
                      <a:endParaRPr lang="en-ZA"/>
                    </a:p>
                  </a:txBody>
                  <a:tcPr/>
                </a:tc>
                <a:tc vMerge="1">
                  <a:txBody>
                    <a:bodyPr/>
                    <a:lstStyle/>
                    <a:p>
                      <a:endParaRPr lang="en-ZA"/>
                    </a:p>
                  </a:txBody>
                  <a:tcPr/>
                </a:tc>
                <a:tc>
                  <a:txBody>
                    <a:bodyPr/>
                    <a:lstStyle/>
                    <a:p>
                      <a:pPr algn="ctr" rtl="0" fontAlgn="b"/>
                      <a:r>
                        <a:rPr lang="en-ZA" sz="1400" b="1" i="0" u="none" strike="noStrike">
                          <a:solidFill>
                            <a:srgbClr val="000000"/>
                          </a:solidFill>
                          <a:effectLst/>
                          <a:latin typeface="Calibri" panose="020F0502020204030204" pitchFamily="34" charset="0"/>
                        </a:rPr>
                        <a:t>Apr – Jun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July-Sept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t"/>
                      <a:r>
                        <a:rPr lang="en-ZA" sz="1400" b="1" i="0" u="none" strike="noStrike">
                          <a:solidFill>
                            <a:srgbClr val="000000"/>
                          </a:solidFill>
                          <a:effectLst/>
                          <a:latin typeface="Calibri" panose="020F0502020204030204" pitchFamily="34" charset="0"/>
                        </a:rPr>
                        <a:t>Total Spending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400" b="1" i="0" u="none" strike="noStrike">
                          <a:solidFill>
                            <a:srgbClr val="000000"/>
                          </a:solidFill>
                          <a:effectLst/>
                          <a:latin typeface="Calibri" panose="020F0502020204030204" pitchFamily="34" charset="0"/>
                        </a:rPr>
                        <a:t>Deviation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400" b="1" i="0" u="none" strike="noStrike" dirty="0">
                          <a:solidFill>
                            <a:srgbClr val="000000"/>
                          </a:solidFill>
                          <a:effectLst/>
                          <a:latin typeface="Calibri" panose="020F0502020204030204" pitchFamily="34" charset="0"/>
                        </a:rPr>
                        <a:t>% Spent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254363359"/>
                  </a:ext>
                </a:extLst>
              </a:tr>
              <a:tr h="208756">
                <a:tc vMerge="1">
                  <a:txBody>
                    <a:bodyPr/>
                    <a:lstStyle/>
                    <a:p>
                      <a:endParaRPr lang="en-ZA"/>
                    </a:p>
                  </a:txBody>
                  <a:tcPr/>
                </a:tc>
                <a:tc>
                  <a:txBody>
                    <a:bodyPr/>
                    <a:lstStyle/>
                    <a:p>
                      <a:pPr algn="ctr" rtl="0" fontAlgn="b"/>
                      <a:r>
                        <a:rPr lang="en-ZA" sz="1400" b="1" i="0" u="none" strike="noStrike">
                          <a:solidFill>
                            <a:srgbClr val="000000"/>
                          </a:solidFill>
                          <a:effectLst/>
                          <a:latin typeface="Calibri" panose="020F0502020204030204" pitchFamily="34" charset="0"/>
                        </a:rPr>
                        <a:t>R’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dirty="0">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651174216"/>
                  </a:ext>
                </a:extLst>
              </a:tr>
              <a:tr h="408590">
                <a:tc>
                  <a:txBody>
                    <a:bodyPr/>
                    <a:lstStyle/>
                    <a:p>
                      <a:pPr algn="l" rtl="0" fontAlgn="ctr"/>
                      <a:r>
                        <a:rPr lang="en-ZA" sz="1400" b="0" i="0" u="none" strike="noStrike">
                          <a:solidFill>
                            <a:srgbClr val="000000"/>
                          </a:solidFill>
                          <a:effectLst/>
                          <a:latin typeface="Calibri" panose="020F0502020204030204" pitchFamily="34" charset="0"/>
                        </a:rPr>
                        <a:t>Social Policy Research and Development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5 718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1 183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0" i="0" u="none" strike="noStrike" dirty="0">
                          <a:solidFill>
                            <a:srgbClr val="000000"/>
                          </a:solidFill>
                          <a:effectLst/>
                          <a:latin typeface="Calibri" panose="020F0502020204030204" pitchFamily="34" charset="0"/>
                        </a:rPr>
                        <a:t>  </a:t>
                      </a: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1 066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2 249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3 469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400" b="0" i="0" u="none" strike="noStrike">
                          <a:solidFill>
                            <a:srgbClr val="000000"/>
                          </a:solidFill>
                          <a:effectLst/>
                          <a:latin typeface="Calibri" panose="020F0502020204030204" pitchFamily="34" charset="0"/>
                        </a:rPr>
                        <a:t>39.33%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947752678"/>
                  </a:ext>
                </a:extLst>
              </a:tr>
              <a:tr h="408590">
                <a:tc>
                  <a:txBody>
                    <a:bodyPr/>
                    <a:lstStyle/>
                    <a:p>
                      <a:pPr algn="l" rtl="0" fontAlgn="ctr"/>
                      <a:r>
                        <a:rPr lang="en-ZA" sz="1400" b="0" i="0" u="none" strike="noStrike">
                          <a:solidFill>
                            <a:srgbClr val="000000"/>
                          </a:solidFill>
                          <a:effectLst/>
                          <a:latin typeface="Calibri" panose="020F0502020204030204" pitchFamily="34" charset="0"/>
                        </a:rPr>
                        <a:t>Special Projects and Innovation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10 612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2 162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2 641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4 803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5 809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a:solidFill>
                            <a:srgbClr val="000000"/>
                          </a:solidFill>
                          <a:effectLst/>
                          <a:latin typeface="Calibri" panose="020F0502020204030204" pitchFamily="34" charset="0"/>
                        </a:rPr>
                        <a:t>45.26%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387227901"/>
                  </a:ext>
                </a:extLst>
              </a:tr>
              <a:tr h="408590">
                <a:tc>
                  <a:txBody>
                    <a:bodyPr/>
                    <a:lstStyle/>
                    <a:p>
                      <a:pPr algn="l" rtl="0" fontAlgn="ctr"/>
                      <a:r>
                        <a:rPr lang="en-ZA" sz="1400" b="0" i="0" u="none" strike="noStrike">
                          <a:solidFill>
                            <a:srgbClr val="000000"/>
                          </a:solidFill>
                          <a:effectLst/>
                          <a:latin typeface="Calibri" panose="020F0502020204030204" pitchFamily="34" charset="0"/>
                        </a:rPr>
                        <a:t>Population Policy Promotion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32 439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6 337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8 869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15 206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17 233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a:solidFill>
                            <a:srgbClr val="000000"/>
                          </a:solidFill>
                          <a:effectLst/>
                          <a:latin typeface="Calibri" panose="020F0502020204030204" pitchFamily="34" charset="0"/>
                        </a:rPr>
                        <a:t>46.88%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166846346"/>
                  </a:ext>
                </a:extLst>
              </a:tr>
              <a:tr h="436852">
                <a:tc>
                  <a:txBody>
                    <a:bodyPr/>
                    <a:lstStyle/>
                    <a:p>
                      <a:pPr algn="l" rtl="0" fontAlgn="ctr"/>
                      <a:r>
                        <a:rPr lang="en-ZA" sz="1400" b="0" i="0" u="none" strike="noStrike">
                          <a:solidFill>
                            <a:srgbClr val="000000"/>
                          </a:solidFill>
                          <a:effectLst/>
                          <a:latin typeface="Calibri" panose="020F0502020204030204" pitchFamily="34" charset="0"/>
                        </a:rPr>
                        <a:t>Registration and Monitoring of Non-Profit Organization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36 134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7 755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9 456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17 211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18 923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a:solidFill>
                            <a:srgbClr val="000000"/>
                          </a:solidFill>
                          <a:effectLst/>
                          <a:latin typeface="Calibri" panose="020F0502020204030204" pitchFamily="34" charset="0"/>
                        </a:rPr>
                        <a:t>47.63%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780579384"/>
                  </a:ext>
                </a:extLst>
              </a:tr>
              <a:tr h="436852">
                <a:tc>
                  <a:txBody>
                    <a:bodyPr/>
                    <a:lstStyle/>
                    <a:p>
                      <a:pPr algn="l" rtl="0" fontAlgn="ctr"/>
                      <a:r>
                        <a:rPr lang="en-ZA" sz="1400" b="0" i="0" u="none" strike="noStrike">
                          <a:solidFill>
                            <a:srgbClr val="000000"/>
                          </a:solidFill>
                          <a:effectLst/>
                          <a:latin typeface="Calibri" panose="020F0502020204030204" pitchFamily="34" charset="0"/>
                        </a:rPr>
                        <a:t>Substance Abuse Advisory Services and  Oversight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5 921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552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883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1 435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4 486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a:solidFill>
                            <a:srgbClr val="000000"/>
                          </a:solidFill>
                          <a:effectLst/>
                          <a:latin typeface="Calibri" panose="020F0502020204030204" pitchFamily="34" charset="0"/>
                        </a:rPr>
                        <a:t>24.24%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010927391"/>
                  </a:ext>
                </a:extLst>
              </a:tr>
              <a:tr h="408590">
                <a:tc>
                  <a:txBody>
                    <a:bodyPr/>
                    <a:lstStyle/>
                    <a:p>
                      <a:pPr algn="l" rtl="0" fontAlgn="ctr"/>
                      <a:r>
                        <a:rPr lang="en-ZA" sz="1400" b="0" i="0" u="none" strike="noStrike">
                          <a:solidFill>
                            <a:srgbClr val="000000"/>
                          </a:solidFill>
                          <a:effectLst/>
                          <a:latin typeface="Calibri" panose="020F0502020204030204" pitchFamily="34" charset="0"/>
                        </a:rPr>
                        <a:t>Community Development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89 785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34 986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7 848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42 834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46 951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a:solidFill>
                            <a:srgbClr val="000000"/>
                          </a:solidFill>
                          <a:effectLst/>
                          <a:latin typeface="Calibri" panose="020F0502020204030204" pitchFamily="34" charset="0"/>
                        </a:rPr>
                        <a:t>47.71%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208476983"/>
                  </a:ext>
                </a:extLst>
              </a:tr>
              <a:tr h="408590">
                <a:tc>
                  <a:txBody>
                    <a:bodyPr/>
                    <a:lstStyle/>
                    <a:p>
                      <a:pPr algn="l" rtl="0" fontAlgn="ctr"/>
                      <a:r>
                        <a:rPr lang="en-ZA" sz="1400" b="0" i="0" u="none" strike="noStrike">
                          <a:solidFill>
                            <a:srgbClr val="000000"/>
                          </a:solidFill>
                          <a:effectLst/>
                          <a:latin typeface="Calibri" panose="020F0502020204030204" pitchFamily="34" charset="0"/>
                        </a:rPr>
                        <a:t>National Development Agency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200 913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120 547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1" i="0" u="none" strike="noStrike" dirty="0">
                          <a:solidFill>
                            <a:srgbClr val="000000"/>
                          </a:solidFill>
                          <a:effectLst/>
                          <a:latin typeface="Calibri" panose="020F0502020204030204" pitchFamily="34" charset="0"/>
                        </a:rPr>
                        <a:t>120 550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80 363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400" b="0" i="0" u="none" strike="noStrike">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965861879"/>
                  </a:ext>
                </a:extLst>
              </a:tr>
              <a:tr h="408590">
                <a:tc>
                  <a:txBody>
                    <a:bodyPr/>
                    <a:lstStyle/>
                    <a:p>
                      <a:pPr algn="l" rtl="0" fontAlgn="ctr"/>
                      <a:r>
                        <a:rPr lang="en-ZA" sz="1400" b="0" i="0" u="none" strike="noStrike">
                          <a:solidFill>
                            <a:srgbClr val="000000"/>
                          </a:solidFill>
                          <a:effectLst/>
                          <a:latin typeface="Calibri" panose="020F0502020204030204" pitchFamily="34" charset="0"/>
                        </a:rPr>
                        <a:t>Programme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3 334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dirty="0" smtClean="0">
                          <a:solidFill>
                            <a:srgbClr val="000000"/>
                          </a:solidFill>
                          <a:effectLst/>
                          <a:latin typeface="Calibri" panose="020F0502020204030204" pitchFamily="34" charset="0"/>
                        </a:rPr>
                        <a:t>              </a:t>
                      </a:r>
                      <a:r>
                        <a:rPr lang="en-ZA" sz="1400" b="0" i="0" u="none" strike="noStrike" dirty="0">
                          <a:solidFill>
                            <a:srgbClr val="000000"/>
                          </a:solidFill>
                          <a:effectLst/>
                          <a:latin typeface="Calibri" panose="020F0502020204030204" pitchFamily="34" charset="0"/>
                        </a:rPr>
                        <a:t>816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1 648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0" i="0" u="none" strike="noStrike">
                          <a:solidFill>
                            <a:srgbClr val="000000"/>
                          </a:solidFill>
                          <a:effectLst/>
                          <a:latin typeface="Calibri" panose="020F0502020204030204" pitchFamily="34" charset="0"/>
                        </a:rPr>
                        <a:t>1 686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49.43%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2816432"/>
                  </a:ext>
                </a:extLst>
              </a:tr>
              <a:tr h="218426">
                <a:tc>
                  <a:txBody>
                    <a:bodyPr/>
                    <a:lstStyle/>
                    <a:p>
                      <a:pPr algn="l" rtl="0" fontAlgn="ctr"/>
                      <a:r>
                        <a:rPr lang="en-ZA" sz="1400" b="1" i="0" u="none" strike="noStrike" dirty="0">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400" b="1" i="0" u="none" strike="noStrike" dirty="0">
                          <a:solidFill>
                            <a:srgbClr val="000000"/>
                          </a:solidFill>
                          <a:effectLst/>
                          <a:latin typeface="Calibri" panose="020F0502020204030204" pitchFamily="34" charset="0"/>
                        </a:rPr>
                        <a:t>384 856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400" b="1" i="0" u="none" strike="noStrike" dirty="0">
                          <a:solidFill>
                            <a:srgbClr val="000000"/>
                          </a:solidFill>
                          <a:effectLst/>
                          <a:latin typeface="Calibri" panose="020F0502020204030204" pitchFamily="34" charset="0"/>
                        </a:rPr>
                        <a:t>174 354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400" b="1" i="0" u="none" strike="noStrike" dirty="0">
                          <a:solidFill>
                            <a:srgbClr val="000000"/>
                          </a:solidFill>
                          <a:effectLst/>
                          <a:latin typeface="Calibri" panose="020F0502020204030204" pitchFamily="34" charset="0"/>
                        </a:rPr>
                        <a:t>31 582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400" b="1" i="0" u="none" strike="noStrike" dirty="0">
                          <a:solidFill>
                            <a:srgbClr val="000000"/>
                          </a:solidFill>
                          <a:effectLst/>
                          <a:latin typeface="Calibri" panose="020F0502020204030204" pitchFamily="34" charset="0"/>
                        </a:rPr>
                        <a:t>205 936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400" b="1" i="0" u="none" strike="noStrike" dirty="0">
                          <a:solidFill>
                            <a:srgbClr val="000000"/>
                          </a:solidFill>
                          <a:effectLst/>
                          <a:latin typeface="Calibri" panose="020F0502020204030204" pitchFamily="34" charset="0"/>
                        </a:rPr>
                        <a:t>178 920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400" b="1" i="0" u="none" strike="noStrike" dirty="0">
                          <a:solidFill>
                            <a:srgbClr val="000000"/>
                          </a:solidFill>
                          <a:effectLst/>
                          <a:latin typeface="Calibri" panose="020F0502020204030204" pitchFamily="34" charset="0"/>
                        </a:rPr>
                        <a:t>53.51%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075386807"/>
                  </a:ext>
                </a:extLst>
              </a:tr>
            </a:tbl>
          </a:graphicData>
        </a:graphic>
      </p:graphicFrame>
    </p:spTree>
    <p:extLst>
      <p:ext uri="{BB962C8B-B14F-4D97-AF65-F5344CB8AC3E}">
        <p14:creationId xmlns:p14="http://schemas.microsoft.com/office/powerpoint/2010/main" xmlns="" val="37725227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F4EAB8EF-234D-43F6-BAD5-CB791C795ACC}" type="datetime3">
              <a:rPr lang="en-US" smtClean="0"/>
              <a:pPr>
                <a:defRPr/>
              </a:pPr>
              <a:t>8 March 2018</a:t>
            </a:fld>
            <a:endParaRPr lang="en-US" dirty="0"/>
          </a:p>
        </p:txBody>
      </p:sp>
      <p:sp>
        <p:nvSpPr>
          <p:cNvPr id="1029" name="Slide Number Placeholder 5"/>
          <p:cNvSpPr>
            <a:spLocks noGrp="1"/>
          </p:cNvSpPr>
          <p:nvPr>
            <p:ph type="sldNum" sz="quarter" idx="12"/>
          </p:nvPr>
        </p:nvSpPr>
        <p:spPr/>
        <p:txBody>
          <a:bodyPr/>
          <a:lstStyle/>
          <a:p>
            <a:pPr>
              <a:defRPr/>
            </a:pPr>
            <a:fld id="{A487C607-7546-4959-BF12-0379D6902BF5}" type="slidenum">
              <a:rPr lang="en-US" smtClean="0"/>
              <a:pPr>
                <a:defRPr/>
              </a:pPr>
              <a:t>64</a:t>
            </a:fld>
            <a:endParaRPr lang="en-US" dirty="0" smtClean="0"/>
          </a:p>
        </p:txBody>
      </p:sp>
      <p:sp>
        <p:nvSpPr>
          <p:cNvPr id="7" name="Rectangle 2"/>
          <p:cNvSpPr>
            <a:spLocks noChangeArrowheads="1"/>
          </p:cNvSpPr>
          <p:nvPr/>
        </p:nvSpPr>
        <p:spPr bwMode="auto">
          <a:xfrm>
            <a:off x="488505" y="188641"/>
            <a:ext cx="8785225" cy="461665"/>
          </a:xfrm>
          <a:prstGeom prst="rect">
            <a:avLst/>
          </a:prstGeom>
          <a:noFill/>
          <a:ln w="9525">
            <a:noFill/>
            <a:miter lim="800000"/>
            <a:headEnd/>
            <a:tailEnd/>
          </a:ln>
        </p:spPr>
        <p:txBody>
          <a:bodyPr anchor="b">
            <a:spAutoFit/>
          </a:bodyPr>
          <a:lstStyle/>
          <a:p>
            <a:pPr algn="ctr">
              <a:defRPr/>
            </a:pPr>
            <a:r>
              <a:rPr lang="en-US" sz="2400" b="1" dirty="0">
                <a:solidFill>
                  <a:schemeClr val="tx2"/>
                </a:solidFill>
                <a:latin typeface="Calibri" panose="020F0502020204030204" pitchFamily="34" charset="0"/>
              </a:rPr>
              <a:t>P5 : SOCIAL POLICY AND INTERGRATED SERVICE DELIVERY</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704528" y="836712"/>
          <a:ext cx="8424934" cy="4608510"/>
        </p:xfrm>
        <a:graphic>
          <a:graphicData uri="http://schemas.openxmlformats.org/drawingml/2006/table">
            <a:tbl>
              <a:tblPr/>
              <a:tblGrid>
                <a:gridCol w="3081604">
                  <a:extLst>
                    <a:ext uri="{9D8B030D-6E8A-4147-A177-3AD203B41FA5}">
                      <a16:colId xmlns:a16="http://schemas.microsoft.com/office/drawing/2014/main" xmlns="" val="3895698376"/>
                    </a:ext>
                  </a:extLst>
                </a:gridCol>
                <a:gridCol w="890555">
                  <a:extLst>
                    <a:ext uri="{9D8B030D-6E8A-4147-A177-3AD203B41FA5}">
                      <a16:colId xmlns:a16="http://schemas.microsoft.com/office/drawing/2014/main" xmlns="" val="335128331"/>
                    </a:ext>
                  </a:extLst>
                </a:gridCol>
                <a:gridCol w="890555">
                  <a:extLst>
                    <a:ext uri="{9D8B030D-6E8A-4147-A177-3AD203B41FA5}">
                      <a16:colId xmlns:a16="http://schemas.microsoft.com/office/drawing/2014/main" xmlns="" val="3707149256"/>
                    </a:ext>
                  </a:extLst>
                </a:gridCol>
                <a:gridCol w="890555">
                  <a:extLst>
                    <a:ext uri="{9D8B030D-6E8A-4147-A177-3AD203B41FA5}">
                      <a16:colId xmlns:a16="http://schemas.microsoft.com/office/drawing/2014/main" xmlns="" val="1649729965"/>
                    </a:ext>
                  </a:extLst>
                </a:gridCol>
                <a:gridCol w="890555">
                  <a:extLst>
                    <a:ext uri="{9D8B030D-6E8A-4147-A177-3AD203B41FA5}">
                      <a16:colId xmlns:a16="http://schemas.microsoft.com/office/drawing/2014/main" xmlns="" val="2207258901"/>
                    </a:ext>
                  </a:extLst>
                </a:gridCol>
                <a:gridCol w="890555">
                  <a:extLst>
                    <a:ext uri="{9D8B030D-6E8A-4147-A177-3AD203B41FA5}">
                      <a16:colId xmlns:a16="http://schemas.microsoft.com/office/drawing/2014/main" xmlns="" val="427864457"/>
                    </a:ext>
                  </a:extLst>
                </a:gridCol>
                <a:gridCol w="890555">
                  <a:extLst>
                    <a:ext uri="{9D8B030D-6E8A-4147-A177-3AD203B41FA5}">
                      <a16:colId xmlns:a16="http://schemas.microsoft.com/office/drawing/2014/main" xmlns="" val="4085562330"/>
                    </a:ext>
                  </a:extLst>
                </a:gridCol>
              </a:tblGrid>
              <a:tr h="287543">
                <a:tc rowSpan="3">
                  <a:txBody>
                    <a:bodyPr/>
                    <a:lstStyle/>
                    <a:p>
                      <a:pPr algn="ctr" rtl="0" fontAlgn="ctr"/>
                      <a:r>
                        <a:rPr lang="en-ZA" sz="1200" b="1" i="0" u="none" strike="noStrike" dirty="0">
                          <a:solidFill>
                            <a:srgbClr val="000000"/>
                          </a:solidFill>
                          <a:effectLst/>
                          <a:latin typeface="Calibri" panose="020F0502020204030204" pitchFamily="34" charset="0"/>
                        </a:rPr>
                        <a:t>SUB PROGRAMMES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rtl="0" fontAlgn="ctr"/>
                      <a:r>
                        <a:rPr lang="en-ZA" sz="1400" b="1" i="0" u="none" strike="noStrike">
                          <a:solidFill>
                            <a:srgbClr val="000000"/>
                          </a:solidFill>
                          <a:effectLst/>
                          <a:latin typeface="Calibri" panose="020F0502020204030204" pitchFamily="34" charset="0"/>
                        </a:rPr>
                        <a:t>Adjusted Voted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gridSpan="5">
                  <a:txBody>
                    <a:bodyPr/>
                    <a:lstStyle/>
                    <a:p>
                      <a:pPr algn="ctr" rtl="0" fontAlgn="b"/>
                      <a:r>
                        <a:rPr lang="en-ZA" sz="1400" b="1" i="0" u="none" strike="noStrike">
                          <a:solidFill>
                            <a:srgbClr val="000000"/>
                          </a:solidFill>
                          <a:effectLst/>
                          <a:latin typeface="Calibri" panose="020F0502020204030204" pitchFamily="34" charset="0"/>
                        </a:rPr>
                        <a:t>Actual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7150772"/>
                  </a:ext>
                </a:extLst>
              </a:tr>
              <a:tr h="640565">
                <a:tc vMerge="1">
                  <a:txBody>
                    <a:bodyPr/>
                    <a:lstStyle/>
                    <a:p>
                      <a:endParaRPr lang="en-ZA"/>
                    </a:p>
                  </a:txBody>
                  <a:tcPr/>
                </a:tc>
                <a:tc vMerge="1">
                  <a:txBody>
                    <a:bodyPr/>
                    <a:lstStyle/>
                    <a:p>
                      <a:endParaRPr lang="en-ZA"/>
                    </a:p>
                  </a:txBody>
                  <a:tcPr/>
                </a:tc>
                <a:tc>
                  <a:txBody>
                    <a:bodyPr/>
                    <a:lstStyle/>
                    <a:p>
                      <a:pPr algn="ctr" rtl="0" fontAlgn="b"/>
                      <a:r>
                        <a:rPr lang="en-ZA" sz="1400" b="1" i="0" u="none" strike="noStrike">
                          <a:solidFill>
                            <a:srgbClr val="000000"/>
                          </a:solidFill>
                          <a:effectLst/>
                          <a:latin typeface="Calibri" panose="020F0502020204030204" pitchFamily="34" charset="0"/>
                        </a:rPr>
                        <a:t>Apr – Jun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400" b="1" i="0" u="none" strike="noStrike">
                          <a:solidFill>
                            <a:srgbClr val="000000"/>
                          </a:solidFill>
                          <a:effectLst/>
                          <a:latin typeface="Calibri" panose="020F0502020204030204" pitchFamily="34" charset="0"/>
                        </a:rPr>
                        <a:t>July-Sept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t"/>
                      <a:r>
                        <a:rPr lang="en-ZA" sz="1400" b="1" i="0" u="none" strike="noStrike">
                          <a:solidFill>
                            <a:srgbClr val="000000"/>
                          </a:solidFill>
                          <a:effectLst/>
                          <a:latin typeface="Calibri" panose="020F0502020204030204" pitchFamily="34" charset="0"/>
                        </a:rPr>
                        <a:t>Total Spending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a:solidFill>
                            <a:srgbClr val="000000"/>
                          </a:solidFill>
                          <a:effectLst/>
                          <a:latin typeface="Calibri" panose="020F0502020204030204" pitchFamily="34" charset="0"/>
                        </a:rPr>
                        <a:t>Deviation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fontAlgn="t"/>
                      <a:r>
                        <a:rPr lang="en-ZA" sz="1200" b="1" i="0" u="none" strike="noStrike">
                          <a:solidFill>
                            <a:srgbClr val="000000"/>
                          </a:solidFill>
                          <a:effectLst/>
                          <a:latin typeface="Calibri" panose="020F0502020204030204" pitchFamily="34" charset="0"/>
                        </a:rPr>
                        <a:t>% Spent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432168575"/>
                  </a:ext>
                </a:extLst>
              </a:tr>
              <a:tr h="270461">
                <a:tc vMerge="1">
                  <a:txBody>
                    <a:bodyPr/>
                    <a:lstStyle/>
                    <a:p>
                      <a:endParaRPr lang="en-ZA"/>
                    </a:p>
                  </a:txBody>
                  <a:tcPr/>
                </a:tc>
                <a:tc>
                  <a:txBody>
                    <a:bodyPr/>
                    <a:lstStyle/>
                    <a:p>
                      <a:pPr algn="ctr" rtl="0" fontAlgn="b"/>
                      <a:r>
                        <a:rPr lang="en-ZA" sz="1200" b="1" i="0" u="none" strike="noStrike">
                          <a:solidFill>
                            <a:srgbClr val="000000"/>
                          </a:solidFill>
                          <a:effectLst/>
                          <a:latin typeface="Calibri" panose="020F0502020204030204" pitchFamily="34" charset="0"/>
                        </a:rPr>
                        <a:t>R’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dirty="0">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rtl="0" fontAlgn="b"/>
                      <a:r>
                        <a:rPr lang="en-ZA" sz="1200" b="1" i="0" u="none" strike="noStrike" dirty="0">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151468281"/>
                  </a:ext>
                </a:extLst>
              </a:tr>
              <a:tr h="333094">
                <a:tc>
                  <a:txBody>
                    <a:bodyPr/>
                    <a:lstStyle/>
                    <a:p>
                      <a:pPr algn="l" fontAlgn="b"/>
                      <a:r>
                        <a:rPr lang="en-ZA" sz="1200" b="1" i="0" u="none" strike="noStrike">
                          <a:solidFill>
                            <a:srgbClr val="000000"/>
                          </a:solidFill>
                          <a:effectLst/>
                          <a:latin typeface="Calibri" panose="020F0502020204030204" pitchFamily="34" charset="0"/>
                        </a:rPr>
                        <a:t>Economic Classification</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3596650"/>
                  </a:ext>
                </a:extLst>
              </a:tr>
              <a:tr h="284696">
                <a:tc>
                  <a:txBody>
                    <a:bodyPr/>
                    <a:lstStyle/>
                    <a:p>
                      <a:pPr algn="l" rtl="0" fontAlgn="ctr"/>
                      <a:r>
                        <a:rPr lang="en-ZA" sz="1200" b="1" i="0" u="none" strike="noStrike">
                          <a:solidFill>
                            <a:srgbClr val="000000"/>
                          </a:solidFill>
                          <a:effectLst/>
                          <a:latin typeface="Calibri" panose="020F0502020204030204" pitchFamily="34" charset="0"/>
                        </a:rPr>
                        <a:t>Current Payments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124 188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25 192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a:solidFill>
                            <a:srgbClr val="000000"/>
                          </a:solidFill>
                          <a:effectLst/>
                          <a:latin typeface="Calibri" panose="020F0502020204030204" pitchFamily="34" charset="0"/>
                        </a:rPr>
                        <a:t>30 414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rgbClr val="000000"/>
                          </a:solidFill>
                          <a:effectLst/>
                          <a:latin typeface="Calibri" panose="020F0502020204030204" pitchFamily="34" charset="0"/>
                        </a:rPr>
                        <a:t>55 606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68 582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rgbClr val="000000"/>
                          </a:solidFill>
                          <a:effectLst/>
                          <a:latin typeface="Calibri" panose="020F0502020204030204" pitchFamily="34" charset="0"/>
                        </a:rPr>
                        <a:t>44.78%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439348895"/>
                  </a:ext>
                </a:extLst>
              </a:tr>
              <a:tr h="284696">
                <a:tc>
                  <a:txBody>
                    <a:bodyPr/>
                    <a:lstStyle/>
                    <a:p>
                      <a:pPr algn="l" rtl="0" fontAlgn="ctr"/>
                      <a:r>
                        <a:rPr lang="en-ZA" sz="1200" b="0" i="0" u="none" strike="noStrike" dirty="0">
                          <a:solidFill>
                            <a:schemeClr val="tx1"/>
                          </a:solidFill>
                          <a:effectLst/>
                          <a:latin typeface="Calibri" panose="020F0502020204030204" pitchFamily="34" charset="0"/>
                        </a:rPr>
                        <a:t>Compensation of Employees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78 150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b"/>
                      <a:r>
                        <a:rPr lang="en-ZA" sz="1200" b="0" i="0" u="none" strike="noStrike" dirty="0">
                          <a:solidFill>
                            <a:schemeClr val="tx1"/>
                          </a:solidFill>
                          <a:effectLst/>
                          <a:latin typeface="Calibri" panose="020F0502020204030204" pitchFamily="34" charset="0"/>
                        </a:rPr>
                        <a:t>19 342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a:solidFill>
                            <a:schemeClr val="tx1"/>
                          </a:solidFill>
                          <a:effectLst/>
                          <a:latin typeface="Calibri" panose="020F0502020204030204" pitchFamily="34" charset="0"/>
                        </a:rPr>
                        <a:t>20 141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39 483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38 667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a:solidFill>
                            <a:schemeClr val="tx1"/>
                          </a:solidFill>
                          <a:effectLst/>
                          <a:latin typeface="Calibri" panose="020F0502020204030204" pitchFamily="34" charset="0"/>
                        </a:rPr>
                        <a:t>50.52%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1770315948"/>
                  </a:ext>
                </a:extLst>
              </a:tr>
              <a:tr h="284696">
                <a:tc>
                  <a:txBody>
                    <a:bodyPr/>
                    <a:lstStyle/>
                    <a:p>
                      <a:pPr algn="l" rtl="0" fontAlgn="ctr"/>
                      <a:r>
                        <a:rPr lang="en-ZA" sz="1200" b="0" i="0" u="none" strike="noStrike" dirty="0">
                          <a:solidFill>
                            <a:schemeClr val="tx1"/>
                          </a:solidFill>
                          <a:effectLst/>
                          <a:latin typeface="Calibri" panose="020F0502020204030204" pitchFamily="34" charset="0"/>
                        </a:rPr>
                        <a:t>Goods and Services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46 038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0" i="0" u="none" strike="noStrike" dirty="0">
                          <a:solidFill>
                            <a:schemeClr val="tx1"/>
                          </a:solidFill>
                          <a:effectLst/>
                          <a:latin typeface="Calibri" panose="020F0502020204030204" pitchFamily="34" charset="0"/>
                        </a:rPr>
                        <a:t>5 850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10 273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16 123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29 915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35.02%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387612231"/>
                  </a:ext>
                </a:extLst>
              </a:tr>
              <a:tr h="284696">
                <a:tc>
                  <a:txBody>
                    <a:bodyPr/>
                    <a:lstStyle/>
                    <a:p>
                      <a:pPr algn="l" rtl="0" fontAlgn="ctr"/>
                      <a:r>
                        <a:rPr lang="en-ZA" sz="1200" b="1" i="0" u="none" strike="noStrike" dirty="0">
                          <a:solidFill>
                            <a:schemeClr val="tx1"/>
                          </a:solidFill>
                          <a:effectLst/>
                          <a:latin typeface="Calibri" panose="020F0502020204030204" pitchFamily="34" charset="0"/>
                        </a:rPr>
                        <a:t>Transfers and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259 900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b"/>
                      <a:r>
                        <a:rPr lang="en-ZA" sz="1200" b="1" i="0" u="none" strike="noStrike" dirty="0">
                          <a:solidFill>
                            <a:schemeClr val="tx1"/>
                          </a:solidFill>
                          <a:effectLst/>
                          <a:latin typeface="Calibri" panose="020F0502020204030204" pitchFamily="34" charset="0"/>
                        </a:rPr>
                        <a:t>149 075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1 167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b"/>
                      <a:r>
                        <a:rPr lang="en-ZA" sz="1200" b="1" i="0" u="none" strike="noStrike" dirty="0">
                          <a:solidFill>
                            <a:schemeClr val="tx1"/>
                          </a:solidFill>
                          <a:effectLst/>
                          <a:latin typeface="Calibri" panose="020F0502020204030204" pitchFamily="34" charset="0"/>
                        </a:rPr>
                        <a:t>150 242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chemeClr val="tx1"/>
                          </a:solidFill>
                          <a:effectLst/>
                          <a:latin typeface="Calibri" panose="020F0502020204030204" pitchFamily="34" charset="0"/>
                        </a:rPr>
                        <a:t>109 658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57.81%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002806800"/>
                  </a:ext>
                </a:extLst>
              </a:tr>
              <a:tr h="372237">
                <a:tc>
                  <a:txBody>
                    <a:bodyPr/>
                    <a:lstStyle/>
                    <a:p>
                      <a:pPr algn="l" rtl="0" fontAlgn="ctr"/>
                      <a:r>
                        <a:rPr lang="en-ZA" sz="1200" b="0" i="0" u="none" strike="noStrike" dirty="0">
                          <a:solidFill>
                            <a:schemeClr val="tx1"/>
                          </a:solidFill>
                          <a:effectLst/>
                          <a:latin typeface="Calibri" panose="020F0502020204030204" pitchFamily="34" charset="0"/>
                        </a:rPr>
                        <a:t>Departmental agencies and accounts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          200 913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120 547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dirty="0" smtClean="0">
                          <a:solidFill>
                            <a:schemeClr val="tx1"/>
                          </a:solidFill>
                          <a:effectLst/>
                          <a:latin typeface="Calibri" panose="020F0502020204030204" pitchFamily="34" charset="0"/>
                        </a:rPr>
                        <a:t>                      </a:t>
                      </a:r>
                      <a:r>
                        <a:rPr lang="en-ZA" sz="1200" b="0" i="0" u="none" strike="noStrike" dirty="0">
                          <a:solidFill>
                            <a:schemeClr val="tx1"/>
                          </a:solidFill>
                          <a:effectLst/>
                          <a:latin typeface="Calibri" panose="020F0502020204030204" pitchFamily="34" charset="0"/>
                        </a:rPr>
                        <a:t>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          120 550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75000"/>
                      </a:schemeClr>
                    </a:solidFill>
                  </a:tcPr>
                </a:tc>
                <a:tc>
                  <a:txBody>
                    <a:bodyPr/>
                    <a:lstStyle/>
                    <a:p>
                      <a:pPr algn="r" rtl="0" fontAlgn="ctr"/>
                      <a:r>
                        <a:rPr lang="en-ZA" sz="1200" b="0" i="0" u="none" strike="noStrike">
                          <a:solidFill>
                            <a:schemeClr val="tx1"/>
                          </a:solidFill>
                          <a:effectLst/>
                          <a:latin typeface="Calibri" panose="020F0502020204030204" pitchFamily="34" charset="0"/>
                        </a:rPr>
                        <a:t>            80 363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xmlns="" val="700223446"/>
                  </a:ext>
                </a:extLst>
              </a:tr>
              <a:tr h="417305">
                <a:tc>
                  <a:txBody>
                    <a:bodyPr/>
                    <a:lstStyle/>
                    <a:p>
                      <a:pPr algn="l" rtl="0" fontAlgn="ctr"/>
                      <a:r>
                        <a:rPr lang="en-ZA" sz="1200" b="0" i="0" u="none" strike="noStrike" dirty="0">
                          <a:solidFill>
                            <a:schemeClr val="tx1"/>
                          </a:solidFill>
                          <a:effectLst/>
                          <a:latin typeface="Calibri" panose="020F0502020204030204" pitchFamily="34" charset="0"/>
                        </a:rPr>
                        <a:t>Foreign governments and international organisations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chemeClr val="tx1"/>
                          </a:solidFill>
                          <a:effectLst/>
                          <a:latin typeface="Calibri" panose="020F0502020204030204" pitchFamily="34" charset="0"/>
                        </a:rPr>
                        <a:t>1 976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dirty="0">
                          <a:solidFill>
                            <a:schemeClr val="tx1"/>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               1 101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rtl="0" fontAlgn="ctr"/>
                      <a:r>
                        <a:rPr lang="en-ZA" sz="1200" b="0" i="0" u="none" strike="noStrike" dirty="0">
                          <a:solidFill>
                            <a:schemeClr val="tx1"/>
                          </a:solidFill>
                          <a:effectLst/>
                          <a:latin typeface="Calibri" panose="020F0502020204030204" pitchFamily="34" charset="0"/>
                        </a:rPr>
                        <a:t>1 101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chemeClr val="tx1"/>
                          </a:solidFill>
                          <a:effectLst/>
                          <a:latin typeface="Calibri" panose="020F0502020204030204" pitchFamily="34" charset="0"/>
                        </a:rPr>
                        <a:t>                  875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chemeClr val="tx1"/>
                          </a:solidFill>
                          <a:effectLst/>
                          <a:latin typeface="Calibri" panose="020F0502020204030204" pitchFamily="34" charset="0"/>
                        </a:rPr>
                        <a:t>55.72%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993863706"/>
                  </a:ext>
                </a:extLst>
              </a:tr>
              <a:tr h="284696">
                <a:tc>
                  <a:txBody>
                    <a:bodyPr/>
                    <a:lstStyle/>
                    <a:p>
                      <a:pPr algn="l" rtl="0" fontAlgn="ctr"/>
                      <a:r>
                        <a:rPr lang="en-ZA" sz="1200" b="0" i="0" u="none" strike="noStrike">
                          <a:solidFill>
                            <a:srgbClr val="000000"/>
                          </a:solidFill>
                          <a:effectLst/>
                          <a:latin typeface="Calibri" panose="020F0502020204030204" pitchFamily="34" charset="0"/>
                        </a:rPr>
                        <a:t>Non-profit institutions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30 795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15 497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15 497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            15 298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50.32%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927793382"/>
                  </a:ext>
                </a:extLst>
              </a:tr>
              <a:tr h="284696">
                <a:tc>
                  <a:txBody>
                    <a:bodyPr/>
                    <a:lstStyle/>
                    <a:p>
                      <a:pPr algn="l" rtl="0" fontAlgn="ctr"/>
                      <a:r>
                        <a:rPr lang="en-ZA" sz="1200" b="0" i="0" u="none" strike="noStrike">
                          <a:solidFill>
                            <a:srgbClr val="000000"/>
                          </a:solidFill>
                          <a:effectLst/>
                          <a:latin typeface="Calibri" panose="020F0502020204030204" pitchFamily="34" charset="0"/>
                        </a:rPr>
                        <a:t>Households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a:solidFill>
                            <a:srgbClr val="000000"/>
                          </a:solidFill>
                          <a:effectLst/>
                          <a:latin typeface="Calibri" panose="020F0502020204030204" pitchFamily="34" charset="0"/>
                        </a:rPr>
                        <a:t>            26 216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            13 031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63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a:solidFill>
                            <a:srgbClr val="000000"/>
                          </a:solidFill>
                          <a:effectLst/>
                          <a:latin typeface="Calibri" panose="020F0502020204030204" pitchFamily="34" charset="0"/>
                        </a:rPr>
                        <a:t>            13 094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            13 122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49.95%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3912263"/>
                  </a:ext>
                </a:extLst>
              </a:tr>
              <a:tr h="294433">
                <a:tc>
                  <a:txBody>
                    <a:bodyPr/>
                    <a:lstStyle/>
                    <a:p>
                      <a:pPr algn="l" rtl="0" fontAlgn="ctr"/>
                      <a:r>
                        <a:rPr lang="en-ZA" sz="1200" b="1" i="0" u="none" strike="noStrike">
                          <a:solidFill>
                            <a:srgbClr val="000000"/>
                          </a:solidFill>
                          <a:effectLst/>
                          <a:latin typeface="Calibri" panose="020F0502020204030204" pitchFamily="34" charset="0"/>
                        </a:rPr>
                        <a:t>Payments of Capital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                  768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                    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smtClean="0">
                          <a:solidFill>
                            <a:srgbClr val="000000"/>
                          </a:solidFill>
                          <a:effectLst/>
                          <a:latin typeface="Calibri" panose="020F0502020204030204" pitchFamily="34" charset="0"/>
                        </a:rPr>
                        <a:t>                      </a:t>
                      </a:r>
                      <a:r>
                        <a:rPr lang="en-ZA" sz="1200" b="1" i="0" u="none" strike="noStrike" dirty="0">
                          <a:solidFill>
                            <a:srgbClr val="000000"/>
                          </a:solidFill>
                          <a:effectLst/>
                          <a:latin typeface="Calibri" panose="020F0502020204030204" pitchFamily="34" charset="0"/>
                        </a:rPr>
                        <a:t>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                    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0" i="0" u="none" strike="noStrike" dirty="0">
                          <a:solidFill>
                            <a:srgbClr val="000000"/>
                          </a:solidFill>
                          <a:effectLst/>
                          <a:latin typeface="Calibri" panose="020F0502020204030204" pitchFamily="34" charset="0"/>
                        </a:rPr>
                        <a:t>                  680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66007853"/>
                  </a:ext>
                </a:extLst>
              </a:tr>
              <a:tr h="284696">
                <a:tc>
                  <a:txBody>
                    <a:bodyPr/>
                    <a:lstStyle/>
                    <a:p>
                      <a:pPr algn="l" rtl="0" fontAlgn="ctr"/>
                      <a:r>
                        <a:rPr lang="en-ZA" sz="1200" b="1" i="0" u="none" strike="noStrike" dirty="0">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384 856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174 354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31 582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205 936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178 920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53.51%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1487049955"/>
                  </a:ext>
                </a:extLst>
              </a:tr>
            </a:tbl>
          </a:graphicData>
        </a:graphic>
      </p:graphicFrame>
    </p:spTree>
    <p:extLst>
      <p:ext uri="{BB962C8B-B14F-4D97-AF65-F5344CB8AC3E}">
        <p14:creationId xmlns:p14="http://schemas.microsoft.com/office/powerpoint/2010/main" xmlns="" val="30150172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eaLnBrk="1" hangingPunct="1">
              <a:buFont typeface="Arial" panose="020B0604020202020204" pitchFamily="34" charset="0"/>
              <a:buNone/>
              <a:defRPr/>
            </a:pPr>
            <a:endParaRPr lang="en-GB" sz="7200" b="1" i="1" u="sng" kern="0" dirty="0" smtClean="0">
              <a:solidFill>
                <a:srgbClr val="000000"/>
              </a:solidFill>
              <a:effectLst>
                <a:outerShdw blurRad="38100" dist="38100" dir="2700000" algn="tl">
                  <a:srgbClr val="C0C0C0"/>
                </a:outerShdw>
              </a:effectLst>
              <a:latin typeface="Times New Roman"/>
              <a:ea typeface="ヒラギノ角ゴ Pro W3" charset="-128"/>
              <a:cs typeface="Arial" charset="0"/>
            </a:endParaRPr>
          </a:p>
          <a:p>
            <a:pPr marL="0" indent="0" algn="ctr" eaLnBrk="1" hangingPunct="1">
              <a:buFont typeface="Arial" panose="020B0604020202020204" pitchFamily="34" charset="0"/>
              <a:buNone/>
              <a:defRPr/>
            </a:pPr>
            <a:r>
              <a:rPr lang="en-GB" sz="7200" b="1" i="1" u="sng" kern="0" dirty="0" smtClean="0">
                <a:solidFill>
                  <a:srgbClr val="000000"/>
                </a:solidFill>
                <a:effectLst>
                  <a:outerShdw blurRad="38100" dist="38100" dir="2700000" algn="tl">
                    <a:srgbClr val="C0C0C0"/>
                  </a:outerShdw>
                </a:effectLst>
                <a:latin typeface="Times New Roman"/>
                <a:ea typeface="ヒラギノ角ゴ Pro W3" charset="-128"/>
                <a:cs typeface="Arial" charset="0"/>
              </a:rPr>
              <a:t>THANK YOU</a:t>
            </a:r>
            <a:endParaRPr lang="en-US" dirty="0"/>
          </a:p>
        </p:txBody>
      </p:sp>
    </p:spTree>
    <p:extLst>
      <p:ext uri="{BB962C8B-B14F-4D97-AF65-F5344CB8AC3E}">
        <p14:creationId xmlns:p14="http://schemas.microsoft.com/office/powerpoint/2010/main" xmlns="" val="411823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FE5E3740-B0E6-43F8-BC20-ED500707CD65}" type="slidenum">
              <a:rPr lang="en-GB" altLang="en-US" sz="1400" smtClean="0">
                <a:solidFill>
                  <a:srgbClr val="000000"/>
                </a:solidFill>
              </a:rPr>
              <a:pPr>
                <a:spcBef>
                  <a:spcPct val="0"/>
                </a:spcBef>
                <a:buFontTx/>
                <a:buNone/>
              </a:pPr>
              <a:t>8</a:t>
            </a:fld>
            <a:endParaRPr lang="en-GB" altLang="en-US" sz="1400" smtClean="0">
              <a:solidFill>
                <a:srgbClr val="000000"/>
              </a:solidFill>
            </a:endParaRPr>
          </a:p>
        </p:txBody>
      </p:sp>
      <p:sp>
        <p:nvSpPr>
          <p:cNvPr id="4" name="Rectangle 2"/>
          <p:cNvSpPr txBox="1">
            <a:spLocks noChangeArrowheads="1"/>
          </p:cNvSpPr>
          <p:nvPr/>
        </p:nvSpPr>
        <p:spPr bwMode="auto">
          <a:xfrm>
            <a:off x="371475" y="131067"/>
            <a:ext cx="9283700" cy="495300"/>
          </a:xfrm>
          <a:prstGeom prst="rect">
            <a:avLst/>
          </a:prstGeom>
          <a:noFill/>
          <a:ln w="9525">
            <a:noFill/>
            <a:miter lim="800000"/>
            <a:headEnd/>
            <a:tailEnd/>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en-ZA" sz="2000" b="1" kern="0" dirty="0" smtClean="0">
                <a:solidFill>
                  <a:srgbClr val="000000"/>
                </a:solidFill>
                <a:latin typeface="Arial Black" panose="020B0A04020102020204" pitchFamily="34" charset="0"/>
                <a:cs typeface="Arial" panose="020B0604020202020204" pitchFamily="34" charset="0"/>
              </a:rPr>
              <a:t>Summary of</a:t>
            </a:r>
            <a:r>
              <a:rPr lang="en-ZA" sz="2400" b="1" kern="0" dirty="0" smtClean="0">
                <a:solidFill>
                  <a:srgbClr val="000000"/>
                </a:solidFill>
                <a:latin typeface="Arial Black" panose="020B0A04020102020204" pitchFamily="34" charset="0"/>
                <a:cs typeface="Arial" panose="020B0604020202020204" pitchFamily="34" charset="0"/>
              </a:rPr>
              <a:t> </a:t>
            </a:r>
            <a:r>
              <a:rPr lang="en-ZA" sz="2000" b="1" kern="0" dirty="0" smtClean="0">
                <a:solidFill>
                  <a:srgbClr val="000000"/>
                </a:solidFill>
                <a:latin typeface="Arial Black" panose="020B0A04020102020204" pitchFamily="34" charset="0"/>
                <a:cs typeface="Arial" panose="020B0604020202020204" pitchFamily="34" charset="0"/>
              </a:rPr>
              <a:t>Overall Performance </a:t>
            </a:r>
            <a:endParaRPr lang="en-US" sz="2400" b="1" kern="0" dirty="0" smtClean="0">
              <a:solidFill>
                <a:srgbClr val="000000"/>
              </a:solidFill>
              <a:latin typeface="Arial Black" panose="020B0A04020102020204" pitchFamily="34" charset="0"/>
              <a:cs typeface="Arial" panose="020B0604020202020204" pitchFamily="34" charset="0"/>
            </a:endParaRPr>
          </a:p>
        </p:txBody>
      </p:sp>
      <p:sp>
        <p:nvSpPr>
          <p:cNvPr id="19461"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solidFill>
                  <a:prstClr val="black"/>
                </a:solidFill>
              </a:rPr>
              <a:t>Portfolio Committee</a:t>
            </a:r>
          </a:p>
        </p:txBody>
      </p:sp>
      <p:sp>
        <p:nvSpPr>
          <p:cNvPr id="2" name="Rectangle 1"/>
          <p:cNvSpPr/>
          <p:nvPr/>
        </p:nvSpPr>
        <p:spPr>
          <a:xfrm>
            <a:off x="60385" y="626367"/>
            <a:ext cx="9765101" cy="4939814"/>
          </a:xfrm>
          <a:prstGeom prst="rect">
            <a:avLst/>
          </a:prstGeom>
        </p:spPr>
        <p:txBody>
          <a:bodyPr wrap="square">
            <a:spAutoFit/>
          </a:bodyPr>
          <a:lstStyle/>
          <a:p>
            <a:pPr>
              <a:defRPr/>
            </a:pPr>
            <a:r>
              <a:rPr lang="en-ZA" sz="2000" dirty="0" smtClean="0">
                <a:latin typeface="Arial" panose="020B0604020202020204" pitchFamily="34" charset="0"/>
                <a:ea typeface="Times New Roman" panose="02020603050405020304" pitchFamily="18" charset="0"/>
                <a:cs typeface="Arial" panose="020B0604020202020204" pitchFamily="34" charset="0"/>
              </a:rPr>
              <a:t>During the second quarter reporting period (July 2017 – September 2017), </a:t>
            </a:r>
          </a:p>
          <a:p>
            <a:pPr>
              <a:defRPr/>
            </a:pPr>
            <a:endParaRPr lang="en-ZA" sz="2000" dirty="0">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600"/>
              </a:spcBef>
              <a:spcAft>
                <a:spcPts val="600"/>
              </a:spcAft>
              <a:buFont typeface="Arial" panose="020B0604020202020204" pitchFamily="34" charset="0"/>
              <a:buChar char="•"/>
              <a:defRPr/>
            </a:pPr>
            <a:r>
              <a:rPr lang="en-ZA" sz="2000" dirty="0" smtClean="0">
                <a:latin typeface="Arial" panose="020B0604020202020204" pitchFamily="34" charset="0"/>
                <a:ea typeface="Times New Roman" panose="02020603050405020304" pitchFamily="18" charset="0"/>
                <a:cs typeface="Arial" panose="020B0604020202020204" pitchFamily="34" charset="0"/>
              </a:rPr>
              <a:t>There was  decline in performance. A total of </a:t>
            </a:r>
            <a:r>
              <a:rPr lang="en-ZA" sz="2000" dirty="0" smtClean="0">
                <a:latin typeface="Arial" panose="020B0604020202020204" pitchFamily="34" charset="0"/>
                <a:cs typeface="Arial" panose="020B0604020202020204" pitchFamily="34" charset="0"/>
              </a:rPr>
              <a:t>66% </a:t>
            </a:r>
            <a:r>
              <a:rPr lang="en-ZA" sz="2000" dirty="0">
                <a:latin typeface="Arial" panose="020B0604020202020204" pitchFamily="34" charset="0"/>
                <a:cs typeface="Arial" panose="020B0604020202020204" pitchFamily="34" charset="0"/>
              </a:rPr>
              <a:t>of the planned targets were achieved as compared to </a:t>
            </a:r>
            <a:r>
              <a:rPr lang="en-ZA" sz="2000" dirty="0" smtClean="0">
                <a:latin typeface="Arial" panose="020B0604020202020204" pitchFamily="34" charset="0"/>
                <a:cs typeface="Arial" panose="020B0604020202020204" pitchFamily="34" charset="0"/>
              </a:rPr>
              <a:t>75</a:t>
            </a:r>
            <a:r>
              <a:rPr lang="en-ZA" sz="2000" dirty="0">
                <a:latin typeface="Arial" panose="020B0604020202020204" pitchFamily="34" charset="0"/>
                <a:cs typeface="Arial" panose="020B0604020202020204" pitchFamily="34" charset="0"/>
              </a:rPr>
              <a:t>% in </a:t>
            </a:r>
            <a:r>
              <a:rPr lang="en-ZA" sz="2000" dirty="0" smtClean="0">
                <a:latin typeface="Arial" panose="020B0604020202020204" pitchFamily="34" charset="0"/>
                <a:cs typeface="Arial" panose="020B0604020202020204" pitchFamily="34" charset="0"/>
              </a:rPr>
              <a:t>the first quarter. </a:t>
            </a:r>
            <a:r>
              <a:rPr lang="en-ZA" sz="2000" dirty="0" smtClean="0">
                <a:latin typeface="Arial" panose="020B0604020202020204" pitchFamily="34" charset="0"/>
                <a:ea typeface="Times New Roman" panose="02020603050405020304" pitchFamily="18" charset="0"/>
                <a:cs typeface="Arial" panose="020B0604020202020204" pitchFamily="34" charset="0"/>
              </a:rPr>
              <a:t> </a:t>
            </a:r>
            <a:r>
              <a:rPr lang="en-ZA" sz="2000" dirty="0">
                <a:latin typeface="Arial" panose="020B0604020202020204" pitchFamily="34" charset="0"/>
                <a:ea typeface="Times New Roman" panose="02020603050405020304" pitchFamily="18" charset="0"/>
                <a:cs typeface="Arial" panose="020B0604020202020204" pitchFamily="34" charset="0"/>
              </a:rPr>
              <a:t>This shows a decline of </a:t>
            </a:r>
            <a:r>
              <a:rPr lang="en-ZA" sz="2000" dirty="0" smtClean="0">
                <a:latin typeface="Arial" panose="020B0604020202020204" pitchFamily="34" charset="0"/>
                <a:ea typeface="Times New Roman" panose="02020603050405020304" pitchFamily="18" charset="0"/>
                <a:cs typeface="Arial" panose="020B0604020202020204" pitchFamily="34" charset="0"/>
              </a:rPr>
              <a:t>9% </a:t>
            </a:r>
            <a:r>
              <a:rPr lang="en-ZA" sz="2000" dirty="0">
                <a:latin typeface="Arial" panose="020B0604020202020204" pitchFamily="34" charset="0"/>
                <a:ea typeface="Times New Roman" panose="02020603050405020304" pitchFamily="18" charset="0"/>
                <a:cs typeface="Arial" panose="020B0604020202020204" pitchFamily="34" charset="0"/>
              </a:rPr>
              <a:t>in achievement of targets. </a:t>
            </a:r>
          </a:p>
          <a:p>
            <a:pPr marL="285750" indent="-285750">
              <a:spcBef>
                <a:spcPts val="600"/>
              </a:spcBef>
              <a:spcAft>
                <a:spcPts val="600"/>
              </a:spcAft>
              <a:buFont typeface="Arial" panose="020B0604020202020204" pitchFamily="34" charset="0"/>
              <a:buChar char="•"/>
              <a:defRPr/>
            </a:pP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Targets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which were partially achieved increased by 7</a:t>
            </a: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from 10% in the first quarter to </a:t>
            </a: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17%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in the second quarter. Similarly, targets which were not met at all </a:t>
            </a: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increased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by 2% from 15% in the first quarter to </a:t>
            </a: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17%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in the second quarter.</a:t>
            </a:r>
          </a:p>
          <a:p>
            <a:pPr marL="285750" indent="-285750">
              <a:spcBef>
                <a:spcPts val="600"/>
              </a:spcBef>
              <a:spcAft>
                <a:spcPts val="600"/>
              </a:spcAft>
              <a:buFont typeface="Arial" panose="020B0604020202020204" pitchFamily="34" charset="0"/>
              <a:buChar char="•"/>
              <a:defRPr/>
            </a:pP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Reasons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for non-achievement of targets included among others the </a:t>
            </a: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following: lack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of </a:t>
            </a: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capacity, failure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to meet deadlines by service providers, non-submission of competent evidence and incomplete </a:t>
            </a:r>
            <a:r>
              <a:rPr lang="en-ZA" sz="2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evidence to support reported performance and delays </a:t>
            </a: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in appointment of service providers. </a:t>
            </a:r>
          </a:p>
          <a:p>
            <a:pPr marL="285750" indent="-285750">
              <a:spcBef>
                <a:spcPts val="600"/>
              </a:spcBef>
              <a:spcAft>
                <a:spcPts val="600"/>
              </a:spcAft>
              <a:buFont typeface="Arial" panose="020B0604020202020204" pitchFamily="34" charset="0"/>
              <a:buChar char="•"/>
              <a:defRPr/>
            </a:pPr>
            <a:r>
              <a:rPr lang="en-ZA" sz="2000" dirty="0" smtClean="0">
                <a:solidFill>
                  <a:prstClr val="black"/>
                </a:solidFill>
                <a:latin typeface="Arial" panose="020B0604020202020204" pitchFamily="34" charset="0"/>
                <a:cs typeface="Arial" panose="020B0604020202020204" pitchFamily="34" charset="0"/>
              </a:rPr>
              <a:t>Although</a:t>
            </a:r>
            <a:r>
              <a:rPr lang="en-ZA" sz="2000" dirty="0">
                <a:solidFill>
                  <a:prstClr val="black"/>
                </a:solidFill>
                <a:latin typeface="Arial" panose="020B0604020202020204" pitchFamily="34" charset="0"/>
                <a:cs typeface="Arial" panose="020B0604020202020204" pitchFamily="34" charset="0"/>
              </a:rPr>
              <a:t>, some of the targets were not met, the trend is hoped to increase in subsequent reporting period building up to the end of the financial year. </a:t>
            </a:r>
          </a:p>
        </p:txBody>
      </p:sp>
    </p:spTree>
    <p:extLst>
      <p:ext uri="{BB962C8B-B14F-4D97-AF65-F5344CB8AC3E}">
        <p14:creationId xmlns:p14="http://schemas.microsoft.com/office/powerpoint/2010/main" xmlns="" val="1236721186"/>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b="1" kern="0" dirty="0" smtClean="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t/>
            </a:r>
            <a:br>
              <a:rPr lang="en-GB" altLang="en-US" sz="3200" b="1" kern="0" dirty="0">
                <a:solidFill>
                  <a:srgbClr val="000000"/>
                </a:solidFill>
                <a:latin typeface="Aharoni" panose="02010803020104030203" pitchFamily="2" charset="-79"/>
                <a:ea typeface="ヒラギノ角ゴ Pro W3" pitchFamily="1" charset="-128"/>
                <a:cs typeface="Aharoni" panose="02010803020104030203" pitchFamily="2" charset="-79"/>
              </a:rPr>
            </a:br>
            <a:endParaRPr lang="en-US" dirty="0"/>
          </a:p>
        </p:txBody>
      </p:sp>
      <p:sp>
        <p:nvSpPr>
          <p:cNvPr id="23555" name="Subtitle 2"/>
          <p:cNvSpPr>
            <a:spLocks noGrp="1"/>
          </p:cNvSpPr>
          <p:nvPr>
            <p:ph idx="1"/>
          </p:nvPr>
        </p:nvSpPr>
        <p:spPr>
          <a:xfrm>
            <a:off x="271012" y="846138"/>
            <a:ext cx="8915400" cy="4525963"/>
          </a:xfrm>
        </p:spPr>
        <p:txBody>
          <a:bodyPr/>
          <a:lstStyle/>
          <a:p>
            <a:pPr defTabSz="914400" eaLnBrk="1" hangingPunct="1">
              <a:spcBef>
                <a:spcPct val="0"/>
              </a:spcBef>
            </a:pPr>
            <a:endParaRPr lang="en-ZA" altLang="en-US" sz="2800" b="1" dirty="0"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spcBef>
                <a:spcPct val="0"/>
              </a:spcBef>
            </a:pPr>
            <a:endParaRPr lang="en-ZA" altLang="en-US" sz="2800" b="1" dirty="0" smtClean="0">
              <a:solidFill>
                <a:srgbClr val="000000"/>
              </a:solidFill>
              <a:latin typeface="Arial" panose="020B0604020202020204" pitchFamily="34" charset="0"/>
              <a:ea typeface="Aharoni" panose="02010803020104030203" pitchFamily="2" charset="-79"/>
              <a:cs typeface="Arial" panose="020B0604020202020204" pitchFamily="34" charset="0"/>
            </a:endParaRPr>
          </a:p>
          <a:p>
            <a:pPr defTabSz="914400" eaLnBrk="1" hangingPunct="1"/>
            <a:endParaRPr lang="en-US" altLang="en-US" dirty="0" smtClean="0">
              <a:ea typeface="Aharoni" panose="02010803020104030203" pitchFamily="2" charset="-79"/>
              <a:cs typeface="Arial" panose="020B0604020202020204" pitchFamily="34" charset="0"/>
            </a:endParaRPr>
          </a:p>
        </p:txBody>
      </p:sp>
      <p:sp>
        <p:nvSpPr>
          <p:cNvPr id="6" name="Rectangle 6"/>
          <p:cNvSpPr>
            <a:spLocks noChangeArrowheads="1"/>
          </p:cNvSpPr>
          <p:nvPr/>
        </p:nvSpPr>
        <p:spPr bwMode="auto">
          <a:xfrm>
            <a:off x="495300" y="2209800"/>
            <a:ext cx="9182100" cy="1447800"/>
          </a:xfrm>
          <a:prstGeom prst="rect">
            <a:avLst/>
          </a:prstGeom>
          <a:solidFill>
            <a:srgbClr val="FFFFFF"/>
          </a:solidFill>
          <a:ln w="19050">
            <a:solidFill>
              <a:srgbClr val="CC99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defTabSz="914400">
              <a:spcBef>
                <a:spcPct val="0"/>
              </a:spcBef>
              <a:buFontTx/>
              <a:buNone/>
              <a:defRPr/>
            </a:pPr>
            <a:r>
              <a:rPr lang="en-GB" altLang="en-US" sz="3600" kern="0" dirty="0" smtClean="0">
                <a:solidFill>
                  <a:srgbClr val="000000"/>
                </a:solidFill>
                <a:latin typeface="Arial" panose="020B0604020202020204" pitchFamily="34" charset="0"/>
                <a:cs typeface="Arial" panose="020B0604020202020204" pitchFamily="34" charset="0"/>
              </a:rPr>
              <a:t/>
            </a:r>
            <a:br>
              <a:rPr lang="en-GB" altLang="en-US" sz="3600" kern="0" dirty="0" smtClean="0">
                <a:solidFill>
                  <a:srgbClr val="000000"/>
                </a:solidFill>
                <a:latin typeface="Arial" panose="020B0604020202020204" pitchFamily="34" charset="0"/>
                <a:cs typeface="Arial" panose="020B0604020202020204" pitchFamily="34" charset="0"/>
              </a:rPr>
            </a:br>
            <a:r>
              <a:rPr lang="en-GB" altLang="en-US" sz="3600" b="1" kern="0" dirty="0" smtClean="0">
                <a:solidFill>
                  <a:srgbClr val="000000"/>
                </a:solidFill>
                <a:latin typeface="Arial" panose="020B0604020202020204" pitchFamily="34" charset="0"/>
                <a:cs typeface="Arial" panose="020B0604020202020204" pitchFamily="34" charset="0"/>
              </a:rPr>
              <a:t>Performance Per Programme</a:t>
            </a:r>
            <a:br>
              <a:rPr lang="en-GB" altLang="en-US" sz="3600" b="1" kern="0" dirty="0" smtClean="0">
                <a:solidFill>
                  <a:srgbClr val="000000"/>
                </a:solidFill>
                <a:latin typeface="Arial" panose="020B0604020202020204" pitchFamily="34" charset="0"/>
                <a:cs typeface="Arial" panose="020B0604020202020204" pitchFamily="34" charset="0"/>
              </a:rPr>
            </a:br>
            <a:endParaRPr lang="en-GB" altLang="en-US" sz="3600" b="1" kern="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47563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5776</Words>
  <Application>Microsoft Office PowerPoint</Application>
  <PresentationFormat>A4 Paper (210x297 mm)</PresentationFormat>
  <Paragraphs>1660</Paragraphs>
  <Slides>65</Slides>
  <Notes>16</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 DSD Mid-term Performance  Report   (01  April 2017 – 30 September 2017)   Presentation to Portfolio Committee on Social Development  </vt:lpstr>
      <vt:lpstr>Overview </vt:lpstr>
      <vt:lpstr>Purpose </vt:lpstr>
      <vt:lpstr>Strategic Priorities</vt:lpstr>
      <vt:lpstr> PROGRAMMES PURPOSE  </vt:lpstr>
      <vt:lpstr>   </vt:lpstr>
      <vt:lpstr>Slide 7</vt:lpstr>
      <vt:lpstr>Slide 8</vt:lpstr>
      <vt:lpstr>   </vt:lpstr>
      <vt:lpstr>   </vt:lpstr>
      <vt:lpstr>Standard Reporting Format and Rating System</vt:lpstr>
      <vt:lpstr>   </vt:lpstr>
      <vt:lpstr>Achievement of Targets per Programme: 2017-18 Quarter 2</vt:lpstr>
      <vt:lpstr>PROGRAMME 1: ADMINISTRATION</vt:lpstr>
      <vt:lpstr>Slide 15</vt:lpstr>
      <vt:lpstr>Slide 16</vt:lpstr>
      <vt:lpstr>PROGRAMME 2: SOCIAL ASSISTANCE</vt:lpstr>
      <vt:lpstr>Slide 18</vt:lpstr>
      <vt:lpstr>Slide 19</vt:lpstr>
      <vt:lpstr>Slide 20</vt:lpstr>
      <vt:lpstr>Slide 21</vt:lpstr>
      <vt:lpstr>PROGRAMME 3: SOCIAL SECURITY POLICY AND ADMINISTRATION</vt:lpstr>
      <vt:lpstr>Slide 23</vt:lpstr>
      <vt:lpstr>Slide 24</vt:lpstr>
      <vt:lpstr>Slide 25</vt:lpstr>
      <vt:lpstr>PROGRAMME 4: WELFARE SERVICES POLICY DEVELOPMENT AND IMPLEMENTATION SUPPORT</vt:lpstr>
      <vt:lpstr>Slide 27</vt:lpstr>
      <vt:lpstr>Slide 28</vt:lpstr>
      <vt:lpstr>Slide 29</vt:lpstr>
      <vt:lpstr>Slide 30</vt:lpstr>
      <vt:lpstr>Slide 31</vt:lpstr>
      <vt:lpstr>Slide 32</vt:lpstr>
      <vt:lpstr>Slide 33</vt:lpstr>
      <vt:lpstr>Slide 34</vt:lpstr>
      <vt:lpstr>Slide 35</vt:lpstr>
      <vt:lpstr>Slide 36</vt:lpstr>
      <vt:lpstr>PROGRAMME 5: SOCIAL POLICY AND INTEGRATED SERVICE DELIVERY</vt:lpstr>
      <vt:lpstr>Slide 38</vt:lpstr>
      <vt:lpstr>Slide 39</vt:lpstr>
      <vt:lpstr>Slide 40</vt:lpstr>
      <vt:lpstr>Slide 41</vt:lpstr>
      <vt:lpstr>   </vt:lpstr>
      <vt:lpstr>Slide 43</vt:lpstr>
      <vt:lpstr>Slide 44</vt:lpstr>
      <vt:lpstr>Slide 45</vt:lpstr>
      <vt:lpstr>Slide 46</vt:lpstr>
      <vt:lpstr>   </vt:lpstr>
      <vt:lpstr>PROGRAMME 1: ADMIN</vt:lpstr>
      <vt:lpstr>Slide 49</vt:lpstr>
      <vt:lpstr>Slide 50</vt:lpstr>
      <vt:lpstr>PROGRAMME 2: SOCIAL ASSISTANCE </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PUMZA</cp:lastModifiedBy>
  <cp:revision>14</cp:revision>
  <dcterms:created xsi:type="dcterms:W3CDTF">2017-04-24T13:16:48Z</dcterms:created>
  <dcterms:modified xsi:type="dcterms:W3CDTF">2018-03-08T10:21:55Z</dcterms:modified>
</cp:coreProperties>
</file>