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72" r:id="rId2"/>
    <p:sldId id="273" r:id="rId3"/>
    <p:sldId id="274" r:id="rId4"/>
    <p:sldId id="277" r:id="rId5"/>
    <p:sldId id="278" r:id="rId6"/>
    <p:sldId id="279" r:id="rId7"/>
    <p:sldId id="286" r:id="rId8"/>
    <p:sldId id="281" r:id="rId9"/>
    <p:sldId id="284" r:id="rId10"/>
    <p:sldId id="285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A17"/>
    <a:srgbClr val="D56306"/>
    <a:srgbClr val="436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95A85-12AE-4139-A794-DFA9B7C75E11}" type="datetimeFigureOut">
              <a:rPr lang="en-ZA" smtClean="0"/>
              <a:t>2018/03/04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BFC86-60AB-4C7F-8E00-23C1AAC2FA5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03833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A2ECD-1087-4D39-B39E-A0A68A31D23E}" type="datetimeFigureOut">
              <a:rPr lang="en-ZA" smtClean="0"/>
              <a:pPr/>
              <a:t>2018/03/04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5A6A7-CE50-40F4-923B-4462BCF8675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05319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5A6A7-CE50-40F4-923B-4462BCF8675B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3392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" r="20945"/>
          <a:stretch/>
        </p:blipFill>
        <p:spPr>
          <a:xfrm>
            <a:off x="-12700" y="-5038"/>
            <a:ext cx="12204000" cy="5805573"/>
          </a:xfrm>
          <a:prstGeom prst="rect">
            <a:avLst/>
          </a:prstGeom>
        </p:spPr>
      </p:pic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394039"/>
            <a:ext cx="9841800" cy="1117687"/>
          </a:xfrm>
          <a:prstGeom prst="rect">
            <a:avLst/>
          </a:prstGeom>
          <a:solidFill>
            <a:srgbClr val="D56306"/>
          </a:solidFill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  <a:prstGeom prst="rect">
            <a:avLst/>
          </a:prstGeom>
        </p:spPr>
        <p:txBody>
          <a:bodyPr/>
          <a:lstStyle/>
          <a:p>
            <a:fld id="{B59ACEC8-D248-43BB-9E41-8F603F9ACC5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4817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33964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944111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0"/>
            <a:ext cx="10437812" cy="9525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6" y="7713"/>
            <a:ext cx="1602997" cy="944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68295"/>
            <a:ext cx="10083800" cy="6702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94546"/>
            <a:ext cx="11809203" cy="45454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bg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bg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bg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bg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200" y="141292"/>
            <a:ext cx="912603" cy="697290"/>
          </a:xfrm>
          <a:prstGeom prst="rect">
            <a:avLst/>
          </a:prstGeom>
        </p:spPr>
        <p:txBody>
          <a:bodyPr/>
          <a:lstStyle/>
          <a:p>
            <a:fld id="{B59ACEC8-D248-43BB-9E41-8F603F9ACC5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475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070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3071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1710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1710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4" y="1853895"/>
            <a:ext cx="9613860" cy="109078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4" y="3216171"/>
            <a:ext cx="9613860" cy="1704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7" y="1853895"/>
            <a:ext cx="1154151" cy="1090789"/>
          </a:xfrm>
          <a:prstGeom prst="rect">
            <a:avLst/>
          </a:prstGeom>
        </p:spPr>
        <p:txBody>
          <a:bodyPr/>
          <a:lstStyle/>
          <a:p>
            <a:fld id="{B59ACEC8-D248-43BB-9E41-8F603F9ACC5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36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5" y="838582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5" y="36710"/>
            <a:ext cx="1602997" cy="8018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25200" y="141292"/>
            <a:ext cx="912603" cy="697290"/>
          </a:xfrm>
          <a:prstGeom prst="rect">
            <a:avLst/>
          </a:prstGeom>
        </p:spPr>
        <p:txBody>
          <a:bodyPr/>
          <a:lstStyle/>
          <a:p>
            <a:fld id="{B59ACEC8-D248-43BB-9E41-8F603F9ACC5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5894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1841498"/>
            <a:ext cx="8718877" cy="3036061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4885279"/>
            <a:ext cx="8156579" cy="54896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3572" y="19800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42654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34" name="Picture 33" descr="HD-ShadowLon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33964"/>
            <a:ext cx="10437812" cy="321164"/>
          </a:xfrm>
          <a:prstGeom prst="rect">
            <a:avLst/>
          </a:prstGeom>
        </p:spPr>
      </p:pic>
      <p:pic>
        <p:nvPicPr>
          <p:cNvPr id="35" name="Picture 34" descr="HD-ShadowShort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944111"/>
            <a:ext cx="1602997" cy="144270"/>
          </a:xfrm>
          <a:prstGeom prst="rect">
            <a:avLst/>
          </a:prstGeom>
        </p:spPr>
      </p:pic>
      <p:sp>
        <p:nvSpPr>
          <p:cNvPr id="36" name="Rectangle 35"/>
          <p:cNvSpPr/>
          <p:nvPr userDrawn="1"/>
        </p:nvSpPr>
        <p:spPr bwMode="ltGray">
          <a:xfrm>
            <a:off x="0" y="0"/>
            <a:ext cx="10437812" cy="9525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Rectangle 36"/>
          <p:cNvSpPr/>
          <p:nvPr userDrawn="1"/>
        </p:nvSpPr>
        <p:spPr>
          <a:xfrm>
            <a:off x="10585826" y="7713"/>
            <a:ext cx="1602997" cy="944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 txBox="1">
            <a:spLocks/>
          </p:cNvSpPr>
          <p:nvPr userDrawn="1"/>
        </p:nvSpPr>
        <p:spPr>
          <a:xfrm>
            <a:off x="228601" y="168295"/>
            <a:ext cx="10083800" cy="6702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200" y="141292"/>
            <a:ext cx="912603" cy="697290"/>
          </a:xfrm>
          <a:prstGeom prst="rect">
            <a:avLst/>
          </a:prstGeom>
        </p:spPr>
        <p:txBody>
          <a:bodyPr/>
          <a:lstStyle/>
          <a:p>
            <a:fld id="{B59ACEC8-D248-43BB-9E41-8F603F9ACC52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7092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1244982"/>
            <a:ext cx="12192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40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Dankie</a:t>
            </a:r>
            <a:r>
              <a:rPr lang="en-ZA" sz="40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/ Thank you / </a:t>
            </a:r>
            <a:r>
              <a:rPr lang="en-ZA" sz="40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Ngiyathokoza</a:t>
            </a:r>
            <a:endParaRPr lang="en-ZA" sz="40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ZA" sz="40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Enkosi</a:t>
            </a:r>
            <a:r>
              <a:rPr lang="en-ZA" sz="40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/ </a:t>
            </a:r>
            <a:r>
              <a:rPr lang="en-ZA" sz="40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Ngiyabonga</a:t>
            </a:r>
            <a:r>
              <a:rPr lang="en-ZA" sz="40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/ </a:t>
            </a:r>
            <a:r>
              <a:rPr lang="en-ZA" sz="40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</a:t>
            </a:r>
            <a:r>
              <a:rPr lang="en-ZA" sz="40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lang="en-ZA" sz="40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leboga</a:t>
            </a:r>
            <a:endParaRPr lang="en-ZA" sz="40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ZA" sz="40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</a:t>
            </a:r>
            <a:r>
              <a:rPr lang="en-ZA" sz="40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lang="en-ZA" sz="40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leboha</a:t>
            </a:r>
            <a:r>
              <a:rPr lang="en-ZA" sz="40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/ </a:t>
            </a:r>
            <a:r>
              <a:rPr lang="en-ZA" sz="40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Ndi</a:t>
            </a:r>
            <a:r>
              <a:rPr lang="en-ZA" sz="40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lang="en-ZA" sz="40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livhuwa</a:t>
            </a:r>
            <a:endParaRPr lang="en-ZA" sz="40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ZA" sz="40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Ndza</a:t>
            </a:r>
            <a:r>
              <a:rPr lang="en-ZA" sz="40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ZA" sz="4000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khensa</a:t>
            </a:r>
            <a:endParaRPr lang="en-ZA" sz="40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Z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67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52072"/>
            <a:ext cx="10437812" cy="32116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977900"/>
            <a:ext cx="10437812" cy="894286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0319" y="1120381"/>
            <a:ext cx="9613862" cy="58853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Contact us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525" y="2261716"/>
            <a:ext cx="457200" cy="457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525" y="4400404"/>
            <a:ext cx="457200" cy="457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525" y="3687508"/>
            <a:ext cx="457200" cy="457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525" y="5113300"/>
            <a:ext cx="457200" cy="457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525" y="2974612"/>
            <a:ext cx="457200" cy="457200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2768600" y="2451100"/>
            <a:ext cx="369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Name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1038" y="3924300"/>
            <a:ext cx="6189662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1501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9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07" y="5800536"/>
            <a:ext cx="10058400" cy="1057464"/>
          </a:xfrm>
          <a:prstGeom prst="rect">
            <a:avLst/>
          </a:prstGeom>
        </p:spPr>
      </p:pic>
      <p:sp>
        <p:nvSpPr>
          <p:cNvPr id="9" name="Rectangle 8"/>
          <p:cNvSpPr>
            <a:spLocks noChangeAspect="1"/>
          </p:cNvSpPr>
          <p:nvPr userDrawn="1"/>
        </p:nvSpPr>
        <p:spPr>
          <a:xfrm>
            <a:off x="0" y="5780314"/>
            <a:ext cx="12192000" cy="107768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790425"/>
            <a:ext cx="10058400" cy="10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3489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7" r:id="rId4"/>
    <p:sldLayoutId id="2147483672" r:id="rId5"/>
    <p:sldLayoutId id="2147483678" r:id="rId6"/>
    <p:sldLayoutId id="2147483673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sz="2800" dirty="0"/>
              <a:t>Briefing by the Department of Public Service and Administration on the average number of days taken to resolve disciplinary cases in the Public service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ZA" sz="3600" dirty="0"/>
              <a:t>07 March 2018</a:t>
            </a:r>
          </a:p>
          <a:p>
            <a:pPr algn="just"/>
            <a:r>
              <a:rPr lang="en-ZA" sz="3600" dirty="0"/>
              <a:t>Committee Room 2, Ground Floor, 90 Plein Street </a:t>
            </a:r>
            <a:r>
              <a:rPr lang="en-ZA" sz="3600" dirty="0" err="1"/>
              <a:t>Buiding</a:t>
            </a:r>
            <a:r>
              <a:rPr lang="en-ZA" sz="3600" dirty="0"/>
              <a:t>, Parliament, Cape Town</a:t>
            </a:r>
          </a:p>
        </p:txBody>
      </p:sp>
    </p:spTree>
    <p:extLst>
      <p:ext uri="{BB962C8B-B14F-4D97-AF65-F5344CB8AC3E}">
        <p14:creationId xmlns:p14="http://schemas.microsoft.com/office/powerpoint/2010/main" val="3358144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WAYFORWARD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Invoking the provisions of section 16A of the Public Service Act as amended to enforce compliance with Resolution 1 of 2003; Chapter 7 of the SMS Handbook; 14 of 2002 and any other related Directive, circular or prescript.</a:t>
            </a:r>
          </a:p>
          <a:p>
            <a:r>
              <a:rPr lang="en-ZA" dirty="0"/>
              <a:t>Improve the government information system as </a:t>
            </a:r>
            <a:r>
              <a:rPr lang="en-ZA" dirty="0" err="1"/>
              <a:t>persal</a:t>
            </a:r>
            <a:r>
              <a:rPr lang="en-ZA" dirty="0"/>
              <a:t> does not respond to the needs of Labour Relations in the form of rolling out IFMS. This will enable the DPSA to track non compliance and give early warnings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CEC8-D248-43BB-9E41-8F603F9ACC52}" type="slidenum">
              <a:rPr lang="en-ZA" smtClean="0"/>
              <a:pPr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02830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912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Presentation Outline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PURPOSE</a:t>
            </a:r>
          </a:p>
          <a:p>
            <a:r>
              <a:rPr lang="en-GB" sz="2800" dirty="0"/>
              <a:t>REGULATORY FRAMEWORK</a:t>
            </a:r>
          </a:p>
          <a:p>
            <a:r>
              <a:rPr lang="en-GB" sz="2800" dirty="0"/>
              <a:t>DISCUSSION</a:t>
            </a:r>
          </a:p>
          <a:p>
            <a:r>
              <a:rPr lang="en-GB" sz="2800" dirty="0"/>
              <a:t>CHALLENGES</a:t>
            </a:r>
          </a:p>
          <a:p>
            <a:r>
              <a:rPr lang="en-GB" sz="2800" dirty="0"/>
              <a:t>WAYFORWARD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CEC8-D248-43BB-9E41-8F603F9ACC52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69402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7378"/>
            <a:ext cx="11809203" cy="4545412"/>
          </a:xfrm>
        </p:spPr>
        <p:txBody>
          <a:bodyPr/>
          <a:lstStyle/>
          <a:p>
            <a:r>
              <a:rPr lang="en-ZA" sz="2800" dirty="0"/>
              <a:t>The purpose of the presentation is to apprise the Portfolio Committee on the number of days it takes departments to finalise disciplinary cases in the public service.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CEC8-D248-43BB-9E41-8F603F9ACC52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26064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REGULATORY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Section 3 of the Public Service Act gives powers to maintain sound labour relations and to ensure that the public service is disciplined.</a:t>
            </a:r>
          </a:p>
          <a:p>
            <a:r>
              <a:rPr lang="en-ZA" dirty="0"/>
              <a:t>The period upon which the disciplinary processes should be finalised is governed by PSCBC Resolution 1 of 2003 for employees within the bargaining unit (levels 1 -12) and Chapter 7 of the SMS Handbook for SMS members.</a:t>
            </a:r>
          </a:p>
          <a:p>
            <a:r>
              <a:rPr lang="en-ZA" dirty="0"/>
              <a:t>In terms of the enabling clauses a disciplinary hearing should be completed within 60 days and where there are appeals within 90 days in instances where officials are on precautionary suspension</a:t>
            </a:r>
          </a:p>
          <a:p>
            <a:endParaRPr lang="en-ZA" dirty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CEC8-D248-43BB-9E41-8F603F9ACC52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23174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9010"/>
            <a:ext cx="11809203" cy="4828584"/>
          </a:xfrm>
        </p:spPr>
        <p:txBody>
          <a:bodyPr/>
          <a:lstStyle/>
          <a:p>
            <a:r>
              <a:rPr lang="en-ZA" dirty="0"/>
              <a:t>Discipline trends in the public service has revealed that it takes too long to finalise disciplinary cases which is contrary to the enabling prescripts.</a:t>
            </a:r>
          </a:p>
          <a:p>
            <a:r>
              <a:rPr lang="en-ZA" dirty="0"/>
              <a:t>According to the latest PERSAL report ending 31 December 2017 the average number of days it takes departments to finalise cases is 95 days.</a:t>
            </a:r>
          </a:p>
          <a:p>
            <a:pPr lvl="0"/>
            <a:r>
              <a:rPr lang="en-GB" dirty="0"/>
              <a:t>As at 31 December 2017, the number </a:t>
            </a:r>
            <a:r>
              <a:rPr lang="en-ZA" dirty="0"/>
              <a:t>of days taken to resolve disciplinary cases by national and provincial departments was 95 days. This is an increase as compared to the 2016/17 financial year when the average number was 86 days and a decrease as compared to the 2015/16 financial year when it was 142 days. This fluctuation is a cause for concern and it needs to be managed.</a:t>
            </a:r>
          </a:p>
          <a:p>
            <a:r>
              <a:rPr lang="en-ZA" dirty="0"/>
              <a:t>In determining the root cause of the problem, a coordinated approach was initiated.</a:t>
            </a:r>
          </a:p>
          <a:p>
            <a:r>
              <a:rPr lang="en-ZA" dirty="0"/>
              <a:t>This coordinated approach included the National Treasury, DPSA, the Public Service Commission and the AG’s office.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CEC8-D248-43BB-9E41-8F603F9ACC52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89888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DISCUSSION Cont.</a:t>
            </a:r>
            <a:br>
              <a:rPr lang="en-ZA" dirty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Through this approach the following were achieved: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Sanctioning guidelines were developed to ensure consistency;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Completed work on improvement of PERSAL to be user-friendly;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AGSA to audit non-compliance by departments to capture disciplinary cases on PERSAL;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Established a pool or panel of experts to assist departments with investigations, initiating and chairing of disciplinary cases;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Tabled the proposed amendments and review of disciplinary code and procedure in the bargaining council to remove barriers that make it difficult to finalise cases speedily; and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dirty="0"/>
              <a:t>The MPSA issued a Directive on capturing of cases on PERSAL and that any future contravention will be dealt with in terms of section 16A of the Public Service Act. </a:t>
            </a: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CEC8-D248-43BB-9E41-8F603F9ACC52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92472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800" dirty="0"/>
              <a:t>The diverse nature of cases and the legal intricacies involved sometimes make it impossible to set a definitive target date for the completion of disciplinary cases.</a:t>
            </a:r>
          </a:p>
          <a:p>
            <a:r>
              <a:rPr lang="en-ZA" sz="2800" dirty="0"/>
              <a:t>In matters that involves criminal prosecutions bail conditions that prohibits the employee from contact with witnesses sometimes hampers the conclusion of cases.</a:t>
            </a:r>
          </a:p>
          <a:p>
            <a:r>
              <a:rPr lang="en-ZA" sz="2800" dirty="0"/>
              <a:t>The issues are further complicated by the lack of interaction between the </a:t>
            </a:r>
            <a:r>
              <a:rPr lang="en-ZA" sz="2800" dirty="0" err="1"/>
              <a:t>beaurocracy</a:t>
            </a:r>
            <a:r>
              <a:rPr lang="en-ZA" sz="2800" dirty="0"/>
              <a:t> and the prosecution to deal with the matters.</a:t>
            </a:r>
          </a:p>
          <a:p>
            <a:r>
              <a:rPr lang="en-ZA" sz="2800" dirty="0"/>
              <a:t>Lack of safety measures for key witnesses in fraud and corruption related cases which also involves outside suppliers( high profile cases).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CEC8-D248-43BB-9E41-8F603F9ACC52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92689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CHALLENGES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800" dirty="0" err="1"/>
              <a:t>Persal</a:t>
            </a:r>
            <a:r>
              <a:rPr lang="en-ZA" sz="2800" dirty="0"/>
              <a:t> has historically been used to maintain personnel and LR data for the Public Service.</a:t>
            </a:r>
          </a:p>
          <a:p>
            <a:r>
              <a:rPr lang="en-ZA" sz="2800" dirty="0" err="1"/>
              <a:t>Persal</a:t>
            </a:r>
            <a:r>
              <a:rPr lang="en-ZA" sz="2800" dirty="0"/>
              <a:t> does not assist with qualitative analysis and diagnostics of problems as the information captured is unreliable.</a:t>
            </a:r>
          </a:p>
          <a:p>
            <a:r>
              <a:rPr lang="en-ZA" sz="2800" dirty="0"/>
              <a:t>The delay in the roll out of the IFMS also complicates matters.</a:t>
            </a:r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CEC8-D248-43BB-9E41-8F603F9ACC52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56132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WAYFORWARD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Labour Relations practitioners at an appropriate level should be appointed to head labour relations in departments.</a:t>
            </a:r>
          </a:p>
          <a:p>
            <a:r>
              <a:rPr lang="en-ZA" dirty="0"/>
              <a:t>Improve cooperation between departments at all levels with regards to the release of officials to investigate, initiate and chair disciplinary hearings.</a:t>
            </a:r>
          </a:p>
          <a:p>
            <a:r>
              <a:rPr lang="en-ZA" dirty="0"/>
              <a:t>FOSAD to find ways to minimise the physical threats posed to witnesses in fraud and corruption cases.</a:t>
            </a:r>
          </a:p>
          <a:p>
            <a:r>
              <a:rPr lang="en-ZA" dirty="0"/>
              <a:t>The speedy establishment of the Technical Assistance Unit in terms of the Public Administration Management Act to deal with corruption cases.</a:t>
            </a:r>
          </a:p>
          <a:p>
            <a:r>
              <a:rPr lang="en-ZA" dirty="0"/>
              <a:t>Where ever possible, Executive Authorities to alert MPSA of any gaps in our and discipline management frameworks.</a:t>
            </a:r>
          </a:p>
          <a:p>
            <a:r>
              <a:rPr lang="en-ZA" dirty="0"/>
              <a:t>Improve cooperation between the NPA and the public service where matters are of a criminal nature to enable the speeding up of DC.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CEC8-D248-43BB-9E41-8F603F9ACC52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8892933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ial DPSA Presentation.potx" id="{EAE83233-E3A9-4308-BAD7-AB80A51EA950}" vid="{D249F352-EEBB-4F5A-80BB-76407D2D5A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1717</TotalTime>
  <Words>819</Words>
  <Application>Microsoft Office PowerPoint</Application>
  <PresentationFormat>Widescreen</PresentationFormat>
  <Paragraphs>59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Berlin</vt:lpstr>
      <vt:lpstr>Briefing by the Department of Public Service and Administration on the average number of days taken to resolve disciplinary cases in the Public service</vt:lpstr>
      <vt:lpstr>Presentation Outline </vt:lpstr>
      <vt:lpstr>PURPOSE</vt:lpstr>
      <vt:lpstr>REGULATORY FRAMEWORK</vt:lpstr>
      <vt:lpstr>DISCUSSION</vt:lpstr>
      <vt:lpstr>DISCUSSION Cont. </vt:lpstr>
      <vt:lpstr>CHALLENGES</vt:lpstr>
      <vt:lpstr>CHALLENGES cont.</vt:lpstr>
      <vt:lpstr>WAYFORWARD</vt:lpstr>
      <vt:lpstr>WAYFORWARD cont.</vt:lpstr>
      <vt:lpstr>PowerPoint Presentation</vt:lpstr>
    </vt:vector>
  </TitlesOfParts>
  <Company>The Department of Public Service and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Official DPSA PowerPoint Presentation</dc:title>
  <dc:creator>Ben Liebenberg</dc:creator>
  <cp:lastModifiedBy>Masixole Zibeko</cp:lastModifiedBy>
  <cp:revision>106</cp:revision>
  <cp:lastPrinted>2018-03-01T13:24:30Z</cp:lastPrinted>
  <dcterms:created xsi:type="dcterms:W3CDTF">2016-08-16T08:00:27Z</dcterms:created>
  <dcterms:modified xsi:type="dcterms:W3CDTF">2018-03-04T07:55:56Z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ranch">
    <vt:lpwstr>Your Branch</vt:lpwstr>
  </property>
  <property fmtid="{D5CDD505-2E9C-101B-9397-08002B2CF9AE}" pid="3" name="Component">
    <vt:lpwstr>Your Component</vt:lpwstr>
  </property>
  <property fmtid="{D5CDD505-2E9C-101B-9397-08002B2CF9AE}" pid="4" name="Position">
    <vt:lpwstr>Your Position</vt:lpwstr>
  </property>
  <property fmtid="{D5CDD505-2E9C-101B-9397-08002B2CF9AE}" pid="5" name="Address">
    <vt:lpwstr>Batho Pele House, 546 Edmond Street, Arcadia</vt:lpwstr>
  </property>
  <property fmtid="{D5CDD505-2E9C-101B-9397-08002B2CF9AE}" pid="6" name="Telephone number">
    <vt:lpwstr>Your Telephone Number</vt:lpwstr>
  </property>
  <property fmtid="{D5CDD505-2E9C-101B-9397-08002B2CF9AE}" pid="7" name="Email">
    <vt:lpwstr>Your Email Address</vt:lpwstr>
  </property>
  <property fmtid="{D5CDD505-2E9C-101B-9397-08002B2CF9AE}" pid="8" name="Date">
    <vt:lpwstr>Date of presentation</vt:lpwstr>
  </property>
  <property fmtid="{D5CDD505-2E9C-101B-9397-08002B2CF9AE}" pid="9" name="Event name">
    <vt:lpwstr>Name of Event</vt:lpwstr>
  </property>
  <property fmtid="{D5CDD505-2E9C-101B-9397-08002B2CF9AE}" pid="10" name="Event Date">
    <vt:lpwstr>Date of Event</vt:lpwstr>
  </property>
  <property fmtid="{D5CDD505-2E9C-101B-9397-08002B2CF9AE}" pid="11" name="Event Venue">
    <vt:lpwstr>Venue of the Event</vt:lpwstr>
  </property>
</Properties>
</file>