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2"/>
    <p:sldMasterId id="2147483777" r:id="rId3"/>
  </p:sldMasterIdLst>
  <p:notesMasterIdLst>
    <p:notesMasterId r:id="rId17"/>
  </p:notesMasterIdLst>
  <p:handoutMasterIdLst>
    <p:handoutMasterId r:id="rId18"/>
  </p:handoutMasterIdLst>
  <p:sldIdLst>
    <p:sldId id="256" r:id="rId4"/>
    <p:sldId id="257" r:id="rId5"/>
    <p:sldId id="282" r:id="rId6"/>
    <p:sldId id="258" r:id="rId7"/>
    <p:sldId id="285" r:id="rId8"/>
    <p:sldId id="259" r:id="rId9"/>
    <p:sldId id="286" r:id="rId10"/>
    <p:sldId id="288" r:id="rId11"/>
    <p:sldId id="289" r:id="rId12"/>
    <p:sldId id="287" r:id="rId13"/>
    <p:sldId id="290" r:id="rId14"/>
    <p:sldId id="291" r:id="rId15"/>
    <p:sldId id="28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2D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5" autoAdjust="0"/>
    <p:restoredTop sz="93595" autoAdjust="0"/>
  </p:normalViewPr>
  <p:slideViewPr>
    <p:cSldViewPr snapToGrid="0">
      <p:cViewPr varScale="1">
        <p:scale>
          <a:sx n="116" d="100"/>
          <a:sy n="116" d="100"/>
        </p:scale>
        <p:origin x="-342"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A912923-8CAD-4C3F-BFBC-42D9208EBFA3}" type="datetimeFigureOut">
              <a:rPr lang="en-ZA" smtClean="0"/>
              <a:pPr/>
              <a:t>2018/03/08</a:t>
            </a:fld>
            <a:endParaRPr lang="en-ZA"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5D77E87-5C1A-4D5E-8373-4949F7D6AC65}" type="slidenum">
              <a:rPr lang="en-ZA" smtClean="0"/>
              <a:pPr/>
              <a:t>‹#›</a:t>
            </a:fld>
            <a:endParaRPr lang="en-ZA" dirty="0"/>
          </a:p>
        </p:txBody>
      </p:sp>
    </p:spTree>
    <p:extLst>
      <p:ext uri="{BB962C8B-B14F-4D97-AF65-F5344CB8AC3E}">
        <p14:creationId xmlns:p14="http://schemas.microsoft.com/office/powerpoint/2010/main" xmlns="" val="4886945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 name="PlaceHolder 1"/>
          <p:cNvSpPr>
            <a:spLocks noGrp="1"/>
          </p:cNvSpPr>
          <p:nvPr>
            <p:ph type="body"/>
          </p:nvPr>
        </p:nvSpPr>
        <p:spPr>
          <a:xfrm>
            <a:off x="756000" y="5078520"/>
            <a:ext cx="6047640" cy="4811040"/>
          </a:xfrm>
          <a:prstGeom prst="rect">
            <a:avLst/>
          </a:prstGeom>
        </p:spPr>
        <p:txBody>
          <a:bodyPr lIns="0" tIns="0" rIns="0" bIns="0"/>
          <a:lstStyle/>
          <a:p>
            <a:r>
              <a:rPr lang="en-ZA" sz="2000" b="0" strike="noStrike" spc="-1">
                <a:latin typeface="Arial"/>
              </a:rPr>
              <a:t>Click to edit the notes format</a:t>
            </a:r>
          </a:p>
        </p:txBody>
      </p:sp>
      <p:sp>
        <p:nvSpPr>
          <p:cNvPr id="216" name="PlaceHolder 2"/>
          <p:cNvSpPr>
            <a:spLocks noGrp="1"/>
          </p:cNvSpPr>
          <p:nvPr>
            <p:ph type="hdr"/>
          </p:nvPr>
        </p:nvSpPr>
        <p:spPr>
          <a:xfrm>
            <a:off x="1512000" y="5880600"/>
            <a:ext cx="6047640" cy="4811040"/>
          </a:xfrm>
          <a:prstGeom prst="rect">
            <a:avLst/>
          </a:prstGeom>
        </p:spPr>
        <p:txBody>
          <a:bodyPr lIns="0" tIns="0" rIns="0" bIns="0"/>
          <a:lstStyle/>
          <a:p>
            <a:r>
              <a:rPr lang="en-ZA" sz="1400" b="0" strike="noStrike" spc="-1" dirty="0">
                <a:latin typeface="Times New Roman"/>
              </a:rPr>
              <a:t> </a:t>
            </a:r>
          </a:p>
        </p:txBody>
      </p:sp>
      <p:sp>
        <p:nvSpPr>
          <p:cNvPr id="217" name="PlaceHolder 3"/>
          <p:cNvSpPr>
            <a:spLocks noGrp="1"/>
          </p:cNvSpPr>
          <p:nvPr>
            <p:ph type="dt"/>
          </p:nvPr>
        </p:nvSpPr>
        <p:spPr>
          <a:xfrm>
            <a:off x="0" y="10157400"/>
            <a:ext cx="3280680" cy="534240"/>
          </a:xfrm>
          <a:prstGeom prst="rect">
            <a:avLst/>
          </a:prstGeom>
        </p:spPr>
        <p:txBody>
          <a:bodyPr lIns="0" tIns="0" rIns="0" bIns="0"/>
          <a:lstStyle/>
          <a:p>
            <a:pPr algn="r"/>
            <a:r>
              <a:rPr lang="en-ZA" sz="1400" b="0" strike="noStrike" spc="-1" dirty="0">
                <a:latin typeface="Times New Roman"/>
              </a:rPr>
              <a:t> </a:t>
            </a:r>
          </a:p>
        </p:txBody>
      </p:sp>
      <p:sp>
        <p:nvSpPr>
          <p:cNvPr id="218" name="PlaceHolder 4"/>
          <p:cNvSpPr>
            <a:spLocks noGrp="1"/>
          </p:cNvSpPr>
          <p:nvPr>
            <p:ph type="ftr"/>
          </p:nvPr>
        </p:nvSpPr>
        <p:spPr>
          <a:xfrm>
            <a:off x="0" y="0"/>
            <a:ext cx="3280680" cy="534240"/>
          </a:xfrm>
          <a:prstGeom prst="rect">
            <a:avLst/>
          </a:prstGeom>
        </p:spPr>
        <p:txBody>
          <a:bodyPr lIns="0" tIns="0" rIns="0" bIns="0" anchor="b"/>
          <a:lstStyle/>
          <a:p>
            <a:r>
              <a:rPr lang="en-ZA" sz="1400" b="0" strike="noStrike" spc="-1" dirty="0">
                <a:latin typeface="Times New Roman"/>
              </a:rPr>
              <a:t> </a:t>
            </a:r>
          </a:p>
        </p:txBody>
      </p:sp>
      <p:sp>
        <p:nvSpPr>
          <p:cNvPr id="219" name="PlaceHolder 5"/>
          <p:cNvSpPr>
            <a:spLocks noGrp="1"/>
          </p:cNvSpPr>
          <p:nvPr>
            <p:ph type="sldNum"/>
          </p:nvPr>
        </p:nvSpPr>
        <p:spPr>
          <a:xfrm>
            <a:off x="4278960" y="0"/>
            <a:ext cx="3280680" cy="534240"/>
          </a:xfrm>
          <a:prstGeom prst="rect">
            <a:avLst/>
          </a:prstGeom>
        </p:spPr>
        <p:txBody>
          <a:bodyPr lIns="0" tIns="0" rIns="0" bIns="0" anchor="b"/>
          <a:lstStyle/>
          <a:p>
            <a:pPr algn="r"/>
            <a:fld id="{243B0379-42EA-4EFA-A20A-6073107A68F6}" type="slidenum">
              <a:rPr lang="en-ZA" sz="1400" b="0" strike="noStrike" spc="-1">
                <a:latin typeface="Times New Roman"/>
              </a:rPr>
              <a:pPr algn="r"/>
              <a:t>‹#›</a:t>
            </a:fld>
            <a:endParaRPr lang="en-ZA" sz="1400" b="0" strike="noStrike" spc="-1" dirty="0">
              <a:latin typeface="Times New Roman"/>
            </a:endParaRPr>
          </a:p>
        </p:txBody>
      </p:sp>
    </p:spTree>
    <p:extLst>
      <p:ext uri="{BB962C8B-B14F-4D97-AF65-F5344CB8AC3E}">
        <p14:creationId xmlns:p14="http://schemas.microsoft.com/office/powerpoint/2010/main" xmlns="" val="41745517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PlaceHolder 1"/>
          <p:cNvSpPr>
            <a:spLocks noGrp="1"/>
          </p:cNvSpPr>
          <p:nvPr>
            <p:ph type="body"/>
          </p:nvPr>
        </p:nvSpPr>
        <p:spPr>
          <a:xfrm>
            <a:off x="700920" y="4473720"/>
            <a:ext cx="5608080" cy="3660120"/>
          </a:xfrm>
          <a:prstGeom prst="rect">
            <a:avLst/>
          </a:prstGeom>
        </p:spPr>
        <p:txBody>
          <a:bodyPr lIns="93240" tIns="46440" rIns="93240" bIns="46440"/>
          <a:lstStyle/>
          <a:p>
            <a:endParaRPr lang="en-ZA" sz="2000" b="0" strike="noStrike" spc="-1" dirty="0">
              <a:latin typeface="Arial"/>
            </a:endParaRPr>
          </a:p>
        </p:txBody>
      </p:sp>
      <p:sp>
        <p:nvSpPr>
          <p:cNvPr id="273" name="TextShape 2"/>
          <p:cNvSpPr txBox="1"/>
          <p:nvPr/>
        </p:nvSpPr>
        <p:spPr>
          <a:xfrm>
            <a:off x="3970800" y="8830080"/>
            <a:ext cx="3037320" cy="466200"/>
          </a:xfrm>
          <a:prstGeom prst="rect">
            <a:avLst/>
          </a:prstGeom>
          <a:noFill/>
          <a:ln>
            <a:noFill/>
          </a:ln>
        </p:spPr>
        <p:txBody>
          <a:bodyPr lIns="93240" tIns="46440" rIns="93240" bIns="46440" anchor="b"/>
          <a:lstStyle/>
          <a:p>
            <a:pPr algn="r">
              <a:lnSpc>
                <a:spcPct val="100000"/>
              </a:lnSpc>
            </a:pPr>
            <a:fld id="{6FC25EF6-4178-47C5-9387-8C4C8BBD6222}" type="slidenum">
              <a:rPr lang="en-ZA" sz="1200" b="0" strike="noStrike" spc="-1">
                <a:solidFill>
                  <a:srgbClr val="000000"/>
                </a:solidFill>
                <a:latin typeface="+mn-lt"/>
                <a:ea typeface="+mn-ea"/>
              </a:rPr>
              <a:pPr algn="r">
                <a:lnSpc>
                  <a:spcPct val="100000"/>
                </a:lnSpc>
              </a:pPr>
              <a:t>1</a:t>
            </a:fld>
            <a:endParaRPr lang="en-ZA" sz="1200" b="0" strike="noStrike" spc="-1" dirty="0">
              <a:latin typeface="Times New Roman"/>
            </a:endParaRPr>
          </a:p>
        </p:txBody>
      </p:sp>
      <p:sp>
        <p:nvSpPr>
          <p:cNvPr id="2" name="Footer Placeholder 1"/>
          <p:cNvSpPr>
            <a:spLocks noGrp="1"/>
          </p:cNvSpPr>
          <p:nvPr>
            <p:ph type="ftr" idx="10"/>
          </p:nvPr>
        </p:nvSpPr>
        <p:spPr/>
        <p:txBody>
          <a:bodyPr/>
          <a:lstStyle/>
          <a:p>
            <a:r>
              <a:rPr lang="en-ZA" sz="1400" b="0" strike="noStrike" spc="-1" dirty="0" smtClean="0">
                <a:latin typeface="Times New Roman"/>
              </a:rPr>
              <a:t> </a:t>
            </a:r>
            <a:endParaRPr lang="en-ZA" sz="1400" b="0" strike="noStrike" spc="-1" dirty="0">
              <a:latin typeface="Times New Roman"/>
            </a:endParaRPr>
          </a:p>
        </p:txBody>
      </p:sp>
    </p:spTree>
    <p:extLst>
      <p:ext uri="{BB962C8B-B14F-4D97-AF65-F5344CB8AC3E}">
        <p14:creationId xmlns:p14="http://schemas.microsoft.com/office/powerpoint/2010/main" xmlns="" val="910665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r>
              <a:rPr lang="en-ZA" sz="1400" b="0" strike="noStrike" spc="-1" dirty="0" smtClean="0">
                <a:latin typeface="Times New Roman"/>
              </a:rPr>
              <a:t> </a:t>
            </a:r>
            <a:endParaRPr lang="en-ZA" sz="1400" b="0" strike="noStrike" spc="-1" dirty="0">
              <a:latin typeface="Times New Roman"/>
            </a:endParaRPr>
          </a:p>
        </p:txBody>
      </p:sp>
      <p:sp>
        <p:nvSpPr>
          <p:cNvPr id="5" name="Slide Number Placeholder 4"/>
          <p:cNvSpPr>
            <a:spLocks noGrp="1"/>
          </p:cNvSpPr>
          <p:nvPr>
            <p:ph type="sldNum" idx="11"/>
          </p:nvPr>
        </p:nvSpPr>
        <p:spPr/>
        <p:txBody>
          <a:bodyPr/>
          <a:lstStyle/>
          <a:p>
            <a:pPr algn="r"/>
            <a:fld id="{243B0379-42EA-4EFA-A20A-6073107A68F6}" type="slidenum">
              <a:rPr lang="en-ZA" sz="1400" b="0" strike="noStrike" spc="-1" smtClean="0">
                <a:latin typeface="Times New Roman"/>
              </a:rPr>
              <a:pPr algn="r"/>
              <a:t>2</a:t>
            </a:fld>
            <a:endParaRPr lang="en-ZA" sz="1400" b="0" strike="noStrike" spc="-1" dirty="0">
              <a:latin typeface="Times New Roman"/>
            </a:endParaRPr>
          </a:p>
        </p:txBody>
      </p:sp>
    </p:spTree>
    <p:extLst>
      <p:ext uri="{BB962C8B-B14F-4D97-AF65-F5344CB8AC3E}">
        <p14:creationId xmlns:p14="http://schemas.microsoft.com/office/powerpoint/2010/main" xmlns="" val="1242855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r>
              <a:rPr lang="en-ZA" sz="1400" b="0" strike="noStrike" spc="-1" dirty="0" smtClean="0">
                <a:latin typeface="Times New Roman"/>
              </a:rPr>
              <a:t> </a:t>
            </a:r>
            <a:endParaRPr lang="en-ZA" sz="1400" b="0" strike="noStrike" spc="-1" dirty="0">
              <a:latin typeface="Times New Roman"/>
            </a:endParaRPr>
          </a:p>
        </p:txBody>
      </p:sp>
      <p:sp>
        <p:nvSpPr>
          <p:cNvPr id="5" name="Slide Number Placeholder 4"/>
          <p:cNvSpPr>
            <a:spLocks noGrp="1"/>
          </p:cNvSpPr>
          <p:nvPr>
            <p:ph type="sldNum" idx="11"/>
          </p:nvPr>
        </p:nvSpPr>
        <p:spPr/>
        <p:txBody>
          <a:bodyPr/>
          <a:lstStyle/>
          <a:p>
            <a:pPr algn="r"/>
            <a:fld id="{243B0379-42EA-4EFA-A20A-6073107A68F6}" type="slidenum">
              <a:rPr lang="en-ZA" sz="1400" b="0" strike="noStrike" spc="-1" smtClean="0">
                <a:latin typeface="Times New Roman"/>
              </a:rPr>
              <a:pPr algn="r"/>
              <a:t>4</a:t>
            </a:fld>
            <a:endParaRPr lang="en-ZA" sz="1400" b="0" strike="noStrike" spc="-1" dirty="0">
              <a:latin typeface="Times New Roman"/>
            </a:endParaRPr>
          </a:p>
        </p:txBody>
      </p:sp>
    </p:spTree>
    <p:extLst>
      <p:ext uri="{BB962C8B-B14F-4D97-AF65-F5344CB8AC3E}">
        <p14:creationId xmlns:p14="http://schemas.microsoft.com/office/powerpoint/2010/main" xmlns="" val="388113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r>
              <a:rPr lang="en-ZA" sz="1400" b="0" strike="noStrike" spc="-1" dirty="0" smtClean="0">
                <a:latin typeface="Times New Roman"/>
              </a:rPr>
              <a:t> </a:t>
            </a:r>
            <a:endParaRPr lang="en-ZA" sz="1400" b="0" strike="noStrike" spc="-1" dirty="0">
              <a:latin typeface="Times New Roman"/>
            </a:endParaRPr>
          </a:p>
        </p:txBody>
      </p:sp>
      <p:sp>
        <p:nvSpPr>
          <p:cNvPr id="5" name="Slide Number Placeholder 4"/>
          <p:cNvSpPr>
            <a:spLocks noGrp="1"/>
          </p:cNvSpPr>
          <p:nvPr>
            <p:ph type="sldNum" idx="11"/>
          </p:nvPr>
        </p:nvSpPr>
        <p:spPr/>
        <p:txBody>
          <a:bodyPr/>
          <a:lstStyle/>
          <a:p>
            <a:pPr algn="r"/>
            <a:fld id="{243B0379-42EA-4EFA-A20A-6073107A68F6}" type="slidenum">
              <a:rPr lang="en-ZA" sz="1400" b="0" strike="noStrike" spc="-1" smtClean="0">
                <a:latin typeface="Times New Roman"/>
              </a:rPr>
              <a:pPr algn="r"/>
              <a:t>5</a:t>
            </a:fld>
            <a:endParaRPr lang="en-ZA" sz="1400" b="0" strike="noStrike" spc="-1" dirty="0">
              <a:latin typeface="Times New Roman"/>
            </a:endParaRPr>
          </a:p>
        </p:txBody>
      </p:sp>
    </p:spTree>
    <p:extLst>
      <p:ext uri="{BB962C8B-B14F-4D97-AF65-F5344CB8AC3E}">
        <p14:creationId xmlns:p14="http://schemas.microsoft.com/office/powerpoint/2010/main" xmlns="" val="209750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2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ZA" sz="3200" b="0" strike="noStrike" spc="-1">
              <a:latin typeface="Aria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CBED59-856A-477D-BD4F-130DD4B1DE3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4890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390081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3234546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161691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8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060077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34297" y="533400"/>
            <a:ext cx="7748103" cy="80507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600201"/>
            <a:ext cx="10972800" cy="45355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350052" y="6281531"/>
            <a:ext cx="8728765" cy="429503"/>
          </a:xfrm>
          <a:solidFill>
            <a:schemeClr val="accent2"/>
          </a:solidFill>
        </p:spPr>
        <p:txBody>
          <a:bodyPr/>
          <a:lstStyle>
            <a:lvl1pPr>
              <a:defRPr sz="1100" i="1"/>
            </a:lvl1pPr>
          </a:lstStyle>
          <a:p>
            <a:endParaRPr lang="en-US" dirty="0"/>
          </a:p>
        </p:txBody>
      </p:sp>
    </p:spTree>
    <p:extLst>
      <p:ext uri="{BB962C8B-B14F-4D97-AF65-F5344CB8AC3E}">
        <p14:creationId xmlns:p14="http://schemas.microsoft.com/office/powerpoint/2010/main" xmlns="" val="41998080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58617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115275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DEE3CD-9AE7-E148-8D38-A96A94875DA4}"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9751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252650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DEE3CD-9AE7-E148-8D38-A96A94875DA4}" type="slidenum">
              <a:rPr lang="en-US" smtClean="0"/>
              <a:pPr/>
              <a:t>‹#›</a:t>
            </a:fld>
            <a:endParaRPr lang="en-US" dirty="0"/>
          </a:p>
        </p:txBody>
      </p:sp>
    </p:spTree>
    <p:extLst>
      <p:ext uri="{BB962C8B-B14F-4D97-AF65-F5344CB8AC3E}">
        <p14:creationId xmlns:p14="http://schemas.microsoft.com/office/powerpoint/2010/main" xmlns="" val="361039788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BED59-856A-477D-BD4F-130DD4B1DE3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10F00-A21D-472C-96F7-D0E228914D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800" dirty="0">
              <a:solidFill>
                <a:srgbClr val="FFFFFF"/>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800" dirty="0">
              <a:solidFill>
                <a:srgbClr val="FFFFFF"/>
              </a:solidFill>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pPr defTabSz="457200"/>
            <a:endParaRPr lang="en-US" dirty="0"/>
          </a:p>
        </p:txBody>
      </p:sp>
      <p:sp>
        <p:nvSpPr>
          <p:cNvPr id="5" name="Footer Placeholder 4"/>
          <p:cNvSpPr>
            <a:spLocks noGrp="1"/>
          </p:cNvSpPr>
          <p:nvPr>
            <p:ph type="ftr" sz="quarter" idx="3"/>
          </p:nvPr>
        </p:nvSpPr>
        <p:spPr>
          <a:xfrm>
            <a:off x="3825461" y="6388608"/>
            <a:ext cx="5486400" cy="329184"/>
          </a:xfrm>
          <a:prstGeom prst="rect">
            <a:avLst/>
          </a:prstGeom>
        </p:spPr>
        <p:txBody>
          <a:bodyPr vert="horz" lIns="91440" tIns="45720" rIns="91440" bIns="45720" rtlCol="0" anchor="ctr"/>
          <a:lstStyle>
            <a:lvl1pPr algn="ctr">
              <a:defRPr sz="120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pPr defTabSz="457200"/>
            <a:fld id="{7CDEE3CD-9AE7-E148-8D38-A96A94875DA4}" type="slidenum">
              <a:rPr lang="en-US" smtClean="0"/>
              <a:pPr defTabSz="457200"/>
              <a:t>‹#›</a:t>
            </a:fld>
            <a:endParaRPr lang="en-US" dirty="0"/>
          </a:p>
        </p:txBody>
      </p:sp>
      <p:pic>
        <p:nvPicPr>
          <p:cNvPr id="9" name="Picture 8" descr="show bar.jp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 y="6172200"/>
            <a:ext cx="12192000" cy="609600"/>
          </a:xfrm>
          <a:prstGeom prst="rect">
            <a:avLst/>
          </a:prstGeom>
        </p:spPr>
      </p:pic>
    </p:spTree>
    <p:extLst>
      <p:ext uri="{BB962C8B-B14F-4D97-AF65-F5344CB8AC3E}">
        <p14:creationId xmlns:p14="http://schemas.microsoft.com/office/powerpoint/2010/main" xmlns="" val="24402388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1"/>
          <p:cNvSpPr txBox="1"/>
          <p:nvPr/>
        </p:nvSpPr>
        <p:spPr>
          <a:xfrm>
            <a:off x="722879" y="452880"/>
            <a:ext cx="10892267" cy="3456000"/>
          </a:xfrm>
          <a:prstGeom prst="rect">
            <a:avLst/>
          </a:prstGeom>
          <a:noFill/>
          <a:ln>
            <a:noFill/>
          </a:ln>
        </p:spPr>
        <p:txBody>
          <a:bodyPr anchor="b"/>
          <a:lstStyle/>
          <a:p>
            <a:pPr algn="ctr">
              <a:lnSpc>
                <a:spcPct val="150000"/>
              </a:lnSpc>
            </a:pPr>
            <a:r>
              <a:rPr lang="en-US" sz="2800" b="1" strike="noStrike" spc="-1" dirty="0">
                <a:latin typeface="Arial"/>
              </a:rPr>
              <a:t>PRESENTATION TO </a:t>
            </a:r>
            <a:r>
              <a:rPr lang="en-US" sz="2800" b="1" strike="noStrike" spc="-1" dirty="0" smtClean="0">
                <a:latin typeface="Arial"/>
              </a:rPr>
              <a:t>PCD&amp;MV </a:t>
            </a:r>
          </a:p>
          <a:p>
            <a:pPr algn="ctr">
              <a:lnSpc>
                <a:spcPct val="150000"/>
              </a:lnSpc>
            </a:pPr>
            <a:r>
              <a:rPr lang="en-US" sz="2800" b="1" strike="noStrike" spc="-1" dirty="0" smtClean="0">
                <a:latin typeface="Arial"/>
              </a:rPr>
              <a:t>ON </a:t>
            </a:r>
            <a:r>
              <a:rPr lang="en-US" sz="2800" b="1" spc="-1" dirty="0" smtClean="0">
                <a:latin typeface="Arial"/>
              </a:rPr>
              <a:t>MATTERS RELATING TO EDUCATIONAL SUPPORT TO MILITARY VETERANS AND THEIR DEPENDANTS</a:t>
            </a:r>
          </a:p>
          <a:p>
            <a:pPr algn="ctr">
              <a:lnSpc>
                <a:spcPct val="150000"/>
              </a:lnSpc>
            </a:pPr>
            <a:r>
              <a:rPr lang="en-US" sz="3200" b="1" spc="-1" dirty="0" smtClean="0">
                <a:latin typeface="Arial"/>
              </a:rPr>
              <a:t/>
            </a:r>
            <a:br>
              <a:rPr lang="en-US" sz="3200" b="1" spc="-1" dirty="0" smtClean="0">
                <a:latin typeface="Arial"/>
              </a:rPr>
            </a:br>
            <a:r>
              <a:rPr lang="en-US" sz="2800" b="1" strike="noStrike" spc="-1" dirty="0" smtClean="0">
                <a:latin typeface="Arial"/>
              </a:rPr>
              <a:t>07 March 2018</a:t>
            </a:r>
            <a:endParaRPr lang="en-US" sz="2800" b="1" strike="noStrike" spc="-1" dirty="0">
              <a:latin typeface="Trebuchet MS"/>
            </a:endParaRPr>
          </a:p>
        </p:txBody>
      </p:sp>
      <p:sp>
        <p:nvSpPr>
          <p:cNvPr id="221" name="TextShape 2"/>
          <p:cNvSpPr txBox="1"/>
          <p:nvPr/>
        </p:nvSpPr>
        <p:spPr>
          <a:xfrm>
            <a:off x="1506960" y="4050720"/>
            <a:ext cx="9375156" cy="1096560"/>
          </a:xfrm>
          <a:prstGeom prst="rect">
            <a:avLst/>
          </a:prstGeom>
          <a:noFill/>
          <a:ln>
            <a:noFill/>
          </a:ln>
        </p:spPr>
        <p:txBody>
          <a:bodyPr>
            <a:normAutofit/>
          </a:bodyPr>
          <a:lstStyle/>
          <a:p>
            <a:pPr algn="ctr">
              <a:lnSpc>
                <a:spcPct val="100000"/>
              </a:lnSpc>
              <a:spcBef>
                <a:spcPts val="1001"/>
              </a:spcBef>
            </a:pPr>
            <a:r>
              <a:rPr lang="en-ZA" sz="2800" b="1" strike="noStrike" spc="-1" dirty="0">
                <a:effectLst>
                  <a:outerShdw blurRad="38100" dist="38100" dir="2700000" algn="tl">
                    <a:srgbClr val="000000">
                      <a:alpha val="43137"/>
                    </a:srgbClr>
                  </a:outerShdw>
                </a:effectLst>
                <a:latin typeface="Arial"/>
              </a:rPr>
              <a:t>Presented by Mr. M. </a:t>
            </a:r>
            <a:r>
              <a:rPr lang="en-ZA" sz="2800" b="1" strike="noStrike" spc="-1" dirty="0" smtClean="0">
                <a:effectLst>
                  <a:outerShdw blurRad="38100" dist="38100" dir="2700000" algn="tl">
                    <a:srgbClr val="000000">
                      <a:alpha val="43137"/>
                    </a:srgbClr>
                  </a:outerShdw>
                </a:effectLst>
                <a:latin typeface="Arial"/>
              </a:rPr>
              <a:t>Ozinsky</a:t>
            </a:r>
            <a:endParaRPr lang="en-ZA" sz="2800" b="1" strike="noStrike" spc="-1" dirty="0">
              <a:effectLst>
                <a:outerShdw blurRad="38100" dist="38100" dir="2700000" algn="tl">
                  <a:srgbClr val="000000">
                    <a:alpha val="43137"/>
                  </a:srgbClr>
                </a:outerShdw>
              </a:effectLst>
              <a:latin typeface="Arial"/>
            </a:endParaRPr>
          </a:p>
          <a:p>
            <a:pPr algn="ctr">
              <a:lnSpc>
                <a:spcPct val="100000"/>
              </a:lnSpc>
              <a:spcBef>
                <a:spcPts val="1001"/>
              </a:spcBef>
            </a:pPr>
            <a:r>
              <a:rPr lang="en-ZA" sz="2800" b="1" strike="noStrike" spc="-1" dirty="0" smtClean="0">
                <a:effectLst>
                  <a:outerShdw blurRad="38100" dist="38100" dir="2700000" algn="tl">
                    <a:srgbClr val="000000">
                      <a:alpha val="43137"/>
                    </a:srgbClr>
                  </a:outerShdw>
                </a:effectLst>
                <a:latin typeface="Arial"/>
              </a:rPr>
              <a:t>Acting Director General: </a:t>
            </a:r>
            <a:r>
              <a:rPr lang="en-ZA" sz="2800" b="1" strike="noStrike" spc="-1" dirty="0">
                <a:effectLst>
                  <a:outerShdw blurRad="38100" dist="38100" dir="2700000" algn="tl">
                    <a:srgbClr val="000000">
                      <a:alpha val="43137"/>
                    </a:srgbClr>
                  </a:outerShdw>
                </a:effectLst>
                <a:latin typeface="Arial"/>
              </a:rPr>
              <a:t>DMV</a:t>
            </a:r>
          </a:p>
          <a:p>
            <a:pPr algn="r">
              <a:lnSpc>
                <a:spcPct val="100000"/>
              </a:lnSpc>
              <a:spcBef>
                <a:spcPts val="1001"/>
              </a:spcBef>
            </a:pPr>
            <a:endParaRPr lang="en-ZA" sz="1800" b="0" strike="noStrike" spc="-1" dirty="0">
              <a:latin typeface="Arial"/>
            </a:endParaRPr>
          </a:p>
        </p:txBody>
      </p:sp>
      <p:pic>
        <p:nvPicPr>
          <p:cNvPr id="6" name="Picture 6"/>
          <p:cNvPicPr/>
          <p:nvPr/>
        </p:nvPicPr>
        <p:blipFill>
          <a:blip r:embed="rId3" cstate="print"/>
          <a:stretch/>
        </p:blipFill>
        <p:spPr>
          <a:xfrm>
            <a:off x="0" y="6101796"/>
            <a:ext cx="12191760" cy="574200"/>
          </a:xfrm>
          <a:prstGeom prst="rect">
            <a:avLst/>
          </a:prstGeom>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32787"/>
            <a:ext cx="12191760" cy="524853"/>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10</a:t>
            </a:fld>
            <a:endParaRPr lang="en-ZA" sz="1400" b="0" strike="noStrike" spc="-1" dirty="0">
              <a:latin typeface="Times New Roman"/>
            </a:endParaRPr>
          </a:p>
        </p:txBody>
      </p:sp>
      <p:sp>
        <p:nvSpPr>
          <p:cNvPr id="6" name="Title 1"/>
          <p:cNvSpPr>
            <a:spLocks noGrp="1"/>
          </p:cNvSpPr>
          <p:nvPr>
            <p:ph type="title"/>
          </p:nvPr>
        </p:nvSpPr>
        <p:spPr>
          <a:xfrm>
            <a:off x="1080655" y="-55894"/>
            <a:ext cx="10156641" cy="1189448"/>
          </a:xfrm>
        </p:spPr>
        <p:txBody>
          <a:bodyPr>
            <a:noAutofit/>
          </a:bodyPr>
          <a:lstStyle/>
          <a:p>
            <a:pPr lvl="1" algn="ctr"/>
            <a:r>
              <a:rPr lang="en-ZA" sz="2000" b="1" dirty="0">
                <a:latin typeface="Arial" panose="020B0604020202020204" pitchFamily="34" charset="0"/>
                <a:cs typeface="Arial" panose="020B0604020202020204" pitchFamily="34" charset="0"/>
              </a:rPr>
              <a:t>DMV MITIGATION STRATEGY TO ALLEVIATE THE CHALLENGES</a:t>
            </a:r>
            <a:endParaRPr lang="en-US" sz="20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09433" y="778373"/>
            <a:ext cx="11796921" cy="49574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2" indent="-400050">
              <a:lnSpc>
                <a:spcPct val="150000"/>
              </a:lnSpc>
              <a:spcBef>
                <a:spcPts val="0"/>
              </a:spcBef>
              <a:buFont typeface="Courier New" panose="02070309020205020404" pitchFamily="49" charset="0"/>
              <a:buChar char="o"/>
            </a:pPr>
            <a:r>
              <a:rPr lang="en-ZA" sz="1800" dirty="0">
                <a:latin typeface="Arial" panose="020B0604020202020204" pitchFamily="34" charset="0"/>
                <a:cs typeface="Arial" panose="020B0604020202020204" pitchFamily="34" charset="0"/>
              </a:rPr>
              <a:t>DMV </a:t>
            </a:r>
            <a:r>
              <a:rPr lang="en-ZA" sz="1800" dirty="0" smtClean="0">
                <a:latin typeface="Arial" panose="020B0604020202020204" pitchFamily="34" charset="0"/>
                <a:cs typeface="Arial" panose="020B0604020202020204" pitchFamily="34" charset="0"/>
              </a:rPr>
              <a:t>launched a </a:t>
            </a:r>
            <a:r>
              <a:rPr lang="en-ZA" sz="1800" dirty="0">
                <a:latin typeface="Arial" panose="020B0604020202020204" pitchFamily="34" charset="0"/>
                <a:cs typeface="Arial" panose="020B0604020202020204" pitchFamily="34" charset="0"/>
              </a:rPr>
              <a:t>communication </a:t>
            </a:r>
            <a:r>
              <a:rPr lang="en-ZA" sz="1800" dirty="0" smtClean="0">
                <a:latin typeface="Arial" panose="020B0604020202020204" pitchFamily="34" charset="0"/>
                <a:cs typeface="Arial" panose="020B0604020202020204" pitchFamily="34" charset="0"/>
              </a:rPr>
              <a:t>campaign </a:t>
            </a:r>
            <a:r>
              <a:rPr lang="en-ZA" sz="1800" dirty="0">
                <a:latin typeface="Arial" panose="020B0604020202020204" pitchFamily="34" charset="0"/>
                <a:cs typeface="Arial" panose="020B0604020202020204" pitchFamily="34" charset="0"/>
              </a:rPr>
              <a:t>to both the students, parents and </a:t>
            </a:r>
            <a:r>
              <a:rPr lang="en-ZA" sz="1800" dirty="0" smtClean="0">
                <a:latin typeface="Arial" panose="020B0604020202020204" pitchFamily="34" charset="0"/>
                <a:cs typeface="Arial" panose="020B0604020202020204" pitchFamily="34" charset="0"/>
              </a:rPr>
              <a:t>SANMVA </a:t>
            </a:r>
            <a:r>
              <a:rPr lang="en-ZA" sz="1800" dirty="0">
                <a:latin typeface="Arial" panose="020B0604020202020204" pitchFamily="34" charset="0"/>
                <a:cs typeface="Arial" panose="020B0604020202020204" pitchFamily="34" charset="0"/>
              </a:rPr>
              <a:t>as agreed </a:t>
            </a:r>
            <a:r>
              <a:rPr lang="en-ZA" sz="1800" dirty="0" smtClean="0">
                <a:latin typeface="Arial" panose="020B0604020202020204" pitchFamily="34" charset="0"/>
                <a:cs typeface="Arial" panose="020B0604020202020204" pitchFamily="34" charset="0"/>
              </a:rPr>
              <a:t>with NSFAS.</a:t>
            </a:r>
          </a:p>
          <a:p>
            <a:pPr marL="342900" lvl="2" indent="-342900">
              <a:lnSpc>
                <a:spcPct val="150000"/>
              </a:lnSpc>
              <a:spcBef>
                <a:spcPts val="0"/>
              </a:spcBef>
              <a:buFont typeface="Courier New" panose="02070309020205020404" pitchFamily="49" charset="0"/>
              <a:buChar char="o"/>
            </a:pPr>
            <a:r>
              <a:rPr lang="en-ZA" sz="1800" dirty="0">
                <a:latin typeface="Arial" panose="020B0604020202020204" pitchFamily="34" charset="0"/>
                <a:cs typeface="Arial" panose="020B0604020202020204" pitchFamily="34" charset="0"/>
              </a:rPr>
              <a:t>Constant updates </a:t>
            </a:r>
            <a:r>
              <a:rPr lang="en-ZA" sz="1800" dirty="0" smtClean="0">
                <a:latin typeface="Arial" panose="020B0604020202020204" pitchFamily="34" charset="0"/>
                <a:cs typeface="Arial" panose="020B0604020202020204" pitchFamily="34" charset="0"/>
              </a:rPr>
              <a:t>to students were done </a:t>
            </a:r>
            <a:r>
              <a:rPr lang="en-ZA" sz="1800" dirty="0">
                <a:latin typeface="Arial" panose="020B0604020202020204" pitchFamily="34" charset="0"/>
                <a:cs typeface="Arial" panose="020B0604020202020204" pitchFamily="34" charset="0"/>
              </a:rPr>
              <a:t>via sms and </a:t>
            </a:r>
            <a:r>
              <a:rPr lang="en-ZA" sz="1800" dirty="0" smtClean="0">
                <a:latin typeface="Arial" panose="020B0604020202020204" pitchFamily="34" charset="0"/>
                <a:cs typeface="Arial" panose="020B0604020202020204" pitchFamily="34" charset="0"/>
              </a:rPr>
              <a:t>the DMV website.</a:t>
            </a:r>
          </a:p>
          <a:p>
            <a:pPr>
              <a:lnSpc>
                <a:spcPct val="150000"/>
              </a:lnSpc>
              <a:spcBef>
                <a:spcPts val="0"/>
              </a:spcBef>
              <a:buFont typeface="Courier New" panose="02070309020205020404" pitchFamily="49" charset="0"/>
              <a:buChar char="o"/>
            </a:pPr>
            <a:r>
              <a:rPr lang="en-ZA" sz="1800" dirty="0" smtClean="0">
                <a:latin typeface="Arial" panose="020B0604020202020204" pitchFamily="34" charset="0"/>
                <a:cs typeface="Arial" panose="020B0604020202020204" pitchFamily="34" charset="0"/>
              </a:rPr>
              <a:t>  The </a:t>
            </a:r>
            <a:r>
              <a:rPr lang="en-ZA" sz="1800" dirty="0">
                <a:latin typeface="Arial" panose="020B0604020202020204" pitchFamily="34" charset="0"/>
                <a:cs typeface="Arial" panose="020B0604020202020204" pitchFamily="34" charset="0"/>
              </a:rPr>
              <a:t>Provincial Co-coordinators </a:t>
            </a:r>
            <a:r>
              <a:rPr lang="en-ZA" sz="1800" dirty="0" smtClean="0">
                <a:latin typeface="Arial" panose="020B0604020202020204" pitchFamily="34" charset="0"/>
                <a:cs typeface="Arial" panose="020B0604020202020204" pitchFamily="34" charset="0"/>
              </a:rPr>
              <a:t>were tasked to go to </a:t>
            </a:r>
            <a:r>
              <a:rPr lang="en-ZA" sz="1800" dirty="0">
                <a:latin typeface="Arial" panose="020B0604020202020204" pitchFamily="34" charset="0"/>
                <a:cs typeface="Arial" panose="020B0604020202020204" pitchFamily="34" charset="0"/>
              </a:rPr>
              <a:t>the respective institutions to support students</a:t>
            </a:r>
            <a:r>
              <a:rPr lang="en-ZA" sz="1800" dirty="0" smtClean="0">
                <a:latin typeface="Arial" panose="020B0604020202020204" pitchFamily="34" charset="0"/>
                <a:cs typeface="Arial" panose="020B0604020202020204" pitchFamily="34" charset="0"/>
              </a:rPr>
              <a:t>.</a:t>
            </a:r>
          </a:p>
          <a:p>
            <a:pPr>
              <a:lnSpc>
                <a:spcPct val="150000"/>
              </a:lnSpc>
              <a:spcBef>
                <a:spcPts val="0"/>
              </a:spcBef>
              <a:buFont typeface="Courier New" panose="02070309020205020404" pitchFamily="49" charset="0"/>
              <a:buChar char="o"/>
            </a:pPr>
            <a:r>
              <a:rPr lang="en-ZA" sz="1800" dirty="0" smtClean="0">
                <a:latin typeface="Arial" panose="020B0604020202020204" pitchFamily="34" charset="0"/>
                <a:cs typeface="Arial" panose="020B0604020202020204" pitchFamily="34" charset="0"/>
              </a:rPr>
              <a:t>  DMV </a:t>
            </a:r>
            <a:r>
              <a:rPr lang="en-ZA" sz="1800" dirty="0">
                <a:latin typeface="Arial" panose="020B0604020202020204" pitchFamily="34" charset="0"/>
                <a:cs typeface="Arial" panose="020B0604020202020204" pitchFamily="34" charset="0"/>
              </a:rPr>
              <a:t>requested NSFAS to </a:t>
            </a:r>
            <a:r>
              <a:rPr lang="en-ZA" sz="1800" dirty="0" smtClean="0">
                <a:latin typeface="Arial" panose="020B0604020202020204" pitchFamily="34" charset="0"/>
                <a:cs typeface="Arial" panose="020B0604020202020204" pitchFamily="34" charset="0"/>
              </a:rPr>
              <a:t>provide list </a:t>
            </a:r>
            <a:r>
              <a:rPr lang="en-ZA" sz="1800" dirty="0">
                <a:latin typeface="Arial" panose="020B0604020202020204" pitchFamily="34" charset="0"/>
                <a:cs typeface="Arial" panose="020B0604020202020204" pitchFamily="34" charset="0"/>
              </a:rPr>
              <a:t>of bookstores </a:t>
            </a:r>
            <a:r>
              <a:rPr lang="en-ZA" sz="1800" dirty="0" smtClean="0">
                <a:latin typeface="Arial" panose="020B0604020202020204" pitchFamily="34" charset="0"/>
                <a:cs typeface="Arial" panose="020B0604020202020204" pitchFamily="34" charset="0"/>
              </a:rPr>
              <a:t>to </a:t>
            </a:r>
            <a:r>
              <a:rPr lang="en-ZA" sz="1800" dirty="0">
                <a:latin typeface="Arial" panose="020B0604020202020204" pitchFamily="34" charset="0"/>
                <a:cs typeface="Arial" panose="020B0604020202020204" pitchFamily="34" charset="0"/>
              </a:rPr>
              <a:t>provide study material while </a:t>
            </a:r>
            <a:r>
              <a:rPr lang="en-ZA" sz="1800" dirty="0" smtClean="0">
                <a:latin typeface="Arial" panose="020B0604020202020204" pitchFamily="34" charset="0"/>
                <a:cs typeface="Arial" panose="020B0604020202020204" pitchFamily="34" charset="0"/>
              </a:rPr>
              <a:t>the issues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Schedule of Particulars </a:t>
            </a:r>
            <a:r>
              <a:rPr lang="en-ZA" sz="1800" dirty="0">
                <a:latin typeface="Arial" panose="020B0604020202020204" pitchFamily="34" charset="0"/>
                <a:cs typeface="Arial" panose="020B0604020202020204" pitchFamily="34" charset="0"/>
              </a:rPr>
              <a:t>down </a:t>
            </a:r>
            <a:r>
              <a:rPr lang="en-ZA" sz="1800" dirty="0" smtClean="0">
                <a:latin typeface="Arial" panose="020B0604020202020204" pitchFamily="34" charset="0"/>
                <a:cs typeface="Arial" panose="020B0604020202020204" pitchFamily="34" charset="0"/>
              </a:rPr>
              <a:t>loads was </a:t>
            </a:r>
            <a:r>
              <a:rPr lang="en-ZA" sz="1800" dirty="0">
                <a:latin typeface="Arial" panose="020B0604020202020204" pitchFamily="34" charset="0"/>
                <a:cs typeface="Arial" panose="020B0604020202020204" pitchFamily="34" charset="0"/>
              </a:rPr>
              <a:t>being </a:t>
            </a:r>
            <a:r>
              <a:rPr lang="en-ZA" sz="1800" dirty="0" smtClean="0">
                <a:latin typeface="Arial" panose="020B0604020202020204" pitchFamily="34" charset="0"/>
                <a:cs typeface="Arial" panose="020B0604020202020204" pitchFamily="34" charset="0"/>
              </a:rPr>
              <a:t>resolved.</a:t>
            </a:r>
          </a:p>
          <a:p>
            <a:pPr>
              <a:lnSpc>
                <a:spcPct val="150000"/>
              </a:lnSpc>
              <a:spcBef>
                <a:spcPts val="0"/>
              </a:spcBef>
              <a:buFont typeface="Courier New" panose="02070309020205020404" pitchFamily="49" charset="0"/>
              <a:buChar char="o"/>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NSFAS </a:t>
            </a:r>
            <a:r>
              <a:rPr lang="en-ZA" sz="1800" dirty="0">
                <a:latin typeface="Arial" panose="020B0604020202020204" pitchFamily="34" charset="0"/>
                <a:cs typeface="Arial" panose="020B0604020202020204" pitchFamily="34" charset="0"/>
              </a:rPr>
              <a:t>reported to have engaged the bookstores and subsequently provided DMV with </a:t>
            </a:r>
            <a:r>
              <a:rPr lang="en-ZA" sz="1800" dirty="0" smtClean="0">
                <a:latin typeface="Arial" panose="020B0604020202020204" pitchFamily="34" charset="0"/>
                <a:cs typeface="Arial" panose="020B0604020202020204" pitchFamily="34" charset="0"/>
              </a:rPr>
              <a:t>the </a:t>
            </a:r>
          </a:p>
          <a:p>
            <a:pPr marL="0" indent="0">
              <a:lnSpc>
                <a:spcPct val="150000"/>
              </a:lnSpc>
              <a:spcBef>
                <a:spcPts val="0"/>
              </a:spcBef>
              <a:buNone/>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     respective </a:t>
            </a:r>
            <a:r>
              <a:rPr lang="en-ZA" sz="1800" dirty="0">
                <a:latin typeface="Arial" panose="020B0604020202020204" pitchFamily="34" charset="0"/>
                <a:cs typeface="Arial" panose="020B0604020202020204" pitchFamily="34" charset="0"/>
              </a:rPr>
              <a:t>lists, which the DMV subsequently made available to students</a:t>
            </a:r>
            <a:r>
              <a:rPr lang="en-ZA" sz="1800" dirty="0" smtClean="0"/>
              <a:t>.</a:t>
            </a:r>
            <a:endParaRPr lang="en-US" sz="1800" dirty="0"/>
          </a:p>
          <a:p>
            <a:pPr marL="228600" lvl="2">
              <a:lnSpc>
                <a:spcPct val="150000"/>
              </a:lnSpc>
              <a:spcBef>
                <a:spcPts val="0"/>
              </a:spcBef>
              <a:buFont typeface="Courier New" panose="02070309020205020404" pitchFamily="49" charset="0"/>
              <a:buChar char="o"/>
            </a:pPr>
            <a:r>
              <a:rPr lang="en-ZA" sz="1800" dirty="0" smtClean="0">
                <a:latin typeface="Arial" panose="020B0604020202020204" pitchFamily="34" charset="0"/>
                <a:cs typeface="Arial" panose="020B0604020202020204" pitchFamily="34" charset="0"/>
              </a:rPr>
              <a:t>  The </a:t>
            </a:r>
            <a:r>
              <a:rPr lang="en-ZA" sz="1800" dirty="0">
                <a:latin typeface="Arial" panose="020B0604020202020204" pitchFamily="34" charset="0"/>
                <a:cs typeface="Arial" panose="020B0604020202020204" pitchFamily="34" charset="0"/>
              </a:rPr>
              <a:t>DMV </a:t>
            </a:r>
            <a:r>
              <a:rPr lang="en-ZA" sz="1800" dirty="0" smtClean="0">
                <a:latin typeface="Arial" panose="020B0604020202020204" pitchFamily="34" charset="0"/>
                <a:cs typeface="Arial" panose="020B0604020202020204" pitchFamily="34" charset="0"/>
              </a:rPr>
              <a:t>wrote </a:t>
            </a:r>
            <a:r>
              <a:rPr lang="en-ZA" sz="1800" dirty="0">
                <a:latin typeface="Arial" panose="020B0604020202020204" pitchFamily="34" charset="0"/>
                <a:cs typeface="Arial" panose="020B0604020202020204" pitchFamily="34" charset="0"/>
              </a:rPr>
              <a:t>letters to the </a:t>
            </a:r>
            <a:r>
              <a:rPr lang="en-ZA" sz="1800" dirty="0" smtClean="0">
                <a:latin typeface="Arial" panose="020B0604020202020204" pitchFamily="34" charset="0"/>
                <a:cs typeface="Arial" panose="020B0604020202020204" pitchFamily="34" charset="0"/>
              </a:rPr>
              <a:t>Principals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respective Universities, the </a:t>
            </a:r>
            <a:r>
              <a:rPr lang="en-ZA" sz="1800" dirty="0">
                <a:latin typeface="Arial" panose="020B0604020202020204" pitchFamily="34" charset="0"/>
                <a:cs typeface="Arial" panose="020B0604020202020204" pitchFamily="34" charset="0"/>
              </a:rPr>
              <a:t>DG of </a:t>
            </a:r>
            <a:r>
              <a:rPr lang="en-ZA" sz="1800" dirty="0" smtClean="0">
                <a:latin typeface="Arial" panose="020B0604020202020204" pitchFamily="34" charset="0"/>
                <a:cs typeface="Arial" panose="020B0604020202020204" pitchFamily="34" charset="0"/>
              </a:rPr>
              <a:t>HET, as well as soliciting support  </a:t>
            </a:r>
          </a:p>
          <a:p>
            <a:pPr marL="0" lvl="2" indent="0">
              <a:lnSpc>
                <a:spcPct val="150000"/>
              </a:lnSpc>
              <a:spcBef>
                <a:spcPts val="0"/>
              </a:spcBef>
              <a:buNone/>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     through the Ministry, sensitizing them on </a:t>
            </a:r>
            <a:r>
              <a:rPr lang="en-ZA" sz="1800" dirty="0">
                <a:latin typeface="Arial" panose="020B0604020202020204" pitchFamily="34" charset="0"/>
                <a:cs typeface="Arial" panose="020B0604020202020204" pitchFamily="34" charset="0"/>
              </a:rPr>
              <a:t>the </a:t>
            </a:r>
            <a:r>
              <a:rPr lang="en-ZA" sz="1800" dirty="0" smtClean="0">
                <a:latin typeface="Arial" panose="020B0604020202020204" pitchFamily="34" charset="0"/>
                <a:cs typeface="Arial" panose="020B0604020202020204" pitchFamily="34" charset="0"/>
              </a:rPr>
              <a:t>challenge </a:t>
            </a:r>
            <a:r>
              <a:rPr lang="en-ZA" sz="1800" dirty="0">
                <a:latin typeface="Arial" panose="020B0604020202020204" pitchFamily="34" charset="0"/>
                <a:cs typeface="Arial" panose="020B0604020202020204" pitchFamily="34" charset="0"/>
              </a:rPr>
              <a:t>and requested their support and understanding.</a:t>
            </a:r>
            <a:endParaRPr lang="en-US" sz="1800" dirty="0">
              <a:latin typeface="Arial" panose="020B0604020202020204" pitchFamily="34" charset="0"/>
              <a:cs typeface="Arial" panose="020B0604020202020204" pitchFamily="34" charset="0"/>
            </a:endParaRPr>
          </a:p>
          <a:p>
            <a:pPr>
              <a:lnSpc>
                <a:spcPct val="150000"/>
              </a:lnSpc>
              <a:spcBef>
                <a:spcPts val="0"/>
              </a:spcBef>
              <a:buFont typeface="Courier New" panose="02070309020205020404" pitchFamily="49" charset="0"/>
              <a:buChar char="o"/>
            </a:pPr>
            <a:r>
              <a:rPr lang="en-ZA" sz="1800" dirty="0" smtClean="0">
                <a:latin typeface="Arial" panose="020B0604020202020204" pitchFamily="34" charset="0"/>
                <a:cs typeface="Arial" panose="020B0604020202020204" pitchFamily="34" charset="0"/>
              </a:rPr>
              <a:t>  In </a:t>
            </a:r>
            <a:r>
              <a:rPr lang="en-ZA" sz="1800" dirty="0">
                <a:latin typeface="Arial" panose="020B0604020202020204" pitchFamily="34" charset="0"/>
                <a:cs typeface="Arial" panose="020B0604020202020204" pitchFamily="34" charset="0"/>
              </a:rPr>
              <a:t>instances where students still </a:t>
            </a:r>
            <a:r>
              <a:rPr lang="en-ZA" sz="1800" dirty="0" smtClean="0">
                <a:latin typeface="Arial" panose="020B0604020202020204" pitchFamily="34" charset="0"/>
                <a:cs typeface="Arial" panose="020B0604020202020204" pitchFamily="34" charset="0"/>
              </a:rPr>
              <a:t>don`t </a:t>
            </a:r>
            <a:r>
              <a:rPr lang="en-ZA" sz="1800" dirty="0">
                <a:latin typeface="Arial" panose="020B0604020202020204" pitchFamily="34" charset="0"/>
                <a:cs typeface="Arial" panose="020B0604020202020204" pitchFamily="34" charset="0"/>
              </a:rPr>
              <a:t>have study material</a:t>
            </a:r>
            <a:r>
              <a:rPr lang="en-ZA" sz="1800" dirty="0" smtClean="0">
                <a:latin typeface="Arial" panose="020B0604020202020204" pitchFamily="34" charset="0"/>
                <a:cs typeface="Arial" panose="020B0604020202020204" pitchFamily="34" charset="0"/>
              </a:rPr>
              <a:t>, DMV </a:t>
            </a:r>
            <a:r>
              <a:rPr lang="en-ZA" sz="1800" dirty="0">
                <a:latin typeface="Arial" panose="020B0604020202020204" pitchFamily="34" charset="0"/>
                <a:cs typeface="Arial" panose="020B0604020202020204" pitchFamily="34" charset="0"/>
              </a:rPr>
              <a:t>assists with procurement of study </a:t>
            </a:r>
            <a:endParaRPr lang="en-ZA" sz="1800" dirty="0" smtClean="0">
              <a:latin typeface="Arial" panose="020B0604020202020204" pitchFamily="34" charset="0"/>
              <a:cs typeface="Arial" panose="020B0604020202020204" pitchFamily="34" charset="0"/>
            </a:endParaRPr>
          </a:p>
          <a:p>
            <a:pPr marL="0" indent="0">
              <a:lnSpc>
                <a:spcPct val="150000"/>
              </a:lnSpc>
              <a:spcBef>
                <a:spcPts val="0"/>
              </a:spcBef>
              <a:buNone/>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     material </a:t>
            </a:r>
            <a:r>
              <a:rPr lang="en-ZA" sz="1800" dirty="0">
                <a:latin typeface="Arial" panose="020B0604020202020204" pitchFamily="34" charset="0"/>
                <a:cs typeface="Arial" panose="020B0604020202020204" pitchFamily="34" charset="0"/>
              </a:rPr>
              <a:t>then communicate with NSFAS not to disburse funds for study material for the particular </a:t>
            </a:r>
            <a:r>
              <a:rPr lang="en-ZA" sz="1800" dirty="0" smtClean="0">
                <a:latin typeface="Arial" panose="020B0604020202020204" pitchFamily="34" charset="0"/>
                <a:cs typeface="Arial" panose="020B0604020202020204" pitchFamily="34" charset="0"/>
              </a:rPr>
              <a:t>students.</a:t>
            </a:r>
          </a:p>
          <a:p>
            <a:pPr>
              <a:lnSpc>
                <a:spcPct val="150000"/>
              </a:lnSpc>
              <a:spcBef>
                <a:spcPts val="0"/>
              </a:spcBef>
              <a:buFont typeface="Courier New" panose="02070309020205020404" pitchFamily="49" charset="0"/>
              <a:buChar char="o"/>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 Additionally, DMV </a:t>
            </a:r>
            <a:r>
              <a:rPr lang="en-ZA" sz="1800" dirty="0">
                <a:latin typeface="Arial" panose="020B0604020202020204" pitchFamily="34" charset="0"/>
                <a:cs typeface="Arial" panose="020B0604020202020204" pitchFamily="34" charset="0"/>
              </a:rPr>
              <a:t>seconded an official from </a:t>
            </a:r>
            <a:r>
              <a:rPr lang="en-ZA" sz="1800" dirty="0" smtClean="0">
                <a:latin typeface="Arial" panose="020B0604020202020204" pitchFamily="34" charset="0"/>
                <a:cs typeface="Arial" panose="020B0604020202020204" pitchFamily="34" charset="0"/>
              </a:rPr>
              <a:t>its Education Support </a:t>
            </a:r>
            <a:r>
              <a:rPr lang="en-ZA" sz="1800" dirty="0">
                <a:latin typeface="Arial" panose="020B0604020202020204" pitchFamily="34" charset="0"/>
                <a:cs typeface="Arial" panose="020B0604020202020204" pitchFamily="34" charset="0"/>
              </a:rPr>
              <a:t>team to be stationed at NSFAS offices to </a:t>
            </a:r>
            <a:r>
              <a:rPr lang="en-ZA" sz="1800" dirty="0" smtClean="0">
                <a:latin typeface="Arial" panose="020B0604020202020204" pitchFamily="34" charset="0"/>
                <a:cs typeface="Arial" panose="020B0604020202020204" pitchFamily="34" charset="0"/>
              </a:rPr>
              <a:t> </a:t>
            </a:r>
          </a:p>
          <a:p>
            <a:pPr marL="0" indent="0">
              <a:lnSpc>
                <a:spcPct val="150000"/>
              </a:lnSpc>
              <a:spcBef>
                <a:spcPts val="0"/>
              </a:spcBef>
              <a:buNone/>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     assist the administration purposes.</a:t>
            </a:r>
            <a:endParaRPr lang="en-US" sz="1800" dirty="0">
              <a:latin typeface="Arial" panose="020B0604020202020204" pitchFamily="34" charset="0"/>
              <a:cs typeface="Arial" panose="020B0604020202020204" pitchFamily="34" charset="0"/>
            </a:endParaRPr>
          </a:p>
          <a:p>
            <a:endParaRPr lang="en-US" dirty="0"/>
          </a:p>
          <a:p>
            <a:pPr marL="0" lvl="2" indent="0">
              <a:lnSpc>
                <a:spcPct val="150000"/>
              </a:lnSpc>
              <a:spcBef>
                <a:spcPts val="0"/>
              </a:spcBef>
              <a:buNone/>
            </a:pPr>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0">
              <a:spcBef>
                <a:spcPts val="1000"/>
              </a:spcBef>
              <a:buNone/>
            </a:pPr>
            <a:endParaRPr lang="en-US" dirty="0"/>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48085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32787"/>
            <a:ext cx="12191760" cy="524853"/>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11</a:t>
            </a:fld>
            <a:endParaRPr lang="en-ZA" sz="1400" b="0" strike="noStrike" spc="-1" dirty="0">
              <a:latin typeface="Times New Roman"/>
            </a:endParaRPr>
          </a:p>
        </p:txBody>
      </p:sp>
      <p:sp>
        <p:nvSpPr>
          <p:cNvPr id="6" name="Title 1"/>
          <p:cNvSpPr>
            <a:spLocks noGrp="1"/>
          </p:cNvSpPr>
          <p:nvPr>
            <p:ph type="title"/>
          </p:nvPr>
        </p:nvSpPr>
        <p:spPr>
          <a:xfrm>
            <a:off x="1080655" y="-55894"/>
            <a:ext cx="10156641" cy="1189448"/>
          </a:xfrm>
        </p:spPr>
        <p:txBody>
          <a:bodyPr>
            <a:noAutofit/>
          </a:bodyPr>
          <a:lstStyle/>
          <a:p>
            <a:pPr lvl="1" algn="ctr"/>
            <a:r>
              <a:rPr lang="en-ZA" sz="2000" b="1" dirty="0">
                <a:solidFill>
                  <a:schemeClr val="tx1"/>
                </a:solidFill>
                <a:latin typeface="Arial" panose="020B0604020202020204" pitchFamily="34" charset="0"/>
                <a:cs typeface="Arial" panose="020B0604020202020204" pitchFamily="34" charset="0"/>
              </a:rPr>
              <a:t>DMV </a:t>
            </a:r>
            <a:r>
              <a:rPr lang="en-ZA" sz="2000" b="1" dirty="0" smtClean="0">
                <a:solidFill>
                  <a:schemeClr val="tx1"/>
                </a:solidFill>
                <a:latin typeface="Arial" panose="020B0604020202020204" pitchFamily="34" charset="0"/>
                <a:cs typeface="Arial" panose="020B0604020202020204" pitchFamily="34" charset="0"/>
              </a:rPr>
              <a:t>INTERACTION WITH NSFAS FEBRUARY 2018 TO FOLLOW UP ON 2017 RESOLUTIONS AND 2018 RELATIONS</a:t>
            </a:r>
            <a:endParaRPr lang="en-US" sz="2000" dirty="0">
              <a:solidFill>
                <a:schemeClr val="tx1"/>
              </a:solidFill>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09433" y="778373"/>
            <a:ext cx="11796921" cy="49574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50000"/>
              </a:lnSpc>
              <a:spcBef>
                <a:spcPts val="0"/>
              </a:spcBef>
              <a:buNone/>
            </a:pPr>
            <a:r>
              <a:rPr lang="en-ZA" sz="1800" dirty="0" smtClean="0">
                <a:latin typeface="Arial" panose="020B0604020202020204" pitchFamily="34" charset="0"/>
                <a:cs typeface="Arial" panose="020B0604020202020204" pitchFamily="34" charset="0"/>
              </a:rPr>
              <a:t>Discussions were held with NSFAS on the 5</a:t>
            </a:r>
            <a:r>
              <a:rPr lang="en-ZA" sz="1800" baseline="30000" dirty="0" smtClean="0">
                <a:latin typeface="Arial" panose="020B0604020202020204" pitchFamily="34" charset="0"/>
                <a:cs typeface="Arial" panose="020B0604020202020204" pitchFamily="34" charset="0"/>
              </a:rPr>
              <a:t>th</a:t>
            </a:r>
            <a:r>
              <a:rPr lang="en-ZA" sz="1800" dirty="0" smtClean="0">
                <a:latin typeface="Arial" panose="020B0604020202020204" pitchFamily="34" charset="0"/>
                <a:cs typeface="Arial" panose="020B0604020202020204" pitchFamily="34" charset="0"/>
              </a:rPr>
              <a:t> February with the objective of :</a:t>
            </a:r>
          </a:p>
          <a:p>
            <a:pPr marL="342900" lvl="2" indent="-342900">
              <a:lnSpc>
                <a:spcPct val="150000"/>
              </a:lnSpc>
              <a:spcBef>
                <a:spcPts val="0"/>
              </a:spcBef>
              <a:buFont typeface="+mj-lt"/>
              <a:buAutoNum type="alphaLcParenR"/>
            </a:pPr>
            <a:r>
              <a:rPr lang="en-ZA" sz="1800" dirty="0" smtClean="0">
                <a:latin typeface="Arial" panose="020B0604020202020204" pitchFamily="34" charset="0"/>
                <a:cs typeface="Arial" panose="020B0604020202020204" pitchFamily="34" charset="0"/>
              </a:rPr>
              <a:t>Providing the newly appointed CEO of NSFAS with the background on the relations, challenges and decisions relating to the DMV and NSFAS partnership in providing education support to DMV students in public institutions.</a:t>
            </a:r>
          </a:p>
          <a:p>
            <a:pPr marL="342900" lvl="2" indent="-342900">
              <a:lnSpc>
                <a:spcPct val="150000"/>
              </a:lnSpc>
              <a:spcBef>
                <a:spcPts val="0"/>
              </a:spcBef>
              <a:buFont typeface="+mj-lt"/>
              <a:buAutoNum type="alphaLcParenR"/>
            </a:pPr>
            <a:r>
              <a:rPr lang="en-ZA" sz="1800" dirty="0" smtClean="0">
                <a:latin typeface="Arial" panose="020B0604020202020204" pitchFamily="34" charset="0"/>
                <a:cs typeface="Arial" panose="020B0604020202020204" pitchFamily="34" charset="0"/>
              </a:rPr>
              <a:t>Funding model of the DMV approved students in line with the current national dispensation for free education to students from poor households in lieu of the DMV financial challenges.</a:t>
            </a:r>
          </a:p>
          <a:p>
            <a:pPr marL="342900" lvl="2" indent="-342900">
              <a:lnSpc>
                <a:spcPct val="150000"/>
              </a:lnSpc>
              <a:spcBef>
                <a:spcPts val="0"/>
              </a:spcBef>
              <a:buFont typeface="+mj-lt"/>
              <a:buAutoNum type="alphaLcParenR"/>
            </a:pPr>
            <a:r>
              <a:rPr lang="en-ZA" sz="1800" dirty="0" smtClean="0">
                <a:latin typeface="Arial" panose="020B0604020202020204" pitchFamily="34" charset="0"/>
                <a:cs typeface="Arial" panose="020B0604020202020204" pitchFamily="34" charset="0"/>
              </a:rPr>
              <a:t>Governance issues.</a:t>
            </a:r>
          </a:p>
          <a:p>
            <a:pPr marL="0" lvl="2" indent="0">
              <a:lnSpc>
                <a:spcPct val="150000"/>
              </a:lnSpc>
              <a:spcBef>
                <a:spcPts val="0"/>
              </a:spcBef>
              <a:buNone/>
            </a:pPr>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0">
              <a:spcBef>
                <a:spcPts val="1000"/>
              </a:spcBef>
              <a:buNone/>
            </a:pPr>
            <a:endParaRPr lang="en-US" dirty="0"/>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74284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32787"/>
            <a:ext cx="12191760" cy="524853"/>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12</a:t>
            </a:fld>
            <a:endParaRPr lang="en-ZA" sz="1400" b="0" strike="noStrike" spc="-1" dirty="0">
              <a:latin typeface="Times New Roman"/>
            </a:endParaRPr>
          </a:p>
        </p:txBody>
      </p:sp>
      <p:sp>
        <p:nvSpPr>
          <p:cNvPr id="6" name="Title 1"/>
          <p:cNvSpPr>
            <a:spLocks noGrp="1"/>
          </p:cNvSpPr>
          <p:nvPr>
            <p:ph type="title"/>
          </p:nvPr>
        </p:nvSpPr>
        <p:spPr>
          <a:xfrm>
            <a:off x="1080655" y="-55894"/>
            <a:ext cx="10156641" cy="1189448"/>
          </a:xfrm>
        </p:spPr>
        <p:txBody>
          <a:bodyPr>
            <a:noAutofit/>
          </a:bodyPr>
          <a:lstStyle/>
          <a:p>
            <a:pPr lvl="1" algn="ctr"/>
            <a:r>
              <a:rPr lang="en-ZA" sz="2000" b="1" dirty="0" smtClean="0">
                <a:solidFill>
                  <a:srgbClr val="FF0000"/>
                </a:solidFill>
                <a:latin typeface="Arial" panose="020B0604020202020204" pitchFamily="34" charset="0"/>
                <a:cs typeface="Arial" panose="020B0604020202020204" pitchFamily="34" charset="0"/>
              </a:rPr>
              <a:t>RESOLUTIONS ON DMV INTERACTION WITH NSFAS JANUARY 2018</a:t>
            </a:r>
            <a:endParaRPr lang="en-US" sz="2000" dirty="0">
              <a:solidFill>
                <a:srgbClr val="FF0000"/>
              </a:solidFill>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09433" y="953037"/>
            <a:ext cx="11796921" cy="47827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nSpc>
                <a:spcPct val="150000"/>
              </a:lnSpc>
              <a:spcBef>
                <a:spcPts val="0"/>
              </a:spcBef>
            </a:pPr>
            <a:r>
              <a:rPr lang="en-US" dirty="0" smtClean="0"/>
              <a:t>Commitments were made on speedily resolutions of matters relating to 2017 challenges and constant feedback and communication between the two parties to be strengthened.</a:t>
            </a:r>
          </a:p>
          <a:p>
            <a:pPr marL="342900" lvl="2" indent="-342900">
              <a:lnSpc>
                <a:spcPct val="150000"/>
              </a:lnSpc>
              <a:spcBef>
                <a:spcPts val="0"/>
              </a:spcBef>
            </a:pPr>
            <a:r>
              <a:rPr lang="en-US" dirty="0" smtClean="0"/>
              <a:t> DMV will continue funding continuing students, new applicants for 2018 will have to complete NSFAS forms for NSFAS to means test. It was however indicated by NSFAS that they might not be able to help us in 2018 with new students who meet their eligibility criteria in 2018 due to their own financial constraints, and if need be the matter can be elevated to Political principals for direction and assistance.</a:t>
            </a:r>
          </a:p>
          <a:p>
            <a:pPr marL="342900" lvl="2" indent="-342900">
              <a:lnSpc>
                <a:spcPct val="150000"/>
              </a:lnSpc>
              <a:spcBef>
                <a:spcPts val="0"/>
              </a:spcBef>
            </a:pPr>
            <a:r>
              <a:rPr lang="en-US" dirty="0" smtClean="0"/>
              <a:t>Processes and mechanisms to resolve governance issues were reiterated, administration support initiatives amongst which was secondment of DMV official to NSFAS offices as nodal point for DMV students, monitoring mechanisms and associated time lines were agreed upon. </a:t>
            </a:r>
          </a:p>
          <a:p>
            <a:pPr marL="342900" lvl="2" indent="-342900">
              <a:lnSpc>
                <a:spcPct val="150000"/>
              </a:lnSpc>
              <a:spcBef>
                <a:spcPts val="0"/>
              </a:spcBef>
            </a:pPr>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0">
              <a:spcBef>
                <a:spcPts val="1000"/>
              </a:spcBef>
              <a:buNone/>
            </a:pPr>
            <a:endParaRPr lang="en-US" dirty="0"/>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34705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444" y="1884459"/>
            <a:ext cx="5897105" cy="2366577"/>
          </a:xfrm>
        </p:spPr>
        <p:txBody>
          <a:bodyPr>
            <a:noAutofit/>
          </a:bodyPr>
          <a:lstStyle/>
          <a:p>
            <a:pPr algn="ctr"/>
            <a:r>
              <a:rPr lang="en-US" sz="800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228652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6"/>
          <p:cNvPicPr/>
          <p:nvPr/>
        </p:nvPicPr>
        <p:blipFill>
          <a:blip r:embed="rId3" cstate="print"/>
          <a:stretch/>
        </p:blipFill>
        <p:spPr>
          <a:xfrm>
            <a:off x="0" y="6178680"/>
            <a:ext cx="12191760" cy="574200"/>
          </a:xfrm>
          <a:prstGeom prst="rect">
            <a:avLst/>
          </a:prstGeom>
          <a:ln>
            <a:noFill/>
          </a:ln>
        </p:spPr>
      </p:pic>
      <p:sp>
        <p:nvSpPr>
          <p:cNvPr id="227" name="TextShape 3"/>
          <p:cNvSpPr txBox="1"/>
          <p:nvPr/>
        </p:nvSpPr>
        <p:spPr>
          <a:xfrm>
            <a:off x="10210680" y="6283440"/>
            <a:ext cx="682920" cy="364680"/>
          </a:xfrm>
          <a:prstGeom prst="rect">
            <a:avLst/>
          </a:prstGeom>
          <a:noFill/>
          <a:ln>
            <a:noFill/>
          </a:ln>
        </p:spPr>
        <p:txBody>
          <a:bodyPr anchor="ctr"/>
          <a:lstStyle/>
          <a:p>
            <a:pPr algn="r">
              <a:lnSpc>
                <a:spcPct val="100000"/>
              </a:lnSpc>
            </a:pPr>
            <a:endParaRPr lang="en-ZA" sz="1400" b="1" strike="noStrike" spc="-1"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2394857" y="125897"/>
            <a:ext cx="8229599" cy="602974"/>
          </a:xfrm>
        </p:spPr>
        <p:txBody>
          <a:bodyPr>
            <a:normAutofit/>
          </a:bodyPr>
          <a:lstStyle/>
          <a:p>
            <a:pPr algn="ctr"/>
            <a:r>
              <a:rPr lang="en-US" sz="2000" b="1" dirty="0" smtClean="0">
                <a:latin typeface="Arial" panose="020B0604020202020204" pitchFamily="34" charset="0"/>
                <a:cs typeface="Arial" panose="020B0604020202020204" pitchFamily="34" charset="0"/>
              </a:rPr>
              <a:t>PRESENTATION OUTLINE</a:t>
            </a:r>
            <a:endParaRPr lang="en-ZA" sz="2000" b="1"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494270" y="1050425"/>
            <a:ext cx="11300254" cy="52330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indent="-400050">
              <a:lnSpc>
                <a:spcPct val="150000"/>
              </a:lnSpc>
              <a:spcBef>
                <a:spcPts val="0"/>
              </a:spcBef>
              <a:buClr>
                <a:srgbClr val="93A299"/>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Purpose </a:t>
            </a:r>
          </a:p>
          <a:p>
            <a:pPr marL="400050" indent="-400050">
              <a:lnSpc>
                <a:spcPct val="150000"/>
              </a:lnSpc>
              <a:spcBef>
                <a:spcPts val="0"/>
              </a:spcBef>
              <a:buClr>
                <a:srgbClr val="93A299"/>
              </a:buClr>
              <a:buFont typeface="Wingdings" panose="05000000000000000000" pitchFamily="2" charset="2"/>
              <a:buChar char="q"/>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Background</a:t>
            </a:r>
          </a:p>
          <a:p>
            <a:pPr marL="400050" indent="-400050">
              <a:lnSpc>
                <a:spcPct val="150000"/>
              </a:lnSpc>
              <a:spcBef>
                <a:spcPts val="0"/>
              </a:spcBef>
              <a:buClr>
                <a:srgbClr val="93A299"/>
              </a:buCl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Provision of Education Support </a:t>
            </a:r>
          </a:p>
          <a:p>
            <a:pPr marL="400050" indent="-400050">
              <a:lnSpc>
                <a:spcPct val="150000"/>
              </a:lnSpc>
              <a:spcBef>
                <a:spcPts val="0"/>
              </a:spcBef>
              <a:buClr>
                <a:srgbClr val="93A299"/>
              </a:buClr>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 Administrative Challenges </a:t>
            </a:r>
          </a:p>
          <a:p>
            <a:pPr marL="400050" indent="-400050">
              <a:lnSpc>
                <a:spcPct val="150000"/>
              </a:lnSpc>
              <a:spcBef>
                <a:spcPts val="0"/>
              </a:spcBef>
              <a:buClr>
                <a:srgbClr val="93A299"/>
              </a:buCl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 Agreement between DMV and NSFAS </a:t>
            </a:r>
            <a:r>
              <a:rPr lang="en-ZA" sz="2000" dirty="0">
                <a:latin typeface="Arial" panose="020B0604020202020204" pitchFamily="34" charset="0"/>
                <a:cs typeface="Arial" panose="020B0604020202020204" pitchFamily="34" charset="0"/>
              </a:rPr>
              <a:t>t</a:t>
            </a:r>
            <a:r>
              <a:rPr lang="en-ZA" sz="2000" dirty="0" smtClean="0">
                <a:latin typeface="Arial" panose="020B0604020202020204" pitchFamily="34" charset="0"/>
                <a:cs typeface="Arial" panose="020B0604020202020204" pitchFamily="34" charset="0"/>
              </a:rPr>
              <a:t>o mitigate the Challenges</a:t>
            </a:r>
            <a:endParaRPr lang="en-ZA" sz="2000" dirty="0">
              <a:latin typeface="Arial" panose="020B0604020202020204" pitchFamily="34" charset="0"/>
              <a:cs typeface="Arial" panose="020B0604020202020204" pitchFamily="34" charset="0"/>
            </a:endParaRPr>
          </a:p>
          <a:p>
            <a:pPr marL="400050" indent="-400050">
              <a:lnSpc>
                <a:spcPct val="150000"/>
              </a:lnSpc>
              <a:spcBef>
                <a:spcPts val="0"/>
              </a:spcBef>
              <a:buClr>
                <a:srgbClr val="93A299"/>
              </a:buCl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 Challenges experienced by DMV following Agreement with NSFAS</a:t>
            </a:r>
            <a:endParaRPr lang="en-ZA" sz="2000" dirty="0">
              <a:latin typeface="Arial" panose="020B0604020202020204" pitchFamily="34" charset="0"/>
              <a:cs typeface="Arial" panose="020B0604020202020204" pitchFamily="34" charset="0"/>
            </a:endParaRPr>
          </a:p>
          <a:p>
            <a:pPr marL="400050" indent="-400050">
              <a:lnSpc>
                <a:spcPct val="150000"/>
              </a:lnSpc>
              <a:spcBef>
                <a:spcPts val="0"/>
              </a:spcBef>
              <a:buClr>
                <a:srgbClr val="93A299"/>
              </a:buCl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 Risks on these Challenges</a:t>
            </a:r>
            <a:endParaRPr lang="en-US" sz="2000" dirty="0" smtClean="0">
              <a:latin typeface="Arial" panose="020B0604020202020204" pitchFamily="34" charset="0"/>
              <a:cs typeface="Arial" panose="020B0604020202020204" pitchFamily="34" charset="0"/>
            </a:endParaRPr>
          </a:p>
          <a:p>
            <a:pPr marL="400050" indent="-400050">
              <a:lnSpc>
                <a:spcPct val="150000"/>
              </a:lnSpc>
              <a:spcBef>
                <a:spcPts val="0"/>
              </a:spcBef>
              <a:buClr>
                <a:srgbClr val="93A299"/>
              </a:buClr>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DMV Mitigation Strategy to alleviate the </a:t>
            </a:r>
            <a:r>
              <a:rPr lang="en-ZA" sz="2000" dirty="0" smtClean="0">
                <a:latin typeface="Arial" panose="020B0604020202020204" pitchFamily="34" charset="0"/>
                <a:cs typeface="Arial" panose="020B0604020202020204" pitchFamily="34" charset="0"/>
              </a:rPr>
              <a:t>Challenges</a:t>
            </a:r>
          </a:p>
          <a:p>
            <a:pPr marL="400050" indent="-400050">
              <a:lnSpc>
                <a:spcPct val="150000"/>
              </a:lnSpc>
              <a:spcBef>
                <a:spcPts val="0"/>
              </a:spcBef>
              <a:buClr>
                <a:srgbClr val="93A299"/>
              </a:buCl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DMV interaction with NSFAS February 2018 to follow up on 2017 Resolutions and 2018 Relations</a:t>
            </a:r>
          </a:p>
          <a:p>
            <a:pPr marL="400050" indent="-400050">
              <a:lnSpc>
                <a:spcPct val="150000"/>
              </a:lnSpc>
              <a:spcBef>
                <a:spcPts val="0"/>
              </a:spcBef>
              <a:buClr>
                <a:srgbClr val="93A299"/>
              </a:buCl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Resolutions on DMV interaction with NSFAS February 2018</a:t>
            </a:r>
          </a:p>
          <a:p>
            <a:pPr marL="400050" indent="-400050">
              <a:lnSpc>
                <a:spcPct val="150000"/>
              </a:lnSpc>
              <a:spcBef>
                <a:spcPts val="0"/>
              </a:spcBef>
              <a:buClr>
                <a:srgbClr val="93A299"/>
              </a:buClr>
              <a:buFont typeface="Wingdings" panose="05000000000000000000" pitchFamily="2" charset="2"/>
              <a:buChar char="q"/>
            </a:pPr>
            <a:endParaRPr lang="en-ZA" sz="2000" dirty="0" smtClean="0">
              <a:latin typeface="Arial" panose="020B0604020202020204" pitchFamily="34" charset="0"/>
              <a:cs typeface="Arial" panose="020B0604020202020204" pitchFamily="34" charset="0"/>
            </a:endParaRPr>
          </a:p>
          <a:p>
            <a:pPr marL="400050" indent="-400050">
              <a:lnSpc>
                <a:spcPct val="150000"/>
              </a:lnSpc>
              <a:spcBef>
                <a:spcPts val="0"/>
              </a:spcBef>
              <a:buClr>
                <a:srgbClr val="93A299"/>
              </a:buClr>
              <a:buFont typeface="Wingdings" panose="05000000000000000000" pitchFamily="2" charset="2"/>
              <a:buChar char="q"/>
            </a:pPr>
            <a:endParaRPr lang="en-ZA" sz="2000" dirty="0">
              <a:latin typeface="Arial" panose="020B0604020202020204" pitchFamily="34" charset="0"/>
              <a:cs typeface="Arial" panose="020B0604020202020204" pitchFamily="34" charset="0"/>
            </a:endParaRPr>
          </a:p>
          <a:p>
            <a:pPr>
              <a:lnSpc>
                <a:spcPct val="150000"/>
              </a:lnSpc>
              <a:spcBef>
                <a:spcPts val="0"/>
              </a:spcBef>
              <a:buClr>
                <a:srgbClr val="93A299"/>
              </a:buClr>
              <a:buFont typeface="Wingdings" panose="05000000000000000000" pitchFamily="2" charset="2"/>
              <a:buChar char="q"/>
            </a:pPr>
            <a:endParaRPr lang="en-US" sz="1800" dirty="0">
              <a:solidFill>
                <a:srgbClr val="FF0000"/>
              </a:solidFill>
              <a:latin typeface="Arial" panose="020B0604020202020204" pitchFamily="34" charset="0"/>
              <a:cs typeface="Arial" panose="020B0604020202020204" pitchFamily="34" charset="0"/>
            </a:endParaRPr>
          </a:p>
          <a:p>
            <a:pPr marL="0" indent="0">
              <a:lnSpc>
                <a:spcPct val="150000"/>
              </a:lnSpc>
              <a:spcBef>
                <a:spcPts val="0"/>
              </a:spcBef>
              <a:buClr>
                <a:srgbClr val="93A299"/>
              </a:buClr>
              <a:buNone/>
            </a:pPr>
            <a:endParaRPr lang="en-US" sz="2000" dirty="0">
              <a:latin typeface="Arial" panose="020B0604020202020204" pitchFamily="34" charset="0"/>
              <a:cs typeface="Arial" panose="020B0604020202020204" pitchFamily="34" charset="0"/>
            </a:endParaRPr>
          </a:p>
          <a:p>
            <a:pPr marL="0" indent="0">
              <a:lnSpc>
                <a:spcPct val="150000"/>
              </a:lnSpc>
              <a:spcBef>
                <a:spcPts val="0"/>
              </a:spcBef>
              <a:buClr>
                <a:srgbClr val="93A299"/>
              </a:buClr>
              <a:buNone/>
            </a:pPr>
            <a:endParaRPr lang="en-US" sz="2000" dirty="0" smtClean="0">
              <a:latin typeface="Arial" panose="020B0604020202020204" pitchFamily="34" charset="0"/>
              <a:cs typeface="Arial" panose="020B0604020202020204" pitchFamily="34" charset="0"/>
            </a:endParaRPr>
          </a:p>
          <a:p>
            <a:pPr marL="0" indent="0">
              <a:lnSpc>
                <a:spcPct val="150000"/>
              </a:lnSpc>
              <a:spcBef>
                <a:spcPts val="0"/>
              </a:spcBef>
              <a:buClr>
                <a:srgbClr val="93A299"/>
              </a:buClr>
              <a:buFont typeface="Arial" panose="020B0604020202020204" pitchFamily="34" charset="0"/>
              <a:buNone/>
            </a:pPr>
            <a:r>
              <a:rPr lang="en-US" sz="2400" dirty="0" smtClean="0">
                <a:latin typeface="Arial" panose="020B0604020202020204" pitchFamily="34" charset="0"/>
                <a:cs typeface="Arial" panose="020B0604020202020204" pitchFamily="34" charset="0"/>
              </a:rPr>
              <a:t> </a:t>
            </a:r>
            <a:endParaRPr lang="en-ZA" sz="2400" dirty="0" smtClean="0">
              <a:latin typeface="Arial" panose="020B0604020202020204" pitchFamily="34" charset="0"/>
              <a:cs typeface="Arial" panose="020B0604020202020204" pitchFamily="34" charset="0"/>
            </a:endParaRPr>
          </a:p>
          <a:p>
            <a:pPr>
              <a:lnSpc>
                <a:spcPct val="150000"/>
              </a:lnSpc>
              <a:spcBef>
                <a:spcPts val="0"/>
              </a:spcBef>
            </a:pPr>
            <a:endParaRPr lang="en-Z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6"/>
          <p:cNvPicPr/>
          <p:nvPr/>
        </p:nvPicPr>
        <p:blipFill>
          <a:blip r:embed="rId2" cstate="print"/>
          <a:stretch/>
        </p:blipFill>
        <p:spPr>
          <a:xfrm>
            <a:off x="0" y="6283440"/>
            <a:ext cx="12191760" cy="574200"/>
          </a:xfrm>
          <a:prstGeom prst="rect">
            <a:avLst/>
          </a:prstGeom>
          <a:ln>
            <a:noFill/>
          </a:ln>
        </p:spPr>
      </p:pic>
      <p:sp>
        <p:nvSpPr>
          <p:cNvPr id="227" name="TextShape 3"/>
          <p:cNvSpPr txBox="1"/>
          <p:nvPr/>
        </p:nvSpPr>
        <p:spPr>
          <a:xfrm>
            <a:off x="10210680" y="6283440"/>
            <a:ext cx="682920" cy="364680"/>
          </a:xfrm>
          <a:prstGeom prst="rect">
            <a:avLst/>
          </a:prstGeom>
          <a:noFill/>
          <a:ln>
            <a:noFill/>
          </a:ln>
        </p:spPr>
        <p:txBody>
          <a:bodyPr anchor="ctr"/>
          <a:lstStyle/>
          <a:p>
            <a:pPr algn="r">
              <a:lnSpc>
                <a:spcPct val="100000"/>
              </a:lnSpc>
            </a:pPr>
            <a:endParaRPr lang="en-ZA" sz="1400" b="1" strike="noStrike" spc="-1"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2394857" y="511629"/>
            <a:ext cx="8229599" cy="805070"/>
          </a:xfrm>
        </p:spPr>
        <p:txBody>
          <a:bodyPr>
            <a:normAutofit/>
          </a:bodyPr>
          <a:lstStyle/>
          <a:p>
            <a:pPr algn="ctr"/>
            <a:r>
              <a:rPr lang="en-US" sz="2000" b="1" dirty="0" smtClean="0">
                <a:latin typeface="Arial" panose="020B0604020202020204" pitchFamily="34" charset="0"/>
                <a:cs typeface="Arial" panose="020B0604020202020204" pitchFamily="34" charset="0"/>
              </a:rPr>
              <a:t>PURPOSE</a:t>
            </a:r>
            <a:endParaRPr lang="en-ZA" sz="2000" b="1"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494270" y="1431725"/>
            <a:ext cx="11300254" cy="45355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rgbClr val="93A299"/>
              </a:buClr>
              <a:buFont typeface="Arial" panose="020B0604020202020204" pitchFamily="34" charset="0"/>
              <a:buNone/>
            </a:pPr>
            <a:endParaRPr lang="en-US" i="1" dirty="0" smtClean="0">
              <a:solidFill>
                <a:srgbClr val="292934"/>
              </a:solidFill>
            </a:endParaRPr>
          </a:p>
          <a:p>
            <a:pPr marL="0" indent="0" algn="ctr">
              <a:lnSpc>
                <a:spcPct val="150000"/>
              </a:lnSpc>
              <a:spcBef>
                <a:spcPts val="0"/>
              </a:spcBef>
              <a:buClr>
                <a:srgbClr val="93A299"/>
              </a:buClr>
              <a:buNone/>
            </a:pPr>
            <a:r>
              <a:rPr lang="en-US" sz="2000" dirty="0" smtClean="0">
                <a:solidFill>
                  <a:srgbClr val="292934"/>
                </a:solidFill>
                <a:latin typeface="Arial" panose="020B0604020202020204" pitchFamily="34" charset="0"/>
                <a:cs typeface="Arial" panose="020B0604020202020204" pitchFamily="34" charset="0"/>
              </a:rPr>
              <a:t>To appraise the </a:t>
            </a:r>
            <a:r>
              <a:rPr lang="en-US" sz="2000" dirty="0" smtClean="0">
                <a:latin typeface="Arial" panose="020B0604020202020204" pitchFamily="34" charset="0"/>
                <a:cs typeface="Arial" panose="020B0604020202020204" pitchFamily="34" charset="0"/>
              </a:rPr>
              <a:t>PCD&amp;MV </a:t>
            </a:r>
            <a:r>
              <a:rPr lang="en-US" sz="2000" dirty="0" smtClean="0">
                <a:solidFill>
                  <a:srgbClr val="292934"/>
                </a:solidFill>
                <a:latin typeface="Arial" panose="020B0604020202020204" pitchFamily="34" charset="0"/>
                <a:cs typeface="Arial" panose="020B0604020202020204" pitchFamily="34" charset="0"/>
              </a:rPr>
              <a:t>on the </a:t>
            </a:r>
            <a:r>
              <a:rPr lang="en-ZA" sz="2000" dirty="0">
                <a:solidFill>
                  <a:srgbClr val="292934"/>
                </a:solidFill>
                <a:latin typeface="Arial" panose="020B0604020202020204" pitchFamily="34" charset="0"/>
                <a:cs typeface="Arial" panose="020B0604020202020204" pitchFamily="34" charset="0"/>
              </a:rPr>
              <a:t>matters relating to </a:t>
            </a:r>
            <a:r>
              <a:rPr lang="en-ZA" sz="2000" dirty="0" smtClean="0">
                <a:solidFill>
                  <a:srgbClr val="292934"/>
                </a:solidFill>
                <a:latin typeface="Arial" panose="020B0604020202020204" pitchFamily="34" charset="0"/>
                <a:cs typeface="Arial" panose="020B0604020202020204" pitchFamily="34" charset="0"/>
              </a:rPr>
              <a:t>challenges experienced with National Student Financial Scheme (NSFAS) in the provision of educational </a:t>
            </a:r>
            <a:r>
              <a:rPr lang="en-ZA" sz="2000" dirty="0">
                <a:solidFill>
                  <a:srgbClr val="292934"/>
                </a:solidFill>
                <a:latin typeface="Arial" panose="020B0604020202020204" pitchFamily="34" charset="0"/>
                <a:cs typeface="Arial" panose="020B0604020202020204" pitchFamily="34" charset="0"/>
              </a:rPr>
              <a:t>support </a:t>
            </a:r>
            <a:r>
              <a:rPr lang="en-ZA" sz="2000" dirty="0" smtClean="0">
                <a:solidFill>
                  <a:srgbClr val="292934"/>
                </a:solidFill>
                <a:latin typeface="Arial" panose="020B0604020202020204" pitchFamily="34" charset="0"/>
                <a:cs typeface="Arial" panose="020B0604020202020204" pitchFamily="34" charset="0"/>
              </a:rPr>
              <a:t>to </a:t>
            </a:r>
            <a:r>
              <a:rPr lang="en-US" sz="2000" dirty="0" smtClean="0">
                <a:solidFill>
                  <a:srgbClr val="292934"/>
                </a:solidFill>
                <a:latin typeface="Arial" panose="020B0604020202020204" pitchFamily="34" charset="0"/>
                <a:cs typeface="Arial" panose="020B0604020202020204" pitchFamily="34" charset="0"/>
              </a:rPr>
              <a:t>military veterans and their dependants in accordance with the Military Veterans Act 18 of 2011. </a:t>
            </a:r>
          </a:p>
          <a:p>
            <a:pPr marL="0" indent="0" algn="ctr">
              <a:lnSpc>
                <a:spcPct val="150000"/>
              </a:lnSpc>
              <a:spcBef>
                <a:spcPts val="0"/>
              </a:spcBef>
              <a:buClr>
                <a:srgbClr val="93A299"/>
              </a:buClr>
              <a:buFont typeface="Arial" panose="020B0604020202020204" pitchFamily="34" charset="0"/>
              <a:buNone/>
            </a:pPr>
            <a:endParaRPr lang="en-ZA" sz="2000" b="1" i="1" dirty="0" smtClean="0">
              <a:solidFill>
                <a:srgbClr val="292934"/>
              </a:solidFill>
              <a:latin typeface="Arial" panose="020B0604020202020204" pitchFamily="34" charset="0"/>
              <a:cs typeface="Arial" panose="020B0604020202020204" pitchFamily="34" charset="0"/>
            </a:endParaRPr>
          </a:p>
          <a:p>
            <a:pPr>
              <a:lnSpc>
                <a:spcPct val="150000"/>
              </a:lnSpc>
              <a:spcBef>
                <a:spcPts val="0"/>
              </a:spcBef>
            </a:pPr>
            <a:endParaRPr lang="en-ZA" sz="2000" dirty="0"/>
          </a:p>
        </p:txBody>
      </p:sp>
    </p:spTree>
    <p:extLst>
      <p:ext uri="{BB962C8B-B14F-4D97-AF65-F5344CB8AC3E}">
        <p14:creationId xmlns:p14="http://schemas.microsoft.com/office/powerpoint/2010/main" xmlns="" val="2042165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370800" y="1970902"/>
            <a:ext cx="11392832" cy="3746617"/>
          </a:xfrm>
          <a:prstGeom prst="rect">
            <a:avLst/>
          </a:prstGeom>
          <a:noFill/>
          <a:ln>
            <a:noFill/>
          </a:ln>
        </p:spPr>
        <p:txBody>
          <a:bodyPr>
            <a:normAutofit/>
          </a:bodyPr>
          <a:lstStyle/>
          <a:p>
            <a:pPr lvl="0" algn="ctr">
              <a:lnSpc>
                <a:spcPct val="150000"/>
              </a:lnSpc>
              <a:buClr>
                <a:srgbClr val="93A299"/>
              </a:buClr>
            </a:pPr>
            <a:endParaRPr lang="en-ZA" sz="2000" i="1" dirty="0">
              <a:solidFill>
                <a:srgbClr val="292934"/>
              </a:solidFill>
            </a:endParaRPr>
          </a:p>
        </p:txBody>
      </p:sp>
      <p:pic>
        <p:nvPicPr>
          <p:cNvPr id="229" name="Picture 6"/>
          <p:cNvPicPr/>
          <p:nvPr/>
        </p:nvPicPr>
        <p:blipFill>
          <a:blip r:embed="rId3" cstate="print"/>
          <a:stretch/>
        </p:blipFill>
        <p:spPr>
          <a:xfrm>
            <a:off x="240" y="6195751"/>
            <a:ext cx="12191760" cy="662249"/>
          </a:xfrm>
          <a:prstGeom prst="rect">
            <a:avLst/>
          </a:prstGeom>
          <a:ln>
            <a:noFill/>
          </a:ln>
        </p:spPr>
      </p:pic>
      <p:sp>
        <p:nvSpPr>
          <p:cNvPr id="6" name="Title 1"/>
          <p:cNvSpPr>
            <a:spLocks noGrp="1"/>
          </p:cNvSpPr>
          <p:nvPr>
            <p:ph type="title"/>
          </p:nvPr>
        </p:nvSpPr>
        <p:spPr>
          <a:xfrm>
            <a:off x="3496914" y="-19707"/>
            <a:ext cx="5943600" cy="1606681"/>
          </a:xfrm>
        </p:spPr>
        <p:txBody>
          <a:bodyPr>
            <a:noAutofit/>
          </a:bodyPr>
          <a:lstStyle/>
          <a:p>
            <a:pPr algn="ctr"/>
            <a:r>
              <a:rPr lang="en-US" sz="2000" b="1" dirty="0" smtClean="0">
                <a:latin typeface="Arial" panose="020B0604020202020204" pitchFamily="34" charset="0"/>
                <a:cs typeface="Arial" panose="020B0604020202020204" pitchFamily="34" charset="0"/>
              </a:rPr>
              <a:t>BACKGROUND</a:t>
            </a:r>
            <a:endParaRPr lang="en-US" sz="2000" b="1"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544286" y="1375379"/>
            <a:ext cx="11219346" cy="434214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spcBef>
                <a:spcPts val="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Department </a:t>
            </a:r>
            <a:r>
              <a:rPr lang="en-US" sz="2000" dirty="0" smtClean="0">
                <a:latin typeface="Arial" panose="020B0604020202020204" pitchFamily="34" charset="0"/>
                <a:cs typeface="Arial" panose="020B0604020202020204" pitchFamily="34" charset="0"/>
              </a:rPr>
              <a:t>has </a:t>
            </a:r>
            <a:r>
              <a:rPr lang="en-US" sz="2000" dirty="0">
                <a:latin typeface="Arial" panose="020B0604020202020204" pitchFamily="34" charset="0"/>
                <a:cs typeface="Arial" panose="020B0604020202020204" pitchFamily="34" charset="0"/>
              </a:rPr>
              <a:t>since </a:t>
            </a:r>
            <a:r>
              <a:rPr lang="en-US" sz="2000" dirty="0" smtClean="0">
                <a:latin typeface="Arial" panose="020B0604020202020204" pitchFamily="34" charset="0"/>
                <a:cs typeface="Arial" panose="020B0604020202020204" pitchFamily="34" charset="0"/>
              </a:rPr>
              <a:t>2013 </a:t>
            </a:r>
            <a:r>
              <a:rPr lang="en-US" sz="2000" dirty="0">
                <a:latin typeface="Arial" panose="020B0604020202020204" pitchFamily="34" charset="0"/>
                <a:cs typeface="Arial" panose="020B0604020202020204" pitchFamily="34" charset="0"/>
              </a:rPr>
              <a:t>been providing </a:t>
            </a:r>
            <a:r>
              <a:rPr lang="en-US" sz="2000" dirty="0" smtClean="0">
                <a:latin typeface="Arial" panose="020B0604020202020204" pitchFamily="34" charset="0"/>
                <a:cs typeface="Arial" panose="020B0604020202020204" pitchFamily="34" charset="0"/>
              </a:rPr>
              <a:t>educational </a:t>
            </a:r>
            <a:r>
              <a:rPr lang="en-US" sz="2000" dirty="0">
                <a:latin typeface="Arial" panose="020B0604020202020204" pitchFamily="34" charset="0"/>
                <a:cs typeface="Arial" panose="020B0604020202020204" pitchFamily="34" charset="0"/>
              </a:rPr>
              <a:t>support to military veterans and their </a:t>
            </a:r>
            <a:r>
              <a:rPr lang="en-US" sz="2000" dirty="0" smtClean="0">
                <a:latin typeface="Arial" panose="020B0604020202020204" pitchFamily="34" charset="0"/>
                <a:cs typeface="Arial" panose="020B0604020202020204" pitchFamily="34" charset="0"/>
              </a:rPr>
              <a:t>dependants </a:t>
            </a:r>
            <a:r>
              <a:rPr lang="en-US" sz="2000" dirty="0">
                <a:latin typeface="Arial" panose="020B0604020202020204" pitchFamily="34" charset="0"/>
                <a:cs typeface="Arial" panose="020B0604020202020204" pitchFamily="34" charset="0"/>
              </a:rPr>
              <a:t>as stipulated in Section 5 (1) (d) of the Military Veterans Act 18 </a:t>
            </a:r>
            <a:r>
              <a:rPr lang="en-US" sz="2000" dirty="0" smtClean="0">
                <a:latin typeface="Arial" panose="020B0604020202020204" pitchFamily="34" charset="0"/>
                <a:cs typeface="Arial" panose="020B0604020202020204" pitchFamily="34" charset="0"/>
              </a:rPr>
              <a:t>of 2011.</a:t>
            </a:r>
          </a:p>
          <a:p>
            <a:pPr lvl="1">
              <a:lnSpc>
                <a:spcPct val="150000"/>
              </a:lnSpc>
              <a:spcBef>
                <a:spcPts val="0"/>
              </a:spcBef>
              <a:buFont typeface="Courier New" panose="02070309020205020404" pitchFamily="49" charset="0"/>
              <a:buChar char="o"/>
            </a:pPr>
            <a:r>
              <a:rPr lang="en-ZA" sz="2000" dirty="0">
                <a:latin typeface="Arial" panose="020B0604020202020204" pitchFamily="34" charset="0"/>
                <a:cs typeface="Arial" panose="020B0604020202020204" pitchFamily="34" charset="0"/>
              </a:rPr>
              <a:t>The support is </a:t>
            </a:r>
            <a:r>
              <a:rPr lang="en-ZA" sz="2000" dirty="0" smtClean="0">
                <a:latin typeface="Arial" panose="020B0604020202020204" pitchFamily="34" charset="0"/>
                <a:cs typeface="Arial" panose="020B0604020202020204" pitchFamily="34" charset="0"/>
              </a:rPr>
              <a:t>provided </a:t>
            </a:r>
            <a:r>
              <a:rPr lang="en-ZA" sz="2000" dirty="0">
                <a:latin typeface="Arial" panose="020B0604020202020204" pitchFamily="34" charset="0"/>
                <a:cs typeface="Arial" panose="020B0604020202020204" pitchFamily="34" charset="0"/>
              </a:rPr>
              <a:t>in both </a:t>
            </a:r>
            <a:r>
              <a:rPr lang="en-ZA" sz="2000" dirty="0" smtClean="0">
                <a:latin typeface="Arial" panose="020B0604020202020204" pitchFamily="34" charset="0"/>
                <a:cs typeface="Arial" panose="020B0604020202020204" pitchFamily="34" charset="0"/>
              </a:rPr>
              <a:t>Public </a:t>
            </a:r>
            <a:r>
              <a:rPr lang="en-ZA" sz="2000" dirty="0">
                <a:latin typeface="Arial" panose="020B0604020202020204" pitchFamily="34" charset="0"/>
                <a:cs typeface="Arial" panose="020B0604020202020204" pitchFamily="34" charset="0"/>
              </a:rPr>
              <a:t>and </a:t>
            </a:r>
            <a:r>
              <a:rPr lang="en-ZA" sz="2000" dirty="0" smtClean="0">
                <a:latin typeface="Arial" panose="020B0604020202020204" pitchFamily="34" charset="0"/>
                <a:cs typeface="Arial" panose="020B0604020202020204" pitchFamily="34" charset="0"/>
              </a:rPr>
              <a:t>Private Institutions </a:t>
            </a:r>
            <a:r>
              <a:rPr lang="en-ZA" sz="2000" dirty="0">
                <a:latin typeface="Arial" panose="020B0604020202020204" pitchFamily="34" charset="0"/>
                <a:cs typeface="Arial" panose="020B0604020202020204" pitchFamily="34" charset="0"/>
              </a:rPr>
              <a:t>for both </a:t>
            </a:r>
            <a:r>
              <a:rPr lang="en-ZA" sz="2000" dirty="0" smtClean="0">
                <a:latin typeface="Arial" panose="020B0604020202020204" pitchFamily="34" charset="0"/>
                <a:cs typeface="Arial" panose="020B0604020202020204" pitchFamily="34" charset="0"/>
              </a:rPr>
              <a:t>Basic </a:t>
            </a:r>
            <a:r>
              <a:rPr lang="en-ZA" sz="2000" dirty="0">
                <a:latin typeface="Arial" panose="020B0604020202020204" pitchFamily="34" charset="0"/>
                <a:cs typeface="Arial" panose="020B0604020202020204" pitchFamily="34" charset="0"/>
              </a:rPr>
              <a:t>and </a:t>
            </a:r>
            <a:r>
              <a:rPr lang="en-ZA" sz="2000" dirty="0" smtClean="0">
                <a:latin typeface="Arial" panose="020B0604020202020204" pitchFamily="34" charset="0"/>
                <a:cs typeface="Arial" panose="020B0604020202020204" pitchFamily="34" charset="0"/>
              </a:rPr>
              <a:t>Tertiary Institutions.</a:t>
            </a:r>
          </a:p>
          <a:p>
            <a:pPr lvl="1">
              <a:lnSpc>
                <a:spcPct val="150000"/>
              </a:lnSpc>
              <a:spcBef>
                <a:spcPts val="0"/>
              </a:spcBef>
              <a:buFont typeface="Courier New" panose="02070309020205020404" pitchFamily="49" charset="0"/>
              <a:buChar char="o"/>
            </a:pPr>
            <a:r>
              <a:rPr lang="en-US" sz="2000" dirty="0">
                <a:latin typeface="Arial" panose="020B0604020202020204" pitchFamily="34" charset="0"/>
                <a:cs typeface="Arial" panose="020B0604020202020204" pitchFamily="34" charset="0"/>
              </a:rPr>
              <a:t>Due to systems and capacity challenges, the DMV entered into a MoU in 2013 with NSFAS to assist the DMV in the administration and disbursement of funds for students in </a:t>
            </a:r>
            <a:r>
              <a:rPr lang="en-US" sz="2000" dirty="0" smtClean="0">
                <a:latin typeface="Arial" panose="020B0604020202020204" pitchFamily="34" charset="0"/>
                <a:cs typeface="Arial" panose="020B0604020202020204" pitchFamily="34" charset="0"/>
              </a:rPr>
              <a:t>Public Tertiary Institutions</a:t>
            </a:r>
            <a:r>
              <a:rPr lang="en-US" sz="2000" dirty="0"/>
              <a:t>.</a:t>
            </a:r>
          </a:p>
          <a:p>
            <a:pPr lvl="1">
              <a:lnSpc>
                <a:spcPct val="150000"/>
              </a:lnSpc>
              <a:spcBef>
                <a:spcPts val="0"/>
              </a:spcBef>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marL="0" indent="0" algn="just">
              <a:lnSpc>
                <a:spcPct val="150000"/>
              </a:lnSpc>
              <a:spcBef>
                <a:spcPts val="0"/>
              </a:spcBef>
              <a:buNone/>
            </a:pPr>
            <a:endParaRPr lang="en-US" sz="2400" b="1" dirty="0" smtClean="0">
              <a:latin typeface="Arial" panose="020B0604020202020204" pitchFamily="34" charset="0"/>
              <a:cs typeface="Arial" panose="020B0604020202020204" pitchFamily="34" charset="0"/>
            </a:endParaRPr>
          </a:p>
          <a:p>
            <a:pPr marL="457200" lvl="1" indent="0" algn="just">
              <a:lnSpc>
                <a:spcPct val="150000"/>
              </a:lnSpc>
              <a:spcBef>
                <a:spcPts val="0"/>
              </a:spcBef>
              <a:buNone/>
            </a:pPr>
            <a:endParaRPr lang="en-US" dirty="0" smtClean="0">
              <a:solidFill>
                <a:schemeClr val="accent6"/>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399704" y="559220"/>
            <a:ext cx="11392832" cy="5158299"/>
          </a:xfrm>
          <a:prstGeom prst="rect">
            <a:avLst/>
          </a:prstGeom>
          <a:noFill/>
          <a:ln>
            <a:noFill/>
          </a:ln>
        </p:spPr>
        <p:txBody>
          <a:bodyPr>
            <a:normAutofit/>
          </a:bodyPr>
          <a:lstStyle/>
          <a:p>
            <a:pPr lvl="0">
              <a:lnSpc>
                <a:spcPct val="150000"/>
              </a:lnSpc>
              <a:buClr>
                <a:srgbClr val="93A299"/>
              </a:buClr>
            </a:pPr>
            <a:endParaRPr lang="en-ZA" sz="2000" i="1" dirty="0">
              <a:solidFill>
                <a:srgbClr val="292934"/>
              </a:solidFill>
            </a:endParaRPr>
          </a:p>
        </p:txBody>
      </p:sp>
      <p:pic>
        <p:nvPicPr>
          <p:cNvPr id="229" name="Picture 6"/>
          <p:cNvPicPr/>
          <p:nvPr/>
        </p:nvPicPr>
        <p:blipFill>
          <a:blip r:embed="rId3" cstate="print"/>
          <a:stretch/>
        </p:blipFill>
        <p:spPr>
          <a:xfrm>
            <a:off x="240" y="6195751"/>
            <a:ext cx="12191760" cy="662249"/>
          </a:xfrm>
          <a:prstGeom prst="rect">
            <a:avLst/>
          </a:prstGeom>
          <a:ln>
            <a:noFill/>
          </a:ln>
        </p:spPr>
      </p:pic>
      <p:sp>
        <p:nvSpPr>
          <p:cNvPr id="6" name="Title 1"/>
          <p:cNvSpPr>
            <a:spLocks noGrp="1"/>
          </p:cNvSpPr>
          <p:nvPr>
            <p:ph type="title"/>
          </p:nvPr>
        </p:nvSpPr>
        <p:spPr>
          <a:xfrm>
            <a:off x="1352707" y="408078"/>
            <a:ext cx="10035729" cy="687691"/>
          </a:xfrm>
        </p:spPr>
        <p:txBody>
          <a:bodyPr>
            <a:noAutofit/>
          </a:bodyPr>
          <a:lstStyle/>
          <a:p>
            <a:pPr algn="ctr"/>
            <a:r>
              <a:rPr lang="en-US" sz="2000" b="1" dirty="0" smtClean="0">
                <a:latin typeface="Arial" panose="020B0604020202020204" pitchFamily="34" charset="0"/>
                <a:cs typeface="Arial" panose="020B0604020202020204" pitchFamily="34" charset="0"/>
              </a:rPr>
              <a:t>PROVISION OF EDUCATION SUPPORT </a:t>
            </a:r>
            <a:endParaRPr lang="en-US" sz="2000" b="1"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17396" y="1095769"/>
            <a:ext cx="11475140" cy="46217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For the </a:t>
            </a:r>
            <a:r>
              <a:rPr lang="en-ZA" sz="2000" dirty="0" smtClean="0">
                <a:latin typeface="Arial" panose="020B0604020202020204" pitchFamily="34" charset="0"/>
                <a:cs typeface="Arial" panose="020B0604020202020204" pitchFamily="34" charset="0"/>
              </a:rPr>
              <a:t>2016 academic year the target </a:t>
            </a:r>
            <a:r>
              <a:rPr lang="en-ZA" sz="2000" dirty="0">
                <a:latin typeface="Arial" panose="020B0604020202020204" pitchFamily="34" charset="0"/>
                <a:cs typeface="Arial" panose="020B0604020202020204" pitchFamily="34" charset="0"/>
              </a:rPr>
              <a:t>for education support was </a:t>
            </a:r>
            <a:r>
              <a:rPr lang="en-ZA" sz="2000" dirty="0" smtClean="0">
                <a:latin typeface="Arial" panose="020B0604020202020204" pitchFamily="34" charset="0"/>
                <a:cs typeface="Arial" panose="020B0604020202020204" pitchFamily="34" charset="0"/>
              </a:rPr>
              <a:t>4 000</a:t>
            </a:r>
            <a:r>
              <a:rPr lang="en-ZA" sz="2000" dirty="0">
                <a:latin typeface="Arial" panose="020B0604020202020204" pitchFamily="34" charset="0"/>
                <a:cs typeface="Arial" panose="020B0604020202020204" pitchFamily="34" charset="0"/>
              </a:rPr>
              <a:t>, however the demand exceeded the targets by far, </a:t>
            </a:r>
            <a:r>
              <a:rPr lang="en-ZA" sz="2000" dirty="0" smtClean="0">
                <a:latin typeface="Arial" panose="020B0604020202020204" pitchFamily="34" charset="0"/>
                <a:cs typeface="Arial" panose="020B0604020202020204" pitchFamily="34" charset="0"/>
              </a:rPr>
              <a:t>resulting </a:t>
            </a:r>
            <a:r>
              <a:rPr lang="en-ZA" sz="2000" dirty="0">
                <a:latin typeface="Arial" panose="020B0604020202020204" pitchFamily="34" charset="0"/>
                <a:cs typeface="Arial" panose="020B0604020202020204" pitchFamily="34" charset="0"/>
              </a:rPr>
              <a:t>in </a:t>
            </a:r>
            <a:r>
              <a:rPr lang="en-ZA" sz="2000" dirty="0" smtClean="0">
                <a:latin typeface="Arial" panose="020B0604020202020204" pitchFamily="34" charset="0"/>
                <a:cs typeface="Arial" panose="020B0604020202020204" pitchFamily="34" charset="0"/>
              </a:rPr>
              <a:t>having 5 782 </a:t>
            </a:r>
            <a:r>
              <a:rPr lang="en-ZA" sz="2000" dirty="0">
                <a:latin typeface="Arial" panose="020B0604020202020204" pitchFamily="34" charset="0"/>
                <a:cs typeface="Arial" panose="020B0604020202020204" pitchFamily="34" charset="0"/>
              </a:rPr>
              <a:t>approved </a:t>
            </a:r>
            <a:r>
              <a:rPr lang="en-ZA" sz="2000" dirty="0" smtClean="0">
                <a:latin typeface="Arial" panose="020B0604020202020204" pitchFamily="34" charset="0"/>
                <a:cs typeface="Arial" panose="020B0604020202020204" pitchFamily="34" charset="0"/>
              </a:rPr>
              <a:t>applicants</a:t>
            </a:r>
          </a:p>
          <a:p>
            <a:pPr marL="228600" lvl="1">
              <a:lnSpc>
                <a:spcPct val="150000"/>
              </a:lnSpc>
              <a:spcBef>
                <a:spcPts val="0"/>
              </a:spcBef>
              <a:buFont typeface="Courier New" panose="02070309020205020404" pitchFamily="49" charset="0"/>
              <a:buChar char="o"/>
            </a:pPr>
            <a:r>
              <a:rPr lang="en-US" sz="2000" dirty="0">
                <a:latin typeface="Arial" panose="020B0604020202020204" pitchFamily="34" charset="0"/>
                <a:cs typeface="Arial" panose="020B0604020202020204" pitchFamily="34" charset="0"/>
              </a:rPr>
              <a:t>For the 2017 academic year, </a:t>
            </a:r>
            <a:r>
              <a:rPr lang="en-US" sz="2000" dirty="0" smtClean="0">
                <a:latin typeface="Arial" panose="020B0604020202020204" pitchFamily="34" charset="0"/>
                <a:cs typeface="Arial" panose="020B0604020202020204" pitchFamily="34" charset="0"/>
              </a:rPr>
              <a:t>education </a:t>
            </a:r>
            <a:r>
              <a:rPr lang="en-US" sz="2000" dirty="0">
                <a:latin typeface="Arial" panose="020B0604020202020204" pitchFamily="34" charset="0"/>
                <a:cs typeface="Arial" panose="020B0604020202020204" pitchFamily="34" charset="0"/>
              </a:rPr>
              <a:t>support </a:t>
            </a:r>
            <a:r>
              <a:rPr lang="en-US" sz="2000" dirty="0" smtClean="0">
                <a:latin typeface="Arial" panose="020B0604020202020204" pitchFamily="34" charset="0"/>
                <a:cs typeface="Arial" panose="020B0604020202020204" pitchFamily="34" charset="0"/>
              </a:rPr>
              <a:t>was approved for 7 712 </a:t>
            </a:r>
            <a:r>
              <a:rPr lang="en-US" sz="2000" dirty="0">
                <a:latin typeface="Arial" panose="020B0604020202020204" pitchFamily="34" charset="0"/>
                <a:cs typeface="Arial" panose="020B0604020202020204" pitchFamily="34" charset="0"/>
              </a:rPr>
              <a:t>Military veterans and their </a:t>
            </a:r>
            <a:r>
              <a:rPr lang="en-US" sz="2000" dirty="0" smtClean="0">
                <a:latin typeface="Arial" panose="020B0604020202020204" pitchFamily="34" charset="0"/>
                <a:cs typeface="Arial" panose="020B0604020202020204" pitchFamily="34" charset="0"/>
              </a:rPr>
              <a:t>dependents: </a:t>
            </a:r>
          </a:p>
          <a:p>
            <a:pPr marL="801688" lvl="1" indent="-401638">
              <a:lnSpc>
                <a:spcPct val="150000"/>
              </a:lnSpc>
              <a:spcBef>
                <a:spcPts val="0"/>
              </a:spcBef>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4 966 </a:t>
            </a:r>
            <a:r>
              <a:rPr lang="en-US" sz="2000" dirty="0">
                <a:latin typeface="Arial" panose="020B0604020202020204" pitchFamily="34" charset="0"/>
                <a:cs typeface="Arial" panose="020B0604020202020204" pitchFamily="34" charset="0"/>
              </a:rPr>
              <a:t>in </a:t>
            </a:r>
            <a:r>
              <a:rPr lang="en-US" sz="2000" dirty="0" smtClean="0">
                <a:latin typeface="Arial" panose="020B0604020202020204" pitchFamily="34" charset="0"/>
                <a:cs typeface="Arial" panose="020B0604020202020204" pitchFamily="34" charset="0"/>
              </a:rPr>
              <a:t>Basic Education</a:t>
            </a:r>
          </a:p>
          <a:p>
            <a:pPr marL="801688" lvl="1" indent="-401638">
              <a:lnSpc>
                <a:spcPct val="150000"/>
              </a:lnSpc>
              <a:spcBef>
                <a:spcPts val="0"/>
              </a:spcBef>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2 746 </a:t>
            </a:r>
            <a:r>
              <a:rPr lang="en-US" sz="2000" dirty="0">
                <a:latin typeface="Arial" panose="020B0604020202020204" pitchFamily="34" charset="0"/>
                <a:cs typeface="Arial" panose="020B0604020202020204" pitchFamily="34" charset="0"/>
              </a:rPr>
              <a:t>at </a:t>
            </a:r>
            <a:r>
              <a:rPr lang="en-US" sz="2000" dirty="0" smtClean="0">
                <a:latin typeface="Arial" panose="020B0604020202020204" pitchFamily="34" charset="0"/>
                <a:cs typeface="Arial" panose="020B0604020202020204" pitchFamily="34" charset="0"/>
              </a:rPr>
              <a:t>Tertiary Institutions, </a:t>
            </a:r>
            <a:r>
              <a:rPr lang="en-US" sz="2000" dirty="0">
                <a:latin typeface="Arial" panose="020B0604020202020204" pitchFamily="34" charset="0"/>
                <a:cs typeface="Arial" panose="020B0604020202020204" pitchFamily="34" charset="0"/>
              </a:rPr>
              <a:t>of which </a:t>
            </a:r>
            <a:r>
              <a:rPr lang="en-US" sz="2000" dirty="0" smtClean="0">
                <a:latin typeface="Arial" panose="020B0604020202020204" pitchFamily="34" charset="0"/>
                <a:cs typeface="Arial" panose="020B0604020202020204" pitchFamily="34" charset="0"/>
              </a:rPr>
              <a:t>1 784 are </a:t>
            </a:r>
            <a:r>
              <a:rPr lang="en-US" sz="2000" dirty="0">
                <a:latin typeface="Arial" panose="020B0604020202020204" pitchFamily="34" charset="0"/>
                <a:cs typeface="Arial" panose="020B0604020202020204" pitchFamily="34" charset="0"/>
              </a:rPr>
              <a:t>at public tertiary </a:t>
            </a:r>
            <a:r>
              <a:rPr lang="en-US" sz="2000" dirty="0" smtClean="0">
                <a:latin typeface="Arial" panose="020B0604020202020204" pitchFamily="34" charset="0"/>
                <a:cs typeface="Arial" panose="020B0604020202020204" pitchFamily="34" charset="0"/>
              </a:rPr>
              <a:t>institutions and </a:t>
            </a:r>
            <a:r>
              <a:rPr lang="en-US" sz="2000" dirty="0">
                <a:latin typeface="Arial" panose="020B0604020202020204" pitchFamily="34" charset="0"/>
                <a:cs typeface="Arial" panose="020B0604020202020204" pitchFamily="34" charset="0"/>
              </a:rPr>
              <a:t>are administered via NSFAS. </a:t>
            </a:r>
          </a:p>
          <a:p>
            <a:pPr>
              <a:lnSpc>
                <a:spcPct val="150000"/>
              </a:lnSpc>
              <a:spcBef>
                <a:spcPts val="0"/>
              </a:spcBef>
              <a:buFont typeface="Courier New" panose="02070309020205020404" pitchFamily="49" charset="0"/>
              <a:buChar char="o"/>
            </a:pPr>
            <a:endParaRPr lang="en-US"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398093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45360"/>
            <a:ext cx="12191760" cy="512280"/>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6</a:t>
            </a:fld>
            <a:endParaRPr lang="en-ZA" sz="1400" b="0" strike="noStrike" spc="-1" dirty="0">
              <a:latin typeface="Times New Roman"/>
            </a:endParaRPr>
          </a:p>
        </p:txBody>
      </p:sp>
      <p:sp>
        <p:nvSpPr>
          <p:cNvPr id="6" name="Title 1"/>
          <p:cNvSpPr>
            <a:spLocks noGrp="1"/>
          </p:cNvSpPr>
          <p:nvPr>
            <p:ph type="title"/>
          </p:nvPr>
        </p:nvSpPr>
        <p:spPr>
          <a:xfrm>
            <a:off x="2381249" y="-55895"/>
            <a:ext cx="7756663" cy="1257461"/>
          </a:xfrm>
        </p:spPr>
        <p:txBody>
          <a:bodyPr>
            <a:noAutofit/>
          </a:bodyPr>
          <a:lstStyle/>
          <a:p>
            <a:pPr algn="ctr"/>
            <a:r>
              <a:rPr lang="en-US" sz="2000" b="1" dirty="0" smtClean="0">
                <a:latin typeface="Arial" panose="020B0604020202020204" pitchFamily="34" charset="0"/>
                <a:cs typeface="Arial" panose="020B0604020202020204" pitchFamily="34" charset="0"/>
              </a:rPr>
              <a:t>ADMINISTRATIVE CHALLENGES</a:t>
            </a:r>
            <a:endParaRPr lang="en-US" sz="2000" b="1"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69890" y="1073508"/>
            <a:ext cx="11154574" cy="533269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buFont typeface="Courier New" panose="02070309020205020404" pitchFamily="49" charset="0"/>
              <a:buChar char="o"/>
            </a:pPr>
            <a:r>
              <a:rPr lang="en-ZA" sz="2000" dirty="0" smtClean="0">
                <a:latin typeface="Arial" panose="020B0604020202020204" pitchFamily="34" charset="0"/>
                <a:cs typeface="Arial" panose="020B0604020202020204" pitchFamily="34" charset="0"/>
              </a:rPr>
              <a:t>Late</a:t>
            </a:r>
            <a:r>
              <a:rPr lang="en-ZA" sz="2000" dirty="0" smtClean="0">
                <a:solidFill>
                  <a:srgbClr val="FF0000"/>
                </a:solidFill>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uploading of on-line Schedule of Particulars (SOPs) </a:t>
            </a:r>
            <a:r>
              <a:rPr lang="en-ZA" sz="2000" dirty="0">
                <a:latin typeface="Arial" panose="020B0604020202020204" pitchFamily="34" charset="0"/>
                <a:cs typeface="Arial" panose="020B0604020202020204" pitchFamily="34" charset="0"/>
              </a:rPr>
              <a:t>from respective universities for </a:t>
            </a:r>
            <a:r>
              <a:rPr lang="en-ZA" sz="2000" dirty="0" smtClean="0">
                <a:latin typeface="Arial" panose="020B0604020202020204" pitchFamily="34" charset="0"/>
                <a:cs typeface="Arial" panose="020B0604020202020204" pitchFamily="34" charset="0"/>
              </a:rPr>
              <a:t>   </a:t>
            </a:r>
          </a:p>
          <a:p>
            <a:pPr marL="0" indent="0">
              <a:lnSpc>
                <a:spcPct val="150000"/>
              </a:lnSpc>
              <a:spcBef>
                <a:spcPts val="0"/>
              </a:spcBef>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loading </a:t>
            </a:r>
            <a:r>
              <a:rPr lang="en-ZA" sz="2000" dirty="0">
                <a:latin typeface="Arial" panose="020B0604020202020204" pitchFamily="34" charset="0"/>
                <a:cs typeface="Arial" panose="020B0604020202020204" pitchFamily="34" charset="0"/>
              </a:rPr>
              <a:t>on the NSFAS </a:t>
            </a:r>
            <a:r>
              <a:rPr lang="en-ZA" sz="2000" dirty="0" smtClean="0">
                <a:latin typeface="Arial" panose="020B0604020202020204" pitchFamily="34" charset="0"/>
                <a:cs typeface="Arial" panose="020B0604020202020204" pitchFamily="34" charset="0"/>
              </a:rPr>
              <a:t>system to enable </a:t>
            </a:r>
            <a:r>
              <a:rPr lang="en-ZA" sz="2000" dirty="0">
                <a:latin typeface="Arial" panose="020B0604020202020204" pitchFamily="34" charset="0"/>
                <a:cs typeface="Arial" panose="020B0604020202020204" pitchFamily="34" charset="0"/>
              </a:rPr>
              <a:t>students to upload and </a:t>
            </a:r>
            <a:r>
              <a:rPr lang="en-ZA" sz="2000" dirty="0" smtClean="0">
                <a:latin typeface="Arial" panose="020B0604020202020204" pitchFamily="34" charset="0"/>
                <a:cs typeface="Arial" panose="020B0604020202020204" pitchFamily="34" charset="0"/>
              </a:rPr>
              <a:t>complete. </a:t>
            </a:r>
          </a:p>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S</a:t>
            </a:r>
            <a:r>
              <a:rPr lang="en-ZA" dirty="0" smtClean="0">
                <a:latin typeface="Arial" panose="020B0604020202020204" pitchFamily="34" charset="0"/>
                <a:cs typeface="Arial" panose="020B0604020202020204" pitchFamily="34" charset="0"/>
              </a:rPr>
              <a:t>tudents not accessing </a:t>
            </a:r>
            <a:r>
              <a:rPr lang="en-ZA" dirty="0">
                <a:latin typeface="Arial" panose="020B0604020202020204" pitchFamily="34" charset="0"/>
                <a:cs typeface="Arial" panose="020B0604020202020204" pitchFamily="34" charset="0"/>
              </a:rPr>
              <a:t>study </a:t>
            </a:r>
            <a:r>
              <a:rPr lang="en-ZA" dirty="0" smtClean="0">
                <a:latin typeface="Arial" panose="020B0604020202020204" pitchFamily="34" charset="0"/>
                <a:cs typeface="Arial" panose="020B0604020202020204" pitchFamily="34" charset="0"/>
              </a:rPr>
              <a:t>material, food</a:t>
            </a:r>
            <a:r>
              <a:rPr lang="en-ZA" dirty="0">
                <a:latin typeface="Arial" panose="020B0604020202020204" pitchFamily="34" charset="0"/>
                <a:cs typeface="Arial" panose="020B0604020202020204" pitchFamily="34" charset="0"/>
              </a:rPr>
              <a:t>, travel and accommodation </a:t>
            </a:r>
            <a:r>
              <a:rPr lang="en-ZA" dirty="0" smtClean="0">
                <a:latin typeface="Arial" panose="020B0604020202020204" pitchFamily="34" charset="0"/>
                <a:cs typeface="Arial" panose="020B0604020202020204" pitchFamily="34" charset="0"/>
              </a:rPr>
              <a:t>allowances as SOPs were not finalized.</a:t>
            </a:r>
          </a:p>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L</a:t>
            </a:r>
            <a:r>
              <a:rPr lang="en-ZA" dirty="0" smtClean="0">
                <a:latin typeface="Arial" panose="020B0604020202020204" pitchFamily="34" charset="0"/>
                <a:cs typeface="Arial" panose="020B0604020202020204" pitchFamily="34" charset="0"/>
              </a:rPr>
              <a:t>ack </a:t>
            </a:r>
            <a:r>
              <a:rPr lang="en-ZA" dirty="0">
                <a:latin typeface="Arial" panose="020B0604020202020204" pitchFamily="34" charset="0"/>
                <a:cs typeface="Arial" panose="020B0604020202020204" pitchFamily="34" charset="0"/>
              </a:rPr>
              <a:t>of </a:t>
            </a:r>
            <a:r>
              <a:rPr lang="en-ZA" dirty="0" smtClean="0">
                <a:latin typeface="Arial" panose="020B0604020202020204" pitchFamily="34" charset="0"/>
                <a:cs typeface="Arial" panose="020B0604020202020204" pitchFamily="34" charset="0"/>
              </a:rPr>
              <a:t>proactive communication with DMV on challenges.</a:t>
            </a: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Lack </a:t>
            </a:r>
            <a:r>
              <a:rPr lang="en-ZA" dirty="0">
                <a:latin typeface="Arial" panose="020B0604020202020204" pitchFamily="34" charset="0"/>
                <a:cs typeface="Arial" panose="020B0604020202020204" pitchFamily="34" charset="0"/>
              </a:rPr>
              <a:t>of implementing resolutions </a:t>
            </a:r>
            <a:r>
              <a:rPr lang="en-ZA" dirty="0" smtClean="0">
                <a:latin typeface="Arial" panose="020B0604020202020204" pitchFamily="34" charset="0"/>
                <a:cs typeface="Arial" panose="020B0604020202020204" pitchFamily="34" charset="0"/>
              </a:rPr>
              <a:t>taken in meetings with DMV.</a:t>
            </a:r>
            <a:endParaRPr lang="en-US" dirty="0">
              <a:solidFill>
                <a:srgbClr val="FF0000"/>
              </a:solidFill>
            </a:endParaRPr>
          </a:p>
          <a:p>
            <a:endParaRPr lang="en-US" sz="2000" dirty="0"/>
          </a:p>
          <a:p>
            <a:pPr algn="just">
              <a:lnSpc>
                <a:spcPct val="150000"/>
              </a:lnSpc>
              <a:spcBef>
                <a:spcPts val="0"/>
              </a:spcBef>
              <a:buFont typeface="Wingdings" panose="05000000000000000000" pitchFamily="2" charset="2"/>
              <a:buChar char="q"/>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45360"/>
            <a:ext cx="12191760" cy="512280"/>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7</a:t>
            </a:fld>
            <a:endParaRPr lang="en-ZA" sz="1400" b="0" strike="noStrike" spc="-1" dirty="0">
              <a:latin typeface="Times New Roman"/>
            </a:endParaRPr>
          </a:p>
        </p:txBody>
      </p:sp>
      <p:sp>
        <p:nvSpPr>
          <p:cNvPr id="6" name="Title 1"/>
          <p:cNvSpPr>
            <a:spLocks noGrp="1"/>
          </p:cNvSpPr>
          <p:nvPr>
            <p:ph type="title"/>
          </p:nvPr>
        </p:nvSpPr>
        <p:spPr>
          <a:xfrm>
            <a:off x="1080655" y="-55894"/>
            <a:ext cx="10156641" cy="1189448"/>
          </a:xfrm>
        </p:spPr>
        <p:txBody>
          <a:bodyPr>
            <a:noAutofit/>
          </a:bodyPr>
          <a:lstStyle/>
          <a:p>
            <a:pPr lvl="1" algn="ctr"/>
            <a:r>
              <a:rPr lang="en-ZA" sz="2000" b="1" dirty="0">
                <a:latin typeface="Arial" panose="020B0604020202020204" pitchFamily="34" charset="0"/>
                <a:cs typeface="Arial" panose="020B0604020202020204" pitchFamily="34" charset="0"/>
              </a:rPr>
              <a:t>AGREEMENT BETWEEN DMV AND </a:t>
            </a:r>
            <a:r>
              <a:rPr lang="en-ZA" sz="2000" b="1" dirty="0" smtClean="0">
                <a:latin typeface="Arial" panose="020B0604020202020204" pitchFamily="34" charset="0"/>
                <a:cs typeface="Arial" panose="020B0604020202020204" pitchFamily="34" charset="0"/>
              </a:rPr>
              <a:t>NSFAS TO MITIGATE THE CHALLENGES</a:t>
            </a:r>
            <a:endParaRPr lang="en-US" sz="20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69889" y="1073508"/>
            <a:ext cx="12174133" cy="533269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DMV and NSFAS </a:t>
            </a:r>
            <a:r>
              <a:rPr lang="en-ZA" dirty="0" smtClean="0">
                <a:latin typeface="Arial" panose="020B0604020202020204" pitchFamily="34" charset="0"/>
                <a:cs typeface="Arial" panose="020B0604020202020204" pitchFamily="34" charset="0"/>
              </a:rPr>
              <a:t>agreed to co-own </a:t>
            </a:r>
            <a:r>
              <a:rPr lang="en-ZA" dirty="0">
                <a:latin typeface="Arial" panose="020B0604020202020204" pitchFamily="34" charset="0"/>
                <a:cs typeface="Arial" panose="020B0604020202020204" pitchFamily="34" charset="0"/>
              </a:rPr>
              <a:t>the crisis and join forces to manage </a:t>
            </a:r>
            <a:r>
              <a:rPr lang="en-ZA" dirty="0" smtClean="0">
                <a:latin typeface="Arial" panose="020B0604020202020204" pitchFamily="34" charset="0"/>
                <a:cs typeface="Arial" panose="020B0604020202020204" pitchFamily="34" charset="0"/>
              </a:rPr>
              <a:t>it together.</a:t>
            </a: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NSFAS </a:t>
            </a:r>
            <a:r>
              <a:rPr lang="en-ZA" dirty="0">
                <a:latin typeface="Arial" panose="020B0604020202020204" pitchFamily="34" charset="0"/>
                <a:cs typeface="Arial" panose="020B0604020202020204" pitchFamily="34" charset="0"/>
              </a:rPr>
              <a:t>indicated that they are on the ground visiting institutions to assist students </a:t>
            </a:r>
            <a:r>
              <a:rPr lang="en-ZA" dirty="0" smtClean="0">
                <a:latin typeface="Arial" panose="020B0604020202020204" pitchFamily="34" charset="0"/>
                <a:cs typeface="Arial" panose="020B0604020202020204" pitchFamily="34" charset="0"/>
              </a:rPr>
              <a:t>physically </a:t>
            </a:r>
          </a:p>
          <a:p>
            <a:pPr marL="0" lvl="2" indent="0">
              <a:lnSpc>
                <a:spcPct val="150000"/>
              </a:lnSpc>
              <a:spcBef>
                <a:spcPts val="0"/>
              </a:spcBef>
              <a:buNone/>
            </a:pPr>
            <a:r>
              <a:rPr lang="en-ZA"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    to </a:t>
            </a:r>
            <a:r>
              <a:rPr lang="en-ZA" dirty="0">
                <a:latin typeface="Arial" panose="020B0604020202020204" pitchFamily="34" charset="0"/>
                <a:cs typeface="Arial" panose="020B0604020202020204" pitchFamily="34" charset="0"/>
              </a:rPr>
              <a:t>upload </a:t>
            </a:r>
            <a:r>
              <a:rPr lang="en-ZA" dirty="0" smtClean="0">
                <a:latin typeface="Arial" panose="020B0604020202020204" pitchFamily="34" charset="0"/>
                <a:cs typeface="Arial" panose="020B0604020202020204" pitchFamily="34" charset="0"/>
              </a:rPr>
              <a:t>SOPs</a:t>
            </a:r>
            <a:r>
              <a:rPr lang="en-Z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nSpc>
                <a:spcPct val="150000"/>
              </a:lnSpc>
              <a:spcBef>
                <a:spcPts val="0"/>
              </a:spcBef>
              <a:buFont typeface="Courier New" panose="02070309020205020404" pitchFamily="49" charset="0"/>
              <a:buChar char="o"/>
            </a:pPr>
            <a:r>
              <a:rPr lang="en-ZA" sz="2000" dirty="0" smtClean="0">
                <a:latin typeface="Arial" panose="020B0604020202020204" pitchFamily="34" charset="0"/>
                <a:cs typeface="Arial" panose="020B0604020202020204" pitchFamily="34" charset="0"/>
              </a:rPr>
              <a:t> DMV committed to </a:t>
            </a:r>
            <a:r>
              <a:rPr lang="en-ZA" sz="2000" dirty="0">
                <a:latin typeface="Arial" panose="020B0604020202020204" pitchFamily="34" charset="0"/>
                <a:cs typeface="Arial" panose="020B0604020202020204" pitchFamily="34" charset="0"/>
              </a:rPr>
              <a:t>accompany NSFAS to institutions </a:t>
            </a:r>
            <a:r>
              <a:rPr lang="en-US" sz="2000" dirty="0" smtClean="0">
                <a:latin typeface="Arial" panose="020B0604020202020204" pitchFamily="34" charset="0"/>
                <a:cs typeface="Arial" panose="020B0604020202020204" pitchFamily="34" charset="0"/>
              </a:rPr>
              <a:t>to assist with </a:t>
            </a:r>
            <a:r>
              <a:rPr lang="en-ZA" sz="2000" dirty="0" smtClean="0">
                <a:latin typeface="Arial" panose="020B0604020202020204" pitchFamily="34" charset="0"/>
                <a:cs typeface="Arial" panose="020B0604020202020204" pitchFamily="34" charset="0"/>
              </a:rPr>
              <a:t>administration matters.</a:t>
            </a:r>
          </a:p>
          <a:p>
            <a:pPr marL="287338" lvl="2" indent="-287338">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Amongst other things agreed upon, was the frequent updates by NSFAS hourly </a:t>
            </a:r>
            <a:r>
              <a:rPr lang="en-ZA" dirty="0" smtClean="0">
                <a:latin typeface="Arial" panose="020B0604020202020204" pitchFamily="34" charset="0"/>
                <a:cs typeface="Arial" panose="020B0604020202020204" pitchFamily="34" charset="0"/>
              </a:rPr>
              <a:t>to DMV, however</a:t>
            </a:r>
          </a:p>
          <a:p>
            <a:pPr marL="0" lvl="2" indent="0">
              <a:lnSpc>
                <a:spcPct val="150000"/>
              </a:lnSpc>
              <a:spcBef>
                <a:spcPts val="0"/>
              </a:spcBef>
              <a:buNone/>
            </a:pPr>
            <a:r>
              <a:rPr lang="en-ZA" dirty="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   this did not materialize as planned.</a:t>
            </a: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NSFAS </a:t>
            </a:r>
            <a:r>
              <a:rPr lang="en-ZA" dirty="0">
                <a:latin typeface="Arial" panose="020B0604020202020204" pitchFamily="34" charset="0"/>
                <a:cs typeface="Arial" panose="020B0604020202020204" pitchFamily="34" charset="0"/>
              </a:rPr>
              <a:t>committed that the issue will be resolved by the end of March 2017, </a:t>
            </a:r>
            <a:r>
              <a:rPr lang="en-ZA" dirty="0" smtClean="0">
                <a:latin typeface="Arial" panose="020B0604020202020204" pitchFamily="34" charset="0"/>
                <a:cs typeface="Arial" panose="020B0604020202020204" pitchFamily="34" charset="0"/>
              </a:rPr>
              <a:t>however </a:t>
            </a:r>
            <a:r>
              <a:rPr lang="en-ZA" dirty="0">
                <a:latin typeface="Arial" panose="020B0604020202020204" pitchFamily="34" charset="0"/>
                <a:cs typeface="Arial" panose="020B0604020202020204" pitchFamily="34" charset="0"/>
              </a:rPr>
              <a:t>as late as last week some students are still struggling</a:t>
            </a:r>
            <a:r>
              <a:rPr lang="en-ZA" dirty="0" smtClean="0">
                <a:latin typeface="Arial" panose="020B0604020202020204" pitchFamily="34" charset="0"/>
                <a:cs typeface="Arial" panose="020B0604020202020204" pitchFamily="34" charset="0"/>
              </a:rPr>
              <a:t>.</a:t>
            </a: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DMV requested NSFAS to communicate further challenges encountered to allow DMV to upraise student proactively</a:t>
            </a:r>
            <a:endParaRPr lang="en-US" dirty="0">
              <a:latin typeface="Arial" panose="020B0604020202020204" pitchFamily="34" charset="0"/>
              <a:cs typeface="Arial" panose="020B0604020202020204" pitchFamily="34" charset="0"/>
            </a:endParaRPr>
          </a:p>
          <a:p>
            <a:pPr marL="0" lvl="2" indent="0">
              <a:lnSpc>
                <a:spcPct val="150000"/>
              </a:lnSpc>
              <a:spcBef>
                <a:spcPts val="0"/>
              </a:spcBef>
              <a:buNone/>
            </a:pPr>
            <a:endParaRPr lang="en-US" dirty="0">
              <a:latin typeface="Arial" panose="020B0604020202020204" pitchFamily="34" charset="0"/>
              <a:cs typeface="Arial" panose="020B0604020202020204" pitchFamily="34" charset="0"/>
            </a:endParaRPr>
          </a:p>
          <a:p>
            <a:pPr marL="0" lvl="2" indent="0">
              <a:spcBef>
                <a:spcPts val="1000"/>
              </a:spcBef>
              <a:buNone/>
            </a:pPr>
            <a:endParaRPr lang="en-US" dirty="0">
              <a:latin typeface="Arial" panose="020B0604020202020204" pitchFamily="34" charset="0"/>
              <a:cs typeface="Arial" panose="020B0604020202020204" pitchFamily="34" charset="0"/>
            </a:endParaRPr>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7643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166254" y="329940"/>
            <a:ext cx="11630262"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45360"/>
            <a:ext cx="12191760" cy="512280"/>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8</a:t>
            </a:fld>
            <a:endParaRPr lang="en-ZA" sz="1400" b="0" strike="noStrike" spc="-1" dirty="0">
              <a:latin typeface="Times New Roman"/>
            </a:endParaRPr>
          </a:p>
        </p:txBody>
      </p:sp>
      <p:sp>
        <p:nvSpPr>
          <p:cNvPr id="6" name="Title 1"/>
          <p:cNvSpPr>
            <a:spLocks noGrp="1"/>
          </p:cNvSpPr>
          <p:nvPr>
            <p:ph type="title"/>
          </p:nvPr>
        </p:nvSpPr>
        <p:spPr>
          <a:xfrm>
            <a:off x="1080655" y="-55894"/>
            <a:ext cx="10156641" cy="1189448"/>
          </a:xfrm>
        </p:spPr>
        <p:txBody>
          <a:bodyPr>
            <a:noAutofit/>
          </a:bodyPr>
          <a:lstStyle/>
          <a:p>
            <a:pPr lvl="1" algn="ctr"/>
            <a:r>
              <a:rPr lang="en-ZA" sz="2000" b="1" dirty="0" smtClean="0">
                <a:latin typeface="Arial" panose="020B0604020202020204" pitchFamily="34" charset="0"/>
                <a:cs typeface="Arial" panose="020B0604020202020204" pitchFamily="34" charset="0"/>
              </a:rPr>
              <a:t>CHALLENGES EXPIERENCED BY DMV FOLLOWING AGREEMENT WITH NSFAS</a:t>
            </a:r>
            <a:endParaRPr lang="en-US" sz="20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13354" y="853944"/>
            <a:ext cx="11947657" cy="561230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NSFAS did not honour their part of the commitment in resolving the challenges as agreed by both </a:t>
            </a:r>
            <a:r>
              <a:rPr lang="en-ZA" dirty="0" smtClean="0">
                <a:latin typeface="Arial" panose="020B0604020202020204" pitchFamily="34" charset="0"/>
                <a:cs typeface="Arial" panose="020B0604020202020204" pitchFamily="34" charset="0"/>
              </a:rPr>
              <a:t>parties.</a:t>
            </a:r>
          </a:p>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NSFAS officials were not available at the students’ </a:t>
            </a:r>
            <a:r>
              <a:rPr lang="en-ZA" dirty="0" smtClean="0">
                <a:latin typeface="Arial" panose="020B0604020202020204" pitchFamily="34" charset="0"/>
                <a:cs typeface="Arial" panose="020B0604020202020204" pitchFamily="34" charset="0"/>
              </a:rPr>
              <a:t>administration </a:t>
            </a:r>
            <a:r>
              <a:rPr lang="en-ZA" dirty="0">
                <a:latin typeface="Arial" panose="020B0604020202020204" pitchFamily="34" charset="0"/>
                <a:cs typeface="Arial" panose="020B0604020202020204" pitchFamily="34" charset="0"/>
              </a:rPr>
              <a:t>offices in some </a:t>
            </a:r>
            <a:r>
              <a:rPr lang="en-ZA" dirty="0" smtClean="0">
                <a:latin typeface="Arial" panose="020B0604020202020204" pitchFamily="34" charset="0"/>
                <a:cs typeface="Arial" panose="020B0604020202020204" pitchFamily="34" charset="0"/>
              </a:rPr>
              <a:t>institutions. </a:t>
            </a:r>
          </a:p>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The supposed arrangement with book stores referred to </a:t>
            </a:r>
            <a:r>
              <a:rPr lang="en-ZA" dirty="0" smtClean="0">
                <a:latin typeface="Arial" panose="020B0604020202020204" pitchFamily="34" charset="0"/>
                <a:cs typeface="Arial" panose="020B0604020202020204" pitchFamily="34" charset="0"/>
              </a:rPr>
              <a:t>was </a:t>
            </a:r>
            <a:r>
              <a:rPr lang="en-ZA" dirty="0">
                <a:latin typeface="Arial" panose="020B0604020202020204" pitchFamily="34" charset="0"/>
                <a:cs typeface="Arial" panose="020B0604020202020204" pitchFamily="34" charset="0"/>
              </a:rPr>
              <a:t>actually </a:t>
            </a:r>
            <a:r>
              <a:rPr lang="en-ZA" dirty="0" smtClean="0">
                <a:latin typeface="Arial" panose="020B0604020202020204" pitchFamily="34" charset="0"/>
                <a:cs typeface="Arial" panose="020B0604020202020204" pitchFamily="34" charset="0"/>
              </a:rPr>
              <a:t>non-existent. </a:t>
            </a:r>
          </a:p>
          <a:p>
            <a:pPr marL="342900" lvl="2" indent="-342900">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Payments </a:t>
            </a:r>
            <a:r>
              <a:rPr lang="en-ZA" dirty="0" smtClean="0">
                <a:latin typeface="Arial" panose="020B0604020202020204" pitchFamily="34" charset="0"/>
                <a:cs typeface="Arial" panose="020B0604020202020204" pitchFamily="34" charset="0"/>
              </a:rPr>
              <a:t>still </a:t>
            </a:r>
            <a:r>
              <a:rPr lang="en-ZA" dirty="0">
                <a:latin typeface="Arial" panose="020B0604020202020204" pitchFamily="34" charset="0"/>
                <a:cs typeface="Arial" panose="020B0604020202020204" pitchFamily="34" charset="0"/>
              </a:rPr>
              <a:t>not made to students in some </a:t>
            </a:r>
            <a:r>
              <a:rPr lang="en-ZA" dirty="0" smtClean="0">
                <a:latin typeface="Arial" panose="020B0604020202020204" pitchFamily="34" charset="0"/>
                <a:cs typeface="Arial" panose="020B0604020202020204" pitchFamily="34" charset="0"/>
              </a:rPr>
              <a:t>institutions, </a:t>
            </a:r>
            <a:r>
              <a:rPr lang="en-ZA" dirty="0">
                <a:latin typeface="Arial" panose="020B0604020202020204" pitchFamily="34" charset="0"/>
                <a:cs typeface="Arial" panose="020B0604020202020204" pitchFamily="34" charset="0"/>
              </a:rPr>
              <a:t>despite the DMV having </a:t>
            </a:r>
            <a:r>
              <a:rPr lang="en-ZA" dirty="0" smtClean="0">
                <a:latin typeface="Arial" panose="020B0604020202020204" pitchFamily="34" charset="0"/>
                <a:cs typeface="Arial" panose="020B0604020202020204" pitchFamily="34" charset="0"/>
              </a:rPr>
              <a:t>paid R80M to NSFAS.</a:t>
            </a:r>
            <a:endParaRPr lang="en-ZA" dirty="0" smtClean="0">
              <a:solidFill>
                <a:srgbClr val="FF0000"/>
              </a:solidFill>
              <a:latin typeface="Arial" panose="020B0604020202020204" pitchFamily="34" charset="0"/>
              <a:cs typeface="Arial" panose="020B0604020202020204" pitchFamily="34" charset="0"/>
            </a:endParaRP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NSFAS`s refusal </a:t>
            </a:r>
            <a:r>
              <a:rPr lang="en-ZA" dirty="0">
                <a:latin typeface="Arial" panose="020B0604020202020204" pitchFamily="34" charset="0"/>
                <a:cs typeface="Arial" panose="020B0604020202020204" pitchFamily="34" charset="0"/>
              </a:rPr>
              <a:t>to engage and communicate with the DMV </a:t>
            </a:r>
            <a:r>
              <a:rPr lang="en-ZA" dirty="0" smtClean="0">
                <a:latin typeface="Arial" panose="020B0604020202020204" pitchFamily="34" charset="0"/>
                <a:cs typeface="Arial" panose="020B0604020202020204" pitchFamily="34" charset="0"/>
              </a:rPr>
              <a:t>and it inability to implement  the agreements with DMV.</a:t>
            </a:r>
          </a:p>
          <a:p>
            <a:pPr marL="342900" lvl="2" indent="-342900">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Students at </a:t>
            </a:r>
            <a:r>
              <a:rPr lang="en-ZA" dirty="0">
                <a:latin typeface="Arial" panose="020B0604020202020204" pitchFamily="34" charset="0"/>
                <a:cs typeface="Arial" panose="020B0604020202020204" pitchFamily="34" charset="0"/>
              </a:rPr>
              <a:t>TVET colleges </a:t>
            </a:r>
            <a:r>
              <a:rPr lang="en-ZA" dirty="0" smtClean="0">
                <a:latin typeface="Arial" panose="020B0604020202020204" pitchFamily="34" charset="0"/>
                <a:cs typeface="Arial" panose="020B0604020202020204" pitchFamily="34" charset="0"/>
              </a:rPr>
              <a:t>reported to have not received funds by August 2017. NSFAS confirmed this upon enquiry by DMV. </a:t>
            </a:r>
          </a:p>
          <a:p>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0">
              <a:spcBef>
                <a:spcPts val="1000"/>
              </a:spcBef>
              <a:buNone/>
            </a:pPr>
            <a:endParaRPr lang="en-US" dirty="0"/>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60367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2"/>
          <p:cNvSpPr txBox="1"/>
          <p:nvPr/>
        </p:nvSpPr>
        <p:spPr>
          <a:xfrm>
            <a:off x="0" y="342296"/>
            <a:ext cx="12192000" cy="6271560"/>
          </a:xfrm>
          <a:prstGeom prst="rect">
            <a:avLst/>
          </a:prstGeom>
          <a:noFill/>
          <a:ln>
            <a:noFill/>
          </a:ln>
        </p:spPr>
        <p:txBody>
          <a:bodyPr>
            <a:normAutofit/>
          </a:bodyPr>
          <a:lstStyle/>
          <a:p>
            <a:pPr algn="just">
              <a:lnSpc>
                <a:spcPct val="150000"/>
              </a:lnSpc>
              <a:spcBef>
                <a:spcPts val="0"/>
              </a:spcBef>
            </a:pPr>
            <a:endParaRPr lang="en-US" sz="2000" b="0" strike="noStrike" spc="-1" dirty="0">
              <a:solidFill>
                <a:srgbClr val="404040"/>
              </a:solidFill>
              <a:latin typeface="Arial" panose="020B0604020202020204" pitchFamily="34" charset="0"/>
              <a:cs typeface="Arial" panose="020B0604020202020204" pitchFamily="34" charset="0"/>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a:p>
            <a:pPr>
              <a:lnSpc>
                <a:spcPct val="100000"/>
              </a:lnSpc>
              <a:spcBef>
                <a:spcPts val="1001"/>
              </a:spcBef>
            </a:pPr>
            <a:endParaRPr lang="en-US" sz="2000" b="0" strike="noStrike" spc="-1" dirty="0">
              <a:solidFill>
                <a:srgbClr val="404040"/>
              </a:solidFill>
              <a:latin typeface="Trebuchet MS"/>
            </a:endParaRPr>
          </a:p>
        </p:txBody>
      </p:sp>
      <p:pic>
        <p:nvPicPr>
          <p:cNvPr id="234" name="Picture 3"/>
          <p:cNvPicPr/>
          <p:nvPr/>
        </p:nvPicPr>
        <p:blipFill>
          <a:blip r:embed="rId2" cstate="print"/>
          <a:stretch/>
        </p:blipFill>
        <p:spPr>
          <a:xfrm>
            <a:off x="0" y="6345360"/>
            <a:ext cx="12191760" cy="512280"/>
          </a:xfrm>
          <a:prstGeom prst="rect">
            <a:avLst/>
          </a:prstGeom>
          <a:ln>
            <a:noFill/>
          </a:ln>
        </p:spPr>
      </p:pic>
      <p:sp>
        <p:nvSpPr>
          <p:cNvPr id="235" name="TextShape 3"/>
          <p:cNvSpPr txBox="1"/>
          <p:nvPr/>
        </p:nvSpPr>
        <p:spPr>
          <a:xfrm>
            <a:off x="8590680" y="6041520"/>
            <a:ext cx="682920" cy="364680"/>
          </a:xfrm>
          <a:prstGeom prst="rect">
            <a:avLst/>
          </a:prstGeom>
          <a:noFill/>
          <a:ln>
            <a:noFill/>
          </a:ln>
        </p:spPr>
        <p:txBody>
          <a:bodyPr anchor="ctr"/>
          <a:lstStyle/>
          <a:p>
            <a:pPr algn="r">
              <a:lnSpc>
                <a:spcPct val="100000"/>
              </a:lnSpc>
            </a:pPr>
            <a:fld id="{DFD67D0A-FC7C-41F3-A219-67F2750889EE}" type="slidenum">
              <a:rPr lang="en-ZA" sz="1400" b="1" strike="noStrike" spc="-1">
                <a:solidFill>
                  <a:srgbClr val="90C226"/>
                </a:solidFill>
                <a:latin typeface="Arial"/>
              </a:rPr>
              <a:pPr algn="r">
                <a:lnSpc>
                  <a:spcPct val="100000"/>
                </a:lnSpc>
              </a:pPr>
              <a:t>9</a:t>
            </a:fld>
            <a:endParaRPr lang="en-ZA" sz="1400" b="0" strike="noStrike" spc="-1" dirty="0">
              <a:latin typeface="Times New Roman"/>
            </a:endParaRPr>
          </a:p>
        </p:txBody>
      </p:sp>
      <p:sp>
        <p:nvSpPr>
          <p:cNvPr id="6" name="Title 1"/>
          <p:cNvSpPr>
            <a:spLocks noGrp="1"/>
          </p:cNvSpPr>
          <p:nvPr>
            <p:ph type="title"/>
          </p:nvPr>
        </p:nvSpPr>
        <p:spPr>
          <a:xfrm>
            <a:off x="1080655" y="-55894"/>
            <a:ext cx="10156641" cy="703839"/>
          </a:xfrm>
        </p:spPr>
        <p:txBody>
          <a:bodyPr>
            <a:noAutofit/>
          </a:bodyPr>
          <a:lstStyle/>
          <a:p>
            <a:pPr lvl="1" algn="ctr"/>
            <a:r>
              <a:rPr lang="en-ZA" sz="2000" b="1" dirty="0" smtClean="0">
                <a:latin typeface="Arial" panose="020B0604020202020204" pitchFamily="34" charset="0"/>
                <a:cs typeface="Arial" panose="020B0604020202020204" pitchFamily="34" charset="0"/>
              </a:rPr>
              <a:t>RISKS ON THESE CHALLENGES</a:t>
            </a:r>
            <a:endParaRPr lang="en-US" sz="20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309433" y="483651"/>
            <a:ext cx="11524868" cy="565405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en-ZA" sz="2000" dirty="0">
                <a:latin typeface="Arial" panose="020B0604020202020204" pitchFamily="34" charset="0"/>
                <a:cs typeface="Arial" panose="020B0604020202020204" pitchFamily="34" charset="0"/>
              </a:rPr>
              <a:t>The major risks associated with the current situation</a:t>
            </a:r>
            <a:endParaRPr lang="en-US" sz="2000"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SOPs </a:t>
            </a:r>
            <a:r>
              <a:rPr lang="en-ZA" dirty="0">
                <a:latin typeface="Arial" panose="020B0604020202020204" pitchFamily="34" charset="0"/>
                <a:cs typeface="Arial" panose="020B0604020202020204" pitchFamily="34" charset="0"/>
              </a:rPr>
              <a:t>uploading and signing still a challenge for some </a:t>
            </a:r>
            <a:r>
              <a:rPr lang="en-ZA" dirty="0" smtClean="0">
                <a:latin typeface="Arial" panose="020B0604020202020204" pitchFamily="34" charset="0"/>
                <a:cs typeface="Arial" panose="020B0604020202020204" pitchFamily="34" charset="0"/>
              </a:rPr>
              <a:t>students, </a:t>
            </a:r>
            <a:r>
              <a:rPr lang="en-ZA" dirty="0">
                <a:latin typeface="Arial" panose="020B0604020202020204" pitchFamily="34" charset="0"/>
                <a:cs typeface="Arial" panose="020B0604020202020204" pitchFamily="34" charset="0"/>
              </a:rPr>
              <a:t>especially Unisa students who registered in the second semester</a:t>
            </a:r>
            <a:r>
              <a:rPr lang="en-ZA"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Students are unable to get their </a:t>
            </a:r>
            <a:r>
              <a:rPr lang="en-ZA" dirty="0" smtClean="0">
                <a:latin typeface="Arial" panose="020B0604020202020204" pitchFamily="34" charset="0"/>
                <a:cs typeface="Arial" panose="020B0604020202020204" pitchFamily="34" charset="0"/>
              </a:rPr>
              <a:t>allowances, </a:t>
            </a:r>
            <a:r>
              <a:rPr lang="en-ZA" dirty="0">
                <a:latin typeface="Arial" panose="020B0604020202020204" pitchFamily="34" charset="0"/>
                <a:cs typeface="Arial" panose="020B0604020202020204" pitchFamily="34" charset="0"/>
              </a:rPr>
              <a:t>unable to travel to school or have </a:t>
            </a:r>
            <a:r>
              <a:rPr lang="en-ZA" dirty="0" smtClean="0">
                <a:latin typeface="Arial" panose="020B0604020202020204" pitchFamily="34" charset="0"/>
                <a:cs typeface="Arial" panose="020B0604020202020204" pitchFamily="34" charset="0"/>
              </a:rPr>
              <a:t>food and delays </a:t>
            </a:r>
            <a:r>
              <a:rPr lang="en-ZA" dirty="0">
                <a:latin typeface="Arial" panose="020B0604020202020204" pitchFamily="34" charset="0"/>
                <a:cs typeface="Arial" panose="020B0604020202020204" pitchFamily="34" charset="0"/>
              </a:rPr>
              <a:t>in receiving study </a:t>
            </a:r>
            <a:r>
              <a:rPr lang="en-ZA" dirty="0" smtClean="0">
                <a:latin typeface="Arial" panose="020B0604020202020204" pitchFamily="34" charset="0"/>
                <a:cs typeface="Arial" panose="020B0604020202020204" pitchFamily="34" charset="0"/>
              </a:rPr>
              <a:t>material.</a:t>
            </a:r>
          </a:p>
          <a:p>
            <a:pPr marL="460375" lvl="2" indent="-287338">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The delay in receiving study material impact on </a:t>
            </a:r>
            <a:r>
              <a:rPr lang="en-ZA" dirty="0" smtClean="0">
                <a:latin typeface="Arial" panose="020B0604020202020204" pitchFamily="34" charset="0"/>
                <a:cs typeface="Arial" panose="020B0604020202020204" pitchFamily="34" charset="0"/>
              </a:rPr>
              <a:t>exams preparation.</a:t>
            </a:r>
            <a:endParaRPr lang="en-US"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Potential </a:t>
            </a:r>
            <a:r>
              <a:rPr lang="en-ZA" dirty="0">
                <a:latin typeface="Arial" panose="020B0604020202020204" pitchFamily="34" charset="0"/>
                <a:cs typeface="Arial" panose="020B0604020202020204" pitchFamily="34" charset="0"/>
              </a:rPr>
              <a:t>wasteful expenditure should the students fail</a:t>
            </a:r>
            <a:r>
              <a:rPr lang="en-ZA"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Potential adverse </a:t>
            </a:r>
            <a:r>
              <a:rPr lang="en-ZA" dirty="0" smtClean="0">
                <a:latin typeface="Arial" panose="020B0604020202020204" pitchFamily="34" charset="0"/>
                <a:cs typeface="Arial" panose="020B0604020202020204" pitchFamily="34" charset="0"/>
              </a:rPr>
              <a:t>audit </a:t>
            </a:r>
            <a:r>
              <a:rPr lang="en-ZA" dirty="0">
                <a:latin typeface="Arial" panose="020B0604020202020204" pitchFamily="34" charset="0"/>
                <a:cs typeface="Arial" panose="020B0604020202020204" pitchFamily="34" charset="0"/>
              </a:rPr>
              <a:t>findings as the DMV </a:t>
            </a:r>
            <a:r>
              <a:rPr lang="en-ZA" dirty="0" smtClean="0">
                <a:latin typeface="Arial" panose="020B0604020202020204" pitchFamily="34" charset="0"/>
                <a:cs typeface="Arial" panose="020B0604020202020204" pitchFamily="34" charset="0"/>
              </a:rPr>
              <a:t>uses </a:t>
            </a:r>
            <a:r>
              <a:rPr lang="en-ZA" dirty="0">
                <a:latin typeface="Arial" panose="020B0604020202020204" pitchFamily="34" charset="0"/>
                <a:cs typeface="Arial" panose="020B0604020202020204" pitchFamily="34" charset="0"/>
              </a:rPr>
              <a:t>its internal systems </a:t>
            </a:r>
            <a:r>
              <a:rPr lang="en-ZA" dirty="0" smtClean="0">
                <a:latin typeface="Arial" panose="020B0604020202020204" pitchFamily="34" charset="0"/>
                <a:cs typeface="Arial" panose="020B0604020202020204" pitchFamily="34" charset="0"/>
              </a:rPr>
              <a:t>to assist students </a:t>
            </a:r>
            <a:r>
              <a:rPr lang="en-ZA" dirty="0">
                <a:latin typeface="Arial" panose="020B0604020202020204" pitchFamily="34" charset="0"/>
                <a:cs typeface="Arial" panose="020B0604020202020204" pitchFamily="34" charset="0"/>
              </a:rPr>
              <a:t>who are struggling to get study material from the NSFAS approved book stores. This may lead to double dipping</a:t>
            </a:r>
            <a:r>
              <a:rPr lang="en-ZA"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smtClean="0">
                <a:latin typeface="Arial" panose="020B0604020202020204" pitchFamily="34" charset="0"/>
                <a:cs typeface="Arial" panose="020B0604020202020204" pitchFamily="34" charset="0"/>
              </a:rPr>
              <a:t>Duplicate </a:t>
            </a:r>
            <a:r>
              <a:rPr lang="en-ZA" dirty="0">
                <a:latin typeface="Arial" panose="020B0604020202020204" pitchFamily="34" charset="0"/>
                <a:cs typeface="Arial" panose="020B0604020202020204" pitchFamily="34" charset="0"/>
              </a:rPr>
              <a:t>payments for allowances </a:t>
            </a:r>
            <a:r>
              <a:rPr lang="en-ZA" dirty="0" smtClean="0">
                <a:latin typeface="Arial" panose="020B0604020202020204" pitchFamily="34" charset="0"/>
                <a:cs typeface="Arial" panose="020B0604020202020204" pitchFamily="34" charset="0"/>
              </a:rPr>
              <a:t>for some </a:t>
            </a:r>
            <a:r>
              <a:rPr lang="en-ZA" dirty="0">
                <a:latin typeface="Arial" panose="020B0604020202020204" pitchFamily="34" charset="0"/>
                <a:cs typeface="Arial" panose="020B0604020202020204" pitchFamily="34" charset="0"/>
              </a:rPr>
              <a:t>students</a:t>
            </a:r>
            <a:r>
              <a:rPr lang="en-ZA"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460375" lvl="2" indent="-287338">
              <a:lnSpc>
                <a:spcPct val="150000"/>
              </a:lnSpc>
              <a:spcBef>
                <a:spcPts val="0"/>
              </a:spcBef>
              <a:buFont typeface="Courier New" panose="02070309020205020404" pitchFamily="49" charset="0"/>
              <a:buChar char="o"/>
            </a:pPr>
            <a:r>
              <a:rPr lang="en-ZA" dirty="0">
                <a:latin typeface="Arial" panose="020B0604020202020204" pitchFamily="34" charset="0"/>
                <a:cs typeface="Arial" panose="020B0604020202020204" pitchFamily="34" charset="0"/>
              </a:rPr>
              <a:t>Reputational risk for the DMV</a:t>
            </a:r>
            <a:endParaRPr lang="en-US" dirty="0">
              <a:latin typeface="Arial" panose="020B0604020202020204" pitchFamily="34" charset="0"/>
              <a:cs typeface="Arial" panose="020B0604020202020204" pitchFamily="34" charset="0"/>
            </a:endParaRPr>
          </a:p>
          <a:p>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339725">
              <a:lnSpc>
                <a:spcPct val="150000"/>
              </a:lnSpc>
              <a:spcBef>
                <a:spcPts val="0"/>
              </a:spcBef>
            </a:pPr>
            <a:endParaRPr lang="en-US" dirty="0"/>
          </a:p>
          <a:p>
            <a:pPr marL="0" lvl="2" indent="0">
              <a:spcBef>
                <a:spcPts val="1000"/>
              </a:spcBef>
              <a:buNone/>
            </a:pPr>
            <a:endParaRPr lang="en-US" dirty="0"/>
          </a:p>
          <a:p>
            <a:endParaRPr lang="en-US" sz="2000" dirty="0"/>
          </a:p>
          <a:p>
            <a:pPr marL="0" indent="0" algn="just">
              <a:lnSpc>
                <a:spcPct val="150000"/>
              </a:lnSpc>
              <a:spcBef>
                <a:spcPts val="0"/>
              </a:spcBef>
              <a:buNone/>
            </a:pPr>
            <a:endParaRPr lang="en-US" sz="20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US" sz="1800" dirty="0" smtClean="0">
              <a:solidFill>
                <a:schemeClr val="accent6"/>
              </a:solidFill>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q"/>
            </a:pPr>
            <a:endParaRPr lang="en-ZA" sz="1800" dirty="0" smtClean="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40173939"/>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7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1617</TotalTime>
  <Words>1204</Words>
  <Application>Microsoft Office PowerPoint</Application>
  <PresentationFormat>Custom</PresentationFormat>
  <Paragraphs>171</Paragraphs>
  <Slides>13</Slides>
  <Notes>4</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Office Theme</vt:lpstr>
      <vt:lpstr>7_Clarity</vt:lpstr>
      <vt:lpstr>Slide 1</vt:lpstr>
      <vt:lpstr>PRESENTATION OUTLINE</vt:lpstr>
      <vt:lpstr>PURPOSE</vt:lpstr>
      <vt:lpstr>BACKGROUND</vt:lpstr>
      <vt:lpstr>PROVISION OF EDUCATION SUPPORT </vt:lpstr>
      <vt:lpstr>ADMINISTRATIVE CHALLENGES</vt:lpstr>
      <vt:lpstr>AGREEMENT BETWEEN DMV AND NSFAS TO MITIGATE THE CHALLENGES</vt:lpstr>
      <vt:lpstr>CHALLENGES EXPIERENCED BY DMV FOLLOWING AGREEMENT WITH NSFAS</vt:lpstr>
      <vt:lpstr>RISKS ON THESE CHALLENGES</vt:lpstr>
      <vt:lpstr>DMV MITIGATION STRATEGY TO ALLEVIATE THE CHALLENGES</vt:lpstr>
      <vt:lpstr>DMV INTERACTION WITH NSFAS FEBRUARY 2018 TO FOLLOW UP ON 2017 RESOLUTIONS AND 2018 RELATIONS</vt:lpstr>
      <vt:lpstr>RESOLUTIONS ON DMV INTERACTION WITH NSFAS JANUARY 2018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Meso</dc:creator>
  <cp:lastModifiedBy>PUMZA</cp:lastModifiedBy>
  <cp:revision>241</cp:revision>
  <cp:lastPrinted>2017-11-20T06:54:19Z</cp:lastPrinted>
  <dcterms:created xsi:type="dcterms:W3CDTF">2014-09-12T02:18:09Z</dcterms:created>
  <dcterms:modified xsi:type="dcterms:W3CDTF">2018-03-08T12:07:36Z</dcterms:modified>
  <dc:language>en-ZA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13</vt:i4>
  </property>
</Properties>
</file>