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Lst>
  <p:notesMasterIdLst>
    <p:notesMasterId r:id="rId20"/>
  </p:notesMasterIdLst>
  <p:handoutMasterIdLst>
    <p:handoutMasterId r:id="rId21"/>
  </p:handoutMasterIdLst>
  <p:sldIdLst>
    <p:sldId id="285" r:id="rId6"/>
    <p:sldId id="286" r:id="rId7"/>
    <p:sldId id="287" r:id="rId8"/>
    <p:sldId id="308" r:id="rId9"/>
    <p:sldId id="258" r:id="rId10"/>
    <p:sldId id="314" r:id="rId11"/>
    <p:sldId id="315" r:id="rId12"/>
    <p:sldId id="259" r:id="rId13"/>
    <p:sldId id="309" r:id="rId14"/>
    <p:sldId id="310" r:id="rId15"/>
    <p:sldId id="311" r:id="rId16"/>
    <p:sldId id="313" r:id="rId17"/>
    <p:sldId id="312" r:id="rId18"/>
    <p:sldId id="294"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78355-89C2-41C9-BE01-9EF0EB1D7AB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ZA"/>
        </a:p>
      </dgm:t>
    </dgm:pt>
    <dgm:pt modelId="{77D4948D-6D23-48CF-A0C4-803330351C9A}">
      <dgm:prSet custT="1"/>
      <dgm:spPr/>
      <dgm:t>
        <a:bodyPr/>
        <a:lstStyle/>
        <a:p>
          <a:pPr rtl="0"/>
          <a:r>
            <a:rPr lang="en-ZA" sz="1800" b="1" dirty="0">
              <a:effectLst/>
              <a:latin typeface="Arial Narrow" panose="020B0606020202030204" pitchFamily="34" charset="0"/>
            </a:rPr>
            <a:t>Purpose</a:t>
          </a:r>
        </a:p>
      </dgm:t>
    </dgm:pt>
    <dgm:pt modelId="{F7A79FBC-4DED-48E1-81BD-F20819537E7E}" type="parTrans" cxnId="{4D4B56E8-C234-4F46-B094-9565CC682AF5}">
      <dgm:prSet/>
      <dgm:spPr/>
      <dgm:t>
        <a:bodyPr/>
        <a:lstStyle/>
        <a:p>
          <a:endParaRPr lang="en-ZA" sz="1800" b="1">
            <a:effectLst>
              <a:outerShdw blurRad="38100" dist="38100" dir="2700000" algn="tl">
                <a:srgbClr val="000000">
                  <a:alpha val="43137"/>
                </a:srgbClr>
              </a:outerShdw>
            </a:effectLst>
            <a:latin typeface="Arial Narrow" panose="020B0606020202030204" pitchFamily="34" charset="0"/>
          </a:endParaRPr>
        </a:p>
      </dgm:t>
    </dgm:pt>
    <dgm:pt modelId="{31285D11-0F6B-4AA5-AB06-464A3F8CB4F9}" type="sibTrans" cxnId="{4D4B56E8-C234-4F46-B094-9565CC682AF5}">
      <dgm:prSet/>
      <dgm:spPr/>
      <dgm:t>
        <a:bodyPr/>
        <a:lstStyle/>
        <a:p>
          <a:endParaRPr lang="en-ZA" sz="1800" b="1">
            <a:effectLst>
              <a:outerShdw blurRad="38100" dist="38100" dir="2700000" algn="tl">
                <a:srgbClr val="000000">
                  <a:alpha val="43137"/>
                </a:srgbClr>
              </a:outerShdw>
            </a:effectLst>
            <a:latin typeface="Arial Narrow" panose="020B0606020202030204" pitchFamily="34" charset="0"/>
          </a:endParaRPr>
        </a:p>
      </dgm:t>
    </dgm:pt>
    <dgm:pt modelId="{2A0F0254-2453-4472-AF13-D808B1565ECC}">
      <dgm:prSet custT="1"/>
      <dgm:spPr/>
      <dgm:t>
        <a:bodyPr/>
        <a:lstStyle/>
        <a:p>
          <a:pPr rtl="0"/>
          <a:r>
            <a:rPr lang="en-US" sz="1800" b="1" dirty="0">
              <a:latin typeface="Arial Narrow" panose="020B0606020202030204" pitchFamily="34" charset="0"/>
            </a:rPr>
            <a:t>Overview and Introduction</a:t>
          </a:r>
          <a:endParaRPr lang="en-ZA" sz="1800" b="1" dirty="0">
            <a:effectLst/>
            <a:latin typeface="Arial Narrow" panose="020B0606020202030204" pitchFamily="34" charset="0"/>
          </a:endParaRPr>
        </a:p>
      </dgm:t>
    </dgm:pt>
    <dgm:pt modelId="{607D9461-D0E4-4B1A-9B3E-8DDF781CA392}" type="parTrans" cxnId="{9666AFB3-4E0F-49CE-9BA5-013FAE931110}">
      <dgm:prSet/>
      <dgm:spPr/>
      <dgm:t>
        <a:bodyPr/>
        <a:lstStyle/>
        <a:p>
          <a:endParaRPr lang="en-ZA" sz="1800" b="1">
            <a:effectLst>
              <a:outerShdw blurRad="38100" dist="38100" dir="2700000" algn="tl">
                <a:srgbClr val="000000">
                  <a:alpha val="43137"/>
                </a:srgbClr>
              </a:outerShdw>
            </a:effectLst>
            <a:latin typeface="Arial Narrow" panose="020B0606020202030204" pitchFamily="34" charset="0"/>
          </a:endParaRPr>
        </a:p>
      </dgm:t>
    </dgm:pt>
    <dgm:pt modelId="{A8AB4FFC-F0D4-4187-A3AF-E682BA662277}" type="sibTrans" cxnId="{9666AFB3-4E0F-49CE-9BA5-013FAE931110}">
      <dgm:prSet/>
      <dgm:spPr/>
      <dgm:t>
        <a:bodyPr/>
        <a:lstStyle/>
        <a:p>
          <a:endParaRPr lang="en-ZA" sz="1800" b="1">
            <a:effectLst>
              <a:outerShdw blurRad="38100" dist="38100" dir="2700000" algn="tl">
                <a:srgbClr val="000000">
                  <a:alpha val="43137"/>
                </a:srgbClr>
              </a:outerShdw>
            </a:effectLst>
            <a:latin typeface="Arial Narrow" panose="020B0606020202030204" pitchFamily="34" charset="0"/>
          </a:endParaRPr>
        </a:p>
      </dgm:t>
    </dgm:pt>
    <dgm:pt modelId="{905C00DB-C7ED-4F28-8008-73AF3545AED3}">
      <dgm:prSet custT="1"/>
      <dgm:spPr/>
      <dgm:t>
        <a:bodyPr/>
        <a:lstStyle/>
        <a:p>
          <a:pPr rtl="0"/>
          <a:r>
            <a:rPr lang="en-US" sz="1800" b="1" dirty="0">
              <a:latin typeface="Arial Narrow" panose="020B0606020202030204" pitchFamily="34" charset="0"/>
            </a:rPr>
            <a:t>The Implementation of </a:t>
          </a:r>
          <a:r>
            <a:rPr lang="en-US" sz="1800" b="1" dirty="0" err="1">
              <a:latin typeface="Arial Narrow" panose="020B0606020202030204" pitchFamily="34" charset="0"/>
            </a:rPr>
            <a:t>Fetsa</a:t>
          </a:r>
          <a:r>
            <a:rPr lang="en-US" sz="1800" b="1" dirty="0">
              <a:latin typeface="Arial Narrow" panose="020B0606020202030204" pitchFamily="34" charset="0"/>
            </a:rPr>
            <a:t> </a:t>
          </a:r>
          <a:r>
            <a:rPr lang="en-US" sz="1800" b="1" dirty="0" err="1">
              <a:latin typeface="Arial Narrow" panose="020B0606020202030204" pitchFamily="34" charset="0"/>
            </a:rPr>
            <a:t>Tlala</a:t>
          </a:r>
          <a:r>
            <a:rPr lang="en-US" sz="1800" b="1" dirty="0">
              <a:latin typeface="Arial Narrow" panose="020B0606020202030204" pitchFamily="34" charset="0"/>
            </a:rPr>
            <a:t> </a:t>
          </a:r>
          <a:endParaRPr lang="en-ZA" sz="1800" b="0" dirty="0">
            <a:effectLst>
              <a:outerShdw blurRad="38100" dist="38100" dir="2700000" algn="tl">
                <a:srgbClr val="000000">
                  <a:alpha val="43137"/>
                </a:srgbClr>
              </a:outerShdw>
            </a:effectLst>
            <a:latin typeface="Arial Narrow" panose="020B0606020202030204" pitchFamily="34" charset="0"/>
          </a:endParaRPr>
        </a:p>
      </dgm:t>
    </dgm:pt>
    <dgm:pt modelId="{70BBDC5D-CC94-48D3-B406-49D3ABC03D6E}" type="parTrans" cxnId="{1D402469-7BAF-41A9-B9FD-D466F30801DA}">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D184366F-AFB5-43AD-8D11-5BAF30BF55B9}" type="sibTrans" cxnId="{1D402469-7BAF-41A9-B9FD-D466F30801DA}">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D3204C79-DB4D-4EFE-842D-CD0D99F3A719}">
      <dgm:prSet custT="1"/>
      <dgm:spPr/>
      <dgm:t>
        <a:bodyPr/>
        <a:lstStyle/>
        <a:p>
          <a:pPr rtl="0"/>
          <a:r>
            <a:rPr lang="en-US" altLang="en-US" sz="1800" b="1" dirty="0">
              <a:solidFill>
                <a:srgbClr val="000000"/>
              </a:solidFill>
              <a:latin typeface="Arial Narrow" panose="020B0606020202030204" pitchFamily="34" charset="0"/>
              <a:ea typeface="ＭＳ Ｐゴシック" pitchFamily="34" charset="-128"/>
            </a:rPr>
            <a:t>2018/19 Planting Plans and Feedback on the Drought Resistance Seeds</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17BAC8E1-71BB-40FA-970B-605C1B69786F}" type="parTrans" cxnId="{89FF179D-191A-4AD7-A76D-39546A9DAFA3}">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2940CCE0-A3AA-4C33-A238-8C45D9E862C7}" type="sibTrans" cxnId="{89FF179D-191A-4AD7-A76D-39546A9DAFA3}">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566F529A-89FE-4D58-A36C-92FF885F929A}">
      <dgm:prSet custT="1"/>
      <dgm:spPr/>
      <dgm:t>
        <a:bodyPr/>
        <a:lstStyle/>
        <a:p>
          <a:pPr rtl="0"/>
          <a:r>
            <a:rPr lang="en-US" altLang="en-US" sz="1800" b="1" dirty="0">
              <a:solidFill>
                <a:srgbClr val="000000"/>
              </a:solidFill>
              <a:latin typeface="Arial Narrow" panose="020B0606020202030204" pitchFamily="34" charset="0"/>
              <a:ea typeface="ＭＳ Ｐゴシック" pitchFamily="34" charset="-128"/>
            </a:rPr>
            <a:t>Commercialisation on Black Farmers </a:t>
          </a:r>
          <a:endParaRPr lang="en-ZA" sz="1800" b="1" dirty="0">
            <a:effectLst>
              <a:outerShdw blurRad="38100" dist="38100" dir="2700000" algn="tl">
                <a:srgbClr val="000000">
                  <a:alpha val="43137"/>
                </a:srgbClr>
              </a:outerShdw>
            </a:effectLst>
            <a:latin typeface="Arial Narrow" panose="020B0606020202030204" pitchFamily="34" charset="0"/>
          </a:endParaRPr>
        </a:p>
      </dgm:t>
    </dgm:pt>
    <dgm:pt modelId="{31E32B96-BDD6-48F1-ADE9-63FC96C6B8ED}" type="parTrans" cxnId="{3BD9148F-7ABA-47B2-8743-DE1C5A616F88}">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CFF84EF7-F1AA-4A2C-89EC-11FE4B3BF482}" type="sibTrans" cxnId="{3BD9148F-7ABA-47B2-8743-DE1C5A616F88}">
      <dgm:prSet/>
      <dgm:spPr/>
      <dgm:t>
        <a:bodyPr/>
        <a:lstStyle/>
        <a:p>
          <a:endParaRPr lang="en-US" sz="1800" b="1">
            <a:effectLst>
              <a:outerShdw blurRad="38100" dist="38100" dir="2700000" algn="tl">
                <a:srgbClr val="000000">
                  <a:alpha val="43137"/>
                </a:srgbClr>
              </a:outerShdw>
            </a:effectLst>
            <a:latin typeface="Arial Narrow" panose="020B0606020202030204" pitchFamily="34" charset="0"/>
          </a:endParaRPr>
        </a:p>
      </dgm:t>
    </dgm:pt>
    <dgm:pt modelId="{53AFCA31-B7B4-4632-8D01-B2B9E554CD6A}">
      <dgm:prSet custT="1"/>
      <dgm:spPr/>
      <dgm:t>
        <a:bodyPr/>
        <a:lstStyle/>
        <a:p>
          <a:r>
            <a:rPr lang="en-US" altLang="en-US" sz="1800" b="1" dirty="0">
              <a:solidFill>
                <a:srgbClr val="000000"/>
              </a:solidFill>
              <a:latin typeface="Arial Narrow" panose="020B0606020202030204" pitchFamily="34" charset="0"/>
              <a:ea typeface="ＭＳ Ｐゴシック" pitchFamily="34" charset="-128"/>
            </a:rPr>
            <a:t>Recruitment of Veterinarians and Extension Officers, Management of Animal Disease </a:t>
          </a:r>
          <a:endParaRPr lang="en-US" sz="1800" b="1" dirty="0">
            <a:effectLst>
              <a:outerShdw blurRad="38100" dist="38100" dir="2700000" algn="tl">
                <a:srgbClr val="000000">
                  <a:alpha val="43137"/>
                </a:srgbClr>
              </a:outerShdw>
            </a:effectLst>
            <a:latin typeface="Arial Narrow" panose="020B0606020202030204" pitchFamily="34" charset="0"/>
          </a:endParaRPr>
        </a:p>
      </dgm:t>
    </dgm:pt>
    <dgm:pt modelId="{79011D1C-C4A4-447E-B3BF-DBC5312B6610}" type="parTrans" cxnId="{7E4C7A49-FEFB-44C9-B758-36A425182E8C}">
      <dgm:prSet/>
      <dgm:spPr/>
      <dgm:t>
        <a:bodyPr/>
        <a:lstStyle/>
        <a:p>
          <a:endParaRPr lang="en-US" sz="1800">
            <a:effectLst>
              <a:outerShdw blurRad="38100" dist="38100" dir="2700000" algn="tl">
                <a:srgbClr val="000000">
                  <a:alpha val="43137"/>
                </a:srgbClr>
              </a:outerShdw>
            </a:effectLst>
            <a:latin typeface="Arial Narrow" panose="020B0606020202030204" pitchFamily="34" charset="0"/>
          </a:endParaRPr>
        </a:p>
      </dgm:t>
    </dgm:pt>
    <dgm:pt modelId="{3254E70A-6CA4-4F7F-AFD4-F573CD5CDEE4}" type="sibTrans" cxnId="{7E4C7A49-FEFB-44C9-B758-36A425182E8C}">
      <dgm:prSet/>
      <dgm:spPr/>
      <dgm:t>
        <a:bodyPr/>
        <a:lstStyle/>
        <a:p>
          <a:endParaRPr lang="en-US" sz="1800">
            <a:effectLst>
              <a:outerShdw blurRad="38100" dist="38100" dir="2700000" algn="tl">
                <a:srgbClr val="000000">
                  <a:alpha val="43137"/>
                </a:srgbClr>
              </a:outerShdw>
            </a:effectLst>
            <a:latin typeface="Arial Narrow" panose="020B0606020202030204" pitchFamily="34" charset="0"/>
          </a:endParaRPr>
        </a:p>
      </dgm:t>
    </dgm:pt>
    <dgm:pt modelId="{3DBFB239-C00B-4913-8316-3A086B7518B8}">
      <dgm:prSet custT="1"/>
      <dgm:spPr/>
      <dgm:t>
        <a:bodyPr/>
        <a:lstStyle/>
        <a:p>
          <a:r>
            <a:rPr lang="en-US" sz="1800" b="1">
              <a:effectLst/>
              <a:latin typeface="Arial Narrow" panose="020B0606020202030204" pitchFamily="34" charset="0"/>
            </a:rPr>
            <a:t>The Rehabilitation of Agricultural Land in Provinces.</a:t>
          </a:r>
          <a:endParaRPr lang="en-US" sz="1800" b="1" dirty="0">
            <a:effectLst/>
            <a:latin typeface="Arial Narrow" panose="020B0606020202030204" pitchFamily="34" charset="0"/>
          </a:endParaRPr>
        </a:p>
      </dgm:t>
    </dgm:pt>
    <dgm:pt modelId="{65E237CF-E3B1-4F78-B02A-C201829853AE}" type="parTrans" cxnId="{4C5A773C-7BA2-4FEA-9E8E-A10FBF0F2423}">
      <dgm:prSet/>
      <dgm:spPr/>
      <dgm:t>
        <a:bodyPr/>
        <a:lstStyle/>
        <a:p>
          <a:endParaRPr lang="en-ZA">
            <a:latin typeface="Arial Narrow" panose="020B0606020202030204" pitchFamily="34" charset="0"/>
          </a:endParaRPr>
        </a:p>
      </dgm:t>
    </dgm:pt>
    <dgm:pt modelId="{5A693100-0814-4CF3-825D-B058773D74C1}" type="sibTrans" cxnId="{4C5A773C-7BA2-4FEA-9E8E-A10FBF0F2423}">
      <dgm:prSet/>
      <dgm:spPr/>
      <dgm:t>
        <a:bodyPr/>
        <a:lstStyle/>
        <a:p>
          <a:endParaRPr lang="en-ZA">
            <a:latin typeface="Arial Narrow" panose="020B0606020202030204" pitchFamily="34" charset="0"/>
          </a:endParaRPr>
        </a:p>
      </dgm:t>
    </dgm:pt>
    <dgm:pt modelId="{B272D1E2-DF91-4945-850D-4B1A203EA610}" type="pres">
      <dgm:prSet presAssocID="{40578355-89C2-41C9-BE01-9EF0EB1D7AB2}" presName="linear" presStyleCnt="0">
        <dgm:presLayoutVars>
          <dgm:dir/>
          <dgm:animLvl val="lvl"/>
          <dgm:resizeHandles val="exact"/>
        </dgm:presLayoutVars>
      </dgm:prSet>
      <dgm:spPr/>
      <dgm:t>
        <a:bodyPr/>
        <a:lstStyle/>
        <a:p>
          <a:endParaRPr lang="en-ZA"/>
        </a:p>
      </dgm:t>
    </dgm:pt>
    <dgm:pt modelId="{0247507F-DD66-46DA-BB17-47A041E2C913}" type="pres">
      <dgm:prSet presAssocID="{77D4948D-6D23-48CF-A0C4-803330351C9A}" presName="parentLin" presStyleCnt="0"/>
      <dgm:spPr/>
    </dgm:pt>
    <dgm:pt modelId="{E2522B5E-BFA6-4067-997C-F5671DE56D35}" type="pres">
      <dgm:prSet presAssocID="{77D4948D-6D23-48CF-A0C4-803330351C9A}" presName="parentLeftMargin" presStyleLbl="node1" presStyleIdx="0" presStyleCnt="7"/>
      <dgm:spPr/>
      <dgm:t>
        <a:bodyPr/>
        <a:lstStyle/>
        <a:p>
          <a:endParaRPr lang="en-ZA"/>
        </a:p>
      </dgm:t>
    </dgm:pt>
    <dgm:pt modelId="{08D66634-62B1-4917-8386-3484C08BC8A7}" type="pres">
      <dgm:prSet presAssocID="{77D4948D-6D23-48CF-A0C4-803330351C9A}" presName="parentText" presStyleLbl="node1" presStyleIdx="0" presStyleCnt="7" custScaleX="132259">
        <dgm:presLayoutVars>
          <dgm:chMax val="0"/>
          <dgm:bulletEnabled val="1"/>
        </dgm:presLayoutVars>
      </dgm:prSet>
      <dgm:spPr/>
      <dgm:t>
        <a:bodyPr/>
        <a:lstStyle/>
        <a:p>
          <a:endParaRPr lang="en-ZA"/>
        </a:p>
      </dgm:t>
    </dgm:pt>
    <dgm:pt modelId="{AC58B6A4-786D-4DF1-A14F-91FFE0F961B4}" type="pres">
      <dgm:prSet presAssocID="{77D4948D-6D23-48CF-A0C4-803330351C9A}" presName="negativeSpace" presStyleCnt="0"/>
      <dgm:spPr/>
    </dgm:pt>
    <dgm:pt modelId="{D7E7EB50-5FD1-4550-9C62-1940C5A276E0}" type="pres">
      <dgm:prSet presAssocID="{77D4948D-6D23-48CF-A0C4-803330351C9A}" presName="childText" presStyleLbl="conFgAcc1" presStyleIdx="0" presStyleCnt="7" custLinFactY="38593" custLinFactNeighborX="3176" custLinFactNeighborY="100000">
        <dgm:presLayoutVars>
          <dgm:bulletEnabled val="1"/>
        </dgm:presLayoutVars>
      </dgm:prSet>
      <dgm:spPr/>
    </dgm:pt>
    <dgm:pt modelId="{9577B60F-8248-42D9-8EA0-CF48BDD7FE09}" type="pres">
      <dgm:prSet presAssocID="{31285D11-0F6B-4AA5-AB06-464A3F8CB4F9}" presName="spaceBetweenRectangles" presStyleCnt="0"/>
      <dgm:spPr/>
    </dgm:pt>
    <dgm:pt modelId="{D691AFEF-F24D-4383-8F18-37A49B72F2DB}" type="pres">
      <dgm:prSet presAssocID="{2A0F0254-2453-4472-AF13-D808B1565ECC}" presName="parentLin" presStyleCnt="0"/>
      <dgm:spPr/>
    </dgm:pt>
    <dgm:pt modelId="{6631F64F-504B-4649-A4B9-8510A17D2A50}" type="pres">
      <dgm:prSet presAssocID="{2A0F0254-2453-4472-AF13-D808B1565ECC}" presName="parentLeftMargin" presStyleLbl="node1" presStyleIdx="0" presStyleCnt="7"/>
      <dgm:spPr/>
      <dgm:t>
        <a:bodyPr/>
        <a:lstStyle/>
        <a:p>
          <a:endParaRPr lang="en-ZA"/>
        </a:p>
      </dgm:t>
    </dgm:pt>
    <dgm:pt modelId="{A13E13D1-6A05-4D2F-A505-24DE672F9419}" type="pres">
      <dgm:prSet presAssocID="{2A0F0254-2453-4472-AF13-D808B1565ECC}" presName="parentText" presStyleLbl="node1" presStyleIdx="1" presStyleCnt="7" custScaleX="132259">
        <dgm:presLayoutVars>
          <dgm:chMax val="0"/>
          <dgm:bulletEnabled val="1"/>
        </dgm:presLayoutVars>
      </dgm:prSet>
      <dgm:spPr/>
      <dgm:t>
        <a:bodyPr/>
        <a:lstStyle/>
        <a:p>
          <a:endParaRPr lang="en-ZA"/>
        </a:p>
      </dgm:t>
    </dgm:pt>
    <dgm:pt modelId="{789FC0C1-684D-42CC-89CB-A06325A3C345}" type="pres">
      <dgm:prSet presAssocID="{2A0F0254-2453-4472-AF13-D808B1565ECC}" presName="negativeSpace" presStyleCnt="0"/>
      <dgm:spPr/>
    </dgm:pt>
    <dgm:pt modelId="{8223CB09-12FD-46F7-8EC9-5CC054210294}" type="pres">
      <dgm:prSet presAssocID="{2A0F0254-2453-4472-AF13-D808B1565ECC}" presName="childText" presStyleLbl="conFgAcc1" presStyleIdx="1" presStyleCnt="7">
        <dgm:presLayoutVars>
          <dgm:bulletEnabled val="1"/>
        </dgm:presLayoutVars>
      </dgm:prSet>
      <dgm:spPr/>
    </dgm:pt>
    <dgm:pt modelId="{1AC621A7-D093-40E3-8440-6E093F1EDEE9}" type="pres">
      <dgm:prSet presAssocID="{A8AB4FFC-F0D4-4187-A3AF-E682BA662277}" presName="spaceBetweenRectangles" presStyleCnt="0"/>
      <dgm:spPr/>
    </dgm:pt>
    <dgm:pt modelId="{23483B28-45DD-420A-AC39-BEED0C704013}" type="pres">
      <dgm:prSet presAssocID="{905C00DB-C7ED-4F28-8008-73AF3545AED3}" presName="parentLin" presStyleCnt="0"/>
      <dgm:spPr/>
    </dgm:pt>
    <dgm:pt modelId="{4F45FBA8-B966-4C3B-944D-35E7CC380D91}" type="pres">
      <dgm:prSet presAssocID="{905C00DB-C7ED-4F28-8008-73AF3545AED3}" presName="parentLeftMargin" presStyleLbl="node1" presStyleIdx="1" presStyleCnt="7"/>
      <dgm:spPr/>
      <dgm:t>
        <a:bodyPr/>
        <a:lstStyle/>
        <a:p>
          <a:endParaRPr lang="en-ZA"/>
        </a:p>
      </dgm:t>
    </dgm:pt>
    <dgm:pt modelId="{4C4C8075-8C79-4B78-A47F-09D4911B0BD1}" type="pres">
      <dgm:prSet presAssocID="{905C00DB-C7ED-4F28-8008-73AF3545AED3}" presName="parentText" presStyleLbl="node1" presStyleIdx="2" presStyleCnt="7" custScaleX="132259">
        <dgm:presLayoutVars>
          <dgm:chMax val="0"/>
          <dgm:bulletEnabled val="1"/>
        </dgm:presLayoutVars>
      </dgm:prSet>
      <dgm:spPr/>
      <dgm:t>
        <a:bodyPr/>
        <a:lstStyle/>
        <a:p>
          <a:endParaRPr lang="en-ZA"/>
        </a:p>
      </dgm:t>
    </dgm:pt>
    <dgm:pt modelId="{4B7D49B7-B08E-458D-A34D-6F84946F7E7C}" type="pres">
      <dgm:prSet presAssocID="{905C00DB-C7ED-4F28-8008-73AF3545AED3}" presName="negativeSpace" presStyleCnt="0"/>
      <dgm:spPr/>
    </dgm:pt>
    <dgm:pt modelId="{2B56A000-2D49-45C9-B919-4D08EBE3C676}" type="pres">
      <dgm:prSet presAssocID="{905C00DB-C7ED-4F28-8008-73AF3545AED3}" presName="childText" presStyleLbl="conFgAcc1" presStyleIdx="2" presStyleCnt="7">
        <dgm:presLayoutVars>
          <dgm:bulletEnabled val="1"/>
        </dgm:presLayoutVars>
      </dgm:prSet>
      <dgm:spPr/>
    </dgm:pt>
    <dgm:pt modelId="{7A8B23E7-DEB2-417D-84FC-DCC681391483}" type="pres">
      <dgm:prSet presAssocID="{D184366F-AFB5-43AD-8D11-5BAF30BF55B9}" presName="spaceBetweenRectangles" presStyleCnt="0"/>
      <dgm:spPr/>
    </dgm:pt>
    <dgm:pt modelId="{77048C24-0C6F-4E85-B7F3-F4710C188B6B}" type="pres">
      <dgm:prSet presAssocID="{D3204C79-DB4D-4EFE-842D-CD0D99F3A719}" presName="parentLin" presStyleCnt="0"/>
      <dgm:spPr/>
    </dgm:pt>
    <dgm:pt modelId="{2BF7FF4A-F610-4749-83D3-A0D34BDEDD46}" type="pres">
      <dgm:prSet presAssocID="{D3204C79-DB4D-4EFE-842D-CD0D99F3A719}" presName="parentLeftMargin" presStyleLbl="node1" presStyleIdx="2" presStyleCnt="7"/>
      <dgm:spPr/>
      <dgm:t>
        <a:bodyPr/>
        <a:lstStyle/>
        <a:p>
          <a:endParaRPr lang="en-ZA"/>
        </a:p>
      </dgm:t>
    </dgm:pt>
    <dgm:pt modelId="{9DF61190-F708-47C4-BDD2-511EA587DA70}" type="pres">
      <dgm:prSet presAssocID="{D3204C79-DB4D-4EFE-842D-CD0D99F3A719}" presName="parentText" presStyleLbl="node1" presStyleIdx="3" presStyleCnt="7" custScaleX="132259">
        <dgm:presLayoutVars>
          <dgm:chMax val="0"/>
          <dgm:bulletEnabled val="1"/>
        </dgm:presLayoutVars>
      </dgm:prSet>
      <dgm:spPr/>
      <dgm:t>
        <a:bodyPr/>
        <a:lstStyle/>
        <a:p>
          <a:endParaRPr lang="en-ZA"/>
        </a:p>
      </dgm:t>
    </dgm:pt>
    <dgm:pt modelId="{0AA5B122-01E8-41BD-BC57-1163F9482317}" type="pres">
      <dgm:prSet presAssocID="{D3204C79-DB4D-4EFE-842D-CD0D99F3A719}" presName="negativeSpace" presStyleCnt="0"/>
      <dgm:spPr/>
    </dgm:pt>
    <dgm:pt modelId="{2529FA64-98B1-4378-B8BF-0D0D872772B3}" type="pres">
      <dgm:prSet presAssocID="{D3204C79-DB4D-4EFE-842D-CD0D99F3A719}" presName="childText" presStyleLbl="conFgAcc1" presStyleIdx="3" presStyleCnt="7">
        <dgm:presLayoutVars>
          <dgm:bulletEnabled val="1"/>
        </dgm:presLayoutVars>
      </dgm:prSet>
      <dgm:spPr/>
    </dgm:pt>
    <dgm:pt modelId="{61B3B7B0-D853-42AE-A965-73F5C0F5522C}" type="pres">
      <dgm:prSet presAssocID="{2940CCE0-A3AA-4C33-A238-8C45D9E862C7}" presName="spaceBetweenRectangles" presStyleCnt="0"/>
      <dgm:spPr/>
    </dgm:pt>
    <dgm:pt modelId="{9B4A3823-F617-4DE2-AF5E-ABF44703E09B}" type="pres">
      <dgm:prSet presAssocID="{566F529A-89FE-4D58-A36C-92FF885F929A}" presName="parentLin" presStyleCnt="0"/>
      <dgm:spPr/>
    </dgm:pt>
    <dgm:pt modelId="{0B4373F9-9795-4028-B828-FE5600F46A12}" type="pres">
      <dgm:prSet presAssocID="{566F529A-89FE-4D58-A36C-92FF885F929A}" presName="parentLeftMargin" presStyleLbl="node1" presStyleIdx="3" presStyleCnt="7"/>
      <dgm:spPr/>
      <dgm:t>
        <a:bodyPr/>
        <a:lstStyle/>
        <a:p>
          <a:endParaRPr lang="en-ZA"/>
        </a:p>
      </dgm:t>
    </dgm:pt>
    <dgm:pt modelId="{806B7BDB-A222-453F-A793-0CF40CA58240}" type="pres">
      <dgm:prSet presAssocID="{566F529A-89FE-4D58-A36C-92FF885F929A}" presName="parentText" presStyleLbl="node1" presStyleIdx="4" presStyleCnt="7" custScaleX="132259" custLinFactNeighborX="13086" custLinFactNeighborY="-5622">
        <dgm:presLayoutVars>
          <dgm:chMax val="0"/>
          <dgm:bulletEnabled val="1"/>
        </dgm:presLayoutVars>
      </dgm:prSet>
      <dgm:spPr/>
      <dgm:t>
        <a:bodyPr/>
        <a:lstStyle/>
        <a:p>
          <a:endParaRPr lang="en-ZA"/>
        </a:p>
      </dgm:t>
    </dgm:pt>
    <dgm:pt modelId="{6655F3DF-E947-4826-89E1-088988DB360C}" type="pres">
      <dgm:prSet presAssocID="{566F529A-89FE-4D58-A36C-92FF885F929A}" presName="negativeSpace" presStyleCnt="0"/>
      <dgm:spPr/>
    </dgm:pt>
    <dgm:pt modelId="{7A0F5FBB-E8D2-40EE-9D42-5F7FECB4AEC7}" type="pres">
      <dgm:prSet presAssocID="{566F529A-89FE-4D58-A36C-92FF885F929A}" presName="childText" presStyleLbl="conFgAcc1" presStyleIdx="4" presStyleCnt="7">
        <dgm:presLayoutVars>
          <dgm:bulletEnabled val="1"/>
        </dgm:presLayoutVars>
      </dgm:prSet>
      <dgm:spPr/>
    </dgm:pt>
    <dgm:pt modelId="{E9FA42F0-71B4-414E-8746-FA47469BE76F}" type="pres">
      <dgm:prSet presAssocID="{CFF84EF7-F1AA-4A2C-89EC-11FE4B3BF482}" presName="spaceBetweenRectangles" presStyleCnt="0"/>
      <dgm:spPr/>
    </dgm:pt>
    <dgm:pt modelId="{81E324C7-0EAB-4067-BB8A-83963DD41B47}" type="pres">
      <dgm:prSet presAssocID="{53AFCA31-B7B4-4632-8D01-B2B9E554CD6A}" presName="parentLin" presStyleCnt="0"/>
      <dgm:spPr/>
    </dgm:pt>
    <dgm:pt modelId="{D0689157-5D75-42D4-B84C-8DC69C953314}" type="pres">
      <dgm:prSet presAssocID="{53AFCA31-B7B4-4632-8D01-B2B9E554CD6A}" presName="parentLeftMargin" presStyleLbl="node1" presStyleIdx="4" presStyleCnt="7"/>
      <dgm:spPr/>
      <dgm:t>
        <a:bodyPr/>
        <a:lstStyle/>
        <a:p>
          <a:endParaRPr lang="en-ZA"/>
        </a:p>
      </dgm:t>
    </dgm:pt>
    <dgm:pt modelId="{7A1D6606-D86D-4068-A095-98B510D980EE}" type="pres">
      <dgm:prSet presAssocID="{53AFCA31-B7B4-4632-8D01-B2B9E554CD6A}" presName="parentText" presStyleLbl="node1" presStyleIdx="5" presStyleCnt="7" custScaleX="132259">
        <dgm:presLayoutVars>
          <dgm:chMax val="0"/>
          <dgm:bulletEnabled val="1"/>
        </dgm:presLayoutVars>
      </dgm:prSet>
      <dgm:spPr/>
      <dgm:t>
        <a:bodyPr/>
        <a:lstStyle/>
        <a:p>
          <a:endParaRPr lang="en-ZA"/>
        </a:p>
      </dgm:t>
    </dgm:pt>
    <dgm:pt modelId="{ECD55043-5DF7-48D7-BC87-ECC0904742D2}" type="pres">
      <dgm:prSet presAssocID="{53AFCA31-B7B4-4632-8D01-B2B9E554CD6A}" presName="negativeSpace" presStyleCnt="0"/>
      <dgm:spPr/>
    </dgm:pt>
    <dgm:pt modelId="{0584CCC2-FBFF-4B6D-A8FE-FBB327CB05EE}" type="pres">
      <dgm:prSet presAssocID="{53AFCA31-B7B4-4632-8D01-B2B9E554CD6A}" presName="childText" presStyleLbl="conFgAcc1" presStyleIdx="5" presStyleCnt="7">
        <dgm:presLayoutVars>
          <dgm:bulletEnabled val="1"/>
        </dgm:presLayoutVars>
      </dgm:prSet>
      <dgm:spPr/>
    </dgm:pt>
    <dgm:pt modelId="{F59085A3-0111-48B9-A149-795FB6B6D7A6}" type="pres">
      <dgm:prSet presAssocID="{3254E70A-6CA4-4F7F-AFD4-F573CD5CDEE4}" presName="spaceBetweenRectangles" presStyleCnt="0"/>
      <dgm:spPr/>
    </dgm:pt>
    <dgm:pt modelId="{168DE6C4-7B1D-4FAD-B583-235DB9CF018A}" type="pres">
      <dgm:prSet presAssocID="{3DBFB239-C00B-4913-8316-3A086B7518B8}" presName="parentLin" presStyleCnt="0"/>
      <dgm:spPr/>
    </dgm:pt>
    <dgm:pt modelId="{9527D803-711E-4FE4-946E-9F3F77649C54}" type="pres">
      <dgm:prSet presAssocID="{3DBFB239-C00B-4913-8316-3A086B7518B8}" presName="parentLeftMargin" presStyleLbl="node1" presStyleIdx="5" presStyleCnt="7"/>
      <dgm:spPr/>
      <dgm:t>
        <a:bodyPr/>
        <a:lstStyle/>
        <a:p>
          <a:endParaRPr lang="en-ZA"/>
        </a:p>
      </dgm:t>
    </dgm:pt>
    <dgm:pt modelId="{E3ACDA59-F441-461B-AF95-C860D0EB3ED1}" type="pres">
      <dgm:prSet presAssocID="{3DBFB239-C00B-4913-8316-3A086B7518B8}" presName="parentText" presStyleLbl="node1" presStyleIdx="6" presStyleCnt="7" custLinFactNeighborX="2989" custLinFactNeighborY="-22543">
        <dgm:presLayoutVars>
          <dgm:chMax val="0"/>
          <dgm:bulletEnabled val="1"/>
        </dgm:presLayoutVars>
      </dgm:prSet>
      <dgm:spPr/>
      <dgm:t>
        <a:bodyPr/>
        <a:lstStyle/>
        <a:p>
          <a:endParaRPr lang="en-ZA"/>
        </a:p>
      </dgm:t>
    </dgm:pt>
    <dgm:pt modelId="{EC946609-3CAE-4708-AB92-620A9BACCDF1}" type="pres">
      <dgm:prSet presAssocID="{3DBFB239-C00B-4913-8316-3A086B7518B8}" presName="negativeSpace" presStyleCnt="0"/>
      <dgm:spPr/>
    </dgm:pt>
    <dgm:pt modelId="{57B1ED1E-6888-4E00-8133-10673D60CACD}" type="pres">
      <dgm:prSet presAssocID="{3DBFB239-C00B-4913-8316-3A086B7518B8}" presName="childText" presStyleLbl="conFgAcc1" presStyleIdx="6" presStyleCnt="7">
        <dgm:presLayoutVars>
          <dgm:bulletEnabled val="1"/>
        </dgm:presLayoutVars>
      </dgm:prSet>
      <dgm:spPr/>
    </dgm:pt>
  </dgm:ptLst>
  <dgm:cxnLst>
    <dgm:cxn modelId="{AF07C53C-2789-42DD-8918-AF85C1B86AEC}" type="presOf" srcId="{D3204C79-DB4D-4EFE-842D-CD0D99F3A719}" destId="{9DF61190-F708-47C4-BDD2-511EA587DA70}" srcOrd="1" destOrd="0" presId="urn:microsoft.com/office/officeart/2005/8/layout/list1"/>
    <dgm:cxn modelId="{1D402469-7BAF-41A9-B9FD-D466F30801DA}" srcId="{40578355-89C2-41C9-BE01-9EF0EB1D7AB2}" destId="{905C00DB-C7ED-4F28-8008-73AF3545AED3}" srcOrd="2" destOrd="0" parTransId="{70BBDC5D-CC94-48D3-B406-49D3ABC03D6E}" sibTransId="{D184366F-AFB5-43AD-8D11-5BAF30BF55B9}"/>
    <dgm:cxn modelId="{4D4B56E8-C234-4F46-B094-9565CC682AF5}" srcId="{40578355-89C2-41C9-BE01-9EF0EB1D7AB2}" destId="{77D4948D-6D23-48CF-A0C4-803330351C9A}" srcOrd="0" destOrd="0" parTransId="{F7A79FBC-4DED-48E1-81BD-F20819537E7E}" sibTransId="{31285D11-0F6B-4AA5-AB06-464A3F8CB4F9}"/>
    <dgm:cxn modelId="{75A60B65-C237-455D-956B-08DE6EB31DD2}" type="presOf" srcId="{2A0F0254-2453-4472-AF13-D808B1565ECC}" destId="{A13E13D1-6A05-4D2F-A505-24DE672F9419}" srcOrd="1" destOrd="0" presId="urn:microsoft.com/office/officeart/2005/8/layout/list1"/>
    <dgm:cxn modelId="{3C34F544-77A4-41B4-B197-6101DF72B525}" type="presOf" srcId="{905C00DB-C7ED-4F28-8008-73AF3545AED3}" destId="{4F45FBA8-B966-4C3B-944D-35E7CC380D91}" srcOrd="0" destOrd="0" presId="urn:microsoft.com/office/officeart/2005/8/layout/list1"/>
    <dgm:cxn modelId="{3BD9148F-7ABA-47B2-8743-DE1C5A616F88}" srcId="{40578355-89C2-41C9-BE01-9EF0EB1D7AB2}" destId="{566F529A-89FE-4D58-A36C-92FF885F929A}" srcOrd="4" destOrd="0" parTransId="{31E32B96-BDD6-48F1-ADE9-63FC96C6B8ED}" sibTransId="{CFF84EF7-F1AA-4A2C-89EC-11FE4B3BF482}"/>
    <dgm:cxn modelId="{C35D4F57-4829-4090-B84D-79780491E816}" type="presOf" srcId="{77D4948D-6D23-48CF-A0C4-803330351C9A}" destId="{08D66634-62B1-4917-8386-3484C08BC8A7}" srcOrd="1" destOrd="0" presId="urn:microsoft.com/office/officeart/2005/8/layout/list1"/>
    <dgm:cxn modelId="{FA2767A6-16B3-4941-A74D-17FABE36940A}" type="presOf" srcId="{566F529A-89FE-4D58-A36C-92FF885F929A}" destId="{0B4373F9-9795-4028-B828-FE5600F46A12}" srcOrd="0" destOrd="0" presId="urn:microsoft.com/office/officeart/2005/8/layout/list1"/>
    <dgm:cxn modelId="{89FF179D-191A-4AD7-A76D-39546A9DAFA3}" srcId="{40578355-89C2-41C9-BE01-9EF0EB1D7AB2}" destId="{D3204C79-DB4D-4EFE-842D-CD0D99F3A719}" srcOrd="3" destOrd="0" parTransId="{17BAC8E1-71BB-40FA-970B-605C1B69786F}" sibTransId="{2940CCE0-A3AA-4C33-A238-8C45D9E862C7}"/>
    <dgm:cxn modelId="{7E4C7A49-FEFB-44C9-B758-36A425182E8C}" srcId="{40578355-89C2-41C9-BE01-9EF0EB1D7AB2}" destId="{53AFCA31-B7B4-4632-8D01-B2B9E554CD6A}" srcOrd="5" destOrd="0" parTransId="{79011D1C-C4A4-447E-B3BF-DBC5312B6610}" sibTransId="{3254E70A-6CA4-4F7F-AFD4-F573CD5CDEE4}"/>
    <dgm:cxn modelId="{E76FC0AD-A773-4444-ACDC-41D427349E2D}" type="presOf" srcId="{566F529A-89FE-4D58-A36C-92FF885F929A}" destId="{806B7BDB-A222-453F-A793-0CF40CA58240}" srcOrd="1" destOrd="0" presId="urn:microsoft.com/office/officeart/2005/8/layout/list1"/>
    <dgm:cxn modelId="{5A9EF275-C214-4920-9D20-920E72CA9883}" type="presOf" srcId="{905C00DB-C7ED-4F28-8008-73AF3545AED3}" destId="{4C4C8075-8C79-4B78-A47F-09D4911B0BD1}" srcOrd="1" destOrd="0" presId="urn:microsoft.com/office/officeart/2005/8/layout/list1"/>
    <dgm:cxn modelId="{4C5A773C-7BA2-4FEA-9E8E-A10FBF0F2423}" srcId="{40578355-89C2-41C9-BE01-9EF0EB1D7AB2}" destId="{3DBFB239-C00B-4913-8316-3A086B7518B8}" srcOrd="6" destOrd="0" parTransId="{65E237CF-E3B1-4F78-B02A-C201829853AE}" sibTransId="{5A693100-0814-4CF3-825D-B058773D74C1}"/>
    <dgm:cxn modelId="{12B83E95-B97C-40B3-A214-214A37EE47B5}" type="presOf" srcId="{3DBFB239-C00B-4913-8316-3A086B7518B8}" destId="{9527D803-711E-4FE4-946E-9F3F77649C54}" srcOrd="0" destOrd="0" presId="urn:microsoft.com/office/officeart/2005/8/layout/list1"/>
    <dgm:cxn modelId="{00AA016C-FAA5-48E0-B22D-6C76792D8BEB}" type="presOf" srcId="{D3204C79-DB4D-4EFE-842D-CD0D99F3A719}" destId="{2BF7FF4A-F610-4749-83D3-A0D34BDEDD46}" srcOrd="0" destOrd="0" presId="urn:microsoft.com/office/officeart/2005/8/layout/list1"/>
    <dgm:cxn modelId="{DEC6CD0C-6FBD-4776-B939-03BDF587B180}" type="presOf" srcId="{40578355-89C2-41C9-BE01-9EF0EB1D7AB2}" destId="{B272D1E2-DF91-4945-850D-4B1A203EA610}" srcOrd="0" destOrd="0" presId="urn:microsoft.com/office/officeart/2005/8/layout/list1"/>
    <dgm:cxn modelId="{F04D0D3D-C257-4B54-A312-5B08C5D47150}" type="presOf" srcId="{77D4948D-6D23-48CF-A0C4-803330351C9A}" destId="{E2522B5E-BFA6-4067-997C-F5671DE56D35}" srcOrd="0" destOrd="0" presId="urn:microsoft.com/office/officeart/2005/8/layout/list1"/>
    <dgm:cxn modelId="{9666AFB3-4E0F-49CE-9BA5-013FAE931110}" srcId="{40578355-89C2-41C9-BE01-9EF0EB1D7AB2}" destId="{2A0F0254-2453-4472-AF13-D808B1565ECC}" srcOrd="1" destOrd="0" parTransId="{607D9461-D0E4-4B1A-9B3E-8DDF781CA392}" sibTransId="{A8AB4FFC-F0D4-4187-A3AF-E682BA662277}"/>
    <dgm:cxn modelId="{57D5CB8E-4B06-4139-8CD6-55FC9F985894}" type="presOf" srcId="{53AFCA31-B7B4-4632-8D01-B2B9E554CD6A}" destId="{7A1D6606-D86D-4068-A095-98B510D980EE}" srcOrd="1" destOrd="0" presId="urn:microsoft.com/office/officeart/2005/8/layout/list1"/>
    <dgm:cxn modelId="{3849A40C-96BC-4626-8DDF-031C5F167698}" type="presOf" srcId="{3DBFB239-C00B-4913-8316-3A086B7518B8}" destId="{E3ACDA59-F441-461B-AF95-C860D0EB3ED1}" srcOrd="1" destOrd="0" presId="urn:microsoft.com/office/officeart/2005/8/layout/list1"/>
    <dgm:cxn modelId="{D9556BD8-0A4F-4C1E-BF87-226B54FB23CC}" type="presOf" srcId="{2A0F0254-2453-4472-AF13-D808B1565ECC}" destId="{6631F64F-504B-4649-A4B9-8510A17D2A50}" srcOrd="0" destOrd="0" presId="urn:microsoft.com/office/officeart/2005/8/layout/list1"/>
    <dgm:cxn modelId="{C6907AE4-90EB-4B55-BA9B-EE8B2DEBD80D}" type="presOf" srcId="{53AFCA31-B7B4-4632-8D01-B2B9E554CD6A}" destId="{D0689157-5D75-42D4-B84C-8DC69C953314}" srcOrd="0" destOrd="0" presId="urn:microsoft.com/office/officeart/2005/8/layout/list1"/>
    <dgm:cxn modelId="{02B36C3E-79D4-4704-AD3C-9C029ECAB5DE}" type="presParOf" srcId="{B272D1E2-DF91-4945-850D-4B1A203EA610}" destId="{0247507F-DD66-46DA-BB17-47A041E2C913}" srcOrd="0" destOrd="0" presId="urn:microsoft.com/office/officeart/2005/8/layout/list1"/>
    <dgm:cxn modelId="{A7333710-86A7-4E6B-B0A5-5A47F7E86A33}" type="presParOf" srcId="{0247507F-DD66-46DA-BB17-47A041E2C913}" destId="{E2522B5E-BFA6-4067-997C-F5671DE56D35}" srcOrd="0" destOrd="0" presId="urn:microsoft.com/office/officeart/2005/8/layout/list1"/>
    <dgm:cxn modelId="{4364E6B3-F749-443C-A952-75DB170FC8A4}" type="presParOf" srcId="{0247507F-DD66-46DA-BB17-47A041E2C913}" destId="{08D66634-62B1-4917-8386-3484C08BC8A7}" srcOrd="1" destOrd="0" presId="urn:microsoft.com/office/officeart/2005/8/layout/list1"/>
    <dgm:cxn modelId="{1D83C0AB-5ADA-46F0-97E2-E2D3E5DC3E55}" type="presParOf" srcId="{B272D1E2-DF91-4945-850D-4B1A203EA610}" destId="{AC58B6A4-786D-4DF1-A14F-91FFE0F961B4}" srcOrd="1" destOrd="0" presId="urn:microsoft.com/office/officeart/2005/8/layout/list1"/>
    <dgm:cxn modelId="{8D6AB102-8F93-4940-950A-395710438291}" type="presParOf" srcId="{B272D1E2-DF91-4945-850D-4B1A203EA610}" destId="{D7E7EB50-5FD1-4550-9C62-1940C5A276E0}" srcOrd="2" destOrd="0" presId="urn:microsoft.com/office/officeart/2005/8/layout/list1"/>
    <dgm:cxn modelId="{CDF7396B-2FC2-46A8-B964-AFA0CAF137CF}" type="presParOf" srcId="{B272D1E2-DF91-4945-850D-4B1A203EA610}" destId="{9577B60F-8248-42D9-8EA0-CF48BDD7FE09}" srcOrd="3" destOrd="0" presId="urn:microsoft.com/office/officeart/2005/8/layout/list1"/>
    <dgm:cxn modelId="{6AE2653B-5C92-4E51-BED0-1C7288BF7D25}" type="presParOf" srcId="{B272D1E2-DF91-4945-850D-4B1A203EA610}" destId="{D691AFEF-F24D-4383-8F18-37A49B72F2DB}" srcOrd="4" destOrd="0" presId="urn:microsoft.com/office/officeart/2005/8/layout/list1"/>
    <dgm:cxn modelId="{FF4D3A88-B51B-4392-A5A8-91485FC379C1}" type="presParOf" srcId="{D691AFEF-F24D-4383-8F18-37A49B72F2DB}" destId="{6631F64F-504B-4649-A4B9-8510A17D2A50}" srcOrd="0" destOrd="0" presId="urn:microsoft.com/office/officeart/2005/8/layout/list1"/>
    <dgm:cxn modelId="{DD5919C0-E52A-4D7F-B471-E029E735A31C}" type="presParOf" srcId="{D691AFEF-F24D-4383-8F18-37A49B72F2DB}" destId="{A13E13D1-6A05-4D2F-A505-24DE672F9419}" srcOrd="1" destOrd="0" presId="urn:microsoft.com/office/officeart/2005/8/layout/list1"/>
    <dgm:cxn modelId="{7D911572-4644-4104-BEF8-84BEA00879D5}" type="presParOf" srcId="{B272D1E2-DF91-4945-850D-4B1A203EA610}" destId="{789FC0C1-684D-42CC-89CB-A06325A3C345}" srcOrd="5" destOrd="0" presId="urn:microsoft.com/office/officeart/2005/8/layout/list1"/>
    <dgm:cxn modelId="{4EE84553-40C8-4E0A-9387-CAA68C1A1C6F}" type="presParOf" srcId="{B272D1E2-DF91-4945-850D-4B1A203EA610}" destId="{8223CB09-12FD-46F7-8EC9-5CC054210294}" srcOrd="6" destOrd="0" presId="urn:microsoft.com/office/officeart/2005/8/layout/list1"/>
    <dgm:cxn modelId="{D2505D6E-B51C-4DA2-858A-A4DE3EA75852}" type="presParOf" srcId="{B272D1E2-DF91-4945-850D-4B1A203EA610}" destId="{1AC621A7-D093-40E3-8440-6E093F1EDEE9}" srcOrd="7" destOrd="0" presId="urn:microsoft.com/office/officeart/2005/8/layout/list1"/>
    <dgm:cxn modelId="{44C9A521-3E29-4FF7-B52D-AF0650D39F68}" type="presParOf" srcId="{B272D1E2-DF91-4945-850D-4B1A203EA610}" destId="{23483B28-45DD-420A-AC39-BEED0C704013}" srcOrd="8" destOrd="0" presId="urn:microsoft.com/office/officeart/2005/8/layout/list1"/>
    <dgm:cxn modelId="{30D95A02-7803-438B-B669-BFA4AEE62D33}" type="presParOf" srcId="{23483B28-45DD-420A-AC39-BEED0C704013}" destId="{4F45FBA8-B966-4C3B-944D-35E7CC380D91}" srcOrd="0" destOrd="0" presId="urn:microsoft.com/office/officeart/2005/8/layout/list1"/>
    <dgm:cxn modelId="{9CF03F9A-6B3B-4D2D-8DF1-5ECDC29F17E4}" type="presParOf" srcId="{23483B28-45DD-420A-AC39-BEED0C704013}" destId="{4C4C8075-8C79-4B78-A47F-09D4911B0BD1}" srcOrd="1" destOrd="0" presId="urn:microsoft.com/office/officeart/2005/8/layout/list1"/>
    <dgm:cxn modelId="{BE946523-D824-46E3-B447-9D7B64FD229E}" type="presParOf" srcId="{B272D1E2-DF91-4945-850D-4B1A203EA610}" destId="{4B7D49B7-B08E-458D-A34D-6F84946F7E7C}" srcOrd="9" destOrd="0" presId="urn:microsoft.com/office/officeart/2005/8/layout/list1"/>
    <dgm:cxn modelId="{876EECCA-50EA-43CE-A488-664253385725}" type="presParOf" srcId="{B272D1E2-DF91-4945-850D-4B1A203EA610}" destId="{2B56A000-2D49-45C9-B919-4D08EBE3C676}" srcOrd="10" destOrd="0" presId="urn:microsoft.com/office/officeart/2005/8/layout/list1"/>
    <dgm:cxn modelId="{9B1AE6D4-22F0-4B2C-9BF2-A9AA7172B0EF}" type="presParOf" srcId="{B272D1E2-DF91-4945-850D-4B1A203EA610}" destId="{7A8B23E7-DEB2-417D-84FC-DCC681391483}" srcOrd="11" destOrd="0" presId="urn:microsoft.com/office/officeart/2005/8/layout/list1"/>
    <dgm:cxn modelId="{BA3CA28E-77E4-4734-AF0A-4F2A50C440B3}" type="presParOf" srcId="{B272D1E2-DF91-4945-850D-4B1A203EA610}" destId="{77048C24-0C6F-4E85-B7F3-F4710C188B6B}" srcOrd="12" destOrd="0" presId="urn:microsoft.com/office/officeart/2005/8/layout/list1"/>
    <dgm:cxn modelId="{46304844-9C87-4462-B383-07E522EF0799}" type="presParOf" srcId="{77048C24-0C6F-4E85-B7F3-F4710C188B6B}" destId="{2BF7FF4A-F610-4749-83D3-A0D34BDEDD46}" srcOrd="0" destOrd="0" presId="urn:microsoft.com/office/officeart/2005/8/layout/list1"/>
    <dgm:cxn modelId="{E1780A61-6DA8-4293-A3D4-96E78BA17C95}" type="presParOf" srcId="{77048C24-0C6F-4E85-B7F3-F4710C188B6B}" destId="{9DF61190-F708-47C4-BDD2-511EA587DA70}" srcOrd="1" destOrd="0" presId="urn:microsoft.com/office/officeart/2005/8/layout/list1"/>
    <dgm:cxn modelId="{8F75CC06-BDB9-45CB-BBD1-21D9D2A53E9B}" type="presParOf" srcId="{B272D1E2-DF91-4945-850D-4B1A203EA610}" destId="{0AA5B122-01E8-41BD-BC57-1163F9482317}" srcOrd="13" destOrd="0" presId="urn:microsoft.com/office/officeart/2005/8/layout/list1"/>
    <dgm:cxn modelId="{59378E92-CA6F-49A1-BECD-D120FE846BAC}" type="presParOf" srcId="{B272D1E2-DF91-4945-850D-4B1A203EA610}" destId="{2529FA64-98B1-4378-B8BF-0D0D872772B3}" srcOrd="14" destOrd="0" presId="urn:microsoft.com/office/officeart/2005/8/layout/list1"/>
    <dgm:cxn modelId="{5EB1282B-9B00-4F68-9E1A-09CF27C5BB3A}" type="presParOf" srcId="{B272D1E2-DF91-4945-850D-4B1A203EA610}" destId="{61B3B7B0-D853-42AE-A965-73F5C0F5522C}" srcOrd="15" destOrd="0" presId="urn:microsoft.com/office/officeart/2005/8/layout/list1"/>
    <dgm:cxn modelId="{238F20C4-B2B0-4B62-A3C1-7B46308FB3D1}" type="presParOf" srcId="{B272D1E2-DF91-4945-850D-4B1A203EA610}" destId="{9B4A3823-F617-4DE2-AF5E-ABF44703E09B}" srcOrd="16" destOrd="0" presId="urn:microsoft.com/office/officeart/2005/8/layout/list1"/>
    <dgm:cxn modelId="{16F4F144-CA76-471D-9CE5-9EA0459F80F0}" type="presParOf" srcId="{9B4A3823-F617-4DE2-AF5E-ABF44703E09B}" destId="{0B4373F9-9795-4028-B828-FE5600F46A12}" srcOrd="0" destOrd="0" presId="urn:microsoft.com/office/officeart/2005/8/layout/list1"/>
    <dgm:cxn modelId="{A7C75912-D56B-4AE0-92FB-EEF57310A5F3}" type="presParOf" srcId="{9B4A3823-F617-4DE2-AF5E-ABF44703E09B}" destId="{806B7BDB-A222-453F-A793-0CF40CA58240}" srcOrd="1" destOrd="0" presId="urn:microsoft.com/office/officeart/2005/8/layout/list1"/>
    <dgm:cxn modelId="{A8E7CA13-E2EF-4B38-88D5-F64F156FB0C5}" type="presParOf" srcId="{B272D1E2-DF91-4945-850D-4B1A203EA610}" destId="{6655F3DF-E947-4826-89E1-088988DB360C}" srcOrd="17" destOrd="0" presId="urn:microsoft.com/office/officeart/2005/8/layout/list1"/>
    <dgm:cxn modelId="{92CF3776-7DF9-4048-AD02-9A0EFF9EED14}" type="presParOf" srcId="{B272D1E2-DF91-4945-850D-4B1A203EA610}" destId="{7A0F5FBB-E8D2-40EE-9D42-5F7FECB4AEC7}" srcOrd="18" destOrd="0" presId="urn:microsoft.com/office/officeart/2005/8/layout/list1"/>
    <dgm:cxn modelId="{1FDFE8E4-2F20-4D44-B538-38EFAEBD2F51}" type="presParOf" srcId="{B272D1E2-DF91-4945-850D-4B1A203EA610}" destId="{E9FA42F0-71B4-414E-8746-FA47469BE76F}" srcOrd="19" destOrd="0" presId="urn:microsoft.com/office/officeart/2005/8/layout/list1"/>
    <dgm:cxn modelId="{CBF5C1D8-D91F-4F87-8EB4-A55E6D29148A}" type="presParOf" srcId="{B272D1E2-DF91-4945-850D-4B1A203EA610}" destId="{81E324C7-0EAB-4067-BB8A-83963DD41B47}" srcOrd="20" destOrd="0" presId="urn:microsoft.com/office/officeart/2005/8/layout/list1"/>
    <dgm:cxn modelId="{6EC32255-24DF-4E26-B5DC-FE00403D052D}" type="presParOf" srcId="{81E324C7-0EAB-4067-BB8A-83963DD41B47}" destId="{D0689157-5D75-42D4-B84C-8DC69C953314}" srcOrd="0" destOrd="0" presId="urn:microsoft.com/office/officeart/2005/8/layout/list1"/>
    <dgm:cxn modelId="{EC75BC52-4D2B-42E0-9630-4F6DBAA9A7B6}" type="presParOf" srcId="{81E324C7-0EAB-4067-BB8A-83963DD41B47}" destId="{7A1D6606-D86D-4068-A095-98B510D980EE}" srcOrd="1" destOrd="0" presId="urn:microsoft.com/office/officeart/2005/8/layout/list1"/>
    <dgm:cxn modelId="{14FE2EEF-5AF8-4C88-BE29-1AF1421DA1EC}" type="presParOf" srcId="{B272D1E2-DF91-4945-850D-4B1A203EA610}" destId="{ECD55043-5DF7-48D7-BC87-ECC0904742D2}" srcOrd="21" destOrd="0" presId="urn:microsoft.com/office/officeart/2005/8/layout/list1"/>
    <dgm:cxn modelId="{12921ABA-74D8-45B2-9F8E-E1A9972B1470}" type="presParOf" srcId="{B272D1E2-DF91-4945-850D-4B1A203EA610}" destId="{0584CCC2-FBFF-4B6D-A8FE-FBB327CB05EE}" srcOrd="22" destOrd="0" presId="urn:microsoft.com/office/officeart/2005/8/layout/list1"/>
    <dgm:cxn modelId="{2D2D0657-8421-40E4-8B9C-13F3E7945C20}" type="presParOf" srcId="{B272D1E2-DF91-4945-850D-4B1A203EA610}" destId="{F59085A3-0111-48B9-A149-795FB6B6D7A6}" srcOrd="23" destOrd="0" presId="urn:microsoft.com/office/officeart/2005/8/layout/list1"/>
    <dgm:cxn modelId="{79C2C664-0909-4F93-A950-49079D3048F0}" type="presParOf" srcId="{B272D1E2-DF91-4945-850D-4B1A203EA610}" destId="{168DE6C4-7B1D-4FAD-B583-235DB9CF018A}" srcOrd="24" destOrd="0" presId="urn:microsoft.com/office/officeart/2005/8/layout/list1"/>
    <dgm:cxn modelId="{EF356017-785E-4B8D-9C47-912962453FDD}" type="presParOf" srcId="{168DE6C4-7B1D-4FAD-B583-235DB9CF018A}" destId="{9527D803-711E-4FE4-946E-9F3F77649C54}" srcOrd="0" destOrd="0" presId="urn:microsoft.com/office/officeart/2005/8/layout/list1"/>
    <dgm:cxn modelId="{24BE28B2-13D7-4F21-A225-271F54CE9A17}" type="presParOf" srcId="{168DE6C4-7B1D-4FAD-B583-235DB9CF018A}" destId="{E3ACDA59-F441-461B-AF95-C860D0EB3ED1}" srcOrd="1" destOrd="0" presId="urn:microsoft.com/office/officeart/2005/8/layout/list1"/>
    <dgm:cxn modelId="{A69E5A9B-7D00-403B-B537-8C9B4022C967}" type="presParOf" srcId="{B272D1E2-DF91-4945-850D-4B1A203EA610}" destId="{EC946609-3CAE-4708-AB92-620A9BACCDF1}" srcOrd="25" destOrd="0" presId="urn:microsoft.com/office/officeart/2005/8/layout/list1"/>
    <dgm:cxn modelId="{6235588D-AAFD-4DA0-BBAF-74B0B9331F25}" type="presParOf" srcId="{B272D1E2-DF91-4945-850D-4B1A203EA610}" destId="{57B1ED1E-6888-4E00-8133-10673D60CACD}"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AA0DE-3429-4380-BE89-60334206AF40}"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n-US"/>
        </a:p>
      </dgm:t>
    </dgm:pt>
    <dgm:pt modelId="{E9CD2350-3A9B-45F0-B10A-D9803009E712}">
      <dgm:prSet custT="1"/>
      <dgm:spPr/>
      <dgm:t>
        <a:bodyPr/>
        <a:lstStyle/>
        <a:p>
          <a:pPr algn="just" rtl="0"/>
          <a:r>
            <a:rPr lang="en-US" sz="3200" b="1" dirty="0">
              <a:latin typeface="Arial Narrow" panose="020B0606020202030204" pitchFamily="34" charset="0"/>
            </a:rPr>
            <a:t>The purpose of this presentation is to provide the DAFF Portfolio Committee with:</a:t>
          </a:r>
        </a:p>
      </dgm:t>
    </dgm:pt>
    <dgm:pt modelId="{9B9007E3-0E94-44F2-9DFF-9D267C0A1810}" type="parTrans" cxnId="{BE4D7069-2CEB-47FE-9BA2-3EC4C57BBFAA}">
      <dgm:prSet/>
      <dgm:spPr/>
      <dgm:t>
        <a:bodyPr/>
        <a:lstStyle/>
        <a:p>
          <a:endParaRPr lang="en-US"/>
        </a:p>
      </dgm:t>
    </dgm:pt>
    <dgm:pt modelId="{A7CD4163-B4C7-4A9B-B2E9-482F04EC9F1C}" type="sibTrans" cxnId="{BE4D7069-2CEB-47FE-9BA2-3EC4C57BBFAA}">
      <dgm:prSet/>
      <dgm:spPr/>
      <dgm:t>
        <a:bodyPr/>
        <a:lstStyle/>
        <a:p>
          <a:endParaRPr lang="en-US"/>
        </a:p>
      </dgm:t>
    </dgm:pt>
    <dgm:pt modelId="{96092F36-EF63-4EBF-BF61-5C7B9A8C473F}">
      <dgm:prSet custT="1"/>
      <dgm:spPr/>
      <dgm:t>
        <a:bodyPr/>
        <a:lstStyle/>
        <a:p>
          <a:pPr algn="just" rtl="0"/>
          <a:r>
            <a:rPr lang="en-US" sz="2800" b="1" dirty="0">
              <a:latin typeface="Arial Narrow" panose="020B0606020202030204" pitchFamily="34" charset="0"/>
            </a:rPr>
            <a:t>The Gauteng Department of Agriculture and Rural Development’s achievements in the period under review.</a:t>
          </a:r>
          <a:endParaRPr lang="en-ZA" sz="2800" dirty="0"/>
        </a:p>
      </dgm:t>
    </dgm:pt>
    <dgm:pt modelId="{B2CF9702-BA4B-477A-8A47-47F4D34DE9CD}" type="parTrans" cxnId="{215EAB5D-9B07-495B-8A73-BD40D14CC13B}">
      <dgm:prSet/>
      <dgm:spPr/>
      <dgm:t>
        <a:bodyPr/>
        <a:lstStyle/>
        <a:p>
          <a:endParaRPr lang="en-US"/>
        </a:p>
      </dgm:t>
    </dgm:pt>
    <dgm:pt modelId="{E8D785D9-AD88-4AFC-8288-157B03A24910}" type="sibTrans" cxnId="{215EAB5D-9B07-495B-8A73-BD40D14CC13B}">
      <dgm:prSet/>
      <dgm:spPr/>
      <dgm:t>
        <a:bodyPr/>
        <a:lstStyle/>
        <a:p>
          <a:endParaRPr lang="en-US"/>
        </a:p>
      </dgm:t>
    </dgm:pt>
    <dgm:pt modelId="{1860FE05-95D9-4896-A4AA-B0A5AE599167}" type="pres">
      <dgm:prSet presAssocID="{C7EAA0DE-3429-4380-BE89-60334206AF40}" presName="layout" presStyleCnt="0">
        <dgm:presLayoutVars>
          <dgm:chMax/>
          <dgm:chPref/>
          <dgm:dir/>
          <dgm:resizeHandles/>
        </dgm:presLayoutVars>
      </dgm:prSet>
      <dgm:spPr/>
      <dgm:t>
        <a:bodyPr/>
        <a:lstStyle/>
        <a:p>
          <a:endParaRPr lang="en-ZA"/>
        </a:p>
      </dgm:t>
    </dgm:pt>
    <dgm:pt modelId="{24863350-9FD4-499C-B7A4-8800D4615B06}" type="pres">
      <dgm:prSet presAssocID="{E9CD2350-3A9B-45F0-B10A-D9803009E712}" presName="root" presStyleCnt="0">
        <dgm:presLayoutVars>
          <dgm:chMax/>
          <dgm:chPref/>
        </dgm:presLayoutVars>
      </dgm:prSet>
      <dgm:spPr/>
    </dgm:pt>
    <dgm:pt modelId="{650CC935-8BE3-4007-8D69-F83DE74C1FC4}" type="pres">
      <dgm:prSet presAssocID="{E9CD2350-3A9B-45F0-B10A-D9803009E712}" presName="rootComposite" presStyleCnt="0">
        <dgm:presLayoutVars/>
      </dgm:prSet>
      <dgm:spPr/>
    </dgm:pt>
    <dgm:pt modelId="{D90D7DCD-13F5-4BA5-894B-C4BAEDD4026A}" type="pres">
      <dgm:prSet presAssocID="{E9CD2350-3A9B-45F0-B10A-D9803009E712}" presName="ParentAccent" presStyleLbl="alignNode1" presStyleIdx="0" presStyleCnt="1" custScaleX="105564" custLinFactNeighborX="-6180" custLinFactNeighborY="-19462"/>
      <dgm:spPr/>
    </dgm:pt>
    <dgm:pt modelId="{834BBFEA-6177-41CE-9668-46458A5BEBD6}" type="pres">
      <dgm:prSet presAssocID="{E9CD2350-3A9B-45F0-B10A-D9803009E712}" presName="ParentSmallAccent" presStyleLbl="fgAcc1" presStyleIdx="0" presStyleCnt="1" custLinFactX="-40757" custLinFactNeighborX="-100000"/>
      <dgm:spPr/>
    </dgm:pt>
    <dgm:pt modelId="{3F4C12CE-39AE-4F00-B8D5-FC71C0133A63}" type="pres">
      <dgm:prSet presAssocID="{E9CD2350-3A9B-45F0-B10A-D9803009E712}" presName="Parent" presStyleLbl="revTx" presStyleIdx="0" presStyleCnt="2" custScaleX="119162" custLinFactNeighborX="5631">
        <dgm:presLayoutVars>
          <dgm:chMax/>
          <dgm:chPref val="4"/>
          <dgm:bulletEnabled val="1"/>
        </dgm:presLayoutVars>
      </dgm:prSet>
      <dgm:spPr/>
      <dgm:t>
        <a:bodyPr/>
        <a:lstStyle/>
        <a:p>
          <a:endParaRPr lang="en-ZA"/>
        </a:p>
      </dgm:t>
    </dgm:pt>
    <dgm:pt modelId="{36592733-7311-4364-946E-42D282BE0E63}" type="pres">
      <dgm:prSet presAssocID="{E9CD2350-3A9B-45F0-B10A-D9803009E712}" presName="childShape" presStyleCnt="0">
        <dgm:presLayoutVars>
          <dgm:chMax val="0"/>
          <dgm:chPref val="0"/>
        </dgm:presLayoutVars>
      </dgm:prSet>
      <dgm:spPr/>
    </dgm:pt>
    <dgm:pt modelId="{0B69E137-0F11-452D-BAD2-C99AA016589C}" type="pres">
      <dgm:prSet presAssocID="{96092F36-EF63-4EBF-BF61-5C7B9A8C473F}" presName="childComposite" presStyleCnt="0">
        <dgm:presLayoutVars>
          <dgm:chMax val="0"/>
          <dgm:chPref val="0"/>
        </dgm:presLayoutVars>
      </dgm:prSet>
      <dgm:spPr/>
    </dgm:pt>
    <dgm:pt modelId="{A8956E12-DC4D-40FF-8487-C329D07B2C83}" type="pres">
      <dgm:prSet presAssocID="{96092F36-EF63-4EBF-BF61-5C7B9A8C473F}" presName="ChildAccent" presStyleLbl="solidFgAcc1" presStyleIdx="0" presStyleCnt="1" custLinFactNeighborX="-17070" custLinFactNeighborY="-22760"/>
      <dgm:spPr>
        <a:noFill/>
        <a:ln>
          <a:noFill/>
        </a:ln>
      </dgm:spPr>
      <dgm:t>
        <a:bodyPr/>
        <a:lstStyle/>
        <a:p>
          <a:endParaRPr lang="en-ZA"/>
        </a:p>
      </dgm:t>
    </dgm:pt>
    <dgm:pt modelId="{50D9B8F4-8CD1-4339-84AE-C153876EBF64}" type="pres">
      <dgm:prSet presAssocID="{96092F36-EF63-4EBF-BF61-5C7B9A8C473F}" presName="Child" presStyleLbl="revTx" presStyleIdx="1" presStyleCnt="2" custScaleX="131884" custScaleY="150972" custLinFactNeighborX="4408" custLinFactNeighborY="-42131">
        <dgm:presLayoutVars>
          <dgm:chMax val="0"/>
          <dgm:chPref val="0"/>
          <dgm:bulletEnabled val="1"/>
        </dgm:presLayoutVars>
      </dgm:prSet>
      <dgm:spPr/>
      <dgm:t>
        <a:bodyPr/>
        <a:lstStyle/>
        <a:p>
          <a:endParaRPr lang="en-ZA"/>
        </a:p>
      </dgm:t>
    </dgm:pt>
  </dgm:ptLst>
  <dgm:cxnLst>
    <dgm:cxn modelId="{DBD4EEFF-5345-4CE5-8F39-404847E08868}" type="presOf" srcId="{C7EAA0DE-3429-4380-BE89-60334206AF40}" destId="{1860FE05-95D9-4896-A4AA-B0A5AE599167}" srcOrd="0" destOrd="0" presId="urn:microsoft.com/office/officeart/2008/layout/SquareAccentList"/>
    <dgm:cxn modelId="{CF075286-633A-4DB7-B055-56DE9B780E3B}" type="presOf" srcId="{E9CD2350-3A9B-45F0-B10A-D9803009E712}" destId="{3F4C12CE-39AE-4F00-B8D5-FC71C0133A63}" srcOrd="0" destOrd="0" presId="urn:microsoft.com/office/officeart/2008/layout/SquareAccentList"/>
    <dgm:cxn modelId="{BE4D7069-2CEB-47FE-9BA2-3EC4C57BBFAA}" srcId="{C7EAA0DE-3429-4380-BE89-60334206AF40}" destId="{E9CD2350-3A9B-45F0-B10A-D9803009E712}" srcOrd="0" destOrd="0" parTransId="{9B9007E3-0E94-44F2-9DFF-9D267C0A1810}" sibTransId="{A7CD4163-B4C7-4A9B-B2E9-482F04EC9F1C}"/>
    <dgm:cxn modelId="{215EAB5D-9B07-495B-8A73-BD40D14CC13B}" srcId="{E9CD2350-3A9B-45F0-B10A-D9803009E712}" destId="{96092F36-EF63-4EBF-BF61-5C7B9A8C473F}" srcOrd="0" destOrd="0" parTransId="{B2CF9702-BA4B-477A-8A47-47F4D34DE9CD}" sibTransId="{E8D785D9-AD88-4AFC-8288-157B03A24910}"/>
    <dgm:cxn modelId="{AD62B07F-3798-4A6B-8AFD-DADF833B94A9}" type="presOf" srcId="{96092F36-EF63-4EBF-BF61-5C7B9A8C473F}" destId="{50D9B8F4-8CD1-4339-84AE-C153876EBF64}" srcOrd="0" destOrd="0" presId="urn:microsoft.com/office/officeart/2008/layout/SquareAccentList"/>
    <dgm:cxn modelId="{530E97C5-BE2C-41B9-A63F-AD4EF51D258D}" type="presParOf" srcId="{1860FE05-95D9-4896-A4AA-B0A5AE599167}" destId="{24863350-9FD4-499C-B7A4-8800D4615B06}" srcOrd="0" destOrd="0" presId="urn:microsoft.com/office/officeart/2008/layout/SquareAccentList"/>
    <dgm:cxn modelId="{99275121-18E3-4CBF-90AC-8AF206111F1E}" type="presParOf" srcId="{24863350-9FD4-499C-B7A4-8800D4615B06}" destId="{650CC935-8BE3-4007-8D69-F83DE74C1FC4}" srcOrd="0" destOrd="0" presId="urn:microsoft.com/office/officeart/2008/layout/SquareAccentList"/>
    <dgm:cxn modelId="{BA9E33D2-7286-4D6F-989D-96887EAB9026}" type="presParOf" srcId="{650CC935-8BE3-4007-8D69-F83DE74C1FC4}" destId="{D90D7DCD-13F5-4BA5-894B-C4BAEDD4026A}" srcOrd="0" destOrd="0" presId="urn:microsoft.com/office/officeart/2008/layout/SquareAccentList"/>
    <dgm:cxn modelId="{71742D85-457D-410E-8AA7-EBB6BA3046A1}" type="presParOf" srcId="{650CC935-8BE3-4007-8D69-F83DE74C1FC4}" destId="{834BBFEA-6177-41CE-9668-46458A5BEBD6}" srcOrd="1" destOrd="0" presId="urn:microsoft.com/office/officeart/2008/layout/SquareAccentList"/>
    <dgm:cxn modelId="{557FE13F-4899-4DA5-9FF9-43BA2DC32D9D}" type="presParOf" srcId="{650CC935-8BE3-4007-8D69-F83DE74C1FC4}" destId="{3F4C12CE-39AE-4F00-B8D5-FC71C0133A63}" srcOrd="2" destOrd="0" presId="urn:microsoft.com/office/officeart/2008/layout/SquareAccentList"/>
    <dgm:cxn modelId="{AE89F298-A8B0-47C6-BB3C-106AFE743161}" type="presParOf" srcId="{24863350-9FD4-499C-B7A4-8800D4615B06}" destId="{36592733-7311-4364-946E-42D282BE0E63}" srcOrd="1" destOrd="0" presId="urn:microsoft.com/office/officeart/2008/layout/SquareAccentList"/>
    <dgm:cxn modelId="{0BF33821-727D-4CED-B309-2EE1ECFE6C20}" type="presParOf" srcId="{36592733-7311-4364-946E-42D282BE0E63}" destId="{0B69E137-0F11-452D-BAD2-C99AA016589C}" srcOrd="0" destOrd="0" presId="urn:microsoft.com/office/officeart/2008/layout/SquareAccentList"/>
    <dgm:cxn modelId="{CCB8A198-9C41-4F6F-944D-60165B5D7295}" type="presParOf" srcId="{0B69E137-0F11-452D-BAD2-C99AA016589C}" destId="{A8956E12-DC4D-40FF-8487-C329D07B2C83}" srcOrd="0" destOrd="0" presId="urn:microsoft.com/office/officeart/2008/layout/SquareAccentList"/>
    <dgm:cxn modelId="{1A00D5C9-9CAF-449A-9E2D-C3C1F2233224}" type="presParOf" srcId="{0B69E137-0F11-452D-BAD2-C99AA016589C}" destId="{50D9B8F4-8CD1-4339-84AE-C153876EBF64}" srcOrd="1" destOrd="0" presId="urn:microsoft.com/office/officeart/2008/layout/SquareAccentList"/>
  </dgm:cxnLst>
  <dgm:bg>
    <a:solidFill>
      <a:schemeClr val="accent3">
        <a:lumMod val="20000"/>
        <a:lumOff val="80000"/>
      </a:schemeClr>
    </a:solidFill>
  </dgm:bg>
  <dgm:whole>
    <a:ln>
      <a:solidFill>
        <a:schemeClr val="accent6">
          <a:lumMod val="75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0725F-BDA2-47D0-AD2D-C5F5731FDA73}" type="doc">
      <dgm:prSet loTypeId="urn:microsoft.com/office/officeart/2009/3/layout/StepUpProcess" loCatId="process" qsTypeId="urn:microsoft.com/office/officeart/2005/8/quickstyle/3d3" qsCatId="3D" csTypeId="urn:microsoft.com/office/officeart/2005/8/colors/colorful5" csCatId="colorful" phldr="1"/>
      <dgm:spPr/>
      <dgm:t>
        <a:bodyPr/>
        <a:lstStyle/>
        <a:p>
          <a:endParaRPr lang="en-US"/>
        </a:p>
      </dgm:t>
    </dgm:pt>
    <dgm:pt modelId="{B014AC0B-6155-4EDE-8971-A4F6CDD65D1F}">
      <dgm:prSet custT="1"/>
      <dgm:spPr>
        <a:solidFill>
          <a:schemeClr val="accent5">
            <a:lumMod val="20000"/>
            <a:lumOff val="80000"/>
          </a:schemeClr>
        </a:solidFill>
        <a:ln>
          <a:solidFill>
            <a:schemeClr val="accent2">
              <a:lumMod val="75000"/>
              <a:alpha val="0"/>
            </a:schemeClr>
          </a:solidFill>
        </a:ln>
      </dgm:spPr>
      <dgm:t>
        <a:bodyPr/>
        <a:lstStyle/>
        <a:p>
          <a:pPr algn="ctr" rtl="0"/>
          <a:endParaRPr lang="en-ZA" sz="3200" b="1" dirty="0">
            <a:solidFill>
              <a:schemeClr val="tx1"/>
            </a:solidFill>
          </a:endParaRPr>
        </a:p>
        <a:p>
          <a:pPr algn="ctr" rtl="0"/>
          <a:r>
            <a:rPr lang="en-ZA" sz="4000" b="1" dirty="0">
              <a:solidFill>
                <a:schemeClr val="tx1"/>
              </a:solidFill>
              <a:latin typeface="+mn-lt"/>
              <a:ea typeface="+mj-ea"/>
              <a:cs typeface="+mj-cs"/>
            </a:rPr>
            <a:t>PERFORMANCE REPORT</a:t>
          </a:r>
          <a:endParaRPr lang="en-US" sz="4000" dirty="0">
            <a:solidFill>
              <a:schemeClr val="tx1"/>
            </a:solidFill>
            <a:latin typeface="+mn-lt"/>
          </a:endParaRPr>
        </a:p>
      </dgm:t>
    </dgm:pt>
    <dgm:pt modelId="{DA65DD7C-CD32-4260-BDCE-27A897664AC7}" type="parTrans" cxnId="{A32C5A11-4B44-485D-87BB-CB37B773B29F}">
      <dgm:prSet/>
      <dgm:spPr/>
      <dgm:t>
        <a:bodyPr/>
        <a:lstStyle/>
        <a:p>
          <a:endParaRPr lang="en-US" dirty="0"/>
        </a:p>
      </dgm:t>
    </dgm:pt>
    <dgm:pt modelId="{0C2CA60F-F0AA-47C8-BE4A-A5FAE065AE01}" type="sibTrans" cxnId="{A32C5A11-4B44-485D-87BB-CB37B773B29F}">
      <dgm:prSet/>
      <dgm:spPr/>
      <dgm:t>
        <a:bodyPr/>
        <a:lstStyle/>
        <a:p>
          <a:endParaRPr lang="en-US" dirty="0"/>
        </a:p>
      </dgm:t>
    </dgm:pt>
    <dgm:pt modelId="{725678AA-6553-4169-AEB5-B253ADED0DFE}" type="pres">
      <dgm:prSet presAssocID="{0B00725F-BDA2-47D0-AD2D-C5F5731FDA73}" presName="rootnode" presStyleCnt="0">
        <dgm:presLayoutVars>
          <dgm:chMax/>
          <dgm:chPref/>
          <dgm:dir/>
          <dgm:animLvl val="lvl"/>
        </dgm:presLayoutVars>
      </dgm:prSet>
      <dgm:spPr/>
      <dgm:t>
        <a:bodyPr/>
        <a:lstStyle/>
        <a:p>
          <a:endParaRPr lang="en-ZA"/>
        </a:p>
      </dgm:t>
    </dgm:pt>
    <dgm:pt modelId="{B699F1CB-EEC2-4872-9D6A-847BE65CE969}" type="pres">
      <dgm:prSet presAssocID="{B014AC0B-6155-4EDE-8971-A4F6CDD65D1F}" presName="composite" presStyleCnt="0"/>
      <dgm:spPr/>
    </dgm:pt>
    <dgm:pt modelId="{C03EB157-0086-4C8A-9E20-0F61332268A9}" type="pres">
      <dgm:prSet presAssocID="{B014AC0B-6155-4EDE-8971-A4F6CDD65D1F}" presName="LShape" presStyleLbl="alignNode1" presStyleIdx="0" presStyleCnt="1" custScaleX="169537" custScaleY="128207"/>
      <dgm:spPr/>
    </dgm:pt>
    <dgm:pt modelId="{6DE2F459-A34B-4790-A6EA-6190A436CE26}" type="pres">
      <dgm:prSet presAssocID="{B014AC0B-6155-4EDE-8971-A4F6CDD65D1F}" presName="ParentText" presStyleLbl="revTx" presStyleIdx="0" presStyleCnt="1" custScaleX="167460" custScaleY="70900" custLinFactNeighborX="1872" custLinFactNeighborY="-17618">
        <dgm:presLayoutVars>
          <dgm:chMax val="0"/>
          <dgm:chPref val="0"/>
          <dgm:bulletEnabled val="1"/>
        </dgm:presLayoutVars>
      </dgm:prSet>
      <dgm:spPr/>
      <dgm:t>
        <a:bodyPr/>
        <a:lstStyle/>
        <a:p>
          <a:endParaRPr lang="en-ZA"/>
        </a:p>
      </dgm:t>
    </dgm:pt>
  </dgm:ptLst>
  <dgm:cxnLst>
    <dgm:cxn modelId="{D08F8EF2-07CD-4DD2-815E-7F4CBEF53432}" type="presOf" srcId="{0B00725F-BDA2-47D0-AD2D-C5F5731FDA73}" destId="{725678AA-6553-4169-AEB5-B253ADED0DFE}" srcOrd="0" destOrd="0" presId="urn:microsoft.com/office/officeart/2009/3/layout/StepUpProcess"/>
    <dgm:cxn modelId="{DC1E1606-8C88-4D42-BD02-7E559964A906}" type="presOf" srcId="{B014AC0B-6155-4EDE-8971-A4F6CDD65D1F}" destId="{6DE2F459-A34B-4790-A6EA-6190A436CE26}" srcOrd="0" destOrd="0" presId="urn:microsoft.com/office/officeart/2009/3/layout/StepUpProcess"/>
    <dgm:cxn modelId="{A32C5A11-4B44-485D-87BB-CB37B773B29F}" srcId="{0B00725F-BDA2-47D0-AD2D-C5F5731FDA73}" destId="{B014AC0B-6155-4EDE-8971-A4F6CDD65D1F}" srcOrd="0" destOrd="0" parTransId="{DA65DD7C-CD32-4260-BDCE-27A897664AC7}" sibTransId="{0C2CA60F-F0AA-47C8-BE4A-A5FAE065AE01}"/>
    <dgm:cxn modelId="{3D140CB3-1CE2-490B-82A3-B6311EED4E7C}" type="presParOf" srcId="{725678AA-6553-4169-AEB5-B253ADED0DFE}" destId="{B699F1CB-EEC2-4872-9D6A-847BE65CE969}" srcOrd="0" destOrd="0" presId="urn:microsoft.com/office/officeart/2009/3/layout/StepUpProcess"/>
    <dgm:cxn modelId="{29DDBA1C-77B8-4F5B-9087-D014C8A1CB87}" type="presParOf" srcId="{B699F1CB-EEC2-4872-9D6A-847BE65CE969}" destId="{C03EB157-0086-4C8A-9E20-0F61332268A9}" srcOrd="0" destOrd="0" presId="urn:microsoft.com/office/officeart/2009/3/layout/StepUpProcess"/>
    <dgm:cxn modelId="{37EA0E37-4A55-4108-9A72-5ED5366EF204}" type="presParOf" srcId="{B699F1CB-EEC2-4872-9D6A-847BE65CE969}" destId="{6DE2F459-A34B-4790-A6EA-6190A436CE26}"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7EB50-5FD1-4550-9C62-1940C5A276E0}">
      <dsp:nvSpPr>
        <dsp:cNvPr id="0" name=""/>
        <dsp:cNvSpPr/>
      </dsp:nvSpPr>
      <dsp:spPr>
        <a:xfrm>
          <a:off x="0" y="608897"/>
          <a:ext cx="8225192"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D66634-62B1-4917-8386-3484C08BC8A7}">
      <dsp:nvSpPr>
        <dsp:cNvPr id="0" name=""/>
        <dsp:cNvSpPr/>
      </dsp:nvSpPr>
      <dsp:spPr>
        <a:xfrm>
          <a:off x="411259" y="130731"/>
          <a:ext cx="7614989" cy="4723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rtl="0">
            <a:lnSpc>
              <a:spcPct val="90000"/>
            </a:lnSpc>
            <a:spcBef>
              <a:spcPct val="0"/>
            </a:spcBef>
            <a:spcAft>
              <a:spcPct val="35000"/>
            </a:spcAft>
          </a:pPr>
          <a:r>
            <a:rPr lang="en-ZA" sz="1800" b="1" kern="1200" dirty="0">
              <a:effectLst/>
              <a:latin typeface="Arial Narrow" panose="020B0606020202030204" pitchFamily="34" charset="0"/>
            </a:rPr>
            <a:t>Purpose</a:t>
          </a:r>
        </a:p>
      </dsp:txBody>
      <dsp:txXfrm>
        <a:off x="411259" y="130731"/>
        <a:ext cx="7614989" cy="472320"/>
      </dsp:txXfrm>
    </dsp:sp>
    <dsp:sp modelId="{8223CB09-12FD-46F7-8EC9-5CC054210294}">
      <dsp:nvSpPr>
        <dsp:cNvPr id="0" name=""/>
        <dsp:cNvSpPr/>
      </dsp:nvSpPr>
      <dsp:spPr>
        <a:xfrm>
          <a:off x="0" y="1092651"/>
          <a:ext cx="8225192" cy="403200"/>
        </a:xfrm>
        <a:prstGeom prst="rect">
          <a:avLst/>
        </a:prstGeom>
        <a:solidFill>
          <a:schemeClr val="lt1">
            <a:alpha val="90000"/>
            <a:hueOff val="0"/>
            <a:satOff val="0"/>
            <a:lumOff val="0"/>
            <a:alphaOff val="0"/>
          </a:schemeClr>
        </a:solidFill>
        <a:ln w="9525" cap="flat" cmpd="sng" algn="ctr">
          <a:solidFill>
            <a:schemeClr val="accent4">
              <a:hueOff val="-744128"/>
              <a:satOff val="4483"/>
              <a:lumOff val="359"/>
              <a:alphaOff val="0"/>
            </a:schemeClr>
          </a:solidFill>
          <a:prstDash val="solid"/>
        </a:ln>
        <a:effectLst/>
      </dsp:spPr>
      <dsp:style>
        <a:lnRef idx="1">
          <a:scrgbClr r="0" g="0" b="0"/>
        </a:lnRef>
        <a:fillRef idx="1">
          <a:scrgbClr r="0" g="0" b="0"/>
        </a:fillRef>
        <a:effectRef idx="0">
          <a:scrgbClr r="0" g="0" b="0"/>
        </a:effectRef>
        <a:fontRef idx="minor"/>
      </dsp:style>
    </dsp:sp>
    <dsp:sp modelId="{A13E13D1-6A05-4D2F-A505-24DE672F9419}">
      <dsp:nvSpPr>
        <dsp:cNvPr id="0" name=""/>
        <dsp:cNvSpPr/>
      </dsp:nvSpPr>
      <dsp:spPr>
        <a:xfrm>
          <a:off x="411259" y="856491"/>
          <a:ext cx="7614989" cy="472320"/>
        </a:xfrm>
        <a:prstGeom prst="round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rtl="0">
            <a:lnSpc>
              <a:spcPct val="90000"/>
            </a:lnSpc>
            <a:spcBef>
              <a:spcPct val="0"/>
            </a:spcBef>
            <a:spcAft>
              <a:spcPct val="35000"/>
            </a:spcAft>
          </a:pPr>
          <a:r>
            <a:rPr lang="en-US" sz="1800" b="1" kern="1200" dirty="0">
              <a:latin typeface="Arial Narrow" panose="020B0606020202030204" pitchFamily="34" charset="0"/>
            </a:rPr>
            <a:t>Overview and Introduction</a:t>
          </a:r>
          <a:endParaRPr lang="en-ZA" sz="1800" b="1" kern="1200" dirty="0">
            <a:effectLst/>
            <a:latin typeface="Arial Narrow" panose="020B0606020202030204" pitchFamily="34" charset="0"/>
          </a:endParaRPr>
        </a:p>
      </dsp:txBody>
      <dsp:txXfrm>
        <a:off x="411259" y="856491"/>
        <a:ext cx="7614989" cy="472320"/>
      </dsp:txXfrm>
    </dsp:sp>
    <dsp:sp modelId="{2B56A000-2D49-45C9-B919-4D08EBE3C676}">
      <dsp:nvSpPr>
        <dsp:cNvPr id="0" name=""/>
        <dsp:cNvSpPr/>
      </dsp:nvSpPr>
      <dsp:spPr>
        <a:xfrm>
          <a:off x="0" y="1818411"/>
          <a:ext cx="8225192" cy="4032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4C4C8075-8C79-4B78-A47F-09D4911B0BD1}">
      <dsp:nvSpPr>
        <dsp:cNvPr id="0" name=""/>
        <dsp:cNvSpPr/>
      </dsp:nvSpPr>
      <dsp:spPr>
        <a:xfrm>
          <a:off x="411259" y="1582251"/>
          <a:ext cx="7614989" cy="472320"/>
        </a:xfrm>
        <a:prstGeom prst="round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rtl="0">
            <a:lnSpc>
              <a:spcPct val="90000"/>
            </a:lnSpc>
            <a:spcBef>
              <a:spcPct val="0"/>
            </a:spcBef>
            <a:spcAft>
              <a:spcPct val="35000"/>
            </a:spcAft>
          </a:pPr>
          <a:r>
            <a:rPr lang="en-US" sz="1800" b="1" kern="1200" dirty="0">
              <a:latin typeface="Arial Narrow" panose="020B0606020202030204" pitchFamily="34" charset="0"/>
            </a:rPr>
            <a:t>The Implementation of </a:t>
          </a:r>
          <a:r>
            <a:rPr lang="en-US" sz="1800" b="1" kern="1200" dirty="0" err="1">
              <a:latin typeface="Arial Narrow" panose="020B0606020202030204" pitchFamily="34" charset="0"/>
            </a:rPr>
            <a:t>Fetsa</a:t>
          </a:r>
          <a:r>
            <a:rPr lang="en-US" sz="1800" b="1" kern="1200" dirty="0">
              <a:latin typeface="Arial Narrow" panose="020B0606020202030204" pitchFamily="34" charset="0"/>
            </a:rPr>
            <a:t> </a:t>
          </a:r>
          <a:r>
            <a:rPr lang="en-US" sz="1800" b="1" kern="1200" dirty="0" err="1">
              <a:latin typeface="Arial Narrow" panose="020B0606020202030204" pitchFamily="34" charset="0"/>
            </a:rPr>
            <a:t>Tlala</a:t>
          </a:r>
          <a:r>
            <a:rPr lang="en-US" sz="1800" b="1" kern="1200" dirty="0">
              <a:latin typeface="Arial Narrow" panose="020B0606020202030204" pitchFamily="34" charset="0"/>
            </a:rPr>
            <a:t> </a:t>
          </a:r>
          <a:endParaRPr lang="en-ZA" sz="1800" b="0" kern="1200" dirty="0">
            <a:effectLst>
              <a:outerShdw blurRad="38100" dist="38100" dir="2700000" algn="tl">
                <a:srgbClr val="000000">
                  <a:alpha val="43137"/>
                </a:srgbClr>
              </a:outerShdw>
            </a:effectLst>
            <a:latin typeface="Arial Narrow" panose="020B0606020202030204" pitchFamily="34" charset="0"/>
          </a:endParaRPr>
        </a:p>
      </dsp:txBody>
      <dsp:txXfrm>
        <a:off x="411259" y="1582251"/>
        <a:ext cx="7614989" cy="472320"/>
      </dsp:txXfrm>
    </dsp:sp>
    <dsp:sp modelId="{2529FA64-98B1-4378-B8BF-0D0D872772B3}">
      <dsp:nvSpPr>
        <dsp:cNvPr id="0" name=""/>
        <dsp:cNvSpPr/>
      </dsp:nvSpPr>
      <dsp:spPr>
        <a:xfrm>
          <a:off x="0" y="2544170"/>
          <a:ext cx="8225192" cy="4032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9DF61190-F708-47C4-BDD2-511EA587DA70}">
      <dsp:nvSpPr>
        <dsp:cNvPr id="0" name=""/>
        <dsp:cNvSpPr/>
      </dsp:nvSpPr>
      <dsp:spPr>
        <a:xfrm>
          <a:off x="411259" y="2308010"/>
          <a:ext cx="7614989" cy="472320"/>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rtl="0">
            <a:lnSpc>
              <a:spcPct val="90000"/>
            </a:lnSpc>
            <a:spcBef>
              <a:spcPct val="0"/>
            </a:spcBef>
            <a:spcAft>
              <a:spcPct val="35000"/>
            </a:spcAft>
          </a:pPr>
          <a:r>
            <a:rPr lang="en-US" altLang="en-US" sz="1800" b="1" kern="1200" dirty="0">
              <a:solidFill>
                <a:srgbClr val="000000"/>
              </a:solidFill>
              <a:latin typeface="Arial Narrow" panose="020B0606020202030204" pitchFamily="34" charset="0"/>
              <a:ea typeface="ＭＳ Ｐゴシック" pitchFamily="34" charset="-128"/>
            </a:rPr>
            <a:t>2018/19 Planting Plans and Feedback on the Drought Resistance Seeds</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411259" y="2308010"/>
        <a:ext cx="7614989" cy="472320"/>
      </dsp:txXfrm>
    </dsp:sp>
    <dsp:sp modelId="{7A0F5FBB-E8D2-40EE-9D42-5F7FECB4AEC7}">
      <dsp:nvSpPr>
        <dsp:cNvPr id="0" name=""/>
        <dsp:cNvSpPr/>
      </dsp:nvSpPr>
      <dsp:spPr>
        <a:xfrm>
          <a:off x="0" y="3269931"/>
          <a:ext cx="8225192" cy="4032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806B7BDB-A222-453F-A793-0CF40CA58240}">
      <dsp:nvSpPr>
        <dsp:cNvPr id="0" name=""/>
        <dsp:cNvSpPr/>
      </dsp:nvSpPr>
      <dsp:spPr>
        <a:xfrm>
          <a:off x="465077" y="3007217"/>
          <a:ext cx="7614989" cy="472320"/>
        </a:xfrm>
        <a:prstGeom prst="round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rtl="0">
            <a:lnSpc>
              <a:spcPct val="90000"/>
            </a:lnSpc>
            <a:spcBef>
              <a:spcPct val="0"/>
            </a:spcBef>
            <a:spcAft>
              <a:spcPct val="35000"/>
            </a:spcAft>
          </a:pPr>
          <a:r>
            <a:rPr lang="en-US" altLang="en-US" sz="1800" b="1" kern="1200" dirty="0">
              <a:solidFill>
                <a:srgbClr val="000000"/>
              </a:solidFill>
              <a:latin typeface="Arial Narrow" panose="020B0606020202030204" pitchFamily="34" charset="0"/>
              <a:ea typeface="ＭＳ Ｐゴシック" pitchFamily="34" charset="-128"/>
            </a:rPr>
            <a:t>Commercialisation on Black Farmers </a:t>
          </a:r>
          <a:endParaRPr lang="en-ZA" sz="1800" b="1" kern="1200" dirty="0">
            <a:effectLst>
              <a:outerShdw blurRad="38100" dist="38100" dir="2700000" algn="tl">
                <a:srgbClr val="000000">
                  <a:alpha val="43137"/>
                </a:srgbClr>
              </a:outerShdw>
            </a:effectLst>
            <a:latin typeface="Arial Narrow" panose="020B0606020202030204" pitchFamily="34" charset="0"/>
          </a:endParaRPr>
        </a:p>
      </dsp:txBody>
      <dsp:txXfrm>
        <a:off x="465077" y="3007217"/>
        <a:ext cx="7614989" cy="472320"/>
      </dsp:txXfrm>
    </dsp:sp>
    <dsp:sp modelId="{0584CCC2-FBFF-4B6D-A8FE-FBB327CB05EE}">
      <dsp:nvSpPr>
        <dsp:cNvPr id="0" name=""/>
        <dsp:cNvSpPr/>
      </dsp:nvSpPr>
      <dsp:spPr>
        <a:xfrm>
          <a:off x="0" y="3995691"/>
          <a:ext cx="8225192" cy="403200"/>
        </a:xfrm>
        <a:prstGeom prst="rect">
          <a:avLst/>
        </a:prstGeom>
        <a:solidFill>
          <a:schemeClr val="lt1">
            <a:alpha val="90000"/>
            <a:hueOff val="0"/>
            <a:satOff val="0"/>
            <a:lumOff val="0"/>
            <a:alphaOff val="0"/>
          </a:schemeClr>
        </a:solidFill>
        <a:ln w="9525" cap="flat" cmpd="sng" algn="ctr">
          <a:solidFill>
            <a:schemeClr val="accent4">
              <a:hueOff val="-3720641"/>
              <a:satOff val="22416"/>
              <a:lumOff val="1797"/>
              <a:alphaOff val="0"/>
            </a:schemeClr>
          </a:solidFill>
          <a:prstDash val="solid"/>
        </a:ln>
        <a:effectLst/>
      </dsp:spPr>
      <dsp:style>
        <a:lnRef idx="1">
          <a:scrgbClr r="0" g="0" b="0"/>
        </a:lnRef>
        <a:fillRef idx="1">
          <a:scrgbClr r="0" g="0" b="0"/>
        </a:fillRef>
        <a:effectRef idx="0">
          <a:scrgbClr r="0" g="0" b="0"/>
        </a:effectRef>
        <a:fontRef idx="minor"/>
      </dsp:style>
    </dsp:sp>
    <dsp:sp modelId="{7A1D6606-D86D-4068-A095-98B510D980EE}">
      <dsp:nvSpPr>
        <dsp:cNvPr id="0" name=""/>
        <dsp:cNvSpPr/>
      </dsp:nvSpPr>
      <dsp:spPr>
        <a:xfrm>
          <a:off x="411259" y="3759531"/>
          <a:ext cx="7614989" cy="472320"/>
        </a:xfrm>
        <a:prstGeom prst="round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a:lnSpc>
              <a:spcPct val="90000"/>
            </a:lnSpc>
            <a:spcBef>
              <a:spcPct val="0"/>
            </a:spcBef>
            <a:spcAft>
              <a:spcPct val="35000"/>
            </a:spcAft>
          </a:pPr>
          <a:r>
            <a:rPr lang="en-US" altLang="en-US" sz="1800" b="1" kern="1200" dirty="0">
              <a:solidFill>
                <a:srgbClr val="000000"/>
              </a:solidFill>
              <a:latin typeface="Arial Narrow" panose="020B0606020202030204" pitchFamily="34" charset="0"/>
              <a:ea typeface="ＭＳ Ｐゴシック" pitchFamily="34" charset="-128"/>
            </a:rPr>
            <a:t>Recruitment of Veterinarians and Extension Officers, Management of Animal Disease </a:t>
          </a:r>
          <a:endParaRPr lang="en-US" sz="1800" b="1" kern="1200" dirty="0">
            <a:effectLst>
              <a:outerShdw blurRad="38100" dist="38100" dir="2700000" algn="tl">
                <a:srgbClr val="000000">
                  <a:alpha val="43137"/>
                </a:srgbClr>
              </a:outerShdw>
            </a:effectLst>
            <a:latin typeface="Arial Narrow" panose="020B0606020202030204" pitchFamily="34" charset="0"/>
          </a:endParaRPr>
        </a:p>
      </dsp:txBody>
      <dsp:txXfrm>
        <a:off x="411259" y="3759531"/>
        <a:ext cx="7614989" cy="472320"/>
      </dsp:txXfrm>
    </dsp:sp>
    <dsp:sp modelId="{57B1ED1E-6888-4E00-8133-10673D60CACD}">
      <dsp:nvSpPr>
        <dsp:cNvPr id="0" name=""/>
        <dsp:cNvSpPr/>
      </dsp:nvSpPr>
      <dsp:spPr>
        <a:xfrm>
          <a:off x="0" y="4721451"/>
          <a:ext cx="8225192" cy="4032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E3ACDA59-F441-461B-AF95-C860D0EB3ED1}">
      <dsp:nvSpPr>
        <dsp:cNvPr id="0" name=""/>
        <dsp:cNvSpPr/>
      </dsp:nvSpPr>
      <dsp:spPr>
        <a:xfrm>
          <a:off x="423552" y="4378815"/>
          <a:ext cx="5757634" cy="47232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625" tIns="0" rIns="217625" bIns="0" numCol="1" spcCol="1270" anchor="ctr" anchorCtr="0">
          <a:noAutofit/>
        </a:bodyPr>
        <a:lstStyle/>
        <a:p>
          <a:pPr lvl="0" algn="l" defTabSz="800100">
            <a:lnSpc>
              <a:spcPct val="90000"/>
            </a:lnSpc>
            <a:spcBef>
              <a:spcPct val="0"/>
            </a:spcBef>
            <a:spcAft>
              <a:spcPct val="35000"/>
            </a:spcAft>
          </a:pPr>
          <a:r>
            <a:rPr lang="en-US" sz="1800" b="1" kern="1200">
              <a:effectLst/>
              <a:latin typeface="Arial Narrow" panose="020B0606020202030204" pitchFamily="34" charset="0"/>
            </a:rPr>
            <a:t>The Rehabilitation of Agricultural Land in Provinces.</a:t>
          </a:r>
          <a:endParaRPr lang="en-US" sz="1800" b="1" kern="1200" dirty="0">
            <a:effectLst/>
            <a:latin typeface="Arial Narrow" panose="020B0606020202030204" pitchFamily="34" charset="0"/>
          </a:endParaRPr>
        </a:p>
      </dsp:txBody>
      <dsp:txXfrm>
        <a:off x="423552" y="4378815"/>
        <a:ext cx="5757634" cy="472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0D7DCD-13F5-4BA5-894B-C4BAEDD4026A}">
      <dsp:nvSpPr>
        <dsp:cNvPr id="0" name=""/>
        <dsp:cNvSpPr/>
      </dsp:nvSpPr>
      <dsp:spPr>
        <a:xfrm>
          <a:off x="676644" y="1451505"/>
          <a:ext cx="8131022" cy="906171"/>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34BBFEA-6177-41CE-9668-46458A5BEBD6}">
      <dsp:nvSpPr>
        <dsp:cNvPr id="0" name=""/>
        <dsp:cNvSpPr/>
      </dsp:nvSpPr>
      <dsp:spPr>
        <a:xfrm>
          <a:off x="570465" y="1968186"/>
          <a:ext cx="565850" cy="56585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4C12CE-39AE-4F00-B8D5-FC71C0133A63}">
      <dsp:nvSpPr>
        <dsp:cNvPr id="0" name=""/>
        <dsp:cNvSpPr/>
      </dsp:nvSpPr>
      <dsp:spPr>
        <a:xfrm>
          <a:off x="1062692" y="0"/>
          <a:ext cx="9178402" cy="162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rtl="0">
            <a:lnSpc>
              <a:spcPct val="90000"/>
            </a:lnSpc>
            <a:spcBef>
              <a:spcPct val="0"/>
            </a:spcBef>
            <a:spcAft>
              <a:spcPct val="35000"/>
            </a:spcAft>
          </a:pPr>
          <a:r>
            <a:rPr lang="en-US" sz="3200" b="1" kern="1200" dirty="0">
              <a:latin typeface="Arial Narrow" panose="020B0606020202030204" pitchFamily="34" charset="0"/>
            </a:rPr>
            <a:t>The purpose of this presentation is to provide the DAFF Portfolio Committee with:</a:t>
          </a:r>
        </a:p>
      </dsp:txBody>
      <dsp:txXfrm>
        <a:off x="1062692" y="0"/>
        <a:ext cx="9178402" cy="1627865"/>
      </dsp:txXfrm>
    </dsp:sp>
    <dsp:sp modelId="{A8956E12-DC4D-40FF-8487-C329D07B2C83}">
      <dsp:nvSpPr>
        <dsp:cNvPr id="0" name=""/>
        <dsp:cNvSpPr/>
      </dsp:nvSpPr>
      <dsp:spPr>
        <a:xfrm>
          <a:off x="1135177" y="3494533"/>
          <a:ext cx="565836" cy="565836"/>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D9B8F4-8CD1-4339-84AE-C153876EBF64}">
      <dsp:nvSpPr>
        <dsp:cNvPr id="0" name=""/>
        <dsp:cNvSpPr/>
      </dsp:nvSpPr>
      <dsp:spPr>
        <a:xfrm>
          <a:off x="944724" y="2354907"/>
          <a:ext cx="9447227" cy="199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just" defTabSz="1244600" rtl="0">
            <a:lnSpc>
              <a:spcPct val="90000"/>
            </a:lnSpc>
            <a:spcBef>
              <a:spcPct val="0"/>
            </a:spcBef>
            <a:spcAft>
              <a:spcPct val="35000"/>
            </a:spcAft>
          </a:pPr>
          <a:r>
            <a:rPr lang="en-US" sz="2800" b="1" kern="1200" dirty="0">
              <a:latin typeface="Arial Narrow" panose="020B0606020202030204" pitchFamily="34" charset="0"/>
            </a:rPr>
            <a:t>The Gauteng Department of Agriculture and Rural Development’s achievements in the period under review.</a:t>
          </a:r>
          <a:endParaRPr lang="en-ZA" sz="2800" kern="1200" dirty="0"/>
        </a:p>
      </dsp:txBody>
      <dsp:txXfrm>
        <a:off x="944724" y="2354907"/>
        <a:ext cx="9447227" cy="19912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3EB157-0086-4C8A-9E20-0F61332268A9}">
      <dsp:nvSpPr>
        <dsp:cNvPr id="0" name=""/>
        <dsp:cNvSpPr/>
      </dsp:nvSpPr>
      <dsp:spPr>
        <a:xfrm rot="5400000">
          <a:off x="3763168" y="-1402784"/>
          <a:ext cx="3478882" cy="7654906"/>
        </a:xfrm>
        <a:prstGeom prst="corner">
          <a:avLst>
            <a:gd name="adj1" fmla="val 16120"/>
            <a:gd name="adj2" fmla="val 1611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DE2F459-A34B-4790-A6EA-6190A436CE26}">
      <dsp:nvSpPr>
        <dsp:cNvPr id="0" name=""/>
        <dsp:cNvSpPr/>
      </dsp:nvSpPr>
      <dsp:spPr>
        <a:xfrm>
          <a:off x="2394278" y="1406520"/>
          <a:ext cx="6826227" cy="2533359"/>
        </a:xfrm>
        <a:prstGeom prst="rect">
          <a:avLst/>
        </a:prstGeom>
        <a:solidFill>
          <a:schemeClr val="accent5">
            <a:lumMod val="20000"/>
            <a:lumOff val="80000"/>
          </a:schemeClr>
        </a:solidFill>
        <a:ln w="9525" cap="flat" cmpd="sng" algn="ctr">
          <a:solidFill>
            <a:schemeClr val="accent2">
              <a:lumMod val="75000"/>
              <a:alpha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endParaRPr lang="en-ZA" sz="3200" b="1" kern="1200" dirty="0">
            <a:solidFill>
              <a:schemeClr val="tx1"/>
            </a:solidFill>
          </a:endParaRPr>
        </a:p>
        <a:p>
          <a:pPr lvl="0" algn="ctr" defTabSz="1422400" rtl="0">
            <a:lnSpc>
              <a:spcPct val="90000"/>
            </a:lnSpc>
            <a:spcBef>
              <a:spcPct val="0"/>
            </a:spcBef>
            <a:spcAft>
              <a:spcPct val="35000"/>
            </a:spcAft>
          </a:pPr>
          <a:r>
            <a:rPr lang="en-ZA" sz="4000" b="1" kern="1200" dirty="0">
              <a:solidFill>
                <a:schemeClr val="tx1"/>
              </a:solidFill>
              <a:latin typeface="+mn-lt"/>
              <a:ea typeface="+mj-ea"/>
              <a:cs typeface="+mj-cs"/>
            </a:rPr>
            <a:t>PERFORMANCE REPORT</a:t>
          </a:r>
          <a:endParaRPr lang="en-US" sz="4000" kern="1200" dirty="0">
            <a:solidFill>
              <a:schemeClr val="tx1"/>
            </a:solidFill>
            <a:latin typeface="+mn-lt"/>
          </a:endParaRPr>
        </a:p>
      </dsp:txBody>
      <dsp:txXfrm>
        <a:off x="2394278" y="1406520"/>
        <a:ext cx="6826227" cy="25333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24CF00-9447-49B6-8FF6-26E429BBB553}" type="datetimeFigureOut">
              <a:rPr lang="en-ZA" smtClean="0"/>
              <a:pPr/>
              <a:t>2018/03/09</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ED88AEF-3C4D-4EDF-B6A0-8B50D9DC4B22}" type="slidenum">
              <a:rPr lang="en-ZA" smtClean="0"/>
              <a:pPr/>
              <a:t>‹#›</a:t>
            </a:fld>
            <a:endParaRPr lang="en-ZA"/>
          </a:p>
        </p:txBody>
      </p:sp>
    </p:spTree>
    <p:extLst>
      <p:ext uri="{BB962C8B-B14F-4D97-AF65-F5344CB8AC3E}">
        <p14:creationId xmlns:p14="http://schemas.microsoft.com/office/powerpoint/2010/main" xmlns="" val="1086897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07A2EF-C525-4A0D-B916-70FBF6FBDACE}" type="datetimeFigureOut">
              <a:rPr lang="en-ZA" smtClean="0"/>
              <a:pPr/>
              <a:t>2018/03/09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D53C0F-3782-42A0-BEE5-E77FD4AC753D}" type="slidenum">
              <a:rPr lang="en-ZA" smtClean="0"/>
              <a:pPr/>
              <a:t>‹#›</a:t>
            </a:fld>
            <a:endParaRPr lang="en-ZA"/>
          </a:p>
        </p:txBody>
      </p:sp>
    </p:spTree>
    <p:extLst>
      <p:ext uri="{BB962C8B-B14F-4D97-AF65-F5344CB8AC3E}">
        <p14:creationId xmlns:p14="http://schemas.microsoft.com/office/powerpoint/2010/main" xmlns="" val="13667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7207BE2-A897-4FC9-83E0-F3E2BC857E5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77359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CD1262-B91E-4C2C-A536-20E1E5541BC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139529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84644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67899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58E8D519-DF24-4986-ADCA-55FD49B5FCFD}" type="datetime1">
              <a:rPr lang="en-US" smtClean="0">
                <a:solidFill>
                  <a:prstClr val="black"/>
                </a:solidFill>
              </a:rPr>
              <a:pPr defTabSz="457200"/>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14882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7AABD287-C226-4EF8-AAE6-6EAB65F66BFD}" type="datetime1">
              <a:rPr lang="en-US" smtClean="0">
                <a:solidFill>
                  <a:prstClr val="black"/>
                </a:solidFill>
              </a:rPr>
              <a:pPr defTabSz="457200"/>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188641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82ED5FAC-187D-4BA1-9576-4A1DE4954ADC}" type="datetime1">
              <a:rPr lang="en-US" smtClean="0">
                <a:solidFill>
                  <a:prstClr val="black"/>
                </a:solidFill>
              </a:rPr>
              <a:pPr defTabSz="457200"/>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77406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defTabSz="457200">
              <a:defRPr/>
            </a:pPr>
            <a:fld id="{E8B6B97B-34D6-4123-BD9B-351C1509858B}" type="datetime1">
              <a:rPr lang="en-US" smtClean="0">
                <a:solidFill>
                  <a:prstClr val="black"/>
                </a:solidFill>
              </a:rPr>
              <a:pPr defTabSz="457200">
                <a:defRPr/>
              </a:pPr>
              <a:t>3/9/2018</a:t>
            </a:fld>
            <a:endParaRPr lang="en-US" dirty="0">
              <a:solidFill>
                <a:prstClr val="black"/>
              </a:solidFill>
            </a:endParaRPr>
          </a:p>
        </p:txBody>
      </p:sp>
      <p:sp>
        <p:nvSpPr>
          <p:cNvPr id="17" name="Footer Placeholder 16"/>
          <p:cNvSpPr>
            <a:spLocks noGrp="1"/>
          </p:cNvSpPr>
          <p:nvPr>
            <p:ph type="ftr" sz="quarter" idx="11"/>
          </p:nvPr>
        </p:nvSpPr>
        <p:spPr/>
        <p:txBody>
          <a:bodyPr/>
          <a:lstStyle/>
          <a:p>
            <a:pPr defTabSz="457200">
              <a:defRPr/>
            </a:pPr>
            <a:endParaRPr lang="en-US" dirty="0">
              <a:solidFill>
                <a:prstClr val="black"/>
              </a:solidFill>
            </a:endParaRPr>
          </a:p>
        </p:txBody>
      </p:sp>
      <p:sp>
        <p:nvSpPr>
          <p:cNvPr id="29" name="Slide Number Placeholder 28"/>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xmlns="" val="139411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457200">
              <a:defRPr/>
            </a:pPr>
            <a:fld id="{ADF12280-6B2F-4D32-9C04-BE507A9C74D9}"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25605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defTabSz="457200">
              <a:defRPr/>
            </a:pPr>
            <a:fld id="{4D10B3EF-43F8-44D4-9A16-5222E82936A3}"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6920981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defTabSz="457200">
              <a:defRPr/>
            </a:pPr>
            <a:fld id="{613BE3F0-F18E-4279-8F4C-52A68E02D63C}"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02668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defTabSz="457200">
              <a:defRPr/>
            </a:pPr>
            <a:fld id="{1EE8ABB6-23EA-47A9-BC10-E85604E89DF3}" type="datetime1">
              <a:rPr lang="en-US" smtClean="0">
                <a:solidFill>
                  <a:prstClr val="black"/>
                </a:solidFill>
              </a:rPr>
              <a:pPr defTabSz="457200">
                <a:defRPr/>
              </a:pPr>
              <a:t>3/9/2018</a:t>
            </a:fld>
            <a:endParaRPr lang="en-US" dirty="0">
              <a:solidFill>
                <a:prstClr val="black"/>
              </a:solidFill>
            </a:endParaRPr>
          </a:p>
        </p:txBody>
      </p:sp>
      <p:sp>
        <p:nvSpPr>
          <p:cNvPr id="8" name="Footer Placeholder 7"/>
          <p:cNvSpPr>
            <a:spLocks noGrp="1"/>
          </p:cNvSpPr>
          <p:nvPr>
            <p:ph type="ftr" sz="quarter" idx="11"/>
          </p:nvPr>
        </p:nvSpPr>
        <p:spPr/>
        <p:txBody>
          <a:body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75189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457200">
              <a:defRPr/>
            </a:pPr>
            <a:fld id="{F6469538-3C53-4AD3-9C2C-886286055A51}" type="datetime1">
              <a:rPr lang="en-US" smtClean="0">
                <a:solidFill>
                  <a:prstClr val="black"/>
                </a:solidFill>
              </a:rPr>
              <a:pPr defTabSz="457200">
                <a:defRPr/>
              </a:pPr>
              <a:t>3/9/2018</a:t>
            </a:fld>
            <a:endParaRPr lang="en-US" dirty="0">
              <a:solidFill>
                <a:prstClr val="black"/>
              </a:solidFill>
            </a:endParaRPr>
          </a:p>
        </p:txBody>
      </p:sp>
      <p:sp>
        <p:nvSpPr>
          <p:cNvPr id="4" name="Footer Placeholder 3"/>
          <p:cNvSpPr>
            <a:spLocks noGrp="1"/>
          </p:cNvSpPr>
          <p:nvPr>
            <p:ph type="ftr" sz="quarter" idx="11"/>
          </p:nvPr>
        </p:nvSpPr>
        <p:spPr/>
        <p:txBody>
          <a:body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05878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defRPr/>
            </a:pPr>
            <a:fld id="{1E954359-E5AB-4CE8-B8BF-BCF27496E2CB}" type="datetime1">
              <a:rPr lang="en-US" smtClean="0">
                <a:solidFill>
                  <a:prstClr val="black"/>
                </a:solidFill>
              </a:rPr>
              <a:pPr defTabSz="457200">
                <a:defRPr/>
              </a:pPr>
              <a:t>3/9/2018</a:t>
            </a:fld>
            <a:endParaRPr lang="en-US" dirty="0">
              <a:solidFill>
                <a:prstClr val="black"/>
              </a:solidFill>
            </a:endParaRPr>
          </a:p>
        </p:txBody>
      </p:sp>
      <p:sp>
        <p:nvSpPr>
          <p:cNvPr id="3" name="Footer Placeholder 2"/>
          <p:cNvSpPr>
            <a:spLocks noGrp="1"/>
          </p:cNvSpPr>
          <p:nvPr>
            <p:ph type="ftr" sz="quarter" idx="11"/>
          </p:nvPr>
        </p:nvSpPr>
        <p:spPr/>
        <p:txBody>
          <a:body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29289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defTabSz="457200">
              <a:defRPr/>
            </a:pPr>
            <a:fld id="{AA0E1D6F-B5C0-428F-A4B0-84DCA4FD5053}"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30125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4C2EB2DA-F642-498D-817F-DEEB9D8A41DE}" type="datetime1">
              <a:rPr lang="en-US" smtClean="0">
                <a:solidFill>
                  <a:prstClr val="black"/>
                </a:solidFill>
              </a:rPr>
              <a:pPr defTabSz="457200"/>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2668731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defTabSz="457200">
              <a:defRPr/>
            </a:pPr>
            <a:fld id="{51447127-C20F-40E0-BA2E-C57F45EBC60F}"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957947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457200">
              <a:defRPr/>
            </a:pPr>
            <a:fld id="{38F130D8-398C-4291-83DC-1A04ABF19977}"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80614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457200">
              <a:defRPr/>
            </a:pPr>
            <a:fld id="{E1F1F54D-9389-4856-82B5-BFDAEBEFAF72}"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05000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defRPr/>
            </a:pPr>
            <a:fld id="{229BFACA-B893-4B2F-96E1-FB73CD092EBE}"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075709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defRPr/>
            </a:pPr>
            <a:fld id="{3FD8B182-ABCE-4FD0-BD70-40BEE7709263}"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03610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defRPr/>
            </a:pPr>
            <a:fld id="{F1157E07-2BD9-4AF5-BC4C-32F85D735D22}"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18878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defRPr/>
            </a:pPr>
            <a:fld id="{3A66FC83-3070-4438-928E-3284F297C798}"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422560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defRPr/>
            </a:pPr>
            <a:fld id="{15BA9B3E-87D7-48A3-9CD7-DC088E07D6E6}" type="datetime1">
              <a:rPr lang="en-US" smtClean="0">
                <a:solidFill>
                  <a:prstClr val="black"/>
                </a:solidFill>
              </a:rPr>
              <a:pPr defTabSz="457200">
                <a:defRPr/>
              </a:pPr>
              <a:t>3/9/2018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116725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defRPr/>
            </a:pPr>
            <a:fld id="{785BB596-8406-48AD-B5B4-6E01228A2EE7}" type="datetime1">
              <a:rPr lang="en-US" smtClean="0">
                <a:solidFill>
                  <a:prstClr val="black"/>
                </a:solidFill>
              </a:rPr>
              <a:pPr defTabSz="457200">
                <a:defRPr/>
              </a:pPr>
              <a:t>3/9/2018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2158810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defRPr/>
            </a:pPr>
            <a:fld id="{0CAF54D8-2703-4802-BEEE-FA14A86128EB}" type="datetime1">
              <a:rPr lang="en-US" smtClean="0">
                <a:solidFill>
                  <a:prstClr val="black"/>
                </a:solidFill>
              </a:rPr>
              <a:pPr defTabSz="457200">
                <a:defRPr/>
              </a:pPr>
              <a:t>3/9/2018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5439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BC58D411-AF75-42BE-92D6-B366028C6F7A}" type="datetime1">
              <a:rPr lang="en-US" smtClean="0">
                <a:solidFill>
                  <a:prstClr val="black"/>
                </a:solidFill>
              </a:rPr>
              <a:pPr defTabSz="457200"/>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375311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defRPr/>
            </a:pPr>
            <a:fld id="{D5A17183-80C6-4EA1-94E3-90E2676D71C0}"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73364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defRPr/>
            </a:pPr>
            <a:fld id="{79C873A6-75BB-448E-8AD3-58240AB2C6D2}" type="datetime1">
              <a:rPr lang="en-US" smtClean="0">
                <a:solidFill>
                  <a:prstClr val="black"/>
                </a:solidFill>
              </a:rPr>
              <a:pPr defTabSz="457200">
                <a:defRPr/>
              </a:pPr>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3260781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defRPr/>
            </a:pPr>
            <a:fld id="{0E6DE2BE-99C5-42CB-9C91-7D1716EF500A}"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45583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defRPr/>
            </a:pPr>
            <a:fld id="{7CA8E37F-44CF-40A6-81A7-303F82A2FAD4}" type="datetime1">
              <a:rPr lang="en-US" smtClean="0">
                <a:solidFill>
                  <a:prstClr val="black"/>
                </a:solidFill>
              </a:rPr>
              <a:pPr defTabSz="457200">
                <a:defRPr/>
              </a:pPr>
              <a:t>3/9/2018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defRPr/>
            </a:pPr>
            <a:fld id="{093862CD-2CE4-D846-9F15-15300DCE1BBC}" type="slidenum">
              <a:rPr lang="en-US" smtClean="0">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xmlns="" val="4005730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F49445EC-DB11-44B4-B739-9EE5F1F5C955}" type="datetime1">
              <a:rPr lang="en-US" smtClean="0"/>
              <a:pPr>
                <a:defRPr/>
              </a:pPr>
              <a:t>3/9/2018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8A34AA5D-1245-4C31-84C8-6D4387C4C77F}" type="slidenum">
              <a:rPr lang="en-US"/>
              <a:pPr>
                <a:defRPr/>
              </a:pPr>
              <a:t>‹#›</a:t>
            </a:fld>
            <a:endParaRPr lang="en-US"/>
          </a:p>
        </p:txBody>
      </p:sp>
    </p:spTree>
    <p:extLst>
      <p:ext uri="{BB962C8B-B14F-4D97-AF65-F5344CB8AC3E}">
        <p14:creationId xmlns:p14="http://schemas.microsoft.com/office/powerpoint/2010/main" xmlns="" val="2626216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1FE1E8B9-FA4C-4606-8C7A-A7D2979BFB82}" type="datetime1">
              <a:rPr lang="en-US" smtClean="0"/>
              <a:pPr>
                <a:defRPr/>
              </a:pPr>
              <a:t>3/9/2018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7C9EC384-3FDA-4B0E-9549-67F50D4EEFC3}" type="slidenum">
              <a:rPr lang="en-US"/>
              <a:pPr>
                <a:defRPr/>
              </a:pPr>
              <a:t>‹#›</a:t>
            </a:fld>
            <a:endParaRPr lang="en-US"/>
          </a:p>
        </p:txBody>
      </p:sp>
    </p:spTree>
    <p:extLst>
      <p:ext uri="{BB962C8B-B14F-4D97-AF65-F5344CB8AC3E}">
        <p14:creationId xmlns:p14="http://schemas.microsoft.com/office/powerpoint/2010/main" xmlns="" val="2882308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469D7607-E82E-432B-9AD4-E4A692B99E35}" type="datetime1">
              <a:rPr lang="en-US" smtClean="0"/>
              <a:pPr>
                <a:defRPr/>
              </a:pPr>
              <a:t>3/9/2018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25ADBC3B-9456-427B-9793-E68773D4FB11}" type="slidenum">
              <a:rPr lang="en-US"/>
              <a:pPr>
                <a:defRPr/>
              </a:pPr>
              <a:t>‹#›</a:t>
            </a:fld>
            <a:endParaRPr lang="en-US"/>
          </a:p>
        </p:txBody>
      </p:sp>
    </p:spTree>
    <p:extLst>
      <p:ext uri="{BB962C8B-B14F-4D97-AF65-F5344CB8AC3E}">
        <p14:creationId xmlns:p14="http://schemas.microsoft.com/office/powerpoint/2010/main" xmlns="" val="2687687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4851DEAC-1549-4CF1-8D79-3689C58CFA99}" type="datetime1">
              <a:rPr lang="en-US" smtClean="0"/>
              <a:pPr>
                <a:defRPr/>
              </a:pPr>
              <a:t>3/9/2018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BE25A1D4-B04E-428B-801A-1DA889FEA956}" type="slidenum">
              <a:rPr lang="en-US"/>
              <a:pPr>
                <a:defRPr/>
              </a:pPr>
              <a:t>‹#›</a:t>
            </a:fld>
            <a:endParaRPr lang="en-US"/>
          </a:p>
        </p:txBody>
      </p:sp>
    </p:spTree>
    <p:extLst>
      <p:ext uri="{BB962C8B-B14F-4D97-AF65-F5344CB8AC3E}">
        <p14:creationId xmlns:p14="http://schemas.microsoft.com/office/powerpoint/2010/main" xmlns="" val="2254790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89FFC98E-4F2C-4C37-9736-C0673DF3C6C2}" type="datetime1">
              <a:rPr lang="en-US" smtClean="0"/>
              <a:pPr>
                <a:defRPr/>
              </a:pPr>
              <a:t>3/9/2018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F989DF39-3A0A-4640-93D0-42ACC173A762}" type="slidenum">
              <a:rPr lang="en-US"/>
              <a:pPr>
                <a:defRPr/>
              </a:pPr>
              <a:t>‹#›</a:t>
            </a:fld>
            <a:endParaRPr lang="en-US"/>
          </a:p>
        </p:txBody>
      </p:sp>
    </p:spTree>
    <p:extLst>
      <p:ext uri="{BB962C8B-B14F-4D97-AF65-F5344CB8AC3E}">
        <p14:creationId xmlns:p14="http://schemas.microsoft.com/office/powerpoint/2010/main" xmlns="" val="1201323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792E5D32-E1B3-4C64-977F-CD2EA6F86D3A}" type="datetime1">
              <a:rPr lang="en-US" smtClean="0"/>
              <a:pPr>
                <a:defRPr/>
              </a:pPr>
              <a:t>3/9/2018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EA09E3EB-CD9F-485F-BF7A-BF9C9BBC555A}" type="slidenum">
              <a:rPr lang="en-US"/>
              <a:pPr>
                <a:defRPr/>
              </a:pPr>
              <a:t>‹#›</a:t>
            </a:fld>
            <a:endParaRPr lang="en-US"/>
          </a:p>
        </p:txBody>
      </p:sp>
    </p:spTree>
    <p:extLst>
      <p:ext uri="{BB962C8B-B14F-4D97-AF65-F5344CB8AC3E}">
        <p14:creationId xmlns:p14="http://schemas.microsoft.com/office/powerpoint/2010/main" xmlns="" val="180519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9B7C693D-DD04-43A0-95DD-42CB64AB1FA8}" type="datetime1">
              <a:rPr lang="en-US" smtClean="0">
                <a:solidFill>
                  <a:prstClr val="black"/>
                </a:solidFill>
              </a:rPr>
              <a:pPr defTabSz="457200"/>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93804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82E67089-C9B5-4444-9C87-FC34F35EF728}" type="datetime1">
              <a:rPr lang="en-US" smtClean="0"/>
              <a:pPr>
                <a:defRPr/>
              </a:pPr>
              <a:t>3/9/2018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CD1CDCD5-BEC1-432A-A934-38F70D0DB88D}" type="slidenum">
              <a:rPr lang="en-US"/>
              <a:pPr>
                <a:defRPr/>
              </a:pPr>
              <a:t>‹#›</a:t>
            </a:fld>
            <a:endParaRPr lang="en-US"/>
          </a:p>
        </p:txBody>
      </p:sp>
    </p:spTree>
    <p:extLst>
      <p:ext uri="{BB962C8B-B14F-4D97-AF65-F5344CB8AC3E}">
        <p14:creationId xmlns:p14="http://schemas.microsoft.com/office/powerpoint/2010/main" xmlns="" val="1189288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4112DC02-E0E6-4A8F-9F5D-E8BC5359C231}" type="datetime1">
              <a:rPr lang="en-US" smtClean="0"/>
              <a:pPr>
                <a:defRPr/>
              </a:pPr>
              <a:t>3/9/2018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1D7BF2D0-7176-416C-AA0B-9AD647263CD5}" type="slidenum">
              <a:rPr lang="en-US"/>
              <a:pPr>
                <a:defRPr/>
              </a:pPr>
              <a:t>‹#›</a:t>
            </a:fld>
            <a:endParaRPr lang="en-US"/>
          </a:p>
        </p:txBody>
      </p:sp>
    </p:spTree>
    <p:extLst>
      <p:ext uri="{BB962C8B-B14F-4D97-AF65-F5344CB8AC3E}">
        <p14:creationId xmlns:p14="http://schemas.microsoft.com/office/powerpoint/2010/main" xmlns="" val="2974290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A915EF27-C36A-4306-B17E-DA324FD555D5}" type="datetime1">
              <a:rPr lang="en-US" smtClean="0"/>
              <a:pPr>
                <a:defRPr/>
              </a:pPr>
              <a:t>3/9/2018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0D383ED6-25C5-405F-AEA6-069018D64A9B}" type="slidenum">
              <a:rPr lang="en-US"/>
              <a:pPr>
                <a:defRPr/>
              </a:pPr>
              <a:t>‹#›</a:t>
            </a:fld>
            <a:endParaRPr lang="en-US"/>
          </a:p>
        </p:txBody>
      </p:sp>
    </p:spTree>
    <p:extLst>
      <p:ext uri="{BB962C8B-B14F-4D97-AF65-F5344CB8AC3E}">
        <p14:creationId xmlns:p14="http://schemas.microsoft.com/office/powerpoint/2010/main" xmlns="" val="1151769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992ED6F8-6BB3-44CD-B4F4-26FD97373D43}" type="datetime1">
              <a:rPr lang="en-US" smtClean="0"/>
              <a:pPr>
                <a:defRPr/>
              </a:pPr>
              <a:t>3/9/2018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6644B338-E243-4C83-A19C-A4D5A377E268}" type="slidenum">
              <a:rPr lang="en-US"/>
              <a:pPr>
                <a:defRPr/>
              </a:pPr>
              <a:t>‹#›</a:t>
            </a:fld>
            <a:endParaRPr lang="en-US"/>
          </a:p>
        </p:txBody>
      </p:sp>
    </p:spTree>
    <p:extLst>
      <p:ext uri="{BB962C8B-B14F-4D97-AF65-F5344CB8AC3E}">
        <p14:creationId xmlns:p14="http://schemas.microsoft.com/office/powerpoint/2010/main" xmlns="" val="3423556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D2E57833-15BA-49D0-9BA0-1972962BD3C2}" type="datetime1">
              <a:rPr lang="en-US" smtClean="0"/>
              <a:pPr>
                <a:defRPr/>
              </a:pPr>
              <a:t>3/9/2018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defTabSz="457200" eaLnBrk="1" fontAlgn="auto" hangingPunct="1">
              <a:spcBef>
                <a:spcPts val="0"/>
              </a:spcBef>
              <a:spcAft>
                <a:spcPts val="0"/>
              </a:spcAft>
              <a:defRPr sz="1800">
                <a:solidFill>
                  <a:prstClr val="black"/>
                </a:solidFill>
                <a:latin typeface="+mn-lt"/>
                <a:ea typeface="+mn-ea"/>
                <a:cs typeface="+mn-cs"/>
              </a:defRPr>
            </a:lvl1pPr>
          </a:lstStyle>
          <a:p>
            <a:pPr>
              <a:defRPr/>
            </a:pPr>
            <a:fld id="{09D04D56-6377-4FE7-AD66-B6F4194F4782}" type="slidenum">
              <a:rPr lang="en-US"/>
              <a:pPr>
                <a:defRPr/>
              </a:pPr>
              <a:t>‹#›</a:t>
            </a:fld>
            <a:endParaRPr lang="en-US"/>
          </a:p>
        </p:txBody>
      </p:sp>
    </p:spTree>
    <p:extLst>
      <p:ext uri="{BB962C8B-B14F-4D97-AF65-F5344CB8AC3E}">
        <p14:creationId xmlns:p14="http://schemas.microsoft.com/office/powerpoint/2010/main" xmlns="" val="270407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3"/>
            <a:ext cx="2844800" cy="365125"/>
          </a:xfrm>
          <a:prstGeom prst="rect">
            <a:avLst/>
          </a:prstGeom>
        </p:spPr>
        <p:txBody>
          <a:bodyPr/>
          <a:lstStyle/>
          <a:p>
            <a:pPr defTabSz="457200"/>
            <a:fld id="{C2B25D9B-B9AF-401A-A474-BBD33ECFF932}"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955339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3"/>
            <a:ext cx="2844800" cy="365125"/>
          </a:xfrm>
          <a:prstGeom prst="rect">
            <a:avLst/>
          </a:prstGeom>
        </p:spPr>
        <p:txBody>
          <a:bodyPr/>
          <a:lstStyle/>
          <a:p>
            <a:pPr defTabSz="457200"/>
            <a:fld id="{7717243E-B495-4600-9E26-7F5D25C382FF}"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1637652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3"/>
            <a:ext cx="2844800" cy="365125"/>
          </a:xfrm>
          <a:prstGeom prst="rect">
            <a:avLst/>
          </a:prstGeom>
        </p:spPr>
        <p:txBody>
          <a:bodyPr/>
          <a:lstStyle/>
          <a:p>
            <a:pPr defTabSz="457200"/>
            <a:fld id="{D9C7F0CB-6AF9-4BB0-BE75-ADC7177B7309}"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1186245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3"/>
            <a:ext cx="2844800" cy="365125"/>
          </a:xfrm>
          <a:prstGeom prst="rect">
            <a:avLst/>
          </a:prstGeom>
        </p:spPr>
        <p:txBody>
          <a:bodyPr/>
          <a:lstStyle/>
          <a:p>
            <a:pPr defTabSz="457200"/>
            <a:fld id="{343D67C3-1F8F-41B0-AF27-7099A288661D}"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6" name="Footer Placeholder 5"/>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7" name="Slide Number Placeholder 6"/>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312079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3"/>
            <a:ext cx="2844800" cy="365125"/>
          </a:xfrm>
          <a:prstGeom prst="rect">
            <a:avLst/>
          </a:prstGeom>
        </p:spPr>
        <p:txBody>
          <a:bodyPr/>
          <a:lstStyle/>
          <a:p>
            <a:pPr defTabSz="457200"/>
            <a:fld id="{9950FA55-2E84-4768-B1DC-0A2FF40497EB}"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8" name="Footer Placeholder 7"/>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9" name="Slide Number Placeholder 8"/>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10199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457200"/>
            <a:fld id="{45DE2FC5-54FE-4309-8F8D-970C06EEC92D}" type="datetime1">
              <a:rPr lang="en-US" smtClean="0">
                <a:solidFill>
                  <a:prstClr val="black"/>
                </a:solidFill>
              </a:rPr>
              <a:pPr defTabSz="457200"/>
              <a:t>3/9/2018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631086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63"/>
            <a:ext cx="2844800" cy="365125"/>
          </a:xfrm>
          <a:prstGeom prst="rect">
            <a:avLst/>
          </a:prstGeom>
        </p:spPr>
        <p:txBody>
          <a:bodyPr/>
          <a:lstStyle/>
          <a:p>
            <a:pPr defTabSz="457200"/>
            <a:fld id="{2A0E2037-E53A-436F-B10B-13016B489542}"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4" name="Footer Placeholder 3"/>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5" name="Slide Number Placeholder 4"/>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3524766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3"/>
            <a:ext cx="2844800" cy="365125"/>
          </a:xfrm>
          <a:prstGeom prst="rect">
            <a:avLst/>
          </a:prstGeom>
        </p:spPr>
        <p:txBody>
          <a:bodyPr/>
          <a:lstStyle/>
          <a:p>
            <a:pPr defTabSz="457200"/>
            <a:fld id="{3591E3C4-C5AC-425F-A8F5-56498A69BBB4}"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3" name="Footer Placeholder 2"/>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4" name="Slide Number Placeholder 3"/>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4263353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63"/>
            <a:ext cx="2844800" cy="365125"/>
          </a:xfrm>
          <a:prstGeom prst="rect">
            <a:avLst/>
          </a:prstGeom>
        </p:spPr>
        <p:txBody>
          <a:bodyPr/>
          <a:lstStyle/>
          <a:p>
            <a:pPr defTabSz="457200"/>
            <a:fld id="{06CA367F-E064-43FE-8C84-67205820DC6E}"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6" name="Footer Placeholder 5"/>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7" name="Slide Number Placeholder 6"/>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2186048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63"/>
            <a:ext cx="2844800" cy="365125"/>
          </a:xfrm>
          <a:prstGeom prst="rect">
            <a:avLst/>
          </a:prstGeom>
        </p:spPr>
        <p:txBody>
          <a:bodyPr/>
          <a:lstStyle/>
          <a:p>
            <a:pPr defTabSz="457200"/>
            <a:fld id="{F0A6DFF8-1A40-4331-87B0-8380BEBC019D}"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6" name="Footer Placeholder 5"/>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7" name="Slide Number Placeholder 6"/>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2853071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3"/>
            <a:ext cx="2844800" cy="365125"/>
          </a:xfrm>
          <a:prstGeom prst="rect">
            <a:avLst/>
          </a:prstGeom>
        </p:spPr>
        <p:txBody>
          <a:bodyPr/>
          <a:lstStyle/>
          <a:p>
            <a:pPr defTabSz="457200"/>
            <a:fld id="{E47EBCEC-6662-4381-B3F2-AC6CBA79A6BF}"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3209713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3"/>
            <a:ext cx="2844800" cy="365125"/>
          </a:xfrm>
          <a:prstGeom prst="rect">
            <a:avLst/>
          </a:prstGeom>
        </p:spPr>
        <p:txBody>
          <a:bodyPr/>
          <a:lstStyle/>
          <a:p>
            <a:pPr defTabSz="457200"/>
            <a:fld id="{AF597024-C6BB-4191-BD01-9F8FA4011460}" type="datetime1">
              <a:rPr lang="en-US" smtClean="0">
                <a:solidFill>
                  <a:prstClr val="black"/>
                </a:solidFill>
                <a:cs typeface="Arial" pitchFamily="34" charset="0"/>
              </a:rPr>
              <a:pPr defTabSz="457200"/>
              <a:t>3/9/2018</a:t>
            </a:fld>
            <a:endParaRPr lang="en-US">
              <a:solidFill>
                <a:prstClr val="black"/>
              </a:solidFill>
              <a:cs typeface="Arial" pitchFamily="34" charset="0"/>
            </a:endParaRPr>
          </a:p>
        </p:txBody>
      </p:sp>
      <p:sp>
        <p:nvSpPr>
          <p:cNvPr id="5" name="Footer Placeholder 4"/>
          <p:cNvSpPr>
            <a:spLocks noGrp="1"/>
          </p:cNvSpPr>
          <p:nvPr>
            <p:ph type="ftr" sz="quarter" idx="11"/>
          </p:nvPr>
        </p:nvSpPr>
        <p:spPr>
          <a:xfrm>
            <a:off x="4165600" y="6356363"/>
            <a:ext cx="3860800" cy="365125"/>
          </a:xfrm>
          <a:prstGeom prst="rect">
            <a:avLst/>
          </a:prstGeom>
        </p:spPr>
        <p:txBody>
          <a:bodyPr/>
          <a:lstStyle/>
          <a:p>
            <a:pPr defTabSz="457200"/>
            <a:endParaRPr lang="en-US">
              <a:solidFill>
                <a:prstClr val="black"/>
              </a:solidFill>
              <a:cs typeface="Arial" pitchFamily="34" charset="0"/>
            </a:endParaRPr>
          </a:p>
        </p:txBody>
      </p:sp>
      <p:sp>
        <p:nvSpPr>
          <p:cNvPr id="6" name="Slide Number Placeholder 5"/>
          <p:cNvSpPr>
            <a:spLocks noGrp="1"/>
          </p:cNvSpPr>
          <p:nvPr>
            <p:ph type="sldNum" sz="quarter" idx="12"/>
          </p:nvPr>
        </p:nvSpPr>
        <p:spPr>
          <a:xfrm>
            <a:off x="8737600" y="6356363"/>
            <a:ext cx="2844800" cy="365125"/>
          </a:xfrm>
          <a:prstGeom prst="rect">
            <a:avLst/>
          </a:prstGeom>
        </p:spPr>
        <p:txBody>
          <a:bodyPr/>
          <a:lstStyle/>
          <a:p>
            <a:pPr defTabSz="457200"/>
            <a:fld id="{093862CD-2CE4-D846-9F15-15300DCE1BBC}" type="slidenum">
              <a:rPr lang="en-US" smtClean="0">
                <a:solidFill>
                  <a:prstClr val="black"/>
                </a:solidFill>
                <a:cs typeface="Arial" pitchFamily="34" charset="0"/>
              </a:rPr>
              <a:pPr defTabSz="457200"/>
              <a:t>‹#›</a:t>
            </a:fld>
            <a:endParaRPr lang="en-US">
              <a:solidFill>
                <a:prstClr val="black"/>
              </a:solidFill>
              <a:cs typeface="Arial" pitchFamily="34" charset="0"/>
            </a:endParaRPr>
          </a:p>
        </p:txBody>
      </p:sp>
    </p:spTree>
    <p:extLst>
      <p:ext uri="{BB962C8B-B14F-4D97-AF65-F5344CB8AC3E}">
        <p14:creationId xmlns:p14="http://schemas.microsoft.com/office/powerpoint/2010/main" xmlns="" val="145566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fld id="{74E9930F-17E5-4051-9715-DE58704B2C87}" type="datetime1">
              <a:rPr lang="en-US" smtClean="0">
                <a:solidFill>
                  <a:prstClr val="black"/>
                </a:solidFill>
              </a:rPr>
              <a:pPr defTabSz="457200"/>
              <a:t>3/9/2018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379042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B9770A0D-3E82-4CCB-BC46-0FF58ADADBA4}" type="datetime1">
              <a:rPr lang="en-US" smtClean="0">
                <a:solidFill>
                  <a:prstClr val="black"/>
                </a:solidFill>
              </a:rPr>
              <a:pPr defTabSz="457200"/>
              <a:t>3/9/2018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405246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D4A8BFD1-8985-4BC6-9AB5-296F8B4AFEEA}" type="datetime1">
              <a:rPr lang="en-US" smtClean="0">
                <a:solidFill>
                  <a:prstClr val="black"/>
                </a:solidFill>
              </a:rPr>
              <a:pPr defTabSz="457200"/>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292588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457200"/>
            <a:fld id="{7F423C01-F2C6-47B0-9CBD-9D43C56EB26D}" type="datetime1">
              <a:rPr lang="en-US" smtClean="0">
                <a:solidFill>
                  <a:prstClr val="black"/>
                </a:solidFill>
              </a:rPr>
              <a:pPr defTabSz="457200"/>
              <a:t>3/9/2018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457200"/>
            <a:fld id="{093862CD-2CE4-D846-9F15-15300DCE1BB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xmlns="" val="47321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832101"/>
            <a:ext cx="1068487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5459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457200">
              <a:defRPr/>
            </a:pPr>
            <a:fld id="{5726A6B3-5D15-49EB-8133-AE4744DB690F}" type="datetime1">
              <a:rPr lang="en-US" smtClean="0">
                <a:solidFill>
                  <a:prstClr val="white">
                    <a:shade val="50000"/>
                  </a:prstClr>
                </a:solidFill>
              </a:rPr>
              <a:pPr defTabSz="457200">
                <a:defRPr/>
              </a:pPr>
              <a:t>3/9/2018</a:t>
            </a:fld>
            <a:endParaRPr lang="en-US" dirty="0">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457200">
              <a:defRPr/>
            </a:pPr>
            <a:endParaRPr lang="en-US" dirty="0">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457200">
              <a:defRPr/>
            </a:pPr>
            <a:fld id="{69E29E33-B620-47F9-BB04-8846C2A5AFCC}" type="slidenum">
              <a:rPr lang="en-US" smtClean="0">
                <a:solidFill>
                  <a:prstClr val="white">
                    <a:shade val="50000"/>
                  </a:prstClr>
                </a:solidFill>
              </a:rPr>
              <a:pPr defTabSz="457200">
                <a:defRPr/>
              </a:pPr>
              <a:t>‹#›</a:t>
            </a:fld>
            <a:endParaRPr lang="en-US" dirty="0">
              <a:solidFill>
                <a:prstClr val="white">
                  <a:shade val="50000"/>
                </a:prstClr>
              </a:solidFill>
            </a:endParaRPr>
          </a:p>
        </p:txBody>
      </p:sp>
    </p:spTree>
    <p:extLst>
      <p:ext uri="{BB962C8B-B14F-4D97-AF65-F5344CB8AC3E}">
        <p14:creationId xmlns:p14="http://schemas.microsoft.com/office/powerpoint/2010/main" xmlns="" val="8859392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832101"/>
            <a:ext cx="1068487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07531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341967" y="831850"/>
            <a:ext cx="1068493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1341967" y="1412876"/>
            <a:ext cx="10684933" cy="525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172" name="Picture 3"/>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4667" y="103189"/>
            <a:ext cx="3111500"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45658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3200" kern="1200">
          <a:solidFill>
            <a:srgbClr val="FFFFFF"/>
          </a:solidFill>
          <a:latin typeface="+mj-lt"/>
          <a:ea typeface="+mj-ea"/>
          <a:cs typeface="+mj-cs"/>
        </a:defRPr>
      </a:lvl1pPr>
      <a:lvl2pPr algn="ctr" defTabSz="457200" rtl="0" eaLnBrk="0" fontAlgn="base" hangingPunct="0">
        <a:spcBef>
          <a:spcPct val="0"/>
        </a:spcBef>
        <a:spcAft>
          <a:spcPct val="0"/>
        </a:spcAft>
        <a:defRPr sz="3200">
          <a:solidFill>
            <a:srgbClr val="FFFFFF"/>
          </a:solidFill>
          <a:latin typeface="Calibri" pitchFamily="34" charset="0"/>
        </a:defRPr>
      </a:lvl2pPr>
      <a:lvl3pPr algn="ctr" defTabSz="457200" rtl="0" eaLnBrk="0" fontAlgn="base" hangingPunct="0">
        <a:spcBef>
          <a:spcPct val="0"/>
        </a:spcBef>
        <a:spcAft>
          <a:spcPct val="0"/>
        </a:spcAft>
        <a:defRPr sz="3200">
          <a:solidFill>
            <a:srgbClr val="FFFFFF"/>
          </a:solidFill>
          <a:latin typeface="Calibri" pitchFamily="34" charset="0"/>
        </a:defRPr>
      </a:lvl3pPr>
      <a:lvl4pPr algn="ctr" defTabSz="457200" rtl="0" eaLnBrk="0" fontAlgn="base" hangingPunct="0">
        <a:spcBef>
          <a:spcPct val="0"/>
        </a:spcBef>
        <a:spcAft>
          <a:spcPct val="0"/>
        </a:spcAft>
        <a:defRPr sz="3200">
          <a:solidFill>
            <a:srgbClr val="FFFFFF"/>
          </a:solidFill>
          <a:latin typeface="Calibri" pitchFamily="34" charset="0"/>
        </a:defRPr>
      </a:lvl4pPr>
      <a:lvl5pPr algn="ctr" defTabSz="457200" rtl="0" eaLnBrk="0" fontAlgn="base" hangingPunct="0">
        <a:spcBef>
          <a:spcPct val="0"/>
        </a:spcBef>
        <a:spcAft>
          <a:spcPct val="0"/>
        </a:spcAft>
        <a:defRPr sz="3200">
          <a:solidFill>
            <a:srgbClr val="FFFFFF"/>
          </a:solidFill>
          <a:latin typeface="Calibri" pitchFamily="34" charset="0"/>
        </a:defRPr>
      </a:lvl5pPr>
      <a:lvl6pPr marL="457200" algn="ctr" defTabSz="457200" rtl="0" fontAlgn="base">
        <a:spcBef>
          <a:spcPct val="0"/>
        </a:spcBef>
        <a:spcAft>
          <a:spcPct val="0"/>
        </a:spcAft>
        <a:defRPr sz="3200">
          <a:solidFill>
            <a:srgbClr val="FFFFFF"/>
          </a:solidFill>
          <a:latin typeface="Calibri" pitchFamily="34" charset="0"/>
        </a:defRPr>
      </a:lvl6pPr>
      <a:lvl7pPr marL="914400" algn="ctr" defTabSz="457200" rtl="0" fontAlgn="base">
        <a:spcBef>
          <a:spcPct val="0"/>
        </a:spcBef>
        <a:spcAft>
          <a:spcPct val="0"/>
        </a:spcAft>
        <a:defRPr sz="3200">
          <a:solidFill>
            <a:srgbClr val="FFFFFF"/>
          </a:solidFill>
          <a:latin typeface="Calibri" pitchFamily="34" charset="0"/>
        </a:defRPr>
      </a:lvl7pPr>
      <a:lvl8pPr marL="1371600" algn="ctr" defTabSz="457200" rtl="0" fontAlgn="base">
        <a:spcBef>
          <a:spcPct val="0"/>
        </a:spcBef>
        <a:spcAft>
          <a:spcPct val="0"/>
        </a:spcAft>
        <a:defRPr sz="3200">
          <a:solidFill>
            <a:srgbClr val="FFFFFF"/>
          </a:solidFill>
          <a:latin typeface="Calibri" pitchFamily="34" charset="0"/>
        </a:defRPr>
      </a:lvl8pPr>
      <a:lvl9pPr marL="1828800" algn="ctr" defTabSz="457200" rtl="0" fontAlgn="base">
        <a:spcBef>
          <a:spcPct val="0"/>
        </a:spcBef>
        <a:spcAft>
          <a:spcPct val="0"/>
        </a:spcAft>
        <a:defRPr sz="32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9" y="832101"/>
            <a:ext cx="1068487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42909"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8854752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0478" y="3484790"/>
            <a:ext cx="8679976" cy="1953985"/>
          </a:xfrm>
        </p:spPr>
        <p:txBody>
          <a:bodyPr>
            <a:normAutofit fontScale="40000" lnSpcReduction="20000"/>
          </a:bodyPr>
          <a:lstStyle/>
          <a:p>
            <a:pPr lvl="0"/>
            <a:endParaRPr lang="en-US" b="1" dirty="0">
              <a:solidFill>
                <a:prstClr val="white"/>
              </a:solidFill>
              <a:latin typeface="Arial"/>
            </a:endParaRPr>
          </a:p>
          <a:p>
            <a:pPr lvl="0"/>
            <a:endParaRPr lang="en-US" sz="7000" b="1" dirty="0">
              <a:solidFill>
                <a:prstClr val="white"/>
              </a:solidFill>
              <a:latin typeface="Calibri" panose="020F0502020204030204" pitchFamily="34" charset="0"/>
            </a:endParaRPr>
          </a:p>
          <a:p>
            <a:pPr lvl="0"/>
            <a:r>
              <a:rPr lang="en-US" sz="7000" b="1" dirty="0">
                <a:solidFill>
                  <a:prstClr val="white"/>
                </a:solidFill>
                <a:latin typeface="Calibri" panose="020F0502020204030204" pitchFamily="34" charset="0"/>
              </a:rPr>
              <a:t>PORTFOLIO </a:t>
            </a:r>
            <a:r>
              <a:rPr lang="en-US" sz="7000" b="1" dirty="0" smtClean="0">
                <a:solidFill>
                  <a:prstClr val="white"/>
                </a:solidFill>
                <a:latin typeface="Calibri" panose="020F0502020204030204" pitchFamily="34" charset="0"/>
              </a:rPr>
              <a:t>COMMITTEE</a:t>
            </a:r>
          </a:p>
          <a:p>
            <a:pPr lvl="0"/>
            <a:endParaRPr lang="en-US" sz="3000" b="1" dirty="0">
              <a:solidFill>
                <a:prstClr val="white"/>
              </a:solidFill>
              <a:latin typeface="Calibri" panose="020F0502020204030204" pitchFamily="34" charset="0"/>
            </a:endParaRPr>
          </a:p>
          <a:p>
            <a:pPr lvl="0"/>
            <a:r>
              <a:rPr lang="en-US" sz="7000" b="1" dirty="0" smtClean="0">
                <a:solidFill>
                  <a:prstClr val="white"/>
                </a:solidFill>
                <a:latin typeface="Calibri" panose="020F0502020204030204" pitchFamily="34" charset="0"/>
              </a:rPr>
              <a:t>6 </a:t>
            </a:r>
            <a:r>
              <a:rPr lang="en-US" sz="7000" b="1" dirty="0">
                <a:solidFill>
                  <a:prstClr val="white"/>
                </a:solidFill>
                <a:latin typeface="Calibri" panose="020F0502020204030204" pitchFamily="34" charset="0"/>
              </a:rPr>
              <a:t>March 2018</a:t>
            </a:r>
          </a:p>
          <a:p>
            <a:pPr lvl="0"/>
            <a:endParaRPr lang="en-ZA" sz="1700" b="1" dirty="0">
              <a:solidFill>
                <a:prstClr val="white"/>
              </a:solidFill>
              <a:latin typeface="Calibri" panose="020F0502020204030204" pitchFamily="34" charset="0"/>
            </a:endParaRPr>
          </a:p>
        </p:txBody>
      </p:sp>
      <p:sp>
        <p:nvSpPr>
          <p:cNvPr id="4" name="Title 1"/>
          <p:cNvSpPr txBox="1">
            <a:spLocks/>
          </p:cNvSpPr>
          <p:nvPr/>
        </p:nvSpPr>
        <p:spPr bwMode="auto">
          <a:xfrm>
            <a:off x="2209800" y="431527"/>
            <a:ext cx="7772400" cy="216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None/>
              <a:defRPr/>
            </a:pPr>
            <a:r>
              <a:rPr lang="en-US" altLang="en-US" sz="4000" b="1" dirty="0">
                <a:solidFill>
                  <a:prstClr val="white"/>
                </a:solidFill>
              </a:rPr>
              <a:t>DEPARTMENT OF AGRICULTURE AND RURAL DEVELOPMENT</a:t>
            </a:r>
          </a:p>
        </p:txBody>
      </p:sp>
      <p:cxnSp>
        <p:nvCxnSpPr>
          <p:cNvPr id="5" name="Straight Connector 4"/>
          <p:cNvCxnSpPr/>
          <p:nvPr/>
        </p:nvCxnSpPr>
        <p:spPr>
          <a:xfrm>
            <a:off x="1900519" y="2302502"/>
            <a:ext cx="8439935"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6" name="Rectangle 3"/>
          <p:cNvSpPr txBox="1">
            <a:spLocks noChangeArrowheads="1"/>
          </p:cNvSpPr>
          <p:nvPr/>
        </p:nvSpPr>
        <p:spPr bwMode="auto">
          <a:xfrm>
            <a:off x="2030673" y="2008414"/>
            <a:ext cx="8130653" cy="2105278"/>
          </a:xfrm>
          <a:prstGeom prst="rect">
            <a:avLst/>
          </a:prstGeom>
          <a:noFill/>
          <a:ln>
            <a:noFill/>
          </a:ln>
          <a:extLst/>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000" b="1" dirty="0">
              <a:solidFill>
                <a:srgbClr val="FFC000"/>
              </a:solidFill>
              <a:latin typeface="Calibri" panose="020F0502020204030204" pitchFamily="34" charset="0"/>
            </a:endParaRPr>
          </a:p>
          <a:p>
            <a:pPr marL="0" indent="0" algn="ctr">
              <a:buNone/>
            </a:pPr>
            <a:r>
              <a:rPr lang="en-ZA" sz="3600" b="1" dirty="0" smtClean="0">
                <a:solidFill>
                  <a:srgbClr val="FFC000"/>
                </a:solidFill>
                <a:latin typeface="Calibri" panose="020F0502020204030204" pitchFamily="34" charset="0"/>
              </a:rPr>
              <a:t>PRESENTATION TO THE DEPARTMENT OF AGRICULTURE, FORESTRY AND FISHERIES </a:t>
            </a:r>
            <a:endParaRPr lang="en-US" sz="3600" b="1" dirty="0" smtClean="0">
              <a:solidFill>
                <a:srgbClr val="FFC000"/>
              </a:solidFill>
              <a:latin typeface="Calibri" panose="020F0502020204030204" pitchFamily="34" charset="0"/>
            </a:endParaRPr>
          </a:p>
          <a:p>
            <a:pPr marL="0" indent="0" algn="ctr">
              <a:buNone/>
            </a:pPr>
            <a:endParaRPr lang="en-US" sz="30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xmlns="" val="25687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07" y="879726"/>
            <a:ext cx="10684879" cy="427001"/>
          </a:xfrm>
        </p:spPr>
        <p:txBody>
          <a:bodyPr>
            <a:noAutofit/>
          </a:bodyPr>
          <a:lstStyle/>
          <a:p>
            <a:r>
              <a:rPr lang="en-US" sz="2800" b="1" dirty="0" smtClean="0"/>
              <a:t>COMMERCIALISATION ON BLACK FARMERS (2017 SONA)</a:t>
            </a:r>
            <a:endParaRPr lang="en-US" sz="2800" b="1" dirty="0"/>
          </a:p>
        </p:txBody>
      </p:sp>
      <p:sp>
        <p:nvSpPr>
          <p:cNvPr id="3" name="Content Placeholder 2"/>
          <p:cNvSpPr>
            <a:spLocks noGrp="1"/>
          </p:cNvSpPr>
          <p:nvPr>
            <p:ph idx="1"/>
          </p:nvPr>
        </p:nvSpPr>
        <p:spPr>
          <a:xfrm>
            <a:off x="1290168" y="1364760"/>
            <a:ext cx="10737618" cy="5175741"/>
          </a:xfrm>
          <a:ln w="1270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lvl="0" algn="just"/>
            <a:r>
              <a:rPr lang="en-US" sz="2000" dirty="0">
                <a:latin typeface="Arial" panose="020B0604020202020204" pitchFamily="34" charset="0"/>
                <a:cs typeface="Arial" panose="020B0604020202020204" pitchFamily="34" charset="0"/>
              </a:rPr>
              <a:t>On 03 October 2016, DAFF issued a draft commercialisation selection criteria and invited provinces to make inputs. GDARD submitted formal comments and inter alia” raised the following comments:</a:t>
            </a:r>
          </a:p>
          <a:p>
            <a:pPr marL="542925" lvl="0" indent="-542925" algn="just" defTabSz="357188">
              <a:buNone/>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Registration of farms and legal status, tax; ii) Duration of farm business operations; iii) </a:t>
            </a:r>
            <a:r>
              <a:rPr lang="en-US" sz="2000" dirty="0" smtClean="0">
                <a:latin typeface="Arial" panose="020B0604020202020204" pitchFamily="34" charset="0"/>
                <a:cs typeface="Arial" panose="020B0604020202020204" pitchFamily="34" charset="0"/>
              </a:rPr>
              <a:t>Management 	experience </a:t>
            </a:r>
            <a:r>
              <a:rPr lang="en-US" sz="2000" dirty="0">
                <a:latin typeface="Arial" panose="020B0604020202020204" pitchFamily="34" charset="0"/>
                <a:cs typeface="Arial" panose="020B0604020202020204" pitchFamily="34" charset="0"/>
              </a:rPr>
              <a:t>and commodity functional knowledge; iv) Farm business operations and turnover; v) 	Mechanization; vi) Infrastructure; and vii) Labour.</a:t>
            </a:r>
          </a:p>
          <a:p>
            <a:pPr lvl="0" algn="just"/>
            <a:r>
              <a:rPr lang="en-US" sz="2000" dirty="0">
                <a:latin typeface="Arial" panose="020B0604020202020204" pitchFamily="34" charset="0"/>
                <a:cs typeface="Arial" panose="020B0604020202020204" pitchFamily="34" charset="0"/>
              </a:rPr>
              <a:t>In 2016/17 the Department developed a Draft Commercialization Strategy in consultation with key stakeholder in the Province. </a:t>
            </a:r>
          </a:p>
          <a:p>
            <a:pPr algn="just"/>
            <a:r>
              <a:rPr lang="en-US" sz="2000" dirty="0">
                <a:latin typeface="Arial" panose="020B0604020202020204" pitchFamily="34" charset="0"/>
                <a:cs typeface="Arial" panose="020B0604020202020204" pitchFamily="34" charset="0"/>
              </a:rPr>
              <a:t>The Strategy focuses on the following commodities; Livestock, which includes poultry and piggery; Horticulture; Grains; and Aquaculture (recent feasibility study).</a:t>
            </a:r>
          </a:p>
          <a:p>
            <a:pPr lvl="0" algn="just"/>
            <a:r>
              <a:rPr lang="en-US" sz="2000" dirty="0">
                <a:latin typeface="Arial" panose="020B0604020202020204" pitchFamily="34" charset="0"/>
                <a:cs typeface="Arial" panose="020B0604020202020204" pitchFamily="34" charset="0"/>
              </a:rPr>
              <a:t>The Draft Strategy will be published for comment after which it will be submitted to the Executive Committee for adoption.</a:t>
            </a:r>
          </a:p>
          <a:p>
            <a:pPr lvl="0" algn="just"/>
            <a:r>
              <a:rPr lang="en-US" sz="2000" dirty="0">
                <a:latin typeface="Arial" panose="020B0604020202020204" pitchFamily="34" charset="0"/>
                <a:cs typeface="Arial" panose="020B0604020202020204" pitchFamily="34" charset="0"/>
              </a:rPr>
              <a:t>It must be noted that to date the financing model for commercialization has not be finalized.</a:t>
            </a:r>
          </a:p>
          <a:p>
            <a:pPr lvl="0" algn="just"/>
            <a:r>
              <a:rPr lang="en-US" sz="2000" dirty="0">
                <a:latin typeface="Arial" panose="020B0604020202020204" pitchFamily="34" charset="0"/>
                <a:cs typeface="Arial" panose="020B0604020202020204" pitchFamily="34" charset="0"/>
              </a:rPr>
              <a:t>GDARD are participating in a process with DAFF on the investigation and evaluation of a blended financial model. </a:t>
            </a:r>
          </a:p>
          <a:p>
            <a:pPr lvl="0" algn="just"/>
            <a:r>
              <a:rPr lang="en-US" sz="2000" dirty="0">
                <a:latin typeface="Arial" panose="020B0604020202020204" pitchFamily="34" charset="0"/>
                <a:cs typeface="Arial" panose="020B0604020202020204" pitchFamily="34" charset="0"/>
              </a:rPr>
              <a:t>This model encompasses provision of a comprehensive financing package that involves mix of a grant and loan, with the objective of stretching the finance to ensure that it covers all aspects of farm operations required at a commercialization scale per commodity. </a:t>
            </a:r>
          </a:p>
          <a:p>
            <a:pPr lvl="0" algn="just"/>
            <a:r>
              <a:rPr lang="en-US" sz="2000" dirty="0">
                <a:latin typeface="Arial" panose="020B0604020202020204" pitchFamily="34" charset="0"/>
                <a:cs typeface="Arial" panose="020B0604020202020204" pitchFamily="34" charset="0"/>
              </a:rPr>
              <a:t>As a trial of the effectiveness of the selection criteria, GDARD have evaluated its database of all smallholder farmers in the province and developed a preliminary list of 50 commercial farmers but that this list will be subjected to review of the criteria of the final approved Strategy.</a:t>
            </a:r>
          </a:p>
          <a:p>
            <a:pPr marL="0" indent="0">
              <a:buNone/>
            </a:pPr>
            <a:endParaRPr lang="en-US" sz="1800" dirty="0">
              <a:solidFill>
                <a:srgbClr val="FF000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32828"/>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10</a:t>
            </a:r>
            <a:endParaRPr lang="en-US" altLang="en-US" sz="1400" dirty="0"/>
          </a:p>
        </p:txBody>
      </p:sp>
    </p:spTree>
    <p:extLst>
      <p:ext uri="{BB962C8B-B14F-4D97-AF65-F5344CB8AC3E}">
        <p14:creationId xmlns:p14="http://schemas.microsoft.com/office/powerpoint/2010/main" xmlns="" val="307750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22" y="897416"/>
            <a:ext cx="10684879" cy="427001"/>
          </a:xfrm>
        </p:spPr>
        <p:txBody>
          <a:bodyPr>
            <a:noAutofit/>
          </a:bodyPr>
          <a:lstStyle/>
          <a:p>
            <a:r>
              <a:rPr lang="en-US" sz="2600" b="1" dirty="0" smtClean="0"/>
              <a:t>RECRUITMENT OF VETERINARIANS AND MANAGEMENT OF ANIMAL DISEASE </a:t>
            </a:r>
            <a:endParaRPr lang="en-US" sz="2600" b="1" dirty="0"/>
          </a:p>
        </p:txBody>
      </p:sp>
      <p:sp>
        <p:nvSpPr>
          <p:cNvPr id="3" name="Content Placeholder 2"/>
          <p:cNvSpPr>
            <a:spLocks noGrp="1"/>
          </p:cNvSpPr>
          <p:nvPr>
            <p:ph idx="1"/>
          </p:nvPr>
        </p:nvSpPr>
        <p:spPr>
          <a:xfrm>
            <a:off x="1271118" y="1355236"/>
            <a:ext cx="10707683" cy="5001116"/>
          </a:xfrm>
          <a:ln w="1270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n-US" sz="1900" b="1" dirty="0">
                <a:latin typeface="Arial" panose="020B0604020202020204" pitchFamily="34" charset="0"/>
                <a:cs typeface="Arial" panose="020B0604020202020204" pitchFamily="34" charset="0"/>
              </a:rPr>
              <a:t>Progress on recruitment of Veterinarians</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The rollout of the Compulsory Community Services (CCS) program commenced in 2016.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Gauteng, received the first cohort of 26 veterinary graduates in 2016; 18 in 2017; and 14 in 2018.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Gauteng has gone further to employ 10 veterinarians on contract, who have been in the establishment since 2015.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These serve as mentors for the CCS veterinarians and also help to ensure continuity of community services year-on-year since the CCS Vets are only employed over a period of 12 months.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Since the inception, the Primary Animal Health program has been able to establish a number of mobile animal clinics across the province of Gauteng. These have enabled GDARD to expand its reach and improve access to veterinary services by poorer communities and small scale farmers.</a:t>
            </a:r>
          </a:p>
          <a:p>
            <a:pPr algn="just"/>
            <a:r>
              <a:rPr lang="en-US" sz="1900" b="1" dirty="0">
                <a:latin typeface="Arial" panose="020B0604020202020204" pitchFamily="34" charset="0"/>
                <a:cs typeface="Arial" panose="020B0604020202020204" pitchFamily="34" charset="0"/>
              </a:rPr>
              <a:t>Management of animal diseases</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The Gauteng province experienced its first outbreak of Highly Pathogenic Avian Influenza (H5N8).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Two (02) layer farms and one (01) broiler breeder farm were affected. </a:t>
            </a:r>
          </a:p>
          <a:p>
            <a:pPr lvl="1" algn="just">
              <a:buFont typeface="Courier New" panose="02070309020205020404" pitchFamily="49" charset="0"/>
              <a:buChar char="o"/>
            </a:pPr>
            <a:r>
              <a:rPr lang="en-US" sz="1900" dirty="0">
                <a:latin typeface="Arial" panose="020B0604020202020204" pitchFamily="34" charset="0"/>
                <a:cs typeface="Arial" panose="020B0604020202020204" pitchFamily="34" charset="0"/>
              </a:rPr>
              <a:t>These were depopulated and the process of cleaning and disinfected took place according to the proposed protocol. The sites are currently preparing to restock during the course of this year in order to resume production.</a:t>
            </a:r>
          </a:p>
          <a:p>
            <a:pPr marL="0" indent="0">
              <a:buNone/>
            </a:pPr>
            <a:endParaRPr lang="en-US" sz="1600" b="1" dirty="0">
              <a:latin typeface="Arial Narrow" panose="020B0606020202030204" pitchFamily="34" charset="0"/>
              <a:cs typeface="Arial" panose="020B0604020202020204" pitchFamily="34" charset="0"/>
            </a:endParaRPr>
          </a:p>
        </p:txBody>
      </p:sp>
      <p:cxnSp>
        <p:nvCxnSpPr>
          <p:cNvPr id="5" name="Straight Connector 4"/>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2330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11</a:t>
            </a:r>
            <a:endParaRPr lang="en-US" altLang="en-US" sz="1400" dirty="0"/>
          </a:p>
        </p:txBody>
      </p:sp>
    </p:spTree>
    <p:extLst>
      <p:ext uri="{BB962C8B-B14F-4D97-AF65-F5344CB8AC3E}">
        <p14:creationId xmlns:p14="http://schemas.microsoft.com/office/powerpoint/2010/main" xmlns="" val="59399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22" y="897416"/>
            <a:ext cx="10684879" cy="427001"/>
          </a:xfrm>
        </p:spPr>
        <p:txBody>
          <a:bodyPr>
            <a:noAutofit/>
          </a:bodyPr>
          <a:lstStyle/>
          <a:p>
            <a:r>
              <a:rPr lang="en-US" sz="2000" b="1" dirty="0" smtClean="0"/>
              <a:t>RECRUITMENT OF VETERINARIANS AND EXTENSION OFFICERS, MANAGEMENT OF ANIMAL DISEASE </a:t>
            </a:r>
            <a:endParaRPr lang="en-US" sz="2000" b="1" dirty="0"/>
          </a:p>
        </p:txBody>
      </p:sp>
      <p:sp>
        <p:nvSpPr>
          <p:cNvPr id="3" name="Content Placeholder 2"/>
          <p:cNvSpPr>
            <a:spLocks noGrp="1"/>
          </p:cNvSpPr>
          <p:nvPr>
            <p:ph idx="1"/>
          </p:nvPr>
        </p:nvSpPr>
        <p:spPr>
          <a:xfrm>
            <a:off x="1280644" y="1364760"/>
            <a:ext cx="10698158" cy="4855065"/>
          </a:xfrm>
          <a:ln w="12700"/>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1800" b="1" dirty="0">
                <a:latin typeface="Arial" panose="020B0604020202020204" pitchFamily="34" charset="0"/>
                <a:cs typeface="Arial" panose="020B0604020202020204" pitchFamily="34" charset="0"/>
              </a:rPr>
              <a:t>Progress on recruitment of Veterinarians</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The rollout of the Compulsory Community Services (CCS) program commenced in 2016.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Gauteng, received the first cohort of 26 veterinary graduates in 2016; 18 in 2017; and 14 in 2018.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Gauteng has gone further to employ 10 veterinarians on contract, who have been in the establishment since 2015.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These serve as mentors for the CCS veterinarians and also help to ensure continuity of community services year-on-year since the CCS Vets are only employed over a period of 12 months.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Since the inception, the Primary Animal Health program has been able to establish a number of mobile animal clinics across the province of Gauteng. These have enabled GDARD to expand its reach and improve access to veterinary services by poorer communities and small scale farmers.</a:t>
            </a:r>
          </a:p>
          <a:p>
            <a:pPr algn="just"/>
            <a:r>
              <a:rPr lang="en-US" sz="1800" b="1" dirty="0">
                <a:latin typeface="Arial" panose="020B0604020202020204" pitchFamily="34" charset="0"/>
                <a:cs typeface="Arial" panose="020B0604020202020204" pitchFamily="34" charset="0"/>
              </a:rPr>
              <a:t>Management of animal diseases</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The Gauteng province experienced its first outbreak of Highly Pathogenic Avian Influenza (H5N8).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Two (02) layer farms and one (01) broiler breeder farm were affected. </a:t>
            </a:r>
          </a:p>
          <a:p>
            <a:pPr lvl="1" algn="just">
              <a:buFont typeface="Courier New" panose="02070309020205020404" pitchFamily="49" charset="0"/>
              <a:buChar char="o"/>
            </a:pPr>
            <a:r>
              <a:rPr lang="en-US" sz="1800" dirty="0">
                <a:latin typeface="Arial" panose="020B0604020202020204" pitchFamily="34" charset="0"/>
                <a:cs typeface="Arial" panose="020B0604020202020204" pitchFamily="34" charset="0"/>
              </a:rPr>
              <a:t>These were depopulated and the process of cleaning and disinfected took place according to the proposed protocol. The sites are currently preparing to restock during the course of this year in order to resume production.</a:t>
            </a:r>
          </a:p>
          <a:p>
            <a:endParaRPr lang="en-US" sz="1800" dirty="0">
              <a:latin typeface="Arial" panose="020B0604020202020204" pitchFamily="34" charset="0"/>
              <a:cs typeface="Arial" panose="020B0604020202020204" pitchFamily="34" charset="0"/>
            </a:endParaRPr>
          </a:p>
        </p:txBody>
      </p:sp>
      <p:cxnSp>
        <p:nvCxnSpPr>
          <p:cNvPr id="5" name="Straight Connector 4"/>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32828"/>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1</a:t>
            </a:r>
            <a:fld id="{75A2FDA2-88D5-4631-83C5-CE03678E47FD}" type="slidenum">
              <a:rPr lang="en-US" altLang="en-US" sz="1400" smtClean="0"/>
              <a:pPr algn="ctr" eaLnBrk="1" hangingPunct="1"/>
              <a:t>12</a:t>
            </a:fld>
            <a:endParaRPr lang="en-US" altLang="en-US" sz="1400" dirty="0"/>
          </a:p>
        </p:txBody>
      </p:sp>
    </p:spTree>
    <p:extLst>
      <p:ext uri="{BB962C8B-B14F-4D97-AF65-F5344CB8AC3E}">
        <p14:creationId xmlns:p14="http://schemas.microsoft.com/office/powerpoint/2010/main" xmlns="" val="37890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07" y="870201"/>
            <a:ext cx="10684879" cy="427001"/>
          </a:xfrm>
        </p:spPr>
        <p:txBody>
          <a:bodyPr>
            <a:noAutofit/>
          </a:bodyPr>
          <a:lstStyle/>
          <a:p>
            <a:r>
              <a:rPr lang="en-US" sz="2800" b="1" dirty="0" smtClean="0"/>
              <a:t>THE REHABILITATION OF AGRICULTURAL LAND IN PROVINCES</a:t>
            </a:r>
            <a:endParaRPr lang="en-US" sz="2800" b="1" dirty="0"/>
          </a:p>
        </p:txBody>
      </p:sp>
      <p:sp>
        <p:nvSpPr>
          <p:cNvPr id="3" name="Content Placeholder 2"/>
          <p:cNvSpPr>
            <a:spLocks noGrp="1"/>
          </p:cNvSpPr>
          <p:nvPr>
            <p:ph idx="1"/>
          </p:nvPr>
        </p:nvSpPr>
        <p:spPr>
          <a:xfrm>
            <a:off x="1280643" y="1345711"/>
            <a:ext cx="10747143" cy="4997940"/>
          </a:xfrm>
          <a:ln w="1270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
            <a:r>
              <a:rPr lang="en-US" sz="4800" dirty="0">
                <a:latin typeface="Arial" panose="020B0604020202020204" pitchFamily="34" charset="0"/>
                <a:ea typeface="Calibri" panose="020F0502020204030204" pitchFamily="34" charset="0"/>
                <a:cs typeface="Arial" panose="020B0604020202020204" pitchFamily="34" charset="0"/>
              </a:rPr>
              <a:t>The alien and invasive plant species are plant species that are not native to a specific location and has a tendency to spread and cause damage to an environment. </a:t>
            </a:r>
          </a:p>
          <a:p>
            <a:pPr algn="just"/>
            <a:r>
              <a:rPr lang="en-US" sz="4800" dirty="0">
                <a:latin typeface="Arial" panose="020B0604020202020204" pitchFamily="34" charset="0"/>
                <a:ea typeface="Calibri" panose="020F0502020204030204" pitchFamily="34" charset="0"/>
                <a:cs typeface="Arial" panose="020B0604020202020204" pitchFamily="34" charset="0"/>
              </a:rPr>
              <a:t>Most of these plant species consume a huge amount of water and this has a potential to deplete the scarce water resources as South Africa is a water scarce country. </a:t>
            </a:r>
          </a:p>
          <a:p>
            <a:pPr algn="just"/>
            <a:r>
              <a:rPr lang="en-US" sz="4800" dirty="0">
                <a:latin typeface="Arial" panose="020B0604020202020204" pitchFamily="34" charset="0"/>
                <a:ea typeface="Calibri" panose="020F0502020204030204" pitchFamily="34" charset="0"/>
                <a:cs typeface="Arial" panose="020B0604020202020204" pitchFamily="34" charset="0"/>
              </a:rPr>
              <a:t>In addition to alien plant species, SA is also experiencing a problem of bush encroachment which is defined as the increase of woody plants (trees and shrubs) densities so that the natural equilibrium of woody plant layer and herbaceous layer densities shift unfavorably resulting into the degradation of the grass layer greatly reducing the grazing capacity of the land.</a:t>
            </a:r>
            <a:endParaRPr lang="en-ZA" sz="4800" dirty="0">
              <a:latin typeface="Arial" panose="020B0604020202020204" pitchFamily="34" charset="0"/>
              <a:ea typeface="Calibri" panose="020F0502020204030204" pitchFamily="34" charset="0"/>
              <a:cs typeface="Arial" panose="020B0604020202020204" pitchFamily="34" charset="0"/>
            </a:endParaRPr>
          </a:p>
          <a:p>
            <a:pPr lvl="0" algn="just"/>
            <a:r>
              <a:rPr lang="en-US" sz="4800" dirty="0">
                <a:latin typeface="Arial" panose="020B0604020202020204" pitchFamily="34" charset="0"/>
                <a:cs typeface="Arial" panose="020B0604020202020204" pitchFamily="34" charset="0"/>
              </a:rPr>
              <a:t>The control of these Alien and encroaching species can be done using Mechanical (cutting, pulling); Chemical (use of registered herbicides) or Biological (use of natural enemies) or a combination of these methods. </a:t>
            </a: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marL="0" lvl="0" indent="0">
              <a:buNone/>
            </a:pPr>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lvl="0"/>
            <a:endParaRPr lang="en-US" sz="2000" dirty="0">
              <a:latin typeface="Arial Narrow" panose="020B0606020202030204" pitchFamily="34" charset="0"/>
            </a:endParaRPr>
          </a:p>
          <a:p>
            <a:pPr algn="just"/>
            <a:r>
              <a:rPr lang="en-US" sz="4800" dirty="0">
                <a:latin typeface="Arial" panose="020B0604020202020204" pitchFamily="34" charset="0"/>
                <a:cs typeface="Arial" panose="020B0604020202020204" pitchFamily="34" charset="0"/>
              </a:rPr>
              <a:t>To date 1 475.5 ha of land has been protected/ rehabilitated through the removal of alien invasive and bush encroaching plant species in various Gauteng Districts and Metros as depicted in the table above.</a:t>
            </a:r>
            <a:endParaRPr lang="en-ZA" sz="4800" dirty="0">
              <a:latin typeface="Arial" panose="020B0604020202020204" pitchFamily="34" charset="0"/>
              <a:cs typeface="Arial" panose="020B0604020202020204" pitchFamily="34" charset="0"/>
            </a:endParaRPr>
          </a:p>
          <a:p>
            <a:pPr algn="just"/>
            <a:r>
              <a:rPr lang="en-US" sz="4800" dirty="0">
                <a:latin typeface="Arial" panose="020B0604020202020204" pitchFamily="34" charset="0"/>
                <a:cs typeface="Arial" panose="020B0604020202020204" pitchFamily="34" charset="0"/>
              </a:rPr>
              <a:t>The 1</a:t>
            </a:r>
            <a:r>
              <a:rPr lang="en-US" sz="4800" baseline="30000" dirty="0">
                <a:latin typeface="Arial" panose="020B0604020202020204" pitchFamily="34" charset="0"/>
                <a:cs typeface="Arial" panose="020B0604020202020204" pitchFamily="34" charset="0"/>
              </a:rPr>
              <a:t>st</a:t>
            </a:r>
            <a:r>
              <a:rPr lang="en-US" sz="4800" dirty="0">
                <a:latin typeface="Arial" panose="020B0604020202020204" pitchFamily="34" charset="0"/>
                <a:cs typeface="Arial" panose="020B0604020202020204" pitchFamily="34" charset="0"/>
              </a:rPr>
              <a:t> five projects in the table below depicts most common alien species removed include the </a:t>
            </a:r>
            <a:r>
              <a:rPr lang="en-US" sz="4800" dirty="0" err="1">
                <a:latin typeface="Arial" panose="020B0604020202020204" pitchFamily="34" charset="0"/>
                <a:cs typeface="Arial" panose="020B0604020202020204" pitchFamily="34" charset="0"/>
              </a:rPr>
              <a:t>Bluegum</a:t>
            </a:r>
            <a:r>
              <a:rPr lang="en-US" sz="4800" dirty="0">
                <a:latin typeface="Arial" panose="020B0604020202020204" pitchFamily="34" charset="0"/>
                <a:cs typeface="Arial" panose="020B0604020202020204" pitchFamily="34" charset="0"/>
              </a:rPr>
              <a:t> trees, Wattle and Lantana </a:t>
            </a:r>
            <a:r>
              <a:rPr lang="en-US" sz="4800" dirty="0" smtClean="0">
                <a:latin typeface="Arial" panose="020B0604020202020204" pitchFamily="34" charset="0"/>
                <a:cs typeface="Arial" panose="020B0604020202020204" pitchFamily="34" charset="0"/>
              </a:rPr>
              <a:t>Camera </a:t>
            </a:r>
            <a:r>
              <a:rPr lang="en-US" sz="4800" dirty="0">
                <a:latin typeface="Arial" panose="020B0604020202020204" pitchFamily="34" charset="0"/>
                <a:cs typeface="Arial" panose="020B0604020202020204" pitchFamily="34" charset="0"/>
              </a:rPr>
              <a:t>whilst the Bush encroaching species is the </a:t>
            </a:r>
            <a:r>
              <a:rPr lang="en-US" sz="4800" dirty="0" err="1">
                <a:latin typeface="Arial" panose="020B0604020202020204" pitchFamily="34" charset="0"/>
                <a:cs typeface="Arial" panose="020B0604020202020204" pitchFamily="34" charset="0"/>
              </a:rPr>
              <a:t>Slangbos</a:t>
            </a:r>
            <a:r>
              <a:rPr lang="en-US" sz="4800" dirty="0">
                <a:latin typeface="Arial" panose="020B0604020202020204" pitchFamily="34" charset="0"/>
                <a:cs typeface="Arial" panose="020B0604020202020204" pitchFamily="34" charset="0"/>
              </a:rPr>
              <a:t>. </a:t>
            </a:r>
          </a:p>
          <a:p>
            <a:pPr lvl="0" algn="just"/>
            <a:r>
              <a:rPr lang="en-US" sz="4800" dirty="0">
                <a:latin typeface="Arial" panose="020B0604020202020204" pitchFamily="34" charset="0"/>
                <a:cs typeface="Arial" panose="020B0604020202020204" pitchFamily="34" charset="0"/>
              </a:rPr>
              <a:t>Conventional farming methods also have a potential of damaging land resources. </a:t>
            </a:r>
          </a:p>
          <a:p>
            <a:pPr lvl="0" algn="just"/>
            <a:r>
              <a:rPr lang="en-US" sz="4800" dirty="0">
                <a:latin typeface="Arial" panose="020B0604020202020204" pitchFamily="34" charset="0"/>
                <a:cs typeface="Arial" panose="020B0604020202020204" pitchFamily="34" charset="0"/>
              </a:rPr>
              <a:t>To mitigate against this, Conservation Agricultural (CA) methods are used. CA focuses on 3 principles: No till (minimum soil disturbance); Permanent Soil Cover and Crop Rotation. A 15ha plot in </a:t>
            </a:r>
            <a:r>
              <a:rPr lang="en-US" sz="4800" dirty="0" err="1">
                <a:latin typeface="Arial" panose="020B0604020202020204" pitchFamily="34" charset="0"/>
                <a:cs typeface="Arial" panose="020B0604020202020204" pitchFamily="34" charset="0"/>
              </a:rPr>
              <a:t>Ennerdale</a:t>
            </a:r>
            <a:r>
              <a:rPr lang="en-US" sz="4800" dirty="0">
                <a:latin typeface="Arial" panose="020B0604020202020204" pitchFamily="34" charset="0"/>
                <a:cs typeface="Arial" panose="020B0604020202020204" pitchFamily="34" charset="0"/>
              </a:rPr>
              <a:t> was converted from conventional to CA farming practices. </a:t>
            </a:r>
            <a:endParaRPr lang="en-ZA" sz="4800" b="1" dirty="0">
              <a:latin typeface="Arial" panose="020B0604020202020204" pitchFamily="34" charset="0"/>
              <a:cs typeface="Arial" panose="020B0604020202020204" pitchFamily="34" charset="0"/>
            </a:endParaRPr>
          </a:p>
          <a:p>
            <a:pPr marL="0" indent="0" algn="just">
              <a:buNone/>
            </a:pPr>
            <a:endParaRPr lang="en-US" sz="4800" dirty="0">
              <a:solidFill>
                <a:srgbClr val="FF000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789866429"/>
              </p:ext>
            </p:extLst>
          </p:nvPr>
        </p:nvGraphicFramePr>
        <p:xfrm>
          <a:off x="1738874" y="2901234"/>
          <a:ext cx="9461165" cy="1870374"/>
        </p:xfrm>
        <a:graphic>
          <a:graphicData uri="http://schemas.openxmlformats.org/drawingml/2006/table">
            <a:tbl>
              <a:tblPr firstRow="1" bandRow="1">
                <a:tableStyleId>{5C22544A-7EE6-4342-B048-85BDC9FD1C3A}</a:tableStyleId>
              </a:tblPr>
              <a:tblGrid>
                <a:gridCol w="1699651">
                  <a:extLst>
                    <a:ext uri="{9D8B030D-6E8A-4147-A177-3AD203B41FA5}">
                      <a16:colId xmlns:a16="http://schemas.microsoft.com/office/drawing/2014/main" xmlns="" val="20000"/>
                    </a:ext>
                  </a:extLst>
                </a:gridCol>
                <a:gridCol w="1164771">
                  <a:extLst>
                    <a:ext uri="{9D8B030D-6E8A-4147-A177-3AD203B41FA5}">
                      <a16:colId xmlns:a16="http://schemas.microsoft.com/office/drawing/2014/main" xmlns="" val="20001"/>
                    </a:ext>
                  </a:extLst>
                </a:gridCol>
                <a:gridCol w="2547258">
                  <a:extLst>
                    <a:ext uri="{9D8B030D-6E8A-4147-A177-3AD203B41FA5}">
                      <a16:colId xmlns:a16="http://schemas.microsoft.com/office/drawing/2014/main" xmlns="" val="20002"/>
                    </a:ext>
                  </a:extLst>
                </a:gridCol>
                <a:gridCol w="2721428">
                  <a:extLst>
                    <a:ext uri="{9D8B030D-6E8A-4147-A177-3AD203B41FA5}">
                      <a16:colId xmlns:a16="http://schemas.microsoft.com/office/drawing/2014/main" xmlns="" val="20003"/>
                    </a:ext>
                  </a:extLst>
                </a:gridCol>
                <a:gridCol w="1328057">
                  <a:extLst>
                    <a:ext uri="{9D8B030D-6E8A-4147-A177-3AD203B41FA5}">
                      <a16:colId xmlns:a16="http://schemas.microsoft.com/office/drawing/2014/main" xmlns="" val="20004"/>
                    </a:ext>
                  </a:extLst>
                </a:gridCol>
              </a:tblGrid>
              <a:tr h="242016">
                <a:tc>
                  <a:txBody>
                    <a:bodyPr/>
                    <a:lstStyle/>
                    <a:p>
                      <a:pPr algn="ctr">
                        <a:lnSpc>
                          <a:spcPct val="115000"/>
                        </a:lnSpc>
                        <a:spcAft>
                          <a:spcPts val="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BENEFICIARIES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CONTACT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FARM NAME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MUNICIPALITY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15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HECTARES CLEARED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0"/>
                  </a:ext>
                </a:extLst>
              </a:tr>
              <a:tr h="193493">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Mr. Charles </a:t>
                      </a: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Yende</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082 659 0097</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Nooitgedacht</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portion 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Lesedi Local Municipality</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163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13097">
                <a:tc>
                  <a:txBody>
                    <a:bodyPr/>
                    <a:lstStyle/>
                    <a:p>
                      <a:pPr>
                        <a:lnSpc>
                          <a:spcPct val="150000"/>
                        </a:lnSpc>
                        <a:spcAft>
                          <a:spcPts val="0"/>
                        </a:spcAft>
                      </a:pPr>
                      <a:r>
                        <a:rPr lang="en-US" sz="1100" dirty="0">
                          <a:effectLst/>
                          <a:latin typeface="Arial Narrow" panose="020B0606020202030204" pitchFamily="34" charset="0"/>
                          <a:ea typeface="Times New Roman" panose="02020603050405020304" pitchFamily="18" charset="0"/>
                          <a:cs typeface="Times New Roman" panose="02020603050405020304" pitchFamily="18" charset="0"/>
                        </a:rPr>
                        <a:t>Ms. Prudence </a:t>
                      </a:r>
                      <a:r>
                        <a:rPr lang="en-US" sz="1100" dirty="0" err="1">
                          <a:effectLst/>
                          <a:latin typeface="Arial Narrow" panose="020B0606020202030204" pitchFamily="34" charset="0"/>
                          <a:ea typeface="Times New Roman" panose="02020603050405020304" pitchFamily="18" charset="0"/>
                          <a:cs typeface="Times New Roman" panose="02020603050405020304" pitchFamily="18" charset="0"/>
                        </a:rPr>
                        <a:t>Ramfate</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074 730 1856</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Kraalkop</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147 IQ Portion 25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Merafong</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City Local Municipality</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228</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1698317"/>
                  </a:ext>
                </a:extLst>
              </a:tr>
              <a:tr h="201158">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Mr. Happy </a:t>
                      </a: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Tlhame</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Mohane</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061 394 0704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Sluis 46 IQ</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Mogale City Local Municipality</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439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60113809"/>
                  </a:ext>
                </a:extLst>
              </a:tr>
              <a:tr h="174171">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Ms. Pinky </a:t>
                      </a:r>
                      <a:r>
                        <a:rPr lang="en-US" sz="1100" dirty="0" err="1">
                          <a:effectLst/>
                          <a:latin typeface="Arial Narrow" panose="020B0606020202030204" pitchFamily="34" charset="0"/>
                          <a:ea typeface="Calibri" panose="020F0502020204030204" pitchFamily="34" charset="0"/>
                          <a:cs typeface="Times New Roman" panose="02020603050405020304" pitchFamily="18" charset="0"/>
                        </a:rPr>
                        <a:t>Tlhabedi</a:t>
                      </a:r>
                      <a:r>
                        <a:rPr lang="en-US"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082 839 4436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Vaalfontein</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1074420" algn="ctr"/>
                        </a:tabLs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Emfuleni Local Municipality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104.5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97798192"/>
                  </a:ext>
                </a:extLst>
              </a:tr>
              <a:tr h="205232">
                <a:tc>
                  <a:txBody>
                    <a:bodyPr/>
                    <a:lstStyle/>
                    <a:p>
                      <a:pP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Ms. Olga Nomonde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073 468 2260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Rietfontein 336 IQ</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City of Johannesburg Metropolitan Municipality</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541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36846">
                <a:tc>
                  <a:txBody>
                    <a:bodyPr/>
                    <a:lstStyle/>
                    <a:p>
                      <a:pPr>
                        <a:lnSpc>
                          <a:spcPct val="150000"/>
                        </a:lnSpc>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Mr. Happy Seane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079 590 6362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Arial Narrow" panose="020B0606020202030204" pitchFamily="34" charset="0"/>
                          <a:ea typeface="Times New Roman" panose="02020603050405020304" pitchFamily="18" charset="0"/>
                          <a:cs typeface="Times New Roman" panose="02020603050405020304" pitchFamily="18" charset="0"/>
                        </a:rPr>
                        <a:t>Faranani Ennerdale CA community project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a:effectLst/>
                          <a:latin typeface="Arial Narrow" panose="020B0606020202030204" pitchFamily="34" charset="0"/>
                          <a:ea typeface="Calibri" panose="020F0502020204030204" pitchFamily="34" charset="0"/>
                          <a:cs typeface="Times New Roman" panose="02020603050405020304" pitchFamily="18" charset="0"/>
                        </a:rPr>
                        <a:t>City of Johannesburg Metropolitan Municipality</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63834">
                <a:tc gridSpan="4">
                  <a:txBody>
                    <a:bodyPr/>
                    <a:lstStyle/>
                    <a:p>
                      <a:r>
                        <a:rPr lang="en-ZA" sz="1100" b="1" dirty="0">
                          <a:latin typeface="Arial Narrow" panose="020B0606020202030204" pitchFamily="34" charset="0"/>
                        </a:rPr>
                        <a:t>TOTAL</a:t>
                      </a:r>
                    </a:p>
                  </a:txBody>
                  <a:tcPr/>
                </a:tc>
                <a:tc hMerge="1">
                  <a:txBody>
                    <a:bodyPr/>
                    <a:lstStyle/>
                    <a:p>
                      <a:pPr algn="ctr"/>
                      <a:endParaRPr lang="en-ZA" b="1" dirty="0">
                        <a:latin typeface="Arial Narrow" panose="020B0606020202030204" pitchFamily="34" charset="0"/>
                      </a:endParaRPr>
                    </a:p>
                  </a:txBody>
                  <a:tcPr/>
                </a:tc>
                <a:tc hMerge="1">
                  <a:txBody>
                    <a:bodyPr/>
                    <a:lstStyle/>
                    <a:p>
                      <a:pPr algn="ctr"/>
                      <a:endParaRPr lang="en-ZA" b="1" dirty="0">
                        <a:latin typeface="Arial Narrow" panose="020B0606020202030204" pitchFamily="34" charset="0"/>
                      </a:endParaRPr>
                    </a:p>
                  </a:txBody>
                  <a:tcPr/>
                </a:tc>
                <a:tc hMerge="1">
                  <a:txBody>
                    <a:bodyPr/>
                    <a:lstStyle/>
                    <a:p>
                      <a:pPr algn="ctr"/>
                      <a:endParaRPr lang="en-ZA" b="1" dirty="0">
                        <a:latin typeface="Arial Narrow" panose="020B0606020202030204" pitchFamily="34" charset="0"/>
                      </a:endParaRPr>
                    </a:p>
                  </a:txBody>
                  <a:tcPr/>
                </a:tc>
                <a:tc>
                  <a:txBody>
                    <a:bodyPr/>
                    <a:lstStyle/>
                    <a:p>
                      <a:pPr algn="ctr"/>
                      <a:r>
                        <a:rPr lang="en-ZA" sz="1100" b="1" dirty="0">
                          <a:latin typeface="Arial Narrow" panose="020B0606020202030204" pitchFamily="34" charset="0"/>
                        </a:rPr>
                        <a:t>1 490.5</a:t>
                      </a:r>
                    </a:p>
                  </a:txBody>
                  <a:tcPr/>
                </a:tc>
                <a:extLst>
                  <a:ext uri="{0D108BD9-81ED-4DB2-BD59-A6C34878D82A}">
                    <a16:rowId xmlns:a16="http://schemas.microsoft.com/office/drawing/2014/main" xmlns="" val="10004"/>
                  </a:ext>
                </a:extLst>
              </a:tr>
            </a:tbl>
          </a:graphicData>
        </a:graphic>
      </p:graphicFrame>
      <p:cxnSp>
        <p:nvCxnSpPr>
          <p:cNvPr id="7" name="Straight Connector 6"/>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noGrp="1"/>
          </p:cNvSpPr>
          <p:nvPr/>
        </p:nvSpPr>
        <p:spPr>
          <a:xfrm>
            <a:off x="11682413" y="652330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13</a:t>
            </a:r>
            <a:endParaRPr lang="en-US" altLang="en-US" sz="1400" dirty="0"/>
          </a:p>
        </p:txBody>
      </p:sp>
    </p:spTree>
    <p:extLst>
      <p:ext uri="{BB962C8B-B14F-4D97-AF65-F5344CB8AC3E}">
        <p14:creationId xmlns:p14="http://schemas.microsoft.com/office/powerpoint/2010/main" xmlns="" val="235553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2907" y="870201"/>
            <a:ext cx="10684879" cy="427001"/>
          </a:xfrm>
        </p:spPr>
        <p:txBody>
          <a:bodyPr>
            <a:noAutofit/>
          </a:bodyPr>
          <a:lstStyle/>
          <a:p>
            <a:r>
              <a:rPr lang="en-US" sz="2800" b="1" dirty="0" smtClean="0"/>
              <a:t>THANK YOU</a:t>
            </a:r>
            <a:endParaRPr lang="en-US" sz="2800" b="1" dirty="0"/>
          </a:p>
        </p:txBody>
      </p:sp>
      <p:pic>
        <p:nvPicPr>
          <p:cNvPr id="9" name="Picture 8"/>
          <p:cNvPicPr>
            <a:picLocks noChangeAspect="1"/>
          </p:cNvPicPr>
          <p:nvPr/>
        </p:nvPicPr>
        <p:blipFill>
          <a:blip r:embed="rId2" cstate="print"/>
          <a:stretch>
            <a:fillRect/>
          </a:stretch>
        </p:blipFill>
        <p:spPr>
          <a:xfrm>
            <a:off x="1304806" y="1351882"/>
            <a:ext cx="10722979" cy="5506118"/>
          </a:xfrm>
          <a:prstGeom prst="rect">
            <a:avLst/>
          </a:prstGeom>
        </p:spPr>
      </p:pic>
    </p:spTree>
    <p:extLst>
      <p:ext uri="{BB962C8B-B14F-4D97-AF65-F5344CB8AC3E}">
        <p14:creationId xmlns:p14="http://schemas.microsoft.com/office/powerpoint/2010/main" xmlns="" val="228579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832100"/>
            <a:ext cx="8106439" cy="580284"/>
          </a:xfrm>
        </p:spPr>
        <p:txBody>
          <a:bodyPr>
            <a:normAutofit/>
          </a:bodyPr>
          <a:lstStyle/>
          <a:p>
            <a:r>
              <a:rPr lang="en-ZA" altLang="en-US" sz="2800" b="1" dirty="0"/>
              <a:t>TABLE OF CONTENTS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03580092"/>
              </p:ext>
            </p:extLst>
          </p:nvPr>
        </p:nvGraphicFramePr>
        <p:xfrm>
          <a:off x="2319648" y="1412384"/>
          <a:ext cx="8225192" cy="525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1457325" y="6677291"/>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noGrp="1"/>
          </p:cNvSpPr>
          <p:nvPr/>
        </p:nvSpPr>
        <p:spPr>
          <a:xfrm>
            <a:off x="11682413" y="654235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5A2FDA2-88D5-4631-83C5-CE03678E47FD}" type="slidenum">
              <a:rPr lang="en-US" altLang="en-US" sz="1400"/>
              <a:pPr algn="ctr" eaLnBrk="1" hangingPunct="1"/>
              <a:t>2</a:t>
            </a:fld>
            <a:endParaRPr lang="en-US" altLang="en-US" sz="1400"/>
          </a:p>
        </p:txBody>
      </p:sp>
    </p:spTree>
    <p:extLst>
      <p:ext uri="{BB962C8B-B14F-4D97-AF65-F5344CB8AC3E}">
        <p14:creationId xmlns:p14="http://schemas.microsoft.com/office/powerpoint/2010/main" xmlns="" val="272862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31181" y="871290"/>
            <a:ext cx="8013659" cy="427001"/>
          </a:xfrm>
        </p:spPr>
        <p:txBody>
          <a:bodyPr>
            <a:noAutofit/>
          </a:bodyPr>
          <a:lstStyle/>
          <a:p>
            <a:r>
              <a:rPr lang="en-ZA" sz="2800" b="1" dirty="0"/>
              <a:t>PURPOSE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692923525"/>
              </p:ext>
            </p:extLst>
          </p:nvPr>
        </p:nvGraphicFramePr>
        <p:xfrm>
          <a:off x="1305864" y="1362245"/>
          <a:ext cx="10705161" cy="490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1457325" y="6677291"/>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noGrp="1"/>
          </p:cNvSpPr>
          <p:nvPr/>
        </p:nvSpPr>
        <p:spPr>
          <a:xfrm>
            <a:off x="11682413" y="654235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3</a:t>
            </a:r>
            <a:endParaRPr lang="en-US" altLang="en-US" sz="1400" dirty="0"/>
          </a:p>
        </p:txBody>
      </p:sp>
    </p:spTree>
    <p:extLst>
      <p:ext uri="{BB962C8B-B14F-4D97-AF65-F5344CB8AC3E}">
        <p14:creationId xmlns:p14="http://schemas.microsoft.com/office/powerpoint/2010/main" xmlns="" val="182303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595" y="1355441"/>
            <a:ext cx="10736956" cy="4924425"/>
          </a:xfrm>
          <a:ln>
            <a:solidFill>
              <a:schemeClr val="accent1"/>
            </a:solidFill>
          </a:ln>
        </p:spPr>
        <p:txBody>
          <a:bodyPr>
            <a:normAutofit/>
          </a:bodyPr>
          <a:lstStyle/>
          <a:p>
            <a:pPr marL="0" indent="0" algn="ctr">
              <a:lnSpc>
                <a:spcPct val="114000"/>
              </a:lnSpc>
              <a:spcBef>
                <a:spcPts val="0"/>
              </a:spcBef>
              <a:buNone/>
            </a:pPr>
            <a:r>
              <a:rPr lang="en-ZA" sz="2800" b="1" dirty="0" smtClean="0">
                <a:latin typeface="Arial Narrow" panose="020B0606020202030204" pitchFamily="34" charset="0"/>
              </a:rPr>
              <a:t>VISION </a:t>
            </a:r>
          </a:p>
          <a:p>
            <a:pPr marL="0" indent="0" algn="ctr">
              <a:lnSpc>
                <a:spcPct val="114000"/>
              </a:lnSpc>
              <a:spcBef>
                <a:spcPts val="0"/>
              </a:spcBef>
              <a:buNone/>
            </a:pPr>
            <a:r>
              <a:rPr lang="en-US" sz="2200" dirty="0" smtClean="0">
                <a:latin typeface="Arial Narrow" panose="020B0606020202030204" pitchFamily="34" charset="0"/>
              </a:rPr>
              <a:t>An </a:t>
            </a:r>
            <a:r>
              <a:rPr lang="en-US" sz="2200" dirty="0">
                <a:latin typeface="Arial Narrow" panose="020B0606020202030204" pitchFamily="34" charset="0"/>
              </a:rPr>
              <a:t>economically transformed agricultural sector and sustainable environmental management for healthy, food secure, developed rural and urban communities in Gauteng.</a:t>
            </a:r>
          </a:p>
          <a:p>
            <a:pPr marL="0" indent="0" algn="ctr">
              <a:lnSpc>
                <a:spcPct val="114000"/>
              </a:lnSpc>
              <a:spcBef>
                <a:spcPts val="0"/>
              </a:spcBef>
              <a:buNone/>
            </a:pPr>
            <a:endParaRPr lang="en-US" sz="2200" b="1" dirty="0">
              <a:latin typeface="Arial Narrow" panose="020B0606020202030204" pitchFamily="34" charset="0"/>
            </a:endParaRPr>
          </a:p>
          <a:p>
            <a:pPr marL="0" indent="0" algn="ctr">
              <a:lnSpc>
                <a:spcPct val="114000"/>
              </a:lnSpc>
              <a:spcBef>
                <a:spcPts val="0"/>
              </a:spcBef>
              <a:buNone/>
            </a:pPr>
            <a:r>
              <a:rPr lang="en-US" sz="2800" b="1" dirty="0" smtClean="0">
                <a:latin typeface="Arial Narrow" panose="020B0606020202030204" pitchFamily="34" charset="0"/>
              </a:rPr>
              <a:t>MISSION</a:t>
            </a:r>
          </a:p>
          <a:p>
            <a:pPr marL="0" indent="0" algn="ctr">
              <a:lnSpc>
                <a:spcPct val="114000"/>
              </a:lnSpc>
              <a:spcBef>
                <a:spcPts val="0"/>
              </a:spcBef>
              <a:buNone/>
            </a:pPr>
            <a:r>
              <a:rPr lang="en-US" sz="2200" dirty="0" smtClean="0">
                <a:latin typeface="Arial Narrow" panose="020B0606020202030204" pitchFamily="34" charset="0"/>
              </a:rPr>
              <a:t>To </a:t>
            </a:r>
            <a:r>
              <a:rPr lang="en-US" sz="2200" dirty="0">
                <a:latin typeface="Arial Narrow" panose="020B0606020202030204" pitchFamily="34" charset="0"/>
              </a:rPr>
              <a:t>radically modernize and transform agriculture, environment and rural development by:</a:t>
            </a:r>
          </a:p>
          <a:p>
            <a:pPr marL="0" indent="0" algn="ctr">
              <a:lnSpc>
                <a:spcPct val="114000"/>
              </a:lnSpc>
              <a:spcBef>
                <a:spcPts val="0"/>
              </a:spcBef>
              <a:buNone/>
            </a:pPr>
            <a:r>
              <a:rPr lang="en-US" sz="2200" dirty="0">
                <a:latin typeface="Arial Narrow" panose="020B0606020202030204" pitchFamily="34" charset="0"/>
              </a:rPr>
              <a:t>•	Promoting environmental protection and management;</a:t>
            </a:r>
          </a:p>
          <a:p>
            <a:pPr marL="0" indent="0" algn="ctr">
              <a:lnSpc>
                <a:spcPct val="114000"/>
              </a:lnSpc>
              <a:spcBef>
                <a:spcPts val="0"/>
              </a:spcBef>
              <a:buNone/>
            </a:pPr>
            <a:r>
              <a:rPr lang="en-US" sz="2200" dirty="0">
                <a:latin typeface="Arial Narrow" panose="020B0606020202030204" pitchFamily="34" charset="0"/>
              </a:rPr>
              <a:t>•	Expanding access to agricultural opportunities;</a:t>
            </a:r>
          </a:p>
          <a:p>
            <a:pPr marL="0" indent="0" algn="ctr">
              <a:lnSpc>
                <a:spcPct val="114000"/>
              </a:lnSpc>
              <a:spcBef>
                <a:spcPts val="0"/>
              </a:spcBef>
              <a:buNone/>
            </a:pPr>
            <a:r>
              <a:rPr lang="en-US" sz="2200" dirty="0">
                <a:latin typeface="Arial Narrow" panose="020B0606020202030204" pitchFamily="34" charset="0"/>
              </a:rPr>
              <a:t>•	Maximising food security;</a:t>
            </a:r>
          </a:p>
          <a:p>
            <a:pPr marL="0" indent="0" algn="ctr">
              <a:lnSpc>
                <a:spcPct val="114000"/>
              </a:lnSpc>
              <a:spcBef>
                <a:spcPts val="0"/>
              </a:spcBef>
              <a:buNone/>
            </a:pPr>
            <a:r>
              <a:rPr lang="en-US" sz="2200" dirty="0">
                <a:latin typeface="Arial Narrow" panose="020B0606020202030204" pitchFamily="34" charset="0"/>
              </a:rPr>
              <a:t>•	Up-scaling rural development;</a:t>
            </a:r>
          </a:p>
          <a:p>
            <a:pPr marL="0" indent="0" algn="ctr">
              <a:lnSpc>
                <a:spcPct val="114000"/>
              </a:lnSpc>
              <a:spcBef>
                <a:spcPts val="0"/>
              </a:spcBef>
              <a:buNone/>
            </a:pPr>
            <a:r>
              <a:rPr lang="en-US" sz="2200" dirty="0">
                <a:latin typeface="Arial Narrow" panose="020B0606020202030204" pitchFamily="34" charset="0"/>
              </a:rPr>
              <a:t>•	Promoting the One Health System;</a:t>
            </a:r>
          </a:p>
          <a:p>
            <a:pPr marL="0" indent="0" algn="ctr">
              <a:lnSpc>
                <a:spcPct val="114000"/>
              </a:lnSpc>
              <a:spcBef>
                <a:spcPts val="0"/>
              </a:spcBef>
              <a:buNone/>
            </a:pPr>
            <a:r>
              <a:rPr lang="en-US" sz="2200" dirty="0">
                <a:latin typeface="Arial Narrow" panose="020B0606020202030204" pitchFamily="34" charset="0"/>
              </a:rPr>
              <a:t>•	Supporting sustainable livelihoods and communities.</a:t>
            </a:r>
          </a:p>
          <a:p>
            <a:pPr marL="0" indent="0" algn="ctr">
              <a:lnSpc>
                <a:spcPct val="114000"/>
              </a:lnSpc>
              <a:spcBef>
                <a:spcPts val="0"/>
              </a:spcBef>
              <a:buNone/>
            </a:pPr>
            <a:endParaRPr lang="en-US" sz="2200" dirty="0">
              <a:latin typeface="Arial Narrow" panose="020B0606020202030204" pitchFamily="34" charset="0"/>
            </a:endParaRPr>
          </a:p>
          <a:p>
            <a:pPr marL="0" indent="0" algn="just">
              <a:lnSpc>
                <a:spcPct val="114000"/>
              </a:lnSpc>
              <a:spcBef>
                <a:spcPts val="0"/>
              </a:spcBef>
              <a:buNone/>
            </a:pPr>
            <a:endParaRPr lang="en-ZA" sz="2200" dirty="0">
              <a:latin typeface="Arial Narrow" panose="020B0606020202030204" pitchFamily="34" charset="0"/>
            </a:endParaRPr>
          </a:p>
          <a:p>
            <a:pPr algn="just">
              <a:lnSpc>
                <a:spcPct val="114000"/>
              </a:lnSpc>
              <a:spcBef>
                <a:spcPts val="0"/>
              </a:spcBef>
            </a:pPr>
            <a:endParaRPr lang="en-ZA" sz="2000" dirty="0">
              <a:solidFill>
                <a:prstClr val="black"/>
              </a:solidFill>
            </a:endParaRPr>
          </a:p>
          <a:p>
            <a:endParaRPr lang="en-US" dirty="0"/>
          </a:p>
        </p:txBody>
      </p:sp>
      <p:sp>
        <p:nvSpPr>
          <p:cNvPr id="5" name="Title 1"/>
          <p:cNvSpPr>
            <a:spLocks noGrp="1"/>
          </p:cNvSpPr>
          <p:nvPr>
            <p:ph type="title"/>
          </p:nvPr>
        </p:nvSpPr>
        <p:spPr>
          <a:xfrm>
            <a:off x="2531181" y="861765"/>
            <a:ext cx="8013659" cy="427001"/>
          </a:xfrm>
        </p:spPr>
        <p:txBody>
          <a:bodyPr>
            <a:noAutofit/>
          </a:bodyPr>
          <a:lstStyle/>
          <a:p>
            <a:r>
              <a:rPr lang="en-ZA" sz="2800" b="1" dirty="0"/>
              <a:t>OVERVIEW</a:t>
            </a:r>
          </a:p>
        </p:txBody>
      </p:sp>
      <p:cxnSp>
        <p:nvCxnSpPr>
          <p:cNvPr id="6" name="Straight Connector 5"/>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32828"/>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4</a:t>
            </a:r>
            <a:endParaRPr lang="en-US" altLang="en-US" sz="1400" dirty="0"/>
          </a:p>
        </p:txBody>
      </p:sp>
    </p:spTree>
    <p:extLst>
      <p:ext uri="{BB962C8B-B14F-4D97-AF65-F5344CB8AC3E}">
        <p14:creationId xmlns:p14="http://schemas.microsoft.com/office/powerpoint/2010/main" xmlns="" val="96892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4070" y="1371601"/>
            <a:ext cx="10736956" cy="4953000"/>
          </a:xfrm>
          <a:ln>
            <a:solidFill>
              <a:schemeClr val="accent1"/>
            </a:solidFill>
          </a:ln>
        </p:spPr>
        <p:txBody>
          <a:bodyPr>
            <a:normAutofit fontScale="85000" lnSpcReduction="20000"/>
          </a:bodyPr>
          <a:lstStyle/>
          <a:p>
            <a:pPr algn="just">
              <a:lnSpc>
                <a:spcPct val="114000"/>
              </a:lnSpc>
              <a:spcBef>
                <a:spcPts val="0"/>
              </a:spcBef>
              <a:buFont typeface="Arial" panose="020B0604020202020204" pitchFamily="34" charset="0"/>
              <a:buChar char="•"/>
            </a:pPr>
            <a:r>
              <a:rPr lang="en-ZA" sz="2200" dirty="0">
                <a:latin typeface="Arial Narrow" panose="020B0606020202030204" pitchFamily="34" charset="0"/>
              </a:rPr>
              <a:t>The </a:t>
            </a:r>
            <a:r>
              <a:rPr lang="en-US" sz="2200" dirty="0">
                <a:latin typeface="Arial Narrow" panose="020B0606020202030204" pitchFamily="34" charset="0"/>
              </a:rPr>
              <a:t>Gauteng Department of Agriculture and Rural  Development (</a:t>
            </a:r>
            <a:r>
              <a:rPr lang="en-ZA" sz="2200" dirty="0">
                <a:latin typeface="Arial Narrow" panose="020B0606020202030204" pitchFamily="34" charset="0"/>
              </a:rPr>
              <a:t>GDARD) through its Programme budgeted structure,  Agriculture is aimed to:</a:t>
            </a:r>
          </a:p>
          <a:p>
            <a:pPr lvl="1" algn="just">
              <a:lnSpc>
                <a:spcPct val="114000"/>
              </a:lnSpc>
              <a:spcBef>
                <a:spcPts val="0"/>
              </a:spcBef>
              <a:buFont typeface="Courier New" panose="02070309020205020404" pitchFamily="49" charset="0"/>
              <a:buChar char="o"/>
            </a:pPr>
            <a:r>
              <a:rPr lang="en-US" sz="1800" dirty="0">
                <a:latin typeface="Arial Narrow" panose="020B0606020202030204" pitchFamily="34" charset="0"/>
              </a:rPr>
              <a:t>consolidate and enhance the role of the agricultural sector in radically transforming, modernizing and re-</a:t>
            </a:r>
            <a:r>
              <a:rPr lang="en-US" sz="1800" dirty="0" err="1">
                <a:latin typeface="Arial Narrow" panose="020B0606020202030204" pitchFamily="34" charset="0"/>
              </a:rPr>
              <a:t>industrialising</a:t>
            </a:r>
            <a:r>
              <a:rPr lang="en-US" sz="1800" dirty="0">
                <a:latin typeface="Arial Narrow" panose="020B0606020202030204" pitchFamily="34" charset="0"/>
              </a:rPr>
              <a:t> Gauteng; and</a:t>
            </a:r>
          </a:p>
          <a:p>
            <a:pPr lvl="1" algn="just">
              <a:lnSpc>
                <a:spcPct val="114000"/>
              </a:lnSpc>
              <a:spcBef>
                <a:spcPts val="0"/>
              </a:spcBef>
              <a:buFont typeface="Courier New" panose="02070309020205020404" pitchFamily="49" charset="0"/>
              <a:buChar char="o"/>
            </a:pPr>
            <a:r>
              <a:rPr lang="en-US" sz="1800" dirty="0">
                <a:latin typeface="Arial Narrow" panose="020B0606020202030204" pitchFamily="34" charset="0"/>
              </a:rPr>
              <a:t>to support viable and sustainable agricultural enterprises, increase access to food security for all, and ensure comprehensive rural development.</a:t>
            </a:r>
          </a:p>
          <a:p>
            <a:pPr marL="0" indent="0" algn="just">
              <a:lnSpc>
                <a:spcPct val="114000"/>
              </a:lnSpc>
              <a:spcBef>
                <a:spcPts val="0"/>
              </a:spcBef>
              <a:buNone/>
            </a:pPr>
            <a:endParaRPr lang="en-US" sz="2200" dirty="0">
              <a:latin typeface="Arial Narrow" panose="020B0606020202030204" pitchFamily="34" charset="0"/>
            </a:endParaRPr>
          </a:p>
          <a:p>
            <a:pPr algn="just">
              <a:lnSpc>
                <a:spcPct val="114000"/>
              </a:lnSpc>
              <a:spcBef>
                <a:spcPts val="0"/>
              </a:spcBef>
              <a:buFont typeface="Arial" panose="020B0604020202020204" pitchFamily="34" charset="0"/>
              <a:buChar char="•"/>
            </a:pPr>
            <a:r>
              <a:rPr lang="en-US" sz="2200" dirty="0">
                <a:latin typeface="Arial Narrow" panose="020B0606020202030204" pitchFamily="34" charset="0"/>
              </a:rPr>
              <a:t>The programme’s objective is to:</a:t>
            </a:r>
          </a:p>
          <a:p>
            <a:pPr lvl="1" algn="just">
              <a:lnSpc>
                <a:spcPct val="114000"/>
              </a:lnSpc>
              <a:spcBef>
                <a:spcPts val="0"/>
              </a:spcBef>
              <a:buFont typeface="Courier New" panose="02070309020205020404" pitchFamily="49" charset="0"/>
              <a:buChar char="o"/>
            </a:pPr>
            <a:r>
              <a:rPr lang="en-US" sz="1800" dirty="0">
                <a:latin typeface="Arial Narrow" panose="020B0606020202030204" pitchFamily="34" charset="0"/>
              </a:rPr>
              <a:t>enable and support transformation of the agriculture sector to actively contribute to economic growth, inclusion, equality and the creation of decent work.  </a:t>
            </a:r>
          </a:p>
          <a:p>
            <a:pPr lvl="1" algn="just">
              <a:lnSpc>
                <a:spcPct val="114000"/>
              </a:lnSpc>
              <a:spcBef>
                <a:spcPts val="0"/>
              </a:spcBef>
              <a:buFont typeface="Courier New" panose="02070309020205020404" pitchFamily="49" charset="0"/>
              <a:buChar char="o"/>
            </a:pPr>
            <a:r>
              <a:rPr lang="en-US" sz="1800" dirty="0">
                <a:latin typeface="Arial Narrow" panose="020B0606020202030204" pitchFamily="34" charset="0"/>
              </a:rPr>
              <a:t>boost food security for all and ensure the sustainability thereof, and ensure comprehensive socio-economic development in Gauteng’s rural areas. </a:t>
            </a:r>
          </a:p>
          <a:p>
            <a:pPr marL="0" indent="0" algn="just">
              <a:lnSpc>
                <a:spcPct val="114000"/>
              </a:lnSpc>
              <a:spcBef>
                <a:spcPts val="0"/>
              </a:spcBef>
              <a:buNone/>
            </a:pPr>
            <a:endParaRPr lang="en-ZA" sz="1000" dirty="0">
              <a:latin typeface="Arial Narrow" panose="020B0606020202030204" pitchFamily="34" charset="0"/>
            </a:endParaRPr>
          </a:p>
          <a:p>
            <a:pPr algn="just">
              <a:lnSpc>
                <a:spcPct val="114000"/>
              </a:lnSpc>
              <a:spcBef>
                <a:spcPts val="0"/>
              </a:spcBef>
              <a:buFont typeface="Arial" panose="020B0604020202020204" pitchFamily="34" charset="0"/>
              <a:buChar char="•"/>
            </a:pPr>
            <a:r>
              <a:rPr lang="en-ZA" sz="2200" dirty="0">
                <a:latin typeface="Arial Narrow" panose="020B0606020202030204" pitchFamily="34" charset="0"/>
              </a:rPr>
              <a:t>The presentation outlines key budgeted priority programmes and projects the Gauteng Department of Agriculture and Rural  Development (GDARD) has implemented in the period under review.</a:t>
            </a:r>
          </a:p>
          <a:p>
            <a:pPr algn="just">
              <a:lnSpc>
                <a:spcPct val="114000"/>
              </a:lnSpc>
              <a:spcBef>
                <a:spcPts val="0"/>
              </a:spcBef>
              <a:buFont typeface="Arial" panose="020B0604020202020204" pitchFamily="34" charset="0"/>
              <a:buChar char="•"/>
            </a:pPr>
            <a:endParaRPr lang="en-ZA" sz="1000" dirty="0">
              <a:solidFill>
                <a:prstClr val="black"/>
              </a:solidFill>
              <a:latin typeface="Arial Narrow" panose="020B0606020202030204" pitchFamily="34" charset="0"/>
            </a:endParaRPr>
          </a:p>
          <a:p>
            <a:pPr algn="just">
              <a:lnSpc>
                <a:spcPct val="114000"/>
              </a:lnSpc>
              <a:spcBef>
                <a:spcPts val="0"/>
              </a:spcBef>
              <a:buFont typeface="Arial" panose="020B0604020202020204" pitchFamily="34" charset="0"/>
              <a:buChar char="•"/>
            </a:pPr>
            <a:r>
              <a:rPr lang="en-ZA" sz="2200" dirty="0">
                <a:solidFill>
                  <a:prstClr val="black"/>
                </a:solidFill>
                <a:latin typeface="Arial Narrow" panose="020B0606020202030204" pitchFamily="34" charset="0"/>
              </a:rPr>
              <a:t>The report as far as possible expands on key achievements on;</a:t>
            </a:r>
          </a:p>
          <a:p>
            <a:pPr lvl="1" algn="just">
              <a:lnSpc>
                <a:spcPct val="114000"/>
              </a:lnSpc>
              <a:spcBef>
                <a:spcPts val="0"/>
              </a:spcBef>
              <a:buFont typeface="Courier New" panose="02070309020205020404" pitchFamily="49" charset="0"/>
              <a:buChar char="o"/>
            </a:pPr>
            <a:r>
              <a:rPr lang="en-US" sz="1800" dirty="0">
                <a:solidFill>
                  <a:prstClr val="black"/>
                </a:solidFill>
                <a:latin typeface="Arial Narrow" panose="020B0606020202030204" pitchFamily="34" charset="0"/>
              </a:rPr>
              <a:t>Progress in the implementation of </a:t>
            </a:r>
            <a:r>
              <a:rPr lang="en-US" sz="1800" dirty="0" err="1">
                <a:solidFill>
                  <a:prstClr val="black"/>
                </a:solidFill>
                <a:latin typeface="Arial Narrow" panose="020B0606020202030204" pitchFamily="34" charset="0"/>
              </a:rPr>
              <a:t>Fetsa</a:t>
            </a:r>
            <a:r>
              <a:rPr lang="en-US" sz="1800" dirty="0">
                <a:solidFill>
                  <a:prstClr val="black"/>
                </a:solidFill>
                <a:latin typeface="Arial Narrow" panose="020B0606020202030204" pitchFamily="34" charset="0"/>
              </a:rPr>
              <a:t> </a:t>
            </a:r>
            <a:r>
              <a:rPr lang="en-US" sz="1800" dirty="0" err="1">
                <a:solidFill>
                  <a:prstClr val="black"/>
                </a:solidFill>
                <a:latin typeface="Arial Narrow" panose="020B0606020202030204" pitchFamily="34" charset="0"/>
              </a:rPr>
              <a:t>Tlala</a:t>
            </a:r>
            <a:r>
              <a:rPr lang="en-US" sz="1800" dirty="0">
                <a:solidFill>
                  <a:prstClr val="black"/>
                </a:solidFill>
                <a:latin typeface="Arial Narrow" panose="020B0606020202030204" pitchFamily="34" charset="0"/>
              </a:rPr>
              <a:t> targets set for 2017/18. </a:t>
            </a:r>
          </a:p>
          <a:p>
            <a:pPr lvl="1" algn="just">
              <a:lnSpc>
                <a:spcPct val="114000"/>
              </a:lnSpc>
              <a:spcBef>
                <a:spcPts val="0"/>
              </a:spcBef>
              <a:buFont typeface="Courier New" panose="02070309020205020404" pitchFamily="49" charset="0"/>
              <a:buChar char="o"/>
            </a:pPr>
            <a:r>
              <a:rPr lang="en-US" sz="1800" dirty="0">
                <a:solidFill>
                  <a:prstClr val="black"/>
                </a:solidFill>
                <a:latin typeface="Arial Narrow" panose="020B0606020202030204" pitchFamily="34" charset="0"/>
              </a:rPr>
              <a:t>Planting plans for the 2018/19 f Y including feedback on the drought resistance seeds.</a:t>
            </a:r>
          </a:p>
          <a:p>
            <a:pPr lvl="1" algn="just">
              <a:lnSpc>
                <a:spcPct val="114000"/>
              </a:lnSpc>
              <a:spcBef>
                <a:spcPts val="0"/>
              </a:spcBef>
              <a:buFont typeface="Courier New" panose="02070309020205020404" pitchFamily="49" charset="0"/>
              <a:buChar char="o"/>
            </a:pPr>
            <a:r>
              <a:rPr lang="en-US" sz="1800" dirty="0">
                <a:solidFill>
                  <a:prstClr val="black"/>
                </a:solidFill>
                <a:latin typeface="Arial Narrow" panose="020B0606020202030204" pitchFamily="34" charset="0"/>
              </a:rPr>
              <a:t>Progress on the commercialisation on black farmers as was pronounced in the 2017 SONA, </a:t>
            </a:r>
          </a:p>
          <a:p>
            <a:pPr lvl="1" algn="just">
              <a:lnSpc>
                <a:spcPct val="114000"/>
              </a:lnSpc>
              <a:spcBef>
                <a:spcPts val="0"/>
              </a:spcBef>
              <a:buFont typeface="Courier New" panose="02070309020205020404" pitchFamily="49" charset="0"/>
              <a:buChar char="o"/>
            </a:pPr>
            <a:r>
              <a:rPr lang="en-US" sz="1800" dirty="0">
                <a:solidFill>
                  <a:prstClr val="black"/>
                </a:solidFill>
                <a:latin typeface="Arial Narrow" panose="020B0606020202030204" pitchFamily="34" charset="0"/>
              </a:rPr>
              <a:t>Progress on recruitment of Veterinarians and Extension Officers, Management of Animal disease and </a:t>
            </a:r>
          </a:p>
          <a:p>
            <a:pPr lvl="1" algn="just">
              <a:lnSpc>
                <a:spcPct val="114000"/>
              </a:lnSpc>
              <a:spcBef>
                <a:spcPts val="0"/>
              </a:spcBef>
              <a:buFont typeface="Courier New" panose="02070309020205020404" pitchFamily="49" charset="0"/>
              <a:buChar char="o"/>
            </a:pPr>
            <a:r>
              <a:rPr lang="en-US" sz="1800" dirty="0">
                <a:solidFill>
                  <a:prstClr val="black"/>
                </a:solidFill>
                <a:latin typeface="Arial Narrow" panose="020B0606020202030204" pitchFamily="34" charset="0"/>
              </a:rPr>
              <a:t>Progress on the rehabilitation of Agricultural Land in Provinces.</a:t>
            </a:r>
          </a:p>
          <a:p>
            <a:pPr algn="just">
              <a:lnSpc>
                <a:spcPct val="114000"/>
              </a:lnSpc>
              <a:spcBef>
                <a:spcPts val="0"/>
              </a:spcBef>
            </a:pPr>
            <a:endParaRPr lang="en-ZA" sz="2000" dirty="0">
              <a:solidFill>
                <a:prstClr val="black"/>
              </a:solidFill>
            </a:endParaRPr>
          </a:p>
          <a:p>
            <a:endParaRPr lang="en-US" dirty="0"/>
          </a:p>
        </p:txBody>
      </p:sp>
      <p:sp>
        <p:nvSpPr>
          <p:cNvPr id="5" name="Title 1"/>
          <p:cNvSpPr>
            <a:spLocks noGrp="1"/>
          </p:cNvSpPr>
          <p:nvPr>
            <p:ph type="title"/>
          </p:nvPr>
        </p:nvSpPr>
        <p:spPr>
          <a:xfrm>
            <a:off x="2531181" y="871290"/>
            <a:ext cx="8013659" cy="427001"/>
          </a:xfrm>
        </p:spPr>
        <p:txBody>
          <a:bodyPr>
            <a:noAutofit/>
          </a:bodyPr>
          <a:lstStyle/>
          <a:p>
            <a:r>
              <a:rPr lang="en-ZA" sz="2800" b="1" dirty="0"/>
              <a:t>INTRODUCTION</a:t>
            </a:r>
          </a:p>
        </p:txBody>
      </p:sp>
      <p:cxnSp>
        <p:nvCxnSpPr>
          <p:cNvPr id="6" name="Straight Connector 5"/>
          <p:cNvCxnSpPr/>
          <p:nvPr/>
        </p:nvCxnSpPr>
        <p:spPr>
          <a:xfrm>
            <a:off x="1457325" y="6677291"/>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4235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5</a:t>
            </a:r>
            <a:endParaRPr lang="en-US" altLang="en-US" sz="1400" dirty="0"/>
          </a:p>
        </p:txBody>
      </p:sp>
    </p:spTree>
    <p:extLst>
      <p:ext uri="{BB962C8B-B14F-4D97-AF65-F5344CB8AC3E}">
        <p14:creationId xmlns:p14="http://schemas.microsoft.com/office/powerpoint/2010/main" xmlns="" val="353048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053770070"/>
              </p:ext>
            </p:extLst>
          </p:nvPr>
        </p:nvGraphicFramePr>
        <p:xfrm>
          <a:off x="985011" y="1101726"/>
          <a:ext cx="11005220" cy="525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6760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07" y="879726"/>
            <a:ext cx="10684879" cy="427001"/>
          </a:xfrm>
        </p:spPr>
        <p:txBody>
          <a:bodyPr>
            <a:noAutofit/>
          </a:bodyPr>
          <a:lstStyle/>
          <a:p>
            <a:r>
              <a:rPr lang="en-US" sz="2800" b="1" dirty="0" smtClean="0"/>
              <a:t>THE IMPLEMENTATION OF FETSA TLALA </a:t>
            </a:r>
            <a:endParaRPr lang="en-US" sz="2800" b="1" dirty="0"/>
          </a:p>
        </p:txBody>
      </p:sp>
      <p:sp>
        <p:nvSpPr>
          <p:cNvPr id="3" name="Content Placeholder 2"/>
          <p:cNvSpPr>
            <a:spLocks noGrp="1"/>
          </p:cNvSpPr>
          <p:nvPr>
            <p:ph idx="1"/>
          </p:nvPr>
        </p:nvSpPr>
        <p:spPr>
          <a:xfrm>
            <a:off x="1304807" y="1363173"/>
            <a:ext cx="10687168" cy="4980478"/>
          </a:xfrm>
          <a:ln w="9525"/>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a:buNone/>
            </a:pPr>
            <a:r>
              <a:rPr lang="en-ZA" sz="1700" b="1" dirty="0">
                <a:latin typeface="Arial" panose="020B0604020202020204" pitchFamily="34" charset="0"/>
                <a:cs typeface="Arial" panose="020B0604020202020204" pitchFamily="34" charset="0"/>
              </a:rPr>
              <a:t>1.1.	Maize production inputs </a:t>
            </a:r>
          </a:p>
          <a:p>
            <a:pPr algn="just"/>
            <a:r>
              <a:rPr lang="en-US" sz="1700" dirty="0">
                <a:latin typeface="Arial" panose="020B0604020202020204" pitchFamily="34" charset="0"/>
                <a:cs typeface="Arial" panose="020B0604020202020204" pitchFamily="34" charset="0"/>
              </a:rPr>
              <a:t>The Department has a comprehensive support program implemented towards achieving the objectives of alleviating hunger in the province through the </a:t>
            </a:r>
            <a:r>
              <a:rPr lang="en-US" sz="1700" dirty="0" err="1">
                <a:latin typeface="Arial" panose="020B0604020202020204" pitchFamily="34" charset="0"/>
                <a:cs typeface="Arial" panose="020B0604020202020204" pitchFamily="34" charset="0"/>
              </a:rPr>
              <a:t>Fetsa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Tlala</a:t>
            </a:r>
            <a:r>
              <a:rPr lang="en-US" sz="1700" dirty="0">
                <a:latin typeface="Arial" panose="020B0604020202020204" pitchFamily="34" charset="0"/>
                <a:cs typeface="Arial" panose="020B0604020202020204" pitchFamily="34" charset="0"/>
              </a:rPr>
              <a:t> program. </a:t>
            </a:r>
          </a:p>
          <a:p>
            <a:pPr lvl="0" algn="just"/>
            <a:r>
              <a:rPr lang="en-US" sz="1700" dirty="0">
                <a:latin typeface="Arial" panose="020B0604020202020204" pitchFamily="34" charset="0"/>
                <a:cs typeface="Arial" panose="020B0604020202020204" pitchFamily="34" charset="0"/>
              </a:rPr>
              <a:t>This is even more critical in light of the increasing population in the province. The Department has in this particular regard assisted farmers with Maize production inputs packages. </a:t>
            </a:r>
          </a:p>
          <a:p>
            <a:pPr lvl="0" algn="just"/>
            <a:r>
              <a:rPr lang="en-US" sz="1700" dirty="0">
                <a:latin typeface="Arial" panose="020B0604020202020204" pitchFamily="34" charset="0"/>
                <a:cs typeface="Arial" panose="020B0604020202020204" pitchFamily="34" charset="0"/>
              </a:rPr>
              <a:t>The packages provided includes Seeds, fertilizers, herbicides and pesticides.  A total of 73 farmers were assisted with 1 055 maize seeds of 25kg each. In addition, the farmers were assisted with 5 333 bags of fertilizer and 100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 of pesticides as well as 154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 of herbicides. </a:t>
            </a:r>
            <a:endParaRPr lang="en-US" sz="1700" dirty="0">
              <a:solidFill>
                <a:srgbClr val="FF0000"/>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79910340"/>
              </p:ext>
            </p:extLst>
          </p:nvPr>
        </p:nvGraphicFramePr>
        <p:xfrm>
          <a:off x="1342908" y="3794171"/>
          <a:ext cx="10003378" cy="2400498"/>
        </p:xfrm>
        <a:graphic>
          <a:graphicData uri="http://schemas.openxmlformats.org/drawingml/2006/table">
            <a:tbl>
              <a:tblPr firstRow="1" bandRow="1">
                <a:tableStyleId>{5C22544A-7EE6-4342-B048-85BDC9FD1C3A}</a:tableStyleId>
              </a:tblPr>
              <a:tblGrid>
                <a:gridCol w="4165263">
                  <a:extLst>
                    <a:ext uri="{9D8B030D-6E8A-4147-A177-3AD203B41FA5}">
                      <a16:colId xmlns:a16="http://schemas.microsoft.com/office/drawing/2014/main" xmlns="" val="20000"/>
                    </a:ext>
                  </a:extLst>
                </a:gridCol>
                <a:gridCol w="985158">
                  <a:extLst>
                    <a:ext uri="{9D8B030D-6E8A-4147-A177-3AD203B41FA5}">
                      <a16:colId xmlns:a16="http://schemas.microsoft.com/office/drawing/2014/main" xmlns="" val="20001"/>
                    </a:ext>
                  </a:extLst>
                </a:gridCol>
                <a:gridCol w="1420585">
                  <a:extLst>
                    <a:ext uri="{9D8B030D-6E8A-4147-A177-3AD203B41FA5}">
                      <a16:colId xmlns:a16="http://schemas.microsoft.com/office/drawing/2014/main" xmlns="" val="20002"/>
                    </a:ext>
                  </a:extLst>
                </a:gridCol>
                <a:gridCol w="1273629">
                  <a:extLst>
                    <a:ext uri="{9D8B030D-6E8A-4147-A177-3AD203B41FA5}">
                      <a16:colId xmlns:a16="http://schemas.microsoft.com/office/drawing/2014/main" xmlns="" val="20003"/>
                    </a:ext>
                  </a:extLst>
                </a:gridCol>
                <a:gridCol w="1153886">
                  <a:extLst>
                    <a:ext uri="{9D8B030D-6E8A-4147-A177-3AD203B41FA5}">
                      <a16:colId xmlns:a16="http://schemas.microsoft.com/office/drawing/2014/main" xmlns="" val="20004"/>
                    </a:ext>
                  </a:extLst>
                </a:gridCol>
                <a:gridCol w="1004857">
                  <a:extLst>
                    <a:ext uri="{9D8B030D-6E8A-4147-A177-3AD203B41FA5}">
                      <a16:colId xmlns:a16="http://schemas.microsoft.com/office/drawing/2014/main" xmlns="" val="20005"/>
                    </a:ext>
                  </a:extLst>
                </a:gridCol>
              </a:tblGrid>
              <a:tr h="628150">
                <a:tc>
                  <a:txBody>
                    <a:bodyPr/>
                    <a:lstStyle/>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REGION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NUMBER OF  FARMERS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QUANTITIES OF MAIZE SEEDS (bags of 25kg)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FERTILIZER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(50kg)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PESTICIDES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(litres)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HERBICIDES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(litres)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0"/>
                  </a:ext>
                </a:extLst>
              </a:tr>
              <a:tr h="443087">
                <a:tc>
                  <a:txBody>
                    <a:bodyPr/>
                    <a:lstStyle/>
                    <a:p>
                      <a:pPr algn="l">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GERMISTON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(SEDIBENG &amp; EKURHULENI)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255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1334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34L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43087">
                <a:tc>
                  <a:txBody>
                    <a:bodyPr/>
                    <a:lstStyle/>
                    <a:p>
                      <a:pPr algn="l">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RANDFONTEIN (WEST RAND AND CITY OF JOHANNESBURG)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534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2666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43087">
                <a:tc>
                  <a:txBody>
                    <a:bodyPr/>
                    <a:lstStyle/>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PRETORIA (CITY OF TSHWANE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266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1333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a:effectLst/>
                          <a:latin typeface="Arial" panose="020B0604020202020204" pitchFamily="34" charset="0"/>
                          <a:ea typeface="Calibri" panose="020F0502020204030204" pitchFamily="34" charset="0"/>
                          <a:cs typeface="Times New Roman" panose="02020603050405020304" pitchFamily="18" charset="0"/>
                        </a:rPr>
                        <a:t>40L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43087">
                <a:tc>
                  <a:txBody>
                    <a:bodyPr/>
                    <a:lstStyle/>
                    <a:p>
                      <a:pPr algn="just">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TOTAL</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73</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1055</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5333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b="1">
                          <a:effectLst/>
                          <a:latin typeface="Arial" panose="020B0604020202020204" pitchFamily="34" charset="0"/>
                          <a:ea typeface="Calibri" panose="020F0502020204030204" pitchFamily="34" charset="0"/>
                          <a:cs typeface="Times New Roman" panose="02020603050405020304" pitchFamily="18" charset="0"/>
                        </a:rPr>
                        <a:t>100</a:t>
                      </a:r>
                      <a:endParaRPr lang="en-ZA"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154</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cxnSp>
        <p:nvCxnSpPr>
          <p:cNvPr id="8" name="Straight Connector 7"/>
          <p:cNvCxnSpPr/>
          <p:nvPr/>
        </p:nvCxnSpPr>
        <p:spPr>
          <a:xfrm>
            <a:off x="1457325" y="6677291"/>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txBox="1">
            <a:spLocks noGrp="1"/>
          </p:cNvSpPr>
          <p:nvPr/>
        </p:nvSpPr>
        <p:spPr>
          <a:xfrm>
            <a:off x="11682413" y="654235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7</a:t>
            </a:r>
            <a:endParaRPr lang="en-US" altLang="en-US" sz="1400" dirty="0"/>
          </a:p>
        </p:txBody>
      </p:sp>
    </p:spTree>
    <p:extLst>
      <p:ext uri="{BB962C8B-B14F-4D97-AF65-F5344CB8AC3E}">
        <p14:creationId xmlns:p14="http://schemas.microsoft.com/office/powerpoint/2010/main" xmlns="" val="18538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07" y="879726"/>
            <a:ext cx="10684879" cy="427001"/>
          </a:xfrm>
        </p:spPr>
        <p:txBody>
          <a:bodyPr>
            <a:noAutofit/>
          </a:bodyPr>
          <a:lstStyle/>
          <a:p>
            <a:r>
              <a:rPr lang="en-US" sz="2800" b="1" dirty="0" smtClean="0"/>
              <a:t>THE IMPLEMENTATION OF FETSA TLALA </a:t>
            </a:r>
            <a:endParaRPr lang="en-US" sz="2800" b="1" dirty="0"/>
          </a:p>
        </p:txBody>
      </p:sp>
      <p:sp>
        <p:nvSpPr>
          <p:cNvPr id="3" name="Content Placeholder 2"/>
          <p:cNvSpPr>
            <a:spLocks noGrp="1"/>
          </p:cNvSpPr>
          <p:nvPr>
            <p:ph idx="1"/>
          </p:nvPr>
        </p:nvSpPr>
        <p:spPr>
          <a:xfrm>
            <a:off x="1307529" y="1355235"/>
            <a:ext cx="10720257" cy="5131289"/>
          </a:xfrm>
          <a:ln w="1270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lvl="0" indent="0" algn="just">
              <a:buNone/>
            </a:pPr>
            <a:r>
              <a:rPr lang="en-US" sz="1800" b="1" dirty="0">
                <a:latin typeface="Arial" panose="020B0604020202020204" pitchFamily="34" charset="0"/>
                <a:cs typeface="Arial" panose="020B0604020202020204" pitchFamily="34" charset="0"/>
              </a:rPr>
              <a:t>1.2	Food Security Interventions </a:t>
            </a:r>
          </a:p>
          <a:p>
            <a:pPr algn="just"/>
            <a:r>
              <a:rPr lang="en-US" sz="1800" dirty="0">
                <a:latin typeface="Arial" panose="020B0604020202020204" pitchFamily="34" charset="0"/>
                <a:cs typeface="Arial" panose="020B0604020202020204" pitchFamily="34" charset="0"/>
              </a:rPr>
              <a:t>The department has undertaken further initiatives aimed at assisting communities in the townships and informal settlement with urban agriculture as a mechanism of addressing food insecurity in these areas. </a:t>
            </a:r>
          </a:p>
          <a:p>
            <a:pPr algn="just"/>
            <a:r>
              <a:rPr lang="en-US" sz="1800" dirty="0">
                <a:latin typeface="Arial" panose="020B0604020202020204" pitchFamily="34" charset="0"/>
                <a:cs typeface="Arial" panose="020B0604020202020204" pitchFamily="34" charset="0"/>
              </a:rPr>
              <a:t>In this particular regard the department has supported farmer with establishment of Community gardens, Homestead backyard gardens and school food gardens. </a:t>
            </a:r>
          </a:p>
          <a:p>
            <a:pPr marL="0" indent="0" algn="just">
              <a:buNone/>
            </a:pPr>
            <a:r>
              <a:rPr lang="en-US" sz="1800" b="1" dirty="0">
                <a:latin typeface="Arial" panose="020B0604020202020204" pitchFamily="34" charset="0"/>
                <a:cs typeface="Arial" panose="020B0604020202020204" pitchFamily="34" charset="0"/>
              </a:rPr>
              <a:t>1.3	Mechanization Support </a:t>
            </a:r>
          </a:p>
          <a:p>
            <a:pPr algn="just"/>
            <a:r>
              <a:rPr lang="en-US" sz="1800" dirty="0">
                <a:latin typeface="Arial" panose="020B0604020202020204" pitchFamily="34" charset="0"/>
                <a:cs typeface="Arial" panose="020B0604020202020204" pitchFamily="34" charset="0"/>
              </a:rPr>
              <a:t>The Department has a program aimed at supporting farmers with mechanization to enable them to increase their productive capacity. It has rolled out the support program directly to farmer co-operatives as well as through collaboration with municipalities. The department furthermore has limited stock of tractors that it administers directly to farmers. </a:t>
            </a:r>
          </a:p>
          <a:p>
            <a:pPr marL="0" indent="0" algn="just">
              <a:buNone/>
            </a:pPr>
            <a:r>
              <a:rPr lang="en-US" sz="1800" b="1" dirty="0">
                <a:latin typeface="Arial" panose="020B0604020202020204" pitchFamily="34" charset="0"/>
                <a:cs typeface="Arial" panose="020B0604020202020204" pitchFamily="34" charset="0"/>
              </a:rPr>
              <a:t>1.3.1 Municipal tractors: </a:t>
            </a:r>
          </a:p>
          <a:p>
            <a:pPr algn="just"/>
            <a:r>
              <a:rPr lang="en-US" sz="1800" dirty="0">
                <a:latin typeface="Arial" panose="020B0604020202020204" pitchFamily="34" charset="0"/>
                <a:cs typeface="Arial" panose="020B0604020202020204" pitchFamily="34" charset="0"/>
              </a:rPr>
              <a:t>38 tractors were utilized to assist farmers through the five provincial Municipalities, the tractors were operational and in good working condition and six (06) tractors had to undergo major service.</a:t>
            </a:r>
          </a:p>
          <a:p>
            <a:pPr marL="0" indent="0" algn="just">
              <a:buNone/>
            </a:pPr>
            <a:r>
              <a:rPr lang="en-US" sz="1800" b="1" dirty="0">
                <a:latin typeface="Arial" panose="020B0604020202020204" pitchFamily="34" charset="0"/>
                <a:cs typeface="Arial" panose="020B0604020202020204" pitchFamily="34" charset="0"/>
              </a:rPr>
              <a:t>1.3.2 Co-operatives tractors: </a:t>
            </a:r>
          </a:p>
          <a:p>
            <a:pPr algn="just"/>
            <a:r>
              <a:rPr lang="en-US" sz="1800" dirty="0">
                <a:latin typeface="Arial" panose="020B0604020202020204" pitchFamily="34" charset="0"/>
                <a:cs typeface="Arial" panose="020B0604020202020204" pitchFamily="34" charset="0"/>
              </a:rPr>
              <a:t>Tractors are struggling administratively and thus, makes it difficult to report usage and supply proof. The usage information and collection of such is based on the department following up on the matter.</a:t>
            </a:r>
          </a:p>
          <a:p>
            <a:pPr algn="just"/>
            <a:r>
              <a:rPr lang="en-US" sz="1800" dirty="0">
                <a:latin typeface="Arial" panose="020B0604020202020204" pitchFamily="34" charset="0"/>
                <a:cs typeface="Arial" panose="020B0604020202020204" pitchFamily="34" charset="0"/>
              </a:rPr>
              <a:t>Out 39 tractors allocated to the 33 Gauteng co-operatives, five (05) tractors are broken in some of the cooperatives and they are struggling to fix them. The rest of the tractors are functional and in good working condition.</a:t>
            </a:r>
          </a:p>
          <a:p>
            <a:pPr marL="0" indent="0" algn="just">
              <a:buNone/>
            </a:pPr>
            <a:r>
              <a:rPr lang="en-US" sz="1800" b="1" dirty="0">
                <a:latin typeface="Arial" panose="020B0604020202020204" pitchFamily="34" charset="0"/>
                <a:cs typeface="Arial" panose="020B0604020202020204" pitchFamily="34" charset="0"/>
              </a:rPr>
              <a:t>1.3.3 Department operated tractors:  </a:t>
            </a:r>
          </a:p>
          <a:p>
            <a:pPr algn="just"/>
            <a:r>
              <a:rPr lang="en-US" sz="1800" dirty="0">
                <a:latin typeface="Arial" panose="020B0604020202020204" pitchFamily="34" charset="0"/>
                <a:cs typeface="Arial" panose="020B0604020202020204" pitchFamily="34" charset="0"/>
              </a:rPr>
              <a:t>Out of the 10 tractors that are in GDARD’s custody, seven (07) tractors are operational and in good working condition and the other three (03) tractors have gone for repairs.</a:t>
            </a:r>
          </a:p>
        </p:txBody>
      </p:sp>
      <p:cxnSp>
        <p:nvCxnSpPr>
          <p:cNvPr id="5" name="Straight Connector 4"/>
          <p:cNvCxnSpPr/>
          <p:nvPr/>
        </p:nvCxnSpPr>
        <p:spPr>
          <a:xfrm>
            <a:off x="1457325" y="6667766"/>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32828"/>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a:t>8</a:t>
            </a:r>
          </a:p>
        </p:txBody>
      </p:sp>
    </p:spTree>
    <p:extLst>
      <p:ext uri="{BB962C8B-B14F-4D97-AF65-F5344CB8AC3E}">
        <p14:creationId xmlns:p14="http://schemas.microsoft.com/office/powerpoint/2010/main" xmlns="" val="422889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907" y="879726"/>
            <a:ext cx="10684879" cy="427001"/>
          </a:xfrm>
        </p:spPr>
        <p:txBody>
          <a:bodyPr>
            <a:noAutofit/>
          </a:bodyPr>
          <a:lstStyle/>
          <a:p>
            <a:r>
              <a:rPr lang="en-US" sz="2400" b="1" dirty="0" smtClean="0"/>
              <a:t>2018/19 PLANTING PLANS AND FEEDBACK ON THE DROUGHT RESISTANCE SEEDS</a:t>
            </a:r>
            <a:endParaRPr lang="en-US" sz="2400" b="1" dirty="0"/>
          </a:p>
        </p:txBody>
      </p:sp>
      <p:sp>
        <p:nvSpPr>
          <p:cNvPr id="3" name="Content Placeholder 2"/>
          <p:cNvSpPr>
            <a:spLocks noGrp="1"/>
          </p:cNvSpPr>
          <p:nvPr>
            <p:ph idx="1"/>
          </p:nvPr>
        </p:nvSpPr>
        <p:spPr>
          <a:xfrm>
            <a:off x="1280643" y="1374285"/>
            <a:ext cx="10747143" cy="4550265"/>
          </a:xfrm>
          <a:ln w="12700"/>
        </p:spPr>
        <p:style>
          <a:lnRef idx="2">
            <a:schemeClr val="accent1"/>
          </a:lnRef>
          <a:fillRef idx="1">
            <a:schemeClr val="lt1"/>
          </a:fillRef>
          <a:effectRef idx="0">
            <a:schemeClr val="accent1"/>
          </a:effectRef>
          <a:fontRef idx="minor">
            <a:schemeClr val="dk1"/>
          </a:fontRef>
        </p:style>
        <p:txBody>
          <a:bodyPr>
            <a:normAutofit/>
          </a:bodyPr>
          <a:lstStyle/>
          <a:p>
            <a:pPr lvl="0" algn="just"/>
            <a:r>
              <a:rPr lang="en-US" sz="2200" dirty="0">
                <a:latin typeface="Arial" panose="020B0604020202020204" pitchFamily="34" charset="0"/>
                <a:cs typeface="Arial" panose="020B0604020202020204" pitchFamily="34" charset="0"/>
              </a:rPr>
              <a:t>41 farmers were supported with drought tolerant maize seed variety (TELA Maize with </a:t>
            </a:r>
            <a:r>
              <a:rPr lang="en-US" sz="2200" dirty="0" smtClean="0">
                <a:latin typeface="Arial" panose="020B0604020202020204" pitchFamily="34" charset="0"/>
                <a:cs typeface="Arial" panose="020B0604020202020204" pitchFamily="34" charset="0"/>
              </a:rPr>
              <a:t>yield </a:t>
            </a:r>
            <a:r>
              <a:rPr lang="en-US" sz="2200" dirty="0" err="1" smtClean="0">
                <a:latin typeface="Arial" panose="020B0604020202020204" pitchFamily="34" charset="0"/>
                <a:cs typeface="Arial" panose="020B0604020202020204" pitchFamily="34" charset="0"/>
              </a:rPr>
              <a:t>gard</a:t>
            </a:r>
            <a:r>
              <a:rPr lang="en-US" sz="2200" dirty="0" smtClean="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VTPro</a:t>
            </a:r>
            <a:r>
              <a:rPr lang="en-US" sz="2200" dirty="0">
                <a:latin typeface="Arial" panose="020B0604020202020204" pitchFamily="34" charset="0"/>
                <a:cs typeface="Arial" panose="020B0604020202020204" pitchFamily="34" charset="0"/>
              </a:rPr>
              <a:t>). </a:t>
            </a:r>
          </a:p>
          <a:p>
            <a:pPr lvl="0" algn="just"/>
            <a:r>
              <a:rPr lang="en-US" sz="2200" dirty="0">
                <a:latin typeface="Arial" panose="020B0604020202020204" pitchFamily="34" charset="0"/>
                <a:cs typeface="Arial" panose="020B0604020202020204" pitchFamily="34" charset="0"/>
              </a:rPr>
              <a:t>This maize been drought tolerant, it incorporates the BT- technology to make it resistant to stalk borer. A detailed Annexure is attached. </a:t>
            </a:r>
          </a:p>
          <a:p>
            <a:pPr lvl="0" algn="just"/>
            <a:r>
              <a:rPr lang="en-US" sz="2200" dirty="0">
                <a:latin typeface="Arial" panose="020B0604020202020204" pitchFamily="34" charset="0"/>
                <a:cs typeface="Arial" panose="020B0604020202020204" pitchFamily="34" charset="0"/>
              </a:rPr>
              <a:t>In preparation for the next planting season of 2018/19, the Department has committed to assisting 80 maize farmers in the region of Sedibeng and West Rand which are predominantly the maize growing areas of Gauteng. </a:t>
            </a:r>
          </a:p>
          <a:p>
            <a:pPr lvl="0" algn="just"/>
            <a:r>
              <a:rPr lang="en-US" sz="2200" dirty="0">
                <a:latin typeface="Arial" panose="020B0604020202020204" pitchFamily="34" charset="0"/>
                <a:cs typeface="Arial" panose="020B0604020202020204" pitchFamily="34" charset="0"/>
              </a:rPr>
              <a:t>The Department has furthermore to assist this farmers to cultivate 660 hectares. </a:t>
            </a:r>
          </a:p>
          <a:p>
            <a:pPr lvl="0" algn="just"/>
            <a:r>
              <a:rPr lang="en-US" sz="2200" dirty="0">
                <a:latin typeface="Arial" panose="020B0604020202020204" pitchFamily="34" charset="0"/>
                <a:cs typeface="Arial" panose="020B0604020202020204" pitchFamily="34" charset="0"/>
              </a:rPr>
              <a:t>For the food insecure communities in townships and informal settlement, the department has planned to establish 51 Community gardens, 51 school food gardens and 3 620 homestead food gardens.</a:t>
            </a:r>
          </a:p>
          <a:p>
            <a:pPr marL="0" lvl="0" indent="0">
              <a:buNone/>
            </a:pPr>
            <a:endParaRPr lang="en-ZA" sz="2000" b="1" dirty="0">
              <a:cs typeface="Arial" panose="020B0604020202020204" pitchFamily="34" charset="0"/>
            </a:endParaRPr>
          </a:p>
          <a:p>
            <a:pPr marL="0" indent="0">
              <a:buNone/>
            </a:pPr>
            <a:endParaRPr lang="en-US" sz="1800" dirty="0">
              <a:solidFill>
                <a:srgbClr val="FF000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457325" y="6677291"/>
            <a:ext cx="10437813"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noGrp="1"/>
          </p:cNvSpPr>
          <p:nvPr/>
        </p:nvSpPr>
        <p:spPr>
          <a:xfrm>
            <a:off x="11682413" y="6542353"/>
            <a:ext cx="266700" cy="269875"/>
          </a:xfrm>
          <a:prstGeom prst="ellipse">
            <a:avLst/>
          </a:prstGeom>
          <a:solidFill>
            <a:srgbClr val="FFC000"/>
          </a:solidFill>
          <a:ln>
            <a:solidFill>
              <a:srgbClr val="FFC000"/>
            </a:solidFill>
          </a:ln>
        </p:spPr>
        <p:txBody>
          <a:bodyPr wrap="none" lIns="0" tIns="0" rIns="0" bIns="0" anchor="ctr" anchorCtr="1"/>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dirty="0" smtClean="0"/>
              <a:t>9</a:t>
            </a:r>
            <a:endParaRPr lang="en-US" altLang="en-US" sz="1400" dirty="0"/>
          </a:p>
        </p:txBody>
      </p:sp>
    </p:spTree>
    <p:extLst>
      <p:ext uri="{BB962C8B-B14F-4D97-AF65-F5344CB8AC3E}">
        <p14:creationId xmlns:p14="http://schemas.microsoft.com/office/powerpoint/2010/main" xmlns="" val="20667133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1476</Words>
  <Application>Microsoft Office PowerPoint</Application>
  <PresentationFormat>Custom</PresentationFormat>
  <Paragraphs>232</Paragraphs>
  <Slides>14</Slides>
  <Notes>4</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1_Office Theme</vt:lpstr>
      <vt:lpstr>Apex</vt:lpstr>
      <vt:lpstr>5_Office Theme</vt:lpstr>
      <vt:lpstr>9_Office Theme</vt:lpstr>
      <vt:lpstr>7_Office Theme</vt:lpstr>
      <vt:lpstr>Slide 1</vt:lpstr>
      <vt:lpstr>TABLE OF CONTENTS</vt:lpstr>
      <vt:lpstr>PURPOSE</vt:lpstr>
      <vt:lpstr>OVERVIEW</vt:lpstr>
      <vt:lpstr>INTRODUCTION</vt:lpstr>
      <vt:lpstr>Slide 6</vt:lpstr>
      <vt:lpstr>THE IMPLEMENTATION OF FETSA TLALA </vt:lpstr>
      <vt:lpstr>THE IMPLEMENTATION OF FETSA TLALA </vt:lpstr>
      <vt:lpstr>2018/19 PLANTING PLANS AND FEEDBACK ON THE DROUGHT RESISTANCE SEEDS</vt:lpstr>
      <vt:lpstr>COMMERCIALISATION ON BLACK FARMERS (2017 SONA)</vt:lpstr>
      <vt:lpstr>RECRUITMENT OF VETERINARIANS AND MANAGEMENT OF ANIMAL DISEASE </vt:lpstr>
      <vt:lpstr>RECRUITMENT OF VETERINARIANS AND EXTENSION OFFICERS, MANAGEMENT OF ANIMAL DISEASE </vt:lpstr>
      <vt:lpstr>THE REHABILITATION OF AGRICULTURAL LAND IN PROVINCES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Themba Masondo</dc:creator>
  <cp:lastModifiedBy>PUMZA</cp:lastModifiedBy>
  <cp:revision>49</cp:revision>
  <cp:lastPrinted>2018-02-08T08:01:21Z</cp:lastPrinted>
  <dcterms:created xsi:type="dcterms:W3CDTF">2018-02-03T08:04:04Z</dcterms:created>
  <dcterms:modified xsi:type="dcterms:W3CDTF">2018-03-09T08:55:28Z</dcterms:modified>
</cp:coreProperties>
</file>