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55" r:id="rId4"/>
    <p:sldMasterId id="2147493469" r:id="rId5"/>
  </p:sldMasterIdLst>
  <p:notesMasterIdLst>
    <p:notesMasterId r:id="rId30"/>
  </p:notesMasterIdLst>
  <p:handoutMasterIdLst>
    <p:handoutMasterId r:id="rId31"/>
  </p:handoutMasterIdLst>
  <p:sldIdLst>
    <p:sldId id="256" r:id="rId6"/>
    <p:sldId id="331" r:id="rId7"/>
    <p:sldId id="327" r:id="rId8"/>
    <p:sldId id="295" r:id="rId9"/>
    <p:sldId id="297" r:id="rId10"/>
    <p:sldId id="302" r:id="rId11"/>
    <p:sldId id="299" r:id="rId12"/>
    <p:sldId id="317" r:id="rId13"/>
    <p:sldId id="318" r:id="rId14"/>
    <p:sldId id="304" r:id="rId15"/>
    <p:sldId id="326" r:id="rId16"/>
    <p:sldId id="337" r:id="rId17"/>
    <p:sldId id="320" r:id="rId18"/>
    <p:sldId id="330" r:id="rId19"/>
    <p:sldId id="321" r:id="rId20"/>
    <p:sldId id="323" r:id="rId21"/>
    <p:sldId id="307" r:id="rId22"/>
    <p:sldId id="308" r:id="rId23"/>
    <p:sldId id="309" r:id="rId24"/>
    <p:sldId id="305" r:id="rId25"/>
    <p:sldId id="311" r:id="rId26"/>
    <p:sldId id="312" r:id="rId27"/>
    <p:sldId id="335" r:id="rId28"/>
    <p:sldId id="336" r:id="rId29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0681C43-13B5-4696-B5FB-E442AAEC3175}">
          <p14:sldIdLst>
            <p14:sldId id="256"/>
            <p14:sldId id="331"/>
            <p14:sldId id="327"/>
            <p14:sldId id="295"/>
            <p14:sldId id="297"/>
            <p14:sldId id="302"/>
            <p14:sldId id="299"/>
            <p14:sldId id="317"/>
            <p14:sldId id="318"/>
            <p14:sldId id="304"/>
            <p14:sldId id="326"/>
            <p14:sldId id="337"/>
            <p14:sldId id="320"/>
            <p14:sldId id="330"/>
            <p14:sldId id="321"/>
            <p14:sldId id="323"/>
            <p14:sldId id="307"/>
            <p14:sldId id="308"/>
            <p14:sldId id="309"/>
            <p14:sldId id="305"/>
            <p14:sldId id="311"/>
            <p14:sldId id="312"/>
            <p14:sldId id="335"/>
            <p14:sldId id="336"/>
          </p14:sldIdLst>
        </p14:section>
        <p14:section name="Untitled Section" id="{8E66BB1F-C666-471C-8790-531928DDF4C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2D2"/>
    <a:srgbClr val="007698"/>
    <a:srgbClr val="10A9D9"/>
    <a:srgbClr val="0092D1"/>
    <a:srgbClr val="009900"/>
    <a:srgbClr val="FFFF99"/>
    <a:srgbClr val="E47623"/>
    <a:srgbClr val="007A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0" autoAdjust="0"/>
    <p:restoredTop sz="89048" autoAdjust="0"/>
  </p:normalViewPr>
  <p:slideViewPr>
    <p:cSldViewPr snapToGrid="0" snapToObjects="1">
      <p:cViewPr varScale="1">
        <p:scale>
          <a:sx n="103" d="100"/>
          <a:sy n="103" d="100"/>
        </p:scale>
        <p:origin x="-21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1622"/>
    </p:cViewPr>
  </p:sorterViewPr>
  <p:notesViewPr>
    <p:cSldViewPr snapToGrid="0" snapToObjects="1">
      <p:cViewPr varScale="1">
        <p:scale>
          <a:sx n="55" d="100"/>
          <a:sy n="55" d="100"/>
        </p:scale>
        <p:origin x="2820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E4474-6874-47EC-B668-BF84FFDEC517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50E6E0B7-3E61-40D6-A31D-15FB33EFE02C}" type="pres">
      <dgm:prSet presAssocID="{298E4474-6874-47EC-B668-BF84FFDEC51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</dgm:ptLst>
  <dgm:cxnLst>
    <dgm:cxn modelId="{A97B8BA5-9F16-4EAF-B303-9F74DA585D74}" type="presOf" srcId="{298E4474-6874-47EC-B668-BF84FFDEC517}" destId="{50E6E0B7-3E61-40D6-A31D-15FB33EFE02C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C7D537C-042D-444F-9861-4A8655F16400}" type="datetimeFigureOut">
              <a:rPr lang="en-ZA" smtClean="0"/>
              <a:pPr/>
              <a:t>2018/03/07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844154B-85C5-484F-833C-D5D89037890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69823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51D1-45BF-4CC1-9052-384A7382B487}" type="datetimeFigureOut">
              <a:rPr lang="en-ZA" smtClean="0"/>
              <a:pPr/>
              <a:t>2018/03/07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AC5E-E6C0-492D-B91D-A704D4FF624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5950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AC5E-E6C0-492D-B91D-A704D4FF624D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62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AC5E-E6C0-492D-B91D-A704D4FF624D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7361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AC5E-E6C0-492D-B91D-A704D4FF624D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4662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AC5E-E6C0-492D-B91D-A704D4FF624D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426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5AC5E-E6C0-492D-B91D-A704D4FF624D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3362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CCC8E-AAF2-445B-A6D3-EC7B835774DE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B0CDFB-F447-40E4-8E98-612BC2A81635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59" y="274638"/>
            <a:ext cx="71041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2610" y="1600200"/>
            <a:ext cx="710419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EDCB50-2D83-4F89-A999-EF579101DAB3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6ED864-8393-4091-8DCB-7558AA336FC1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54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612140-4C82-4B4D-AAE9-1795FAB28706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50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0F6EE4-554C-4BF4-945E-619C92613D92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9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032C54-795B-44D8-A186-9EA7510C1DCC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00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1CF3C4-08EC-4E8C-9053-0BD1B13C19F5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59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DEA34A-D717-4288-9E1D-C9BADDF200DF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550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07441-0994-4399-87D4-6A915D0ADFD8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4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49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39979-66D9-4746-B4D3-D6E6A134E486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628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6B415-E224-4179-B3A0-9294F1618879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483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3FE05B-1FF8-47AD-BC34-FB2B5AF41B17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545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380521-BC76-4F0F-ABE6-1087B853B63F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64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18041A-428F-48D6-B64F-D4F27ACB7C9C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613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F0018-B2D7-4E73-AC7A-173C4B16F5E0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EA90C9-3815-364D-8F13-1C3130B69A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85813" y="611187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505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59" y="274638"/>
            <a:ext cx="71041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0" y="1600200"/>
            <a:ext cx="710419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26ADF-F80D-474B-AC58-D590A16DFBF2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651B42-D619-4D85-8468-3EA8F4AEEE50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59" y="274638"/>
            <a:ext cx="71041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CB4E31-B3B7-4ADC-A6B6-C23093E8D9D5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59" y="274638"/>
            <a:ext cx="710419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8FD273-E535-423B-8BF2-922D92FAEB14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59" y="274638"/>
            <a:ext cx="71041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E87BD-877C-4586-921C-E190DA2ED2FC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E421DF-BC90-4F8B-9B4D-57DEF32DDC1F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8948C-C9EE-4163-A636-7D4E0F2DBC1D}" type="datetime1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  <p:sldLayoutId id="214749346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B b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53769" cy="6858000"/>
          </a:xfrm>
          <a:prstGeom prst="rect">
            <a:avLst/>
          </a:prstGeom>
        </p:spPr>
      </p:pic>
      <p:pic>
        <p:nvPicPr>
          <p:cNvPr id="3" name="Picture 2" descr="pptB-foot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26" y="5953122"/>
            <a:ext cx="8618823" cy="719001"/>
          </a:xfrm>
          <a:prstGeom prst="rect">
            <a:avLst/>
          </a:prstGeom>
        </p:spPr>
      </p:pic>
      <p:pic>
        <p:nvPicPr>
          <p:cNvPr id="5" name="Picture 4" descr="pptB image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9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4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  <p:sldLayoutId id="214749348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cov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75"/>
            <a:ext cx="9153550" cy="6858000"/>
          </a:xfrm>
          <a:prstGeom prst="rect">
            <a:avLst/>
          </a:prstGeom>
        </p:spPr>
      </p:pic>
      <p:pic>
        <p:nvPicPr>
          <p:cNvPr id="8" name="Picture 7" descr="pptB-footer-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53122"/>
            <a:ext cx="9144000" cy="71485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46605" y="6350549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 smtClean="0"/>
              <a:t>Celebrating 130 years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4846" y="2822652"/>
            <a:ext cx="8889154" cy="3719014"/>
          </a:xfrm>
        </p:spPr>
        <p:txBody>
          <a:bodyPr/>
          <a:lstStyle/>
          <a:p>
            <a:r>
              <a:rPr lang="en-US" sz="2400" dirty="0"/>
              <a:t>GOVERNMENT PRINTING WORKS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ANNUAL PERFORMANCE PLAN QUARTER 2 AND 3 PERFORMANCE REPORT 2017/18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PRESENTATION TO DHA PORTFOLIO </a:t>
            </a:r>
            <a:r>
              <a:rPr lang="en-US" sz="2400" dirty="0" smtClean="0"/>
              <a:t>COMMITTEE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DATE:  06 March 2018</a:t>
            </a:r>
            <a:r>
              <a:rPr lang="en-US" sz="2400" dirty="0"/>
              <a:t>  </a:t>
            </a:r>
            <a:br>
              <a:rPr lang="en-US" sz="2400" dirty="0"/>
            </a:br>
            <a:r>
              <a:rPr lang="en-US" sz="2400" dirty="0" smtClean="0"/>
              <a:t>VENUE: </a:t>
            </a:r>
            <a:r>
              <a:rPr lang="en-US" sz="2400" dirty="0"/>
              <a:t>Committee Room 1, 90 Plein </a:t>
            </a:r>
            <a:r>
              <a:rPr lang="en-US" sz="2400" dirty="0" smtClean="0"/>
              <a:t>Street, </a:t>
            </a:r>
            <a:r>
              <a:rPr lang="en-US" sz="2400" dirty="0"/>
              <a:t>Parliament , Cape Town</a:t>
            </a:r>
            <a:br>
              <a:rPr lang="en-US" sz="2400" dirty="0"/>
            </a:br>
            <a:endParaRPr lang="en-Z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561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85"/>
            <a:ext cx="9144000" cy="598820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5350130"/>
              </p:ext>
            </p:extLst>
          </p:nvPr>
        </p:nvGraphicFramePr>
        <p:xfrm>
          <a:off x="314675" y="542360"/>
          <a:ext cx="8681841" cy="571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682">
                  <a:extLst>
                    <a:ext uri="{9D8B030D-6E8A-4147-A177-3AD203B41FA5}">
                      <a16:colId xmlns="" xmlns:a16="http://schemas.microsoft.com/office/drawing/2014/main" val="1873451976"/>
                    </a:ext>
                  </a:extLst>
                </a:gridCol>
                <a:gridCol w="912625">
                  <a:extLst>
                    <a:ext uri="{9D8B030D-6E8A-4147-A177-3AD203B41FA5}">
                      <a16:colId xmlns="" xmlns:a16="http://schemas.microsoft.com/office/drawing/2014/main" val="2631132417"/>
                    </a:ext>
                  </a:extLst>
                </a:gridCol>
                <a:gridCol w="693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7543">
                  <a:extLst>
                    <a:ext uri="{9D8B030D-6E8A-4147-A177-3AD203B41FA5}">
                      <a16:colId xmlns="" xmlns:a16="http://schemas.microsoft.com/office/drawing/2014/main" val="4077117210"/>
                    </a:ext>
                  </a:extLst>
                </a:gridCol>
                <a:gridCol w="1025144">
                  <a:extLst>
                    <a:ext uri="{9D8B030D-6E8A-4147-A177-3AD203B41FA5}">
                      <a16:colId xmlns="" xmlns:a16="http://schemas.microsoft.com/office/drawing/2014/main" val="2288934701"/>
                    </a:ext>
                  </a:extLst>
                </a:gridCol>
                <a:gridCol w="17660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72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and Sales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2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security products developed for customers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new security products developed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Contracting of 6 new clients in progress: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Tourism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Northern Cape Department of 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ZA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standard printing products and security products (certificates and cards)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International Relations and Cooperation (DIRCO),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Umalusi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matric and other certificates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Department of Trade and Industry (DTI)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their printing requirements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African Police Services (SAPS) for gun licences and printing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requirements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security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Contracting of 4 new clients completed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SAPS firearm licence  contract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signed for next 3 years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Umalusi certificates contract signed and Purchase Order received for delivery in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Home Builders Registration Council (NHBRC)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produced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Tourism card solution presented and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demonstrated, awaiting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finalisation of SLA.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576" marR="4557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74416" y="6197748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3691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287381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5710664"/>
              </p:ext>
            </p:extLst>
          </p:nvPr>
        </p:nvGraphicFramePr>
        <p:xfrm>
          <a:off x="232611" y="456033"/>
          <a:ext cx="8704913" cy="4305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="" xmlns:a16="http://schemas.microsoft.com/office/drawing/2014/main" val="4204032366"/>
                    </a:ext>
                  </a:extLst>
                </a:gridCol>
                <a:gridCol w="103074">
                  <a:extLst>
                    <a:ext uri="{9D8B030D-6E8A-4147-A177-3AD203B41FA5}">
                      <a16:colId xmlns="" xmlns:a16="http://schemas.microsoft.com/office/drawing/2014/main" val="3356332191"/>
                    </a:ext>
                  </a:extLst>
                </a:gridCol>
                <a:gridCol w="1175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21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24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174">
                  <a:extLst>
                    <a:ext uri="{9D8B030D-6E8A-4147-A177-3AD203B41FA5}">
                      <a16:colId xmlns="" xmlns:a16="http://schemas.microsoft.com/office/drawing/2014/main" val="2763863530"/>
                    </a:ext>
                  </a:extLst>
                </a:gridCol>
                <a:gridCol w="1976285">
                  <a:extLst>
                    <a:ext uri="{9D8B030D-6E8A-4147-A177-3AD203B41FA5}">
                      <a16:colId xmlns="" xmlns:a16="http://schemas.microsoft.com/office/drawing/2014/main" val="1142179283"/>
                    </a:ext>
                  </a:extLst>
                </a:gridCol>
              </a:tblGrid>
              <a:tr h="462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185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Governance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State Owned Company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 of Bill and finalization of Memorandum of Incorporation and Shareholder Compact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all required and identified documentation for the establishment of a State Owned Company to Parliament for approval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Cabinet referred back the Draft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 Bill for reconsideration by DHA and GPW.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case revised to address Cabinet concerns with a submission to withdraw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SOC Business Case proposing to retain GPW as a Government Component.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case for GPW to retain its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of a Government Component whilst implementing the GPW business case was 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tabled to the G&amp;A Cabinet Committee for approval  and supported by National Treasury, DPW and DPSA. </a:t>
                      </a:r>
                      <a:endParaRPr lang="en-ZA" sz="12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requested a balance sheet to confirm sustainability of the GPW which was submitted. Awaiting final approval by full Cabinet in Quarter 4.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1946605" y="6185768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3415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8"/>
            <a:ext cx="9144000" cy="287381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</a:t>
            </a: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326304"/>
              </p:ext>
            </p:extLst>
          </p:nvPr>
        </p:nvGraphicFramePr>
        <p:xfrm>
          <a:off x="232611" y="997159"/>
          <a:ext cx="8704913" cy="308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="" xmlns:a16="http://schemas.microsoft.com/office/drawing/2014/main" val="4204032366"/>
                    </a:ext>
                  </a:extLst>
                </a:gridCol>
                <a:gridCol w="103074">
                  <a:extLst>
                    <a:ext uri="{9D8B030D-6E8A-4147-A177-3AD203B41FA5}">
                      <a16:colId xmlns="" xmlns:a16="http://schemas.microsoft.com/office/drawing/2014/main" val="3356332191"/>
                    </a:ext>
                  </a:extLst>
                </a:gridCol>
                <a:gridCol w="1175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21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224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174">
                  <a:extLst>
                    <a:ext uri="{9D8B030D-6E8A-4147-A177-3AD203B41FA5}">
                      <a16:colId xmlns="" xmlns:a16="http://schemas.microsoft.com/office/drawing/2014/main" val="2763863530"/>
                    </a:ext>
                  </a:extLst>
                </a:gridCol>
                <a:gridCol w="1976285">
                  <a:extLst>
                    <a:ext uri="{9D8B030D-6E8A-4147-A177-3AD203B41FA5}">
                      <a16:colId xmlns="" xmlns:a16="http://schemas.microsoft.com/office/drawing/2014/main" val="1142179283"/>
                    </a:ext>
                  </a:extLst>
                </a:gridCol>
              </a:tblGrid>
              <a:tr h="486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121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Governance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9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Printers Bill (New target)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 for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Security Printers Bill  - Security of state documents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Security Printers Bill submitted to DHA , SSA, State Law Advisors and DPME for input. 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Security Printers Bill completed with inputs from SSA and State Law Advisors and submitted to DHA for processing to Cabinet and Parliament. Bill to be processed through Cabinet in Quarter 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1" marR="48041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1946605" y="6185768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4540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8" y="1"/>
            <a:ext cx="9015664" cy="466142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9439994"/>
              </p:ext>
            </p:extLst>
          </p:nvPr>
        </p:nvGraphicFramePr>
        <p:xfrm>
          <a:off x="168442" y="574503"/>
          <a:ext cx="9039725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6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66">
                  <a:extLst>
                    <a:ext uri="{9D8B030D-6E8A-4147-A177-3AD203B41FA5}">
                      <a16:colId xmlns="" xmlns:a16="http://schemas.microsoft.com/office/drawing/2014/main" val="285099031"/>
                    </a:ext>
                  </a:extLst>
                </a:gridCol>
                <a:gridCol w="1118302"/>
                <a:gridCol w="1150374">
                  <a:extLst>
                    <a:ext uri="{9D8B030D-6E8A-4147-A177-3AD203B41FA5}">
                      <a16:colId xmlns="" xmlns:a16="http://schemas.microsoft.com/office/drawing/2014/main" val="2304045786"/>
                    </a:ext>
                  </a:extLst>
                </a:gridCol>
                <a:gridCol w="1430594">
                  <a:extLst>
                    <a:ext uri="{9D8B030D-6E8A-4147-A177-3AD203B41FA5}">
                      <a16:colId xmlns="" xmlns:a16="http://schemas.microsoft.com/office/drawing/2014/main" val="1582644961"/>
                    </a:ext>
                  </a:extLst>
                </a:gridCol>
                <a:gridCol w="1047135">
                  <a:extLst>
                    <a:ext uri="{9D8B030D-6E8A-4147-A177-3AD203B41FA5}">
                      <a16:colId xmlns="" xmlns:a16="http://schemas.microsoft.com/office/drawing/2014/main" val="1762119019"/>
                    </a:ext>
                  </a:extLst>
                </a:gridCol>
                <a:gridCol w="1878219">
                  <a:extLst>
                    <a:ext uri="{9D8B030D-6E8A-4147-A177-3AD203B41FA5}">
                      <a16:colId xmlns="" xmlns:a16="http://schemas.microsoft.com/office/drawing/2014/main" val="3904525040"/>
                    </a:ext>
                  </a:extLst>
                </a:gridCol>
              </a:tblGrid>
              <a:tr h="467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80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8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protect and secure the assets, people and information of GPW 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100% security risk management programs in accordance with the approved plan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40% security risk management programs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 control</a:t>
                      </a:r>
                      <a:endParaRPr lang="en-US" sz="1200" b="1" i="0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Identity cards issued to 544 officials, 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vehicle access permit stickers issued </a:t>
                      </a:r>
                    </a:p>
                    <a:p>
                      <a:endParaRPr lang="en-US" sz="1200" b="1" u="sng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escorts executed</a:t>
                      </a:r>
                      <a:r>
                        <a:rPr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Examinations trucks to Limpopo District Offices, DHA, South African Bank Note (SABN) and DIRCO,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Council of Scientific and Industrial Research (CSIR),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escorts and monitoring of exam production and process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40% security risk management programs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Escorts executed: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 of exams printing, examination trucks for the Limpopo Department of Education, DHA, CSIR, and GPW buildings</a:t>
                      </a:r>
                    </a:p>
                    <a:p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vetting</a:t>
                      </a:r>
                      <a:endParaRPr lang="en-US" sz="1200" b="1" u="non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security clearance certificates feedback received and issued.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Z204 forms submitted to SSA.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Outstanding vetting to be completed in Quarter 4 and the 1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of 2018/19.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screening for recruitment</a:t>
                      </a:r>
                      <a:endParaRPr lang="en-US" sz="1200" b="1" u="non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conducted by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SSA and other vetting providers as new appointments are effected in all branches.</a:t>
                      </a:r>
                    </a:p>
                    <a:p>
                      <a:endParaRPr lang="en-GB" sz="120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29366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205965"/>
            <a:ext cx="8951495" cy="485284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4240042"/>
              </p:ext>
            </p:extLst>
          </p:nvPr>
        </p:nvGraphicFramePr>
        <p:xfrm>
          <a:off x="215250" y="653143"/>
          <a:ext cx="8856561" cy="5088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6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871">
                  <a:extLst>
                    <a:ext uri="{9D8B030D-6E8A-4147-A177-3AD203B41FA5}">
                      <a16:colId xmlns="" xmlns:a16="http://schemas.microsoft.com/office/drawing/2014/main" val="1404782146"/>
                    </a:ext>
                  </a:extLst>
                </a:gridCol>
                <a:gridCol w="1260606">
                  <a:extLst>
                    <a:ext uri="{9D8B030D-6E8A-4147-A177-3AD203B41FA5}">
                      <a16:colId xmlns="" xmlns:a16="http://schemas.microsoft.com/office/drawing/2014/main" val="2761470806"/>
                    </a:ext>
                  </a:extLst>
                </a:gridCol>
                <a:gridCol w="1600581">
                  <a:extLst>
                    <a:ext uri="{9D8B030D-6E8A-4147-A177-3AD203B41FA5}">
                      <a16:colId xmlns="" xmlns:a16="http://schemas.microsoft.com/office/drawing/2014/main" val="2598861569"/>
                    </a:ext>
                  </a:extLst>
                </a:gridCol>
                <a:gridCol w="1018036">
                  <a:extLst>
                    <a:ext uri="{9D8B030D-6E8A-4147-A177-3AD203B41FA5}">
                      <a16:colId xmlns="" xmlns:a16="http://schemas.microsoft.com/office/drawing/2014/main" val="2732348278"/>
                    </a:ext>
                  </a:extLst>
                </a:gridCol>
                <a:gridCol w="1667723">
                  <a:extLst>
                    <a:ext uri="{9D8B030D-6E8A-4147-A177-3AD203B41FA5}">
                      <a16:colId xmlns="" xmlns:a16="http://schemas.microsoft.com/office/drawing/2014/main" val="1218976600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618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continued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2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protect and secure the assets, people and information of GPW 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security risk management programs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accordance with the approved plan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40% security risk management programs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vetting: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Officials</a:t>
                      </a:r>
                      <a:endParaRPr lang="en-US" sz="1200" b="1" i="1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Secret security clearance certificates issued to two (2) officials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Eleven (11) officials completed polygraph test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Contractors: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service providers vetted.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40% security risk management programs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</a:t>
                      </a:r>
                      <a:endParaRPr lang="en-US" sz="1200" b="1" u="non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Declaration of Secrecy document approved and implemented.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System and Surveillance</a:t>
                      </a:r>
                      <a:endParaRPr lang="en-US" sz="1200" b="1" u="non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Convex mirror, security beams and burglar bars were installed to secure ICT offices.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Fraud and Corruption</a:t>
                      </a:r>
                      <a:endParaRPr lang="en-US" sz="1200" b="1" u="non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Conducted fraud and corruption awareness through internal communication on GPW Fraud and Corruption Policy and Whistle blowing Policy</a:t>
                      </a:r>
                      <a:endParaRPr lang="en-ZA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1303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4" y="322227"/>
            <a:ext cx="9144000" cy="1095375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8689922"/>
              </p:ext>
            </p:extLst>
          </p:nvPr>
        </p:nvGraphicFramePr>
        <p:xfrm>
          <a:off x="446566" y="1593985"/>
          <a:ext cx="8429419" cy="2750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6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2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61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6329">
                  <a:extLst>
                    <a:ext uri="{9D8B030D-6E8A-4147-A177-3AD203B41FA5}">
                      <a16:colId xmlns="" xmlns:a16="http://schemas.microsoft.com/office/drawing/2014/main" val="3080053291"/>
                    </a:ext>
                  </a:extLst>
                </a:gridCol>
                <a:gridCol w="2024479">
                  <a:extLst>
                    <a:ext uri="{9D8B030D-6E8A-4147-A177-3AD203B41FA5}">
                      <a16:colId xmlns="" xmlns:a16="http://schemas.microsoft.com/office/drawing/2014/main" val="3084350865"/>
                    </a:ext>
                  </a:extLst>
                </a:gridCol>
              </a:tblGrid>
              <a:tr h="804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661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Audit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5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annual internal audit plan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of annual internal audit plan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in progress </a:t>
                      </a:r>
                    </a:p>
                    <a:p>
                      <a:pPr marL="1244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annual audit plan has been implemented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The outstanding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40% implementation is at final approval stage and will be completed in Quarter 4.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22826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7" y="206477"/>
            <a:ext cx="9087853" cy="563544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2356763"/>
              </p:ext>
            </p:extLst>
          </p:nvPr>
        </p:nvGraphicFramePr>
        <p:xfrm>
          <a:off x="331077" y="770021"/>
          <a:ext cx="8623737" cy="4475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0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7233">
                  <a:extLst>
                    <a:ext uri="{9D8B030D-6E8A-4147-A177-3AD203B41FA5}">
                      <a16:colId xmlns="" xmlns:a16="http://schemas.microsoft.com/office/drawing/2014/main" val="4187788365"/>
                    </a:ext>
                  </a:extLst>
                </a:gridCol>
                <a:gridCol w="703584">
                  <a:extLst>
                    <a:ext uri="{9D8B030D-6E8A-4147-A177-3AD203B41FA5}">
                      <a16:colId xmlns="" xmlns:a16="http://schemas.microsoft.com/office/drawing/2014/main" val="3705665844"/>
                    </a:ext>
                  </a:extLst>
                </a:gridCol>
                <a:gridCol w="1717932">
                  <a:extLst>
                    <a:ext uri="{9D8B030D-6E8A-4147-A177-3AD203B41FA5}">
                      <a16:colId xmlns="" xmlns:a16="http://schemas.microsoft.com/office/drawing/2014/main" val="2676465932"/>
                    </a:ext>
                  </a:extLst>
                </a:gridCol>
                <a:gridCol w="6059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510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782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Management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2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annual risk &amp; compliance plan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 of annual risk &amp; compliance plan as approved by the Risk Committee,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Operational and Fraud risk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updated.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meeting held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per the annual schedule.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 calendars developed and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kept up to date.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findings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 and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on a monthly basis.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monitoring of risk registers in terms of implementing mitigation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 completed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all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per the approved Risk Implementation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underway and will be completed in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 4.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of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Risk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Committee for 2018/19 commenced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14383" y="6117634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0217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25985"/>
            <a:ext cx="8359254" cy="789887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BRANCH: FINANCIAL SERVICES</a:t>
            </a:r>
            <a:endParaRPr lang="en-ZA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1674987"/>
              </p:ext>
            </p:extLst>
          </p:nvPr>
        </p:nvGraphicFramePr>
        <p:xfrm>
          <a:off x="327547" y="1741978"/>
          <a:ext cx="8688120" cy="3646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7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7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85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85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85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85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07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1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Audit report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unqualified audit opinion for 2016/17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unqualified audit opinion for 2016/17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Unqualified audit opinion received from AGSA for the 2016/17 financial year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7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cost as percentage of revenue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 Operating cost as percentage of revenue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18.4% Operating cost as percentage of revenue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14.12%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cost as percentage of revenue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18.5% Operating cost as percentage of revenue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19.1% Operating cost as percentage of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revenue. Target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achieved.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17752" y="6087375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547" y="731911"/>
            <a:ext cx="8688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14.12% as opposed to the targeted 18.4% of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cost as percentage of revenue</a:t>
            </a:r>
            <a:endParaRPr lang="en-ZA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 achieved  during quarter 2,exceeding the target.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19.1% as opposed to the targeted 18.5%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 recorded during quarter 3 ,resulting to non-achievement of the target.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9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68"/>
            <a:ext cx="8229600" cy="858126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FINANCIAL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Continued…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4158414"/>
              </p:ext>
            </p:extLst>
          </p:nvPr>
        </p:nvGraphicFramePr>
        <p:xfrm>
          <a:off x="304802" y="1331932"/>
          <a:ext cx="8675427" cy="371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6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68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77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profit margin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 gross profit margin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21.4% gross profit margin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49.93 gross profit margin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21.2 % gross profit margin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58.1 % gross profit margin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4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Debtor collection 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days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days Debtor collection 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days debtor collection 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days debtor collection 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 days debtor collection 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4381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434"/>
            <a:ext cx="8229600" cy="948385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FINANCIAL SERVICES Continued…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3226209"/>
              </p:ext>
            </p:extLst>
          </p:nvPr>
        </p:nvGraphicFramePr>
        <p:xfrm>
          <a:off x="354845" y="1161241"/>
          <a:ext cx="8584203" cy="4221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4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4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4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46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46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46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49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6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a positive working capital ratio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positive working capital ratio maintained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positive working capital ratio maintained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21.44 positive working capital ratio maintained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positive working capital ratio maintained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 positive working capital ratio maintained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6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 turnover ratio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Inventory turnover ratio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Inventory turnover ratio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Inventory turnover ratio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Inventory turnover ratio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 Inventory turnover ratio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36482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91640" y="1718392"/>
            <a:ext cx="8258897" cy="42888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E47623"/>
              </a:buClr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760" y="58779"/>
            <a:ext cx="8126777" cy="7413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11"/>
              </a:lnSpc>
            </a:pPr>
            <a:r>
              <a:rPr lang="en-CA" sz="3600" b="1" spc="-26" dirty="0">
                <a:latin typeface="Arial Black" panose="020B0A04020102020204" pitchFamily="34" charset="0"/>
                <a:cs typeface="Times New Roman"/>
              </a:rPr>
              <a:t>TABLE OF CONTENTS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46605" y="6350549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64824" y="6141494"/>
            <a:ext cx="354842" cy="395784"/>
          </a:xfrm>
        </p:spPr>
        <p:txBody>
          <a:bodyPr/>
          <a:lstStyle/>
          <a:p>
            <a:fld id="{36EA90C9-3815-364D-8F13-1C3130B69AF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6807089"/>
              </p:ext>
            </p:extLst>
          </p:nvPr>
        </p:nvGraphicFramePr>
        <p:xfrm>
          <a:off x="256674" y="798216"/>
          <a:ext cx="8791073" cy="37483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557238">
                  <a:extLst>
                    <a:ext uri="{9D8B030D-6E8A-4147-A177-3AD203B41FA5}">
                      <a16:colId xmlns="" xmlns:a16="http://schemas.microsoft.com/office/drawing/2014/main" val="393543602"/>
                    </a:ext>
                  </a:extLst>
                </a:gridCol>
                <a:gridCol w="1233835">
                  <a:extLst>
                    <a:ext uri="{9D8B030D-6E8A-4147-A177-3AD203B41FA5}">
                      <a16:colId xmlns="" xmlns:a16="http://schemas.microsoft.com/office/drawing/2014/main" val="3994105094"/>
                    </a:ext>
                  </a:extLst>
                </a:gridCol>
              </a:tblGrid>
              <a:tr h="535484">
                <a:tc>
                  <a:txBody>
                    <a:bodyPr/>
                    <a:lstStyle/>
                    <a:p>
                      <a:r>
                        <a:rPr lang="en-ZA" sz="1500" dirty="0" smtClean="0"/>
                        <a:t>ITEM</a:t>
                      </a:r>
                      <a:endParaRPr lang="en-ZA" sz="15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/>
                        <a:t>SLIDE NUMBER</a:t>
                      </a:r>
                      <a:endParaRPr lang="en-ZA" sz="1500" dirty="0"/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3229370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Quarter 2 and 3 Performance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459929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762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Branch: Operations and Production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Branch: Strategic Management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7-16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6601892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Branch: Financial Services 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0690769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Branch: Human Resource</a:t>
                      </a: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– 22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6218895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GPW financial performance Quarter 2 and Quarter 3</a:t>
                      </a: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ZA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– 24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84" marR="78284" marT="39142" marB="39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3497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51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463"/>
            <a:ext cx="8229600" cy="462463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FINANCIAL SERVICES Continued…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702865"/>
              </p:ext>
            </p:extLst>
          </p:nvPr>
        </p:nvGraphicFramePr>
        <p:xfrm>
          <a:off x="457200" y="1187910"/>
          <a:ext cx="8539316" cy="4253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1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2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03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56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742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3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SLA’s concluded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Conclude SLA’s with 10 external customers 10 suppliers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Service </a:t>
                      </a:r>
                      <a:r>
                        <a:rPr lang="en-ZA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evel Agreements </a:t>
                      </a:r>
                      <a:r>
                        <a:rPr lang="en-ZA" sz="1200" b="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customers finalised.</a:t>
                      </a:r>
                      <a:endParaRPr lang="en-US" sz="1200" b="0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Service Level Agreements with suppliers finalised</a:t>
                      </a:r>
                      <a:r>
                        <a:rPr lang="en-ZA" sz="1200" b="1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Draft Service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Level Agreements to be finalised in Quarter 3 and 4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200" b="0" u="none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Level Agreements with customers finalised</a:t>
                      </a:r>
                      <a:r>
                        <a:rPr lang="en-ZA" sz="1200" b="1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Service Level Agreements with suppliers finalised</a:t>
                      </a:r>
                      <a:r>
                        <a:rPr lang="en-ZA" sz="1200" b="1" u="none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u="none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Service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Level Agreements for to be finalised in Quarter  4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2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on capital investment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 return on capital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</a:t>
                      </a: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30.51% on capital invested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N/A. Final ratio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be calculated at end of Quarter 4.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487" marR="5548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617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91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69"/>
            <a:ext cx="8229600" cy="1143000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 HUMAN RESOURCES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1908588"/>
              </p:ext>
            </p:extLst>
          </p:nvPr>
        </p:nvGraphicFramePr>
        <p:xfrm>
          <a:off x="307075" y="1882404"/>
          <a:ext cx="8529849" cy="3953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1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8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5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23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03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294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38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and implemented Human Resource staffing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100% revised Human Resource staffing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50% of revised Human Resource staffing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requests approved for filling of identified positions have been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75% of revised Human Resource staffing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requests approved for filling of identified positions have been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advertised.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Recruitment underway.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6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positions 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accordance with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identified needs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 85% of posts identified for filling in accordance with HR staffing plan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of identified posts filled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requests approved for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year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266 positions (including temporary workers) of which 174 were filled. Total of 65.4% positions have been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of identified posts filled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total requests approved for the financial year are 311 positions (including temporary resources) of which 218 were filled. A total of 70.10% positions have been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0619" y="6211665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358" y="739404"/>
            <a:ext cx="90076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Out of all 4 planned targets planned for achievement in this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year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 Branch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Human Resources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both quarter 2 and quarter 3, all were achieved except for 01 target which relate to training of GPW officials. In quarter 2,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509 training interventions took place, which translates to 46.3% of the set 50%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target.</a:t>
            </a:r>
            <a:r>
              <a:rPr lang="en-US" dirty="0"/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quarter 3,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599 out of 1100 training interventions took place which translates to 54.5% 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 against the 75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% of identified target 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set. The branch performed as follows: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7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7"/>
            <a:ext cx="8229600" cy="817183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 HUMAN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Continued…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7178117"/>
              </p:ext>
            </p:extLst>
          </p:nvPr>
        </p:nvGraphicFramePr>
        <p:xfrm>
          <a:off x="370046" y="1421783"/>
          <a:ext cx="8552728" cy="3618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7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3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25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93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76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1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internal GPW Training and Development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9225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 - annually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3 GPW training and development programmes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training and development programme developed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Graduate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training and development programme developed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More training and development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achieved.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8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training and development </a:t>
                      </a:r>
                      <a:endParaRPr lang="en-ZA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667000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average training interventions per person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of identified target completed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out of 531 training interventions took place which translates to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46.3%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target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of identified target completed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1100 training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interventions (54.5%).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not achieved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5" marR="5648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09918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3583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91640" y="1336437"/>
            <a:ext cx="8258897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n-US" sz="2000" b="1" dirty="0" smtClean="0">
              <a:solidFill>
                <a:srgbClr val="E47623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1640" y="274638"/>
            <a:ext cx="8126777" cy="7413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Arial"/>
                <a:cs typeface="Arial"/>
              </a:rPr>
              <a:t>GPW FINANCIAL PERFORMANCE:  QUARTER 2&amp; 3 OF 2017-2018 APP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76711" y="1016000"/>
          <a:ext cx="7780719" cy="405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1642" y="1336438"/>
          <a:ext cx="8393565" cy="4206642"/>
        </p:xfrm>
        <a:graphic>
          <a:graphicData uri="http://schemas.openxmlformats.org/drawingml/2006/table">
            <a:tbl>
              <a:tblPr/>
              <a:tblGrid>
                <a:gridCol w="2334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57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47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8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35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               (R ‘000)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as at December 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b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June 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Q2</a:t>
                      </a:r>
                      <a:b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Sept 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Q3</a:t>
                      </a:r>
                      <a:b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Dec 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Bud - Act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8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Revenue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1,087,655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254,600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374,506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337,530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121,019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Cost of sales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(757,014)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(121,983)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(187,502)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(141,473)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(306,056)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Gross Profit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 330,641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132,617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187,004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196,057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(185,037)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Other income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   56,214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14,289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14,112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14,377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13,436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Operating expenses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(191,326)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(43,595)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(52,888)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(64,454)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(30,389)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Operating profit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 195,529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103,311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148,228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145,980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(201,990)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Interest received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      -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   344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1,299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(1,643)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Profit for the year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     195,529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103,311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148,572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 147,279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   (203,633)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78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224116"/>
            <a:ext cx="7942217" cy="466868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quarter 3 revenue was under collected due to a reduction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Smart Card sales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number of Government Gazette’s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issued as they are demand driven from clients. The number of Smart ID cards will improve in quarter 4 with the introduction of periodic nightshift teams to increase the high spikes in December 2017 and January 2018.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Due to revenue being less than budgeted,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sales is also affected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variance in operating expenses is due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lvl="1" algn="just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 which was budgeted in Quarter 3 being deferred to Quarter 4 to accommodate the completion of Pavilion 3. The building had to be ready before finalization of equipment procurement. Two (2) new printing equipment, i.e. Sheet-Fed Press and paper finishing machines were deferred to the 2018/19 financial year. </a:t>
            </a:r>
          </a:p>
          <a:p>
            <a:pPr lvl="1" algn="just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Cost R18-million as posts had to be staggered in order to link it to revenue collection. The last significant contributor is Administrative Expenditure with an underspending of R14-million.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GPW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does not receive any allocation from the fiscus meaning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need to monitor spending monthly compared to revenue collected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94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/>
                <a:cs typeface="Arial"/>
              </a:rPr>
              <a:t>GPW FINANCIAL PERFORMANCE:  QUARTER 2 &amp; 3 OF 2017-2018 APP</a:t>
            </a:r>
          </a:p>
        </p:txBody>
      </p:sp>
    </p:spTree>
    <p:extLst>
      <p:ext uri="{BB962C8B-B14F-4D97-AF65-F5344CB8AC3E}">
        <p14:creationId xmlns:p14="http://schemas.microsoft.com/office/powerpoint/2010/main" xmlns="" val="65367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" y="10719"/>
            <a:ext cx="8486274" cy="616664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Q2 AND Q3 PERFORMANCE 2017/18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944380"/>
            <a:ext cx="8783817" cy="5784913"/>
          </a:xfrm>
        </p:spPr>
        <p:txBody>
          <a:bodyPr/>
          <a:lstStyle/>
          <a:p>
            <a:pPr marL="0" indent="0" algn="just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just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/>
              <a:t>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he 2</a:t>
            </a:r>
            <a:r>
              <a:rPr lang="en-Z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quarter had a total of 14 targets for the 2017/18 financial year.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out of 14 targets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not achieved which relates to the Branch: Human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(HR),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under training.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achieved 46% of two training interventions per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as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opposed to 50% of the set target as at quarter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quarter had a total of 16 targets for the 2017/18 financial year.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 out of 14 targets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were not achieved.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Branch: Human Resources achieved 54.5% of training interventions as opposed to the set target of 75% (slide 22).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Financial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Operating cost per percentage of revenue, based on performance to date, which does not take into consideration the increase of revenue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quarter 4.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target will be achieved by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March 2018 (Slide 17).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just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705907"/>
              </p:ext>
            </p:extLst>
          </p:nvPr>
        </p:nvGraphicFramePr>
        <p:xfrm>
          <a:off x="592380" y="877216"/>
          <a:ext cx="7886700" cy="1064082"/>
        </p:xfrm>
        <a:graphic>
          <a:graphicData uri="http://schemas.openxmlformats.org/drawingml/2006/table">
            <a:tbl>
              <a:tblPr/>
              <a:tblGrid>
                <a:gridCol w="2702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7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6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117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GPW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 2017/18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8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planned targets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042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9" marR="8579" marT="85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3384993"/>
              </p:ext>
            </p:extLst>
          </p:nvPr>
        </p:nvGraphicFramePr>
        <p:xfrm>
          <a:off x="562472" y="3199379"/>
          <a:ext cx="7946516" cy="661020"/>
        </p:xfrm>
        <a:graphic>
          <a:graphicData uri="http://schemas.openxmlformats.org/drawingml/2006/table">
            <a:tbl>
              <a:tblPr firstRow="1" firstCol="1" bandRow="1"/>
              <a:tblGrid>
                <a:gridCol w="2864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1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96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03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 3 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GPW </a:t>
                      </a: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 2017/18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planned targets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Achieved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Achieved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27256" y="6233239"/>
            <a:ext cx="13131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Celebrating 130 years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2685143" y="3259724"/>
            <a:ext cx="5793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0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91640" y="1718392"/>
            <a:ext cx="8258897" cy="42888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Clr>
                <a:srgbClr val="E47623"/>
              </a:buClr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0023" y="0"/>
            <a:ext cx="8126777" cy="5855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BRANCH: OPERATIONS AND PRODUCTION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787521"/>
              </p:ext>
            </p:extLst>
          </p:nvPr>
        </p:nvGraphicFramePr>
        <p:xfrm>
          <a:off x="319315" y="1132114"/>
          <a:ext cx="8621486" cy="4580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1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1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7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59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equipment items procured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Recapitalisation plan rescheduled for 2019/20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 Cards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(ID) distributed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according to clients 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Identity Documents/ Cards distributed must conform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 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Identity Documents/ Cards distributed must conform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 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Card Production – 100% of </a:t>
                      </a:r>
                      <a:r>
                        <a:rPr lang="en-ZA" sz="12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621 392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Cards delivered in accordance with target. 1 Card was returned as defective. 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Identity Documents/ Cards distributed must conform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 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680 676 identity Documents/Cards distributed conformed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Documents delivered according to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Travel Documents delivered must conform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Travel Documents delivered must conform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 Production – 100% of </a:t>
                      </a:r>
                      <a:r>
                        <a:rPr lang="en-ZA" sz="12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223 823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Passports delivered in accordance with target.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Travel Documents delivered must conform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241 691 Travel Documents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conformed to the 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9" marR="5698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99005" y="6239012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568" y="641474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Branch: Operations and Production have 04 targets for quarter 2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3 out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 total of 06 planned targets for the financial year, and all 04 targets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achieved in both quarters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 follows: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2"/>
            <a:ext cx="8229600" cy="980956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OPERATIONS AND PRODUCTION</a:t>
            </a:r>
            <a:b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7849709"/>
              </p:ext>
            </p:extLst>
          </p:nvPr>
        </p:nvGraphicFramePr>
        <p:xfrm>
          <a:off x="299803" y="812800"/>
          <a:ext cx="8626483" cy="474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5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0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9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3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53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52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4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rgbClr val="0092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0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Examinations Scripts delivered according to Quality 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examination papers delivered must conform to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examination papers delivered must conform to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19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Examinations Production – 100% of </a:t>
                      </a:r>
                      <a:r>
                        <a:rPr lang="en-ZA" sz="12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3 334 535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scripts delivered according to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examination papers delivered must conform to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</a:t>
                      </a:r>
                      <a:r>
                        <a:rPr lang="en-ZA" sz="12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2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289</a:t>
                      </a:r>
                      <a:r>
                        <a:rPr lang="en-ZA" sz="12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697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examination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papers delivered conformed to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4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Gazette published according to Quality 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Government Gazettes published to conform to quality and timeline 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Government Gazettes published to conform to quality and timeline 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Gazette Production – 100% of </a:t>
                      </a:r>
                      <a:r>
                        <a:rPr lang="en-ZA" sz="12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 editions (41 796 pages)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 according to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Government Gazettes published to conform to quality and timeline specifications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of 500 Government Gazette Editions published conformed to quality and timeline specifications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35559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2" y="13795"/>
            <a:ext cx="8777187" cy="1049195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OPERATIONS AND PRODUCTION</a:t>
            </a:r>
            <a:b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Continued…</a:t>
            </a:r>
            <a:r>
              <a:rPr lang="en-ZA" sz="2800" dirty="0"/>
              <a:t/>
            </a:r>
            <a:br>
              <a:rPr lang="en-ZA" sz="2800" dirty="0"/>
            </a:b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1163010"/>
              </p:ext>
            </p:extLst>
          </p:nvPr>
        </p:nvGraphicFramePr>
        <p:xfrm>
          <a:off x="286602" y="885372"/>
          <a:ext cx="8636681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0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57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95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137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2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97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on the construction of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endParaRPr lang="en-ZA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pavilion 3 completed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Pavilion 3 Project </a:t>
                      </a:r>
                      <a:r>
                        <a:rPr lang="en-ZA" sz="12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81%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completion, target remains achievable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 construction completed by December 2017, and Final completed scheduled for March 2018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4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Head office building completed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Headquarters Project – Professional Team Bid awarded. SLA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being drafted for sign off and finalisation</a:t>
                      </a:r>
                    </a:p>
                  </a:txBody>
                  <a:tcPr marL="58260" marR="582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SLA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signed off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dirty="0"/>
                    </a:p>
                  </a:txBody>
                  <a:tcPr marL="58260" marR="5826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1849187"/>
                  </a:ext>
                </a:extLst>
              </a:tr>
              <a:tr h="20145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Remaining GPW Visagie Street Site 10% complete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plan Project – Stage 3 Detailed Design Approved by GPW. Submission was set before the NDPW Sketch Plan committee for final approval on 28 August 2017. Feedback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NDPW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60" marR="5826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dirty="0"/>
                    </a:p>
                  </a:txBody>
                  <a:tcPr marL="58260" marR="5826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7598036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23133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4316"/>
          </a:xfrm>
        </p:spPr>
        <p:txBody>
          <a:bodyPr/>
          <a:lstStyle/>
          <a:p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3999329"/>
              </p:ext>
            </p:extLst>
          </p:nvPr>
        </p:nvGraphicFramePr>
        <p:xfrm>
          <a:off x="263260" y="1077325"/>
          <a:ext cx="8748006" cy="467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8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101">
                  <a:extLst>
                    <a:ext uri="{9D8B030D-6E8A-4147-A177-3AD203B41FA5}">
                      <a16:colId xmlns="" xmlns:a16="http://schemas.microsoft.com/office/drawing/2014/main" val="1983378555"/>
                    </a:ext>
                  </a:extLst>
                </a:gridCol>
                <a:gridCol w="17026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74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02406">
                  <a:extLst>
                    <a:ext uri="{9D8B030D-6E8A-4147-A177-3AD203B41FA5}">
                      <a16:colId xmlns="" xmlns:a16="http://schemas.microsoft.com/office/drawing/2014/main" val="92266831"/>
                    </a:ext>
                  </a:extLst>
                </a:gridCol>
              </a:tblGrid>
              <a:tr h="557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896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5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security vulnerabilities (detected by security assessments) mitigated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&gt;99% security vulnerabilities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Firewall report: All external threats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attacks detected and blocked by the perimeter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firewalls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Patching: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security updates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completed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Policies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updated.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GPW ICT Ethics and Social Media Policy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 by EXCO and MANCO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99.95%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Vulnerabilities migrated by means on patching our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threats detected, blocked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firewalls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out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4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Risk Assessment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[RAPs] for the year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conducted.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remaining will be completed in Quarter 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Audits findings for 2016/17 financial year have been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addressed</a:t>
                      </a: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90457" y="6139842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421" y="426242"/>
            <a:ext cx="8983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Branch: Strategic Management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02 targets for quarter 2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3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quarter 3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 total of 08 planned targets for this financial year, and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planned targets were achieved in both quarters as follows: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054"/>
            <a:ext cx="8839200" cy="103554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5105285"/>
              </p:ext>
            </p:extLst>
          </p:nvPr>
        </p:nvGraphicFramePr>
        <p:xfrm>
          <a:off x="412955" y="881345"/>
          <a:ext cx="8578647" cy="3545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9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0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3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56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82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37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0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Continued….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Systems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&gt;99% system availability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&gt;99% system availability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99.89 system availability achieved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&gt;99% system availability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99.73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availability achieved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67" marR="594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1946605" y="6179967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1594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8157"/>
          </a:xfrm>
        </p:spPr>
        <p:txBody>
          <a:bodyPr/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BRANCH: STRATEGIC MANAGEMENT Continued…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90C9-3815-364D-8F13-1C3130B69AF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4671467"/>
              </p:ext>
            </p:extLst>
          </p:nvPr>
        </p:nvGraphicFramePr>
        <p:xfrm>
          <a:off x="287382" y="420915"/>
          <a:ext cx="8605895" cy="5912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67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0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07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6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617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8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Performance indicator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Continued…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5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(number) of ICT services offerings identified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&gt;80% ICT services offerings identified implemented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and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management system on Microsoft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Relationship Management system (CRM)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Contact centre case management system went live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this quarter.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and Security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Upgrade – New site firewalls commissioned.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upgrade to</a:t>
                      </a:r>
                      <a:r>
                        <a:rPr lang="en-ZA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Windows10 Enterprise completed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updated to address audit </a:t>
                      </a: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hreat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nalysis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Server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upgrade conducted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end user computing backup solution [constant data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protect]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Leakage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and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classification –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 Specification document approved in January 2018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implementation planned from April 2018.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 equipment replacement completed</a:t>
                      </a: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and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connectivity provided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required by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Branch: Operations and Production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cater for new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35" marR="3323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1955824" y="6356350"/>
            <a:ext cx="6207772" cy="341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Celebrating 130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5130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3b5debe2-2f46-4935-bf11-4bcffc6caeae">2014-06-16T22:00:00+00:00</Document_x0020_Date>
    <GPW_x0020_Department xmlns="3b5debe2-2f46-4935-bf11-4bcffc6caeae">Marketing</GPW_x0020_Department>
    <Document_x0020_Audience xmlns="3b5debe2-2f46-4935-bf11-4bcffc6caeae">All GPW</Document_x0020_Audience>
    <Document_x0020_Author xmlns="3b5debe2-2f46-4935-bf11-4bcffc6caeae">Bonakele Mbhele</Document_x0020_Auth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AEEBFCB5B77AB045B8CBF9EE19586875040035F8B6DE664D0245A22C2EF396E42950" ma:contentTypeVersion="3" ma:contentTypeDescription="" ma:contentTypeScope="" ma:versionID="95e48ae24075831517e7ac988fc5e68f">
  <xsd:schema xmlns:xsd="http://www.w3.org/2001/XMLSchema" xmlns:xs="http://www.w3.org/2001/XMLSchema" xmlns:p="http://schemas.microsoft.com/office/2006/metadata/properties" xmlns:ns3="3b5debe2-2f46-4935-bf11-4bcffc6caeae" targetNamespace="http://schemas.microsoft.com/office/2006/metadata/properties" ma:root="true" ma:fieldsID="00308f5834d49f078aa8ee966f046860" ns3:_="">
    <xsd:import namespace="3b5debe2-2f46-4935-bf11-4bcffc6caeae"/>
    <xsd:element name="properties">
      <xsd:complexType>
        <xsd:sequence>
          <xsd:element name="documentManagement">
            <xsd:complexType>
              <xsd:all>
                <xsd:element ref="ns3:GPW_x0020_Department"/>
                <xsd:element ref="ns3:Document_x0020_Date" minOccurs="0"/>
                <xsd:element ref="ns3:Document_x0020_Author" minOccurs="0"/>
                <xsd:element ref="ns3:Document_x0020_Audienc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debe2-2f46-4935-bf11-4bcffc6caeae" elementFormDefault="qualified">
    <xsd:import namespace="http://schemas.microsoft.com/office/2006/documentManagement/types"/>
    <xsd:import namespace="http://schemas.microsoft.com/office/infopath/2007/PartnerControls"/>
    <xsd:element name="GPW_x0020_Department" ma:index="3" ma:displayName="GPW Department" ma:default="Office of the CEO" ma:format="Dropdown" ma:internalName="GPW_x0020_Department" ma:readOnly="false">
      <xsd:simpleType>
        <xsd:restriction base="dms:Choice">
          <xsd:enumeration value="Office of the CEO"/>
          <xsd:enumeration value="Financial Services"/>
          <xsd:enumeration value="Human Resources"/>
          <xsd:enumeration value="Internal Audit"/>
          <xsd:enumeration value="IT"/>
          <xsd:enumeration value="Marketing"/>
          <xsd:enumeration value="Operations and Production"/>
          <xsd:enumeration value="Publications"/>
          <xsd:enumeration value="Strategic Management"/>
          <xsd:enumeration value="Supply Chain Management"/>
          <xsd:enumeration value="Health and Safety"/>
        </xsd:restriction>
      </xsd:simpleType>
    </xsd:element>
    <xsd:element name="Document_x0020_Date" ma:index="4" nillable="true" ma:displayName="Document Date" ma:description="The date on the document.  E.g. Invoice Date, Date on an external letter etc." ma:format="DateOnly" ma:internalName="Document_x0020_Date">
      <xsd:simpleType>
        <xsd:restriction base="dms:DateTime"/>
      </xsd:simpleType>
    </xsd:element>
    <xsd:element name="Document_x0020_Author" ma:index="5" nillable="true" ma:displayName="Document Author" ma:internalName="Document_x0020_Author">
      <xsd:simpleType>
        <xsd:restriction base="dms:Text">
          <xsd:maxLength value="100"/>
        </xsd:restriction>
      </xsd:simpleType>
    </xsd:element>
    <xsd:element name="Document_x0020_Audience" ma:index="6" ma:displayName="Audience" ma:default="All GPW" ma:format="Dropdown" ma:internalName="Document_x0020_Audience" ma:readOnly="false">
      <xsd:simpleType>
        <xsd:restriction base="dms:Choice">
          <xsd:enumeration value="All GPW"/>
          <xsd:enumeration value="Department In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3b5debe2-2f46-4935-bf11-4bcffc6caea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F4DA30-3426-46A3-816E-CE567D3A9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5debe2-2f46-4935-bf11-4bcffc6ca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8774</TotalTime>
  <Words>3232</Words>
  <Application>Microsoft Office PowerPoint</Application>
  <PresentationFormat>On-screen Show (4:3)</PresentationFormat>
  <Paragraphs>660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GOVERNMENT PRINTING WORKS  ANNUAL PERFORMANCE PLAN QUARTER 2 AND 3 PERFORMANCE REPORT 2017/18   PRESENTATION TO DHA PORTFOLIO COMMITTEE  DATE:  06 March 2018   VENUE: Committee Room 1, 90 Plein Street, Parliament , Cape Town </vt:lpstr>
      <vt:lpstr>Slide 2</vt:lpstr>
      <vt:lpstr>SUMMARY OF Q2 AND Q3 PERFORMANCE 2017/18</vt:lpstr>
      <vt:lpstr>Slide 4</vt:lpstr>
      <vt:lpstr>BRANCH: OPERATIONS AND PRODUCTION Continued… </vt:lpstr>
      <vt:lpstr>BRANCH: OPERATIONS AND PRODUCTION Continued… </vt:lpstr>
      <vt:lpstr>BRANCH: STRATEGIC MANAGEMENT  </vt:lpstr>
      <vt:lpstr>BRANCH: STRATEGIC MANAGEMENT Continued… </vt:lpstr>
      <vt:lpstr>BRANCH: STRATEGIC MANAGEMENT Continued… </vt:lpstr>
      <vt:lpstr>BRANCH: STRATEGIC MANAGEMENT Continued… </vt:lpstr>
      <vt:lpstr>BRANCH: STRATEGIC MANAGEMENT Continued… </vt:lpstr>
      <vt:lpstr>BRANCH: STRATEGIC MANAGEMENT Continued… </vt:lpstr>
      <vt:lpstr>BRANCH: STRATEGIC MANAGEMENT Continued… </vt:lpstr>
      <vt:lpstr>BRANCH: STRATEGIC MANAGEMENT Continued… </vt:lpstr>
      <vt:lpstr>BRANCH: STRATEGIC MANAGEMENT Continued… </vt:lpstr>
      <vt:lpstr>BRANCH: STRATEGIC MANAGEMENT Continued… </vt:lpstr>
      <vt:lpstr>BRANCH: FINANCIAL SERVICES</vt:lpstr>
      <vt:lpstr>BRANCH: FINANCIAL SERVICES Continued… </vt:lpstr>
      <vt:lpstr>BRANCH: FINANCIAL SERVICES Continued… </vt:lpstr>
      <vt:lpstr>BRANCH: FINANCIAL SERVICES Continued… </vt:lpstr>
      <vt:lpstr>BRANCH HUMAN RESOURCES</vt:lpstr>
      <vt:lpstr>BRANCH HUMAN RESOURCES Continued…</vt:lpstr>
      <vt:lpstr>Slide 23</vt:lpstr>
      <vt:lpstr>GPW FINANCIAL PERFORMANCE:  QUARTER 2 &amp; 3 OF 2017-2018 APP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>GPW presentation template</dc:subject>
  <dc:creator>Diana</dc:creator>
  <cp:lastModifiedBy>PUMZA</cp:lastModifiedBy>
  <cp:revision>555</cp:revision>
  <cp:lastPrinted>2015-08-05T06:02:28Z</cp:lastPrinted>
  <dcterms:created xsi:type="dcterms:W3CDTF">2010-04-12T23:12:02Z</dcterms:created>
  <dcterms:modified xsi:type="dcterms:W3CDTF">2018-03-07T08:36:19Z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0x010100AEEBFCB5B77AB045B8CBF9EE19586875040035F8B6DE664D0245A22C2EF396E42950</vt:lpwstr>
  </property>
</Properties>
</file>