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931" r:id="rId2"/>
    <p:sldMasterId id="2147483943" r:id="rId3"/>
    <p:sldMasterId id="2147483970" r:id="rId4"/>
  </p:sldMasterIdLst>
  <p:notesMasterIdLst>
    <p:notesMasterId r:id="rId37"/>
  </p:notesMasterIdLst>
  <p:handoutMasterIdLst>
    <p:handoutMasterId r:id="rId38"/>
  </p:handoutMasterIdLst>
  <p:sldIdLst>
    <p:sldId id="638" r:id="rId5"/>
    <p:sldId id="824" r:id="rId6"/>
    <p:sldId id="818" r:id="rId7"/>
    <p:sldId id="819" r:id="rId8"/>
    <p:sldId id="820" r:id="rId9"/>
    <p:sldId id="831" r:id="rId10"/>
    <p:sldId id="822" r:id="rId11"/>
    <p:sldId id="826" r:id="rId12"/>
    <p:sldId id="827" r:id="rId13"/>
    <p:sldId id="828" r:id="rId14"/>
    <p:sldId id="829" r:id="rId15"/>
    <p:sldId id="830" r:id="rId16"/>
    <p:sldId id="825" r:id="rId17"/>
    <p:sldId id="813" r:id="rId18"/>
    <p:sldId id="793" r:id="rId19"/>
    <p:sldId id="809" r:id="rId20"/>
    <p:sldId id="810" r:id="rId21"/>
    <p:sldId id="811" r:id="rId22"/>
    <p:sldId id="815" r:id="rId23"/>
    <p:sldId id="816" r:id="rId24"/>
    <p:sldId id="817" r:id="rId25"/>
    <p:sldId id="785" r:id="rId26"/>
    <p:sldId id="796" r:id="rId27"/>
    <p:sldId id="801" r:id="rId28"/>
    <p:sldId id="802" r:id="rId29"/>
    <p:sldId id="803" r:id="rId30"/>
    <p:sldId id="804" r:id="rId31"/>
    <p:sldId id="805" r:id="rId32"/>
    <p:sldId id="806" r:id="rId33"/>
    <p:sldId id="807" r:id="rId34"/>
    <p:sldId id="808" r:id="rId35"/>
    <p:sldId id="764" r:id="rId3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741202"/>
    <a:srgbClr val="D9D5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0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397" cy="496570"/>
          </a:xfrm>
          <a:prstGeom prst="rect">
            <a:avLst/>
          </a:prstGeom>
        </p:spPr>
        <p:txBody>
          <a:bodyPr vert="horz" wrap="square" lIns="95611" tIns="47807" rIns="95611" bIns="4780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16" y="4"/>
            <a:ext cx="2945397" cy="496570"/>
          </a:xfrm>
          <a:prstGeom prst="rect">
            <a:avLst/>
          </a:prstGeom>
        </p:spPr>
        <p:txBody>
          <a:bodyPr vert="horz" wrap="square" lIns="95611" tIns="47807" rIns="95611" bIns="4780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10CE53-3710-438D-974A-E5D75A9DC1DB}" type="datetimeFigureOut">
              <a:rPr lang="en-US" altLang="en-US"/>
              <a:pPr>
                <a:defRPr/>
              </a:pPr>
              <a:t>3/7/2018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492"/>
            <a:ext cx="2945397" cy="496569"/>
          </a:xfrm>
          <a:prstGeom prst="rect">
            <a:avLst/>
          </a:prstGeom>
        </p:spPr>
        <p:txBody>
          <a:bodyPr vert="horz" wrap="square" lIns="95611" tIns="47807" rIns="95611" bIns="4780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16" y="9428492"/>
            <a:ext cx="2945397" cy="496569"/>
          </a:xfrm>
          <a:prstGeom prst="rect">
            <a:avLst/>
          </a:prstGeom>
        </p:spPr>
        <p:txBody>
          <a:bodyPr vert="horz" wrap="square" lIns="95611" tIns="47807" rIns="95611" bIns="4780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11435E-F720-4994-8916-E9B49E93F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9324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397" cy="496570"/>
          </a:xfrm>
          <a:prstGeom prst="rect">
            <a:avLst/>
          </a:prstGeom>
        </p:spPr>
        <p:txBody>
          <a:bodyPr vert="horz" wrap="square" lIns="95611" tIns="47807" rIns="95611" bIns="4780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16" y="4"/>
            <a:ext cx="2945397" cy="496570"/>
          </a:xfrm>
          <a:prstGeom prst="rect">
            <a:avLst/>
          </a:prstGeom>
        </p:spPr>
        <p:txBody>
          <a:bodyPr vert="horz" wrap="square" lIns="95611" tIns="47807" rIns="95611" bIns="4780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823003-93DC-42A1-83B7-AED9D228B36D}" type="datetimeFigureOut">
              <a:rPr lang="en-US" altLang="en-US"/>
              <a:pPr>
                <a:defRPr/>
              </a:pPr>
              <a:t>3/7/2018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1" tIns="47807" rIns="95611" bIns="4780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55" y="4716614"/>
            <a:ext cx="5438140" cy="4465963"/>
          </a:xfrm>
          <a:prstGeom prst="rect">
            <a:avLst/>
          </a:prstGeom>
        </p:spPr>
        <p:txBody>
          <a:bodyPr vert="horz" lIns="95611" tIns="47807" rIns="95611" bIns="4780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492"/>
            <a:ext cx="2945397" cy="496569"/>
          </a:xfrm>
          <a:prstGeom prst="rect">
            <a:avLst/>
          </a:prstGeom>
        </p:spPr>
        <p:txBody>
          <a:bodyPr vert="horz" wrap="square" lIns="95611" tIns="47807" rIns="95611" bIns="4780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16" y="9428492"/>
            <a:ext cx="2945397" cy="496569"/>
          </a:xfrm>
          <a:prstGeom prst="rect">
            <a:avLst/>
          </a:prstGeom>
        </p:spPr>
        <p:txBody>
          <a:bodyPr vert="horz" wrap="square" lIns="95611" tIns="47807" rIns="95611" bIns="4780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CBF0E3-4DC0-4709-B72B-8737E491C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2284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47C4-FA4C-48D9-97A1-7BCF549EBA2D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76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/>
              <a:pPr/>
              <a:t>15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363568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/>
              <a:pPr/>
              <a:t>16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179997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>
                <a:solidFill>
                  <a:prstClr val="black"/>
                </a:solidFill>
              </a:rPr>
              <a:pPr/>
              <a:t>17</a:t>
            </a:fld>
            <a:endParaRPr lang="en-Z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70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>
                <a:solidFill>
                  <a:prstClr val="black"/>
                </a:solidFill>
              </a:rPr>
              <a:pPr/>
              <a:t>18</a:t>
            </a:fld>
            <a:endParaRPr lang="en-Z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22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70" y="1121879"/>
            <a:ext cx="6857661" cy="2387771"/>
          </a:xfrm>
          <a:prstGeom prst="rect">
            <a:avLst/>
          </a:prstGeom>
        </p:spPr>
        <p:txBody>
          <a:bodyPr anchor="b"/>
          <a:lstStyle>
            <a:lvl1pPr algn="ctr">
              <a:defRPr sz="513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70" y="3601819"/>
            <a:ext cx="6857661" cy="1656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52"/>
            </a:lvl1pPr>
            <a:lvl2pPr marL="390997" indent="0" algn="ctr">
              <a:buNone/>
              <a:defRPr sz="1710"/>
            </a:lvl2pPr>
            <a:lvl3pPr marL="781995" indent="0" algn="ctr">
              <a:buNone/>
              <a:defRPr sz="1539"/>
            </a:lvl3pPr>
            <a:lvl4pPr marL="1172992" indent="0" algn="ctr">
              <a:buNone/>
              <a:defRPr sz="1368"/>
            </a:lvl4pPr>
            <a:lvl5pPr marL="1563990" indent="0" algn="ctr">
              <a:buNone/>
              <a:defRPr sz="1368"/>
            </a:lvl5pPr>
            <a:lvl6pPr marL="1954987" indent="0" algn="ctr">
              <a:buNone/>
              <a:defRPr sz="1368"/>
            </a:lvl6pPr>
            <a:lvl7pPr marL="2345985" indent="0" algn="ctr">
              <a:buNone/>
              <a:defRPr sz="1368"/>
            </a:lvl7pPr>
            <a:lvl8pPr marL="2736982" indent="0" algn="ctr">
              <a:buNone/>
              <a:defRPr sz="1368"/>
            </a:lvl8pPr>
            <a:lvl9pPr marL="3127980" indent="0" algn="ctr">
              <a:buNone/>
              <a:defRPr sz="1368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6183AF-7F2B-4977-87A6-583ABE1C3926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B4534B6-F559-41F5-8BC7-3C9BAB9E5300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03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08" y="365798"/>
            <a:ext cx="7886784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08" y="1826112"/>
            <a:ext cx="7886784" cy="43506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E7A9D7-90CF-4410-84BB-9E4626378BBE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C09C-BF50-49AC-A520-3FD845DE75B9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93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035" y="365799"/>
            <a:ext cx="1971357" cy="581101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08" y="365799"/>
            <a:ext cx="5785090" cy="5811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7BE74B-D7FB-4D80-879B-E4BADF4466E8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E63ACFA-E024-4EA8-8F96-BCBC5E49154B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04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540" y="6356827"/>
            <a:ext cx="2132921" cy="364359"/>
          </a:xfrm>
          <a:prstGeom prst="rect">
            <a:avLst/>
          </a:prstGeom>
        </p:spPr>
        <p:txBody>
          <a:bodyPr lIns="104287" tIns="52144" rIns="104287" bIns="521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64DAFA-A2D5-4AF6-9717-07F50EAE29F5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031" y="6356827"/>
            <a:ext cx="2895939" cy="364359"/>
          </a:xfrm>
          <a:prstGeom prst="rect">
            <a:avLst/>
          </a:prstGeom>
        </p:spPr>
        <p:txBody>
          <a:bodyPr lIns="104287" tIns="52144" rIns="104287" bIns="521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539" y="6356827"/>
            <a:ext cx="2132921" cy="364359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0E508B-2614-4D86-9814-920927E0D437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87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2348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2E7-8835-4EDB-BABC-9E53D253580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0112" y="6381328"/>
            <a:ext cx="2133600" cy="365125"/>
          </a:xfrm>
        </p:spPr>
        <p:txBody>
          <a:bodyPr/>
          <a:lstStyle>
            <a:lvl1pPr>
              <a:defRPr sz="1600" b="1"/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22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640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605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1035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772E-BD7F-4E26-AD21-0B08C000B4E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16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B830-BAE6-47F1-8EDA-F2E65C2095B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44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08" y="365798"/>
            <a:ext cx="7886784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08" y="1826112"/>
            <a:ext cx="7886784" cy="435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CDAA5F-AB5E-4497-BA8B-1465F4203F47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8DAFFA5-50BA-4A1B-B261-FE33D699F5FC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49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9733-7946-43F0-8533-A2C17A099A3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208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1B11-1235-426F-87B3-7A7404A804A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91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8002-A369-4238-9EE5-669A9110380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417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1FA-17CD-48C9-9289-6B8D2282D13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7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1529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256E-C276-43A2-A61A-D150A1E0AC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0112" y="6381328"/>
            <a:ext cx="2133600" cy="365125"/>
          </a:xfrm>
        </p:spPr>
        <p:txBody>
          <a:bodyPr/>
          <a:lstStyle>
            <a:lvl1pPr>
              <a:defRPr sz="1600" b="1"/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32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474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26308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74599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D41D-AEA5-4AC5-82DC-100B6FDBF20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77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34" y="1709460"/>
            <a:ext cx="7885427" cy="2852939"/>
          </a:xfrm>
          <a:prstGeom prst="rect">
            <a:avLst/>
          </a:prstGeom>
        </p:spPr>
        <p:txBody>
          <a:bodyPr anchor="b"/>
          <a:lstStyle>
            <a:lvl1pPr>
              <a:defRPr sz="513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534" y="4589763"/>
            <a:ext cx="7885427" cy="1499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1pPr>
            <a:lvl2pPr marL="39099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704EDD-19DD-4A7B-BE15-75D8E5E25415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37414E4-DFD2-4117-86D4-F7FD93B2172E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31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5E47-1359-4DB5-B94F-AF20C9768B6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279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6FB-B237-4826-867A-CB08AFE81D1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469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5B20-7A28-4609-8983-2D7CCD85C3C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592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9277-58DF-40FE-A2F6-C13A8D4D01D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819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B738-6D7A-4C23-AA25-D34B4961D0D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514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6FCC-7021-4934-AFF3-246B1017FFD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53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CCF9-B55F-4362-BA19-74FE67D8E91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098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FE38-6A24-40A3-9D40-10C26A8378D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885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F864-E2A0-42A4-A86C-048DDBF68DC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893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76C-AF6B-4D6B-A522-CFBD4055D7D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2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08" y="365798"/>
            <a:ext cx="7886784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08" y="1826112"/>
            <a:ext cx="3877545" cy="435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491" y="1826112"/>
            <a:ext cx="3878902" cy="435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E52C22-81E9-4E3E-8F3F-048F752A9704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7CF1955-C285-4358-9C39-E74977801CD1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8F5B-86C2-43A3-BADB-29072980299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36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A777-91EA-4C5B-BD3C-04FC5ECBD2C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5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489-164A-48BC-A748-87F2919B8B4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823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4A-20A4-4D45-8572-0B135077822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04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2B4-D989-46EA-B46E-B49C1244EA1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37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346-D14E-468E-9ADF-78C97999CD1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08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65" y="365798"/>
            <a:ext cx="7886785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65" y="1680657"/>
            <a:ext cx="3868041" cy="8237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52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539" b="1"/>
            </a:lvl3pPr>
            <a:lvl4pPr marL="1172992" indent="0">
              <a:buNone/>
              <a:defRPr sz="1368" b="1"/>
            </a:lvl4pPr>
            <a:lvl5pPr marL="1563990" indent="0">
              <a:buNone/>
              <a:defRPr sz="1368" b="1"/>
            </a:lvl5pPr>
            <a:lvl6pPr marL="1954987" indent="0">
              <a:buNone/>
              <a:defRPr sz="1368" b="1"/>
            </a:lvl6pPr>
            <a:lvl7pPr marL="2345985" indent="0">
              <a:buNone/>
              <a:defRPr sz="1368" b="1"/>
            </a:lvl7pPr>
            <a:lvl8pPr marL="2736982" indent="0">
              <a:buNone/>
              <a:defRPr sz="1368" b="1"/>
            </a:lvl8pPr>
            <a:lvl9pPr marL="3127980" indent="0">
              <a:buNone/>
              <a:defRPr sz="136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65" y="2504424"/>
            <a:ext cx="3868041" cy="3685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702" y="1680657"/>
            <a:ext cx="3887049" cy="8237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52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539" b="1"/>
            </a:lvl3pPr>
            <a:lvl4pPr marL="1172992" indent="0">
              <a:buNone/>
              <a:defRPr sz="1368" b="1"/>
            </a:lvl4pPr>
            <a:lvl5pPr marL="1563990" indent="0">
              <a:buNone/>
              <a:defRPr sz="1368" b="1"/>
            </a:lvl5pPr>
            <a:lvl6pPr marL="1954987" indent="0">
              <a:buNone/>
              <a:defRPr sz="1368" b="1"/>
            </a:lvl6pPr>
            <a:lvl7pPr marL="2345985" indent="0">
              <a:buNone/>
              <a:defRPr sz="1368" b="1"/>
            </a:lvl7pPr>
            <a:lvl8pPr marL="2736982" indent="0">
              <a:buNone/>
              <a:defRPr sz="1368" b="1"/>
            </a:lvl8pPr>
            <a:lvl9pPr marL="3127980" indent="0">
              <a:buNone/>
              <a:defRPr sz="136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702" y="2504424"/>
            <a:ext cx="3887049" cy="3685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E4205-B915-4549-983C-6FA6F71B16AD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3C4EA24-424D-4128-AB81-391529F10754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60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08" y="365798"/>
            <a:ext cx="7886784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527F49-CA9E-4536-A557-ACE60784DA45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D9DDA7-FF73-466C-9757-7BBCF440E328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ADFB0E-7A94-4655-958F-D8CD94CEAD1F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E1D9502-67F0-4D5F-81CD-76AAB0F6001B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02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65" y="456528"/>
            <a:ext cx="2948889" cy="1601448"/>
          </a:xfrm>
          <a:prstGeom prst="rect">
            <a:avLst/>
          </a:prstGeom>
        </p:spPr>
        <p:txBody>
          <a:bodyPr anchor="b"/>
          <a:lstStyle>
            <a:lvl1pPr>
              <a:defRPr sz="2737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49" y="987944"/>
            <a:ext cx="4629701" cy="4873472"/>
          </a:xfrm>
          <a:prstGeom prst="rect">
            <a:avLst/>
          </a:prstGeom>
        </p:spPr>
        <p:txBody>
          <a:bodyPr/>
          <a:lstStyle>
            <a:lvl1pPr>
              <a:defRPr sz="2737"/>
            </a:lvl1pPr>
            <a:lvl2pPr>
              <a:defRPr sz="2395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65" y="2057977"/>
            <a:ext cx="2948889" cy="3810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8"/>
            </a:lvl1pPr>
            <a:lvl2pPr marL="390997" indent="0">
              <a:buNone/>
              <a:defRPr sz="1197"/>
            </a:lvl2pPr>
            <a:lvl3pPr marL="781995" indent="0">
              <a:buNone/>
              <a:defRPr sz="1026"/>
            </a:lvl3pPr>
            <a:lvl4pPr marL="1172992" indent="0">
              <a:buNone/>
              <a:defRPr sz="855"/>
            </a:lvl4pPr>
            <a:lvl5pPr marL="1563990" indent="0">
              <a:buNone/>
              <a:defRPr sz="855"/>
            </a:lvl5pPr>
            <a:lvl6pPr marL="1954987" indent="0">
              <a:buNone/>
              <a:defRPr sz="855"/>
            </a:lvl6pPr>
            <a:lvl7pPr marL="2345985" indent="0">
              <a:buNone/>
              <a:defRPr sz="855"/>
            </a:lvl7pPr>
            <a:lvl8pPr marL="2736982" indent="0">
              <a:buNone/>
              <a:defRPr sz="855"/>
            </a:lvl8pPr>
            <a:lvl9pPr marL="3127980" indent="0">
              <a:buNone/>
              <a:defRPr sz="8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D63658-CBB4-462F-B58A-A18EB4FBDF4E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60E529-DC76-4BFD-B0BD-4C6B6D8F2F91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74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65" y="456528"/>
            <a:ext cx="2948889" cy="1601448"/>
          </a:xfrm>
          <a:prstGeom prst="rect">
            <a:avLst/>
          </a:prstGeom>
        </p:spPr>
        <p:txBody>
          <a:bodyPr anchor="b"/>
          <a:lstStyle>
            <a:lvl1pPr>
              <a:defRPr sz="2737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049" y="987944"/>
            <a:ext cx="4629701" cy="487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37"/>
            </a:lvl1pPr>
            <a:lvl2pPr marL="390997" indent="0">
              <a:buNone/>
              <a:defRPr sz="2395"/>
            </a:lvl2pPr>
            <a:lvl3pPr marL="781995" indent="0">
              <a:buNone/>
              <a:defRPr sz="2052"/>
            </a:lvl3pPr>
            <a:lvl4pPr marL="1172992" indent="0">
              <a:buNone/>
              <a:defRPr sz="1710"/>
            </a:lvl4pPr>
            <a:lvl5pPr marL="1563990" indent="0">
              <a:buNone/>
              <a:defRPr sz="1710"/>
            </a:lvl5pPr>
            <a:lvl6pPr marL="1954987" indent="0">
              <a:buNone/>
              <a:defRPr sz="1710"/>
            </a:lvl6pPr>
            <a:lvl7pPr marL="2345985" indent="0">
              <a:buNone/>
              <a:defRPr sz="1710"/>
            </a:lvl7pPr>
            <a:lvl8pPr marL="2736982" indent="0">
              <a:buNone/>
              <a:defRPr sz="1710"/>
            </a:lvl8pPr>
            <a:lvl9pPr marL="3127980" indent="0">
              <a:buNone/>
              <a:defRPr sz="171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65" y="2057977"/>
            <a:ext cx="2948889" cy="3810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8"/>
            </a:lvl1pPr>
            <a:lvl2pPr marL="390997" indent="0">
              <a:buNone/>
              <a:defRPr sz="1197"/>
            </a:lvl2pPr>
            <a:lvl3pPr marL="781995" indent="0">
              <a:buNone/>
              <a:defRPr sz="1026"/>
            </a:lvl3pPr>
            <a:lvl4pPr marL="1172992" indent="0">
              <a:buNone/>
              <a:defRPr sz="855"/>
            </a:lvl4pPr>
            <a:lvl5pPr marL="1563990" indent="0">
              <a:buNone/>
              <a:defRPr sz="855"/>
            </a:lvl5pPr>
            <a:lvl6pPr marL="1954987" indent="0">
              <a:buNone/>
              <a:defRPr sz="855"/>
            </a:lvl6pPr>
            <a:lvl7pPr marL="2345985" indent="0">
              <a:buNone/>
              <a:defRPr sz="855"/>
            </a:lvl7pPr>
            <a:lvl8pPr marL="2736982" indent="0">
              <a:buNone/>
              <a:defRPr sz="855"/>
            </a:lvl8pPr>
            <a:lvl9pPr marL="3127980" indent="0">
              <a:buNone/>
              <a:defRPr sz="8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C23D78-2411-4D3B-B478-9B30FAD37E07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2018/03/07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0BA94A1-3BA4-413E-88C5-7E7B81FCB983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6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8" y="-1440"/>
            <a:ext cx="9146715" cy="6860881"/>
          </a:xfrm>
          <a:prstGeom prst="rect">
            <a:avLst/>
          </a:prstGeom>
          <a:blipFill dpi="0" rotWithShape="1">
            <a:blip r:embed="rId15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147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5pPr>
      <a:lvl6pPr marL="390997" algn="l" rtl="0" fontAlgn="base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6pPr>
      <a:lvl7pPr marL="781995" algn="l" rtl="0" fontAlgn="base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7pPr>
      <a:lvl8pPr marL="1172992" algn="l" rtl="0" fontAlgn="base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8pPr>
      <a:lvl9pPr marL="1563990" algn="l" rtl="0" fontAlgn="base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9pPr>
    </p:titleStyle>
    <p:bodyStyle>
      <a:lvl1pPr marL="195499" indent="-195499" algn="l" rtl="0" eaLnBrk="0" fontAlgn="base" hangingPunct="0">
        <a:lnSpc>
          <a:spcPct val="90000"/>
        </a:lnSpc>
        <a:spcBef>
          <a:spcPts val="855"/>
        </a:spcBef>
        <a:spcAft>
          <a:spcPct val="0"/>
        </a:spcAft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496" indent="-195499" algn="l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9EBDB-AE52-44E6-89E3-26F593E8367B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25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1F0550-F633-4044-9A50-9D1DA73688F6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10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6119B9-6B37-452C-B9ED-E40211B2D796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2018/03/07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8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614041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ZA" sz="33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ZA" sz="33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33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ZA" sz="33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33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ZA" sz="33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33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ZA" sz="33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33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ZA" sz="33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33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ZA" sz="33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ZA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213285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SCHOOL INFRASTRUCTURE </a:t>
            </a:r>
          </a:p>
          <a:p>
            <a:pPr algn="ctr"/>
            <a:r>
              <a:rPr lang="en-ZA" sz="28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smtClean="0">
                <a:latin typeface="Arial" panose="020B0604020202020204" pitchFamily="34" charset="0"/>
                <a:cs typeface="Arial" panose="020B0604020202020204" pitchFamily="34" charset="0"/>
              </a:rPr>
              <a:t>MARCH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669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528" y="-207406"/>
            <a:ext cx="8229600" cy="1080120"/>
          </a:xfrm>
        </p:spPr>
        <p:txBody>
          <a:bodyPr>
            <a:noAutofit/>
          </a:bodyPr>
          <a:lstStyle/>
          <a:p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PROGRESS ON DELIVERY: 2017/18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FINANCIAL YEAR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7498" y="476671"/>
          <a:ext cx="8856991" cy="5688625"/>
        </p:xfrm>
        <a:graphic>
          <a:graphicData uri="http://schemas.openxmlformats.org/drawingml/2006/table">
            <a:tbl>
              <a:tblPr/>
              <a:tblGrid>
                <a:gridCol w="2328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1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1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7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13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50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17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79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5133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167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167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8814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148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148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2591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PROJECTS 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Provision/replacement of Sanitation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Provision/upgrade of Water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Provision/upgrade of Electricity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Projects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Libraries Project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Laboratories Projects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Halls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Workshops 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Nutrition Centres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Classrooms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R Classrooms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 Blocks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Provision/upgrade of fence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Provision/upgrade of sport field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Schools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Disasters Projects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 House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Boarding Schools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16" marR="9016" marT="9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16" marR="9016" marT="9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71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59624"/>
            <a:ext cx="6608577" cy="634081"/>
          </a:xfrm>
        </p:spPr>
        <p:txBody>
          <a:bodyPr>
            <a:normAutofit/>
          </a:bodyPr>
          <a:lstStyle/>
          <a:p>
            <a:r>
              <a:rPr lang="en-ZA" sz="2800" b="1" dirty="0" smtClean="0">
                <a:ln w="11430"/>
              </a:rPr>
              <a:t>EDUCATION INFRASTRUCTURE GRANT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1560" y="908715"/>
          <a:ext cx="7776864" cy="4896548"/>
        </p:xfrm>
        <a:graphic>
          <a:graphicData uri="http://schemas.openxmlformats.org/drawingml/2006/table">
            <a:tbl>
              <a:tblPr/>
              <a:tblGrid>
                <a:gridCol w="1474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9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2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01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MTEF Estimates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1 479 828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1 394 253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1 547 060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755 337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643 932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714 506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1 373 073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1 283 691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1 424 381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1 866 435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1 794 644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1 991 333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1 011 680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1 068 836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1 275 292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838 551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730 112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810 132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568 766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450 709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500 106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1 002 988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900 412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999 095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1 021 076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919 146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1 019 882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1 128 423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1 184 844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7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9 917 734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10 314 159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11 466 632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42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8256"/>
            <a:ext cx="8229600" cy="1143000"/>
          </a:xfrm>
        </p:spPr>
        <p:txBody>
          <a:bodyPr/>
          <a:lstStyle/>
          <a:p>
            <a:r>
              <a:rPr lang="en-US" b="1" dirty="0" smtClean="0"/>
              <a:t>EIG Reduction – 2018 MTEF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US" sz="2800" b="1" dirty="0" smtClean="0">
              <a:solidFill>
                <a:srgbClr val="741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741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741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41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8408E-EDE9-4F44-8FA1-1F0B7C45B2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124744"/>
          <a:ext cx="8229600" cy="3240359"/>
        </p:xfrm>
        <a:graphic>
          <a:graphicData uri="http://schemas.openxmlformats.org/drawingml/2006/table">
            <a:tbl>
              <a:tblPr/>
              <a:tblGrid>
                <a:gridCol w="1841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5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4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3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41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9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 MTEF Allocation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2018/19 FY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 FY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2020/21 FY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6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 Infrastructure Grant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Alloocation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10,917,734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11,564,159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12,800,632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(1,000,000)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(1,250,000)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(1,334,000)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Revised Allocation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9,917,734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10,314,159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11,466,632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46531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Over the 2018 MTEF, the Education Infrastructure Grant has been reduced by a total of R 3. 584 billion (R 1 billion in the 2018/19 financial year, R 1. 250 billion in the 2019/20 financial year and R 1. 334 billion in the 2020/21 financial year).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132856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ACCELERATED SCHOOL INFRASTRUCTURE DELIVERY INITIATIVE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5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55855" y="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ZA" altLang="en-US" sz="2800" b="1" dirty="0" smtClean="0">
                <a:solidFill>
                  <a:schemeClr val="tx1"/>
                </a:solidFill>
              </a:rPr>
              <a:t>PROGRESS - ASIDI</a:t>
            </a:r>
            <a:br>
              <a:rPr lang="en-ZA" altLang="en-US" sz="2800" b="1" dirty="0" smtClean="0">
                <a:solidFill>
                  <a:schemeClr val="tx1"/>
                </a:solidFill>
              </a:rPr>
            </a:br>
            <a:endParaRPr lang="en-ZA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6065068"/>
              </p:ext>
            </p:extLst>
          </p:nvPr>
        </p:nvGraphicFramePr>
        <p:xfrm>
          <a:off x="395535" y="908723"/>
          <a:ext cx="8389919" cy="5112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4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37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7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32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Inappropriate Structures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Electrification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16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0034"/>
            <a:ext cx="8229600" cy="721570"/>
          </a:xfrm>
        </p:spPr>
        <p:txBody>
          <a:bodyPr/>
          <a:lstStyle/>
          <a:p>
            <a:r>
              <a:rPr lang="en-ZA" altLang="en-US" sz="2000" dirty="0" smtClean="0">
                <a:latin typeface="Arial" charset="0"/>
                <a:cs typeface="Arial" charset="0"/>
              </a:rPr>
              <a:t>INAPPROPRIATE STRUCTURES</a:t>
            </a:r>
            <a:br>
              <a:rPr lang="en-ZA" altLang="en-US" sz="2000" dirty="0" smtClean="0">
                <a:latin typeface="Arial" charset="0"/>
                <a:cs typeface="Arial" charset="0"/>
              </a:rPr>
            </a:br>
            <a:r>
              <a:rPr lang="en-ZA" altLang="en-US" sz="2000" dirty="0" smtClean="0">
                <a:latin typeface="Arial" charset="0"/>
                <a:cs typeface="Arial" charset="0"/>
              </a:rPr>
              <a:t>PROGRESS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0533549"/>
              </p:ext>
            </p:extLst>
          </p:nvPr>
        </p:nvGraphicFramePr>
        <p:xfrm>
          <a:off x="251520" y="741598"/>
          <a:ext cx="8712967" cy="5783745"/>
        </p:xfrm>
        <a:graphic>
          <a:graphicData uri="http://schemas.openxmlformats.org/drawingml/2006/table">
            <a:tbl>
              <a:tblPr/>
              <a:tblGrid>
                <a:gridCol w="1118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1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37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77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77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04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014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Provinces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Implementing Agents (IA)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Projects being Implemented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 &amp;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Progress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Projects in  Construction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Completed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Procurement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&lt;25%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25%-49%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50%-74%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&gt;75%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IDT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EC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CDC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DRPW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NDPW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DBE# 29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DBE# 57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Sub-Total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62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FS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IDT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FSDoE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3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Sub-Total 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Adopt-A-School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WCED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06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0034"/>
            <a:ext cx="8229600" cy="721570"/>
          </a:xfrm>
        </p:spPr>
        <p:txBody>
          <a:bodyPr/>
          <a:lstStyle/>
          <a:p>
            <a:r>
              <a:rPr lang="en-ZA" altLang="en-US" sz="2000" dirty="0" smtClean="0">
                <a:latin typeface="Arial" charset="0"/>
                <a:cs typeface="Arial" charset="0"/>
              </a:rPr>
              <a:t>SANITATION</a:t>
            </a:r>
            <a:br>
              <a:rPr lang="en-ZA" altLang="en-US" sz="2000" dirty="0" smtClean="0">
                <a:latin typeface="Arial" charset="0"/>
                <a:cs typeface="Arial" charset="0"/>
              </a:rPr>
            </a:br>
            <a:r>
              <a:rPr lang="en-ZA" altLang="en-US" sz="2000" dirty="0" smtClean="0">
                <a:latin typeface="Arial" charset="0"/>
                <a:cs typeface="Arial" charset="0"/>
              </a:rPr>
              <a:t>PROGRESS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3318439"/>
              </p:ext>
            </p:extLst>
          </p:nvPr>
        </p:nvGraphicFramePr>
        <p:xfrm>
          <a:off x="107504" y="741609"/>
          <a:ext cx="8856983" cy="5783734"/>
        </p:xfrm>
        <a:graphic>
          <a:graphicData uri="http://schemas.openxmlformats.org/drawingml/2006/table">
            <a:tbl>
              <a:tblPr/>
              <a:tblGrid>
                <a:gridCol w="822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84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84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239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23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PROVINCES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being implemented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Completed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at Planning, Design &amp; Procurement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under Construction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        &lt;25 %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at 25% - 49%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at 50% - 74%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of more than &gt;75% 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*992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**387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76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 741 is the baseline number of projects as per initial scope of ASIDI</a:t>
                      </a:r>
                    </a:p>
                  </a:txBody>
                  <a:tcPr marL="9395" marR="9395" marT="93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26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Due to changes in the scope, the number of projects has increased to 992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76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  The projects under construction are planned to be completed in the 2018/19 FY.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66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0034"/>
            <a:ext cx="8229600" cy="721570"/>
          </a:xfrm>
        </p:spPr>
        <p:txBody>
          <a:bodyPr/>
          <a:lstStyle/>
          <a:p>
            <a:r>
              <a:rPr lang="en-ZA" altLang="en-US" sz="2000" dirty="0" smtClean="0">
                <a:latin typeface="Arial" charset="0"/>
                <a:cs typeface="Arial" charset="0"/>
              </a:rPr>
              <a:t>WATER</a:t>
            </a:r>
            <a:br>
              <a:rPr lang="en-ZA" altLang="en-US" sz="2000" dirty="0" smtClean="0">
                <a:latin typeface="Arial" charset="0"/>
                <a:cs typeface="Arial" charset="0"/>
              </a:rPr>
            </a:br>
            <a:r>
              <a:rPr lang="en-ZA" altLang="en-US" sz="2000" dirty="0" smtClean="0">
                <a:latin typeface="Arial" charset="0"/>
                <a:cs typeface="Arial" charset="0"/>
              </a:rPr>
              <a:t>PROGRESS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479987"/>
              </p:ext>
            </p:extLst>
          </p:nvPr>
        </p:nvGraphicFramePr>
        <p:xfrm>
          <a:off x="179509" y="764702"/>
          <a:ext cx="8784978" cy="5832654"/>
        </p:xfrm>
        <a:graphic>
          <a:graphicData uri="http://schemas.openxmlformats.org/drawingml/2006/table">
            <a:tbl>
              <a:tblPr/>
              <a:tblGrid>
                <a:gridCol w="1115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97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416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310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PROVINCES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being implemented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Completed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at Planning, Design &amp; Procurement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under Construction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        &lt;25 %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at 25% - 49%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at 50% - 74%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of more than &gt;75%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6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*1252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**438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9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 1120 is the baseline number of projects as per initial scope of ASIDI</a:t>
                      </a:r>
                    </a:p>
                  </a:txBody>
                  <a:tcPr marL="8706" marR="8706" marT="87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9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Due to changes in the scope, the number of projects has increased to 1252</a:t>
                      </a: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69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  The projects under construction are planned to be completed in the 2018/19 FY.</a:t>
                      </a: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05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0034"/>
            <a:ext cx="8229600" cy="721570"/>
          </a:xfrm>
        </p:spPr>
        <p:txBody>
          <a:bodyPr/>
          <a:lstStyle/>
          <a:p>
            <a:r>
              <a:rPr lang="en-ZA" altLang="en-US" sz="2000" dirty="0" smtClean="0">
                <a:latin typeface="Arial" charset="0"/>
                <a:cs typeface="Arial" charset="0"/>
              </a:rPr>
              <a:t>ELECTRICITY</a:t>
            </a:r>
            <a:br>
              <a:rPr lang="en-ZA" altLang="en-US" sz="2000" dirty="0" smtClean="0">
                <a:latin typeface="Arial" charset="0"/>
                <a:cs typeface="Arial" charset="0"/>
              </a:rPr>
            </a:br>
            <a:r>
              <a:rPr lang="en-ZA" altLang="en-US" sz="2000" dirty="0" smtClean="0">
                <a:latin typeface="Arial" charset="0"/>
                <a:cs typeface="Arial" charset="0"/>
              </a:rPr>
              <a:t>PROGRESS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2811110"/>
              </p:ext>
            </p:extLst>
          </p:nvPr>
        </p:nvGraphicFramePr>
        <p:xfrm>
          <a:off x="457201" y="836717"/>
          <a:ext cx="8229598" cy="5601901"/>
        </p:xfrm>
        <a:graphic>
          <a:graphicData uri="http://schemas.openxmlformats.org/drawingml/2006/table">
            <a:tbl>
              <a:tblPr/>
              <a:tblGrid>
                <a:gridCol w="851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9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77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37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17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37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17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304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IA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schools being implemented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at planning, design procurement (IDMS)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with progress &lt;25 %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with progress at 25% - 49%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with construction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with construction progress at &gt;75%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at PC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progress at 50% - 74%%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 DoE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 DoE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4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 DoE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22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87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114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 916 is the baseline number of projects as per initial scope of ASIDI</a:t>
                      </a:r>
                    </a:p>
                  </a:txBody>
                  <a:tcPr marL="9171" marR="9171" marT="9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874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Due to changes in the scope, the number of projects has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decreased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393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114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**DBE is in the process of verifying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FS_DoE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and Eskom electricity projects.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874">
                <a:tc gridSpan="10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37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TOTAL BAS EXPENDITURE (1)</a:t>
            </a:r>
            <a:endParaRPr lang="en-ZA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182D98-79AB-45D3-A15E-02E2AB3B7D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32796"/>
            <a:ext cx="8229599" cy="51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47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580112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80928"/>
            <a:ext cx="8964488" cy="235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INFRASTRUCTURE PROGRAMME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TOTAL BAS EXPENDITURE (2)</a:t>
            </a:r>
            <a:endParaRPr lang="en-ZA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954949-E332-47B9-948D-15C435A7E2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2959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835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en-ZA" sz="2400" dirty="0"/>
              <a:t>TOTAL BAS + NOT PROCESSED +</a:t>
            </a:r>
            <a:br>
              <a:rPr lang="en-ZA" sz="2400" dirty="0"/>
            </a:br>
            <a:r>
              <a:rPr lang="en-ZA" sz="2400" dirty="0"/>
              <a:t> ACCRUALS (2)</a:t>
            </a:r>
            <a:endParaRPr lang="en-ZA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516900-0C32-4202-AD3F-79AE74A923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296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554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3387637"/>
              </p:ext>
            </p:extLst>
          </p:nvPr>
        </p:nvGraphicFramePr>
        <p:xfrm>
          <a:off x="467544" y="980738"/>
          <a:ext cx="8136904" cy="4968541"/>
        </p:xfrm>
        <a:graphic>
          <a:graphicData uri="http://schemas.openxmlformats.org/drawingml/2006/table">
            <a:tbl>
              <a:tblPr/>
              <a:tblGrid>
                <a:gridCol w="2647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2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5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1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49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7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MTEF Estimates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7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1 133 512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1 075 327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828 591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73 257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49 466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113 046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44 689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976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151 035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157 566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140 445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27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1 471 826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1 327 048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969 036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67544" y="116632"/>
            <a:ext cx="7184641" cy="63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sz="2800" b="1" dirty="0" smtClean="0">
                <a:ln w="11430"/>
              </a:rPr>
              <a:t>SCHOOL INFRASTRUCTURE BACKLOGS GRANT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561905" y="6011996"/>
            <a:ext cx="323838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BUDGET 2018 MTEF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R3 767 910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808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8256"/>
            <a:ext cx="8229600" cy="1143000"/>
          </a:xfrm>
        </p:spPr>
        <p:txBody>
          <a:bodyPr/>
          <a:lstStyle/>
          <a:p>
            <a:r>
              <a:rPr lang="en-US" b="1" dirty="0" smtClean="0"/>
              <a:t>SIBG Reduction – 2018 MTEF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US" sz="2800" b="1" dirty="0" smtClean="0">
              <a:solidFill>
                <a:srgbClr val="741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741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741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41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8408E-EDE9-4F44-8FA1-1F0B7C45B2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124744"/>
          <a:ext cx="8229600" cy="3240359"/>
        </p:xfrm>
        <a:graphic>
          <a:graphicData uri="http://schemas.openxmlformats.org/drawingml/2006/table">
            <a:tbl>
              <a:tblPr/>
              <a:tblGrid>
                <a:gridCol w="1841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5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4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3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41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9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 MTEF Allocation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2018/19 FY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 FY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2020/21 FY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6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Backlogs Grant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Alloocation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2 471 826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2 577 048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2 288 036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(1,000,000)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(1,250,000)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(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1,319,000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Revised Allocation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471 826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1 327 048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969 036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46531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Over the 2018 MTEF, the Schools Infrastructure backlogs Grant has been reduced by a total of R 3. 569 billion (R 1 billion in the 2018/19 financial year, R 1. 250 billion in the 2019/20 financial year and R 1. 319 billion in the 2020/21 financial year).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3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465" y="1424867"/>
            <a:ext cx="8229600" cy="676672"/>
          </a:xfrm>
        </p:spPr>
        <p:txBody>
          <a:bodyPr/>
          <a:lstStyle/>
          <a:p>
            <a:r>
              <a:rPr lang="en-ZA" dirty="0" err="1" smtClean="0"/>
              <a:t>Titirheleni</a:t>
            </a:r>
            <a:r>
              <a:rPr lang="en-ZA" dirty="0" smtClean="0"/>
              <a:t> PS - LP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326" y="2276873"/>
            <a:ext cx="8463879" cy="43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4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2068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Continued…</a:t>
            </a:r>
            <a:endParaRPr lang="en-ZA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180" y="1328574"/>
            <a:ext cx="8229600" cy="676672"/>
          </a:xfrm>
        </p:spPr>
        <p:txBody>
          <a:bodyPr/>
          <a:lstStyle/>
          <a:p>
            <a:r>
              <a:rPr lang="en-ZA" dirty="0" err="1" smtClean="0"/>
              <a:t>Titirheleni</a:t>
            </a:r>
            <a:r>
              <a:rPr lang="en-ZA" dirty="0" smtClean="0"/>
              <a:t> PS - LP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04864"/>
            <a:ext cx="8686800" cy="44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1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2068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Continued…</a:t>
            </a:r>
            <a:endParaRPr lang="en-ZA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180" y="1464387"/>
            <a:ext cx="8229600" cy="676672"/>
          </a:xfrm>
        </p:spPr>
        <p:txBody>
          <a:bodyPr/>
          <a:lstStyle/>
          <a:p>
            <a:r>
              <a:rPr lang="en-ZA" dirty="0" err="1" smtClean="0"/>
              <a:t>Titirheleni</a:t>
            </a:r>
            <a:r>
              <a:rPr lang="en-ZA" dirty="0" smtClean="0"/>
              <a:t> PS - LP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141059"/>
            <a:ext cx="8686800" cy="44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7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2068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Continued…</a:t>
            </a:r>
            <a:endParaRPr lang="en-ZA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784" y="1464387"/>
            <a:ext cx="8229600" cy="676672"/>
          </a:xfrm>
        </p:spPr>
        <p:txBody>
          <a:bodyPr/>
          <a:lstStyle/>
          <a:p>
            <a:r>
              <a:rPr lang="en-ZA" dirty="0" err="1" smtClean="0"/>
              <a:t>Tinyiko</a:t>
            </a:r>
            <a:r>
              <a:rPr lang="en-ZA" dirty="0" smtClean="0"/>
              <a:t> PS - LP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784" y="2141058"/>
            <a:ext cx="8460432" cy="44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3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2068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Continued…</a:t>
            </a:r>
            <a:endParaRPr lang="en-ZA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180" y="1328574"/>
            <a:ext cx="8229600" cy="676672"/>
          </a:xfrm>
        </p:spPr>
        <p:txBody>
          <a:bodyPr/>
          <a:lstStyle/>
          <a:p>
            <a:r>
              <a:rPr lang="en-ZA" dirty="0" err="1" smtClean="0"/>
              <a:t>Tinyiko</a:t>
            </a:r>
            <a:r>
              <a:rPr lang="en-ZA" dirty="0" smtClean="0"/>
              <a:t> PS - LP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05246"/>
            <a:ext cx="8388424" cy="46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3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4051" y="57002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Cluster B Projects in EC </a:t>
            </a:r>
            <a:endParaRPr lang="en-ZA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29521"/>
            <a:ext cx="8229600" cy="604664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Hlathikulu</a:t>
            </a:r>
            <a:r>
              <a:rPr lang="en-Z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 - EC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285" y="1934185"/>
            <a:ext cx="3986101" cy="4735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31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61"/>
            <a:ext cx="8229600" cy="490065"/>
          </a:xfrm>
          <a:noFill/>
        </p:spPr>
        <p:txBody>
          <a:bodyPr>
            <a:noAutofit/>
          </a:bodyPr>
          <a:lstStyle/>
          <a:p>
            <a:r>
              <a:rPr lang="en-ZA" sz="2800" b="1" dirty="0" smtClean="0"/>
              <a:t>Total Infrastructure Expenditure – Jan 2018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764704"/>
          <a:ext cx="9143999" cy="5328587"/>
        </p:xfrm>
        <a:graphic>
          <a:graphicData uri="http://schemas.openxmlformats.org/drawingml/2006/table">
            <a:tbl>
              <a:tblPr/>
              <a:tblGrid>
                <a:gridCol w="1577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7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1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07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52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15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Total Infrastructure Spending As At End January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5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Allocated Budget 2017/18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Adjustments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 Adjusted Budget  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 Spent as at end January 2018   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% Spent of Adjusted Budget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1,636,750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1,658,750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1,356,185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679,913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198,081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877,994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722,722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Gauteng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1,742,829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382,011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2,124,840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1,368,395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KwaZulu-Natal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2,308,147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106,687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2,414,834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1,885,031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Limpopo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810,523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41,816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852,339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839,456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1,165,781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-80,000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1,085,781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690,775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North West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1,076,331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1,076,331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983,586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623,578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623,578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494,886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1,614,044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146,509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1,760,553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1,264,110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11 657 896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817 104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12 475 000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9 605 146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60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47514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Continued…</a:t>
            </a:r>
            <a:endParaRPr lang="en-ZA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83030"/>
            <a:ext cx="8229600" cy="604664"/>
          </a:xfrm>
        </p:spPr>
        <p:txBody>
          <a:bodyPr/>
          <a:lstStyle/>
          <a:p>
            <a:r>
              <a:rPr lang="en-Z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Masizakhe PS - EC</a:t>
            </a:r>
            <a:endParaRPr lang="en-ZA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552656" cy="4560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87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19" y="34570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Continued…</a:t>
            </a:r>
            <a:endParaRPr lang="en-ZA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180" y="1196752"/>
            <a:ext cx="8229600" cy="67667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Z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Zibuthe PS - EC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6590"/>
            <a:ext cx="6984775" cy="453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22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2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61"/>
            <a:ext cx="8229600" cy="490065"/>
          </a:xfrm>
          <a:noFill/>
        </p:spPr>
        <p:txBody>
          <a:bodyPr>
            <a:noAutofit/>
          </a:bodyPr>
          <a:lstStyle/>
          <a:p>
            <a:r>
              <a:rPr lang="en-ZA" sz="2800" dirty="0" smtClean="0"/>
              <a:t>Education Infrastructure Grant – Jan 2018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1" y="620693"/>
          <a:ext cx="9144002" cy="5328583"/>
        </p:xfrm>
        <a:graphic>
          <a:graphicData uri="http://schemas.openxmlformats.org/drawingml/2006/table">
            <a:tbl>
              <a:tblPr/>
              <a:tblGrid>
                <a:gridCol w="1238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8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0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5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23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23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6787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Education Infrastructure Grant Expenditure As At End January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9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2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Allocated Budget 2017/18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Adjustments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 Adjusted Budget  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EIG Transfers to PEDs         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 Spent as at end January 2018   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% Spent of EIG  Transferred as at end January 2018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% Spent of Adjusted Budget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1,581,750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1,603,750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1,581,752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1,330,090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661,635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191,281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852,916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661,635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706,739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Gauteng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1,468,146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1,468,146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1,468,147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1,122,838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KwaZulu-Natal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1,993,146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1,993,146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1,993,147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1,845,035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Limpopo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810,523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33,586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844,109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810,523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839,456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750,184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750,184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656,411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538,305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North West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1,074,331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1,074,331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1,074,331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974,863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612,267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612,267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612,267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483,860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1,093,580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55,531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1,149,111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1,093,581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854,309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5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10 045 562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 302 398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10 347 960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9 951 794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8 695 495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45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61"/>
            <a:ext cx="8229600" cy="490065"/>
          </a:xfrm>
          <a:noFill/>
        </p:spPr>
        <p:txBody>
          <a:bodyPr>
            <a:noAutofit/>
          </a:bodyPr>
          <a:lstStyle/>
          <a:p>
            <a:r>
              <a:rPr lang="en-ZA" sz="2800" dirty="0" smtClean="0"/>
              <a:t>Project Pipeline – Jan 2018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7368405"/>
              </p:ext>
            </p:extLst>
          </p:nvPr>
        </p:nvGraphicFramePr>
        <p:xfrm>
          <a:off x="0" y="908718"/>
          <a:ext cx="9144000" cy="5217444"/>
        </p:xfrm>
        <a:graphic>
          <a:graphicData uri="http://schemas.openxmlformats.org/drawingml/2006/table">
            <a:tbl>
              <a:tblPr/>
              <a:tblGrid>
                <a:gridCol w="1378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4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4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6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16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0807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998" marR="8998" marT="89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Projects </a:t>
                      </a:r>
                    </a:p>
                  </a:txBody>
                  <a:tcPr marL="8998" marR="8998" marT="89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PROGRESS</a:t>
                      </a:r>
                    </a:p>
                  </a:txBody>
                  <a:tcPr marL="8998" marR="8998" marT="89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Planning</a:t>
                      </a:r>
                    </a:p>
                  </a:txBody>
                  <a:tcPr marL="8998" marR="8998" marT="89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</a:p>
                  </a:txBody>
                  <a:tcPr marL="8998" marR="8998" marT="89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Practical Completion</a:t>
                      </a:r>
                    </a:p>
                  </a:txBody>
                  <a:tcPr marL="8998" marR="8998" marT="89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Close-out</a:t>
                      </a:r>
                    </a:p>
                  </a:txBody>
                  <a:tcPr marL="8998" marR="8998" marT="89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2,583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646 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 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0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GT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3,224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2106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713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4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0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998" marR="8998" marT="89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8,348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4,064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2,643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1,537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8998" marR="8998" marT="89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37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61"/>
            <a:ext cx="8229600" cy="490065"/>
          </a:xfrm>
          <a:noFill/>
        </p:spPr>
        <p:txBody>
          <a:bodyPr>
            <a:noAutofit/>
          </a:bodyPr>
          <a:lstStyle/>
          <a:p>
            <a:r>
              <a:rPr lang="en-ZA" sz="2800" dirty="0" smtClean="0">
                <a:solidFill>
                  <a:schemeClr val="tx1"/>
                </a:solidFill>
              </a:rPr>
              <a:t>Nature of investment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012383"/>
              </p:ext>
            </p:extLst>
          </p:nvPr>
        </p:nvGraphicFramePr>
        <p:xfrm>
          <a:off x="1" y="620685"/>
          <a:ext cx="9143998" cy="5741892"/>
        </p:xfrm>
        <a:graphic>
          <a:graphicData uri="http://schemas.openxmlformats.org/drawingml/2006/table">
            <a:tbl>
              <a:tblPr/>
              <a:tblGrid>
                <a:gridCol w="986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7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7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71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73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44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440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732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47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040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8740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Total Infrastructure Budget &amp; Expenditure per Nature of Investment January 2018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Nature of Investment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1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Maintenance/Renovations/ Rehabilitation &amp; Refurbishments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New or Replaced Infrastructure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Upgrading and Additions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TOTAL Allocation for 2017/18                ('000)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TOTAL  Expenditure as at end January 2018                     ('000)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% Spent of the Total Allocation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Expenditure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% of the Allocation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Expenditure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% of the Allocation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Expenditure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% of the Allocation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5" marR="6805" marT="68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Eastern Cape 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341,659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442,092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54,402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56,387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1,262,689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857,706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1,658,750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1,356,185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Free State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364,412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274,927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180,135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257,768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333,447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190,027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877,994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722,722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Gauteng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722,127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287,610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676,161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361,449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726,552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719,336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2,124,840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1,368,395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KwaZulu-Natal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875,982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597,923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347,716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205,120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1,191,136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1,081,988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2,414,834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1,885,031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Limpopo 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144,236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242,472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12,708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5,531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695,395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591,453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852,339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839,456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Mpumalanga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78,759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92,494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577,958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272,666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429,064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325,615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1,085,781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690,775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North West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115,807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76,867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642,332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570,441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318,192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336,278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1,076,331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983,586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Noerthern Cape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145,202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72,199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206,380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223,326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271,996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199,361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623,578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494,886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Western Cape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626,751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484,837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639,019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487,720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494,783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291,553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1,760,553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1,264,110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3 414 935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2 571 421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3 336 811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2 440 408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5 723 254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4 593 317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6805" marR="6805" marT="680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12 475 000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9 605 146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6805" marR="6805" marT="6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49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55" dirty="0" smtClean="0">
                <a:solidFill>
                  <a:schemeClr val="tx1"/>
                </a:solidFill>
              </a:rPr>
              <a:t>Maintenance</a:t>
            </a:r>
            <a:endParaRPr lang="en-US" sz="2755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2275243"/>
              </p:ext>
            </p:extLst>
          </p:nvPr>
        </p:nvGraphicFramePr>
        <p:xfrm>
          <a:off x="0" y="1052734"/>
          <a:ext cx="8964487" cy="5256589"/>
        </p:xfrm>
        <a:graphic>
          <a:graphicData uri="http://schemas.openxmlformats.org/drawingml/2006/table">
            <a:tbl>
              <a:tblPr/>
              <a:tblGrid>
                <a:gridCol w="165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6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6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73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03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367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Prov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No. of  Maint’nce  Projects in 2017/18 FY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Overall Adjusted Infrastructure Budget            ('000)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Maint’nce Budget          ('000)             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Expenditure as at end January 2018                           ('000)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Expenditure on  </a:t>
                      </a:r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Maint’nce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Relative to </a:t>
                      </a:r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Maint’nce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Budget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1,658,750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341,659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442,092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877,994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364,412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274,927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2,124,840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722,127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287,610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2,414,834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875,982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597,923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Limpopo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852,339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144,236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242,472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1,085,781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78,759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92,494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West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1,076,331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115,807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76,867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623,578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145,202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72,199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1,760,553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626,751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484,837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12,475,000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3,414,935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2,571,421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83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55" b="1" dirty="0" smtClean="0">
                <a:solidFill>
                  <a:schemeClr val="tx1"/>
                </a:solidFill>
              </a:rPr>
              <a:t>Progress: New and Replacement Schools</a:t>
            </a:r>
            <a:endParaRPr lang="en-US" sz="2755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56107"/>
              </p:ext>
            </p:extLst>
          </p:nvPr>
        </p:nvGraphicFramePr>
        <p:xfrm>
          <a:off x="251520" y="1052733"/>
          <a:ext cx="8640959" cy="5073429"/>
        </p:xfrm>
        <a:graphic>
          <a:graphicData uri="http://schemas.openxmlformats.org/drawingml/2006/table">
            <a:tbl>
              <a:tblPr/>
              <a:tblGrid>
                <a:gridCol w="1269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142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13174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SUMMARY OF PROJECTS COMPLTED FOR THE 2017/18 FINANCIAL YEAR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TARGET 2016/17</a:t>
                      </a:r>
                    </a:p>
                  </a:txBody>
                  <a:tcPr marL="9313" marR="9313" marT="9313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SCHOOLS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TARGET 2016/17</a:t>
                      </a:r>
                    </a:p>
                  </a:txBody>
                  <a:tcPr marL="9313" marR="9313" marT="9313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REPLACEMENT SCHOOLS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SCHOOLS TARGETED</a:t>
                      </a:r>
                    </a:p>
                  </a:txBody>
                  <a:tcPr marL="9313" marR="9313" marT="9313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COMPLETED</a:t>
                      </a: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PROGRESS</a:t>
                      </a: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 QUARTER                    </a:t>
                      </a: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SECOND QUARTER            </a:t>
                      </a: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THIRD QUARTER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FOURTH QUARTER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 QUARTER                    </a:t>
                      </a: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SECOND QUARTER            </a:t>
                      </a: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THIRD QUARTER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FOURTH QUARTER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313" marR="9313" marT="931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222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Schools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Eastern Cape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Free State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Kwazulu Natal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Mpumalanga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Limpopo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Cape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West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Western Cape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schools</a:t>
                      </a:r>
                    </a:p>
                  </a:txBody>
                  <a:tcPr marL="9313" marR="9313" marT="9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313" marR="9313" marT="9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74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8229600" cy="1080120"/>
          </a:xfrm>
        </p:spPr>
        <p:txBody>
          <a:bodyPr>
            <a:noAutofit/>
          </a:bodyPr>
          <a:lstStyle/>
          <a:p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PROGRESS ON DELIVERY: 2017/18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FINANCIAL YEAR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9514" y="620683"/>
          <a:ext cx="8784975" cy="5616629"/>
        </p:xfrm>
        <a:graphic>
          <a:graphicData uri="http://schemas.openxmlformats.org/drawingml/2006/table">
            <a:tbl>
              <a:tblPr/>
              <a:tblGrid>
                <a:gridCol w="1985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9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66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66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67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95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94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37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9673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9958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944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37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9673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9958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944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937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9673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9958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9958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2661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PROJECTS 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Provision/replacement of Sanitation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Provision/upgrade of Water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Provision/upgrade of Electricity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Projects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Libraries Project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Laboratories Projects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Halls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Workshops 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 Centres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Classrooms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R Classrooms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 Blocks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Provision/upgrade of fence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Provision/upgrade of sport field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Schools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Disasters Projects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Guard House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9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Boarding Schools</a:t>
                      </a:r>
                    </a:p>
                  </a:txBody>
                  <a:tcPr marL="8068" marR="8068" marT="8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68" marR="8068" marT="8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59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43716</TotalTime>
  <Words>3303</Words>
  <Application>Microsoft Office PowerPoint</Application>
  <PresentationFormat>On-screen Show (4:3)</PresentationFormat>
  <Paragraphs>2198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Custom Design</vt:lpstr>
      <vt:lpstr>1_New DBE Presentation template</vt:lpstr>
      <vt:lpstr>2_New DBE Presentation template</vt:lpstr>
      <vt:lpstr>3_New DBE Presentation template</vt:lpstr>
      <vt:lpstr>      </vt:lpstr>
      <vt:lpstr>Slide 2</vt:lpstr>
      <vt:lpstr>Total Infrastructure Expenditure – Jan 2018</vt:lpstr>
      <vt:lpstr>Education Infrastructure Grant – Jan 2018</vt:lpstr>
      <vt:lpstr>Project Pipeline – Jan 2018</vt:lpstr>
      <vt:lpstr>Nature of investment</vt:lpstr>
      <vt:lpstr>Maintenance</vt:lpstr>
      <vt:lpstr>Progress: New and Replacement Schools</vt:lpstr>
      <vt:lpstr>PROGRESS ON DELIVERY: 2017/18 FINANCIAL YEAR</vt:lpstr>
      <vt:lpstr>PROGRESS ON DELIVERY: 2017/18 FINANCIAL YEAR</vt:lpstr>
      <vt:lpstr>EDUCATION INFRASTRUCTURE GRANT</vt:lpstr>
      <vt:lpstr>EIG Reduction – 2018 MTEF</vt:lpstr>
      <vt:lpstr>Slide 13</vt:lpstr>
      <vt:lpstr>PROGRESS - ASIDI </vt:lpstr>
      <vt:lpstr>INAPPROPRIATE STRUCTURES PROGRESS </vt:lpstr>
      <vt:lpstr>SANITATION PROGRESS </vt:lpstr>
      <vt:lpstr>WATER PROGRESS </vt:lpstr>
      <vt:lpstr>ELECTRICITY PROGRESS </vt:lpstr>
      <vt:lpstr>TOTAL BAS EXPENDITURE (1)</vt:lpstr>
      <vt:lpstr>TOTAL BAS EXPENDITURE (2)</vt:lpstr>
      <vt:lpstr>TOTAL BAS + NOT PROCESSED +  ACCRUALS (2)</vt:lpstr>
      <vt:lpstr>Slide 22</vt:lpstr>
      <vt:lpstr>SIBG Reduction – 2018 MTEF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somgede.f</dc:creator>
  <cp:lastModifiedBy>PUMZA</cp:lastModifiedBy>
  <cp:revision>716</cp:revision>
  <cp:lastPrinted>2018-03-06T07:06:50Z</cp:lastPrinted>
  <dcterms:created xsi:type="dcterms:W3CDTF">2013-11-04T08:51:01Z</dcterms:created>
  <dcterms:modified xsi:type="dcterms:W3CDTF">2018-03-07T08:30:56Z</dcterms:modified>
</cp:coreProperties>
</file>