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charts/chart1.xml" ContentType="application/vnd.openxmlformats-officedocument.drawingml.chart+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86" r:id="rId1"/>
  </p:sldMasterIdLst>
  <p:notesMasterIdLst>
    <p:notesMasterId r:id="rId48"/>
  </p:notesMasterIdLst>
  <p:handoutMasterIdLst>
    <p:handoutMasterId r:id="rId49"/>
  </p:handoutMasterIdLst>
  <p:sldIdLst>
    <p:sldId id="256" r:id="rId2"/>
    <p:sldId id="406" r:id="rId3"/>
    <p:sldId id="403" r:id="rId4"/>
    <p:sldId id="404" r:id="rId5"/>
    <p:sldId id="352" r:id="rId6"/>
    <p:sldId id="359" r:id="rId7"/>
    <p:sldId id="361" r:id="rId8"/>
    <p:sldId id="354" r:id="rId9"/>
    <p:sldId id="372" r:id="rId10"/>
    <p:sldId id="356" r:id="rId11"/>
    <p:sldId id="402" r:id="rId12"/>
    <p:sldId id="346" r:id="rId13"/>
    <p:sldId id="357" r:id="rId14"/>
    <p:sldId id="401" r:id="rId15"/>
    <p:sldId id="400" r:id="rId16"/>
    <p:sldId id="399" r:id="rId17"/>
    <p:sldId id="365" r:id="rId18"/>
    <p:sldId id="364" r:id="rId19"/>
    <p:sldId id="348" r:id="rId20"/>
    <p:sldId id="327" r:id="rId21"/>
    <p:sldId id="367" r:id="rId22"/>
    <p:sldId id="373" r:id="rId23"/>
    <p:sldId id="374" r:id="rId24"/>
    <p:sldId id="395" r:id="rId25"/>
    <p:sldId id="376" r:id="rId26"/>
    <p:sldId id="375" r:id="rId27"/>
    <p:sldId id="377" r:id="rId28"/>
    <p:sldId id="379" r:id="rId29"/>
    <p:sldId id="381" r:id="rId30"/>
    <p:sldId id="382" r:id="rId31"/>
    <p:sldId id="383" r:id="rId32"/>
    <p:sldId id="384" r:id="rId33"/>
    <p:sldId id="385" r:id="rId34"/>
    <p:sldId id="386" r:id="rId35"/>
    <p:sldId id="387" r:id="rId36"/>
    <p:sldId id="388" r:id="rId37"/>
    <p:sldId id="391" r:id="rId38"/>
    <p:sldId id="392" r:id="rId39"/>
    <p:sldId id="396" r:id="rId40"/>
    <p:sldId id="390" r:id="rId41"/>
    <p:sldId id="393" r:id="rId42"/>
    <p:sldId id="405" r:id="rId43"/>
    <p:sldId id="368" r:id="rId44"/>
    <p:sldId id="371" r:id="rId45"/>
    <p:sldId id="397" r:id="rId46"/>
    <p:sldId id="398" r:id="rId47"/>
  </p:sldIdLst>
  <p:sldSz cx="9144000" cy="6858000" type="screen4x3"/>
  <p:notesSz cx="6797675" cy="9926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0094" autoAdjust="0"/>
    <p:restoredTop sz="94650" autoAdjust="0"/>
  </p:normalViewPr>
  <p:slideViewPr>
    <p:cSldViewPr snapToGrid="0" snapToObjects="1">
      <p:cViewPr varScale="1">
        <p:scale>
          <a:sx n="76" d="100"/>
          <a:sy n="76" d="100"/>
        </p:scale>
        <p:origin x="972" y="90"/>
      </p:cViewPr>
      <p:guideLst>
        <p:guide orient="horz" pos="2160"/>
        <p:guide pos="2880"/>
      </p:guideLst>
    </p:cSldViewPr>
  </p:slideViewPr>
  <p:outlineViewPr>
    <p:cViewPr>
      <p:scale>
        <a:sx n="33" d="100"/>
        <a:sy n="33" d="100"/>
      </p:scale>
      <p:origin x="36" y="1605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viewProps" Target="view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handoutMaster" Target="handoutMasters/handoutMaster1.xml"/></Relationships>
</file>

<file path=ppt/charts/_rels/chart1.xml.rels><?xml version="1.0" encoding="UTF-8" standalone="yes"?>
<Relationships xmlns="http://schemas.openxmlformats.org/package/2006/relationships"><Relationship Id="rId1" Type="http://schemas.openxmlformats.org/officeDocument/2006/relationships/oleObject" Target="file:///C:\Users\4983\Desktop\20180209%20Ch4%20Figures.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9.1184938421158893E-2"/>
          <c:y val="4.3539292882507331E-2"/>
          <c:w val="0.88060993337371285"/>
          <c:h val="0.76989483185058005"/>
        </c:manualLayout>
      </c:layout>
      <c:barChart>
        <c:barDir val="col"/>
        <c:grouping val="clustered"/>
        <c:varyColors val="0"/>
        <c:ser>
          <c:idx val="0"/>
          <c:order val="0"/>
          <c:tx>
            <c:strRef>
              <c:f>'4.4'!$H$5</c:f>
              <c:strCache>
                <c:ptCount val="1"/>
                <c:pt idx="0">
                  <c:v>VAT</c:v>
                </c:pt>
              </c:strCache>
            </c:strRef>
          </c:tx>
          <c:spPr>
            <a:solidFill>
              <a:srgbClr val="800000"/>
            </a:solidFill>
          </c:spPr>
          <c:invertIfNegative val="0"/>
          <c:cat>
            <c:strRef>
              <c:f>'4.4'!$C$6:$C$15</c:f>
              <c:strCache>
                <c:ptCount val="10"/>
                <c:pt idx="0">
                  <c:v>Poorest decile</c:v>
                </c:pt>
                <c:pt idx="1">
                  <c:v>2</c:v>
                </c:pt>
                <c:pt idx="2">
                  <c:v>3</c:v>
                </c:pt>
                <c:pt idx="3">
                  <c:v>4</c:v>
                </c:pt>
                <c:pt idx="4">
                  <c:v>5</c:v>
                </c:pt>
                <c:pt idx="5">
                  <c:v>6</c:v>
                </c:pt>
                <c:pt idx="6">
                  <c:v>7</c:v>
                </c:pt>
                <c:pt idx="7">
                  <c:v>8</c:v>
                </c:pt>
                <c:pt idx="8">
                  <c:v>9</c:v>
                </c:pt>
                <c:pt idx="9">
                  <c:v>Richest decile</c:v>
                </c:pt>
              </c:strCache>
            </c:strRef>
          </c:cat>
          <c:val>
            <c:numRef>
              <c:f>'4.4'!$H$6:$H$15</c:f>
              <c:numCache>
                <c:formatCode>0.0%</c:formatCode>
                <c:ptCount val="10"/>
                <c:pt idx="0">
                  <c:v>9.4779391734244545E-2</c:v>
                </c:pt>
                <c:pt idx="1">
                  <c:v>9.94442949689473E-2</c:v>
                </c:pt>
                <c:pt idx="2">
                  <c:v>0.10059201311626087</c:v>
                </c:pt>
                <c:pt idx="3">
                  <c:v>0.10122073258079607</c:v>
                </c:pt>
                <c:pt idx="4">
                  <c:v>0.10104811691380387</c:v>
                </c:pt>
                <c:pt idx="5">
                  <c:v>0.10117720756475372</c:v>
                </c:pt>
                <c:pt idx="6">
                  <c:v>0.10107948465085242</c:v>
                </c:pt>
                <c:pt idx="7">
                  <c:v>0.10346849301430865</c:v>
                </c:pt>
                <c:pt idx="8">
                  <c:v>0.10703667776519429</c:v>
                </c:pt>
                <c:pt idx="9">
                  <c:v>0.11675618037900695</c:v>
                </c:pt>
              </c:numCache>
            </c:numRef>
          </c:val>
        </c:ser>
        <c:ser>
          <c:idx val="1"/>
          <c:order val="1"/>
          <c:tx>
            <c:strRef>
              <c:f>'4.4'!$I$5</c:f>
              <c:strCache>
                <c:ptCount val="1"/>
                <c:pt idx="0">
                  <c:v>Excise Tax</c:v>
                </c:pt>
              </c:strCache>
            </c:strRef>
          </c:tx>
          <c:spPr>
            <a:solidFill>
              <a:schemeClr val="bg1">
                <a:lumMod val="75000"/>
              </a:schemeClr>
            </a:solidFill>
          </c:spPr>
          <c:invertIfNegative val="0"/>
          <c:cat>
            <c:strRef>
              <c:f>'4.4'!$C$6:$C$15</c:f>
              <c:strCache>
                <c:ptCount val="10"/>
                <c:pt idx="0">
                  <c:v>Poorest decile</c:v>
                </c:pt>
                <c:pt idx="1">
                  <c:v>2</c:v>
                </c:pt>
                <c:pt idx="2">
                  <c:v>3</c:v>
                </c:pt>
                <c:pt idx="3">
                  <c:v>4</c:v>
                </c:pt>
                <c:pt idx="4">
                  <c:v>5</c:v>
                </c:pt>
                <c:pt idx="5">
                  <c:v>6</c:v>
                </c:pt>
                <c:pt idx="6">
                  <c:v>7</c:v>
                </c:pt>
                <c:pt idx="7">
                  <c:v>8</c:v>
                </c:pt>
                <c:pt idx="8">
                  <c:v>9</c:v>
                </c:pt>
                <c:pt idx="9">
                  <c:v>Richest decile</c:v>
                </c:pt>
              </c:strCache>
            </c:strRef>
          </c:cat>
          <c:val>
            <c:numRef>
              <c:f>'4.4'!$I$6:$I$15</c:f>
              <c:numCache>
                <c:formatCode>0.0%</c:formatCode>
                <c:ptCount val="10"/>
                <c:pt idx="0">
                  <c:v>5.0587015897309386E-2</c:v>
                </c:pt>
                <c:pt idx="1">
                  <c:v>3.6131592777144582E-2</c:v>
                </c:pt>
                <c:pt idx="2">
                  <c:v>3.6730481947723173E-2</c:v>
                </c:pt>
                <c:pt idx="3">
                  <c:v>3.6368965369518544E-2</c:v>
                </c:pt>
                <c:pt idx="4">
                  <c:v>3.2236162970296384E-2</c:v>
                </c:pt>
                <c:pt idx="5">
                  <c:v>2.7583399472579016E-2</c:v>
                </c:pt>
                <c:pt idx="6">
                  <c:v>2.2682863470023209E-2</c:v>
                </c:pt>
                <c:pt idx="7">
                  <c:v>1.7545705505338762E-2</c:v>
                </c:pt>
                <c:pt idx="8">
                  <c:v>1.2109819463068461E-2</c:v>
                </c:pt>
                <c:pt idx="9">
                  <c:v>6.0613951862439567E-3</c:v>
                </c:pt>
              </c:numCache>
            </c:numRef>
          </c:val>
        </c:ser>
        <c:ser>
          <c:idx val="2"/>
          <c:order val="2"/>
          <c:tx>
            <c:strRef>
              <c:f>'4.4'!$J$5</c:f>
              <c:strCache>
                <c:ptCount val="1"/>
                <c:pt idx="0">
                  <c:v>Fuel levy</c:v>
                </c:pt>
              </c:strCache>
            </c:strRef>
          </c:tx>
          <c:spPr>
            <a:solidFill>
              <a:schemeClr val="tx1">
                <a:lumMod val="65000"/>
                <a:lumOff val="35000"/>
              </a:schemeClr>
            </a:solidFill>
          </c:spPr>
          <c:invertIfNegative val="0"/>
          <c:cat>
            <c:strRef>
              <c:f>'4.4'!$C$6:$C$15</c:f>
              <c:strCache>
                <c:ptCount val="10"/>
                <c:pt idx="0">
                  <c:v>Poorest decile</c:v>
                </c:pt>
                <c:pt idx="1">
                  <c:v>2</c:v>
                </c:pt>
                <c:pt idx="2">
                  <c:v>3</c:v>
                </c:pt>
                <c:pt idx="3">
                  <c:v>4</c:v>
                </c:pt>
                <c:pt idx="4">
                  <c:v>5</c:v>
                </c:pt>
                <c:pt idx="5">
                  <c:v>6</c:v>
                </c:pt>
                <c:pt idx="6">
                  <c:v>7</c:v>
                </c:pt>
                <c:pt idx="7">
                  <c:v>8</c:v>
                </c:pt>
                <c:pt idx="8">
                  <c:v>9</c:v>
                </c:pt>
                <c:pt idx="9">
                  <c:v>Richest decile</c:v>
                </c:pt>
              </c:strCache>
            </c:strRef>
          </c:cat>
          <c:val>
            <c:numRef>
              <c:f>'4.4'!$J$6:$J$15</c:f>
              <c:numCache>
                <c:formatCode>0.0%</c:formatCode>
                <c:ptCount val="10"/>
                <c:pt idx="0">
                  <c:v>2.4418881637881987E-2</c:v>
                </c:pt>
                <c:pt idx="1">
                  <c:v>2.293848820834021E-2</c:v>
                </c:pt>
                <c:pt idx="2">
                  <c:v>2.3872207192937072E-2</c:v>
                </c:pt>
                <c:pt idx="3">
                  <c:v>2.4438469192655771E-2</c:v>
                </c:pt>
                <c:pt idx="4">
                  <c:v>2.6063443436991254E-2</c:v>
                </c:pt>
                <c:pt idx="5">
                  <c:v>2.7636384768359931E-2</c:v>
                </c:pt>
                <c:pt idx="6">
                  <c:v>3.0691529826404256E-2</c:v>
                </c:pt>
                <c:pt idx="7">
                  <c:v>3.3009750543750285E-2</c:v>
                </c:pt>
                <c:pt idx="8">
                  <c:v>3.5553344842750405E-2</c:v>
                </c:pt>
                <c:pt idx="9">
                  <c:v>3.3605057237563005E-2</c:v>
                </c:pt>
              </c:numCache>
            </c:numRef>
          </c:val>
        </c:ser>
        <c:dLbls>
          <c:showLegendKey val="0"/>
          <c:showVal val="0"/>
          <c:showCatName val="0"/>
          <c:showSerName val="0"/>
          <c:showPercent val="0"/>
          <c:showBubbleSize val="0"/>
        </c:dLbls>
        <c:gapWidth val="150"/>
        <c:axId val="111317488"/>
        <c:axId val="111318048"/>
      </c:barChart>
      <c:catAx>
        <c:axId val="111317488"/>
        <c:scaling>
          <c:orientation val="minMax"/>
        </c:scaling>
        <c:delete val="0"/>
        <c:axPos val="b"/>
        <c:numFmt formatCode="General" sourceLinked="0"/>
        <c:majorTickMark val="out"/>
        <c:minorTickMark val="none"/>
        <c:tickLblPos val="nextTo"/>
        <c:txPr>
          <a:bodyPr rot="0" vert="horz"/>
          <a:lstStyle/>
          <a:p>
            <a:pPr>
              <a:defRPr>
                <a:latin typeface="Calibri" panose="020F0502020204030204" pitchFamily="34" charset="0"/>
                <a:cs typeface="Calibri" panose="020F0502020204030204" pitchFamily="34" charset="0"/>
              </a:defRPr>
            </a:pPr>
            <a:endParaRPr lang="en-US"/>
          </a:p>
        </c:txPr>
        <c:crossAx val="111318048"/>
        <c:crosses val="autoZero"/>
        <c:auto val="1"/>
        <c:lblAlgn val="ctr"/>
        <c:lblOffset val="100"/>
        <c:noMultiLvlLbl val="0"/>
      </c:catAx>
      <c:valAx>
        <c:axId val="111318048"/>
        <c:scaling>
          <c:orientation val="minMax"/>
          <c:max val="0.14000000000000001"/>
        </c:scaling>
        <c:delete val="0"/>
        <c:axPos val="l"/>
        <c:majorGridlines>
          <c:spPr>
            <a:ln>
              <a:prstDash val="sysDot"/>
            </a:ln>
          </c:spPr>
        </c:majorGridlines>
        <c:numFmt formatCode="0%" sourceLinked="0"/>
        <c:majorTickMark val="none"/>
        <c:minorTickMark val="none"/>
        <c:tickLblPos val="nextTo"/>
        <c:spPr>
          <a:ln>
            <a:noFill/>
          </a:ln>
        </c:spPr>
        <c:txPr>
          <a:bodyPr/>
          <a:lstStyle/>
          <a:p>
            <a:pPr>
              <a:defRPr>
                <a:latin typeface="Calibri" panose="020F0502020204030204" pitchFamily="34" charset="0"/>
                <a:cs typeface="Calibri" panose="020F0502020204030204" pitchFamily="34" charset="0"/>
              </a:defRPr>
            </a:pPr>
            <a:endParaRPr lang="en-US"/>
          </a:p>
        </c:txPr>
        <c:crossAx val="111317488"/>
        <c:crosses val="autoZero"/>
        <c:crossBetween val="between"/>
      </c:valAx>
    </c:plotArea>
    <c:legend>
      <c:legendPos val="b"/>
      <c:layout>
        <c:manualLayout>
          <c:xMode val="edge"/>
          <c:yMode val="edge"/>
          <c:x val="0.11381651771680285"/>
          <c:y val="6.0231843572043926E-2"/>
          <c:w val="0.69317130972641738"/>
          <c:h val="7.091338582677166E-2"/>
        </c:manualLayout>
      </c:layout>
      <c:overlay val="0"/>
      <c:txPr>
        <a:bodyPr/>
        <a:lstStyle/>
        <a:p>
          <a:pPr>
            <a:defRPr b="0">
              <a:latin typeface="Calibri" panose="020F0502020204030204" pitchFamily="34" charset="0"/>
              <a:cs typeface="Calibri" panose="020F0502020204030204" pitchFamily="34" charset="0"/>
            </a:defRPr>
          </a:pPr>
          <a:endParaRPr lang="en-US"/>
        </a:p>
      </c:txPr>
    </c:legend>
    <c:plotVisOnly val="1"/>
    <c:dispBlanksAs val="gap"/>
    <c:showDLblsOverMax val="0"/>
  </c:chart>
  <c:spPr>
    <a:ln>
      <a:solidFill>
        <a:schemeClr val="tx1">
          <a:lumMod val="50000"/>
          <a:lumOff val="50000"/>
        </a:schemeClr>
      </a:solidFill>
    </a:ln>
  </c:spPr>
  <c:txPr>
    <a:bodyPr/>
    <a:lstStyle/>
    <a:p>
      <a:pPr>
        <a:defRPr sz="1400"/>
      </a:pPr>
      <a:endParaRPr lang="en-US"/>
    </a:p>
  </c:txPr>
  <c:externalData r:id="rId1">
    <c:autoUpdate val="0"/>
  </c:externalData>
</c:chartSpac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6400" cy="496888"/>
          </a:xfrm>
          <a:prstGeom prst="rect">
            <a:avLst/>
          </a:prstGeom>
        </p:spPr>
        <p:txBody>
          <a:bodyPr vert="horz" lIns="91440" tIns="45720" rIns="91440" bIns="45720" rtlCol="0"/>
          <a:lstStyle>
            <a:lvl1pPr algn="l">
              <a:defRPr sz="1200"/>
            </a:lvl1pPr>
          </a:lstStyle>
          <a:p>
            <a:endParaRPr lang="en-ZA"/>
          </a:p>
        </p:txBody>
      </p:sp>
      <p:sp>
        <p:nvSpPr>
          <p:cNvPr id="3" name="Date Placeholder 2"/>
          <p:cNvSpPr>
            <a:spLocks noGrp="1"/>
          </p:cNvSpPr>
          <p:nvPr>
            <p:ph type="dt" sz="quarter" idx="1"/>
          </p:nvPr>
        </p:nvSpPr>
        <p:spPr>
          <a:xfrm>
            <a:off x="3849688" y="0"/>
            <a:ext cx="2946400" cy="496888"/>
          </a:xfrm>
          <a:prstGeom prst="rect">
            <a:avLst/>
          </a:prstGeom>
        </p:spPr>
        <p:txBody>
          <a:bodyPr vert="horz" lIns="91440" tIns="45720" rIns="91440" bIns="45720" rtlCol="0"/>
          <a:lstStyle>
            <a:lvl1pPr algn="r">
              <a:defRPr sz="1200"/>
            </a:lvl1pPr>
          </a:lstStyle>
          <a:p>
            <a:fld id="{30AB2F0A-1112-48B8-B4C8-0F4D78E5A8FB}" type="datetimeFigureOut">
              <a:rPr lang="en-ZA" smtClean="0"/>
              <a:t>2018/03/02</a:t>
            </a:fld>
            <a:endParaRPr lang="en-ZA"/>
          </a:p>
        </p:txBody>
      </p:sp>
      <p:sp>
        <p:nvSpPr>
          <p:cNvPr id="4" name="Footer Placeholder 3"/>
          <p:cNvSpPr>
            <a:spLocks noGrp="1"/>
          </p:cNvSpPr>
          <p:nvPr>
            <p:ph type="ftr" sz="quarter" idx="2"/>
          </p:nvPr>
        </p:nvSpPr>
        <p:spPr>
          <a:xfrm>
            <a:off x="0" y="9428163"/>
            <a:ext cx="2946400" cy="496887"/>
          </a:xfrm>
          <a:prstGeom prst="rect">
            <a:avLst/>
          </a:prstGeom>
        </p:spPr>
        <p:txBody>
          <a:bodyPr vert="horz" lIns="91440" tIns="45720" rIns="91440" bIns="45720" rtlCol="0" anchor="b"/>
          <a:lstStyle>
            <a:lvl1pPr algn="l">
              <a:defRPr sz="1200"/>
            </a:lvl1pPr>
          </a:lstStyle>
          <a:p>
            <a:endParaRPr lang="en-ZA"/>
          </a:p>
        </p:txBody>
      </p:sp>
      <p:sp>
        <p:nvSpPr>
          <p:cNvPr id="5" name="Slide Number Placeholder 4"/>
          <p:cNvSpPr>
            <a:spLocks noGrp="1"/>
          </p:cNvSpPr>
          <p:nvPr>
            <p:ph type="sldNum" sz="quarter" idx="3"/>
          </p:nvPr>
        </p:nvSpPr>
        <p:spPr>
          <a:xfrm>
            <a:off x="3849688" y="9428163"/>
            <a:ext cx="2946400" cy="496887"/>
          </a:xfrm>
          <a:prstGeom prst="rect">
            <a:avLst/>
          </a:prstGeom>
        </p:spPr>
        <p:txBody>
          <a:bodyPr vert="horz" lIns="91440" tIns="45720" rIns="91440" bIns="45720" rtlCol="0" anchor="b"/>
          <a:lstStyle>
            <a:lvl1pPr algn="r">
              <a:defRPr sz="1200"/>
            </a:lvl1pPr>
          </a:lstStyle>
          <a:p>
            <a:fld id="{0B56B635-F768-4D6D-B0E9-B40B261C94B3}" type="slidenum">
              <a:rPr lang="en-ZA" smtClean="0"/>
              <a:t>‹#›</a:t>
            </a:fld>
            <a:endParaRPr lang="en-ZA"/>
          </a:p>
        </p:txBody>
      </p:sp>
    </p:spTree>
    <p:extLst>
      <p:ext uri="{BB962C8B-B14F-4D97-AF65-F5344CB8AC3E}">
        <p14:creationId xmlns:p14="http://schemas.microsoft.com/office/powerpoint/2010/main" val="303514722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50443" y="0"/>
            <a:ext cx="2945659" cy="498056"/>
          </a:xfrm>
          <a:prstGeom prst="rect">
            <a:avLst/>
          </a:prstGeom>
        </p:spPr>
        <p:txBody>
          <a:bodyPr vert="horz" lIns="91440" tIns="45720" rIns="91440" bIns="45720" rtlCol="0"/>
          <a:lstStyle>
            <a:lvl1pPr algn="r">
              <a:defRPr sz="1200"/>
            </a:lvl1pPr>
          </a:lstStyle>
          <a:p>
            <a:fld id="{C4B39F78-1256-9647-AF94-AFC428BF7781}" type="datetimeFigureOut">
              <a:rPr lang="en-US" smtClean="0"/>
              <a:pPr/>
              <a:t>3/2/2018</a:t>
            </a:fld>
            <a:endParaRPr lang="en-US"/>
          </a:p>
        </p:txBody>
      </p:sp>
      <p:sp>
        <p:nvSpPr>
          <p:cNvPr id="4" name="Slide Image Placeholder 3"/>
          <p:cNvSpPr>
            <a:spLocks noGrp="1" noRot="1" noChangeAspect="1"/>
          </p:cNvSpPr>
          <p:nvPr>
            <p:ph type="sldImg" idx="2"/>
          </p:nvPr>
        </p:nvSpPr>
        <p:spPr>
          <a:xfrm>
            <a:off x="1166813" y="1241425"/>
            <a:ext cx="4464050" cy="3349625"/>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79768" y="4777194"/>
            <a:ext cx="5438140" cy="3908614"/>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9428584"/>
            <a:ext cx="2945659" cy="498055"/>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50443" y="9428584"/>
            <a:ext cx="2945659" cy="498055"/>
          </a:xfrm>
          <a:prstGeom prst="rect">
            <a:avLst/>
          </a:prstGeom>
        </p:spPr>
        <p:txBody>
          <a:bodyPr vert="horz" lIns="91440" tIns="45720" rIns="91440" bIns="45720" rtlCol="0" anchor="b"/>
          <a:lstStyle>
            <a:lvl1pPr algn="r">
              <a:defRPr sz="1200"/>
            </a:lvl1pPr>
          </a:lstStyle>
          <a:p>
            <a:fld id="{90FF358F-5868-E442-BFA8-29F680B93B17}" type="slidenum">
              <a:rPr lang="en-US" smtClean="0"/>
              <a:pPr/>
              <a:t>‹#›</a:t>
            </a:fld>
            <a:endParaRPr lang="en-US"/>
          </a:p>
        </p:txBody>
      </p:sp>
    </p:spTree>
    <p:extLst>
      <p:ext uri="{BB962C8B-B14F-4D97-AF65-F5344CB8AC3E}">
        <p14:creationId xmlns:p14="http://schemas.microsoft.com/office/powerpoint/2010/main" val="61348813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Header Placeholder 3"/>
          <p:cNvSpPr>
            <a:spLocks noGrp="1"/>
          </p:cNvSpPr>
          <p:nvPr>
            <p:ph type="hdr" sz="quarter" idx="10"/>
          </p:nvPr>
        </p:nvSpPr>
        <p:spPr/>
        <p:txBody>
          <a:bodyPr/>
          <a:lstStyle/>
          <a:p>
            <a:pPr>
              <a:defRPr/>
            </a:pPr>
            <a:endParaRPr lang="en-US" dirty="0"/>
          </a:p>
        </p:txBody>
      </p:sp>
      <p:sp>
        <p:nvSpPr>
          <p:cNvPr id="5" name="Date Placeholder 4"/>
          <p:cNvSpPr>
            <a:spLocks noGrp="1"/>
          </p:cNvSpPr>
          <p:nvPr>
            <p:ph type="dt" idx="11"/>
          </p:nvPr>
        </p:nvSpPr>
        <p:spPr/>
        <p:txBody>
          <a:bodyPr/>
          <a:lstStyle/>
          <a:p>
            <a:pPr>
              <a:defRPr/>
            </a:pPr>
            <a:fld id="{BB376332-2C88-44FE-837A-410E8BAB8486}" type="datetime1">
              <a:rPr lang="en-GB" smtClean="0"/>
              <a:pPr>
                <a:defRPr/>
              </a:pPr>
              <a:t>02/03/2018</a:t>
            </a:fld>
            <a:endParaRPr lang="en-US" dirty="0"/>
          </a:p>
        </p:txBody>
      </p:sp>
      <p:sp>
        <p:nvSpPr>
          <p:cNvPr id="6" name="Footer Placeholder 5"/>
          <p:cNvSpPr>
            <a:spLocks noGrp="1"/>
          </p:cNvSpPr>
          <p:nvPr>
            <p:ph type="ftr" sz="quarter" idx="12"/>
          </p:nvPr>
        </p:nvSpPr>
        <p:spPr/>
        <p:txBody>
          <a:bodyPr/>
          <a:lstStyle/>
          <a:p>
            <a:pPr>
              <a:defRPr/>
            </a:pPr>
            <a:r>
              <a:rPr lang="en-US" dirty="0"/>
              <a:t>Economic Tax Analysis, National Treasury</a:t>
            </a:r>
          </a:p>
        </p:txBody>
      </p:sp>
      <p:sp>
        <p:nvSpPr>
          <p:cNvPr id="7" name="Slide Number Placeholder 6"/>
          <p:cNvSpPr>
            <a:spLocks noGrp="1"/>
          </p:cNvSpPr>
          <p:nvPr>
            <p:ph type="sldNum" sz="quarter" idx="13"/>
          </p:nvPr>
        </p:nvSpPr>
        <p:spPr/>
        <p:txBody>
          <a:bodyPr/>
          <a:lstStyle/>
          <a:p>
            <a:pPr>
              <a:defRPr/>
            </a:pPr>
            <a:fld id="{6B3CFC1B-0E00-4C88-84C7-CCC0463C469A}" type="slidenum">
              <a:rPr lang="en-US" smtClean="0"/>
              <a:pPr>
                <a:defRPr/>
              </a:pPr>
              <a:t>22</a:t>
            </a:fld>
            <a:endParaRPr lang="en-US" dirty="0"/>
          </a:p>
        </p:txBody>
      </p:sp>
    </p:spTree>
    <p:extLst>
      <p:ext uri="{BB962C8B-B14F-4D97-AF65-F5344CB8AC3E}">
        <p14:creationId xmlns:p14="http://schemas.microsoft.com/office/powerpoint/2010/main" val="305727069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pPr>
              <a:defRPr/>
            </a:pPr>
            <a:fld id="{10677122-B2D6-4A82-A809-30B72F03697D}" type="slidenum">
              <a:rPr lang="en-US" smtClean="0"/>
              <a:pPr>
                <a:defRPr/>
              </a:pPr>
              <a:t>38</a:t>
            </a:fld>
            <a:endParaRPr lang="en-US"/>
          </a:p>
        </p:txBody>
      </p:sp>
    </p:spTree>
    <p:extLst>
      <p:ext uri="{BB962C8B-B14F-4D97-AF65-F5344CB8AC3E}">
        <p14:creationId xmlns:p14="http://schemas.microsoft.com/office/powerpoint/2010/main" val="54751218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pPr>
              <a:defRPr/>
            </a:pPr>
            <a:fld id="{10677122-B2D6-4A82-A809-30B72F03697D}" type="slidenum">
              <a:rPr lang="en-US" smtClean="0"/>
              <a:pPr>
                <a:defRPr/>
              </a:pPr>
              <a:t>39</a:t>
            </a:fld>
            <a:endParaRPr lang="en-US"/>
          </a:p>
        </p:txBody>
      </p:sp>
    </p:spTree>
    <p:extLst>
      <p:ext uri="{BB962C8B-B14F-4D97-AF65-F5344CB8AC3E}">
        <p14:creationId xmlns:p14="http://schemas.microsoft.com/office/powerpoint/2010/main" val="271827872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pPr>
              <a:defRPr/>
            </a:pPr>
            <a:fld id="{10677122-B2D6-4A82-A809-30B72F03697D}" type="slidenum">
              <a:rPr lang="en-US" smtClean="0"/>
              <a:pPr>
                <a:defRPr/>
              </a:pPr>
              <a:t>40</a:t>
            </a:fld>
            <a:endParaRPr lang="en-US"/>
          </a:p>
        </p:txBody>
      </p:sp>
    </p:spTree>
    <p:extLst>
      <p:ext uri="{BB962C8B-B14F-4D97-AF65-F5344CB8AC3E}">
        <p14:creationId xmlns:p14="http://schemas.microsoft.com/office/powerpoint/2010/main" val="261880563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pPr>
              <a:defRPr/>
            </a:pPr>
            <a:fld id="{10677122-B2D6-4A82-A809-30B72F03697D}" type="slidenum">
              <a:rPr lang="en-US" smtClean="0"/>
              <a:pPr>
                <a:defRPr/>
              </a:pPr>
              <a:t>41</a:t>
            </a:fld>
            <a:endParaRPr lang="en-US"/>
          </a:p>
        </p:txBody>
      </p:sp>
    </p:spTree>
    <p:extLst>
      <p:ext uri="{BB962C8B-B14F-4D97-AF65-F5344CB8AC3E}">
        <p14:creationId xmlns:p14="http://schemas.microsoft.com/office/powerpoint/2010/main" val="247549771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7"/>
          <p:cNvSpPr>
            <a:spLocks noGrp="1" noChangeArrowheads="1"/>
          </p:cNvSpPr>
          <p:nvPr>
            <p:ph type="sldNum" sz="quarter" idx="5"/>
          </p:nvPr>
        </p:nvSpPr>
        <p:spPr>
          <a:noFill/>
        </p:spPr>
        <p:txBody>
          <a:bodyPr/>
          <a:lstStyle/>
          <a:p>
            <a:fld id="{EB826C2C-4DF7-4A2C-B8F2-323EAFD935AD}" type="slidenum">
              <a:rPr lang="en-US" smtClean="0">
                <a:solidFill>
                  <a:prstClr val="black"/>
                </a:solidFill>
              </a:rPr>
              <a:pPr/>
              <a:t>42</a:t>
            </a:fld>
            <a:endParaRPr lang="en-US" smtClean="0">
              <a:solidFill>
                <a:prstClr val="black"/>
              </a:solidFill>
            </a:endParaRPr>
          </a:p>
        </p:txBody>
      </p:sp>
      <p:sp>
        <p:nvSpPr>
          <p:cNvPr id="18435" name="Rectangle 2"/>
          <p:cNvSpPr>
            <a:spLocks noGrp="1" noRot="1" noChangeAspect="1" noChangeArrowheads="1" noTextEdit="1"/>
          </p:cNvSpPr>
          <p:nvPr>
            <p:ph type="sldImg"/>
          </p:nvPr>
        </p:nvSpPr>
        <p:spPr>
          <a:ln/>
        </p:spPr>
      </p:sp>
      <p:sp>
        <p:nvSpPr>
          <p:cNvPr id="18436" name="Rectangle 3"/>
          <p:cNvSpPr>
            <a:spLocks noGrp="1" noChangeArrowheads="1"/>
          </p:cNvSpPr>
          <p:nvPr>
            <p:ph type="body" idx="1"/>
          </p:nvPr>
        </p:nvSpPr>
        <p:spPr>
          <a:noFill/>
          <a:ln/>
        </p:spPr>
        <p:txBody>
          <a:bodyPr/>
          <a:lstStyle/>
          <a:p>
            <a:pPr eaLnBrk="1" hangingPunct="1"/>
            <a:endParaRPr lang="en-US" smtClean="0"/>
          </a:p>
        </p:txBody>
      </p:sp>
    </p:spTree>
    <p:extLst>
      <p:ext uri="{BB962C8B-B14F-4D97-AF65-F5344CB8AC3E}">
        <p14:creationId xmlns:p14="http://schemas.microsoft.com/office/powerpoint/2010/main" val="162608055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7"/>
          <p:cNvSpPr>
            <a:spLocks noGrp="1" noChangeArrowheads="1"/>
          </p:cNvSpPr>
          <p:nvPr>
            <p:ph type="sldNum" sz="quarter" idx="5"/>
          </p:nvPr>
        </p:nvSpPr>
        <p:spPr>
          <a:noFill/>
        </p:spPr>
        <p:txBody>
          <a:bodyPr/>
          <a:lstStyle/>
          <a:p>
            <a:fld id="{EB826C2C-4DF7-4A2C-B8F2-323EAFD935AD}" type="slidenum">
              <a:rPr lang="en-US" smtClean="0">
                <a:solidFill>
                  <a:prstClr val="black"/>
                </a:solidFill>
              </a:rPr>
              <a:pPr/>
              <a:t>45</a:t>
            </a:fld>
            <a:endParaRPr lang="en-US" smtClean="0">
              <a:solidFill>
                <a:prstClr val="black"/>
              </a:solidFill>
            </a:endParaRPr>
          </a:p>
        </p:txBody>
      </p:sp>
      <p:sp>
        <p:nvSpPr>
          <p:cNvPr id="18435" name="Rectangle 2"/>
          <p:cNvSpPr>
            <a:spLocks noGrp="1" noRot="1" noChangeAspect="1" noChangeArrowheads="1" noTextEdit="1"/>
          </p:cNvSpPr>
          <p:nvPr>
            <p:ph type="sldImg"/>
          </p:nvPr>
        </p:nvSpPr>
        <p:spPr>
          <a:ln/>
        </p:spPr>
      </p:sp>
      <p:sp>
        <p:nvSpPr>
          <p:cNvPr id="18436" name="Rectangle 3"/>
          <p:cNvSpPr>
            <a:spLocks noGrp="1" noChangeArrowheads="1"/>
          </p:cNvSpPr>
          <p:nvPr>
            <p:ph type="body" idx="1"/>
          </p:nvPr>
        </p:nvSpPr>
        <p:spPr>
          <a:noFill/>
          <a:ln/>
        </p:spPr>
        <p:txBody>
          <a:bodyPr/>
          <a:lstStyle/>
          <a:p>
            <a:pPr eaLnBrk="1" hangingPunct="1"/>
            <a:endParaRPr lang="en-US" smtClean="0"/>
          </a:p>
        </p:txBody>
      </p:sp>
    </p:spTree>
    <p:extLst>
      <p:ext uri="{BB962C8B-B14F-4D97-AF65-F5344CB8AC3E}">
        <p14:creationId xmlns:p14="http://schemas.microsoft.com/office/powerpoint/2010/main" val="279388775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7"/>
          <p:cNvSpPr>
            <a:spLocks noGrp="1" noChangeArrowheads="1"/>
          </p:cNvSpPr>
          <p:nvPr>
            <p:ph type="sldNum" sz="quarter" idx="5"/>
          </p:nvPr>
        </p:nvSpPr>
        <p:spPr>
          <a:noFill/>
        </p:spPr>
        <p:txBody>
          <a:bodyPr/>
          <a:lstStyle/>
          <a:p>
            <a:fld id="{EB826C2C-4DF7-4A2C-B8F2-323EAFD935AD}" type="slidenum">
              <a:rPr lang="en-US" smtClean="0">
                <a:solidFill>
                  <a:prstClr val="black"/>
                </a:solidFill>
              </a:rPr>
              <a:pPr/>
              <a:t>46</a:t>
            </a:fld>
            <a:endParaRPr lang="en-US" smtClean="0">
              <a:solidFill>
                <a:prstClr val="black"/>
              </a:solidFill>
            </a:endParaRPr>
          </a:p>
        </p:txBody>
      </p:sp>
      <p:sp>
        <p:nvSpPr>
          <p:cNvPr id="18435" name="Rectangle 2"/>
          <p:cNvSpPr>
            <a:spLocks noGrp="1" noRot="1" noChangeAspect="1" noChangeArrowheads="1" noTextEdit="1"/>
          </p:cNvSpPr>
          <p:nvPr>
            <p:ph type="sldImg"/>
          </p:nvPr>
        </p:nvSpPr>
        <p:spPr>
          <a:ln/>
        </p:spPr>
      </p:sp>
      <p:sp>
        <p:nvSpPr>
          <p:cNvPr id="18436" name="Rectangle 3"/>
          <p:cNvSpPr>
            <a:spLocks noGrp="1" noChangeArrowheads="1"/>
          </p:cNvSpPr>
          <p:nvPr>
            <p:ph type="body" idx="1"/>
          </p:nvPr>
        </p:nvSpPr>
        <p:spPr>
          <a:noFill/>
          <a:ln/>
        </p:spPr>
        <p:txBody>
          <a:bodyPr/>
          <a:lstStyle/>
          <a:p>
            <a:pPr eaLnBrk="1" hangingPunct="1"/>
            <a:endParaRPr lang="en-US" dirty="0" smtClean="0"/>
          </a:p>
        </p:txBody>
      </p:sp>
    </p:spTree>
    <p:extLst>
      <p:ext uri="{BB962C8B-B14F-4D97-AF65-F5344CB8AC3E}">
        <p14:creationId xmlns:p14="http://schemas.microsoft.com/office/powerpoint/2010/main" val="77648386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pPr>
              <a:defRPr/>
            </a:pPr>
            <a:fld id="{10677122-B2D6-4A82-A809-30B72F03697D}" type="slidenum">
              <a:rPr lang="en-US" smtClean="0"/>
              <a:pPr>
                <a:defRPr/>
              </a:pPr>
              <a:t>24</a:t>
            </a:fld>
            <a:endParaRPr lang="en-US"/>
          </a:p>
        </p:txBody>
      </p:sp>
    </p:spTree>
    <p:extLst>
      <p:ext uri="{BB962C8B-B14F-4D97-AF65-F5344CB8AC3E}">
        <p14:creationId xmlns:p14="http://schemas.microsoft.com/office/powerpoint/2010/main" val="72008591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pPr>
              <a:defRPr/>
            </a:pPr>
            <a:fld id="{10677122-B2D6-4A82-A809-30B72F03697D}" type="slidenum">
              <a:rPr lang="en-US" smtClean="0"/>
              <a:pPr>
                <a:defRPr/>
              </a:pPr>
              <a:t>26</a:t>
            </a:fld>
            <a:endParaRPr lang="en-US"/>
          </a:p>
        </p:txBody>
      </p:sp>
    </p:spTree>
    <p:extLst>
      <p:ext uri="{BB962C8B-B14F-4D97-AF65-F5344CB8AC3E}">
        <p14:creationId xmlns:p14="http://schemas.microsoft.com/office/powerpoint/2010/main" val="162783087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pPr>
              <a:defRPr/>
            </a:pPr>
            <a:fld id="{10677122-B2D6-4A82-A809-30B72F03697D}" type="slidenum">
              <a:rPr lang="en-US" smtClean="0"/>
              <a:pPr>
                <a:defRPr/>
              </a:pPr>
              <a:t>27</a:t>
            </a:fld>
            <a:endParaRPr lang="en-US"/>
          </a:p>
        </p:txBody>
      </p:sp>
    </p:spTree>
    <p:extLst>
      <p:ext uri="{BB962C8B-B14F-4D97-AF65-F5344CB8AC3E}">
        <p14:creationId xmlns:p14="http://schemas.microsoft.com/office/powerpoint/2010/main" val="19613147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pPr>
              <a:defRPr/>
            </a:pPr>
            <a:fld id="{10677122-B2D6-4A82-A809-30B72F03697D}" type="slidenum">
              <a:rPr lang="en-US" smtClean="0"/>
              <a:pPr>
                <a:defRPr/>
              </a:pPr>
              <a:t>28</a:t>
            </a:fld>
            <a:endParaRPr lang="en-US"/>
          </a:p>
        </p:txBody>
      </p:sp>
    </p:spTree>
    <p:extLst>
      <p:ext uri="{BB962C8B-B14F-4D97-AF65-F5344CB8AC3E}">
        <p14:creationId xmlns:p14="http://schemas.microsoft.com/office/powerpoint/2010/main" val="401533895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2D71526-03E7-439B-8D4B-2204D70192BA}" type="slidenum">
              <a:rPr lang="en-ZA" smtClean="0"/>
              <a:t>29</a:t>
            </a:fld>
            <a:endParaRPr lang="en-ZA" dirty="0"/>
          </a:p>
        </p:txBody>
      </p:sp>
    </p:spTree>
    <p:extLst>
      <p:ext uri="{BB962C8B-B14F-4D97-AF65-F5344CB8AC3E}">
        <p14:creationId xmlns:p14="http://schemas.microsoft.com/office/powerpoint/2010/main" val="277353905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ZA" dirty="0" smtClean="0"/>
              <a:t>We are becoming an outlier</a:t>
            </a:r>
            <a:endParaRPr lang="en-ZA" dirty="0"/>
          </a:p>
        </p:txBody>
      </p:sp>
      <p:sp>
        <p:nvSpPr>
          <p:cNvPr id="4" name="Slide Number Placeholder 3"/>
          <p:cNvSpPr>
            <a:spLocks noGrp="1"/>
          </p:cNvSpPr>
          <p:nvPr>
            <p:ph type="sldNum" sz="quarter" idx="10"/>
          </p:nvPr>
        </p:nvSpPr>
        <p:spPr/>
        <p:txBody>
          <a:bodyPr/>
          <a:lstStyle/>
          <a:p>
            <a:pPr>
              <a:defRPr/>
            </a:pPr>
            <a:fld id="{10677122-B2D6-4A82-A809-30B72F03697D}" type="slidenum">
              <a:rPr lang="en-US" smtClean="0"/>
              <a:pPr>
                <a:defRPr/>
              </a:pPr>
              <a:t>30</a:t>
            </a:fld>
            <a:endParaRPr lang="en-US"/>
          </a:p>
        </p:txBody>
      </p:sp>
    </p:spTree>
    <p:extLst>
      <p:ext uri="{BB962C8B-B14F-4D97-AF65-F5344CB8AC3E}">
        <p14:creationId xmlns:p14="http://schemas.microsoft.com/office/powerpoint/2010/main" val="220117237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ZA" dirty="0" smtClean="0"/>
              <a:t>While some African countries have similar or slightly higher tax rates, these are often effectively reduced with incentives and/or tax holidays.</a:t>
            </a:r>
          </a:p>
          <a:p>
            <a:endParaRPr lang="en-ZA" dirty="0" smtClean="0"/>
          </a:p>
          <a:p>
            <a:r>
              <a:rPr lang="en-ZA" dirty="0" smtClean="0"/>
              <a:t>Cannot only focus on rates..</a:t>
            </a:r>
            <a:r>
              <a:rPr lang="en-ZA" baseline="0" dirty="0" smtClean="0"/>
              <a:t> The tax base is the equally important. Use cheese analogy </a:t>
            </a:r>
            <a:r>
              <a:rPr lang="en-ZA" baseline="0" dirty="0" smtClean="0">
                <a:sym typeface="Wingdings" panose="05000000000000000000" pitchFamily="2" charset="2"/>
              </a:rPr>
              <a:t>. The broader the base, the lower the rate. We have been expanding our base over time, plus our rate is high. With respect to base protection measures, we are continually monitoring what needs to be implemented. However, legislation is meaningless without adequate enforcement capacity.</a:t>
            </a:r>
          </a:p>
          <a:p>
            <a:endParaRPr lang="en-ZA" baseline="0" dirty="0" smtClean="0">
              <a:sym typeface="Wingdings" panose="05000000000000000000" pitchFamily="2" charset="2"/>
            </a:endParaRPr>
          </a:p>
          <a:p>
            <a:r>
              <a:rPr lang="en-ZA" baseline="0" dirty="0" smtClean="0">
                <a:sym typeface="Wingdings" panose="05000000000000000000" pitchFamily="2" charset="2"/>
              </a:rPr>
              <a:t>What’s interesting is that the OECD rates have been falling, but CIT/GDP has remained constant. They are planning on doing more work to understand this – part of it will be similar to the decomposition exercise I did. Their initial suspicion is that the share of profits in the national accounts has been growing. But I’m not sure I buy this. The statement referenced a 2008 paper, but the trend in NOS/net value add since then has actually flattened out. Ours has decreased (COE has increased).</a:t>
            </a:r>
            <a:endParaRPr lang="en-ZA" dirty="0"/>
          </a:p>
        </p:txBody>
      </p:sp>
      <p:sp>
        <p:nvSpPr>
          <p:cNvPr id="4" name="Slide Number Placeholder 3"/>
          <p:cNvSpPr>
            <a:spLocks noGrp="1"/>
          </p:cNvSpPr>
          <p:nvPr>
            <p:ph type="sldNum" sz="quarter" idx="10"/>
          </p:nvPr>
        </p:nvSpPr>
        <p:spPr/>
        <p:txBody>
          <a:bodyPr/>
          <a:lstStyle/>
          <a:p>
            <a:pPr>
              <a:defRPr/>
            </a:pPr>
            <a:fld id="{10677122-B2D6-4A82-A809-30B72F03697D}" type="slidenum">
              <a:rPr lang="en-US" smtClean="0"/>
              <a:pPr>
                <a:defRPr/>
              </a:pPr>
              <a:t>31</a:t>
            </a:fld>
            <a:endParaRPr lang="en-US"/>
          </a:p>
        </p:txBody>
      </p:sp>
    </p:spTree>
    <p:extLst>
      <p:ext uri="{BB962C8B-B14F-4D97-AF65-F5344CB8AC3E}">
        <p14:creationId xmlns:p14="http://schemas.microsoft.com/office/powerpoint/2010/main" val="352050179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pPr>
              <a:defRPr/>
            </a:pPr>
            <a:fld id="{10677122-B2D6-4A82-A809-30B72F03697D}" type="slidenum">
              <a:rPr lang="en-US" smtClean="0"/>
              <a:pPr>
                <a:defRPr/>
              </a:pPr>
              <a:t>37</a:t>
            </a:fld>
            <a:endParaRPr lang="en-US"/>
          </a:p>
        </p:txBody>
      </p:sp>
    </p:spTree>
    <p:extLst>
      <p:ext uri="{BB962C8B-B14F-4D97-AF65-F5344CB8AC3E}">
        <p14:creationId xmlns:p14="http://schemas.microsoft.com/office/powerpoint/2010/main" val="383987313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6146" name="Rectangle 2"/>
          <p:cNvSpPr>
            <a:spLocks noGrp="1" noChangeArrowheads="1"/>
          </p:cNvSpPr>
          <p:nvPr>
            <p:ph type="ctrTitle"/>
          </p:nvPr>
        </p:nvSpPr>
        <p:spPr>
          <a:xfrm>
            <a:off x="685800" y="2286000"/>
            <a:ext cx="7772400" cy="1143000"/>
          </a:xfrm>
        </p:spPr>
        <p:txBody>
          <a:bodyPr/>
          <a:lstStyle>
            <a:lvl1pPr>
              <a:defRPr/>
            </a:lvl1pPr>
          </a:lstStyle>
          <a:p>
            <a:r>
              <a:rPr lang="en-US"/>
              <a:t>Click to edit Master title style</a:t>
            </a:r>
          </a:p>
        </p:txBody>
      </p:sp>
      <p:sp>
        <p:nvSpPr>
          <p:cNvPr id="6147" name="Rectangle 3"/>
          <p:cNvSpPr>
            <a:spLocks noGrp="1" noChangeArrowheads="1"/>
          </p:cNvSpPr>
          <p:nvPr>
            <p:ph type="subTitle" idx="1"/>
          </p:nvPr>
        </p:nvSpPr>
        <p:spPr>
          <a:xfrm>
            <a:off x="1371600" y="3886200"/>
            <a:ext cx="6400800" cy="1752600"/>
          </a:xfrm>
        </p:spPr>
        <p:txBody>
          <a:bodyPr/>
          <a:lstStyle>
            <a:lvl1pPr marL="0" indent="0" algn="ctr">
              <a:buFontTx/>
              <a:buNone/>
              <a:defRPr/>
            </a:lvl1pPr>
          </a:lstStyle>
          <a:p>
            <a:r>
              <a:rPr lang="en-US"/>
              <a:t>Click to edit Master subtitle style</a:t>
            </a:r>
          </a:p>
        </p:txBody>
      </p:sp>
      <p:sp>
        <p:nvSpPr>
          <p:cNvPr id="4" name="Rectangle 4"/>
          <p:cNvSpPr>
            <a:spLocks noGrp="1" noChangeArrowheads="1"/>
          </p:cNvSpPr>
          <p:nvPr>
            <p:ph type="dt" sz="half" idx="10"/>
          </p:nvPr>
        </p:nvSpPr>
        <p:spPr>
          <a:xfrm>
            <a:off x="685800" y="6248400"/>
            <a:ext cx="1905000" cy="457200"/>
          </a:xfrm>
          <a:prstGeom prst="rect">
            <a:avLst/>
          </a:prstGeom>
        </p:spPr>
        <p:txBody>
          <a:bodyPr/>
          <a:lstStyle>
            <a:lvl1pPr>
              <a:defRPr/>
            </a:lvl1pPr>
          </a:lstStyle>
          <a:p>
            <a:pPr>
              <a:defRPr/>
            </a:pPr>
            <a:endParaRPr lang="en-US" dirty="0"/>
          </a:p>
        </p:txBody>
      </p:sp>
      <p:sp>
        <p:nvSpPr>
          <p:cNvPr id="5" name="Rectangle 5"/>
          <p:cNvSpPr>
            <a:spLocks noGrp="1" noChangeArrowheads="1"/>
          </p:cNvSpPr>
          <p:nvPr>
            <p:ph type="ftr" sz="quarter" idx="11"/>
          </p:nvPr>
        </p:nvSpPr>
        <p:spPr>
          <a:xfrm>
            <a:off x="3124200" y="6248400"/>
            <a:ext cx="2895600" cy="457200"/>
          </a:xfrm>
          <a:prstGeom prst="rect">
            <a:avLst/>
          </a:prstGeom>
        </p:spPr>
        <p:txBody>
          <a:bodyPr/>
          <a:lstStyle>
            <a:lvl1pPr>
              <a:defRPr/>
            </a:lvl1pPr>
          </a:lstStyle>
          <a:p>
            <a:pPr>
              <a:defRPr/>
            </a:pPr>
            <a:endParaRPr lang="en-US" dirty="0"/>
          </a:p>
        </p:txBody>
      </p:sp>
      <p:sp>
        <p:nvSpPr>
          <p:cNvPr id="6" name="Rectangle 6"/>
          <p:cNvSpPr>
            <a:spLocks noGrp="1" noChangeArrowheads="1"/>
          </p:cNvSpPr>
          <p:nvPr>
            <p:ph type="sldNum" sz="quarter" idx="12"/>
          </p:nvPr>
        </p:nvSpPr>
        <p:spPr>
          <a:xfrm>
            <a:off x="6553200" y="6248400"/>
            <a:ext cx="1905000" cy="457200"/>
          </a:xfrm>
        </p:spPr>
        <p:txBody>
          <a:bodyPr/>
          <a:lstStyle>
            <a:lvl1pPr>
              <a:defRPr sz="1400" b="0">
                <a:solidFill>
                  <a:schemeClr val="tx1"/>
                </a:solidFill>
                <a:latin typeface="+mn-lt"/>
              </a:defRPr>
            </a:lvl1pPr>
          </a:lstStyle>
          <a:p>
            <a:pPr>
              <a:defRPr/>
            </a:pPr>
            <a:fld id="{C68502DF-F4A5-43BA-AE4D-A5503F3FAEA4}" type="slidenum">
              <a:rPr lang="en-US"/>
              <a:pPr>
                <a:defRPr/>
              </a:pPr>
              <a:t>‹#›</a:t>
            </a:fld>
            <a:endParaRPr lang="en-US" dirty="0"/>
          </a:p>
        </p:txBody>
      </p:sp>
    </p:spTree>
    <p:extLst>
      <p:ext uri="{BB962C8B-B14F-4D97-AF65-F5344CB8AC3E}">
        <p14:creationId xmlns:p14="http://schemas.microsoft.com/office/powerpoint/2010/main" val="506409120"/>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0" y="12192"/>
            <a:ext cx="9144000" cy="1002792"/>
          </a:xfrm>
        </p:spPr>
        <p:txBody>
          <a:bodyPr/>
          <a:lstStyle>
            <a:lvl1pPr>
              <a:defRPr sz="2800">
                <a:latin typeface="Calibri" pitchFamily="34" charset="0"/>
              </a:defRPr>
            </a:lvl1pPr>
          </a:lstStyle>
          <a:p>
            <a:r>
              <a:rPr lang="en-US" dirty="0"/>
              <a:t>Click to edit Master title style</a:t>
            </a:r>
          </a:p>
        </p:txBody>
      </p:sp>
      <p:sp>
        <p:nvSpPr>
          <p:cNvPr id="3" name="Content Placeholder 2"/>
          <p:cNvSpPr>
            <a:spLocks noGrp="1"/>
          </p:cNvSpPr>
          <p:nvPr>
            <p:ph idx="1"/>
          </p:nvPr>
        </p:nvSpPr>
        <p:spPr/>
        <p:txBody>
          <a:bodyPr/>
          <a:lstStyle>
            <a:lvl1pPr>
              <a:defRPr sz="1800">
                <a:latin typeface="Calibri" pitchFamily="34" charset="0"/>
              </a:defRPr>
            </a:lvl1pPr>
            <a:lvl2pPr>
              <a:defRPr sz="1800">
                <a:latin typeface="Calibri" pitchFamily="34" charset="0"/>
              </a:defRPr>
            </a:lvl2pPr>
            <a:lvl3pPr>
              <a:defRPr sz="1600">
                <a:latin typeface="Calibri" pitchFamily="34" charset="0"/>
              </a:defRPr>
            </a:lvl3pPr>
            <a:lvl4pPr>
              <a:defRPr sz="1600">
                <a:latin typeface="Calibri" pitchFamily="34" charset="0"/>
              </a:defRPr>
            </a:lvl4pPr>
            <a:lvl5pPr>
              <a:defRPr sz="1600">
                <a:latin typeface="Calibri"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a:xfrm>
            <a:off x="685800" y="6248400"/>
            <a:ext cx="1905000" cy="457200"/>
          </a:xfrm>
          <a:prstGeom prst="rect">
            <a:avLst/>
          </a:prstGeom>
        </p:spPr>
        <p:txBody>
          <a:bodyPr/>
          <a:lstStyle>
            <a:lvl1pPr>
              <a:defRPr/>
            </a:lvl1pPr>
          </a:lstStyle>
          <a:p>
            <a:pPr>
              <a:defRPr/>
            </a:pPr>
            <a:endParaRPr lang="en-US" dirty="0"/>
          </a:p>
        </p:txBody>
      </p:sp>
      <p:sp>
        <p:nvSpPr>
          <p:cNvPr id="5" name="Footer Placeholder 4"/>
          <p:cNvSpPr>
            <a:spLocks noGrp="1"/>
          </p:cNvSpPr>
          <p:nvPr>
            <p:ph type="ftr" sz="quarter" idx="11"/>
          </p:nvPr>
        </p:nvSpPr>
        <p:spPr>
          <a:xfrm>
            <a:off x="3124200" y="6248400"/>
            <a:ext cx="2895600" cy="457200"/>
          </a:xfrm>
          <a:prstGeom prst="rect">
            <a:avLst/>
          </a:prstGeom>
        </p:spPr>
        <p:txBody>
          <a:bodyPr/>
          <a:lstStyle>
            <a:lvl1pPr>
              <a:defRPr/>
            </a:lvl1pPr>
          </a:lstStyle>
          <a:p>
            <a:pPr>
              <a:defRPr/>
            </a:pPr>
            <a:endParaRPr lang="en-US" dirty="0"/>
          </a:p>
        </p:txBody>
      </p:sp>
      <p:sp>
        <p:nvSpPr>
          <p:cNvPr id="6" name="Slide Number Placeholder 5"/>
          <p:cNvSpPr>
            <a:spLocks noGrp="1"/>
          </p:cNvSpPr>
          <p:nvPr>
            <p:ph type="sldNum" sz="quarter" idx="12"/>
          </p:nvPr>
        </p:nvSpPr>
        <p:spPr>
          <a:xfrm>
            <a:off x="0" y="6575083"/>
            <a:ext cx="792088" cy="270669"/>
          </a:xfrm>
        </p:spPr>
        <p:txBody>
          <a:bodyPr/>
          <a:lstStyle>
            <a:lvl1pPr algn="l">
              <a:defRPr sz="1400">
                <a:solidFill>
                  <a:schemeClr val="tx1"/>
                </a:solidFill>
                <a:latin typeface="Calibri" panose="020F0502020204030204" pitchFamily="34" charset="0"/>
                <a:cs typeface="Calibri" panose="020F0502020204030204" pitchFamily="34" charset="0"/>
              </a:defRPr>
            </a:lvl1pPr>
          </a:lstStyle>
          <a:p>
            <a:pPr>
              <a:defRPr/>
            </a:pPr>
            <a:fld id="{105EE355-9DC3-44A4-AFD3-128FBF2D6DE1}" type="slidenum">
              <a:rPr lang="en-US" smtClean="0"/>
              <a:pPr>
                <a:defRPr/>
              </a:pPr>
              <a:t>‹#›</a:t>
            </a:fld>
            <a:endParaRPr lang="en-US" sz="2400" b="0" dirty="0"/>
          </a:p>
        </p:txBody>
      </p:sp>
    </p:spTree>
    <p:extLst>
      <p:ext uri="{BB962C8B-B14F-4D97-AF65-F5344CB8AC3E}">
        <p14:creationId xmlns:p14="http://schemas.microsoft.com/office/powerpoint/2010/main" val="655894868"/>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ustom Layout">
    <p:bg>
      <p:bgPr>
        <a:solidFill>
          <a:schemeClr val="bg1">
            <a:alpha val="74901"/>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005840"/>
          </a:xfrm>
        </p:spPr>
        <p:txBody>
          <a:bodyPr/>
          <a:lstStyle/>
          <a:p>
            <a:r>
              <a:rPr lang="en-US" dirty="0"/>
              <a:t>Click to edit Master title style</a:t>
            </a:r>
            <a:endParaRPr lang="en-ZA" dirty="0"/>
          </a:p>
        </p:txBody>
      </p:sp>
      <p:sp>
        <p:nvSpPr>
          <p:cNvPr id="3" name="Date Placeholder 2"/>
          <p:cNvSpPr>
            <a:spLocks noGrp="1"/>
          </p:cNvSpPr>
          <p:nvPr>
            <p:ph type="dt" sz="half" idx="10"/>
          </p:nvPr>
        </p:nvSpPr>
        <p:spPr>
          <a:xfrm>
            <a:off x="685800" y="6248400"/>
            <a:ext cx="1905000" cy="457200"/>
          </a:xfrm>
          <a:prstGeom prst="rect">
            <a:avLst/>
          </a:prstGeom>
        </p:spPr>
        <p:txBody>
          <a:bodyPr/>
          <a:lstStyle>
            <a:lvl1pPr>
              <a:defRPr/>
            </a:lvl1pPr>
          </a:lstStyle>
          <a:p>
            <a:pPr>
              <a:defRPr/>
            </a:pPr>
            <a:endParaRPr lang="en-US" dirty="0"/>
          </a:p>
        </p:txBody>
      </p:sp>
      <p:sp>
        <p:nvSpPr>
          <p:cNvPr id="4" name="Footer Placeholder 3"/>
          <p:cNvSpPr>
            <a:spLocks noGrp="1"/>
          </p:cNvSpPr>
          <p:nvPr>
            <p:ph type="ftr" sz="quarter" idx="11"/>
          </p:nvPr>
        </p:nvSpPr>
        <p:spPr>
          <a:xfrm>
            <a:off x="3124200" y="6248400"/>
            <a:ext cx="2895600" cy="457200"/>
          </a:xfrm>
          <a:prstGeom prst="rect">
            <a:avLst/>
          </a:prstGeom>
        </p:spPr>
        <p:txBody>
          <a:bodyPr/>
          <a:lstStyle>
            <a:lvl1pPr>
              <a:defRPr/>
            </a:lvl1pPr>
          </a:lstStyle>
          <a:p>
            <a:pPr>
              <a:defRPr/>
            </a:pPr>
            <a:endParaRPr lang="en-US" dirty="0"/>
          </a:p>
        </p:txBody>
      </p:sp>
      <p:sp>
        <p:nvSpPr>
          <p:cNvPr id="5" name="Slide Number Placeholder 4"/>
          <p:cNvSpPr>
            <a:spLocks noGrp="1"/>
          </p:cNvSpPr>
          <p:nvPr>
            <p:ph type="sldNum" sz="quarter" idx="12"/>
          </p:nvPr>
        </p:nvSpPr>
        <p:spPr/>
        <p:txBody>
          <a:bodyPr/>
          <a:lstStyle>
            <a:lvl1pPr>
              <a:defRPr/>
            </a:lvl1pPr>
          </a:lstStyle>
          <a:p>
            <a:pPr>
              <a:defRPr/>
            </a:pPr>
            <a:fld id="{A9097E0A-F906-4A77-A9EC-E24FF4CF222E}" type="slidenum">
              <a:rPr lang="en-US"/>
              <a:pPr>
                <a:defRPr/>
              </a:pPr>
              <a:t>‹#›</a:t>
            </a:fld>
            <a:endParaRPr lang="en-US" sz="1400" dirty="0"/>
          </a:p>
        </p:txBody>
      </p:sp>
    </p:spTree>
    <p:extLst>
      <p:ext uri="{BB962C8B-B14F-4D97-AF65-F5344CB8AC3E}">
        <p14:creationId xmlns:p14="http://schemas.microsoft.com/office/powerpoint/2010/main" val="4093989449"/>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014984"/>
          </a:xfrm>
        </p:spPr>
        <p:txBody>
          <a:bodyPr/>
          <a:lstStyle/>
          <a:p>
            <a:r>
              <a:rPr lang="en-US"/>
              <a:t>Click to edit Master title style</a:t>
            </a:r>
          </a:p>
        </p:txBody>
      </p:sp>
      <p:sp>
        <p:nvSpPr>
          <p:cNvPr id="3" name="Content Placeholder 2"/>
          <p:cNvSpPr>
            <a:spLocks noGrp="1"/>
          </p:cNvSpPr>
          <p:nvPr>
            <p:ph sz="half" idx="1"/>
          </p:nvPr>
        </p:nvSpPr>
        <p:spPr>
          <a:xfrm>
            <a:off x="152400" y="1295400"/>
            <a:ext cx="4305300" cy="4572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10100" y="1295400"/>
            <a:ext cx="4305300" cy="4572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685800" y="6248400"/>
            <a:ext cx="1905000" cy="457200"/>
          </a:xfrm>
          <a:prstGeom prst="rect">
            <a:avLst/>
          </a:prstGeom>
        </p:spPr>
        <p:txBody>
          <a:bodyPr/>
          <a:lstStyle>
            <a:lvl1pPr>
              <a:defRPr/>
            </a:lvl1pPr>
          </a:lstStyle>
          <a:p>
            <a:pPr>
              <a:defRPr/>
            </a:pPr>
            <a:endParaRPr lang="en-US" dirty="0"/>
          </a:p>
        </p:txBody>
      </p:sp>
      <p:sp>
        <p:nvSpPr>
          <p:cNvPr id="6" name="Footer Placeholder 5"/>
          <p:cNvSpPr>
            <a:spLocks noGrp="1"/>
          </p:cNvSpPr>
          <p:nvPr>
            <p:ph type="ftr" sz="quarter" idx="11"/>
          </p:nvPr>
        </p:nvSpPr>
        <p:spPr>
          <a:xfrm>
            <a:off x="3124200" y="6248400"/>
            <a:ext cx="2895600" cy="457200"/>
          </a:xfrm>
          <a:prstGeom prst="rect">
            <a:avLst/>
          </a:prstGeom>
        </p:spPr>
        <p:txBody>
          <a:bodyPr/>
          <a:lstStyle>
            <a:lvl1pPr>
              <a:defRPr/>
            </a:lvl1pPr>
          </a:lstStyle>
          <a:p>
            <a:pPr>
              <a:defRPr/>
            </a:pPr>
            <a:endParaRPr lang="en-US" dirty="0"/>
          </a:p>
        </p:txBody>
      </p:sp>
      <p:sp>
        <p:nvSpPr>
          <p:cNvPr id="7" name="Slide Number Placeholder 6"/>
          <p:cNvSpPr>
            <a:spLocks noGrp="1"/>
          </p:cNvSpPr>
          <p:nvPr>
            <p:ph type="sldNum" sz="quarter" idx="12"/>
          </p:nvPr>
        </p:nvSpPr>
        <p:spPr/>
        <p:txBody>
          <a:bodyPr/>
          <a:lstStyle>
            <a:lvl1pPr>
              <a:defRPr/>
            </a:lvl1pPr>
          </a:lstStyle>
          <a:p>
            <a:pPr>
              <a:defRPr/>
            </a:pPr>
            <a:fld id="{C7CBD619-D469-4E3D-8614-3FF885B711C9}" type="slidenum">
              <a:rPr lang="en-US"/>
              <a:pPr>
                <a:defRPr/>
              </a:pPr>
              <a:t>‹#›</a:t>
            </a:fld>
            <a:endParaRPr lang="en-US" sz="1400" b="0" dirty="0">
              <a:solidFill>
                <a:schemeClr val="tx1"/>
              </a:solidFill>
              <a:latin typeface="+mn-lt"/>
            </a:endParaRPr>
          </a:p>
        </p:txBody>
      </p:sp>
    </p:spTree>
    <p:extLst>
      <p:ext uri="{BB962C8B-B14F-4D97-AF65-F5344CB8AC3E}">
        <p14:creationId xmlns:p14="http://schemas.microsoft.com/office/powerpoint/2010/main" val="3207967564"/>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2.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1.jpeg"/><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027" name="Picture 9" descr="Powerpoint Presentation T Banner"/>
          <p:cNvPicPr>
            <a:picLocks noChangeAspect="1" noChangeArrowheads="1"/>
          </p:cNvPicPr>
          <p:nvPr userDrawn="1"/>
        </p:nvPicPr>
        <p:blipFill>
          <a:blip r:embed="rId6">
            <a:extLst>
              <a:ext uri="{28A0092B-C50C-407E-A947-70E740481C1C}">
                <a14:useLocalDpi xmlns:a14="http://schemas.microsoft.com/office/drawing/2010/main" val="0"/>
              </a:ext>
            </a:extLst>
          </a:blip>
          <a:srcRect/>
          <a:stretch>
            <a:fillRect/>
          </a:stretch>
        </p:blipFill>
        <p:spPr bwMode="auto">
          <a:xfrm>
            <a:off x="-15875" y="0"/>
            <a:ext cx="9159875" cy="10058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8" name="Rectangle 2"/>
          <p:cNvSpPr>
            <a:spLocks noGrp="1" noChangeArrowheads="1"/>
          </p:cNvSpPr>
          <p:nvPr>
            <p:ph type="title"/>
          </p:nvPr>
        </p:nvSpPr>
        <p:spPr bwMode="auto">
          <a:xfrm>
            <a:off x="0" y="0"/>
            <a:ext cx="9144000" cy="10058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9" name="Rectangle 3"/>
          <p:cNvSpPr>
            <a:spLocks noGrp="1" noChangeArrowheads="1"/>
          </p:cNvSpPr>
          <p:nvPr>
            <p:ph type="body" idx="1"/>
          </p:nvPr>
        </p:nvSpPr>
        <p:spPr bwMode="auto">
          <a:xfrm>
            <a:off x="152400" y="1295400"/>
            <a:ext cx="8763000" cy="457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dirty="0"/>
              <a:t>Click to edit Master text styles</a:t>
            </a:r>
          </a:p>
          <a:p>
            <a:pPr lvl="1"/>
            <a:r>
              <a:rPr lang="en-US" altLang="en-US" dirty="0"/>
              <a:t>Second level</a:t>
            </a:r>
          </a:p>
          <a:p>
            <a:pPr lvl="2"/>
            <a:r>
              <a:rPr lang="en-US" altLang="en-US" dirty="0"/>
              <a:t>Third level</a:t>
            </a:r>
          </a:p>
          <a:p>
            <a:pPr lvl="3"/>
            <a:r>
              <a:rPr lang="en-US" altLang="en-US" dirty="0"/>
              <a:t>Fourth level</a:t>
            </a:r>
          </a:p>
          <a:p>
            <a:pPr lvl="4"/>
            <a:r>
              <a:rPr lang="en-US" altLang="en-US" dirty="0"/>
              <a:t>Fifth level</a:t>
            </a:r>
          </a:p>
        </p:txBody>
      </p:sp>
      <p:sp>
        <p:nvSpPr>
          <p:cNvPr id="5126" name="Rectangle 6"/>
          <p:cNvSpPr>
            <a:spLocks noGrp="1" noChangeArrowheads="1"/>
          </p:cNvSpPr>
          <p:nvPr>
            <p:ph type="sldNum" sz="quarter" idx="4"/>
          </p:nvPr>
        </p:nvSpPr>
        <p:spPr bwMode="auto">
          <a:xfrm>
            <a:off x="0" y="6587331"/>
            <a:ext cx="792088" cy="270669"/>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defRPr sz="1200" b="1">
                <a:solidFill>
                  <a:schemeClr val="tx1"/>
                </a:solidFill>
                <a:latin typeface="Calibri" panose="020F0502020204030204" pitchFamily="34" charset="0"/>
                <a:ea typeface="+mn-ea"/>
                <a:cs typeface="Calibri" panose="020F0502020204030204" pitchFamily="34" charset="0"/>
              </a:defRPr>
            </a:lvl1pPr>
          </a:lstStyle>
          <a:p>
            <a:pPr>
              <a:defRPr/>
            </a:pPr>
            <a:fld id="{854B629B-C3CF-4EAB-BB98-3CA31F1F8F07}" type="slidenum">
              <a:rPr lang="en-US" smtClean="0"/>
              <a:pPr>
                <a:defRPr/>
              </a:pPr>
              <a:t>‹#›</a:t>
            </a:fld>
            <a:endParaRPr lang="en-US" sz="2000" dirty="0"/>
          </a:p>
        </p:txBody>
      </p:sp>
      <p:pic>
        <p:nvPicPr>
          <p:cNvPr id="7" name="Picture 6"/>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0" y="6045781"/>
            <a:ext cx="9144000" cy="805552"/>
          </a:xfrm>
          <a:prstGeom prst="rect">
            <a:avLst/>
          </a:prstGeom>
        </p:spPr>
      </p:pic>
    </p:spTree>
    <p:extLst>
      <p:ext uri="{BB962C8B-B14F-4D97-AF65-F5344CB8AC3E}">
        <p14:creationId xmlns:p14="http://schemas.microsoft.com/office/powerpoint/2010/main" val="1099524076"/>
      </p:ext>
    </p:extLst>
  </p:cSld>
  <p:clrMap bg1="lt1" tx1="dk1" bg2="lt2" tx2="dk2" accent1="accent1" accent2="accent2" accent3="accent3" accent4="accent4" accent5="accent5" accent6="accent6" hlink="hlink" folHlink="folHlink"/>
  <p:sldLayoutIdLst>
    <p:sldLayoutId id="2147483687" r:id="rId1"/>
    <p:sldLayoutId id="2147483688" r:id="rId2"/>
    <p:sldLayoutId id="2147483689" r:id="rId3"/>
    <p:sldLayoutId id="2147483691" r:id="rId4"/>
  </p:sldLayoutIdLst>
  <p:timing>
    <p:tnLst>
      <p:par>
        <p:cTn id="1" dur="indefinite" restart="never" nodeType="tmRoot"/>
      </p:par>
    </p:tnLst>
  </p:timing>
  <p:hf hdr="0" ftr="0" dt="0"/>
  <p:txStyles>
    <p:titleStyle>
      <a:lvl1pPr algn="l" rtl="0" eaLnBrk="0" fontAlgn="base" hangingPunct="0">
        <a:lnSpc>
          <a:spcPts val="2800"/>
        </a:lnSpc>
        <a:spcBef>
          <a:spcPct val="0"/>
        </a:spcBef>
        <a:spcAft>
          <a:spcPct val="0"/>
        </a:spcAft>
        <a:defRPr sz="2800" b="1">
          <a:solidFill>
            <a:schemeClr val="bg1"/>
          </a:solidFill>
          <a:latin typeface="Calibri" pitchFamily="34" charset="0"/>
          <a:ea typeface="+mj-ea"/>
          <a:cs typeface="Calibri" pitchFamily="34" charset="0"/>
        </a:defRPr>
      </a:lvl1pPr>
      <a:lvl2pPr algn="l" rtl="0" eaLnBrk="0" fontAlgn="base" hangingPunct="0">
        <a:spcBef>
          <a:spcPct val="0"/>
        </a:spcBef>
        <a:spcAft>
          <a:spcPct val="0"/>
        </a:spcAft>
        <a:defRPr sz="3000">
          <a:solidFill>
            <a:schemeClr val="bg1"/>
          </a:solidFill>
          <a:latin typeface="Arial Bold" pitchFamily="1" charset="0"/>
          <a:ea typeface="Osaka" pitchFamily="1" charset="-128"/>
        </a:defRPr>
      </a:lvl2pPr>
      <a:lvl3pPr algn="l" rtl="0" eaLnBrk="0" fontAlgn="base" hangingPunct="0">
        <a:spcBef>
          <a:spcPct val="0"/>
        </a:spcBef>
        <a:spcAft>
          <a:spcPct val="0"/>
        </a:spcAft>
        <a:defRPr sz="3000">
          <a:solidFill>
            <a:schemeClr val="bg1"/>
          </a:solidFill>
          <a:latin typeface="Arial Bold" pitchFamily="1" charset="0"/>
          <a:ea typeface="Osaka" pitchFamily="1" charset="-128"/>
        </a:defRPr>
      </a:lvl3pPr>
      <a:lvl4pPr algn="l" rtl="0" eaLnBrk="0" fontAlgn="base" hangingPunct="0">
        <a:spcBef>
          <a:spcPct val="0"/>
        </a:spcBef>
        <a:spcAft>
          <a:spcPct val="0"/>
        </a:spcAft>
        <a:defRPr sz="3000">
          <a:solidFill>
            <a:schemeClr val="bg1"/>
          </a:solidFill>
          <a:latin typeface="Arial Bold" pitchFamily="1" charset="0"/>
          <a:ea typeface="Osaka" pitchFamily="1" charset="-128"/>
        </a:defRPr>
      </a:lvl4pPr>
      <a:lvl5pPr algn="l" rtl="0" eaLnBrk="0" fontAlgn="base" hangingPunct="0">
        <a:spcBef>
          <a:spcPct val="0"/>
        </a:spcBef>
        <a:spcAft>
          <a:spcPct val="0"/>
        </a:spcAft>
        <a:defRPr sz="3000">
          <a:solidFill>
            <a:schemeClr val="bg1"/>
          </a:solidFill>
          <a:latin typeface="Arial Bold" pitchFamily="1" charset="0"/>
          <a:ea typeface="Osaka" pitchFamily="1" charset="-128"/>
        </a:defRPr>
      </a:lvl5pPr>
      <a:lvl6pPr marL="457200" algn="l" rtl="0" fontAlgn="base">
        <a:spcBef>
          <a:spcPct val="0"/>
        </a:spcBef>
        <a:spcAft>
          <a:spcPct val="0"/>
        </a:spcAft>
        <a:defRPr sz="3000">
          <a:solidFill>
            <a:schemeClr val="bg1"/>
          </a:solidFill>
          <a:latin typeface="Arial Bold" pitchFamily="1" charset="0"/>
          <a:ea typeface="Osaka" pitchFamily="1" charset="-128"/>
        </a:defRPr>
      </a:lvl6pPr>
      <a:lvl7pPr marL="914400" algn="l" rtl="0" fontAlgn="base">
        <a:spcBef>
          <a:spcPct val="0"/>
        </a:spcBef>
        <a:spcAft>
          <a:spcPct val="0"/>
        </a:spcAft>
        <a:defRPr sz="3000">
          <a:solidFill>
            <a:schemeClr val="bg1"/>
          </a:solidFill>
          <a:latin typeface="Arial Bold" pitchFamily="1" charset="0"/>
          <a:ea typeface="Osaka" pitchFamily="1" charset="-128"/>
        </a:defRPr>
      </a:lvl7pPr>
      <a:lvl8pPr marL="1371600" algn="l" rtl="0" fontAlgn="base">
        <a:spcBef>
          <a:spcPct val="0"/>
        </a:spcBef>
        <a:spcAft>
          <a:spcPct val="0"/>
        </a:spcAft>
        <a:defRPr sz="3000">
          <a:solidFill>
            <a:schemeClr val="bg1"/>
          </a:solidFill>
          <a:latin typeface="Arial Bold" pitchFamily="1" charset="0"/>
          <a:ea typeface="Osaka" pitchFamily="1" charset="-128"/>
        </a:defRPr>
      </a:lvl8pPr>
      <a:lvl9pPr marL="1828800" algn="l" rtl="0" fontAlgn="base">
        <a:spcBef>
          <a:spcPct val="0"/>
        </a:spcBef>
        <a:spcAft>
          <a:spcPct val="0"/>
        </a:spcAft>
        <a:defRPr sz="3000">
          <a:solidFill>
            <a:schemeClr val="bg1"/>
          </a:solidFill>
          <a:latin typeface="Arial Bold" pitchFamily="1" charset="0"/>
          <a:ea typeface="Osaka" pitchFamily="1" charset="-128"/>
        </a:defRPr>
      </a:lvl9pPr>
    </p:titleStyle>
    <p:bodyStyle>
      <a:lvl1pPr marL="342900" indent="-342900" algn="l" rtl="0" eaLnBrk="0" fontAlgn="base" hangingPunct="0">
        <a:spcBef>
          <a:spcPct val="20000"/>
        </a:spcBef>
        <a:spcAft>
          <a:spcPct val="0"/>
        </a:spcAft>
        <a:buFont typeface="Wingdings" panose="05000000000000000000" pitchFamily="2" charset="2"/>
        <a:buChar char="§"/>
        <a:defRPr sz="20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000">
          <a:solidFill>
            <a:schemeClr val="tx1"/>
          </a:solidFill>
          <a:latin typeface="+mn-lt"/>
          <a:ea typeface="+mn-ea"/>
        </a:defRPr>
      </a:lvl2pPr>
      <a:lvl3pPr marL="1143000" indent="-228600" algn="l" rtl="0" eaLnBrk="0" fontAlgn="base" hangingPunct="0">
        <a:spcBef>
          <a:spcPct val="20000"/>
        </a:spcBef>
        <a:spcAft>
          <a:spcPct val="0"/>
        </a:spcAft>
        <a:buChar char="•"/>
        <a:defRPr sz="2000">
          <a:solidFill>
            <a:schemeClr val="tx1"/>
          </a:solidFill>
          <a:latin typeface="+mn-lt"/>
          <a:ea typeface="+mn-ea"/>
        </a:defRPr>
      </a:lvl3pPr>
      <a:lvl4pPr marL="1600200" indent="-228600" algn="l" rtl="0" eaLnBrk="0" fontAlgn="base" hangingPunct="0">
        <a:spcBef>
          <a:spcPct val="20000"/>
        </a:spcBef>
        <a:spcAft>
          <a:spcPct val="0"/>
        </a:spcAft>
        <a:buChar char="–"/>
        <a:defRPr sz="2000">
          <a:solidFill>
            <a:schemeClr val="tx1"/>
          </a:solidFill>
          <a:latin typeface="+mn-lt"/>
          <a:ea typeface="+mn-ea"/>
        </a:defRPr>
      </a:lvl4pPr>
      <a:lvl5pPr marL="2057400" indent="-228600" algn="l" rtl="0" eaLnBrk="0" fontAlgn="base" hangingPunct="0">
        <a:spcBef>
          <a:spcPct val="20000"/>
        </a:spcBef>
        <a:spcAft>
          <a:spcPct val="0"/>
        </a:spcAft>
        <a:buChar char="»"/>
        <a:defRPr sz="2000">
          <a:solidFill>
            <a:schemeClr val="tx1"/>
          </a:solidFill>
          <a:latin typeface="+mn-lt"/>
          <a:ea typeface="+mn-ea"/>
        </a:defRPr>
      </a:lvl5pPr>
      <a:lvl6pPr marL="2514600" indent="-228600" algn="l" rtl="0" fontAlgn="base">
        <a:spcBef>
          <a:spcPct val="20000"/>
        </a:spcBef>
        <a:spcAft>
          <a:spcPct val="0"/>
        </a:spcAft>
        <a:buChar char="»"/>
        <a:defRPr sz="2000">
          <a:solidFill>
            <a:schemeClr val="tx1"/>
          </a:solidFill>
          <a:latin typeface="+mn-lt"/>
          <a:ea typeface="+mn-ea"/>
        </a:defRPr>
      </a:lvl6pPr>
      <a:lvl7pPr marL="2971800" indent="-228600" algn="l" rtl="0" fontAlgn="base">
        <a:spcBef>
          <a:spcPct val="20000"/>
        </a:spcBef>
        <a:spcAft>
          <a:spcPct val="0"/>
        </a:spcAft>
        <a:buChar char="»"/>
        <a:defRPr sz="2000">
          <a:solidFill>
            <a:schemeClr val="tx1"/>
          </a:solidFill>
          <a:latin typeface="+mn-lt"/>
          <a:ea typeface="+mn-ea"/>
        </a:defRPr>
      </a:lvl7pPr>
      <a:lvl8pPr marL="3429000" indent="-228600" algn="l" rtl="0" fontAlgn="base">
        <a:spcBef>
          <a:spcPct val="20000"/>
        </a:spcBef>
        <a:spcAft>
          <a:spcPct val="0"/>
        </a:spcAft>
        <a:buChar char="»"/>
        <a:defRPr sz="2000">
          <a:solidFill>
            <a:schemeClr val="tx1"/>
          </a:solidFill>
          <a:latin typeface="+mn-lt"/>
          <a:ea typeface="+mn-ea"/>
        </a:defRPr>
      </a:lvl8pPr>
      <a:lvl9pPr marL="3886200" indent="-228600" algn="l" rtl="0" fontAlgn="base">
        <a:spcBef>
          <a:spcPct val="20000"/>
        </a:spcBef>
        <a:spcAft>
          <a:spcPct val="0"/>
        </a:spcAft>
        <a:buChar char="»"/>
        <a:defRPr sz="2000">
          <a:solidFill>
            <a:schemeClr val="tx1"/>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image" Target="../media/image12.emf"/><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4.emf"/><Relationship Id="rId2" Type="http://schemas.openxmlformats.org/officeDocument/2006/relationships/image" Target="../media/image13.emf"/><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5.emf"/><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6.emf"/><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image" Target="../media/image17.emf"/><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8.emf"/><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24.emf"/><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hyperlink" Target="https://vulekamali.gov.za/" TargetMode="External"/><Relationship Id="rId2" Type="http://schemas.openxmlformats.org/officeDocument/2006/relationships/hyperlink" Target="http://www.treasury.gov.za/documents/national%20budget/2018/budgetReview.aspx" TargetMode="External"/><Relationship Id="rId1" Type="http://schemas.openxmlformats.org/officeDocument/2006/relationships/slideLayout" Target="../slideLayouts/slideLayout2.xml"/><Relationship Id="rId4" Type="http://schemas.openxmlformats.org/officeDocument/2006/relationships/hyperlink" Target="https://municipalmoney.gov.za/" TargetMode="Externa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67" y="0"/>
            <a:ext cx="9129614" cy="6858000"/>
          </a:xfrm>
          <a:prstGeom prst="rect">
            <a:avLst/>
          </a:prstGeom>
        </p:spPr>
      </p:pic>
      <p:sp>
        <p:nvSpPr>
          <p:cNvPr id="2" name="Title 1"/>
          <p:cNvSpPr>
            <a:spLocks noGrp="1"/>
          </p:cNvSpPr>
          <p:nvPr>
            <p:ph type="ctrTitle"/>
          </p:nvPr>
        </p:nvSpPr>
        <p:spPr>
          <a:xfrm>
            <a:off x="3447288" y="1802674"/>
            <a:ext cx="5685393" cy="1967015"/>
          </a:xfrm>
        </p:spPr>
        <p:txBody>
          <a:bodyPr anchor="ctr">
            <a:normAutofit/>
          </a:bodyPr>
          <a:lstStyle/>
          <a:p>
            <a:pPr algn="l"/>
            <a:r>
              <a:rPr lang="en-US" sz="2600" dirty="0" smtClean="0"/>
              <a:t>Response to public hearings on the 2018 fiscal framework and revenue proposals</a:t>
            </a:r>
            <a:endParaRPr lang="en-US" sz="2600" b="1" dirty="0">
              <a:solidFill>
                <a:schemeClr val="bg1"/>
              </a:solidFill>
            </a:endParaRPr>
          </a:p>
        </p:txBody>
      </p:sp>
    </p:spTree>
    <p:extLst>
      <p:ext uri="{BB962C8B-B14F-4D97-AF65-F5344CB8AC3E}">
        <p14:creationId xmlns:p14="http://schemas.microsoft.com/office/powerpoint/2010/main" val="80030725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dirty="0" smtClean="0"/>
              <a:t>National government debt-service costs</a:t>
            </a:r>
            <a:endParaRPr lang="en-ZA"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504" y="1562893"/>
            <a:ext cx="8629470" cy="26947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01084251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dirty="0" smtClean="0"/>
              <a:t>Risks to the economy and </a:t>
            </a:r>
            <a:r>
              <a:rPr lang="en-ZA" dirty="0" err="1" smtClean="0"/>
              <a:t>fiscus</a:t>
            </a:r>
            <a:endParaRPr lang="en-ZA" dirty="0">
              <a:solidFill>
                <a:srgbClr val="FF0000"/>
              </a:solidFill>
            </a:endParaRPr>
          </a:p>
        </p:txBody>
      </p:sp>
      <p:sp>
        <p:nvSpPr>
          <p:cNvPr id="3" name="Content Placeholder 2"/>
          <p:cNvSpPr>
            <a:spLocks noGrp="1"/>
          </p:cNvSpPr>
          <p:nvPr>
            <p:ph idx="1"/>
          </p:nvPr>
        </p:nvSpPr>
        <p:spPr>
          <a:xfrm>
            <a:off x="152400" y="1247775"/>
            <a:ext cx="8763000" cy="4572000"/>
          </a:xfrm>
        </p:spPr>
        <p:txBody>
          <a:bodyPr>
            <a:noAutofit/>
          </a:bodyPr>
          <a:lstStyle/>
          <a:p>
            <a:r>
              <a:rPr lang="en-ZA" dirty="0" smtClean="0"/>
              <a:t>Growth outlook and associated tax buoyancies</a:t>
            </a:r>
          </a:p>
          <a:p>
            <a:pPr marL="0" indent="0">
              <a:buNone/>
            </a:pPr>
            <a:endParaRPr lang="en-ZA" dirty="0" smtClean="0"/>
          </a:p>
          <a:p>
            <a:r>
              <a:rPr lang="en-ZA" dirty="0"/>
              <a:t>Financial </a:t>
            </a:r>
            <a:r>
              <a:rPr lang="en-ZA" dirty="0" smtClean="0"/>
              <a:t>position </a:t>
            </a:r>
            <a:r>
              <a:rPr lang="en-ZA" dirty="0"/>
              <a:t>of Eskom and several other large entities </a:t>
            </a:r>
            <a:endParaRPr lang="en-ZA" dirty="0" smtClean="0"/>
          </a:p>
          <a:p>
            <a:pPr marL="0" indent="0">
              <a:buNone/>
            </a:pPr>
            <a:endParaRPr lang="en-ZA" dirty="0"/>
          </a:p>
          <a:p>
            <a:r>
              <a:rPr lang="en-ZA" dirty="0" smtClean="0"/>
              <a:t>Public-service wage bill outlook</a:t>
            </a:r>
          </a:p>
          <a:p>
            <a:pPr marL="0" indent="0">
              <a:buNone/>
            </a:pPr>
            <a:endParaRPr lang="en-ZA" dirty="0" smtClean="0"/>
          </a:p>
          <a:p>
            <a:r>
              <a:rPr lang="en-ZA" dirty="0" smtClean="0"/>
              <a:t>Uncertain implementation costs of fee-free higher education and training  </a:t>
            </a:r>
          </a:p>
          <a:p>
            <a:pPr marL="0" indent="0">
              <a:buNone/>
            </a:pPr>
            <a:endParaRPr lang="en-ZA" dirty="0" smtClean="0"/>
          </a:p>
          <a:p>
            <a:r>
              <a:rPr lang="en-ZA" dirty="0" smtClean="0"/>
              <a:t>Sub-investment downgrade for local- and foreign-currency debt by Moody’s </a:t>
            </a:r>
          </a:p>
          <a:p>
            <a:pPr marL="0" indent="0">
              <a:buNone/>
            </a:pPr>
            <a:endParaRPr lang="en-ZA" dirty="0" smtClean="0"/>
          </a:p>
          <a:p>
            <a:r>
              <a:rPr lang="en-ZA" dirty="0" smtClean="0"/>
              <a:t>Deteriorating </a:t>
            </a:r>
            <a:r>
              <a:rPr lang="en-ZA" dirty="0"/>
              <a:t>financial position of </a:t>
            </a:r>
            <a:r>
              <a:rPr lang="en-ZA" dirty="0" smtClean="0"/>
              <a:t>the Road </a:t>
            </a:r>
            <a:r>
              <a:rPr lang="en-ZA" dirty="0"/>
              <a:t>Accident </a:t>
            </a:r>
            <a:r>
              <a:rPr lang="en-ZA" dirty="0" smtClean="0"/>
              <a:t>Fund</a:t>
            </a:r>
            <a:endParaRPr lang="en-ZA" dirty="0"/>
          </a:p>
          <a:p>
            <a:endParaRPr lang="en-ZA" sz="1700" dirty="0" smtClean="0"/>
          </a:p>
        </p:txBody>
      </p:sp>
    </p:spTree>
    <p:extLst>
      <p:ext uri="{BB962C8B-B14F-4D97-AF65-F5344CB8AC3E}">
        <p14:creationId xmlns:p14="http://schemas.microsoft.com/office/powerpoint/2010/main" val="104645890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dirty="0" smtClean="0"/>
              <a:t>Spending </a:t>
            </a:r>
            <a:r>
              <a:rPr lang="en-ZA" dirty="0"/>
              <a:t>reallocations</a:t>
            </a:r>
          </a:p>
        </p:txBody>
      </p:sp>
      <p:sp>
        <p:nvSpPr>
          <p:cNvPr id="3" name="Content Placeholder 2"/>
          <p:cNvSpPr>
            <a:spLocks noGrp="1"/>
          </p:cNvSpPr>
          <p:nvPr>
            <p:ph idx="1"/>
          </p:nvPr>
        </p:nvSpPr>
        <p:spPr>
          <a:xfrm>
            <a:off x="152400" y="1085850"/>
            <a:ext cx="8763000" cy="4572000"/>
          </a:xfrm>
        </p:spPr>
        <p:txBody>
          <a:bodyPr/>
          <a:lstStyle/>
          <a:p>
            <a:endParaRPr lang="en-ZA" dirty="0" smtClean="0"/>
          </a:p>
          <a:p>
            <a:r>
              <a:rPr lang="en-ZA" dirty="0" smtClean="0"/>
              <a:t>In total, over the next three years, major spending adjustments include:</a:t>
            </a:r>
          </a:p>
          <a:p>
            <a:pPr lvl="1"/>
            <a:r>
              <a:rPr lang="en-ZA" dirty="0"/>
              <a:t>Reduce MTBPS </a:t>
            </a:r>
            <a:r>
              <a:rPr lang="en-ZA" dirty="0" smtClean="0"/>
              <a:t>baselines </a:t>
            </a:r>
            <a:r>
              <a:rPr lang="en-ZA" dirty="0"/>
              <a:t>expenditure by </a:t>
            </a:r>
            <a:r>
              <a:rPr lang="en-ZA" dirty="0" smtClean="0"/>
              <a:t>R85 </a:t>
            </a:r>
            <a:r>
              <a:rPr lang="en-ZA" dirty="0"/>
              <a:t>billion</a:t>
            </a:r>
          </a:p>
          <a:p>
            <a:pPr lvl="1"/>
            <a:r>
              <a:rPr lang="en-ZA" dirty="0"/>
              <a:t>Allocate </a:t>
            </a:r>
            <a:r>
              <a:rPr lang="en-ZA" dirty="0" smtClean="0"/>
              <a:t>R57 </a:t>
            </a:r>
            <a:r>
              <a:rPr lang="en-ZA" dirty="0"/>
              <a:t>billion for fee-free higher education and training</a:t>
            </a:r>
          </a:p>
          <a:p>
            <a:pPr lvl="1"/>
            <a:r>
              <a:rPr lang="en-ZA" dirty="0"/>
              <a:t>Set aside an additional </a:t>
            </a:r>
            <a:r>
              <a:rPr lang="en-ZA" dirty="0" smtClean="0"/>
              <a:t>R10 </a:t>
            </a:r>
            <a:r>
              <a:rPr lang="en-ZA" dirty="0"/>
              <a:t>billion for the contingency </a:t>
            </a:r>
            <a:r>
              <a:rPr lang="en-ZA" dirty="0" smtClean="0"/>
              <a:t>reserve</a:t>
            </a:r>
          </a:p>
          <a:p>
            <a:pPr lvl="1"/>
            <a:r>
              <a:rPr lang="en-ZA" dirty="0" smtClean="0"/>
              <a:t>Allocate R4.2 billion for national health insurance</a:t>
            </a:r>
          </a:p>
          <a:p>
            <a:pPr lvl="1"/>
            <a:r>
              <a:rPr lang="en-ZA" dirty="0" smtClean="0"/>
              <a:t>Allocate R2.6 billion for above-inflation increase to social grants </a:t>
            </a:r>
          </a:p>
          <a:p>
            <a:pPr marL="457200" lvl="1" indent="0">
              <a:buNone/>
            </a:pPr>
            <a:endParaRPr lang="en-ZA" dirty="0" smtClean="0"/>
          </a:p>
          <a:p>
            <a:pPr marL="342900" lvl="1" indent="-342900">
              <a:buFont typeface="Wingdings" panose="05000000000000000000" pitchFamily="2" charset="2"/>
              <a:buChar char="§"/>
            </a:pPr>
            <a:r>
              <a:rPr lang="en-ZA" dirty="0">
                <a:cs typeface="+mn-cs"/>
              </a:rPr>
              <a:t>Provisional allocation in </a:t>
            </a:r>
            <a:r>
              <a:rPr lang="en-ZA" dirty="0" smtClean="0">
                <a:cs typeface="+mn-cs"/>
              </a:rPr>
              <a:t>2018/19 of </a:t>
            </a:r>
            <a:r>
              <a:rPr lang="en-ZA" dirty="0">
                <a:cs typeface="+mn-cs"/>
              </a:rPr>
              <a:t>R6 billion for drought relief, assistance to the water </a:t>
            </a:r>
            <a:r>
              <a:rPr lang="en-ZA" dirty="0" smtClean="0">
                <a:cs typeface="+mn-cs"/>
              </a:rPr>
              <a:t>sector, </a:t>
            </a:r>
            <a:r>
              <a:rPr lang="en-ZA" dirty="0">
                <a:cs typeface="+mn-cs"/>
              </a:rPr>
              <a:t>and public infrastructure projects</a:t>
            </a:r>
          </a:p>
          <a:p>
            <a:pPr marL="457200" lvl="1" indent="0">
              <a:buNone/>
            </a:pPr>
            <a:endParaRPr lang="en-ZA" dirty="0" smtClean="0"/>
          </a:p>
          <a:p>
            <a:r>
              <a:rPr lang="en-ZA" dirty="0" smtClean="0"/>
              <a:t>After </a:t>
            </a:r>
            <a:r>
              <a:rPr lang="en-ZA" dirty="0"/>
              <a:t>taking account of the spending reductions and reallocations, the expenditure ceiling has been revised down marginally over the medium term. </a:t>
            </a:r>
          </a:p>
          <a:p>
            <a:endParaRPr lang="en-ZA" dirty="0"/>
          </a:p>
        </p:txBody>
      </p:sp>
      <p:sp>
        <p:nvSpPr>
          <p:cNvPr id="4" name="Slide Number Placeholder 3"/>
          <p:cNvSpPr>
            <a:spLocks noGrp="1"/>
          </p:cNvSpPr>
          <p:nvPr>
            <p:ph type="sldNum" sz="quarter" idx="12"/>
          </p:nvPr>
        </p:nvSpPr>
        <p:spPr/>
        <p:txBody>
          <a:bodyPr/>
          <a:lstStyle/>
          <a:p>
            <a:pPr>
              <a:defRPr/>
            </a:pPr>
            <a:fld id="{105EE355-9DC3-44A4-AFD3-128FBF2D6DE1}" type="slidenum">
              <a:rPr lang="en-US" smtClean="0">
                <a:solidFill>
                  <a:srgbClr val="000000"/>
                </a:solidFill>
              </a:rPr>
              <a:pPr>
                <a:defRPr/>
              </a:pPr>
              <a:t>12</a:t>
            </a:fld>
            <a:endParaRPr lang="en-US" sz="2400" b="0" dirty="0">
              <a:solidFill>
                <a:srgbClr val="000000"/>
              </a:solidFill>
            </a:endParaRPr>
          </a:p>
        </p:txBody>
      </p:sp>
    </p:spTree>
    <p:extLst>
      <p:ext uri="{BB962C8B-B14F-4D97-AF65-F5344CB8AC3E}">
        <p14:creationId xmlns:p14="http://schemas.microsoft.com/office/powerpoint/2010/main" val="226800298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dirty="0" smtClean="0"/>
              <a:t>Baseline reductions</a:t>
            </a:r>
            <a:endParaRPr lang="en-ZA" dirty="0"/>
          </a:p>
        </p:txBody>
      </p:sp>
      <p:sp>
        <p:nvSpPr>
          <p:cNvPr id="3" name="Content Placeholder 2"/>
          <p:cNvSpPr>
            <a:spLocks noGrp="1"/>
          </p:cNvSpPr>
          <p:nvPr>
            <p:ph idx="1"/>
          </p:nvPr>
        </p:nvSpPr>
        <p:spPr>
          <a:xfrm>
            <a:off x="152400" y="1209675"/>
            <a:ext cx="8763000" cy="4572000"/>
          </a:xfrm>
        </p:spPr>
        <p:txBody>
          <a:bodyPr/>
          <a:lstStyle/>
          <a:p>
            <a:r>
              <a:rPr lang="en-ZA" dirty="0"/>
              <a:t>National government absorbed the majority of the reductions, in order to protect frontline services at provincial and local </a:t>
            </a:r>
            <a:r>
              <a:rPr lang="en-ZA" dirty="0" smtClean="0"/>
              <a:t>levels</a:t>
            </a:r>
          </a:p>
          <a:p>
            <a:endParaRPr lang="en-ZA" sz="600" dirty="0"/>
          </a:p>
          <a:p>
            <a:r>
              <a:rPr lang="en-ZA" dirty="0" smtClean="0"/>
              <a:t>Large </a:t>
            </a:r>
            <a:r>
              <a:rPr lang="en-ZA" dirty="0"/>
              <a:t>programmes with budgets of more than R1 billion in </a:t>
            </a:r>
            <a:r>
              <a:rPr lang="en-ZA" dirty="0" smtClean="0"/>
              <a:t>2018/19 – all </a:t>
            </a:r>
            <a:r>
              <a:rPr lang="en-ZA" dirty="0"/>
              <a:t>health and </a:t>
            </a:r>
            <a:r>
              <a:rPr lang="en-ZA" dirty="0" smtClean="0"/>
              <a:t>education-related </a:t>
            </a:r>
            <a:r>
              <a:rPr lang="en-ZA" dirty="0"/>
              <a:t>programmes were </a:t>
            </a:r>
            <a:r>
              <a:rPr lang="en-ZA" dirty="0" smtClean="0"/>
              <a:t>excluded. </a:t>
            </a:r>
          </a:p>
          <a:p>
            <a:endParaRPr lang="en-ZA" sz="600" dirty="0"/>
          </a:p>
          <a:p>
            <a:r>
              <a:rPr lang="en-ZA" dirty="0" smtClean="0"/>
              <a:t>Administration </a:t>
            </a:r>
            <a:r>
              <a:rPr lang="en-ZA" dirty="0"/>
              <a:t>– an across the board 2 per cent reduction on programme administration for all national and provincial departments</a:t>
            </a:r>
            <a:r>
              <a:rPr lang="en-ZA" dirty="0" smtClean="0"/>
              <a:t>.</a:t>
            </a:r>
          </a:p>
          <a:p>
            <a:endParaRPr lang="en-ZA" sz="600" dirty="0"/>
          </a:p>
          <a:p>
            <a:r>
              <a:rPr lang="en-ZA" dirty="0" smtClean="0"/>
              <a:t>Public </a:t>
            </a:r>
            <a:r>
              <a:rPr lang="en-ZA" dirty="0"/>
              <a:t>entity cuts – a 5 per cent reduction on transfer to all entities receiving more than R300 million in 2018/19.  </a:t>
            </a:r>
            <a:r>
              <a:rPr lang="en-ZA" dirty="0" smtClean="0"/>
              <a:t>Research </a:t>
            </a:r>
            <a:r>
              <a:rPr lang="en-ZA" dirty="0"/>
              <a:t>councils, health entities and entities that are already in financial distress (like PMTE and WTE), were excluded from the cuts. </a:t>
            </a:r>
            <a:endParaRPr lang="en-ZA" dirty="0" smtClean="0"/>
          </a:p>
          <a:p>
            <a:endParaRPr lang="en-ZA" sz="600" dirty="0" smtClean="0"/>
          </a:p>
          <a:p>
            <a:r>
              <a:rPr lang="en-ZA" dirty="0" smtClean="0"/>
              <a:t>Conditional </a:t>
            </a:r>
            <a:r>
              <a:rPr lang="en-ZA" dirty="0"/>
              <a:t>Grants – a 5 per cent reduction of all provincial and local conditional </a:t>
            </a:r>
            <a:r>
              <a:rPr lang="en-ZA" dirty="0" smtClean="0"/>
              <a:t>grants, </a:t>
            </a:r>
            <a:r>
              <a:rPr lang="en-ZA" dirty="0"/>
              <a:t>except for health and social development grants. In a number of instances cuts of more than 5 per cent were introduced for slow spending </a:t>
            </a:r>
            <a:r>
              <a:rPr lang="en-ZA" dirty="0" smtClean="0"/>
              <a:t>grants</a:t>
            </a:r>
          </a:p>
          <a:p>
            <a:endParaRPr lang="en-ZA" sz="600" dirty="0" smtClean="0"/>
          </a:p>
          <a:p>
            <a:r>
              <a:rPr lang="en-ZA" dirty="0" smtClean="0"/>
              <a:t>Details can be found in the overview chapter of the Estimates of National Expenditure</a:t>
            </a:r>
            <a:endParaRPr lang="en-ZA" dirty="0"/>
          </a:p>
        </p:txBody>
      </p:sp>
      <p:sp>
        <p:nvSpPr>
          <p:cNvPr id="4" name="Slide Number Placeholder 3"/>
          <p:cNvSpPr>
            <a:spLocks noGrp="1"/>
          </p:cNvSpPr>
          <p:nvPr>
            <p:ph type="sldNum" sz="quarter" idx="12"/>
          </p:nvPr>
        </p:nvSpPr>
        <p:spPr/>
        <p:txBody>
          <a:bodyPr/>
          <a:lstStyle/>
          <a:p>
            <a:pPr>
              <a:defRPr/>
            </a:pPr>
            <a:fld id="{105EE355-9DC3-44A4-AFD3-128FBF2D6DE1}" type="slidenum">
              <a:rPr lang="en-US" smtClean="0"/>
              <a:pPr>
                <a:defRPr/>
              </a:pPr>
              <a:t>13</a:t>
            </a:fld>
            <a:endParaRPr lang="en-US" sz="2400" b="0" dirty="0"/>
          </a:p>
        </p:txBody>
      </p:sp>
    </p:spTree>
    <p:extLst>
      <p:ext uri="{BB962C8B-B14F-4D97-AF65-F5344CB8AC3E}">
        <p14:creationId xmlns:p14="http://schemas.microsoft.com/office/powerpoint/2010/main" val="401736201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9"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3490" y="1140619"/>
            <a:ext cx="7141311" cy="46505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a:xfrm>
            <a:off x="0" y="1"/>
            <a:ext cx="8850923" cy="1014984"/>
          </a:xfrm>
        </p:spPr>
        <p:txBody>
          <a:bodyPr/>
          <a:lstStyle/>
          <a:p>
            <a:r>
              <a:rPr lang="en-ZA" dirty="0" smtClean="0"/>
              <a:t>Consolidated spending in 2018/19 by function</a:t>
            </a:r>
            <a:endParaRPr lang="en-ZA" dirty="0"/>
          </a:p>
        </p:txBody>
      </p:sp>
      <p:sp>
        <p:nvSpPr>
          <p:cNvPr id="3" name="Slide Number Placeholder 2"/>
          <p:cNvSpPr>
            <a:spLocks noGrp="1"/>
          </p:cNvSpPr>
          <p:nvPr>
            <p:ph type="sldNum" sz="quarter" idx="12"/>
          </p:nvPr>
        </p:nvSpPr>
        <p:spPr/>
        <p:txBody>
          <a:bodyPr/>
          <a:lstStyle/>
          <a:p>
            <a:pPr>
              <a:defRPr/>
            </a:pPr>
            <a:fld id="{A9097E0A-F906-4A77-A9EC-E24FF4CF222E}" type="slidenum">
              <a:rPr lang="en-US" smtClean="0">
                <a:solidFill>
                  <a:srgbClr val="000000"/>
                </a:solidFill>
              </a:rPr>
              <a:pPr>
                <a:defRPr/>
              </a:pPr>
              <a:t>14</a:t>
            </a:fld>
            <a:endParaRPr lang="en-US" sz="1400">
              <a:solidFill>
                <a:srgbClr val="000000"/>
              </a:solidFill>
            </a:endParaRPr>
          </a:p>
        </p:txBody>
      </p:sp>
      <p:sp>
        <p:nvSpPr>
          <p:cNvPr id="4" name="TextBox 3"/>
          <p:cNvSpPr txBox="1"/>
          <p:nvPr/>
        </p:nvSpPr>
        <p:spPr>
          <a:xfrm>
            <a:off x="6991350" y="1263076"/>
            <a:ext cx="1983398" cy="3785652"/>
          </a:xfrm>
          <a:prstGeom prst="rect">
            <a:avLst/>
          </a:prstGeom>
          <a:noFill/>
        </p:spPr>
        <p:txBody>
          <a:bodyPr wrap="square" rtlCol="0">
            <a:spAutoFit/>
          </a:bodyPr>
          <a:lstStyle/>
          <a:p>
            <a:r>
              <a:rPr lang="en-ZA" sz="1600" b="1" dirty="0">
                <a:latin typeface="Calibri" panose="020F0502020204030204" pitchFamily="34" charset="0"/>
                <a:cs typeface="Calibri" panose="020F0502020204030204" pitchFamily="34" charset="0"/>
              </a:rPr>
              <a:t>The national budget is strongly aligned with constitutional </a:t>
            </a:r>
            <a:r>
              <a:rPr lang="en-ZA" sz="1600" b="1" dirty="0" smtClean="0">
                <a:latin typeface="Calibri" panose="020F0502020204030204" pitchFamily="34" charset="0"/>
                <a:cs typeface="Calibri" panose="020F0502020204030204" pitchFamily="34" charset="0"/>
              </a:rPr>
              <a:t>imperatives</a:t>
            </a:r>
          </a:p>
          <a:p>
            <a:endParaRPr lang="en-ZA" sz="1600" dirty="0">
              <a:latin typeface="Calibri" panose="020F0502020204030204" pitchFamily="34" charset="0"/>
              <a:cs typeface="Calibri" panose="020F0502020204030204" pitchFamily="34" charset="0"/>
            </a:endParaRPr>
          </a:p>
          <a:p>
            <a:r>
              <a:rPr lang="en-ZA" sz="1600" dirty="0" smtClean="0">
                <a:latin typeface="Calibri" panose="020F0502020204030204" pitchFamily="34" charset="0"/>
                <a:cs typeface="Calibri" panose="020F0502020204030204" pitchFamily="34" charset="0"/>
              </a:rPr>
              <a:t> </a:t>
            </a:r>
            <a:r>
              <a:rPr lang="en-ZA" sz="1600" dirty="0">
                <a:latin typeface="Calibri" panose="020F0502020204030204" pitchFamily="34" charset="0"/>
                <a:cs typeface="Calibri" panose="020F0502020204030204" pitchFamily="34" charset="0"/>
              </a:rPr>
              <a:t>About two-thirds of the </a:t>
            </a:r>
            <a:r>
              <a:rPr lang="en-ZA" sz="1600" dirty="0" smtClean="0">
                <a:latin typeface="Calibri" panose="020F0502020204030204" pitchFamily="34" charset="0"/>
                <a:cs typeface="Calibri" panose="020F0502020204030204" pitchFamily="34" charset="0"/>
              </a:rPr>
              <a:t>2018 </a:t>
            </a:r>
            <a:r>
              <a:rPr lang="en-ZA" sz="1600" dirty="0">
                <a:latin typeface="Calibri" panose="020F0502020204030204" pitchFamily="34" charset="0"/>
                <a:cs typeface="Calibri" panose="020F0502020204030204" pitchFamily="34" charset="0"/>
              </a:rPr>
              <a:t>Budget is allocated to functions dedicated to realising constitutionally mandated social rights – including education, healthcare, social security and </a:t>
            </a:r>
            <a:r>
              <a:rPr lang="en-ZA" sz="1600" dirty="0" smtClean="0">
                <a:latin typeface="Calibri" panose="020F0502020204030204" pitchFamily="34" charset="0"/>
                <a:cs typeface="Calibri" panose="020F0502020204030204" pitchFamily="34" charset="0"/>
              </a:rPr>
              <a:t>housing</a:t>
            </a:r>
            <a:endParaRPr lang="en-ZA" sz="16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35107833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budget redistributes income to poor and working families</a:t>
            </a:r>
            <a:endParaRPr lang="en-ZA" dirty="0"/>
          </a:p>
        </p:txBody>
      </p:sp>
      <p:sp>
        <p:nvSpPr>
          <p:cNvPr id="3" name="Content Placeholder 2"/>
          <p:cNvSpPr>
            <a:spLocks noGrp="1"/>
          </p:cNvSpPr>
          <p:nvPr>
            <p:ph idx="1"/>
          </p:nvPr>
        </p:nvSpPr>
        <p:spPr>
          <a:xfrm>
            <a:off x="152400" y="1066799"/>
            <a:ext cx="2981325" cy="4562475"/>
          </a:xfrm>
        </p:spPr>
        <p:txBody>
          <a:bodyPr/>
          <a:lstStyle/>
          <a:p>
            <a:r>
              <a:rPr lang="en-US" dirty="0" smtClean="0"/>
              <a:t>The </a:t>
            </a:r>
            <a:r>
              <a:rPr lang="en-US" dirty="0"/>
              <a:t>budget plays a central role in transformation by promoting redistribution and directing scarce resources towards catalytic investments in human and physical capital. </a:t>
            </a:r>
            <a:endParaRPr lang="en-US" dirty="0" smtClean="0"/>
          </a:p>
          <a:p>
            <a:endParaRPr lang="en-US" dirty="0"/>
          </a:p>
          <a:p>
            <a:r>
              <a:rPr lang="en-US" dirty="0"/>
              <a:t>But the budget depends on the economy to generate the resources to finance these investments, and South Africa has had several years of very low growth. </a:t>
            </a:r>
          </a:p>
          <a:p>
            <a:pPr marL="0" indent="0">
              <a:buNone/>
            </a:pPr>
            <a:endParaRPr lang="en-ZA" dirty="0"/>
          </a:p>
          <a:p>
            <a:endParaRPr lang="en-ZA" dirty="0"/>
          </a:p>
        </p:txBody>
      </p:sp>
      <p:sp>
        <p:nvSpPr>
          <p:cNvPr id="4" name="Slide Number Placeholder 3"/>
          <p:cNvSpPr>
            <a:spLocks noGrp="1"/>
          </p:cNvSpPr>
          <p:nvPr>
            <p:ph type="sldNum" sz="quarter" idx="12"/>
          </p:nvPr>
        </p:nvSpPr>
        <p:spPr/>
        <p:txBody>
          <a:bodyPr/>
          <a:lstStyle/>
          <a:p>
            <a:pPr>
              <a:defRPr/>
            </a:pPr>
            <a:fld id="{105EE355-9DC3-44A4-AFD3-128FBF2D6DE1}" type="slidenum">
              <a:rPr lang="en-US" smtClean="0"/>
              <a:pPr>
                <a:defRPr/>
              </a:pPr>
              <a:t>15</a:t>
            </a:fld>
            <a:endParaRPr lang="en-US" sz="2400" b="0" dirty="0"/>
          </a:p>
        </p:txBody>
      </p:sp>
      <p:sp>
        <p:nvSpPr>
          <p:cNvPr id="8" name="TextBox 7"/>
          <p:cNvSpPr txBox="1"/>
          <p:nvPr/>
        </p:nvSpPr>
        <p:spPr>
          <a:xfrm>
            <a:off x="3448048" y="1142094"/>
            <a:ext cx="5377173" cy="338554"/>
          </a:xfrm>
          <a:prstGeom prst="rect">
            <a:avLst/>
          </a:prstGeom>
          <a:solidFill>
            <a:srgbClr val="C0504D">
              <a:lumMod val="75000"/>
            </a:srgbClr>
          </a:solidFill>
          <a:ln>
            <a:noFill/>
          </a:ln>
        </p:spPr>
        <p:txBody>
          <a:bodyPr wrap="square" rtlCol="0">
            <a:spAutoFit/>
          </a:bodyPr>
          <a:lstStyle/>
          <a:p>
            <a:pPr algn="r" eaLnBrk="0" fontAlgn="base" hangingPunct="0">
              <a:spcBef>
                <a:spcPct val="0"/>
              </a:spcBef>
              <a:spcAft>
                <a:spcPct val="0"/>
              </a:spcAft>
              <a:defRPr/>
            </a:pPr>
            <a:r>
              <a:rPr lang="en-US" sz="1600" b="1" kern="0" dirty="0">
                <a:solidFill>
                  <a:prstClr val="white"/>
                </a:solidFill>
                <a:latin typeface="Calibri" pitchFamily="34" charset="0"/>
                <a:ea typeface="ＭＳ Ｐゴシック" pitchFamily="1" charset="-128"/>
                <a:cs typeface="Calibri" pitchFamily="34" charset="0"/>
              </a:rPr>
              <a:t>Distribution of taxes and spending by household income</a:t>
            </a:r>
          </a:p>
        </p:txBody>
      </p:sp>
      <p:pic>
        <p:nvPicPr>
          <p:cNvPr id="7"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57572" y="1524265"/>
            <a:ext cx="5377175" cy="34763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Box 4"/>
          <p:cNvSpPr txBox="1"/>
          <p:nvPr/>
        </p:nvSpPr>
        <p:spPr>
          <a:xfrm>
            <a:off x="3352796" y="4991100"/>
            <a:ext cx="5472425" cy="646331"/>
          </a:xfrm>
          <a:prstGeom prst="rect">
            <a:avLst/>
          </a:prstGeom>
          <a:noFill/>
        </p:spPr>
        <p:txBody>
          <a:bodyPr wrap="square" rtlCol="0">
            <a:spAutoFit/>
          </a:bodyPr>
          <a:lstStyle/>
          <a:p>
            <a:pPr lvl="0" eaLnBrk="0" fontAlgn="base" hangingPunct="0">
              <a:spcBef>
                <a:spcPct val="0"/>
              </a:spcBef>
              <a:spcAft>
                <a:spcPct val="0"/>
              </a:spcAft>
            </a:pPr>
            <a:r>
              <a:rPr lang="en-ZA" sz="900" i="1" dirty="0">
                <a:solidFill>
                  <a:prstClr val="black"/>
                </a:solidFill>
                <a:latin typeface="Calibri" panose="020F0502020204030204" pitchFamily="34" charset="0"/>
                <a:ea typeface="ＭＳ Ｐゴシック" pitchFamily="1" charset="-128"/>
                <a:cs typeface="Calibri" panose="020F0502020204030204" pitchFamily="34" charset="0"/>
              </a:rPr>
              <a:t>Based on Statistics South Africa’s income and expenditure survey, 2010/11 </a:t>
            </a:r>
          </a:p>
          <a:p>
            <a:pPr lvl="0" eaLnBrk="0" fontAlgn="base" hangingPunct="0">
              <a:spcBef>
                <a:spcPct val="0"/>
              </a:spcBef>
              <a:spcAft>
                <a:spcPct val="0"/>
              </a:spcAft>
            </a:pPr>
            <a:r>
              <a:rPr lang="en-ZA" sz="900" i="1" dirty="0">
                <a:solidFill>
                  <a:prstClr val="black"/>
                </a:solidFill>
                <a:latin typeface="Calibri" panose="020F0502020204030204" pitchFamily="34" charset="0"/>
                <a:ea typeface="ＭＳ Ｐゴシック" pitchFamily="1" charset="-128"/>
                <a:cs typeface="Calibri" panose="020F0502020204030204" pitchFamily="34" charset="0"/>
              </a:rPr>
              <a:t>*Includes personal income tax, value-added tax, fuel levies and excise  **Includes social grants, free basic electricity and water, health and education budgets, Source: </a:t>
            </a:r>
            <a:r>
              <a:rPr lang="en-ZA" sz="900" i="1" dirty="0" err="1">
                <a:solidFill>
                  <a:prstClr val="black"/>
                </a:solidFill>
                <a:latin typeface="Calibri" panose="020F0502020204030204" pitchFamily="34" charset="0"/>
                <a:ea typeface="ＭＳ Ｐゴシック" pitchFamily="1" charset="-128"/>
                <a:cs typeface="Calibri" panose="020F0502020204030204" pitchFamily="34" charset="0"/>
              </a:rPr>
              <a:t>Inchauste</a:t>
            </a:r>
            <a:r>
              <a:rPr lang="en-ZA" sz="900" i="1" dirty="0">
                <a:solidFill>
                  <a:prstClr val="black"/>
                </a:solidFill>
                <a:latin typeface="Calibri" panose="020F0502020204030204" pitchFamily="34" charset="0"/>
                <a:ea typeface="ＭＳ Ｐゴシック" pitchFamily="1" charset="-128"/>
                <a:cs typeface="Calibri" panose="020F0502020204030204" pitchFamily="34" charset="0"/>
              </a:rPr>
              <a:t> et al. (2015), Distributional Impact of Fiscal Policy in South Africa, World Bank</a:t>
            </a:r>
          </a:p>
        </p:txBody>
      </p:sp>
    </p:spTree>
    <p:extLst>
      <p:ext uri="{BB962C8B-B14F-4D97-AF65-F5344CB8AC3E}">
        <p14:creationId xmlns:p14="http://schemas.microsoft.com/office/powerpoint/2010/main" val="418564851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dirty="0" smtClean="0"/>
              <a:t>Summary of spending adjustments in Budget 2018</a:t>
            </a:r>
            <a:endParaRPr lang="en-ZA" dirty="0"/>
          </a:p>
        </p:txBody>
      </p:sp>
      <p:sp>
        <p:nvSpPr>
          <p:cNvPr id="3" name="Slide Number Placeholder 2"/>
          <p:cNvSpPr>
            <a:spLocks noGrp="1"/>
          </p:cNvSpPr>
          <p:nvPr>
            <p:ph type="sldNum" sz="quarter" idx="12"/>
          </p:nvPr>
        </p:nvSpPr>
        <p:spPr/>
        <p:txBody>
          <a:bodyPr/>
          <a:lstStyle/>
          <a:p>
            <a:pPr>
              <a:defRPr/>
            </a:pPr>
            <a:fld id="{A9097E0A-F906-4A77-A9EC-E24FF4CF222E}" type="slidenum">
              <a:rPr lang="en-US" smtClean="0"/>
              <a:pPr>
                <a:defRPr/>
              </a:pPr>
              <a:t>16</a:t>
            </a:fld>
            <a:endParaRPr lang="en-US" sz="1400" dirty="0"/>
          </a:p>
        </p:txBody>
      </p:sp>
      <p:sp>
        <p:nvSpPr>
          <p:cNvPr id="4" name="Content Placeholder 2"/>
          <p:cNvSpPr txBox="1">
            <a:spLocks/>
          </p:cNvSpPr>
          <p:nvPr/>
        </p:nvSpPr>
        <p:spPr>
          <a:xfrm>
            <a:off x="152400" y="1209675"/>
            <a:ext cx="8763000" cy="4572000"/>
          </a:xfrm>
          <a:prstGeom prst="rect">
            <a:avLst/>
          </a:prstGeom>
        </p:spPr>
        <p:txBody>
          <a:bodyPr/>
          <a:lstStyle>
            <a:lvl1pPr marL="342900" indent="-342900" algn="l" rtl="0" eaLnBrk="0" fontAlgn="base" hangingPunct="0">
              <a:spcBef>
                <a:spcPct val="20000"/>
              </a:spcBef>
              <a:spcAft>
                <a:spcPct val="0"/>
              </a:spcAft>
              <a:buFont typeface="Wingdings" panose="05000000000000000000" pitchFamily="2" charset="2"/>
              <a:buChar char="§"/>
              <a:defRPr sz="20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000">
                <a:solidFill>
                  <a:schemeClr val="tx1"/>
                </a:solidFill>
                <a:latin typeface="+mn-lt"/>
                <a:ea typeface="+mn-ea"/>
              </a:defRPr>
            </a:lvl2pPr>
            <a:lvl3pPr marL="1143000" indent="-228600" algn="l" rtl="0" eaLnBrk="0" fontAlgn="base" hangingPunct="0">
              <a:spcBef>
                <a:spcPct val="20000"/>
              </a:spcBef>
              <a:spcAft>
                <a:spcPct val="0"/>
              </a:spcAft>
              <a:buChar char="•"/>
              <a:defRPr sz="2000">
                <a:solidFill>
                  <a:schemeClr val="tx1"/>
                </a:solidFill>
                <a:latin typeface="+mn-lt"/>
                <a:ea typeface="+mn-ea"/>
              </a:defRPr>
            </a:lvl3pPr>
            <a:lvl4pPr marL="1600200" indent="-228600" algn="l" rtl="0" eaLnBrk="0" fontAlgn="base" hangingPunct="0">
              <a:spcBef>
                <a:spcPct val="20000"/>
              </a:spcBef>
              <a:spcAft>
                <a:spcPct val="0"/>
              </a:spcAft>
              <a:buChar char="–"/>
              <a:defRPr sz="2000">
                <a:solidFill>
                  <a:schemeClr val="tx1"/>
                </a:solidFill>
                <a:latin typeface="+mn-lt"/>
                <a:ea typeface="+mn-ea"/>
              </a:defRPr>
            </a:lvl4pPr>
            <a:lvl5pPr marL="2057400" indent="-228600" algn="l" rtl="0" eaLnBrk="0" fontAlgn="base" hangingPunct="0">
              <a:spcBef>
                <a:spcPct val="20000"/>
              </a:spcBef>
              <a:spcAft>
                <a:spcPct val="0"/>
              </a:spcAft>
              <a:buChar char="»"/>
              <a:defRPr sz="2000">
                <a:solidFill>
                  <a:schemeClr val="tx1"/>
                </a:solidFill>
                <a:latin typeface="+mn-lt"/>
                <a:ea typeface="+mn-ea"/>
              </a:defRPr>
            </a:lvl5pPr>
            <a:lvl6pPr marL="2514600" indent="-228600" algn="l" rtl="0" fontAlgn="base">
              <a:spcBef>
                <a:spcPct val="20000"/>
              </a:spcBef>
              <a:spcAft>
                <a:spcPct val="0"/>
              </a:spcAft>
              <a:buChar char="»"/>
              <a:defRPr sz="2000">
                <a:solidFill>
                  <a:schemeClr val="tx1"/>
                </a:solidFill>
                <a:latin typeface="+mn-lt"/>
                <a:ea typeface="+mn-ea"/>
              </a:defRPr>
            </a:lvl6pPr>
            <a:lvl7pPr marL="2971800" indent="-228600" algn="l" rtl="0" fontAlgn="base">
              <a:spcBef>
                <a:spcPct val="20000"/>
              </a:spcBef>
              <a:spcAft>
                <a:spcPct val="0"/>
              </a:spcAft>
              <a:buChar char="»"/>
              <a:defRPr sz="2000">
                <a:solidFill>
                  <a:schemeClr val="tx1"/>
                </a:solidFill>
                <a:latin typeface="+mn-lt"/>
                <a:ea typeface="+mn-ea"/>
              </a:defRPr>
            </a:lvl7pPr>
            <a:lvl8pPr marL="3429000" indent="-228600" algn="l" rtl="0" fontAlgn="base">
              <a:spcBef>
                <a:spcPct val="20000"/>
              </a:spcBef>
              <a:spcAft>
                <a:spcPct val="0"/>
              </a:spcAft>
              <a:buChar char="»"/>
              <a:defRPr sz="2000">
                <a:solidFill>
                  <a:schemeClr val="tx1"/>
                </a:solidFill>
                <a:latin typeface="+mn-lt"/>
                <a:ea typeface="+mn-ea"/>
              </a:defRPr>
            </a:lvl8pPr>
            <a:lvl9pPr marL="3886200" indent="-228600" algn="l" rtl="0" fontAlgn="base">
              <a:spcBef>
                <a:spcPct val="20000"/>
              </a:spcBef>
              <a:spcAft>
                <a:spcPct val="0"/>
              </a:spcAft>
              <a:buChar char="»"/>
              <a:defRPr sz="2000">
                <a:solidFill>
                  <a:schemeClr val="tx1"/>
                </a:solidFill>
                <a:latin typeface="+mn-lt"/>
                <a:ea typeface="+mn-ea"/>
              </a:defRPr>
            </a:lvl9pPr>
          </a:lstStyle>
          <a:p>
            <a:r>
              <a:rPr lang="en-ZA" sz="1800" dirty="0" smtClean="0">
                <a:latin typeface="Calibri" pitchFamily="34" charset="0"/>
              </a:rPr>
              <a:t>Budget 2018 reduces:</a:t>
            </a:r>
          </a:p>
          <a:p>
            <a:pPr lvl="1"/>
            <a:r>
              <a:rPr lang="en-ZA" sz="1800" dirty="0" smtClean="0">
                <a:latin typeface="Calibri" pitchFamily="34" charset="0"/>
              </a:rPr>
              <a:t>Large programmes </a:t>
            </a:r>
          </a:p>
          <a:p>
            <a:pPr lvl="1"/>
            <a:r>
              <a:rPr lang="en-ZA" sz="1800" dirty="0" smtClean="0">
                <a:latin typeface="Calibri" pitchFamily="34" charset="0"/>
              </a:rPr>
              <a:t>Administration</a:t>
            </a:r>
          </a:p>
          <a:p>
            <a:pPr lvl="1"/>
            <a:r>
              <a:rPr lang="en-ZA" sz="1800" dirty="0" smtClean="0">
                <a:latin typeface="Calibri" pitchFamily="34" charset="0"/>
              </a:rPr>
              <a:t>Transfers to public entities</a:t>
            </a:r>
          </a:p>
          <a:p>
            <a:pPr lvl="1"/>
            <a:r>
              <a:rPr lang="en-ZA" sz="1800" dirty="0" smtClean="0">
                <a:latin typeface="Calibri" pitchFamily="34" charset="0"/>
              </a:rPr>
              <a:t>Conditional grants</a:t>
            </a:r>
          </a:p>
          <a:p>
            <a:pPr lvl="1"/>
            <a:endParaRPr lang="en-ZA" sz="900" dirty="0">
              <a:latin typeface="Calibri" pitchFamily="34" charset="0"/>
            </a:endParaRPr>
          </a:p>
          <a:p>
            <a:r>
              <a:rPr lang="en-ZA" sz="1800" dirty="0" smtClean="0">
                <a:latin typeface="Calibri" pitchFamily="34" charset="0"/>
              </a:rPr>
              <a:t>And reallocates towards:</a:t>
            </a:r>
          </a:p>
          <a:p>
            <a:pPr lvl="1"/>
            <a:r>
              <a:rPr lang="en-ZA" sz="1800" dirty="0" smtClean="0">
                <a:latin typeface="Calibri" pitchFamily="34" charset="0"/>
              </a:rPr>
              <a:t>Fee-free higher education</a:t>
            </a:r>
          </a:p>
          <a:p>
            <a:pPr lvl="1"/>
            <a:r>
              <a:rPr lang="en-ZA" sz="1800" dirty="0" smtClean="0">
                <a:latin typeface="Calibri" pitchFamily="34" charset="0"/>
              </a:rPr>
              <a:t>Higher contingency reserves</a:t>
            </a:r>
          </a:p>
          <a:p>
            <a:pPr lvl="1"/>
            <a:r>
              <a:rPr lang="en-ZA" sz="1800" dirty="0" smtClean="0">
                <a:latin typeface="Calibri" pitchFamily="34" charset="0"/>
              </a:rPr>
              <a:t>National health insurance</a:t>
            </a:r>
          </a:p>
          <a:p>
            <a:pPr lvl="1"/>
            <a:r>
              <a:rPr lang="en-ZA" sz="1800" dirty="0" smtClean="0">
                <a:latin typeface="Calibri" pitchFamily="34" charset="0"/>
              </a:rPr>
              <a:t>Drought relief</a:t>
            </a:r>
          </a:p>
          <a:p>
            <a:pPr lvl="1"/>
            <a:r>
              <a:rPr lang="en-ZA" sz="1800" dirty="0" smtClean="0">
                <a:latin typeface="Calibri" pitchFamily="34" charset="0"/>
              </a:rPr>
              <a:t>Social grants</a:t>
            </a:r>
          </a:p>
          <a:p>
            <a:pPr lvl="1"/>
            <a:endParaRPr lang="en-ZA" sz="900" dirty="0">
              <a:latin typeface="Calibri" pitchFamily="34" charset="0"/>
            </a:endParaRPr>
          </a:p>
          <a:p>
            <a:r>
              <a:rPr lang="en-ZA" sz="1800" dirty="0" smtClean="0">
                <a:latin typeface="Calibri" pitchFamily="34" charset="0"/>
              </a:rPr>
              <a:t>The fastest-growing areas of expenditure include post-school education and training, social protection, health, economic development and community development and basic education</a:t>
            </a:r>
            <a:endParaRPr lang="en-ZA" sz="1800" dirty="0">
              <a:latin typeface="Calibri" pitchFamily="34" charset="0"/>
            </a:endParaRP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24274" y="1190236"/>
            <a:ext cx="5295471" cy="38770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80046303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
            <a:ext cx="8850923" cy="969719"/>
          </a:xfrm>
        </p:spPr>
        <p:txBody>
          <a:bodyPr>
            <a:normAutofit/>
          </a:bodyPr>
          <a:lstStyle/>
          <a:p>
            <a:r>
              <a:rPr lang="en-US" dirty="0" smtClean="0"/>
              <a:t>Division of revenue</a:t>
            </a:r>
          </a:p>
        </p:txBody>
      </p:sp>
      <p:sp>
        <p:nvSpPr>
          <p:cNvPr id="3" name="Content Placeholder 2"/>
          <p:cNvSpPr>
            <a:spLocks noGrp="1"/>
          </p:cNvSpPr>
          <p:nvPr>
            <p:ph idx="1"/>
          </p:nvPr>
        </p:nvSpPr>
        <p:spPr>
          <a:xfrm>
            <a:off x="107504" y="1233328"/>
            <a:ext cx="3344033" cy="5040560"/>
          </a:xfrm>
        </p:spPr>
        <p:txBody>
          <a:bodyPr/>
          <a:lstStyle/>
          <a:p>
            <a:pPr>
              <a:spcBef>
                <a:spcPts val="600"/>
              </a:spcBef>
              <a:spcAft>
                <a:spcPts val="600"/>
              </a:spcAft>
            </a:pPr>
            <a:r>
              <a:rPr lang="en-US" sz="1600" dirty="0" smtClean="0">
                <a:cs typeface="Calibri" panose="020F0502020204030204" pitchFamily="34" charset="0"/>
              </a:rPr>
              <a:t>Reductions to provincial and local government transfers focus primarily on infrastructure grants, which will </a:t>
            </a:r>
            <a:r>
              <a:rPr lang="en-US" sz="1600" dirty="0">
                <a:cs typeface="Calibri" panose="020F0502020204030204" pitchFamily="34" charset="0"/>
              </a:rPr>
              <a:t>result in some delays </a:t>
            </a:r>
            <a:r>
              <a:rPr lang="en-US" sz="1600" dirty="0" smtClean="0">
                <a:cs typeface="Calibri" panose="020F0502020204030204" pitchFamily="34" charset="0"/>
              </a:rPr>
              <a:t>in </a:t>
            </a:r>
            <a:r>
              <a:rPr lang="en-US" sz="1600" dirty="0">
                <a:cs typeface="Calibri" panose="020F0502020204030204" pitchFamily="34" charset="0"/>
              </a:rPr>
              <a:t>infrastructure rollout</a:t>
            </a:r>
          </a:p>
          <a:p>
            <a:pPr>
              <a:spcBef>
                <a:spcPts val="600"/>
              </a:spcBef>
              <a:spcAft>
                <a:spcPts val="600"/>
              </a:spcAft>
            </a:pPr>
            <a:r>
              <a:rPr lang="en-US" sz="1600" dirty="0" smtClean="0">
                <a:cs typeface="Calibri" panose="020F0502020204030204" pitchFamily="34" charset="0"/>
              </a:rPr>
              <a:t>Services have been protected, including grants funding school meals, bus subsidies and medicines </a:t>
            </a:r>
          </a:p>
          <a:p>
            <a:pPr>
              <a:spcBef>
                <a:spcPts val="600"/>
              </a:spcBef>
              <a:spcAft>
                <a:spcPts val="600"/>
              </a:spcAft>
            </a:pPr>
            <a:r>
              <a:rPr lang="en-US" sz="1600" dirty="0" smtClean="0">
                <a:cs typeface="Calibri" panose="020F0502020204030204" pitchFamily="34" charset="0"/>
              </a:rPr>
              <a:t>Local and provincial government equitable share grows at over 10 per cent and 7 per cent a year, respectively</a:t>
            </a:r>
          </a:p>
          <a:p>
            <a:pPr>
              <a:spcBef>
                <a:spcPts val="600"/>
              </a:spcBef>
              <a:spcAft>
                <a:spcPts val="600"/>
              </a:spcAft>
            </a:pPr>
            <a:r>
              <a:rPr lang="en-US" sz="1600" dirty="0" smtClean="0">
                <a:cs typeface="Calibri" panose="020F0502020204030204" pitchFamily="34" charset="0"/>
              </a:rPr>
              <a:t>Over </a:t>
            </a:r>
            <a:r>
              <a:rPr lang="en-US" sz="1600" dirty="0">
                <a:cs typeface="Calibri" panose="020F0502020204030204" pitchFamily="34" charset="0"/>
              </a:rPr>
              <a:t>the </a:t>
            </a:r>
            <a:r>
              <a:rPr lang="en-US" sz="1600" dirty="0" smtClean="0">
                <a:cs typeface="Calibri" panose="020F0502020204030204" pitchFamily="34" charset="0"/>
              </a:rPr>
              <a:t>MTEF, total </a:t>
            </a:r>
            <a:r>
              <a:rPr lang="en-US" sz="1600" dirty="0">
                <a:cs typeface="Calibri" panose="020F0502020204030204" pitchFamily="34" charset="0"/>
              </a:rPr>
              <a:t>provincial allocations are reduced by 1 per cent </a:t>
            </a:r>
            <a:r>
              <a:rPr lang="en-US" sz="1600" dirty="0" smtClean="0">
                <a:cs typeface="Calibri" panose="020F0502020204030204" pitchFamily="34" charset="0"/>
              </a:rPr>
              <a:t>and </a:t>
            </a:r>
            <a:r>
              <a:rPr lang="en-US" sz="1600" dirty="0">
                <a:cs typeface="Calibri" panose="020F0502020204030204" pitchFamily="34" charset="0"/>
              </a:rPr>
              <a:t>local government by 3.5 per cent</a:t>
            </a:r>
            <a:endParaRPr lang="en-US" sz="1600" dirty="0"/>
          </a:p>
          <a:p>
            <a:pPr>
              <a:spcBef>
                <a:spcPts val="600"/>
              </a:spcBef>
              <a:spcAft>
                <a:spcPts val="600"/>
              </a:spcAft>
            </a:pPr>
            <a:endParaRPr lang="en-US" sz="1600" dirty="0" smtClean="0">
              <a:cs typeface="Calibri" panose="020F0502020204030204" pitchFamily="34" charset="0"/>
            </a:endParaRPr>
          </a:p>
        </p:txBody>
      </p:sp>
      <p:sp>
        <p:nvSpPr>
          <p:cNvPr id="4" name="Slide Number Placeholder 3"/>
          <p:cNvSpPr>
            <a:spLocks noGrp="1"/>
          </p:cNvSpPr>
          <p:nvPr>
            <p:ph type="sldNum" sz="quarter" idx="12"/>
          </p:nvPr>
        </p:nvSpPr>
        <p:spPr/>
        <p:txBody>
          <a:bodyPr/>
          <a:lstStyle/>
          <a:p>
            <a:pPr>
              <a:defRPr/>
            </a:pPr>
            <a:fld id="{340F85A1-E419-4A9D-98FD-9FA4278D085E}" type="slidenum">
              <a:rPr lang="en-US" smtClean="0">
                <a:solidFill>
                  <a:srgbClr val="000000"/>
                </a:solidFill>
              </a:rPr>
              <a:pPr>
                <a:defRPr/>
              </a:pPr>
              <a:t>17</a:t>
            </a:fld>
            <a:endParaRPr lang="en-US" b="0">
              <a:solidFill>
                <a:srgbClr val="000000"/>
              </a:solidFill>
              <a:latin typeface="Arial"/>
            </a:endParaRPr>
          </a:p>
        </p:txBody>
      </p:sp>
      <p:sp>
        <p:nvSpPr>
          <p:cNvPr id="8" name="TextBox 7"/>
          <p:cNvSpPr txBox="1"/>
          <p:nvPr/>
        </p:nvSpPr>
        <p:spPr>
          <a:xfrm>
            <a:off x="3532701" y="1264060"/>
            <a:ext cx="5318221" cy="338554"/>
          </a:xfrm>
          <a:prstGeom prst="rect">
            <a:avLst/>
          </a:prstGeom>
          <a:solidFill>
            <a:srgbClr val="C0504D">
              <a:lumMod val="75000"/>
            </a:srgbClr>
          </a:solidFill>
          <a:ln>
            <a:noFill/>
          </a:ln>
        </p:spPr>
        <p:txBody>
          <a:bodyPr wrap="square" rtlCol="0">
            <a:spAutoFit/>
          </a:bodyPr>
          <a:lstStyle/>
          <a:p>
            <a:pPr algn="r" eaLnBrk="0" fontAlgn="base" hangingPunct="0">
              <a:spcBef>
                <a:spcPct val="0"/>
              </a:spcBef>
              <a:spcAft>
                <a:spcPct val="0"/>
              </a:spcAft>
              <a:defRPr/>
            </a:pPr>
            <a:r>
              <a:rPr lang="en-ZA" sz="1600" b="1" kern="0" dirty="0" smtClean="0">
                <a:solidFill>
                  <a:prstClr val="white"/>
                </a:solidFill>
                <a:latin typeface="Calibri" pitchFamily="34" charset="0"/>
                <a:ea typeface="ＭＳ Ｐゴシック" pitchFamily="1" charset="-128"/>
                <a:cs typeface="Calibri" pitchFamily="34" charset="0"/>
              </a:rPr>
              <a:t>Division of revenue</a:t>
            </a:r>
          </a:p>
        </p:txBody>
      </p:sp>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32701" y="1685925"/>
            <a:ext cx="5318222" cy="34568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63965835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49567"/>
            <a:ext cx="9144000" cy="941033"/>
          </a:xfrm>
        </p:spPr>
        <p:txBody>
          <a:bodyPr/>
          <a:lstStyle/>
          <a:p>
            <a:r>
              <a:rPr lang="en-ZA" dirty="0" smtClean="0"/>
              <a:t>The budget redistributes resources to the rural poor</a:t>
            </a:r>
            <a:endParaRPr lang="en-ZA" dirty="0"/>
          </a:p>
        </p:txBody>
      </p:sp>
      <p:sp>
        <p:nvSpPr>
          <p:cNvPr id="4" name="Slide Number Placeholder 3"/>
          <p:cNvSpPr>
            <a:spLocks noGrp="1"/>
          </p:cNvSpPr>
          <p:nvPr>
            <p:ph type="sldNum" sz="quarter" idx="12"/>
          </p:nvPr>
        </p:nvSpPr>
        <p:spPr/>
        <p:txBody>
          <a:bodyPr/>
          <a:lstStyle/>
          <a:p>
            <a:pPr>
              <a:defRPr/>
            </a:pPr>
            <a:fld id="{105EE355-9DC3-44A4-AFD3-128FBF2D6DE1}" type="slidenum">
              <a:rPr lang="en-US" smtClean="0"/>
              <a:pPr>
                <a:defRPr/>
              </a:pPr>
              <a:t>18</a:t>
            </a:fld>
            <a:endParaRPr lang="en-US" sz="2400" b="0"/>
          </a:p>
        </p:txBody>
      </p:sp>
      <p:sp>
        <p:nvSpPr>
          <p:cNvPr id="11" name="Content Placeholder 2"/>
          <p:cNvSpPr>
            <a:spLocks noGrp="1"/>
          </p:cNvSpPr>
          <p:nvPr>
            <p:ph idx="1"/>
          </p:nvPr>
        </p:nvSpPr>
        <p:spPr>
          <a:xfrm>
            <a:off x="93140" y="1059979"/>
            <a:ext cx="8763000" cy="1416521"/>
          </a:xfrm>
          <a:solidFill>
            <a:schemeClr val="bg1"/>
          </a:solidFill>
        </p:spPr>
        <p:txBody>
          <a:bodyPr/>
          <a:lstStyle/>
          <a:p>
            <a:pPr algn="just" eaLnBrk="1" hangingPunct="1">
              <a:spcBef>
                <a:spcPts val="600"/>
              </a:spcBef>
              <a:spcAft>
                <a:spcPts val="0"/>
              </a:spcAft>
              <a:defRPr/>
            </a:pPr>
            <a:r>
              <a:rPr lang="en-ZA" sz="1400" dirty="0"/>
              <a:t>The division of revenue redistributes substantial resources from the urban economy to fund services in rural areas. </a:t>
            </a:r>
            <a:r>
              <a:rPr lang="en-ZA" sz="1400" dirty="0" smtClean="0"/>
              <a:t>It </a:t>
            </a:r>
            <a:r>
              <a:rPr lang="en-ZA" sz="1400" dirty="0"/>
              <a:t>also subsidises services to millions of poor households in towns and cities through considerable allocations to urban municipalities and provinces. </a:t>
            </a:r>
            <a:endParaRPr lang="en-ZA" sz="1400" dirty="0" smtClean="0"/>
          </a:p>
          <a:p>
            <a:pPr algn="just" eaLnBrk="1" hangingPunct="1">
              <a:spcBef>
                <a:spcPts val="600"/>
              </a:spcBef>
              <a:spcAft>
                <a:spcPts val="0"/>
              </a:spcAft>
              <a:defRPr/>
            </a:pPr>
            <a:r>
              <a:rPr lang="en-ZA" sz="1400" dirty="0" smtClean="0"/>
              <a:t>Metropolitan </a:t>
            </a:r>
            <a:r>
              <a:rPr lang="en-ZA" sz="1400" dirty="0"/>
              <a:t>municipalities account for 70 per cent of personal income tax revenue, but receive only 31 per cent of local government transfers. </a:t>
            </a:r>
            <a:r>
              <a:rPr lang="en-ZA" sz="1400" dirty="0" smtClean="0"/>
              <a:t>The </a:t>
            </a:r>
            <a:r>
              <a:rPr lang="en-ZA" sz="1400" dirty="0"/>
              <a:t>61 mostly rural local municipalities also receive 31 per cent of transfers to local government, but account for only 5 per cent of personal income tax revenues. </a:t>
            </a:r>
            <a:endParaRPr lang="en-ZA" sz="1400" dirty="0" smtClean="0"/>
          </a:p>
        </p:txBody>
      </p:sp>
      <p:sp>
        <p:nvSpPr>
          <p:cNvPr id="12" name="TextBox 11"/>
          <p:cNvSpPr txBox="1"/>
          <p:nvPr/>
        </p:nvSpPr>
        <p:spPr>
          <a:xfrm>
            <a:off x="93140" y="2544809"/>
            <a:ext cx="4391024" cy="338554"/>
          </a:xfrm>
          <a:prstGeom prst="rect">
            <a:avLst/>
          </a:prstGeom>
          <a:solidFill>
            <a:srgbClr val="C0504D">
              <a:lumMod val="75000"/>
            </a:srgbClr>
          </a:solidFill>
        </p:spPr>
        <p:txBody>
          <a:bodyPr wrap="square" rtlCol="0">
            <a:spAutoFit/>
          </a:bodyPr>
          <a:lstStyle/>
          <a:p>
            <a:pPr marL="0" marR="0" lvl="0" indent="0" algn="r" defTabSz="914400" eaLnBrk="0" fontAlgn="base" latinLnBrk="0" hangingPunct="0">
              <a:lnSpc>
                <a:spcPct val="100000"/>
              </a:lnSpc>
              <a:spcBef>
                <a:spcPct val="0"/>
              </a:spcBef>
              <a:spcAft>
                <a:spcPct val="0"/>
              </a:spcAft>
              <a:buClrTx/>
              <a:buSzTx/>
              <a:buFontTx/>
              <a:buNone/>
              <a:tabLst/>
              <a:defRPr/>
            </a:pPr>
            <a:r>
              <a:rPr kumimoji="0" lang="en-ZA" sz="1600" b="1" i="0" u="none" strike="noStrike" kern="0" cap="none" spc="0" normalizeH="0" baseline="0" noProof="0" dirty="0" smtClean="0">
                <a:ln>
                  <a:noFill/>
                </a:ln>
                <a:solidFill>
                  <a:prstClr val="white"/>
                </a:solidFill>
                <a:effectLst/>
                <a:uLnTx/>
                <a:uFillTx/>
                <a:latin typeface="Calibri" pitchFamily="34" charset="0"/>
                <a:ea typeface="ＭＳ Ｐゴシック" pitchFamily="1" charset="-128"/>
                <a:cs typeface="Calibri" pitchFamily="34" charset="0"/>
              </a:rPr>
              <a:t>Per capita allocations to provinces</a:t>
            </a:r>
          </a:p>
        </p:txBody>
      </p:sp>
      <p:sp>
        <p:nvSpPr>
          <p:cNvPr id="13" name="TextBox 12"/>
          <p:cNvSpPr txBox="1"/>
          <p:nvPr/>
        </p:nvSpPr>
        <p:spPr>
          <a:xfrm>
            <a:off x="4621728" y="2544809"/>
            <a:ext cx="4391024" cy="338554"/>
          </a:xfrm>
          <a:prstGeom prst="rect">
            <a:avLst/>
          </a:prstGeom>
          <a:solidFill>
            <a:srgbClr val="C0504D">
              <a:lumMod val="75000"/>
            </a:srgbClr>
          </a:solidFill>
        </p:spPr>
        <p:txBody>
          <a:bodyPr wrap="square" rtlCol="0">
            <a:spAutoFit/>
          </a:bodyPr>
          <a:lstStyle/>
          <a:p>
            <a:pPr marL="0" marR="0" lvl="0" indent="0" algn="r" defTabSz="914400" eaLnBrk="0" fontAlgn="base" latinLnBrk="0" hangingPunct="0">
              <a:lnSpc>
                <a:spcPct val="100000"/>
              </a:lnSpc>
              <a:spcBef>
                <a:spcPct val="0"/>
              </a:spcBef>
              <a:spcAft>
                <a:spcPct val="0"/>
              </a:spcAft>
              <a:buClrTx/>
              <a:buSzTx/>
              <a:buFontTx/>
              <a:buNone/>
              <a:tabLst/>
              <a:defRPr/>
            </a:pPr>
            <a:r>
              <a:rPr kumimoji="0" lang="en-ZA" sz="1600" b="1" i="0" u="none" strike="noStrike" kern="0" cap="none" spc="0" normalizeH="0" baseline="0" noProof="0" dirty="0" smtClean="0">
                <a:ln>
                  <a:noFill/>
                </a:ln>
                <a:solidFill>
                  <a:prstClr val="white"/>
                </a:solidFill>
                <a:effectLst/>
                <a:uLnTx/>
                <a:uFillTx/>
                <a:latin typeface="Calibri" pitchFamily="34" charset="0"/>
                <a:ea typeface="ＭＳ Ｐゴシック" pitchFamily="1" charset="-128"/>
                <a:cs typeface="Calibri" pitchFamily="34" charset="0"/>
              </a:rPr>
              <a:t>Per household allocations to municipalities</a:t>
            </a:r>
          </a:p>
        </p:txBody>
      </p:sp>
      <p:pic>
        <p:nvPicPr>
          <p:cNvPr id="1027" name="Picture 3"/>
          <p:cNvPicPr preferRelativeResize="0">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756" y="2964799"/>
            <a:ext cx="4407408" cy="3200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9" name="Picture 5"/>
          <p:cNvPicPr preferRelativeResize="0">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21728" y="2964799"/>
            <a:ext cx="4407408" cy="3200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32141528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dirty="0" smtClean="0"/>
              <a:t>Compensation as a share of total consolidated expenditure</a:t>
            </a:r>
            <a:endParaRPr lang="en-ZA" dirty="0"/>
          </a:p>
        </p:txBody>
      </p:sp>
      <p:sp>
        <p:nvSpPr>
          <p:cNvPr id="3" name="Content Placeholder 2"/>
          <p:cNvSpPr>
            <a:spLocks noGrp="1"/>
          </p:cNvSpPr>
          <p:nvPr>
            <p:ph idx="1"/>
          </p:nvPr>
        </p:nvSpPr>
        <p:spPr>
          <a:xfrm>
            <a:off x="4914900" y="1238250"/>
            <a:ext cx="4000499" cy="4572000"/>
          </a:xfrm>
        </p:spPr>
        <p:txBody>
          <a:bodyPr/>
          <a:lstStyle/>
          <a:p>
            <a:pPr>
              <a:spcAft>
                <a:spcPts val="432"/>
              </a:spcAft>
            </a:pPr>
            <a:r>
              <a:rPr lang="en-US" dirty="0" smtClean="0"/>
              <a:t>In the 2016 Budget, government reduced the compensation ceilings of national and provincial departments by R10 billion in 2017/18 and R15 billion in 2018/19. </a:t>
            </a:r>
          </a:p>
          <a:p>
            <a:pPr>
              <a:spcAft>
                <a:spcPts val="432"/>
              </a:spcAft>
            </a:pPr>
            <a:r>
              <a:rPr lang="en-US" dirty="0" smtClean="0"/>
              <a:t>The compensation baselines in the 2018 Budget maintain this status quo, meaning that the R85 billion baseline reductions exclude compensation of employees.</a:t>
            </a:r>
          </a:p>
          <a:p>
            <a:pPr>
              <a:spcAft>
                <a:spcPts val="432"/>
              </a:spcAft>
            </a:pPr>
            <a:r>
              <a:rPr lang="en-US" dirty="0" smtClean="0"/>
              <a:t>As a result of these adjustments, and a generally tighter fiscal environment, total national and provincial headcount growth has declined. </a:t>
            </a:r>
          </a:p>
          <a:p>
            <a:pPr>
              <a:spcAft>
                <a:spcPts val="432"/>
              </a:spcAft>
            </a:pPr>
            <a:endParaRPr lang="en-ZA" dirty="0"/>
          </a:p>
        </p:txBody>
      </p:sp>
      <p:sp>
        <p:nvSpPr>
          <p:cNvPr id="4" name="Slide Number Placeholder 3"/>
          <p:cNvSpPr>
            <a:spLocks noGrp="1"/>
          </p:cNvSpPr>
          <p:nvPr>
            <p:ph type="sldNum" sz="quarter" idx="12"/>
          </p:nvPr>
        </p:nvSpPr>
        <p:spPr/>
        <p:txBody>
          <a:bodyPr/>
          <a:lstStyle/>
          <a:p>
            <a:pPr>
              <a:defRPr/>
            </a:pPr>
            <a:fld id="{105EE355-9DC3-44A4-AFD3-128FBF2D6DE1}" type="slidenum">
              <a:rPr lang="en-US" smtClean="0">
                <a:solidFill>
                  <a:srgbClr val="000000"/>
                </a:solidFill>
              </a:rPr>
              <a:pPr>
                <a:defRPr/>
              </a:pPr>
              <a:t>19</a:t>
            </a:fld>
            <a:endParaRPr lang="en-US" sz="2400" b="0" dirty="0">
              <a:solidFill>
                <a:srgbClr val="000000"/>
              </a:solidFill>
            </a:endParaRPr>
          </a:p>
        </p:txBody>
      </p:sp>
      <p:pic>
        <p:nvPicPr>
          <p:cNvPr id="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626" y="1285875"/>
            <a:ext cx="4914900" cy="4473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65710749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dirty="0" smtClean="0"/>
              <a:t>National Treasury officials	</a:t>
            </a:r>
            <a:endParaRPr lang="en-ZA" dirty="0"/>
          </a:p>
        </p:txBody>
      </p:sp>
      <p:sp>
        <p:nvSpPr>
          <p:cNvPr id="3" name="Content Placeholder 2"/>
          <p:cNvSpPr>
            <a:spLocks noGrp="1"/>
          </p:cNvSpPr>
          <p:nvPr>
            <p:ph idx="1"/>
          </p:nvPr>
        </p:nvSpPr>
        <p:spPr>
          <a:xfrm>
            <a:off x="142874" y="1981200"/>
            <a:ext cx="8858251" cy="3732932"/>
          </a:xfrm>
        </p:spPr>
        <p:txBody>
          <a:bodyPr>
            <a:noAutofit/>
          </a:bodyPr>
          <a:lstStyle/>
          <a:p>
            <a:pPr algn="just">
              <a:spcBef>
                <a:spcPts val="600"/>
              </a:spcBef>
              <a:spcAft>
                <a:spcPts val="600"/>
              </a:spcAft>
            </a:pPr>
            <a:r>
              <a:rPr lang="en-ZA" dirty="0" smtClean="0"/>
              <a:t>Ismail Momoniat – DDG Tax and Financial Sector Policy</a:t>
            </a:r>
          </a:p>
          <a:p>
            <a:pPr algn="just">
              <a:spcBef>
                <a:spcPts val="600"/>
              </a:spcBef>
              <a:spcAft>
                <a:spcPts val="600"/>
              </a:spcAft>
            </a:pPr>
            <a:r>
              <a:rPr lang="en-ZA" dirty="0" smtClean="0"/>
              <a:t>Ian Stuart – Acting DDG Budget Office</a:t>
            </a:r>
          </a:p>
          <a:p>
            <a:pPr algn="just">
              <a:spcBef>
                <a:spcPts val="600"/>
              </a:spcBef>
              <a:spcAft>
                <a:spcPts val="600"/>
              </a:spcAft>
            </a:pPr>
            <a:r>
              <a:rPr lang="en-ZA" dirty="0" smtClean="0"/>
              <a:t>Debra Makwiramiti – </a:t>
            </a:r>
            <a:r>
              <a:rPr lang="en-ZA" dirty="0" smtClean="0"/>
              <a:t>Acting Director, Fiscal Analysis</a:t>
            </a:r>
            <a:endParaRPr lang="en-ZA" dirty="0" smtClean="0"/>
          </a:p>
          <a:p>
            <a:pPr algn="just">
              <a:spcBef>
                <a:spcPts val="600"/>
              </a:spcBef>
              <a:spcAft>
                <a:spcPts val="600"/>
              </a:spcAft>
            </a:pPr>
            <a:r>
              <a:rPr lang="en-ZA" dirty="0" smtClean="0"/>
              <a:t>Chris Axelson – Acting CD Economic Tax Analysis</a:t>
            </a:r>
          </a:p>
          <a:p>
            <a:pPr algn="just">
              <a:spcBef>
                <a:spcPts val="600"/>
              </a:spcBef>
              <a:spcAft>
                <a:spcPts val="600"/>
              </a:spcAft>
            </a:pPr>
            <a:r>
              <a:rPr lang="en-ZA" dirty="0" smtClean="0"/>
              <a:t>Mpho Legote – Director: Indirect Taxes</a:t>
            </a:r>
          </a:p>
          <a:p>
            <a:pPr lvl="1" algn="just">
              <a:spcBef>
                <a:spcPts val="600"/>
              </a:spcBef>
              <a:spcAft>
                <a:spcPts val="600"/>
              </a:spcAft>
            </a:pPr>
            <a:endParaRPr lang="en-ZA" dirty="0" smtClean="0"/>
          </a:p>
          <a:p>
            <a:pPr algn="just">
              <a:spcBef>
                <a:spcPts val="600"/>
              </a:spcBef>
              <a:spcAft>
                <a:spcPts val="600"/>
              </a:spcAft>
            </a:pPr>
            <a:endParaRPr lang="en-ZA" dirty="0" smtClean="0"/>
          </a:p>
          <a:p>
            <a:pPr algn="just">
              <a:spcBef>
                <a:spcPts val="600"/>
              </a:spcBef>
              <a:spcAft>
                <a:spcPts val="600"/>
              </a:spcAft>
            </a:pPr>
            <a:endParaRPr lang="en-ZA" dirty="0" smtClean="0"/>
          </a:p>
        </p:txBody>
      </p:sp>
    </p:spTree>
    <p:extLst>
      <p:ext uri="{BB962C8B-B14F-4D97-AF65-F5344CB8AC3E}">
        <p14:creationId xmlns:p14="http://schemas.microsoft.com/office/powerpoint/2010/main" val="39286248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9049"/>
            <a:ext cx="9144000" cy="1014984"/>
          </a:xfrm>
        </p:spPr>
        <p:txBody>
          <a:bodyPr/>
          <a:lstStyle/>
          <a:p>
            <a:r>
              <a:rPr lang="en-ZA" dirty="0" smtClean="0"/>
              <a:t>Consolidated spending in 2018/19 by economic classification</a:t>
            </a:r>
            <a:endParaRPr lang="en-ZA" dirty="0"/>
          </a:p>
        </p:txBody>
      </p:sp>
      <p:sp>
        <p:nvSpPr>
          <p:cNvPr id="3" name="Slide Number Placeholder 2"/>
          <p:cNvSpPr>
            <a:spLocks noGrp="1"/>
          </p:cNvSpPr>
          <p:nvPr>
            <p:ph type="sldNum" sz="quarter" idx="12"/>
          </p:nvPr>
        </p:nvSpPr>
        <p:spPr/>
        <p:txBody>
          <a:bodyPr/>
          <a:lstStyle/>
          <a:p>
            <a:pPr>
              <a:defRPr/>
            </a:pPr>
            <a:fld id="{A9097E0A-F906-4A77-A9EC-E24FF4CF222E}" type="slidenum">
              <a:rPr lang="en-US" smtClean="0">
                <a:solidFill>
                  <a:srgbClr val="000000"/>
                </a:solidFill>
              </a:rPr>
              <a:pPr>
                <a:defRPr/>
              </a:pPr>
              <a:t>20</a:t>
            </a:fld>
            <a:endParaRPr lang="en-US" sz="1400">
              <a:solidFill>
                <a:srgbClr val="000000"/>
              </a:solidFill>
            </a:endParaRPr>
          </a:p>
        </p:txBody>
      </p:sp>
      <p:pic>
        <p:nvPicPr>
          <p:cNvPr id="1031" name="Picture 7"/>
          <p:cNvPicPr preferRelativeResize="0">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925" y="1014985"/>
            <a:ext cx="7966800" cy="5187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74569023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5725" y="12192"/>
            <a:ext cx="8353425" cy="1002792"/>
          </a:xfrm>
        </p:spPr>
        <p:txBody>
          <a:bodyPr/>
          <a:lstStyle/>
          <a:p>
            <a:r>
              <a:rPr lang="en-ZA" dirty="0" smtClean="0"/>
              <a:t>Road Accident Fund </a:t>
            </a:r>
            <a:endParaRPr lang="en-ZA" dirty="0"/>
          </a:p>
        </p:txBody>
      </p:sp>
      <p:sp>
        <p:nvSpPr>
          <p:cNvPr id="5" name="TextBox 4"/>
          <p:cNvSpPr txBox="1"/>
          <p:nvPr/>
        </p:nvSpPr>
        <p:spPr>
          <a:xfrm>
            <a:off x="85725" y="1214021"/>
            <a:ext cx="7305675" cy="338554"/>
          </a:xfrm>
          <a:prstGeom prst="rect">
            <a:avLst/>
          </a:prstGeom>
          <a:solidFill>
            <a:srgbClr val="C0504D">
              <a:lumMod val="75000"/>
            </a:srgbClr>
          </a:solidFill>
          <a:ln>
            <a:noFill/>
          </a:ln>
        </p:spPr>
        <p:txBody>
          <a:bodyPr wrap="square" rtlCol="0">
            <a:spAutoFit/>
          </a:bodyPr>
          <a:lstStyle/>
          <a:p>
            <a:pPr algn="r" eaLnBrk="0" fontAlgn="base" hangingPunct="0">
              <a:spcBef>
                <a:spcPct val="0"/>
              </a:spcBef>
              <a:spcAft>
                <a:spcPct val="0"/>
              </a:spcAft>
              <a:defRPr/>
            </a:pPr>
            <a:r>
              <a:rPr lang="en-ZA" sz="1600" b="1" kern="0" dirty="0" smtClean="0">
                <a:solidFill>
                  <a:prstClr val="white"/>
                </a:solidFill>
                <a:latin typeface="Calibri" pitchFamily="34" charset="0"/>
                <a:ea typeface="ＭＳ Ｐゴシック" pitchFamily="1" charset="-128"/>
                <a:cs typeface="Calibri" pitchFamily="34" charset="0"/>
              </a:rPr>
              <a:t>Financial position of social security funds</a:t>
            </a:r>
          </a:p>
        </p:txBody>
      </p:sp>
      <p:pic>
        <p:nvPicPr>
          <p:cNvPr id="1028"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5725" y="1624014"/>
            <a:ext cx="7305675" cy="29739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Content Placeholder 2"/>
          <p:cNvSpPr>
            <a:spLocks noGrp="1"/>
          </p:cNvSpPr>
          <p:nvPr>
            <p:ph idx="1"/>
          </p:nvPr>
        </p:nvSpPr>
        <p:spPr>
          <a:xfrm>
            <a:off x="180975" y="4614862"/>
            <a:ext cx="8763000" cy="795337"/>
          </a:xfrm>
        </p:spPr>
        <p:txBody>
          <a:bodyPr>
            <a:noAutofit/>
          </a:bodyPr>
          <a:lstStyle/>
          <a:p>
            <a:r>
              <a:rPr lang="en-ZA" dirty="0" smtClean="0"/>
              <a:t>Of the 52c/l increase in fuel levies, 30c goes towards the Road Accident Fund to stabilise short-term liabilities (i.e. claims finalised but not yet paid) at about R8.5 billion per year</a:t>
            </a:r>
          </a:p>
          <a:p>
            <a:r>
              <a:rPr lang="en-ZA" dirty="0" smtClean="0"/>
              <a:t>Nevertheless, actuarial estimates of the total liability grow to R355 billion by 2020/21</a:t>
            </a:r>
          </a:p>
          <a:p>
            <a:r>
              <a:rPr lang="en-ZA" dirty="0"/>
              <a:t>The Road Accident Benefit Scheme was approved by Cabinet and the Minister of Transport tabled it in Parliament in June 2017. </a:t>
            </a:r>
            <a:endParaRPr lang="en-ZA" dirty="0" smtClean="0"/>
          </a:p>
          <a:p>
            <a:endParaRPr lang="en-ZA" dirty="0" smtClean="0"/>
          </a:p>
          <a:p>
            <a:pPr marL="0" indent="0">
              <a:buNone/>
            </a:pPr>
            <a:endParaRPr lang="en-ZA" dirty="0"/>
          </a:p>
        </p:txBody>
      </p:sp>
    </p:spTree>
    <p:extLst>
      <p:ext uri="{BB962C8B-B14F-4D97-AF65-F5344CB8AC3E}">
        <p14:creationId xmlns:p14="http://schemas.microsoft.com/office/powerpoint/2010/main" val="24072199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
            <a:ext cx="9143999" cy="1000124"/>
          </a:xfrm>
        </p:spPr>
        <p:txBody>
          <a:bodyPr/>
          <a:lstStyle/>
          <a:p>
            <a:r>
              <a:rPr lang="en-US" b="1" dirty="0" smtClean="0">
                <a:latin typeface="Calibri" pitchFamily="34" charset="0"/>
              </a:rPr>
              <a:t>Key </a:t>
            </a:r>
            <a:r>
              <a:rPr lang="en-US" b="1" dirty="0">
                <a:latin typeface="Calibri" pitchFamily="34" charset="0"/>
              </a:rPr>
              <a:t>features of a good tax system </a:t>
            </a:r>
            <a:endParaRPr lang="en-US" sz="2400" dirty="0"/>
          </a:p>
        </p:txBody>
      </p:sp>
      <p:sp>
        <p:nvSpPr>
          <p:cNvPr id="3" name="Content Placeholder 2"/>
          <p:cNvSpPr>
            <a:spLocks noGrp="1"/>
          </p:cNvSpPr>
          <p:nvPr>
            <p:ph idx="1"/>
          </p:nvPr>
        </p:nvSpPr>
        <p:spPr>
          <a:xfrm>
            <a:off x="114300" y="1266824"/>
            <a:ext cx="8801100" cy="4872955"/>
          </a:xfrm>
        </p:spPr>
        <p:txBody>
          <a:bodyPr/>
          <a:lstStyle/>
          <a:p>
            <a:pPr marL="0" indent="0">
              <a:buNone/>
            </a:pPr>
            <a:r>
              <a:rPr lang="en-GB" dirty="0" smtClean="0">
                <a:latin typeface="Calibri" pitchFamily="34" charset="0"/>
                <a:cs typeface="Calibri" pitchFamily="34" charset="0"/>
              </a:rPr>
              <a:t>The tax system should be considered in its entirety:</a:t>
            </a:r>
          </a:p>
          <a:p>
            <a:pPr lvl="1">
              <a:buFont typeface="Wingdings" panose="05000000000000000000" pitchFamily="2" charset="2"/>
              <a:buChar char="§"/>
            </a:pPr>
            <a:r>
              <a:rPr lang="en-GB" dirty="0" smtClean="0">
                <a:latin typeface="Calibri" pitchFamily="34" charset="0"/>
              </a:rPr>
              <a:t>Taxes should </a:t>
            </a:r>
            <a:r>
              <a:rPr lang="en-GB" dirty="0">
                <a:latin typeface="Calibri" pitchFamily="34" charset="0"/>
              </a:rPr>
              <a:t>be structured to meet overall spending needs and the earmarking of revenues for particular purposes should be avoided</a:t>
            </a:r>
            <a:r>
              <a:rPr lang="en-GB" dirty="0" smtClean="0">
                <a:latin typeface="Calibri" pitchFamily="34" charset="0"/>
              </a:rPr>
              <a:t>.</a:t>
            </a:r>
          </a:p>
          <a:p>
            <a:pPr lvl="1">
              <a:buFont typeface="Wingdings" panose="05000000000000000000" pitchFamily="2" charset="2"/>
              <a:buChar char="§"/>
            </a:pPr>
            <a:r>
              <a:rPr lang="en-GB" dirty="0" smtClean="0">
                <a:latin typeface="Calibri" pitchFamily="34" charset="0"/>
              </a:rPr>
              <a:t>Not </a:t>
            </a:r>
            <a:r>
              <a:rPr lang="en-GB" dirty="0">
                <a:latin typeface="Calibri" pitchFamily="34" charset="0"/>
              </a:rPr>
              <a:t>all taxes need to address all objectives. </a:t>
            </a:r>
            <a:endParaRPr lang="en-GB" dirty="0" smtClean="0">
              <a:latin typeface="Calibri" pitchFamily="34" charset="0"/>
            </a:endParaRPr>
          </a:p>
          <a:p>
            <a:pPr lvl="1">
              <a:buFont typeface="Wingdings" panose="05000000000000000000" pitchFamily="2" charset="2"/>
              <a:buChar char="§"/>
            </a:pPr>
            <a:r>
              <a:rPr lang="en-GB" dirty="0" smtClean="0">
                <a:latin typeface="Calibri" pitchFamily="34" charset="0"/>
              </a:rPr>
              <a:t>Not </a:t>
            </a:r>
            <a:r>
              <a:rPr lang="en-GB" dirty="0">
                <a:latin typeface="Calibri" pitchFamily="34" charset="0"/>
              </a:rPr>
              <a:t>all taxes need to be progressive as long as the overall system is</a:t>
            </a:r>
            <a:r>
              <a:rPr lang="en-GB" dirty="0" smtClean="0">
                <a:latin typeface="Calibri" pitchFamily="34" charset="0"/>
              </a:rPr>
              <a:t>.</a:t>
            </a:r>
          </a:p>
          <a:p>
            <a:pPr marL="457200" lvl="1" indent="0">
              <a:buNone/>
            </a:pPr>
            <a:r>
              <a:rPr lang="en-GB" dirty="0" smtClean="0">
                <a:latin typeface="Calibri" pitchFamily="34" charset="0"/>
              </a:rPr>
              <a:t> </a:t>
            </a:r>
          </a:p>
          <a:p>
            <a:pPr marL="0" lvl="1" indent="0">
              <a:buNone/>
            </a:pPr>
            <a:r>
              <a:rPr lang="en-GB" dirty="0">
                <a:cs typeface="Calibri" pitchFamily="34" charset="0"/>
              </a:rPr>
              <a:t>Generally, the right tools for achieving distributional objectives are direct personal taxes and </a:t>
            </a:r>
            <a:r>
              <a:rPr lang="en-GB" dirty="0" smtClean="0">
                <a:cs typeface="Calibri" pitchFamily="34" charset="0"/>
              </a:rPr>
              <a:t>benefits/spending</a:t>
            </a:r>
            <a:r>
              <a:rPr lang="en-GB" dirty="0">
                <a:cs typeface="Calibri" pitchFamily="34" charset="0"/>
              </a:rPr>
              <a:t>. </a:t>
            </a:r>
            <a:endParaRPr lang="en-GB" dirty="0" smtClean="0">
              <a:cs typeface="Calibri" pitchFamily="34" charset="0"/>
            </a:endParaRPr>
          </a:p>
          <a:p>
            <a:pPr marL="0" lvl="1" indent="0">
              <a:buNone/>
            </a:pPr>
            <a:endParaRPr lang="en-GB" dirty="0">
              <a:cs typeface="Calibri" pitchFamily="34" charset="0"/>
            </a:endParaRPr>
          </a:p>
          <a:p>
            <a:pPr marL="0" lvl="1" indent="0">
              <a:buNone/>
            </a:pPr>
            <a:r>
              <a:rPr lang="en-GB" dirty="0">
                <a:cs typeface="Calibri" pitchFamily="34" charset="0"/>
              </a:rPr>
              <a:t>PIT can be designed to achieve the desired degree of progressivity; other aspects of the tax system can be focused on achieving </a:t>
            </a:r>
            <a:r>
              <a:rPr lang="en-GB" dirty="0" smtClean="0">
                <a:cs typeface="Calibri" pitchFamily="34" charset="0"/>
              </a:rPr>
              <a:t>efficiency.</a:t>
            </a:r>
          </a:p>
          <a:p>
            <a:pPr marL="0" lvl="1" indent="0" algn="r">
              <a:buNone/>
            </a:pPr>
            <a:r>
              <a:rPr lang="en-GB" sz="1050" i="1" u="sng" dirty="0" smtClean="0">
                <a:latin typeface="Calibri" pitchFamily="34" charset="0"/>
                <a:cs typeface="Calibri" pitchFamily="34" charset="0"/>
              </a:rPr>
              <a:t>Source</a:t>
            </a:r>
            <a:r>
              <a:rPr lang="en-GB" sz="1050" dirty="0">
                <a:latin typeface="Calibri" pitchFamily="34" charset="0"/>
                <a:cs typeface="Calibri" pitchFamily="34" charset="0"/>
              </a:rPr>
              <a:t>: Institute for Fiscal Studies (IFS), 2011. </a:t>
            </a:r>
            <a:r>
              <a:rPr lang="en-GB" sz="1050" i="1" dirty="0">
                <a:latin typeface="Calibri" pitchFamily="34" charset="0"/>
                <a:cs typeface="Calibri" pitchFamily="34" charset="0"/>
              </a:rPr>
              <a:t>Mirrlees Review: Reforming the tax system for the 21</a:t>
            </a:r>
            <a:r>
              <a:rPr lang="en-GB" sz="1050" i="1" baseline="30000" dirty="0">
                <a:latin typeface="Calibri" pitchFamily="34" charset="0"/>
                <a:cs typeface="Calibri" pitchFamily="34" charset="0"/>
              </a:rPr>
              <a:t>st</a:t>
            </a:r>
            <a:r>
              <a:rPr lang="en-GB" sz="1050" i="1" dirty="0">
                <a:latin typeface="Calibri" pitchFamily="34" charset="0"/>
                <a:cs typeface="Calibri" pitchFamily="34" charset="0"/>
              </a:rPr>
              <a:t> century, Tax by </a:t>
            </a:r>
            <a:r>
              <a:rPr lang="en-GB" sz="1050" i="1" dirty="0" smtClean="0">
                <a:latin typeface="Calibri" pitchFamily="34" charset="0"/>
                <a:cs typeface="Calibri" pitchFamily="34" charset="0"/>
              </a:rPr>
              <a:t>Design</a:t>
            </a:r>
            <a:r>
              <a:rPr lang="en-GB" sz="2000" dirty="0" smtClean="0"/>
              <a:t> </a:t>
            </a:r>
            <a:endParaRPr lang="en-US" sz="2000" dirty="0">
              <a:latin typeface="Calibri" pitchFamily="34" charset="0"/>
              <a:cs typeface="Calibri" pitchFamily="34" charset="0"/>
            </a:endParaRPr>
          </a:p>
          <a:p>
            <a:endParaRPr lang="en-US" sz="1600" dirty="0"/>
          </a:p>
        </p:txBody>
      </p:sp>
      <p:sp>
        <p:nvSpPr>
          <p:cNvPr id="4" name="Slide Number Placeholder 3"/>
          <p:cNvSpPr>
            <a:spLocks noGrp="1"/>
          </p:cNvSpPr>
          <p:nvPr>
            <p:ph type="sldNum" sz="quarter" idx="12"/>
          </p:nvPr>
        </p:nvSpPr>
        <p:spPr/>
        <p:txBody>
          <a:bodyPr/>
          <a:lstStyle/>
          <a:p>
            <a:pPr>
              <a:defRPr/>
            </a:pPr>
            <a:fld id="{18CC9CFB-5521-4678-B011-3614EFC0CBEB}" type="slidenum">
              <a:rPr lang="en-US" smtClean="0"/>
              <a:pPr>
                <a:defRPr/>
              </a:pPr>
              <a:t>22</a:t>
            </a:fld>
            <a:endParaRPr lang="en-US" sz="1400" b="0" dirty="0">
              <a:solidFill>
                <a:schemeClr val="tx1"/>
              </a:solidFill>
              <a:latin typeface="+mn-lt"/>
            </a:endParaRPr>
          </a:p>
        </p:txBody>
      </p:sp>
    </p:spTree>
    <p:extLst>
      <p:ext uri="{BB962C8B-B14F-4D97-AF65-F5344CB8AC3E}">
        <p14:creationId xmlns:p14="http://schemas.microsoft.com/office/powerpoint/2010/main" val="364051242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 y="-1"/>
            <a:ext cx="5248273" cy="981075"/>
          </a:xfrm>
        </p:spPr>
        <p:txBody>
          <a:bodyPr anchor="ctr" anchorCtr="1"/>
          <a:lstStyle/>
          <a:p>
            <a:r>
              <a:rPr lang="en-ZA" dirty="0"/>
              <a:t>Tax-to-GDP ratio in global context</a:t>
            </a:r>
          </a:p>
        </p:txBody>
      </p:sp>
      <p:sp>
        <p:nvSpPr>
          <p:cNvPr id="4" name="Slide Number Placeholder 3"/>
          <p:cNvSpPr>
            <a:spLocks noGrp="1"/>
          </p:cNvSpPr>
          <p:nvPr>
            <p:ph type="sldNum" sz="quarter" idx="12"/>
          </p:nvPr>
        </p:nvSpPr>
        <p:spPr/>
        <p:txBody>
          <a:bodyPr/>
          <a:lstStyle/>
          <a:p>
            <a:pPr>
              <a:defRPr/>
            </a:pPr>
            <a:fld id="{17112744-0DE5-4B79-9E3D-AD5ADDEE4612}" type="slidenum">
              <a:rPr lang="en-US" smtClean="0"/>
              <a:pPr>
                <a:defRPr/>
              </a:pPr>
              <a:t>23</a:t>
            </a:fld>
            <a:endParaRPr lang="en-US" sz="1400" b="0">
              <a:solidFill>
                <a:schemeClr val="tx1"/>
              </a:solidFill>
              <a:latin typeface="+mn-lt"/>
            </a:endParaRPr>
          </a:p>
        </p:txBody>
      </p:sp>
      <p:sp>
        <p:nvSpPr>
          <p:cNvPr id="5" name="TextBox 4"/>
          <p:cNvSpPr txBox="1"/>
          <p:nvPr/>
        </p:nvSpPr>
        <p:spPr>
          <a:xfrm>
            <a:off x="476250" y="1129454"/>
            <a:ext cx="8177213" cy="338554"/>
          </a:xfrm>
          <a:prstGeom prst="rect">
            <a:avLst/>
          </a:prstGeom>
          <a:solidFill>
            <a:srgbClr val="C0504D">
              <a:lumMod val="75000"/>
            </a:srgbClr>
          </a:solidFill>
          <a:ln>
            <a:noFill/>
          </a:ln>
        </p:spPr>
        <p:txBody>
          <a:bodyPr wrap="square" rtlCol="0">
            <a:spAutoFit/>
          </a:bodyPr>
          <a:lstStyle/>
          <a:p>
            <a:pPr algn="r" eaLnBrk="0" fontAlgn="base" hangingPunct="0">
              <a:spcBef>
                <a:spcPct val="0"/>
              </a:spcBef>
              <a:spcAft>
                <a:spcPct val="0"/>
              </a:spcAft>
              <a:defRPr/>
            </a:pPr>
            <a:r>
              <a:rPr lang="en-ZA" sz="1600" b="1" kern="0" dirty="0" smtClean="0">
                <a:solidFill>
                  <a:prstClr val="white"/>
                </a:solidFill>
                <a:latin typeface="Calibri" pitchFamily="34" charset="0"/>
                <a:ea typeface="ＭＳ Ｐゴシック" pitchFamily="1" charset="-128"/>
                <a:cs typeface="Calibri" pitchFamily="34" charset="0"/>
              </a:rPr>
              <a:t>Tax-to-GDP ratio (OECD, 2015)</a:t>
            </a: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6250" y="1495425"/>
            <a:ext cx="8177213" cy="457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707717191"/>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44624"/>
            <a:ext cx="9144000" cy="945976"/>
          </a:xfrm>
        </p:spPr>
        <p:txBody>
          <a:bodyPr/>
          <a:lstStyle/>
          <a:p>
            <a:r>
              <a:rPr lang="en-ZA" dirty="0" smtClean="0"/>
              <a:t>Income distribution of personal income tax payers</a:t>
            </a:r>
            <a:endParaRPr lang="en-ZA" dirty="0"/>
          </a:p>
        </p:txBody>
      </p:sp>
      <p:sp>
        <p:nvSpPr>
          <p:cNvPr id="4" name="Slide Number Placeholder 3"/>
          <p:cNvSpPr>
            <a:spLocks noGrp="1"/>
          </p:cNvSpPr>
          <p:nvPr>
            <p:ph type="sldNum" sz="quarter" idx="12"/>
          </p:nvPr>
        </p:nvSpPr>
        <p:spPr/>
        <p:txBody>
          <a:bodyPr/>
          <a:lstStyle/>
          <a:p>
            <a:pPr>
              <a:defRPr/>
            </a:pPr>
            <a:fld id="{105EE355-9DC3-44A4-AFD3-128FBF2D6DE1}" type="slidenum">
              <a:rPr lang="en-US" smtClean="0"/>
              <a:pPr>
                <a:defRPr/>
              </a:pPr>
              <a:t>24</a:t>
            </a:fld>
            <a:endParaRPr lang="en-US" sz="2400" b="0"/>
          </a:p>
        </p:txBody>
      </p:sp>
      <p:sp>
        <p:nvSpPr>
          <p:cNvPr id="6" name="Content Placeholder 2"/>
          <p:cNvSpPr txBox="1">
            <a:spLocks/>
          </p:cNvSpPr>
          <p:nvPr/>
        </p:nvSpPr>
        <p:spPr bwMode="auto">
          <a:xfrm>
            <a:off x="106238" y="1047388"/>
            <a:ext cx="8904412" cy="10155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Font typeface="Wingdings" panose="05000000000000000000" pitchFamily="2" charset="2"/>
              <a:buChar char="§"/>
              <a:defRPr sz="1800">
                <a:solidFill>
                  <a:schemeClr val="tx1"/>
                </a:solidFill>
                <a:latin typeface="Calibri" pitchFamily="34" charset="0"/>
                <a:ea typeface="+mn-ea"/>
                <a:cs typeface="+mn-cs"/>
              </a:defRPr>
            </a:lvl1pPr>
            <a:lvl2pPr marL="742950" indent="-285750" algn="l" rtl="0" eaLnBrk="0" fontAlgn="base" hangingPunct="0">
              <a:spcBef>
                <a:spcPct val="20000"/>
              </a:spcBef>
              <a:spcAft>
                <a:spcPct val="0"/>
              </a:spcAft>
              <a:buChar char="–"/>
              <a:defRPr sz="1800">
                <a:solidFill>
                  <a:schemeClr val="tx1"/>
                </a:solidFill>
                <a:latin typeface="Calibri" pitchFamily="34" charset="0"/>
                <a:ea typeface="+mn-ea"/>
              </a:defRPr>
            </a:lvl2pPr>
            <a:lvl3pPr marL="1143000" indent="-228600" algn="l" rtl="0" eaLnBrk="0" fontAlgn="base" hangingPunct="0">
              <a:spcBef>
                <a:spcPct val="20000"/>
              </a:spcBef>
              <a:spcAft>
                <a:spcPct val="0"/>
              </a:spcAft>
              <a:buChar char="•"/>
              <a:defRPr sz="1600">
                <a:solidFill>
                  <a:schemeClr val="tx1"/>
                </a:solidFill>
                <a:latin typeface="Calibri" pitchFamily="34" charset="0"/>
                <a:ea typeface="+mn-ea"/>
              </a:defRPr>
            </a:lvl3pPr>
            <a:lvl4pPr marL="1600200" indent="-228600" algn="l" rtl="0" eaLnBrk="0" fontAlgn="base" hangingPunct="0">
              <a:spcBef>
                <a:spcPct val="20000"/>
              </a:spcBef>
              <a:spcAft>
                <a:spcPct val="0"/>
              </a:spcAft>
              <a:buChar char="–"/>
              <a:defRPr sz="1600">
                <a:solidFill>
                  <a:schemeClr val="tx1"/>
                </a:solidFill>
                <a:latin typeface="Calibri" pitchFamily="34" charset="0"/>
                <a:ea typeface="+mn-ea"/>
              </a:defRPr>
            </a:lvl4pPr>
            <a:lvl5pPr marL="2057400" indent="-228600" algn="l" rtl="0" eaLnBrk="0" fontAlgn="base" hangingPunct="0">
              <a:spcBef>
                <a:spcPct val="20000"/>
              </a:spcBef>
              <a:spcAft>
                <a:spcPct val="0"/>
              </a:spcAft>
              <a:buChar char="»"/>
              <a:defRPr sz="1600">
                <a:solidFill>
                  <a:schemeClr val="tx1"/>
                </a:solidFill>
                <a:latin typeface="Calibri" pitchFamily="34" charset="0"/>
                <a:ea typeface="+mn-ea"/>
              </a:defRPr>
            </a:lvl5pPr>
            <a:lvl6pPr marL="2514600" indent="-228600" algn="l" rtl="0" fontAlgn="base">
              <a:spcBef>
                <a:spcPct val="20000"/>
              </a:spcBef>
              <a:spcAft>
                <a:spcPct val="0"/>
              </a:spcAft>
              <a:buChar char="»"/>
              <a:defRPr sz="2000">
                <a:solidFill>
                  <a:schemeClr val="tx1"/>
                </a:solidFill>
                <a:latin typeface="+mn-lt"/>
                <a:ea typeface="+mn-ea"/>
              </a:defRPr>
            </a:lvl6pPr>
            <a:lvl7pPr marL="2971800" indent="-228600" algn="l" rtl="0" fontAlgn="base">
              <a:spcBef>
                <a:spcPct val="20000"/>
              </a:spcBef>
              <a:spcAft>
                <a:spcPct val="0"/>
              </a:spcAft>
              <a:buChar char="»"/>
              <a:defRPr sz="2000">
                <a:solidFill>
                  <a:schemeClr val="tx1"/>
                </a:solidFill>
                <a:latin typeface="+mn-lt"/>
                <a:ea typeface="+mn-ea"/>
              </a:defRPr>
            </a:lvl7pPr>
            <a:lvl8pPr marL="3429000" indent="-228600" algn="l" rtl="0" fontAlgn="base">
              <a:spcBef>
                <a:spcPct val="20000"/>
              </a:spcBef>
              <a:spcAft>
                <a:spcPct val="0"/>
              </a:spcAft>
              <a:buChar char="»"/>
              <a:defRPr sz="2000">
                <a:solidFill>
                  <a:schemeClr val="tx1"/>
                </a:solidFill>
                <a:latin typeface="+mn-lt"/>
                <a:ea typeface="+mn-ea"/>
              </a:defRPr>
            </a:lvl8pPr>
            <a:lvl9pPr marL="3886200" indent="-228600" algn="l" rtl="0" fontAlgn="base">
              <a:spcBef>
                <a:spcPct val="20000"/>
              </a:spcBef>
              <a:spcAft>
                <a:spcPct val="0"/>
              </a:spcAft>
              <a:buChar char="»"/>
              <a:defRPr sz="2000">
                <a:solidFill>
                  <a:schemeClr val="tx1"/>
                </a:solidFill>
                <a:latin typeface="+mn-lt"/>
                <a:ea typeface="+mn-ea"/>
              </a:defRPr>
            </a:lvl9pPr>
          </a:lstStyle>
          <a:p>
            <a:pPr>
              <a:spcBef>
                <a:spcPts val="600"/>
              </a:spcBef>
            </a:pPr>
            <a:r>
              <a:rPr lang="en-US" sz="1600" dirty="0" smtClean="0"/>
              <a:t>The personal income tax system is progressive. About 50 per cent of personal income tax is paid by 500 000 people</a:t>
            </a:r>
          </a:p>
          <a:p>
            <a:pPr>
              <a:spcBef>
                <a:spcPts val="600"/>
              </a:spcBef>
            </a:pPr>
            <a:r>
              <a:rPr lang="en-US" sz="1600" dirty="0" smtClean="0"/>
              <a:t>In addition, Budget 2018 adds a further </a:t>
            </a:r>
            <a:r>
              <a:rPr lang="en-US" sz="1600" dirty="0"/>
              <a:t>R6.8 </a:t>
            </a:r>
            <a:r>
              <a:rPr lang="en-US" sz="1600" dirty="0" smtClean="0"/>
              <a:t>billion to PIT, partly through zero per cent inflation relief for the top four income tax brackets</a:t>
            </a:r>
          </a:p>
          <a:p>
            <a:pPr marL="0" indent="0">
              <a:spcBef>
                <a:spcPts val="1200"/>
              </a:spcBef>
              <a:buNone/>
            </a:pPr>
            <a:endParaRPr lang="en-ZA" sz="1400" kern="0" dirty="0" smtClean="0"/>
          </a:p>
        </p:txBody>
      </p:sp>
      <p:pic>
        <p:nvPicPr>
          <p:cNvPr id="3" name="Picture 2"/>
          <p:cNvPicPr>
            <a:picLocks noChangeAspect="1"/>
          </p:cNvPicPr>
          <p:nvPr/>
        </p:nvPicPr>
        <p:blipFill rotWithShape="1">
          <a:blip r:embed="rId3"/>
          <a:srcRect t="6225"/>
          <a:stretch/>
        </p:blipFill>
        <p:spPr>
          <a:xfrm>
            <a:off x="467544" y="2545837"/>
            <a:ext cx="7431520" cy="3494517"/>
          </a:xfrm>
          <a:prstGeom prst="rect">
            <a:avLst/>
          </a:prstGeom>
        </p:spPr>
      </p:pic>
      <p:sp>
        <p:nvSpPr>
          <p:cNvPr id="5" name="Rounded Rectangle 4"/>
          <p:cNvSpPr/>
          <p:nvPr/>
        </p:nvSpPr>
        <p:spPr bwMode="auto">
          <a:xfrm>
            <a:off x="5580112" y="3573016"/>
            <a:ext cx="1008112" cy="1440160"/>
          </a:xfrm>
          <a:prstGeom prst="roundRect">
            <a:avLst/>
          </a:prstGeom>
          <a:noFill/>
          <a:ln w="38100" cap="flat" cmpd="sng" algn="ctr">
            <a:solidFill>
              <a:srgbClr val="B904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400" b="0" i="0" u="none" strike="noStrike" cap="none" normalizeH="0" baseline="0" smtClean="0">
              <a:ln>
                <a:noFill/>
              </a:ln>
              <a:solidFill>
                <a:schemeClr val="tx1"/>
              </a:solidFill>
              <a:effectLst/>
              <a:latin typeface="Arial" charset="0"/>
              <a:ea typeface="ＭＳ Ｐゴシック" pitchFamily="1" charset="-128"/>
            </a:endParaRPr>
          </a:p>
        </p:txBody>
      </p:sp>
      <p:sp>
        <p:nvSpPr>
          <p:cNvPr id="7" name="Rounded Rectangle 6"/>
          <p:cNvSpPr/>
          <p:nvPr/>
        </p:nvSpPr>
        <p:spPr bwMode="auto">
          <a:xfrm>
            <a:off x="467544" y="5229200"/>
            <a:ext cx="2228031" cy="219100"/>
          </a:xfrm>
          <a:prstGeom prst="roundRect">
            <a:avLst/>
          </a:prstGeom>
          <a:noFill/>
          <a:ln w="38100" cap="flat" cmpd="sng" algn="ctr">
            <a:solidFill>
              <a:srgbClr val="B904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400" b="0" i="0" u="none" strike="noStrike" cap="none" normalizeH="0" baseline="0" smtClean="0">
              <a:ln>
                <a:noFill/>
              </a:ln>
              <a:solidFill>
                <a:schemeClr val="tx1"/>
              </a:solidFill>
              <a:effectLst/>
              <a:latin typeface="Arial" charset="0"/>
              <a:ea typeface="ＭＳ Ｐゴシック" pitchFamily="1" charset="-128"/>
            </a:endParaRPr>
          </a:p>
        </p:txBody>
      </p:sp>
      <p:sp>
        <p:nvSpPr>
          <p:cNvPr id="8" name="TextBox 7"/>
          <p:cNvSpPr txBox="1"/>
          <p:nvPr/>
        </p:nvSpPr>
        <p:spPr>
          <a:xfrm>
            <a:off x="554042" y="2186729"/>
            <a:ext cx="7345022" cy="338554"/>
          </a:xfrm>
          <a:prstGeom prst="rect">
            <a:avLst/>
          </a:prstGeom>
          <a:solidFill>
            <a:srgbClr val="C0504D">
              <a:lumMod val="75000"/>
            </a:srgbClr>
          </a:solidFill>
          <a:ln>
            <a:noFill/>
          </a:ln>
        </p:spPr>
        <p:txBody>
          <a:bodyPr wrap="square" rtlCol="0">
            <a:spAutoFit/>
          </a:bodyPr>
          <a:lstStyle/>
          <a:p>
            <a:pPr algn="r" eaLnBrk="0" fontAlgn="base" hangingPunct="0">
              <a:spcBef>
                <a:spcPct val="0"/>
              </a:spcBef>
              <a:spcAft>
                <a:spcPct val="0"/>
              </a:spcAft>
              <a:defRPr/>
            </a:pPr>
            <a:r>
              <a:rPr lang="en-ZA" sz="1600" b="1" kern="0" dirty="0" smtClean="0">
                <a:solidFill>
                  <a:prstClr val="white"/>
                </a:solidFill>
                <a:latin typeface="Calibri" pitchFamily="34" charset="0"/>
                <a:ea typeface="ＭＳ Ｐゴシック" pitchFamily="1" charset="-128"/>
                <a:cs typeface="Calibri" pitchFamily="34" charset="0"/>
              </a:rPr>
              <a:t>Estimates of individual tax payers and taxable income, 2018/19</a:t>
            </a:r>
          </a:p>
        </p:txBody>
      </p:sp>
    </p:spTree>
    <p:extLst>
      <p:ext uri="{BB962C8B-B14F-4D97-AF65-F5344CB8AC3E}">
        <p14:creationId xmlns:p14="http://schemas.microsoft.com/office/powerpoint/2010/main" val="375329498"/>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0" name="Title 1"/>
          <p:cNvSpPr>
            <a:spLocks noGrp="1"/>
          </p:cNvSpPr>
          <p:nvPr>
            <p:ph type="title"/>
          </p:nvPr>
        </p:nvSpPr>
        <p:spPr>
          <a:xfrm>
            <a:off x="0" y="0"/>
            <a:ext cx="9120554" cy="990600"/>
          </a:xfrm>
        </p:spPr>
        <p:txBody>
          <a:bodyPr/>
          <a:lstStyle/>
          <a:p>
            <a:r>
              <a:rPr lang="en-ZA" dirty="0" smtClean="0"/>
              <a:t>Revenues increasingly reliant on personal income taxes</a:t>
            </a:r>
            <a:endParaRPr dirty="0"/>
          </a:p>
        </p:txBody>
      </p:sp>
      <p:sp>
        <p:nvSpPr>
          <p:cNvPr id="191" name="Slide Number Placeholder 190"/>
          <p:cNvSpPr>
            <a:spLocks noGrp="1"/>
          </p:cNvSpPr>
          <p:nvPr>
            <p:ph type="sldNum" sz="quarter" idx="12"/>
          </p:nvPr>
        </p:nvSpPr>
        <p:spPr/>
        <p:txBody>
          <a:bodyPr/>
          <a:lstStyle/>
          <a:p>
            <a:pPr>
              <a:defRPr/>
            </a:pPr>
            <a:fld id="{105EE355-9DC3-44A4-AFD3-128FBF2D6DE1}" type="slidenum">
              <a:rPr lang="en-US" smtClean="0"/>
              <a:pPr>
                <a:defRPr/>
              </a:pPr>
              <a:t>25</a:t>
            </a:fld>
            <a:endParaRPr lang="en-US" sz="2400" b="0"/>
          </a:p>
        </p:txBody>
      </p:sp>
      <p:sp>
        <p:nvSpPr>
          <p:cNvPr id="5" name="TextBox 4"/>
          <p:cNvSpPr txBox="1"/>
          <p:nvPr/>
        </p:nvSpPr>
        <p:spPr>
          <a:xfrm>
            <a:off x="1133476" y="1129454"/>
            <a:ext cx="7724774" cy="338554"/>
          </a:xfrm>
          <a:prstGeom prst="rect">
            <a:avLst/>
          </a:prstGeom>
          <a:solidFill>
            <a:srgbClr val="C0504D">
              <a:lumMod val="75000"/>
            </a:srgbClr>
          </a:solidFill>
          <a:ln>
            <a:noFill/>
          </a:ln>
        </p:spPr>
        <p:txBody>
          <a:bodyPr wrap="square" rtlCol="0">
            <a:spAutoFit/>
          </a:bodyPr>
          <a:lstStyle/>
          <a:p>
            <a:pPr algn="r" eaLnBrk="0" fontAlgn="base" hangingPunct="0">
              <a:spcBef>
                <a:spcPct val="0"/>
              </a:spcBef>
              <a:spcAft>
                <a:spcPct val="0"/>
              </a:spcAft>
              <a:defRPr/>
            </a:pPr>
            <a:r>
              <a:rPr lang="en-ZA" sz="1600" b="1" kern="0" dirty="0" smtClean="0">
                <a:solidFill>
                  <a:prstClr val="white"/>
                </a:solidFill>
                <a:latin typeface="Calibri" pitchFamily="34" charset="0"/>
                <a:ea typeface="ＭＳ Ｐゴシック" pitchFamily="1" charset="-128"/>
                <a:cs typeface="Calibri" pitchFamily="34" charset="0"/>
              </a:rPr>
              <a:t>Main tax types as a proportion of tax revenue</a:t>
            </a:r>
          </a:p>
        </p:txBody>
      </p:sp>
      <p:pic>
        <p:nvPicPr>
          <p:cNvPr id="1027" name="Picture 1" descr="image001"/>
          <p:cNvPicPr>
            <a:picLocks noChangeAspect="1" noChangeArrowheads="1"/>
          </p:cNvPicPr>
          <p:nvPr/>
        </p:nvPicPr>
        <p:blipFill rotWithShape="1">
          <a:blip r:embed="rId2">
            <a:extLst>
              <a:ext uri="{28A0092B-C50C-407E-A947-70E740481C1C}">
                <a14:useLocalDpi xmlns:a14="http://schemas.microsoft.com/office/drawing/2010/main" val="0"/>
              </a:ext>
            </a:extLst>
          </a:blip>
          <a:srcRect t="7091" b="1605"/>
          <a:stretch/>
        </p:blipFill>
        <p:spPr bwMode="auto">
          <a:xfrm>
            <a:off x="1066800" y="1532516"/>
            <a:ext cx="7849461" cy="4060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144655057"/>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019175"/>
          </a:xfrm>
        </p:spPr>
        <p:txBody>
          <a:bodyPr/>
          <a:lstStyle/>
          <a:p>
            <a:r>
              <a:rPr lang="en-ZA" dirty="0"/>
              <a:t>Personal income taxes have been increased substantially over the past four years</a:t>
            </a:r>
          </a:p>
        </p:txBody>
      </p:sp>
      <p:sp>
        <p:nvSpPr>
          <p:cNvPr id="4" name="Slide Number Placeholder 3"/>
          <p:cNvSpPr>
            <a:spLocks noGrp="1"/>
          </p:cNvSpPr>
          <p:nvPr>
            <p:ph type="sldNum" sz="quarter" idx="12"/>
          </p:nvPr>
        </p:nvSpPr>
        <p:spPr/>
        <p:txBody>
          <a:bodyPr/>
          <a:lstStyle/>
          <a:p>
            <a:pPr>
              <a:defRPr/>
            </a:pPr>
            <a:fld id="{105EE355-9DC3-44A4-AFD3-128FBF2D6DE1}" type="slidenum">
              <a:rPr lang="en-US" smtClean="0"/>
              <a:pPr>
                <a:defRPr/>
              </a:pPr>
              <a:t>26</a:t>
            </a:fld>
            <a:endParaRPr lang="en-US" sz="2400" b="0"/>
          </a:p>
        </p:txBody>
      </p:sp>
      <p:sp>
        <p:nvSpPr>
          <p:cNvPr id="6" name="Content Placeholder 2"/>
          <p:cNvSpPr txBox="1">
            <a:spLocks/>
          </p:cNvSpPr>
          <p:nvPr/>
        </p:nvSpPr>
        <p:spPr bwMode="auto">
          <a:xfrm>
            <a:off x="125288" y="1085850"/>
            <a:ext cx="8763000" cy="4772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Font typeface="Wingdings" panose="05000000000000000000" pitchFamily="2" charset="2"/>
              <a:buChar char="§"/>
              <a:defRPr sz="1800">
                <a:solidFill>
                  <a:schemeClr val="tx1"/>
                </a:solidFill>
                <a:latin typeface="Calibri" pitchFamily="34" charset="0"/>
                <a:ea typeface="+mn-ea"/>
                <a:cs typeface="+mn-cs"/>
              </a:defRPr>
            </a:lvl1pPr>
            <a:lvl2pPr marL="742950" indent="-285750" algn="l" rtl="0" eaLnBrk="0" fontAlgn="base" hangingPunct="0">
              <a:spcBef>
                <a:spcPct val="20000"/>
              </a:spcBef>
              <a:spcAft>
                <a:spcPct val="0"/>
              </a:spcAft>
              <a:buChar char="–"/>
              <a:defRPr sz="1800">
                <a:solidFill>
                  <a:schemeClr val="tx1"/>
                </a:solidFill>
                <a:latin typeface="Calibri" pitchFamily="34" charset="0"/>
                <a:ea typeface="+mn-ea"/>
              </a:defRPr>
            </a:lvl2pPr>
            <a:lvl3pPr marL="1143000" indent="-228600" algn="l" rtl="0" eaLnBrk="0" fontAlgn="base" hangingPunct="0">
              <a:spcBef>
                <a:spcPct val="20000"/>
              </a:spcBef>
              <a:spcAft>
                <a:spcPct val="0"/>
              </a:spcAft>
              <a:buChar char="•"/>
              <a:defRPr sz="1600">
                <a:solidFill>
                  <a:schemeClr val="tx1"/>
                </a:solidFill>
                <a:latin typeface="Calibri" pitchFamily="34" charset="0"/>
                <a:ea typeface="+mn-ea"/>
              </a:defRPr>
            </a:lvl3pPr>
            <a:lvl4pPr marL="1600200" indent="-228600" algn="l" rtl="0" eaLnBrk="0" fontAlgn="base" hangingPunct="0">
              <a:spcBef>
                <a:spcPct val="20000"/>
              </a:spcBef>
              <a:spcAft>
                <a:spcPct val="0"/>
              </a:spcAft>
              <a:buChar char="–"/>
              <a:defRPr sz="1600">
                <a:solidFill>
                  <a:schemeClr val="tx1"/>
                </a:solidFill>
                <a:latin typeface="Calibri" pitchFamily="34" charset="0"/>
                <a:ea typeface="+mn-ea"/>
              </a:defRPr>
            </a:lvl4pPr>
            <a:lvl5pPr marL="2057400" indent="-228600" algn="l" rtl="0" eaLnBrk="0" fontAlgn="base" hangingPunct="0">
              <a:spcBef>
                <a:spcPct val="20000"/>
              </a:spcBef>
              <a:spcAft>
                <a:spcPct val="0"/>
              </a:spcAft>
              <a:buChar char="»"/>
              <a:defRPr sz="1600">
                <a:solidFill>
                  <a:schemeClr val="tx1"/>
                </a:solidFill>
                <a:latin typeface="Calibri" pitchFamily="34" charset="0"/>
                <a:ea typeface="+mn-ea"/>
              </a:defRPr>
            </a:lvl5pPr>
            <a:lvl6pPr marL="2514600" indent="-228600" algn="l" rtl="0" fontAlgn="base">
              <a:spcBef>
                <a:spcPct val="20000"/>
              </a:spcBef>
              <a:spcAft>
                <a:spcPct val="0"/>
              </a:spcAft>
              <a:buChar char="»"/>
              <a:defRPr sz="2000">
                <a:solidFill>
                  <a:schemeClr val="tx1"/>
                </a:solidFill>
                <a:latin typeface="+mn-lt"/>
                <a:ea typeface="+mn-ea"/>
              </a:defRPr>
            </a:lvl6pPr>
            <a:lvl7pPr marL="2971800" indent="-228600" algn="l" rtl="0" fontAlgn="base">
              <a:spcBef>
                <a:spcPct val="20000"/>
              </a:spcBef>
              <a:spcAft>
                <a:spcPct val="0"/>
              </a:spcAft>
              <a:buChar char="»"/>
              <a:defRPr sz="2000">
                <a:solidFill>
                  <a:schemeClr val="tx1"/>
                </a:solidFill>
                <a:latin typeface="+mn-lt"/>
                <a:ea typeface="+mn-ea"/>
              </a:defRPr>
            </a:lvl7pPr>
            <a:lvl8pPr marL="3429000" indent="-228600" algn="l" rtl="0" fontAlgn="base">
              <a:spcBef>
                <a:spcPct val="20000"/>
              </a:spcBef>
              <a:spcAft>
                <a:spcPct val="0"/>
              </a:spcAft>
              <a:buChar char="»"/>
              <a:defRPr sz="2000">
                <a:solidFill>
                  <a:schemeClr val="tx1"/>
                </a:solidFill>
                <a:latin typeface="+mn-lt"/>
                <a:ea typeface="+mn-ea"/>
              </a:defRPr>
            </a:lvl8pPr>
            <a:lvl9pPr marL="3886200" indent="-228600" algn="l" rtl="0" fontAlgn="base">
              <a:spcBef>
                <a:spcPct val="20000"/>
              </a:spcBef>
              <a:spcAft>
                <a:spcPct val="0"/>
              </a:spcAft>
              <a:buChar char="»"/>
              <a:defRPr sz="2000">
                <a:solidFill>
                  <a:schemeClr val="tx1"/>
                </a:solidFill>
                <a:latin typeface="+mn-lt"/>
                <a:ea typeface="+mn-ea"/>
              </a:defRPr>
            </a:lvl9pPr>
          </a:lstStyle>
          <a:p>
            <a:pPr>
              <a:spcBef>
                <a:spcPts val="600"/>
              </a:spcBef>
              <a:spcAft>
                <a:spcPts val="600"/>
              </a:spcAft>
            </a:pPr>
            <a:r>
              <a:rPr lang="en-ZA" kern="0" dirty="0" smtClean="0"/>
              <a:t>1 percentage point increase in 2014/15 across all the brackets</a:t>
            </a:r>
          </a:p>
          <a:p>
            <a:pPr>
              <a:spcBef>
                <a:spcPts val="600"/>
              </a:spcBef>
              <a:spcAft>
                <a:spcPts val="600"/>
              </a:spcAft>
            </a:pPr>
            <a:r>
              <a:rPr lang="en-ZA" kern="0" dirty="0" smtClean="0"/>
              <a:t>4 percentage point increase in the top bracket, from 41 per cent to 45 per cent, for 2016/17</a:t>
            </a:r>
          </a:p>
          <a:p>
            <a:pPr>
              <a:spcBef>
                <a:spcPts val="600"/>
              </a:spcBef>
              <a:spcAft>
                <a:spcPts val="600"/>
              </a:spcAft>
            </a:pPr>
            <a:r>
              <a:rPr lang="en-ZA" kern="0" dirty="0" smtClean="0"/>
              <a:t>Minimal relief for bracket creep in 2013/14 (3.5 per cent), 2016/17 (1.8 per cent) and 2017/18 (1</a:t>
            </a:r>
            <a:r>
              <a:rPr lang="en-ZA" kern="0" dirty="0"/>
              <a:t> </a:t>
            </a:r>
            <a:r>
              <a:rPr lang="en-ZA" kern="0" dirty="0" smtClean="0"/>
              <a:t>per cent)</a:t>
            </a:r>
          </a:p>
          <a:p>
            <a:pPr marL="0" indent="0">
              <a:spcBef>
                <a:spcPts val="600"/>
              </a:spcBef>
              <a:spcAft>
                <a:spcPts val="600"/>
              </a:spcAft>
              <a:buNone/>
            </a:pPr>
            <a:r>
              <a:rPr lang="en-ZA" kern="0" dirty="0" smtClean="0"/>
              <a:t>Compared to a scenario where the personal income tax tables had been increased by inflation over the past five years, </a:t>
            </a:r>
          </a:p>
          <a:p>
            <a:pPr lvl="1">
              <a:spcBef>
                <a:spcPts val="600"/>
              </a:spcBef>
              <a:spcAft>
                <a:spcPts val="600"/>
              </a:spcAft>
              <a:buFont typeface="Wingdings" panose="05000000000000000000" pitchFamily="2" charset="2"/>
              <a:buChar char="§"/>
            </a:pPr>
            <a:r>
              <a:rPr lang="en-ZA" kern="0" dirty="0" smtClean="0"/>
              <a:t>an individual earning R350 000 now pays an extra R6 200 per annum in tax</a:t>
            </a:r>
          </a:p>
          <a:p>
            <a:pPr lvl="1">
              <a:spcBef>
                <a:spcPts val="600"/>
              </a:spcBef>
              <a:spcAft>
                <a:spcPts val="600"/>
              </a:spcAft>
              <a:buFont typeface="Wingdings" panose="05000000000000000000" pitchFamily="2" charset="2"/>
              <a:buChar char="§"/>
            </a:pPr>
            <a:r>
              <a:rPr lang="en-ZA" kern="0" dirty="0" smtClean="0"/>
              <a:t>while an individual earning R2 million pays an extra R50 000 in tax in real terms</a:t>
            </a:r>
          </a:p>
          <a:p>
            <a:pPr marL="0" indent="0">
              <a:spcBef>
                <a:spcPts val="600"/>
              </a:spcBef>
              <a:spcAft>
                <a:spcPts val="600"/>
              </a:spcAft>
              <a:buNone/>
            </a:pPr>
            <a:r>
              <a:rPr lang="en-ZA" kern="0" dirty="0" smtClean="0"/>
              <a:t>Progressive changes to the personal income tax system in recent years include</a:t>
            </a:r>
          </a:p>
          <a:p>
            <a:pPr lvl="1">
              <a:spcBef>
                <a:spcPts val="600"/>
              </a:spcBef>
              <a:spcAft>
                <a:spcPts val="600"/>
              </a:spcAft>
              <a:buFont typeface="Wingdings" panose="05000000000000000000" pitchFamily="2" charset="2"/>
              <a:buChar char="§"/>
            </a:pPr>
            <a:r>
              <a:rPr lang="en-ZA" kern="0" dirty="0" smtClean="0"/>
              <a:t>moving from a medical tax deduction to a medical tax credit</a:t>
            </a:r>
          </a:p>
          <a:p>
            <a:pPr lvl="1">
              <a:spcBef>
                <a:spcPts val="600"/>
              </a:spcBef>
              <a:spcAft>
                <a:spcPts val="600"/>
              </a:spcAft>
              <a:buFont typeface="Wingdings" panose="05000000000000000000" pitchFamily="2" charset="2"/>
              <a:buChar char="§"/>
            </a:pPr>
            <a:r>
              <a:rPr lang="en-ZA" kern="0" dirty="0" smtClean="0"/>
              <a:t>limiting the deduction available for retirement fund contributions</a:t>
            </a:r>
          </a:p>
          <a:p>
            <a:pPr lvl="1">
              <a:spcBef>
                <a:spcPts val="600"/>
              </a:spcBef>
              <a:spcAft>
                <a:spcPts val="600"/>
              </a:spcAft>
              <a:buFont typeface="Wingdings" panose="05000000000000000000" pitchFamily="2" charset="2"/>
              <a:buChar char="§"/>
            </a:pPr>
            <a:r>
              <a:rPr lang="en-ZA" dirty="0" smtClean="0"/>
              <a:t>increasing the effective capital gains tax rate from 10 per cent to 18</a:t>
            </a:r>
            <a:r>
              <a:rPr lang="en-ZA" dirty="0"/>
              <a:t> </a:t>
            </a:r>
            <a:r>
              <a:rPr lang="en-ZA" dirty="0" smtClean="0"/>
              <a:t>per cent </a:t>
            </a:r>
          </a:p>
        </p:txBody>
      </p:sp>
    </p:spTree>
    <p:extLst>
      <p:ext uri="{BB962C8B-B14F-4D97-AF65-F5344CB8AC3E}">
        <p14:creationId xmlns:p14="http://schemas.microsoft.com/office/powerpoint/2010/main" val="4154164272"/>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44624"/>
            <a:ext cx="9144000" cy="945976"/>
          </a:xfrm>
        </p:spPr>
        <p:txBody>
          <a:bodyPr/>
          <a:lstStyle/>
          <a:p>
            <a:r>
              <a:rPr lang="en-US" dirty="0" smtClean="0"/>
              <a:t>The scope for substantial revenues from the top are limited</a:t>
            </a:r>
            <a:endParaRPr lang="en-ZA" dirty="0"/>
          </a:p>
        </p:txBody>
      </p:sp>
      <p:sp>
        <p:nvSpPr>
          <p:cNvPr id="4" name="Slide Number Placeholder 3"/>
          <p:cNvSpPr>
            <a:spLocks noGrp="1"/>
          </p:cNvSpPr>
          <p:nvPr>
            <p:ph type="sldNum" sz="quarter" idx="12"/>
          </p:nvPr>
        </p:nvSpPr>
        <p:spPr/>
        <p:txBody>
          <a:bodyPr/>
          <a:lstStyle/>
          <a:p>
            <a:pPr>
              <a:defRPr/>
            </a:pPr>
            <a:fld id="{105EE355-9DC3-44A4-AFD3-128FBF2D6DE1}" type="slidenum">
              <a:rPr lang="en-US" smtClean="0"/>
              <a:pPr>
                <a:defRPr/>
              </a:pPr>
              <a:t>27</a:t>
            </a:fld>
            <a:endParaRPr lang="en-US" sz="2400" b="0"/>
          </a:p>
        </p:txBody>
      </p:sp>
      <p:sp>
        <p:nvSpPr>
          <p:cNvPr id="6" name="Content Placeholder 2"/>
          <p:cNvSpPr txBox="1">
            <a:spLocks/>
          </p:cNvSpPr>
          <p:nvPr/>
        </p:nvSpPr>
        <p:spPr bwMode="auto">
          <a:xfrm>
            <a:off x="201488" y="1095376"/>
            <a:ext cx="8763000" cy="4838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Font typeface="Wingdings" panose="05000000000000000000" pitchFamily="2" charset="2"/>
              <a:buChar char="§"/>
              <a:defRPr sz="1800">
                <a:solidFill>
                  <a:schemeClr val="tx1"/>
                </a:solidFill>
                <a:latin typeface="Calibri" pitchFamily="34" charset="0"/>
                <a:ea typeface="+mn-ea"/>
                <a:cs typeface="+mn-cs"/>
              </a:defRPr>
            </a:lvl1pPr>
            <a:lvl2pPr marL="742950" indent="-285750" algn="l" rtl="0" eaLnBrk="0" fontAlgn="base" hangingPunct="0">
              <a:spcBef>
                <a:spcPct val="20000"/>
              </a:spcBef>
              <a:spcAft>
                <a:spcPct val="0"/>
              </a:spcAft>
              <a:buChar char="–"/>
              <a:defRPr sz="1800">
                <a:solidFill>
                  <a:schemeClr val="tx1"/>
                </a:solidFill>
                <a:latin typeface="Calibri" pitchFamily="34" charset="0"/>
                <a:ea typeface="+mn-ea"/>
              </a:defRPr>
            </a:lvl2pPr>
            <a:lvl3pPr marL="1143000" indent="-228600" algn="l" rtl="0" eaLnBrk="0" fontAlgn="base" hangingPunct="0">
              <a:spcBef>
                <a:spcPct val="20000"/>
              </a:spcBef>
              <a:spcAft>
                <a:spcPct val="0"/>
              </a:spcAft>
              <a:buChar char="•"/>
              <a:defRPr sz="1600">
                <a:solidFill>
                  <a:schemeClr val="tx1"/>
                </a:solidFill>
                <a:latin typeface="Calibri" pitchFamily="34" charset="0"/>
                <a:ea typeface="+mn-ea"/>
              </a:defRPr>
            </a:lvl3pPr>
            <a:lvl4pPr marL="1600200" indent="-228600" algn="l" rtl="0" eaLnBrk="0" fontAlgn="base" hangingPunct="0">
              <a:spcBef>
                <a:spcPct val="20000"/>
              </a:spcBef>
              <a:spcAft>
                <a:spcPct val="0"/>
              </a:spcAft>
              <a:buChar char="–"/>
              <a:defRPr sz="1600">
                <a:solidFill>
                  <a:schemeClr val="tx1"/>
                </a:solidFill>
                <a:latin typeface="Calibri" pitchFamily="34" charset="0"/>
                <a:ea typeface="+mn-ea"/>
              </a:defRPr>
            </a:lvl4pPr>
            <a:lvl5pPr marL="2057400" indent="-228600" algn="l" rtl="0" eaLnBrk="0" fontAlgn="base" hangingPunct="0">
              <a:spcBef>
                <a:spcPct val="20000"/>
              </a:spcBef>
              <a:spcAft>
                <a:spcPct val="0"/>
              </a:spcAft>
              <a:buChar char="»"/>
              <a:defRPr sz="1600">
                <a:solidFill>
                  <a:schemeClr val="tx1"/>
                </a:solidFill>
                <a:latin typeface="Calibri" pitchFamily="34" charset="0"/>
                <a:ea typeface="+mn-ea"/>
              </a:defRPr>
            </a:lvl5pPr>
            <a:lvl6pPr marL="2514600" indent="-228600" algn="l" rtl="0" fontAlgn="base">
              <a:spcBef>
                <a:spcPct val="20000"/>
              </a:spcBef>
              <a:spcAft>
                <a:spcPct val="0"/>
              </a:spcAft>
              <a:buChar char="»"/>
              <a:defRPr sz="2000">
                <a:solidFill>
                  <a:schemeClr val="tx1"/>
                </a:solidFill>
                <a:latin typeface="+mn-lt"/>
                <a:ea typeface="+mn-ea"/>
              </a:defRPr>
            </a:lvl6pPr>
            <a:lvl7pPr marL="2971800" indent="-228600" algn="l" rtl="0" fontAlgn="base">
              <a:spcBef>
                <a:spcPct val="20000"/>
              </a:spcBef>
              <a:spcAft>
                <a:spcPct val="0"/>
              </a:spcAft>
              <a:buChar char="»"/>
              <a:defRPr sz="2000">
                <a:solidFill>
                  <a:schemeClr val="tx1"/>
                </a:solidFill>
                <a:latin typeface="+mn-lt"/>
                <a:ea typeface="+mn-ea"/>
              </a:defRPr>
            </a:lvl7pPr>
            <a:lvl8pPr marL="3429000" indent="-228600" algn="l" rtl="0" fontAlgn="base">
              <a:spcBef>
                <a:spcPct val="20000"/>
              </a:spcBef>
              <a:spcAft>
                <a:spcPct val="0"/>
              </a:spcAft>
              <a:buChar char="»"/>
              <a:defRPr sz="2000">
                <a:solidFill>
                  <a:schemeClr val="tx1"/>
                </a:solidFill>
                <a:latin typeface="+mn-lt"/>
                <a:ea typeface="+mn-ea"/>
              </a:defRPr>
            </a:lvl8pPr>
            <a:lvl9pPr marL="3886200" indent="-228600" algn="l" rtl="0" fontAlgn="base">
              <a:spcBef>
                <a:spcPct val="20000"/>
              </a:spcBef>
              <a:spcAft>
                <a:spcPct val="0"/>
              </a:spcAft>
              <a:buChar char="»"/>
              <a:defRPr sz="2000">
                <a:solidFill>
                  <a:schemeClr val="tx1"/>
                </a:solidFill>
                <a:latin typeface="+mn-lt"/>
                <a:ea typeface="+mn-ea"/>
              </a:defRPr>
            </a:lvl9pPr>
          </a:lstStyle>
          <a:p>
            <a:pPr>
              <a:spcBef>
                <a:spcPts val="600"/>
              </a:spcBef>
            </a:pPr>
            <a:r>
              <a:rPr lang="en-ZA" kern="0" dirty="0"/>
              <a:t>The current estimate is that PIT revenues will fall short by R21.1 billion, contributing over </a:t>
            </a:r>
            <a:r>
              <a:rPr lang="en-ZA" kern="0" dirty="0" smtClean="0"/>
              <a:t>40 per cent </a:t>
            </a:r>
            <a:r>
              <a:rPr lang="en-ZA" kern="0" dirty="0"/>
              <a:t>of the total expected shortfall of R48.2 billion</a:t>
            </a:r>
          </a:p>
          <a:p>
            <a:pPr>
              <a:spcBef>
                <a:spcPts val="600"/>
              </a:spcBef>
            </a:pPr>
            <a:endParaRPr lang="en-ZA" sz="600" dirty="0" smtClean="0"/>
          </a:p>
          <a:p>
            <a:pPr>
              <a:spcBef>
                <a:spcPts val="600"/>
              </a:spcBef>
            </a:pPr>
            <a:r>
              <a:rPr lang="en-ZA" dirty="0" smtClean="0"/>
              <a:t>Given </a:t>
            </a:r>
            <a:r>
              <a:rPr lang="en-ZA" dirty="0"/>
              <a:t>the relatively small income tax base at the top end of the distribution, increases in the top marginal tax rate are not expected to yield significant </a:t>
            </a:r>
            <a:r>
              <a:rPr lang="en-ZA" dirty="0" smtClean="0"/>
              <a:t>revenues</a:t>
            </a:r>
            <a:endParaRPr lang="en-ZA" dirty="0"/>
          </a:p>
          <a:p>
            <a:pPr>
              <a:spcBef>
                <a:spcPts val="600"/>
              </a:spcBef>
            </a:pPr>
            <a:endParaRPr lang="en-ZA" sz="800" dirty="0" smtClean="0"/>
          </a:p>
          <a:p>
            <a:pPr lvl="1">
              <a:spcBef>
                <a:spcPts val="600"/>
              </a:spcBef>
            </a:pPr>
            <a:r>
              <a:rPr lang="en-ZA" dirty="0" smtClean="0"/>
              <a:t>The </a:t>
            </a:r>
            <a:r>
              <a:rPr lang="en-ZA" dirty="0"/>
              <a:t>increase from </a:t>
            </a:r>
            <a:r>
              <a:rPr lang="en-ZA" dirty="0" smtClean="0"/>
              <a:t>41 per cent </a:t>
            </a:r>
            <a:r>
              <a:rPr lang="en-ZA" dirty="0"/>
              <a:t>to </a:t>
            </a:r>
            <a:r>
              <a:rPr lang="en-ZA" dirty="0" smtClean="0"/>
              <a:t>45 per cent </a:t>
            </a:r>
            <a:r>
              <a:rPr lang="en-ZA" dirty="0"/>
              <a:t>this year was expected to generate an additional R4.4 billion, however this is looking unlikely </a:t>
            </a:r>
            <a:r>
              <a:rPr lang="en-ZA" dirty="0" smtClean="0"/>
              <a:t>to be realised as PIT revenues </a:t>
            </a:r>
            <a:r>
              <a:rPr lang="en-ZA" dirty="0"/>
              <a:t>are the biggest underperforming tax category this </a:t>
            </a:r>
            <a:r>
              <a:rPr lang="en-ZA" dirty="0" smtClean="0"/>
              <a:t>year </a:t>
            </a:r>
          </a:p>
          <a:p>
            <a:pPr lvl="1">
              <a:spcBef>
                <a:spcPts val="600"/>
              </a:spcBef>
            </a:pPr>
            <a:r>
              <a:rPr lang="en-ZA" dirty="0" smtClean="0"/>
              <a:t>Increasing the top rate to 50 per cent may bring in around R5 billion, but behavioural effect is difficult to judge and could lead to a lot less (which is what appears to have happened this year)</a:t>
            </a:r>
          </a:p>
          <a:p>
            <a:pPr lvl="1">
              <a:spcBef>
                <a:spcPts val="600"/>
              </a:spcBef>
            </a:pPr>
            <a:endParaRPr lang="en-ZA" sz="600" dirty="0" smtClean="0"/>
          </a:p>
          <a:p>
            <a:pPr>
              <a:spcBef>
                <a:spcPts val="600"/>
              </a:spcBef>
            </a:pPr>
            <a:r>
              <a:rPr lang="en-ZA" dirty="0" smtClean="0"/>
              <a:t>With much higher rates individuals </a:t>
            </a:r>
            <a:r>
              <a:rPr lang="en-ZA" dirty="0"/>
              <a:t>may </a:t>
            </a:r>
            <a:r>
              <a:rPr lang="en-ZA" dirty="0" smtClean="0"/>
              <a:t>increase avoidance or evasion, through </a:t>
            </a:r>
            <a:r>
              <a:rPr lang="en-ZA" dirty="0"/>
              <a:t>the use of greater deductions or structuring or through </a:t>
            </a:r>
            <a:r>
              <a:rPr lang="en-ZA" dirty="0" smtClean="0"/>
              <a:t>evasion </a:t>
            </a:r>
          </a:p>
          <a:p>
            <a:pPr>
              <a:spcBef>
                <a:spcPts val="600"/>
              </a:spcBef>
            </a:pPr>
            <a:endParaRPr lang="en-ZA" sz="600" dirty="0" smtClean="0"/>
          </a:p>
          <a:p>
            <a:pPr>
              <a:spcBef>
                <a:spcPts val="600"/>
              </a:spcBef>
            </a:pPr>
            <a:r>
              <a:rPr lang="en-ZA" dirty="0" smtClean="0"/>
              <a:t>Real impact on work effort and economic activity as additional returns are diminished</a:t>
            </a:r>
            <a:endParaRPr lang="en-GB" dirty="0"/>
          </a:p>
        </p:txBody>
      </p:sp>
    </p:spTree>
    <p:extLst>
      <p:ext uri="{BB962C8B-B14F-4D97-AF65-F5344CB8AC3E}">
        <p14:creationId xmlns:p14="http://schemas.microsoft.com/office/powerpoint/2010/main" val="40176329"/>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44624"/>
            <a:ext cx="9144000" cy="936451"/>
          </a:xfrm>
        </p:spPr>
        <p:txBody>
          <a:bodyPr/>
          <a:lstStyle/>
          <a:p>
            <a:r>
              <a:rPr lang="en-US" dirty="0" smtClean="0"/>
              <a:t>To raise large revenues for PIT, need to tax lower brackets</a:t>
            </a:r>
            <a:endParaRPr lang="en-ZA" dirty="0"/>
          </a:p>
        </p:txBody>
      </p:sp>
      <p:sp>
        <p:nvSpPr>
          <p:cNvPr id="4" name="Slide Number Placeholder 3"/>
          <p:cNvSpPr>
            <a:spLocks noGrp="1"/>
          </p:cNvSpPr>
          <p:nvPr>
            <p:ph type="sldNum" sz="quarter" idx="12"/>
          </p:nvPr>
        </p:nvSpPr>
        <p:spPr/>
        <p:txBody>
          <a:bodyPr/>
          <a:lstStyle/>
          <a:p>
            <a:pPr>
              <a:defRPr/>
            </a:pPr>
            <a:fld id="{105EE355-9DC3-44A4-AFD3-128FBF2D6DE1}" type="slidenum">
              <a:rPr lang="en-US" smtClean="0"/>
              <a:pPr>
                <a:defRPr/>
              </a:pPr>
              <a:t>28</a:t>
            </a:fld>
            <a:endParaRPr lang="en-US" sz="2400" b="0"/>
          </a:p>
        </p:txBody>
      </p:sp>
      <p:sp>
        <p:nvSpPr>
          <p:cNvPr id="6" name="Content Placeholder 2"/>
          <p:cNvSpPr txBox="1">
            <a:spLocks/>
          </p:cNvSpPr>
          <p:nvPr/>
        </p:nvSpPr>
        <p:spPr bwMode="auto">
          <a:xfrm>
            <a:off x="152400" y="1052736"/>
            <a:ext cx="8763000" cy="5040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Font typeface="Wingdings" panose="05000000000000000000" pitchFamily="2" charset="2"/>
              <a:buChar char="§"/>
              <a:defRPr sz="1800">
                <a:solidFill>
                  <a:schemeClr val="tx1"/>
                </a:solidFill>
                <a:latin typeface="Calibri" pitchFamily="34" charset="0"/>
                <a:ea typeface="+mn-ea"/>
                <a:cs typeface="+mn-cs"/>
              </a:defRPr>
            </a:lvl1pPr>
            <a:lvl2pPr marL="742950" indent="-285750" algn="l" rtl="0" eaLnBrk="0" fontAlgn="base" hangingPunct="0">
              <a:spcBef>
                <a:spcPct val="20000"/>
              </a:spcBef>
              <a:spcAft>
                <a:spcPct val="0"/>
              </a:spcAft>
              <a:buChar char="–"/>
              <a:defRPr sz="1800">
                <a:solidFill>
                  <a:schemeClr val="tx1"/>
                </a:solidFill>
                <a:latin typeface="Calibri" pitchFamily="34" charset="0"/>
                <a:ea typeface="+mn-ea"/>
              </a:defRPr>
            </a:lvl2pPr>
            <a:lvl3pPr marL="1143000" indent="-228600" algn="l" rtl="0" eaLnBrk="0" fontAlgn="base" hangingPunct="0">
              <a:spcBef>
                <a:spcPct val="20000"/>
              </a:spcBef>
              <a:spcAft>
                <a:spcPct val="0"/>
              </a:spcAft>
              <a:buChar char="•"/>
              <a:defRPr sz="1600">
                <a:solidFill>
                  <a:schemeClr val="tx1"/>
                </a:solidFill>
                <a:latin typeface="Calibri" pitchFamily="34" charset="0"/>
                <a:ea typeface="+mn-ea"/>
              </a:defRPr>
            </a:lvl3pPr>
            <a:lvl4pPr marL="1600200" indent="-228600" algn="l" rtl="0" eaLnBrk="0" fontAlgn="base" hangingPunct="0">
              <a:spcBef>
                <a:spcPct val="20000"/>
              </a:spcBef>
              <a:spcAft>
                <a:spcPct val="0"/>
              </a:spcAft>
              <a:buChar char="–"/>
              <a:defRPr sz="1600">
                <a:solidFill>
                  <a:schemeClr val="tx1"/>
                </a:solidFill>
                <a:latin typeface="Calibri" pitchFamily="34" charset="0"/>
                <a:ea typeface="+mn-ea"/>
              </a:defRPr>
            </a:lvl4pPr>
            <a:lvl5pPr marL="2057400" indent="-228600" algn="l" rtl="0" eaLnBrk="0" fontAlgn="base" hangingPunct="0">
              <a:spcBef>
                <a:spcPct val="20000"/>
              </a:spcBef>
              <a:spcAft>
                <a:spcPct val="0"/>
              </a:spcAft>
              <a:buChar char="»"/>
              <a:defRPr sz="1600">
                <a:solidFill>
                  <a:schemeClr val="tx1"/>
                </a:solidFill>
                <a:latin typeface="Calibri" pitchFamily="34" charset="0"/>
                <a:ea typeface="+mn-ea"/>
              </a:defRPr>
            </a:lvl5pPr>
            <a:lvl6pPr marL="2514600" indent="-228600" algn="l" rtl="0" fontAlgn="base">
              <a:spcBef>
                <a:spcPct val="20000"/>
              </a:spcBef>
              <a:spcAft>
                <a:spcPct val="0"/>
              </a:spcAft>
              <a:buChar char="»"/>
              <a:defRPr sz="2000">
                <a:solidFill>
                  <a:schemeClr val="tx1"/>
                </a:solidFill>
                <a:latin typeface="+mn-lt"/>
                <a:ea typeface="+mn-ea"/>
              </a:defRPr>
            </a:lvl6pPr>
            <a:lvl7pPr marL="2971800" indent="-228600" algn="l" rtl="0" fontAlgn="base">
              <a:spcBef>
                <a:spcPct val="20000"/>
              </a:spcBef>
              <a:spcAft>
                <a:spcPct val="0"/>
              </a:spcAft>
              <a:buChar char="»"/>
              <a:defRPr sz="2000">
                <a:solidFill>
                  <a:schemeClr val="tx1"/>
                </a:solidFill>
                <a:latin typeface="+mn-lt"/>
                <a:ea typeface="+mn-ea"/>
              </a:defRPr>
            </a:lvl7pPr>
            <a:lvl8pPr marL="3429000" indent="-228600" algn="l" rtl="0" fontAlgn="base">
              <a:spcBef>
                <a:spcPct val="20000"/>
              </a:spcBef>
              <a:spcAft>
                <a:spcPct val="0"/>
              </a:spcAft>
              <a:buChar char="»"/>
              <a:defRPr sz="2000">
                <a:solidFill>
                  <a:schemeClr val="tx1"/>
                </a:solidFill>
                <a:latin typeface="+mn-lt"/>
                <a:ea typeface="+mn-ea"/>
              </a:defRPr>
            </a:lvl8pPr>
            <a:lvl9pPr marL="3886200" indent="-228600" algn="l" rtl="0" fontAlgn="base">
              <a:spcBef>
                <a:spcPct val="20000"/>
              </a:spcBef>
              <a:spcAft>
                <a:spcPct val="0"/>
              </a:spcAft>
              <a:buChar char="»"/>
              <a:defRPr sz="2000">
                <a:solidFill>
                  <a:schemeClr val="tx1"/>
                </a:solidFill>
                <a:latin typeface="+mn-lt"/>
                <a:ea typeface="+mn-ea"/>
              </a:defRPr>
            </a:lvl9pPr>
          </a:lstStyle>
          <a:p>
            <a:pPr>
              <a:spcBef>
                <a:spcPts val="1200"/>
              </a:spcBef>
            </a:pPr>
            <a:r>
              <a:rPr lang="en-ZA" kern="0" dirty="0" smtClean="0"/>
              <a:t>To raise an additional R22.9 billion, on top of the increase of R6.81 billion, options included:</a:t>
            </a:r>
          </a:p>
          <a:p>
            <a:pPr>
              <a:spcBef>
                <a:spcPts val="1200"/>
              </a:spcBef>
            </a:pPr>
            <a:endParaRPr lang="en-ZA" kern="0" dirty="0"/>
          </a:p>
          <a:p>
            <a:pPr>
              <a:spcBef>
                <a:spcPts val="1200"/>
              </a:spcBef>
            </a:pPr>
            <a:endParaRPr lang="en-ZA" kern="0" dirty="0" smtClean="0"/>
          </a:p>
        </p:txBody>
      </p:sp>
      <p:sp>
        <p:nvSpPr>
          <p:cNvPr id="8" name="TextBox 7"/>
          <p:cNvSpPr txBox="1"/>
          <p:nvPr/>
        </p:nvSpPr>
        <p:spPr>
          <a:xfrm>
            <a:off x="792088" y="1967097"/>
            <a:ext cx="7700410" cy="338554"/>
          </a:xfrm>
          <a:prstGeom prst="rect">
            <a:avLst/>
          </a:prstGeom>
          <a:solidFill>
            <a:srgbClr val="C0504D">
              <a:lumMod val="75000"/>
            </a:srgbClr>
          </a:solidFill>
          <a:ln>
            <a:noFill/>
          </a:ln>
        </p:spPr>
        <p:txBody>
          <a:bodyPr wrap="square" rtlCol="0">
            <a:spAutoFit/>
          </a:bodyPr>
          <a:lstStyle/>
          <a:p>
            <a:pPr algn="r" eaLnBrk="0" fontAlgn="base" hangingPunct="0">
              <a:spcBef>
                <a:spcPct val="0"/>
              </a:spcBef>
              <a:spcAft>
                <a:spcPct val="0"/>
              </a:spcAft>
              <a:defRPr/>
            </a:pPr>
            <a:r>
              <a:rPr lang="en-ZA" sz="1600" b="1" kern="0" dirty="0" smtClean="0">
                <a:solidFill>
                  <a:prstClr val="white"/>
                </a:solidFill>
                <a:latin typeface="Calibri" pitchFamily="34" charset="0"/>
                <a:ea typeface="ＭＳ Ｐゴシック" pitchFamily="1" charset="-128"/>
                <a:cs typeface="Calibri" pitchFamily="34" charset="0"/>
              </a:rPr>
              <a:t>Personal income tax alternative options</a:t>
            </a:r>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80423" y="2374900"/>
            <a:ext cx="7712075" cy="36877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220446753"/>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7384"/>
            <a:ext cx="8978173" cy="1017984"/>
          </a:xfrm>
        </p:spPr>
        <p:txBody>
          <a:bodyPr/>
          <a:lstStyle/>
          <a:p>
            <a:r>
              <a:rPr lang="en-ZA" dirty="0" smtClean="0"/>
              <a:t>Raising revenue from corporate income taxes</a:t>
            </a:r>
            <a:endParaRPr lang="en-ZA" dirty="0"/>
          </a:p>
        </p:txBody>
      </p:sp>
      <p:sp>
        <p:nvSpPr>
          <p:cNvPr id="3" name="Content Placeholder 2"/>
          <p:cNvSpPr>
            <a:spLocks noGrp="1"/>
          </p:cNvSpPr>
          <p:nvPr>
            <p:ph idx="1"/>
          </p:nvPr>
        </p:nvSpPr>
        <p:spPr>
          <a:xfrm>
            <a:off x="193197" y="1059979"/>
            <a:ext cx="8784976" cy="4860032"/>
          </a:xfrm>
        </p:spPr>
        <p:txBody>
          <a:bodyPr/>
          <a:lstStyle/>
          <a:p>
            <a:pPr marL="0" indent="0">
              <a:buNone/>
            </a:pPr>
            <a:r>
              <a:rPr lang="en-ZA" sz="1600" dirty="0" smtClean="0"/>
              <a:t>If </a:t>
            </a:r>
            <a:r>
              <a:rPr lang="en-ZA" sz="1600" dirty="0"/>
              <a:t>wanting to improve progressivity and tax capital owners more, </a:t>
            </a:r>
            <a:r>
              <a:rPr lang="en-ZA" sz="1600" dirty="0" smtClean="0"/>
              <a:t>raising the CIT rate may sound desirable, but this objective is unlikely to be met:</a:t>
            </a:r>
          </a:p>
          <a:p>
            <a:r>
              <a:rPr lang="en-ZA" sz="1600" dirty="0"/>
              <a:t>CIT rate is one of the aspects investors consider (in addition to political/policy certainty and others) when making investment decisions, which affect economic </a:t>
            </a:r>
            <a:r>
              <a:rPr lang="en-ZA" sz="1600" dirty="0" smtClean="0"/>
              <a:t>growth </a:t>
            </a:r>
          </a:p>
          <a:p>
            <a:r>
              <a:rPr lang="en-ZA" sz="1600" dirty="0" smtClean="0"/>
              <a:t>340 companies have taxable income &gt; R200mn and contribute 56% of total CIT revenue    </a:t>
            </a:r>
            <a:endParaRPr lang="en-ZA" sz="1600" dirty="0"/>
          </a:p>
          <a:p>
            <a:r>
              <a:rPr lang="en-ZA" sz="1600" dirty="0" smtClean="0"/>
              <a:t>With a 28% rate for the past decade, SA is a high-tax country and is becoming an outlier</a:t>
            </a:r>
          </a:p>
          <a:p>
            <a:pPr>
              <a:spcBef>
                <a:spcPts val="600"/>
              </a:spcBef>
            </a:pPr>
            <a:r>
              <a:rPr lang="en-ZA" sz="1600" dirty="0" smtClean="0"/>
              <a:t>The global trend in CIT rates is downward, resulting in a growing gap relative to key trading and investment partners – UK (19%), Netherlands &amp; US (21%), China (25%), Mauritius (15%)</a:t>
            </a:r>
          </a:p>
          <a:p>
            <a:pPr>
              <a:spcBef>
                <a:spcPts val="600"/>
              </a:spcBef>
            </a:pPr>
            <a:r>
              <a:rPr lang="en-ZA" dirty="0" smtClean="0"/>
              <a:t>Why do global CIT rates matter? </a:t>
            </a:r>
          </a:p>
          <a:p>
            <a:pPr lvl="1"/>
            <a:r>
              <a:rPr lang="en-ZA" sz="1600" dirty="0" smtClean="0"/>
              <a:t>The </a:t>
            </a:r>
            <a:r>
              <a:rPr lang="en-ZA" sz="1600" dirty="0"/>
              <a:t>bigger the gap, the more incentive to shift profits </a:t>
            </a:r>
            <a:r>
              <a:rPr lang="en-ZA" sz="1600" dirty="0" smtClean="0"/>
              <a:t>out of South Africa, resulting in less CIT revenue (base erosion and profit shifting – BEPS)</a:t>
            </a:r>
          </a:p>
          <a:p>
            <a:pPr lvl="1"/>
            <a:r>
              <a:rPr lang="en-ZA" sz="1600" dirty="0"/>
              <a:t>More than </a:t>
            </a:r>
            <a:r>
              <a:rPr lang="en-ZA" sz="1600" dirty="0" smtClean="0"/>
              <a:t>40% </a:t>
            </a:r>
            <a:r>
              <a:rPr lang="en-ZA" sz="1600" dirty="0"/>
              <a:t>of CIT </a:t>
            </a:r>
            <a:r>
              <a:rPr lang="en-ZA" sz="1600" dirty="0" smtClean="0"/>
              <a:t>revenue is </a:t>
            </a:r>
            <a:r>
              <a:rPr lang="en-ZA" sz="1600" dirty="0"/>
              <a:t>generated by SA subsidiaries of foreign </a:t>
            </a:r>
            <a:r>
              <a:rPr lang="en-ZA" sz="1600" dirty="0" smtClean="0"/>
              <a:t>MNEs  </a:t>
            </a:r>
          </a:p>
          <a:p>
            <a:pPr lvl="1">
              <a:spcBef>
                <a:spcPts val="600"/>
              </a:spcBef>
            </a:pPr>
            <a:r>
              <a:rPr lang="en-ZA" sz="1600" dirty="0" smtClean="0"/>
              <a:t>SA </a:t>
            </a:r>
            <a:r>
              <a:rPr lang="en-ZA" sz="1600" dirty="0"/>
              <a:t>has implemented a number of proposals to counter </a:t>
            </a:r>
            <a:r>
              <a:rPr lang="en-ZA" sz="1600" dirty="0" smtClean="0"/>
              <a:t>BEPS, but needs specialised skills to </a:t>
            </a:r>
            <a:r>
              <a:rPr lang="en-ZA" sz="1600" dirty="0"/>
              <a:t>enforce </a:t>
            </a:r>
            <a:r>
              <a:rPr lang="en-ZA" sz="1600" dirty="0" smtClean="0"/>
              <a:t>the proposals, legislation alone will not be effective</a:t>
            </a:r>
          </a:p>
          <a:p>
            <a:pPr>
              <a:spcBef>
                <a:spcPts val="600"/>
              </a:spcBef>
            </a:pPr>
            <a:r>
              <a:rPr lang="en-ZA" dirty="0" smtClean="0"/>
              <a:t>Would business/capital owners actually bear the burden of a rate increase?</a:t>
            </a:r>
          </a:p>
          <a:p>
            <a:pPr lvl="1"/>
            <a:r>
              <a:rPr lang="en-ZA" sz="1600" dirty="0" smtClean="0"/>
              <a:t>No, </a:t>
            </a:r>
            <a:r>
              <a:rPr lang="en-ZA" sz="1600" dirty="0"/>
              <a:t>business/capital owners are not likely to bear the full burden </a:t>
            </a:r>
            <a:r>
              <a:rPr lang="en-ZA" sz="1600" dirty="0" smtClean="0"/>
              <a:t>(DWT can proxy)</a:t>
            </a:r>
          </a:p>
          <a:p>
            <a:pPr lvl="1"/>
            <a:r>
              <a:rPr lang="en-ZA" sz="1600" dirty="0" smtClean="0"/>
              <a:t>Companies </a:t>
            </a:r>
            <a:r>
              <a:rPr lang="en-ZA" sz="1600" dirty="0"/>
              <a:t>can pass on higher taxes to employees (lower wages) and/or consumers (higher prices</a:t>
            </a:r>
            <a:r>
              <a:rPr lang="en-ZA" sz="1600" dirty="0" smtClean="0"/>
              <a:t>) – study in Canada found a large impact on workers</a:t>
            </a:r>
          </a:p>
          <a:p>
            <a:endParaRPr lang="en-ZA" dirty="0"/>
          </a:p>
          <a:p>
            <a:endParaRPr lang="en-ZA" dirty="0" smtClean="0"/>
          </a:p>
          <a:p>
            <a:endParaRPr lang="en-ZA" dirty="0" smtClean="0"/>
          </a:p>
        </p:txBody>
      </p:sp>
      <p:sp>
        <p:nvSpPr>
          <p:cNvPr id="4" name="Slide Number Placeholder 3"/>
          <p:cNvSpPr>
            <a:spLocks noGrp="1"/>
          </p:cNvSpPr>
          <p:nvPr>
            <p:ph type="sldNum" sz="quarter" idx="12"/>
          </p:nvPr>
        </p:nvSpPr>
        <p:spPr/>
        <p:txBody>
          <a:bodyPr/>
          <a:lstStyle/>
          <a:p>
            <a:pPr>
              <a:defRPr/>
            </a:pPr>
            <a:fld id="{18CC9CFB-5521-4678-B011-3614EFC0CBEB}" type="slidenum">
              <a:rPr lang="en-US" smtClean="0">
                <a:solidFill>
                  <a:srgbClr val="808080"/>
                </a:solidFill>
              </a:rPr>
              <a:pPr>
                <a:defRPr/>
              </a:pPr>
              <a:t>29</a:t>
            </a:fld>
            <a:endParaRPr lang="en-US" sz="1400" b="0" dirty="0">
              <a:solidFill>
                <a:srgbClr val="000000"/>
              </a:solidFill>
            </a:endParaRPr>
          </a:p>
        </p:txBody>
      </p:sp>
    </p:spTree>
    <p:extLst>
      <p:ext uri="{BB962C8B-B14F-4D97-AF65-F5344CB8AC3E}">
        <p14:creationId xmlns:p14="http://schemas.microsoft.com/office/powerpoint/2010/main" val="207214560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dirty="0" smtClean="0"/>
              <a:t>Main comments from public hearings</a:t>
            </a:r>
            <a:endParaRPr lang="en-ZA" dirty="0"/>
          </a:p>
        </p:txBody>
      </p:sp>
      <p:sp>
        <p:nvSpPr>
          <p:cNvPr id="3" name="Content Placeholder 2"/>
          <p:cNvSpPr>
            <a:spLocks noGrp="1"/>
          </p:cNvSpPr>
          <p:nvPr>
            <p:ph idx="1"/>
          </p:nvPr>
        </p:nvSpPr>
        <p:spPr>
          <a:xfrm>
            <a:off x="142874" y="1039664"/>
            <a:ext cx="8858251" cy="4674468"/>
          </a:xfrm>
        </p:spPr>
        <p:txBody>
          <a:bodyPr>
            <a:noAutofit/>
          </a:bodyPr>
          <a:lstStyle/>
          <a:p>
            <a:pPr algn="just">
              <a:spcBef>
                <a:spcPts val="600"/>
              </a:spcBef>
              <a:spcAft>
                <a:spcPts val="600"/>
              </a:spcAft>
            </a:pPr>
            <a:r>
              <a:rPr lang="en-ZA" dirty="0" smtClean="0"/>
              <a:t>The increase in VAT is regressive and, along with fuel levy increases, will hurt the poor the most. VAT increase should be rejected</a:t>
            </a:r>
          </a:p>
          <a:p>
            <a:pPr algn="just">
              <a:spcBef>
                <a:spcPts val="600"/>
              </a:spcBef>
              <a:spcAft>
                <a:spcPts val="600"/>
              </a:spcAft>
            </a:pPr>
            <a:r>
              <a:rPr lang="en-ZA" dirty="0" smtClean="0"/>
              <a:t>There are numerous other options to raise revenue, including</a:t>
            </a:r>
          </a:p>
          <a:p>
            <a:pPr lvl="1" algn="just">
              <a:spcBef>
                <a:spcPts val="600"/>
              </a:spcBef>
              <a:spcAft>
                <a:spcPts val="600"/>
              </a:spcAft>
            </a:pPr>
            <a:r>
              <a:rPr lang="en-ZA" dirty="0" smtClean="0"/>
              <a:t>An increase in wealth taxes (inheritance tax, estate duties, etc.), higher taxes on the rich through personal income taxes, increases in the corporate income tax rates and higher ad-valorem excise duties</a:t>
            </a:r>
          </a:p>
          <a:p>
            <a:pPr lvl="1" algn="just">
              <a:spcBef>
                <a:spcPts val="600"/>
              </a:spcBef>
              <a:spcAft>
                <a:spcPts val="600"/>
              </a:spcAft>
            </a:pPr>
            <a:r>
              <a:rPr lang="en-ZA" dirty="0" smtClean="0"/>
              <a:t>Personal income tax, corporate income tax and property taxes are all low</a:t>
            </a:r>
          </a:p>
          <a:p>
            <a:pPr algn="just">
              <a:spcBef>
                <a:spcPts val="600"/>
              </a:spcBef>
              <a:spcAft>
                <a:spcPts val="600"/>
              </a:spcAft>
            </a:pPr>
            <a:r>
              <a:rPr lang="en-ZA" dirty="0" smtClean="0"/>
              <a:t>Needed a higher increase in social grants, doesn’t fully compensate for VAT increase as not all poor households receive a grant (old age, child support and disability grants only)</a:t>
            </a:r>
          </a:p>
          <a:p>
            <a:pPr algn="just">
              <a:spcBef>
                <a:spcPts val="600"/>
              </a:spcBef>
              <a:spcAft>
                <a:spcPts val="600"/>
              </a:spcAft>
            </a:pPr>
            <a:r>
              <a:rPr lang="en-ZA" dirty="0" smtClean="0"/>
              <a:t>Zero-rating of food items does not protect the poor as they consume many products that are not zero-rated (such as school uniforms, soap, white bread, etc.). </a:t>
            </a:r>
          </a:p>
          <a:p>
            <a:pPr lvl="1" algn="just">
              <a:spcBef>
                <a:spcPts val="600"/>
              </a:spcBef>
              <a:spcAft>
                <a:spcPts val="600"/>
              </a:spcAft>
            </a:pPr>
            <a:r>
              <a:rPr lang="en-ZA" dirty="0" smtClean="0"/>
              <a:t>The zero-rating basket should be expanded to include more items consumed by the poor</a:t>
            </a:r>
          </a:p>
          <a:p>
            <a:pPr algn="just">
              <a:spcBef>
                <a:spcPts val="600"/>
              </a:spcBef>
              <a:spcAft>
                <a:spcPts val="600"/>
              </a:spcAft>
            </a:pPr>
            <a:r>
              <a:rPr lang="en-ZA" dirty="0" smtClean="0"/>
              <a:t>There should be a luxury VAT rate on some foods and expensive items</a:t>
            </a:r>
          </a:p>
          <a:p>
            <a:pPr lvl="1" algn="just">
              <a:spcBef>
                <a:spcPts val="600"/>
              </a:spcBef>
              <a:spcAft>
                <a:spcPts val="600"/>
              </a:spcAft>
            </a:pPr>
            <a:endParaRPr lang="en-ZA" dirty="0" smtClean="0"/>
          </a:p>
          <a:p>
            <a:pPr algn="just">
              <a:spcBef>
                <a:spcPts val="600"/>
              </a:spcBef>
              <a:spcAft>
                <a:spcPts val="600"/>
              </a:spcAft>
            </a:pPr>
            <a:endParaRPr lang="en-ZA" dirty="0" smtClean="0"/>
          </a:p>
          <a:p>
            <a:pPr algn="just">
              <a:spcBef>
                <a:spcPts val="600"/>
              </a:spcBef>
              <a:spcAft>
                <a:spcPts val="600"/>
              </a:spcAft>
            </a:pPr>
            <a:endParaRPr lang="en-ZA" dirty="0" smtClean="0"/>
          </a:p>
        </p:txBody>
      </p:sp>
    </p:spTree>
    <p:extLst>
      <p:ext uri="{BB962C8B-B14F-4D97-AF65-F5344CB8AC3E}">
        <p14:creationId xmlns:p14="http://schemas.microsoft.com/office/powerpoint/2010/main" val="3117500537"/>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dirty="0" smtClean="0"/>
              <a:t>Global trend in CIT rates is downward</a:t>
            </a:r>
            <a:endParaRPr lang="en-ZA" dirty="0"/>
          </a:p>
        </p:txBody>
      </p:sp>
      <p:sp>
        <p:nvSpPr>
          <p:cNvPr id="4" name="Slide Number Placeholder 3"/>
          <p:cNvSpPr>
            <a:spLocks noGrp="1"/>
          </p:cNvSpPr>
          <p:nvPr>
            <p:ph type="sldNum" sz="quarter" idx="12"/>
          </p:nvPr>
        </p:nvSpPr>
        <p:spPr/>
        <p:txBody>
          <a:bodyPr/>
          <a:lstStyle/>
          <a:p>
            <a:pPr>
              <a:defRPr/>
            </a:pPr>
            <a:fld id="{105EE355-9DC3-44A4-AFD3-128FBF2D6DE1}" type="slidenum">
              <a:rPr lang="en-US" smtClean="0"/>
              <a:pPr>
                <a:defRPr/>
              </a:pPr>
              <a:t>30</a:t>
            </a:fld>
            <a:endParaRPr lang="en-US" sz="2400" b="0"/>
          </a:p>
        </p:txBody>
      </p:sp>
      <p:pic>
        <p:nvPicPr>
          <p:cNvPr id="3" name="Picture 2"/>
          <p:cNvPicPr>
            <a:picLocks noChangeAspect="1"/>
          </p:cNvPicPr>
          <p:nvPr/>
        </p:nvPicPr>
        <p:blipFill>
          <a:blip r:embed="rId3"/>
          <a:stretch>
            <a:fillRect/>
          </a:stretch>
        </p:blipFill>
        <p:spPr>
          <a:xfrm>
            <a:off x="165793" y="1485969"/>
            <a:ext cx="8905450" cy="3381306"/>
          </a:xfrm>
          <a:prstGeom prst="rect">
            <a:avLst/>
          </a:prstGeom>
        </p:spPr>
      </p:pic>
      <p:sp>
        <p:nvSpPr>
          <p:cNvPr id="9" name="Content Placeholder 2"/>
          <p:cNvSpPr txBox="1">
            <a:spLocks/>
          </p:cNvSpPr>
          <p:nvPr/>
        </p:nvSpPr>
        <p:spPr bwMode="auto">
          <a:xfrm>
            <a:off x="2014860" y="6211056"/>
            <a:ext cx="6768752" cy="54425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2000">
                <a:solidFill>
                  <a:schemeClr val="tx1"/>
                </a:solidFill>
                <a:latin typeface="+mn-lt"/>
                <a:ea typeface="+mn-ea"/>
                <a:cs typeface="Osaka"/>
              </a:defRPr>
            </a:lvl1pPr>
            <a:lvl2pPr marL="742950" indent="-285750" algn="l" rtl="0" eaLnBrk="0" fontAlgn="base" hangingPunct="0">
              <a:spcBef>
                <a:spcPct val="20000"/>
              </a:spcBef>
              <a:spcAft>
                <a:spcPct val="0"/>
              </a:spcAft>
              <a:buChar char="–"/>
              <a:defRPr sz="2000">
                <a:solidFill>
                  <a:schemeClr val="tx1"/>
                </a:solidFill>
                <a:latin typeface="+mn-lt"/>
                <a:ea typeface="+mn-ea"/>
                <a:cs typeface="Osaka"/>
              </a:defRPr>
            </a:lvl2pPr>
            <a:lvl3pPr marL="1143000" indent="-228600" algn="l" rtl="0" eaLnBrk="0" fontAlgn="base" hangingPunct="0">
              <a:spcBef>
                <a:spcPct val="20000"/>
              </a:spcBef>
              <a:spcAft>
                <a:spcPct val="0"/>
              </a:spcAft>
              <a:buChar char="•"/>
              <a:defRPr sz="2000">
                <a:solidFill>
                  <a:schemeClr val="tx1"/>
                </a:solidFill>
                <a:latin typeface="+mn-lt"/>
                <a:ea typeface="+mn-ea"/>
                <a:cs typeface="Osaka"/>
              </a:defRPr>
            </a:lvl3pPr>
            <a:lvl4pPr marL="1600200" indent="-228600" algn="l" rtl="0" eaLnBrk="0" fontAlgn="base" hangingPunct="0">
              <a:spcBef>
                <a:spcPct val="20000"/>
              </a:spcBef>
              <a:spcAft>
                <a:spcPct val="0"/>
              </a:spcAft>
              <a:buChar char="–"/>
              <a:defRPr sz="2000">
                <a:solidFill>
                  <a:schemeClr val="tx1"/>
                </a:solidFill>
                <a:latin typeface="+mn-lt"/>
                <a:ea typeface="+mn-ea"/>
                <a:cs typeface="Osaka"/>
              </a:defRPr>
            </a:lvl4pPr>
            <a:lvl5pPr marL="2057400" indent="-228600" algn="l" rtl="0" eaLnBrk="0" fontAlgn="base" hangingPunct="0">
              <a:spcBef>
                <a:spcPct val="20000"/>
              </a:spcBef>
              <a:spcAft>
                <a:spcPct val="0"/>
              </a:spcAft>
              <a:buChar char="»"/>
              <a:defRPr sz="2000">
                <a:solidFill>
                  <a:schemeClr val="tx1"/>
                </a:solidFill>
                <a:latin typeface="+mn-lt"/>
                <a:ea typeface="+mn-ea"/>
                <a:cs typeface="Osaka"/>
              </a:defRPr>
            </a:lvl5pPr>
            <a:lvl6pPr marL="2514600" indent="-228600" algn="l" rtl="0" fontAlgn="base">
              <a:spcBef>
                <a:spcPct val="20000"/>
              </a:spcBef>
              <a:spcAft>
                <a:spcPct val="0"/>
              </a:spcAft>
              <a:buChar char="»"/>
              <a:defRPr sz="2000">
                <a:solidFill>
                  <a:schemeClr val="tx1"/>
                </a:solidFill>
                <a:latin typeface="+mn-lt"/>
                <a:ea typeface="+mn-ea"/>
              </a:defRPr>
            </a:lvl6pPr>
            <a:lvl7pPr marL="2971800" indent="-228600" algn="l" rtl="0" fontAlgn="base">
              <a:spcBef>
                <a:spcPct val="20000"/>
              </a:spcBef>
              <a:spcAft>
                <a:spcPct val="0"/>
              </a:spcAft>
              <a:buChar char="»"/>
              <a:defRPr sz="2000">
                <a:solidFill>
                  <a:schemeClr val="tx1"/>
                </a:solidFill>
                <a:latin typeface="+mn-lt"/>
                <a:ea typeface="+mn-ea"/>
              </a:defRPr>
            </a:lvl7pPr>
            <a:lvl8pPr marL="3429000" indent="-228600" algn="l" rtl="0" fontAlgn="base">
              <a:spcBef>
                <a:spcPct val="20000"/>
              </a:spcBef>
              <a:spcAft>
                <a:spcPct val="0"/>
              </a:spcAft>
              <a:buChar char="»"/>
              <a:defRPr sz="2000">
                <a:solidFill>
                  <a:schemeClr val="tx1"/>
                </a:solidFill>
                <a:latin typeface="+mn-lt"/>
                <a:ea typeface="+mn-ea"/>
              </a:defRPr>
            </a:lvl8pPr>
            <a:lvl9pPr marL="3886200" indent="-228600" algn="l" rtl="0" fontAlgn="base">
              <a:spcBef>
                <a:spcPct val="20000"/>
              </a:spcBef>
              <a:spcAft>
                <a:spcPct val="0"/>
              </a:spcAft>
              <a:buChar char="»"/>
              <a:defRPr sz="2000">
                <a:solidFill>
                  <a:schemeClr val="tx1"/>
                </a:solidFill>
                <a:latin typeface="+mn-lt"/>
                <a:ea typeface="+mn-ea"/>
              </a:defRPr>
            </a:lvl9pPr>
          </a:lstStyle>
          <a:p>
            <a:pPr marL="0" indent="0">
              <a:buNone/>
            </a:pPr>
            <a:r>
              <a:rPr lang="en-ZA" sz="1200" i="1" kern="0" dirty="0" smtClean="0"/>
              <a:t>Source: </a:t>
            </a:r>
            <a:r>
              <a:rPr lang="en-US" sz="1200" i="1" kern="0" dirty="0" smtClean="0"/>
              <a:t>OECD</a:t>
            </a:r>
            <a:endParaRPr lang="en-ZA" sz="1200" i="1" kern="0" dirty="0" smtClean="0"/>
          </a:p>
        </p:txBody>
      </p:sp>
      <p:sp>
        <p:nvSpPr>
          <p:cNvPr id="7" name="TextBox 6"/>
          <p:cNvSpPr txBox="1"/>
          <p:nvPr/>
        </p:nvSpPr>
        <p:spPr>
          <a:xfrm>
            <a:off x="165794" y="1127199"/>
            <a:ext cx="8695259" cy="338554"/>
          </a:xfrm>
          <a:prstGeom prst="rect">
            <a:avLst/>
          </a:prstGeom>
          <a:solidFill>
            <a:srgbClr val="C0504D">
              <a:lumMod val="75000"/>
            </a:srgbClr>
          </a:solidFill>
          <a:ln>
            <a:noFill/>
          </a:ln>
        </p:spPr>
        <p:txBody>
          <a:bodyPr wrap="square" rtlCol="0">
            <a:spAutoFit/>
          </a:bodyPr>
          <a:lstStyle/>
          <a:p>
            <a:pPr algn="r" eaLnBrk="0" fontAlgn="base" hangingPunct="0">
              <a:spcBef>
                <a:spcPct val="0"/>
              </a:spcBef>
              <a:spcAft>
                <a:spcPct val="0"/>
              </a:spcAft>
              <a:defRPr/>
            </a:pPr>
            <a:r>
              <a:rPr lang="en-ZA" sz="1600" b="1" kern="0" dirty="0">
                <a:solidFill>
                  <a:prstClr val="white"/>
                </a:solidFill>
                <a:latin typeface="Calibri" pitchFamily="34" charset="0"/>
                <a:ea typeface="ＭＳ Ｐゴシック" pitchFamily="1" charset="-128"/>
                <a:cs typeface="Calibri" pitchFamily="34" charset="0"/>
              </a:rPr>
              <a:t>Change in headline corporate income tax rates for OECD countries between 2000 and 2018</a:t>
            </a:r>
          </a:p>
        </p:txBody>
      </p:sp>
    </p:spTree>
    <p:extLst>
      <p:ext uri="{BB962C8B-B14F-4D97-AF65-F5344CB8AC3E}">
        <p14:creationId xmlns:p14="http://schemas.microsoft.com/office/powerpoint/2010/main" val="956216185"/>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8964488" cy="981075"/>
          </a:xfrm>
        </p:spPr>
        <p:txBody>
          <a:bodyPr/>
          <a:lstStyle/>
          <a:p>
            <a:r>
              <a:rPr lang="en-ZA" dirty="0" smtClean="0"/>
              <a:t>CIT/GDP exceeds that in most countries</a:t>
            </a:r>
            <a:endParaRPr lang="en-ZA" dirty="0"/>
          </a:p>
        </p:txBody>
      </p:sp>
      <p:sp>
        <p:nvSpPr>
          <p:cNvPr id="4" name="Slide Number Placeholder 3"/>
          <p:cNvSpPr>
            <a:spLocks noGrp="1"/>
          </p:cNvSpPr>
          <p:nvPr>
            <p:ph type="sldNum" sz="quarter" idx="12"/>
          </p:nvPr>
        </p:nvSpPr>
        <p:spPr/>
        <p:txBody>
          <a:bodyPr/>
          <a:lstStyle/>
          <a:p>
            <a:pPr>
              <a:defRPr/>
            </a:pPr>
            <a:fld id="{105EE355-9DC3-44A4-AFD3-128FBF2D6DE1}" type="slidenum">
              <a:rPr lang="en-US" smtClean="0"/>
              <a:pPr>
                <a:defRPr/>
              </a:pPr>
              <a:t>31</a:t>
            </a:fld>
            <a:endParaRPr lang="en-US" sz="2400" b="0"/>
          </a:p>
        </p:txBody>
      </p:sp>
      <p:pic>
        <p:nvPicPr>
          <p:cNvPr id="3" name="Picture 2"/>
          <p:cNvPicPr>
            <a:picLocks noChangeAspect="1"/>
          </p:cNvPicPr>
          <p:nvPr/>
        </p:nvPicPr>
        <p:blipFill rotWithShape="1">
          <a:blip r:embed="rId3"/>
          <a:srcRect t="3782"/>
          <a:stretch/>
        </p:blipFill>
        <p:spPr>
          <a:xfrm>
            <a:off x="1854375" y="1516889"/>
            <a:ext cx="5894958" cy="4700763"/>
          </a:xfrm>
          <a:prstGeom prst="rect">
            <a:avLst/>
          </a:prstGeom>
        </p:spPr>
      </p:pic>
      <p:sp>
        <p:nvSpPr>
          <p:cNvPr id="5" name="TextBox 4"/>
          <p:cNvSpPr txBox="1"/>
          <p:nvPr/>
        </p:nvSpPr>
        <p:spPr>
          <a:xfrm>
            <a:off x="1932501" y="1187860"/>
            <a:ext cx="5744649" cy="338554"/>
          </a:xfrm>
          <a:prstGeom prst="rect">
            <a:avLst/>
          </a:prstGeom>
          <a:solidFill>
            <a:srgbClr val="C0504D">
              <a:lumMod val="75000"/>
            </a:srgbClr>
          </a:solidFill>
          <a:ln>
            <a:noFill/>
          </a:ln>
        </p:spPr>
        <p:txBody>
          <a:bodyPr wrap="square" rtlCol="0">
            <a:spAutoFit/>
          </a:bodyPr>
          <a:lstStyle/>
          <a:p>
            <a:pPr algn="r" eaLnBrk="0" fontAlgn="base" hangingPunct="0">
              <a:spcBef>
                <a:spcPct val="0"/>
              </a:spcBef>
              <a:spcAft>
                <a:spcPct val="0"/>
              </a:spcAft>
              <a:defRPr/>
            </a:pPr>
            <a:r>
              <a:rPr lang="en-ZA" sz="1600" b="1" kern="0" dirty="0" smtClean="0">
                <a:solidFill>
                  <a:prstClr val="white"/>
                </a:solidFill>
                <a:latin typeface="Calibri" pitchFamily="34" charset="0"/>
                <a:ea typeface="ＭＳ Ｐゴシック" pitchFamily="1" charset="-128"/>
                <a:cs typeface="Calibri" pitchFamily="34" charset="0"/>
              </a:rPr>
              <a:t>Corporate income tax as a share of GDP*</a:t>
            </a:r>
          </a:p>
        </p:txBody>
      </p:sp>
    </p:spTree>
    <p:extLst>
      <p:ext uri="{BB962C8B-B14F-4D97-AF65-F5344CB8AC3E}">
        <p14:creationId xmlns:p14="http://schemas.microsoft.com/office/powerpoint/2010/main" val="2966214808"/>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960537"/>
          </a:xfrm>
        </p:spPr>
        <p:txBody>
          <a:bodyPr/>
          <a:lstStyle/>
          <a:p>
            <a:r>
              <a:rPr lang="en-ZA" dirty="0" smtClean="0"/>
              <a:t>OECD (2010): CIT &amp; PIT more harmful to growth than VAT</a:t>
            </a:r>
            <a:endParaRPr lang="en-ZA" dirty="0"/>
          </a:p>
        </p:txBody>
      </p:sp>
      <p:sp>
        <p:nvSpPr>
          <p:cNvPr id="3" name="Content Placeholder 2"/>
          <p:cNvSpPr>
            <a:spLocks noGrp="1"/>
          </p:cNvSpPr>
          <p:nvPr>
            <p:ph idx="1"/>
          </p:nvPr>
        </p:nvSpPr>
        <p:spPr>
          <a:xfrm>
            <a:off x="152400" y="960537"/>
            <a:ext cx="8856984" cy="5112568"/>
          </a:xfrm>
        </p:spPr>
        <p:txBody>
          <a:bodyPr/>
          <a:lstStyle/>
          <a:p>
            <a:r>
              <a:rPr lang="en-ZA" dirty="0" smtClean="0">
                <a:solidFill>
                  <a:srgbClr val="000000"/>
                </a:solidFill>
                <a:ea typeface="Calibri"/>
              </a:rPr>
              <a:t>The Budget Review states that “</a:t>
            </a:r>
            <a:r>
              <a:rPr lang="en-GB" dirty="0"/>
              <a:t>Increasing </a:t>
            </a:r>
            <a:r>
              <a:rPr lang="en-GB" dirty="0" smtClean="0"/>
              <a:t>the </a:t>
            </a:r>
            <a:r>
              <a:rPr lang="en-US" dirty="0" smtClean="0"/>
              <a:t>VAT </a:t>
            </a:r>
            <a:r>
              <a:rPr lang="en-US" dirty="0"/>
              <a:t>rate by one percentage point </a:t>
            </a:r>
            <a:r>
              <a:rPr lang="en-US" dirty="0" smtClean="0"/>
              <a:t>is estimated </a:t>
            </a:r>
            <a:r>
              <a:rPr lang="en-US" dirty="0"/>
              <a:t>to have the </a:t>
            </a:r>
            <a:r>
              <a:rPr lang="en-US" dirty="0" smtClean="0"/>
              <a:t>least detrimental </a:t>
            </a:r>
            <a:r>
              <a:rPr lang="en-US" dirty="0"/>
              <a:t>effects on economic growth and employment over </a:t>
            </a:r>
            <a:r>
              <a:rPr lang="en-US" dirty="0" smtClean="0"/>
              <a:t>the </a:t>
            </a:r>
            <a:r>
              <a:rPr lang="en-GB" dirty="0" smtClean="0"/>
              <a:t>medium </a:t>
            </a:r>
            <a:r>
              <a:rPr lang="en-GB" dirty="0"/>
              <a:t>term</a:t>
            </a:r>
            <a:r>
              <a:rPr lang="en-GB" dirty="0" smtClean="0"/>
              <a:t>.”</a:t>
            </a:r>
          </a:p>
          <a:p>
            <a:endParaRPr lang="en-ZA" sz="1600" dirty="0">
              <a:solidFill>
                <a:srgbClr val="000000"/>
              </a:solidFill>
              <a:ea typeface="Calibri"/>
            </a:endParaRPr>
          </a:p>
          <a:p>
            <a:pPr marL="177800" indent="-177800">
              <a:spcAft>
                <a:spcPts val="0"/>
              </a:spcAft>
            </a:pPr>
            <a:r>
              <a:rPr lang="en-ZA" dirty="0" smtClean="0">
                <a:solidFill>
                  <a:srgbClr val="000000"/>
                </a:solidFill>
                <a:ea typeface="Calibri"/>
              </a:rPr>
              <a:t>The </a:t>
            </a:r>
            <a:r>
              <a:rPr lang="en-ZA" dirty="0">
                <a:solidFill>
                  <a:srgbClr val="000000"/>
                </a:solidFill>
                <a:ea typeface="Calibri"/>
              </a:rPr>
              <a:t>OECD (2010)  </a:t>
            </a:r>
            <a:r>
              <a:rPr lang="en-ZA" dirty="0" smtClean="0">
                <a:solidFill>
                  <a:srgbClr val="000000"/>
                </a:solidFill>
                <a:ea typeface="Calibri"/>
              </a:rPr>
              <a:t>reports:</a:t>
            </a:r>
          </a:p>
          <a:p>
            <a:pPr marL="577850" lvl="1" indent="-177800">
              <a:spcAft>
                <a:spcPts val="0"/>
              </a:spcAft>
            </a:pPr>
            <a:r>
              <a:rPr lang="en-ZA" sz="1800" dirty="0" smtClean="0">
                <a:solidFill>
                  <a:srgbClr val="000000"/>
                </a:solidFill>
                <a:ea typeface="Calibri"/>
              </a:rPr>
              <a:t>growth-oriented </a:t>
            </a:r>
            <a:r>
              <a:rPr lang="en-ZA" sz="1800" dirty="0">
                <a:solidFill>
                  <a:srgbClr val="000000"/>
                </a:solidFill>
                <a:ea typeface="Calibri"/>
              </a:rPr>
              <a:t>tax systems seek not only to minimise the distortions of </a:t>
            </a:r>
            <a:r>
              <a:rPr lang="en-ZA" sz="1800" dirty="0" smtClean="0">
                <a:solidFill>
                  <a:srgbClr val="000000"/>
                </a:solidFill>
                <a:ea typeface="Calibri"/>
              </a:rPr>
              <a:t>market signals </a:t>
            </a:r>
            <a:r>
              <a:rPr lang="en-ZA" sz="1800" dirty="0">
                <a:solidFill>
                  <a:srgbClr val="000000"/>
                </a:solidFill>
                <a:ea typeface="Calibri"/>
              </a:rPr>
              <a:t>by the tax system, but also to create as few obstacles as possible </a:t>
            </a:r>
            <a:r>
              <a:rPr lang="en-ZA" sz="1800" dirty="0" smtClean="0">
                <a:solidFill>
                  <a:srgbClr val="000000"/>
                </a:solidFill>
                <a:ea typeface="Calibri"/>
              </a:rPr>
              <a:t>to investment</a:t>
            </a:r>
            <a:r>
              <a:rPr lang="en-ZA" sz="1800" dirty="0">
                <a:solidFill>
                  <a:srgbClr val="000000"/>
                </a:solidFill>
                <a:ea typeface="Calibri"/>
              </a:rPr>
              <a:t>, innovation, entrepreneurship and other drivers of economic growth. </a:t>
            </a:r>
            <a:endParaRPr lang="en-ZA" sz="1800" dirty="0" smtClean="0">
              <a:solidFill>
                <a:srgbClr val="000000"/>
              </a:solidFill>
              <a:ea typeface="Calibri"/>
            </a:endParaRPr>
          </a:p>
          <a:p>
            <a:pPr marL="577850" lvl="1" indent="-177800">
              <a:spcAft>
                <a:spcPts val="0"/>
              </a:spcAft>
            </a:pPr>
            <a:endParaRPr lang="en-ZA" sz="1800" dirty="0">
              <a:solidFill>
                <a:srgbClr val="000000"/>
              </a:solidFill>
              <a:ea typeface="Calibri"/>
            </a:endParaRPr>
          </a:p>
          <a:p>
            <a:pPr marL="577850" lvl="1" indent="-177800">
              <a:spcAft>
                <a:spcPts val="0"/>
              </a:spcAft>
            </a:pPr>
            <a:r>
              <a:rPr lang="en-ZA" sz="1800" dirty="0" smtClean="0">
                <a:solidFill>
                  <a:srgbClr val="000000"/>
                </a:solidFill>
                <a:ea typeface="Calibri"/>
              </a:rPr>
              <a:t>The empirical </a:t>
            </a:r>
            <a:r>
              <a:rPr lang="en-ZA" sz="1800" dirty="0">
                <a:solidFill>
                  <a:srgbClr val="000000"/>
                </a:solidFill>
                <a:ea typeface="Calibri"/>
              </a:rPr>
              <a:t>analysis in this report suggests a “tax and economic growth” ranking </a:t>
            </a:r>
            <a:r>
              <a:rPr lang="en-ZA" sz="1800" dirty="0" smtClean="0">
                <a:solidFill>
                  <a:srgbClr val="000000"/>
                </a:solidFill>
                <a:ea typeface="Calibri"/>
              </a:rPr>
              <a:t>order according </a:t>
            </a:r>
            <a:r>
              <a:rPr lang="en-ZA" sz="1800" dirty="0">
                <a:solidFill>
                  <a:srgbClr val="000000"/>
                </a:solidFill>
                <a:ea typeface="Calibri"/>
              </a:rPr>
              <a:t>to which </a:t>
            </a:r>
            <a:r>
              <a:rPr lang="en-ZA" sz="1800" b="1" dirty="0">
                <a:solidFill>
                  <a:srgbClr val="000000"/>
                </a:solidFill>
                <a:ea typeface="Calibri"/>
              </a:rPr>
              <a:t>corporate income taxes are the most harmful type of tax </a:t>
            </a:r>
            <a:r>
              <a:rPr lang="en-ZA" sz="1800" b="1" dirty="0" smtClean="0">
                <a:solidFill>
                  <a:srgbClr val="000000"/>
                </a:solidFill>
                <a:ea typeface="Calibri"/>
              </a:rPr>
              <a:t>for economic </a:t>
            </a:r>
            <a:r>
              <a:rPr lang="en-ZA" sz="1800" b="1" dirty="0">
                <a:solidFill>
                  <a:srgbClr val="000000"/>
                </a:solidFill>
                <a:ea typeface="Calibri"/>
              </a:rPr>
              <a:t>growth, followed by personal income taxes and then consumption taxes</a:t>
            </a:r>
            <a:r>
              <a:rPr lang="en-ZA" sz="1800" b="1" dirty="0" smtClean="0">
                <a:solidFill>
                  <a:srgbClr val="000000"/>
                </a:solidFill>
                <a:ea typeface="Calibri"/>
              </a:rPr>
              <a:t>, with </a:t>
            </a:r>
            <a:r>
              <a:rPr lang="en-ZA" sz="1800" b="1" dirty="0">
                <a:solidFill>
                  <a:srgbClr val="000000"/>
                </a:solidFill>
                <a:ea typeface="Calibri"/>
              </a:rPr>
              <a:t>recurrent taxes on immovable property being the </a:t>
            </a:r>
            <a:r>
              <a:rPr lang="en-ZA" sz="1800" b="1" dirty="0" smtClean="0">
                <a:solidFill>
                  <a:srgbClr val="000000"/>
                </a:solidFill>
                <a:ea typeface="Calibri"/>
              </a:rPr>
              <a:t>least harmful</a:t>
            </a:r>
            <a:r>
              <a:rPr lang="en-ZA" sz="1800" dirty="0">
                <a:solidFill>
                  <a:srgbClr val="000000"/>
                </a:solidFill>
                <a:ea typeface="Calibri"/>
              </a:rPr>
              <a:t>. </a:t>
            </a:r>
            <a:endParaRPr lang="en-ZA" sz="1800" dirty="0" smtClean="0">
              <a:solidFill>
                <a:srgbClr val="000000"/>
              </a:solidFill>
              <a:ea typeface="Calibri"/>
            </a:endParaRPr>
          </a:p>
          <a:p>
            <a:pPr marL="577850" lvl="1" indent="-177800">
              <a:spcAft>
                <a:spcPts val="0"/>
              </a:spcAft>
            </a:pPr>
            <a:endParaRPr lang="en-ZA" sz="1800" dirty="0" smtClean="0">
              <a:solidFill>
                <a:srgbClr val="000000"/>
              </a:solidFill>
              <a:ea typeface="Calibri"/>
            </a:endParaRPr>
          </a:p>
          <a:p>
            <a:pPr marL="577850" lvl="1" indent="-177800">
              <a:spcAft>
                <a:spcPts val="0"/>
              </a:spcAft>
            </a:pPr>
            <a:r>
              <a:rPr lang="en-ZA" sz="1800" dirty="0" smtClean="0">
                <a:solidFill>
                  <a:srgbClr val="000000"/>
                </a:solidFill>
                <a:ea typeface="Calibri"/>
              </a:rPr>
              <a:t>a </a:t>
            </a:r>
            <a:r>
              <a:rPr lang="en-ZA" sz="1800" dirty="0">
                <a:solidFill>
                  <a:srgbClr val="000000"/>
                </a:solidFill>
                <a:ea typeface="Calibri"/>
              </a:rPr>
              <a:t>growth-oriented tax reform would, therefore, shift part </a:t>
            </a:r>
            <a:r>
              <a:rPr lang="en-ZA" sz="1800" dirty="0" smtClean="0">
                <a:solidFill>
                  <a:srgbClr val="000000"/>
                </a:solidFill>
                <a:ea typeface="Calibri"/>
              </a:rPr>
              <a:t>of the </a:t>
            </a:r>
            <a:r>
              <a:rPr lang="en-ZA" sz="1800" dirty="0">
                <a:solidFill>
                  <a:srgbClr val="000000"/>
                </a:solidFill>
                <a:ea typeface="Calibri"/>
              </a:rPr>
              <a:t>tax burden from income to consumption and/or </a:t>
            </a:r>
            <a:r>
              <a:rPr lang="en-ZA" sz="1800" dirty="0" smtClean="0">
                <a:solidFill>
                  <a:srgbClr val="000000"/>
                </a:solidFill>
                <a:ea typeface="Calibri"/>
              </a:rPr>
              <a:t>residential property</a:t>
            </a:r>
            <a:r>
              <a:rPr lang="en-ZA" sz="1800" dirty="0">
                <a:solidFill>
                  <a:srgbClr val="000000"/>
                </a:solidFill>
                <a:ea typeface="Calibri"/>
              </a:rPr>
              <a:t>.</a:t>
            </a:r>
          </a:p>
          <a:p>
            <a:pPr marL="177800" indent="0">
              <a:spcAft>
                <a:spcPts val="0"/>
              </a:spcAft>
              <a:buNone/>
            </a:pPr>
            <a:endParaRPr lang="en-ZA" sz="1100" i="1" dirty="0" smtClean="0">
              <a:ea typeface="Times New Roman"/>
            </a:endParaRPr>
          </a:p>
          <a:p>
            <a:pPr marL="177800" indent="0">
              <a:spcAft>
                <a:spcPts val="0"/>
              </a:spcAft>
              <a:buNone/>
            </a:pPr>
            <a:r>
              <a:rPr lang="en-ZA" sz="1100" i="1" dirty="0" smtClean="0">
                <a:ea typeface="Times New Roman"/>
              </a:rPr>
              <a:t>OECD </a:t>
            </a:r>
            <a:r>
              <a:rPr lang="en-ZA" sz="1100" i="1" dirty="0">
                <a:ea typeface="Times New Roman"/>
              </a:rPr>
              <a:t>(2010), Tax Policy Reform and Economic Growth, OECD Tax Policy Studies, No. 20, </a:t>
            </a:r>
            <a:r>
              <a:rPr lang="en-ZA" sz="1100" i="1" dirty="0" smtClean="0">
                <a:ea typeface="Times New Roman"/>
              </a:rPr>
              <a:t>OECD</a:t>
            </a:r>
          </a:p>
          <a:p>
            <a:pPr marL="177800" indent="-177800">
              <a:spcAft>
                <a:spcPts val="0"/>
              </a:spcAft>
            </a:pPr>
            <a:endParaRPr lang="en-ZA" dirty="0" smtClean="0">
              <a:ea typeface="Times New Roman"/>
            </a:endParaRPr>
          </a:p>
          <a:p>
            <a:pPr marL="0" indent="0">
              <a:spcAft>
                <a:spcPts val="0"/>
              </a:spcAft>
              <a:buNone/>
            </a:pPr>
            <a:r>
              <a:rPr lang="en-ZA" dirty="0" smtClean="0">
                <a:ea typeface="Times New Roman"/>
              </a:rPr>
              <a:t> </a:t>
            </a:r>
          </a:p>
        </p:txBody>
      </p:sp>
      <p:sp>
        <p:nvSpPr>
          <p:cNvPr id="4" name="Slide Number Placeholder 3"/>
          <p:cNvSpPr>
            <a:spLocks noGrp="1"/>
          </p:cNvSpPr>
          <p:nvPr>
            <p:ph type="sldNum" sz="quarter" idx="12"/>
          </p:nvPr>
        </p:nvSpPr>
        <p:spPr/>
        <p:txBody>
          <a:bodyPr/>
          <a:lstStyle/>
          <a:p>
            <a:pPr>
              <a:defRPr/>
            </a:pPr>
            <a:fld id="{18CC9CFB-5521-4678-B011-3614EFC0CBEB}" type="slidenum">
              <a:rPr lang="en-US" smtClean="0"/>
              <a:pPr>
                <a:defRPr/>
              </a:pPr>
              <a:t>32</a:t>
            </a:fld>
            <a:endParaRPr lang="en-US" sz="1400" b="0" dirty="0">
              <a:solidFill>
                <a:schemeClr val="tx1"/>
              </a:solidFill>
              <a:latin typeface="+mn-lt"/>
            </a:endParaRPr>
          </a:p>
        </p:txBody>
      </p:sp>
    </p:spTree>
    <p:extLst>
      <p:ext uri="{BB962C8B-B14F-4D97-AF65-F5344CB8AC3E}">
        <p14:creationId xmlns:p14="http://schemas.microsoft.com/office/powerpoint/2010/main" val="3082079769"/>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76200"/>
            <a:ext cx="9009384" cy="933450"/>
          </a:xfrm>
        </p:spPr>
        <p:txBody>
          <a:bodyPr/>
          <a:lstStyle/>
          <a:p>
            <a:r>
              <a:rPr lang="en-ZA" dirty="0" smtClean="0"/>
              <a:t>BER (2016): Higher inflation, but limited GDP impact</a:t>
            </a:r>
            <a:endParaRPr lang="en-ZA" dirty="0"/>
          </a:p>
        </p:txBody>
      </p:sp>
      <p:sp>
        <p:nvSpPr>
          <p:cNvPr id="3" name="Content Placeholder 2"/>
          <p:cNvSpPr>
            <a:spLocks noGrp="1"/>
          </p:cNvSpPr>
          <p:nvPr>
            <p:ph idx="1"/>
          </p:nvPr>
        </p:nvSpPr>
        <p:spPr>
          <a:xfrm>
            <a:off x="152400" y="1079029"/>
            <a:ext cx="8856984" cy="5112568"/>
          </a:xfrm>
        </p:spPr>
        <p:txBody>
          <a:bodyPr/>
          <a:lstStyle/>
          <a:p>
            <a:pPr marL="177800" indent="-177800">
              <a:spcAft>
                <a:spcPts val="0"/>
              </a:spcAft>
            </a:pPr>
            <a:r>
              <a:rPr lang="en-ZA" dirty="0" smtClean="0">
                <a:ea typeface="Times New Roman"/>
              </a:rPr>
              <a:t>The Bureau for Economic Research(2016) stated that:</a:t>
            </a:r>
          </a:p>
          <a:p>
            <a:pPr marL="577850" lvl="1" indent="-177800">
              <a:spcAft>
                <a:spcPts val="0"/>
              </a:spcAft>
            </a:pPr>
            <a:endParaRPr lang="en-ZA" sz="1100" i="1" dirty="0">
              <a:ea typeface="Times New Roman"/>
            </a:endParaRPr>
          </a:p>
          <a:p>
            <a:pPr lvl="1"/>
            <a:r>
              <a:rPr lang="en-ZA" i="1" dirty="0" smtClean="0">
                <a:ea typeface="Times New Roman"/>
              </a:rPr>
              <a:t>“</a:t>
            </a:r>
            <a:r>
              <a:rPr lang="en-US" i="1" dirty="0"/>
              <a:t>The most immediate result of a VAT rate hike is higher inflation. Consumer spending responds negatively to the inflation lift. </a:t>
            </a:r>
            <a:endParaRPr lang="en-US" i="1" dirty="0" smtClean="0"/>
          </a:p>
          <a:p>
            <a:pPr lvl="1"/>
            <a:r>
              <a:rPr lang="en-US" i="1" dirty="0" smtClean="0"/>
              <a:t>VAT </a:t>
            </a:r>
            <a:r>
              <a:rPr lang="en-US" i="1" dirty="0"/>
              <a:t>hike raises the cost of imported goods and weighs on import volume growth. This limits the adverse GDP impact stemming from a VAT hike </a:t>
            </a:r>
            <a:r>
              <a:rPr lang="en-US" dirty="0"/>
              <a:t>	</a:t>
            </a:r>
            <a:endParaRPr lang="en-ZA" i="1" dirty="0">
              <a:ea typeface="Times New Roman"/>
            </a:endParaRPr>
          </a:p>
          <a:p>
            <a:pPr marL="712788" lvl="1" indent="-268288">
              <a:spcAft>
                <a:spcPts val="0"/>
              </a:spcAft>
            </a:pPr>
            <a:r>
              <a:rPr lang="en-ZA" sz="1800" i="1" dirty="0" smtClean="0">
                <a:ea typeface="Times New Roman"/>
              </a:rPr>
              <a:t>Combined </a:t>
            </a:r>
            <a:r>
              <a:rPr lang="en-ZA" sz="1800" i="1" dirty="0">
                <a:ea typeface="Times New Roman"/>
              </a:rPr>
              <a:t>with the need for a more balanced SA tax structure, in our view these results support arguments in favour of a moderate VAT hike</a:t>
            </a:r>
            <a:r>
              <a:rPr lang="en-ZA" sz="1800" i="1" dirty="0" smtClean="0">
                <a:ea typeface="Times New Roman"/>
              </a:rPr>
              <a:t>. </a:t>
            </a:r>
            <a:endParaRPr lang="en-ZA" i="1" dirty="0" smtClean="0">
              <a:ea typeface="Times New Roman"/>
            </a:endParaRPr>
          </a:p>
          <a:p>
            <a:pPr marL="712788" lvl="1" indent="-268288">
              <a:spcAft>
                <a:spcPts val="0"/>
              </a:spcAft>
            </a:pPr>
            <a:r>
              <a:rPr lang="en-ZA" sz="1800" i="1" dirty="0" smtClean="0">
                <a:ea typeface="Times New Roman"/>
              </a:rPr>
              <a:t>It </a:t>
            </a:r>
            <a:r>
              <a:rPr lang="en-ZA" sz="1800" i="1" dirty="0">
                <a:ea typeface="Times New Roman"/>
              </a:rPr>
              <a:t>will provide fairly significant tax revenue with contained downside GDP growth impacts. Given Treasury’s dual focus on fiscal consolidation and improving SA’s long-term growth potential, from a credit ratings perspective, this should be a win-win situation</a:t>
            </a:r>
            <a:r>
              <a:rPr lang="en-ZA" sz="1800" i="1" dirty="0" smtClean="0">
                <a:ea typeface="Times New Roman"/>
              </a:rPr>
              <a:t>.”</a:t>
            </a:r>
            <a:endParaRPr lang="en-ZA" sz="1600" i="1" dirty="0">
              <a:ea typeface="Times New Roman"/>
            </a:endParaRPr>
          </a:p>
          <a:p>
            <a:pPr marL="685800" lvl="1">
              <a:spcAft>
                <a:spcPts val="0"/>
              </a:spcAft>
            </a:pPr>
            <a:r>
              <a:rPr lang="en-ZA" dirty="0" smtClean="0">
                <a:ea typeface="Times New Roman"/>
              </a:rPr>
              <a:t>Research does note, however, that economic impact would be worse if companies could not afford higher nominal wages, or employment suffers more than expected</a:t>
            </a:r>
          </a:p>
          <a:p>
            <a:pPr marL="685800" lvl="1">
              <a:spcAft>
                <a:spcPts val="0"/>
              </a:spcAft>
            </a:pPr>
            <a:r>
              <a:rPr lang="en-ZA" sz="1800" dirty="0" smtClean="0">
                <a:ea typeface="Times New Roman"/>
              </a:rPr>
              <a:t>Als</a:t>
            </a:r>
            <a:r>
              <a:rPr lang="en-ZA" dirty="0" smtClean="0">
                <a:ea typeface="Times New Roman"/>
              </a:rPr>
              <a:t>o reference that VAT increase tipped Japan into a recession, but had little impact in the UK</a:t>
            </a:r>
            <a:endParaRPr lang="en-ZA" sz="1100" i="1" dirty="0">
              <a:ea typeface="Times New Roman"/>
            </a:endParaRPr>
          </a:p>
          <a:p>
            <a:pPr marL="177800" indent="0">
              <a:spcAft>
                <a:spcPts val="0"/>
              </a:spcAft>
              <a:buNone/>
            </a:pPr>
            <a:r>
              <a:rPr lang="en-ZA" sz="1100" i="1" dirty="0" smtClean="0">
                <a:ea typeface="Times New Roman"/>
              </a:rPr>
              <a:t>The </a:t>
            </a:r>
            <a:r>
              <a:rPr lang="en-ZA" sz="1100" i="1" dirty="0">
                <a:ea typeface="Times New Roman"/>
              </a:rPr>
              <a:t>macroeconomic impact of raising the Value Added Tax (VAT) rate in South Africa, </a:t>
            </a:r>
            <a:r>
              <a:rPr lang="en-ZA" sz="1100" i="1" dirty="0" smtClean="0">
                <a:ea typeface="Times New Roman"/>
              </a:rPr>
              <a:t>Note Research No </a:t>
            </a:r>
            <a:r>
              <a:rPr lang="en-ZA" sz="1100" i="1" dirty="0">
                <a:ea typeface="Times New Roman"/>
              </a:rPr>
              <a:t>2016 | No 2</a:t>
            </a:r>
          </a:p>
          <a:p>
            <a:pPr marL="177800" indent="-177800">
              <a:spcAft>
                <a:spcPts val="0"/>
              </a:spcAft>
            </a:pPr>
            <a:endParaRPr lang="en-ZA" dirty="0" smtClean="0">
              <a:ea typeface="Times New Roman"/>
            </a:endParaRPr>
          </a:p>
          <a:p>
            <a:pPr marL="0" indent="0">
              <a:spcAft>
                <a:spcPts val="0"/>
              </a:spcAft>
              <a:buNone/>
            </a:pPr>
            <a:r>
              <a:rPr lang="en-ZA" dirty="0" smtClean="0">
                <a:ea typeface="Times New Roman"/>
              </a:rPr>
              <a:t> </a:t>
            </a:r>
          </a:p>
        </p:txBody>
      </p:sp>
      <p:sp>
        <p:nvSpPr>
          <p:cNvPr id="4" name="Slide Number Placeholder 3"/>
          <p:cNvSpPr>
            <a:spLocks noGrp="1"/>
          </p:cNvSpPr>
          <p:nvPr>
            <p:ph type="sldNum" sz="quarter" idx="12"/>
          </p:nvPr>
        </p:nvSpPr>
        <p:spPr/>
        <p:txBody>
          <a:bodyPr/>
          <a:lstStyle/>
          <a:p>
            <a:pPr>
              <a:defRPr/>
            </a:pPr>
            <a:fld id="{18CC9CFB-5521-4678-B011-3614EFC0CBEB}" type="slidenum">
              <a:rPr lang="en-US" smtClean="0"/>
              <a:pPr>
                <a:defRPr/>
              </a:pPr>
              <a:t>33</a:t>
            </a:fld>
            <a:endParaRPr lang="en-US" sz="1400" b="0" dirty="0">
              <a:solidFill>
                <a:schemeClr val="tx1"/>
              </a:solidFill>
              <a:latin typeface="+mn-lt"/>
            </a:endParaRPr>
          </a:p>
        </p:txBody>
      </p:sp>
    </p:spTree>
    <p:extLst>
      <p:ext uri="{BB962C8B-B14F-4D97-AF65-F5344CB8AC3E}">
        <p14:creationId xmlns:p14="http://schemas.microsoft.com/office/powerpoint/2010/main" val="2096879825"/>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8100"/>
            <a:ext cx="9065822" cy="942628"/>
          </a:xfrm>
        </p:spPr>
        <p:txBody>
          <a:bodyPr/>
          <a:lstStyle/>
          <a:p>
            <a:r>
              <a:rPr lang="en-ZA" b="1" dirty="0" smtClean="0"/>
              <a:t>DTC (2015): Impact of VAT less severe than PIT or CIT</a:t>
            </a:r>
            <a:endParaRPr lang="en-ZA" b="1" dirty="0"/>
          </a:p>
        </p:txBody>
      </p:sp>
      <p:sp>
        <p:nvSpPr>
          <p:cNvPr id="3" name="Content Placeholder 2"/>
          <p:cNvSpPr>
            <a:spLocks noGrp="1"/>
          </p:cNvSpPr>
          <p:nvPr>
            <p:ph idx="1"/>
          </p:nvPr>
        </p:nvSpPr>
        <p:spPr>
          <a:xfrm>
            <a:off x="136830" y="980728"/>
            <a:ext cx="8928992" cy="5040560"/>
          </a:xfrm>
        </p:spPr>
        <p:txBody>
          <a:bodyPr/>
          <a:lstStyle/>
          <a:p>
            <a:pPr marL="177800" indent="-177800">
              <a:spcAft>
                <a:spcPts val="0"/>
              </a:spcAft>
            </a:pPr>
            <a:r>
              <a:rPr lang="en-ZA" dirty="0" smtClean="0">
                <a:ea typeface="Times New Roman"/>
              </a:rPr>
              <a:t>The Davis Tax Committee modelled the impact of raising R45bn from  PIT, CIT &amp; VAT and concluded:</a:t>
            </a:r>
          </a:p>
          <a:p>
            <a:pPr marL="177800" indent="-177800">
              <a:spcAft>
                <a:spcPts val="0"/>
              </a:spcAft>
            </a:pPr>
            <a:endParaRPr lang="en-ZA" dirty="0" smtClean="0">
              <a:ea typeface="Times New Roman"/>
            </a:endParaRPr>
          </a:p>
          <a:p>
            <a:pPr marL="450850" lvl="1" indent="-273050" algn="just"/>
            <a:r>
              <a:rPr lang="en-ZA" sz="1800" i="1" dirty="0" smtClean="0"/>
              <a:t>“An </a:t>
            </a:r>
            <a:r>
              <a:rPr lang="en-ZA" sz="1800" i="1" dirty="0"/>
              <a:t>increase in VAT would be inflationary in the short-run </a:t>
            </a:r>
            <a:r>
              <a:rPr lang="en-ZA" sz="1800" i="1" dirty="0" smtClean="0"/>
              <a:t>since the prices </a:t>
            </a:r>
            <a:r>
              <a:rPr lang="en-ZA" sz="1800" i="1" dirty="0"/>
              <a:t>of most consumer items would rise overnight. In contrast, an increase in personal </a:t>
            </a:r>
            <a:r>
              <a:rPr lang="en-ZA" sz="1800" i="1" dirty="0" smtClean="0"/>
              <a:t>or corporate </a:t>
            </a:r>
            <a:r>
              <a:rPr lang="en-ZA" sz="1800" i="1" dirty="0"/>
              <a:t>tax rates would have a smaller impact on inflation. </a:t>
            </a:r>
            <a:endParaRPr lang="en-ZA" sz="1800" i="1" dirty="0" smtClean="0"/>
          </a:p>
          <a:p>
            <a:pPr marL="450850" lvl="1" indent="-273050" algn="just"/>
            <a:r>
              <a:rPr lang="en-ZA" sz="1800" b="1" i="1" dirty="0" smtClean="0"/>
              <a:t>While </a:t>
            </a:r>
            <a:r>
              <a:rPr lang="en-ZA" sz="1800" b="1" i="1" dirty="0"/>
              <a:t>there would be </a:t>
            </a:r>
            <a:r>
              <a:rPr lang="en-ZA" sz="1800" b="1" i="1" dirty="0" smtClean="0"/>
              <a:t>a negative </a:t>
            </a:r>
            <a:r>
              <a:rPr lang="en-ZA" sz="1800" b="1" i="1" dirty="0"/>
              <a:t>impact on real GDP </a:t>
            </a:r>
            <a:r>
              <a:rPr lang="en-ZA" sz="1800" b="1" i="1" dirty="0" smtClean="0"/>
              <a:t>and employment</a:t>
            </a:r>
            <a:r>
              <a:rPr lang="en-ZA" sz="1800" b="1" i="1" dirty="0"/>
              <a:t>, particularly in the short term, the impact of </a:t>
            </a:r>
            <a:r>
              <a:rPr lang="en-ZA" sz="1800" b="1" i="1" dirty="0" smtClean="0"/>
              <a:t>a VAT </a:t>
            </a:r>
            <a:r>
              <a:rPr lang="en-ZA" sz="1800" b="1" i="1" dirty="0"/>
              <a:t>increase on these two variables would be less severe than that of a rise in PIT or CIT</a:t>
            </a:r>
            <a:r>
              <a:rPr lang="en-ZA" sz="1800" i="1" dirty="0"/>
              <a:t>. </a:t>
            </a:r>
            <a:endParaRPr lang="en-ZA" sz="1800" i="1" dirty="0" smtClean="0"/>
          </a:p>
          <a:p>
            <a:pPr marL="450850" lvl="1" indent="-273050" algn="just"/>
            <a:r>
              <a:rPr lang="en-ZA" sz="1800" i="1" dirty="0" smtClean="0"/>
              <a:t>It is </a:t>
            </a:r>
            <a:r>
              <a:rPr lang="en-ZA" sz="1800" i="1" dirty="0"/>
              <a:t>thus clear that from a purely macroeconomic standpoint, an increase in VAT is the </a:t>
            </a:r>
            <a:r>
              <a:rPr lang="en-ZA" sz="1800" i="1" dirty="0" smtClean="0"/>
              <a:t>least distortionary.”</a:t>
            </a:r>
          </a:p>
          <a:p>
            <a:pPr marL="450850" lvl="1" indent="-273050" algn="just"/>
            <a:endParaRPr lang="en-ZA" sz="1800" i="1" dirty="0" smtClean="0"/>
          </a:p>
          <a:p>
            <a:pPr marL="177800" indent="-177800" algn="just"/>
            <a:r>
              <a:rPr lang="en-ZA" dirty="0" smtClean="0"/>
              <a:t>It </a:t>
            </a:r>
            <a:r>
              <a:rPr lang="en-ZA" dirty="0"/>
              <a:t>is clear that there is a trade-off between efficiency and equity. </a:t>
            </a:r>
            <a:r>
              <a:rPr lang="en-ZA" dirty="0" smtClean="0"/>
              <a:t>Raising VAT </a:t>
            </a:r>
            <a:r>
              <a:rPr lang="en-ZA" dirty="0"/>
              <a:t>will have a (albeit very small) negative impact on inequality, but will be much </a:t>
            </a:r>
            <a:r>
              <a:rPr lang="en-ZA" dirty="0" smtClean="0"/>
              <a:t>more efficient </a:t>
            </a:r>
            <a:r>
              <a:rPr lang="en-ZA" dirty="0"/>
              <a:t>than an increase in direct taxes. It is also important to consider the longer-term</a:t>
            </a:r>
            <a:r>
              <a:rPr lang="en-ZA" dirty="0" smtClean="0"/>
              <a:t>: increases </a:t>
            </a:r>
            <a:r>
              <a:rPr lang="en-ZA" dirty="0"/>
              <a:t>in direct taxes dampen growth, which in turn leads to reductions in tax </a:t>
            </a:r>
            <a:r>
              <a:rPr lang="en-ZA" dirty="0" smtClean="0"/>
              <a:t>revenues and </a:t>
            </a:r>
            <a:r>
              <a:rPr lang="en-ZA" dirty="0"/>
              <a:t>constrains the ability of the state to reduce inequality through the expenditure side of </a:t>
            </a:r>
            <a:r>
              <a:rPr lang="en-ZA" dirty="0" smtClean="0"/>
              <a:t>the budget</a:t>
            </a:r>
            <a:r>
              <a:rPr lang="en-ZA" i="1" dirty="0"/>
              <a:t>.</a:t>
            </a:r>
          </a:p>
        </p:txBody>
      </p:sp>
      <p:sp>
        <p:nvSpPr>
          <p:cNvPr id="4" name="Slide Number Placeholder 3"/>
          <p:cNvSpPr>
            <a:spLocks noGrp="1"/>
          </p:cNvSpPr>
          <p:nvPr>
            <p:ph type="sldNum" sz="quarter" idx="12"/>
          </p:nvPr>
        </p:nvSpPr>
        <p:spPr/>
        <p:txBody>
          <a:bodyPr/>
          <a:lstStyle/>
          <a:p>
            <a:pPr>
              <a:defRPr/>
            </a:pPr>
            <a:fld id="{18CC9CFB-5521-4678-B011-3614EFC0CBEB}" type="slidenum">
              <a:rPr lang="en-US" smtClean="0"/>
              <a:pPr>
                <a:defRPr/>
              </a:pPr>
              <a:t>34</a:t>
            </a:fld>
            <a:endParaRPr lang="en-US" sz="1400" b="0" dirty="0">
              <a:solidFill>
                <a:schemeClr val="tx1"/>
              </a:solidFill>
              <a:latin typeface="+mn-lt"/>
            </a:endParaRPr>
          </a:p>
        </p:txBody>
      </p:sp>
    </p:spTree>
    <p:extLst>
      <p:ext uri="{BB962C8B-B14F-4D97-AF65-F5344CB8AC3E}">
        <p14:creationId xmlns:p14="http://schemas.microsoft.com/office/powerpoint/2010/main" val="3429484350"/>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p:cNvSpPr>
            <a:spLocks noGrp="1"/>
          </p:cNvSpPr>
          <p:nvPr>
            <p:ph type="title"/>
          </p:nvPr>
        </p:nvSpPr>
        <p:spPr>
          <a:xfrm>
            <a:off x="0" y="-1488"/>
            <a:ext cx="9144000" cy="992088"/>
          </a:xfrm>
        </p:spPr>
        <p:txBody>
          <a:bodyPr/>
          <a:lstStyle/>
          <a:p>
            <a:r>
              <a:rPr lang="en-ZA" altLang="en-US" sz="3200" dirty="0" smtClean="0"/>
              <a:t>VAT will have the least harmful impact on growth</a:t>
            </a:r>
          </a:p>
        </p:txBody>
      </p:sp>
      <p:sp>
        <p:nvSpPr>
          <p:cNvPr id="19459" name="Content Placeholder 2"/>
          <p:cNvSpPr>
            <a:spLocks noGrp="1"/>
          </p:cNvSpPr>
          <p:nvPr>
            <p:ph idx="1"/>
          </p:nvPr>
        </p:nvSpPr>
        <p:spPr>
          <a:xfrm>
            <a:off x="152400" y="1075542"/>
            <a:ext cx="2763838" cy="4572000"/>
          </a:xfrm>
        </p:spPr>
        <p:txBody>
          <a:bodyPr/>
          <a:lstStyle/>
          <a:p>
            <a:r>
              <a:rPr lang="en-ZA" altLang="en-US" dirty="0" smtClean="0"/>
              <a:t>VAT is an efficient, certain source of revenue provided that its design is kept simple</a:t>
            </a:r>
          </a:p>
          <a:p>
            <a:r>
              <a:rPr lang="en-ZA" altLang="en-US" dirty="0" smtClean="0"/>
              <a:t>Increasing the VAT rate by one percentage point is estimated to have the least detrimental effects on economic growth and employment over the medium term</a:t>
            </a:r>
          </a:p>
          <a:p>
            <a:r>
              <a:rPr lang="en-ZA" altLang="en-US" dirty="0" smtClean="0"/>
              <a:t>VAT was last adjusted in 1993, and is lower than the global and African average. </a:t>
            </a:r>
          </a:p>
          <a:p>
            <a:endParaRPr lang="en-ZA" altLang="en-US" dirty="0" smtClean="0"/>
          </a:p>
        </p:txBody>
      </p:sp>
      <p:sp>
        <p:nvSpPr>
          <p:cNvPr id="19460"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000">
                <a:solidFill>
                  <a:schemeClr val="tx1"/>
                </a:solidFill>
                <a:latin typeface="Arial" panose="020B0604020202020204" pitchFamily="34" charset="0"/>
                <a:ea typeface="Osaka" pitchFamily="1" charset="-128"/>
              </a:defRPr>
            </a:lvl1pPr>
            <a:lvl2pPr marL="742950" indent="-285750">
              <a:spcBef>
                <a:spcPct val="20000"/>
              </a:spcBef>
              <a:buChar char="–"/>
              <a:defRPr sz="2000">
                <a:solidFill>
                  <a:schemeClr val="tx1"/>
                </a:solidFill>
                <a:latin typeface="Arial" panose="020B0604020202020204" pitchFamily="34" charset="0"/>
                <a:ea typeface="Osaka" pitchFamily="1" charset="-128"/>
              </a:defRPr>
            </a:lvl2pPr>
            <a:lvl3pPr marL="1143000" indent="-228600">
              <a:spcBef>
                <a:spcPct val="20000"/>
              </a:spcBef>
              <a:buChar char="•"/>
              <a:defRPr sz="2000">
                <a:solidFill>
                  <a:schemeClr val="tx1"/>
                </a:solidFill>
                <a:latin typeface="Arial" panose="020B0604020202020204" pitchFamily="34" charset="0"/>
                <a:ea typeface="Osaka" pitchFamily="1" charset="-128"/>
              </a:defRPr>
            </a:lvl3pPr>
            <a:lvl4pPr marL="1600200" indent="-228600">
              <a:spcBef>
                <a:spcPct val="20000"/>
              </a:spcBef>
              <a:buChar char="–"/>
              <a:defRPr sz="2000">
                <a:solidFill>
                  <a:schemeClr val="tx1"/>
                </a:solidFill>
                <a:latin typeface="Arial" panose="020B0604020202020204" pitchFamily="34" charset="0"/>
                <a:ea typeface="Osaka" pitchFamily="1" charset="-128"/>
              </a:defRPr>
            </a:lvl4pPr>
            <a:lvl5pPr marL="2057400" indent="-228600">
              <a:spcBef>
                <a:spcPct val="20000"/>
              </a:spcBef>
              <a:buChar char="»"/>
              <a:defRPr sz="2000">
                <a:solidFill>
                  <a:schemeClr val="tx1"/>
                </a:solidFill>
                <a:latin typeface="Arial" panose="020B0604020202020204" pitchFamily="34" charset="0"/>
                <a:ea typeface="Osaka" pitchFamily="1"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Osaka" pitchFamily="1"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Osaka" pitchFamily="1"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Osaka" pitchFamily="1"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Osaka" pitchFamily="1" charset="-128"/>
              </a:defRPr>
            </a:lvl9pPr>
          </a:lstStyle>
          <a:p>
            <a:pPr>
              <a:spcBef>
                <a:spcPct val="0"/>
              </a:spcBef>
              <a:buFontTx/>
              <a:buNone/>
            </a:pPr>
            <a:fld id="{06852014-C37C-4618-887E-485E65D74AEB}" type="slidenum">
              <a:rPr lang="en-US" altLang="en-US" sz="1000">
                <a:solidFill>
                  <a:schemeClr val="bg2"/>
                </a:solidFill>
                <a:latin typeface="Arial Bold Italic" panose="020B0704020202090204" pitchFamily="34" charset="0"/>
              </a:rPr>
              <a:pPr>
                <a:spcBef>
                  <a:spcPct val="0"/>
                </a:spcBef>
                <a:buFontTx/>
                <a:buNone/>
              </a:pPr>
              <a:t>35</a:t>
            </a:fld>
            <a:endParaRPr lang="en-US" altLang="en-US" sz="1400" b="0"/>
          </a:p>
        </p:txBody>
      </p:sp>
      <p:pic>
        <p:nvPicPr>
          <p:cNvPr id="19461" name="Picture 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132138" y="1587500"/>
            <a:ext cx="5522912" cy="3816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463" name="TextBox 6"/>
          <p:cNvSpPr txBox="1">
            <a:spLocks noChangeArrowheads="1"/>
          </p:cNvSpPr>
          <p:nvPr/>
        </p:nvSpPr>
        <p:spPr bwMode="auto">
          <a:xfrm>
            <a:off x="3132138" y="5416561"/>
            <a:ext cx="5400675"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000">
                <a:solidFill>
                  <a:schemeClr val="tx1"/>
                </a:solidFill>
                <a:latin typeface="Arial" panose="020B0604020202020204" pitchFamily="34" charset="0"/>
                <a:ea typeface="Osaka" pitchFamily="1" charset="-128"/>
              </a:defRPr>
            </a:lvl1pPr>
            <a:lvl2pPr marL="742950" indent="-285750">
              <a:spcBef>
                <a:spcPct val="20000"/>
              </a:spcBef>
              <a:buChar char="–"/>
              <a:defRPr sz="2000">
                <a:solidFill>
                  <a:schemeClr val="tx1"/>
                </a:solidFill>
                <a:latin typeface="Arial" panose="020B0604020202020204" pitchFamily="34" charset="0"/>
                <a:ea typeface="Osaka" pitchFamily="1" charset="-128"/>
              </a:defRPr>
            </a:lvl2pPr>
            <a:lvl3pPr marL="1143000" indent="-228600">
              <a:spcBef>
                <a:spcPct val="20000"/>
              </a:spcBef>
              <a:buChar char="•"/>
              <a:defRPr sz="2000">
                <a:solidFill>
                  <a:schemeClr val="tx1"/>
                </a:solidFill>
                <a:latin typeface="Arial" panose="020B0604020202020204" pitchFamily="34" charset="0"/>
                <a:ea typeface="Osaka" pitchFamily="1" charset="-128"/>
              </a:defRPr>
            </a:lvl3pPr>
            <a:lvl4pPr marL="1600200" indent="-228600">
              <a:spcBef>
                <a:spcPct val="20000"/>
              </a:spcBef>
              <a:buChar char="–"/>
              <a:defRPr sz="2000">
                <a:solidFill>
                  <a:schemeClr val="tx1"/>
                </a:solidFill>
                <a:latin typeface="Arial" panose="020B0604020202020204" pitchFamily="34" charset="0"/>
                <a:ea typeface="Osaka" pitchFamily="1" charset="-128"/>
              </a:defRPr>
            </a:lvl4pPr>
            <a:lvl5pPr marL="2057400" indent="-228600">
              <a:spcBef>
                <a:spcPct val="20000"/>
              </a:spcBef>
              <a:buChar char="»"/>
              <a:defRPr sz="2000">
                <a:solidFill>
                  <a:schemeClr val="tx1"/>
                </a:solidFill>
                <a:latin typeface="Arial" panose="020B0604020202020204" pitchFamily="34" charset="0"/>
                <a:ea typeface="Osaka" pitchFamily="1"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Osaka" pitchFamily="1"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Osaka" pitchFamily="1"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Osaka" pitchFamily="1"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Osaka" pitchFamily="1" charset="-128"/>
              </a:defRPr>
            </a:lvl9pPr>
          </a:lstStyle>
          <a:p>
            <a:pPr>
              <a:spcBef>
                <a:spcPct val="0"/>
              </a:spcBef>
              <a:buFontTx/>
              <a:buNone/>
            </a:pPr>
            <a:r>
              <a:rPr lang="en-ZA" altLang="en-US" sz="1200" i="1" dirty="0">
                <a:latin typeface="Calibri" panose="020F0502020204030204" pitchFamily="34" charset="0"/>
                <a:ea typeface="ＭＳ Ｐゴシック" panose="020B0600070205080204" pitchFamily="34" charset="-128"/>
              </a:rPr>
              <a:t>*Rates are for 2017 &amp; 2018. The OECD rate refers to an </a:t>
            </a:r>
            <a:r>
              <a:rPr lang="en-ZA" altLang="en-US" sz="1200" i="1" dirty="0" err="1">
                <a:latin typeface="Calibri" panose="020F0502020204030204" pitchFamily="34" charset="0"/>
                <a:ea typeface="ＭＳ Ｐゴシック" panose="020B0600070205080204" pitchFamily="34" charset="-128"/>
              </a:rPr>
              <a:t>unweighted</a:t>
            </a:r>
            <a:r>
              <a:rPr lang="en-ZA" altLang="en-US" sz="1200" i="1" dirty="0">
                <a:latin typeface="Calibri" panose="020F0502020204030204" pitchFamily="34" charset="0"/>
                <a:ea typeface="ＭＳ Ｐゴシック" panose="020B0600070205080204" pitchFamily="34" charset="-128"/>
              </a:rPr>
              <a:t> average</a:t>
            </a:r>
          </a:p>
          <a:p>
            <a:pPr>
              <a:spcBef>
                <a:spcPct val="0"/>
              </a:spcBef>
              <a:buFontTx/>
              <a:buNone/>
            </a:pPr>
            <a:r>
              <a:rPr lang="en-ZA" altLang="en-US" sz="1200" i="1" dirty="0">
                <a:latin typeface="Calibri" panose="020F0502020204030204" pitchFamily="34" charset="0"/>
                <a:ea typeface="ＭＳ Ｐゴシック" panose="020B0600070205080204" pitchFamily="34" charset="-128"/>
              </a:rPr>
              <a:t>Source: International Bureau of Fiscal Documentation</a:t>
            </a:r>
          </a:p>
        </p:txBody>
      </p:sp>
      <p:sp>
        <p:nvSpPr>
          <p:cNvPr id="8" name="TextBox 7"/>
          <p:cNvSpPr txBox="1"/>
          <p:nvPr/>
        </p:nvSpPr>
        <p:spPr>
          <a:xfrm>
            <a:off x="3132138" y="1217606"/>
            <a:ext cx="5522912" cy="338554"/>
          </a:xfrm>
          <a:prstGeom prst="rect">
            <a:avLst/>
          </a:prstGeom>
          <a:solidFill>
            <a:srgbClr val="C0504D">
              <a:lumMod val="75000"/>
            </a:srgbClr>
          </a:solidFill>
          <a:ln>
            <a:noFill/>
          </a:ln>
        </p:spPr>
        <p:txBody>
          <a:bodyPr wrap="square" rtlCol="0">
            <a:spAutoFit/>
          </a:bodyPr>
          <a:lstStyle/>
          <a:p>
            <a:pPr algn="r" eaLnBrk="0" fontAlgn="base" hangingPunct="0">
              <a:spcBef>
                <a:spcPct val="0"/>
              </a:spcBef>
              <a:spcAft>
                <a:spcPct val="0"/>
              </a:spcAft>
              <a:defRPr/>
            </a:pPr>
            <a:r>
              <a:rPr lang="en-ZA" sz="1600" b="1" kern="0" dirty="0">
                <a:solidFill>
                  <a:prstClr val="white"/>
                </a:solidFill>
                <a:latin typeface="Calibri" pitchFamily="34" charset="0"/>
                <a:ea typeface="ＭＳ Ｐゴシック" pitchFamily="1" charset="-128"/>
                <a:cs typeface="Calibri" pitchFamily="34" charset="0"/>
              </a:rPr>
              <a:t>Comparative standard VAT rates by country*</a:t>
            </a:r>
            <a:endParaRPr lang="en-ZA" sz="1600" b="1" kern="0" dirty="0" smtClean="0">
              <a:solidFill>
                <a:prstClr val="white"/>
              </a:solidFill>
              <a:latin typeface="Calibri" pitchFamily="34" charset="0"/>
              <a:ea typeface="ＭＳ Ｐゴシック" pitchFamily="1" charset="-128"/>
              <a:cs typeface="Calibri" pitchFamily="34" charset="0"/>
            </a:endParaRPr>
          </a:p>
        </p:txBody>
      </p:sp>
    </p:spTree>
    <p:extLst>
      <p:ext uri="{BB962C8B-B14F-4D97-AF65-F5344CB8AC3E}">
        <p14:creationId xmlns:p14="http://schemas.microsoft.com/office/powerpoint/2010/main" val="2771150227"/>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
            <a:ext cx="8964488" cy="1052736"/>
          </a:xfrm>
        </p:spPr>
        <p:txBody>
          <a:bodyPr/>
          <a:lstStyle/>
          <a:p>
            <a:r>
              <a:rPr lang="en-US" dirty="0" smtClean="0"/>
              <a:t>Around R1.8 billion in extra VAT paid by bottom 4 deciles</a:t>
            </a:r>
            <a:endParaRPr lang="en-US" dirty="0"/>
          </a:p>
        </p:txBody>
      </p:sp>
      <p:sp>
        <p:nvSpPr>
          <p:cNvPr id="4" name="Slide Number Placeholder 3"/>
          <p:cNvSpPr>
            <a:spLocks noGrp="1"/>
          </p:cNvSpPr>
          <p:nvPr>
            <p:ph type="sldNum" sz="quarter" idx="12"/>
          </p:nvPr>
        </p:nvSpPr>
        <p:spPr/>
        <p:txBody>
          <a:bodyPr/>
          <a:lstStyle/>
          <a:p>
            <a:pPr>
              <a:defRPr/>
            </a:pPr>
            <a:fld id="{CE624F3B-472F-4B7B-AD8D-D471A6CEAA74}" type="slidenum">
              <a:rPr lang="en-US" altLang="en-US" smtClean="0"/>
              <a:pPr>
                <a:defRPr/>
              </a:pPr>
              <a:t>36</a:t>
            </a:fld>
            <a:endParaRPr lang="en-US" altLang="en-US" sz="1400" b="0">
              <a:solidFill>
                <a:schemeClr val="tx1"/>
              </a:solidFill>
              <a:latin typeface="Arial" panose="020B0604020202020204" pitchFamily="34" charset="0"/>
            </a:endParaRPr>
          </a:p>
        </p:txBody>
      </p:sp>
      <p:sp>
        <p:nvSpPr>
          <p:cNvPr id="5" name="TextBox 4"/>
          <p:cNvSpPr txBox="1"/>
          <p:nvPr/>
        </p:nvSpPr>
        <p:spPr>
          <a:xfrm>
            <a:off x="458663" y="1063420"/>
            <a:ext cx="8428162" cy="338554"/>
          </a:xfrm>
          <a:prstGeom prst="rect">
            <a:avLst/>
          </a:prstGeom>
          <a:solidFill>
            <a:srgbClr val="C0504D">
              <a:lumMod val="75000"/>
            </a:srgbClr>
          </a:solidFill>
          <a:ln>
            <a:noFill/>
          </a:ln>
        </p:spPr>
        <p:txBody>
          <a:bodyPr wrap="square" rtlCol="0">
            <a:spAutoFit/>
          </a:bodyPr>
          <a:lstStyle/>
          <a:p>
            <a:pPr algn="r" eaLnBrk="0" fontAlgn="base" hangingPunct="0">
              <a:spcBef>
                <a:spcPct val="0"/>
              </a:spcBef>
              <a:spcAft>
                <a:spcPct val="0"/>
              </a:spcAft>
              <a:defRPr/>
            </a:pPr>
            <a:r>
              <a:rPr lang="en-ZA" sz="1600" b="1" kern="0" dirty="0" smtClean="0">
                <a:solidFill>
                  <a:prstClr val="white"/>
                </a:solidFill>
                <a:latin typeface="Calibri" pitchFamily="34" charset="0"/>
                <a:ea typeface="ＭＳ Ｐゴシック" pitchFamily="1" charset="-128"/>
                <a:cs typeface="Calibri" pitchFamily="34" charset="0"/>
              </a:rPr>
              <a:t>Distribution of 1% VAT increase across consumption expenditure </a:t>
            </a:r>
            <a:r>
              <a:rPr lang="en-ZA" sz="1600" b="1" kern="0" dirty="0" err="1" smtClean="0">
                <a:solidFill>
                  <a:prstClr val="white"/>
                </a:solidFill>
                <a:latin typeface="Calibri" pitchFamily="34" charset="0"/>
                <a:ea typeface="ＭＳ Ｐゴシック" pitchFamily="1" charset="-128"/>
                <a:cs typeface="Calibri" pitchFamily="34" charset="0"/>
              </a:rPr>
              <a:t>deciles</a:t>
            </a:r>
            <a:endParaRPr lang="en-ZA" sz="1600" b="1" kern="0" dirty="0" smtClean="0">
              <a:solidFill>
                <a:prstClr val="white"/>
              </a:solidFill>
              <a:latin typeface="Calibri" pitchFamily="34" charset="0"/>
              <a:ea typeface="ＭＳ Ｐゴシック" pitchFamily="1" charset="-128"/>
              <a:cs typeface="Calibri" pitchFamily="34" charset="0"/>
            </a:endParaRPr>
          </a:p>
        </p:txBody>
      </p:sp>
      <p:pic>
        <p:nvPicPr>
          <p:cNvPr id="4100" name="Picture 1" descr="image001"/>
          <p:cNvPicPr>
            <a:picLocks noChangeAspect="1" noChangeArrowheads="1"/>
          </p:cNvPicPr>
          <p:nvPr/>
        </p:nvPicPr>
        <p:blipFill rotWithShape="1">
          <a:blip r:embed="rId2">
            <a:extLst>
              <a:ext uri="{28A0092B-C50C-407E-A947-70E740481C1C}">
                <a14:useLocalDpi xmlns:a14="http://schemas.microsoft.com/office/drawing/2010/main" val="0"/>
              </a:ext>
            </a:extLst>
          </a:blip>
          <a:srcRect t="5107"/>
          <a:stretch/>
        </p:blipFill>
        <p:spPr bwMode="auto">
          <a:xfrm>
            <a:off x="458663" y="1535324"/>
            <a:ext cx="8505825" cy="4248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112005241"/>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44623"/>
            <a:ext cx="9144000" cy="974551"/>
          </a:xfrm>
        </p:spPr>
        <p:txBody>
          <a:bodyPr/>
          <a:lstStyle/>
          <a:p>
            <a:r>
              <a:rPr lang="en-US" dirty="0" smtClean="0"/>
              <a:t>Academic results on the </a:t>
            </a:r>
            <a:r>
              <a:rPr lang="en-US" dirty="0" err="1" smtClean="0"/>
              <a:t>regressivity</a:t>
            </a:r>
            <a:r>
              <a:rPr lang="en-US" dirty="0" smtClean="0"/>
              <a:t> of VAT are mixed	</a:t>
            </a:r>
            <a:endParaRPr lang="en-ZA" dirty="0"/>
          </a:p>
        </p:txBody>
      </p:sp>
      <p:sp>
        <p:nvSpPr>
          <p:cNvPr id="4" name="Slide Number Placeholder 3"/>
          <p:cNvSpPr>
            <a:spLocks noGrp="1"/>
          </p:cNvSpPr>
          <p:nvPr>
            <p:ph type="sldNum" sz="quarter" idx="12"/>
          </p:nvPr>
        </p:nvSpPr>
        <p:spPr/>
        <p:txBody>
          <a:bodyPr/>
          <a:lstStyle/>
          <a:p>
            <a:pPr>
              <a:defRPr/>
            </a:pPr>
            <a:fld id="{105EE355-9DC3-44A4-AFD3-128FBF2D6DE1}" type="slidenum">
              <a:rPr lang="en-US" smtClean="0"/>
              <a:pPr>
                <a:defRPr/>
              </a:pPr>
              <a:t>37</a:t>
            </a:fld>
            <a:endParaRPr lang="en-US" sz="2400" b="0"/>
          </a:p>
        </p:txBody>
      </p:sp>
      <p:sp>
        <p:nvSpPr>
          <p:cNvPr id="6" name="Content Placeholder 2"/>
          <p:cNvSpPr txBox="1">
            <a:spLocks/>
          </p:cNvSpPr>
          <p:nvPr/>
        </p:nvSpPr>
        <p:spPr bwMode="auto">
          <a:xfrm>
            <a:off x="152400" y="764704"/>
            <a:ext cx="4635624" cy="25202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Font typeface="Wingdings" panose="05000000000000000000" pitchFamily="2" charset="2"/>
              <a:buChar char="§"/>
              <a:defRPr sz="1800">
                <a:solidFill>
                  <a:schemeClr val="tx1"/>
                </a:solidFill>
                <a:latin typeface="Calibri" pitchFamily="34" charset="0"/>
                <a:ea typeface="+mn-ea"/>
                <a:cs typeface="+mn-cs"/>
              </a:defRPr>
            </a:lvl1pPr>
            <a:lvl2pPr marL="742950" indent="-285750" algn="l" rtl="0" eaLnBrk="0" fontAlgn="base" hangingPunct="0">
              <a:spcBef>
                <a:spcPct val="20000"/>
              </a:spcBef>
              <a:spcAft>
                <a:spcPct val="0"/>
              </a:spcAft>
              <a:buChar char="–"/>
              <a:defRPr sz="1800">
                <a:solidFill>
                  <a:schemeClr val="tx1"/>
                </a:solidFill>
                <a:latin typeface="Calibri" pitchFamily="34" charset="0"/>
                <a:ea typeface="+mn-ea"/>
              </a:defRPr>
            </a:lvl2pPr>
            <a:lvl3pPr marL="1143000" indent="-228600" algn="l" rtl="0" eaLnBrk="0" fontAlgn="base" hangingPunct="0">
              <a:spcBef>
                <a:spcPct val="20000"/>
              </a:spcBef>
              <a:spcAft>
                <a:spcPct val="0"/>
              </a:spcAft>
              <a:buChar char="•"/>
              <a:defRPr sz="1600">
                <a:solidFill>
                  <a:schemeClr val="tx1"/>
                </a:solidFill>
                <a:latin typeface="Calibri" pitchFamily="34" charset="0"/>
                <a:ea typeface="+mn-ea"/>
              </a:defRPr>
            </a:lvl3pPr>
            <a:lvl4pPr marL="1600200" indent="-228600" algn="l" rtl="0" eaLnBrk="0" fontAlgn="base" hangingPunct="0">
              <a:spcBef>
                <a:spcPct val="20000"/>
              </a:spcBef>
              <a:spcAft>
                <a:spcPct val="0"/>
              </a:spcAft>
              <a:buChar char="–"/>
              <a:defRPr sz="1600">
                <a:solidFill>
                  <a:schemeClr val="tx1"/>
                </a:solidFill>
                <a:latin typeface="Calibri" pitchFamily="34" charset="0"/>
                <a:ea typeface="+mn-ea"/>
              </a:defRPr>
            </a:lvl4pPr>
            <a:lvl5pPr marL="2057400" indent="-228600" algn="l" rtl="0" eaLnBrk="0" fontAlgn="base" hangingPunct="0">
              <a:spcBef>
                <a:spcPct val="20000"/>
              </a:spcBef>
              <a:spcAft>
                <a:spcPct val="0"/>
              </a:spcAft>
              <a:buChar char="»"/>
              <a:defRPr sz="1600">
                <a:solidFill>
                  <a:schemeClr val="tx1"/>
                </a:solidFill>
                <a:latin typeface="Calibri" pitchFamily="34" charset="0"/>
                <a:ea typeface="+mn-ea"/>
              </a:defRPr>
            </a:lvl5pPr>
            <a:lvl6pPr marL="2514600" indent="-228600" algn="l" rtl="0" fontAlgn="base">
              <a:spcBef>
                <a:spcPct val="20000"/>
              </a:spcBef>
              <a:spcAft>
                <a:spcPct val="0"/>
              </a:spcAft>
              <a:buChar char="»"/>
              <a:defRPr sz="2000">
                <a:solidFill>
                  <a:schemeClr val="tx1"/>
                </a:solidFill>
                <a:latin typeface="+mn-lt"/>
                <a:ea typeface="+mn-ea"/>
              </a:defRPr>
            </a:lvl6pPr>
            <a:lvl7pPr marL="2971800" indent="-228600" algn="l" rtl="0" fontAlgn="base">
              <a:spcBef>
                <a:spcPct val="20000"/>
              </a:spcBef>
              <a:spcAft>
                <a:spcPct val="0"/>
              </a:spcAft>
              <a:buChar char="»"/>
              <a:defRPr sz="2000">
                <a:solidFill>
                  <a:schemeClr val="tx1"/>
                </a:solidFill>
                <a:latin typeface="+mn-lt"/>
                <a:ea typeface="+mn-ea"/>
              </a:defRPr>
            </a:lvl7pPr>
            <a:lvl8pPr marL="3429000" indent="-228600" algn="l" rtl="0" fontAlgn="base">
              <a:spcBef>
                <a:spcPct val="20000"/>
              </a:spcBef>
              <a:spcAft>
                <a:spcPct val="0"/>
              </a:spcAft>
              <a:buChar char="»"/>
              <a:defRPr sz="2000">
                <a:solidFill>
                  <a:schemeClr val="tx1"/>
                </a:solidFill>
                <a:latin typeface="+mn-lt"/>
                <a:ea typeface="+mn-ea"/>
              </a:defRPr>
            </a:lvl8pPr>
            <a:lvl9pPr marL="3886200" indent="-228600" algn="l" rtl="0" fontAlgn="base">
              <a:spcBef>
                <a:spcPct val="20000"/>
              </a:spcBef>
              <a:spcAft>
                <a:spcPct val="0"/>
              </a:spcAft>
              <a:buChar char="»"/>
              <a:defRPr sz="2000">
                <a:solidFill>
                  <a:schemeClr val="tx1"/>
                </a:solidFill>
                <a:latin typeface="+mn-lt"/>
                <a:ea typeface="+mn-ea"/>
              </a:defRPr>
            </a:lvl9pPr>
          </a:lstStyle>
          <a:p>
            <a:pPr marL="0" indent="0">
              <a:spcBef>
                <a:spcPts val="1200"/>
              </a:spcBef>
              <a:buNone/>
            </a:pPr>
            <a:endParaRPr lang="en-ZA" kern="0" dirty="0" smtClean="0"/>
          </a:p>
        </p:txBody>
      </p:sp>
      <p:pic>
        <p:nvPicPr>
          <p:cNvPr id="3" name="Picture 2"/>
          <p:cNvPicPr>
            <a:picLocks noChangeAspect="1"/>
          </p:cNvPicPr>
          <p:nvPr/>
        </p:nvPicPr>
        <p:blipFill rotWithShape="1">
          <a:blip r:embed="rId3"/>
          <a:srcRect t="7445"/>
          <a:stretch/>
        </p:blipFill>
        <p:spPr>
          <a:xfrm>
            <a:off x="447676" y="2524125"/>
            <a:ext cx="6848475" cy="3236195"/>
          </a:xfrm>
          <a:prstGeom prst="rect">
            <a:avLst/>
          </a:prstGeom>
          <a:ln>
            <a:solidFill>
              <a:schemeClr val="tx1"/>
            </a:solidFill>
          </a:ln>
        </p:spPr>
      </p:pic>
      <p:sp>
        <p:nvSpPr>
          <p:cNvPr id="7" name="Content Placeholder 2"/>
          <p:cNvSpPr txBox="1">
            <a:spLocks/>
          </p:cNvSpPr>
          <p:nvPr/>
        </p:nvSpPr>
        <p:spPr bwMode="auto">
          <a:xfrm>
            <a:off x="611560" y="5750795"/>
            <a:ext cx="7005404" cy="272126"/>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2000">
                <a:solidFill>
                  <a:schemeClr val="tx1"/>
                </a:solidFill>
                <a:latin typeface="+mn-lt"/>
                <a:ea typeface="+mn-ea"/>
                <a:cs typeface="Osaka"/>
              </a:defRPr>
            </a:lvl1pPr>
            <a:lvl2pPr marL="742950" indent="-285750" algn="l" rtl="0" eaLnBrk="0" fontAlgn="base" hangingPunct="0">
              <a:spcBef>
                <a:spcPct val="20000"/>
              </a:spcBef>
              <a:spcAft>
                <a:spcPct val="0"/>
              </a:spcAft>
              <a:buChar char="–"/>
              <a:defRPr sz="2000">
                <a:solidFill>
                  <a:schemeClr val="tx1"/>
                </a:solidFill>
                <a:latin typeface="+mn-lt"/>
                <a:ea typeface="+mn-ea"/>
                <a:cs typeface="Osaka"/>
              </a:defRPr>
            </a:lvl2pPr>
            <a:lvl3pPr marL="1143000" indent="-228600" algn="l" rtl="0" eaLnBrk="0" fontAlgn="base" hangingPunct="0">
              <a:spcBef>
                <a:spcPct val="20000"/>
              </a:spcBef>
              <a:spcAft>
                <a:spcPct val="0"/>
              </a:spcAft>
              <a:buChar char="•"/>
              <a:defRPr sz="2000">
                <a:solidFill>
                  <a:schemeClr val="tx1"/>
                </a:solidFill>
                <a:latin typeface="+mn-lt"/>
                <a:ea typeface="+mn-ea"/>
                <a:cs typeface="Osaka"/>
              </a:defRPr>
            </a:lvl3pPr>
            <a:lvl4pPr marL="1600200" indent="-228600" algn="l" rtl="0" eaLnBrk="0" fontAlgn="base" hangingPunct="0">
              <a:spcBef>
                <a:spcPct val="20000"/>
              </a:spcBef>
              <a:spcAft>
                <a:spcPct val="0"/>
              </a:spcAft>
              <a:buChar char="–"/>
              <a:defRPr sz="2000">
                <a:solidFill>
                  <a:schemeClr val="tx1"/>
                </a:solidFill>
                <a:latin typeface="+mn-lt"/>
                <a:ea typeface="+mn-ea"/>
                <a:cs typeface="Osaka"/>
              </a:defRPr>
            </a:lvl4pPr>
            <a:lvl5pPr marL="2057400" indent="-228600" algn="l" rtl="0" eaLnBrk="0" fontAlgn="base" hangingPunct="0">
              <a:spcBef>
                <a:spcPct val="20000"/>
              </a:spcBef>
              <a:spcAft>
                <a:spcPct val="0"/>
              </a:spcAft>
              <a:buChar char="»"/>
              <a:defRPr sz="2000">
                <a:solidFill>
                  <a:schemeClr val="tx1"/>
                </a:solidFill>
                <a:latin typeface="+mn-lt"/>
                <a:ea typeface="+mn-ea"/>
                <a:cs typeface="Osaka"/>
              </a:defRPr>
            </a:lvl5pPr>
            <a:lvl6pPr marL="2514600" indent="-228600" algn="l" rtl="0" fontAlgn="base">
              <a:spcBef>
                <a:spcPct val="20000"/>
              </a:spcBef>
              <a:spcAft>
                <a:spcPct val="0"/>
              </a:spcAft>
              <a:buChar char="»"/>
              <a:defRPr sz="2000">
                <a:solidFill>
                  <a:schemeClr val="tx1"/>
                </a:solidFill>
                <a:latin typeface="+mn-lt"/>
                <a:ea typeface="+mn-ea"/>
              </a:defRPr>
            </a:lvl6pPr>
            <a:lvl7pPr marL="2971800" indent="-228600" algn="l" rtl="0" fontAlgn="base">
              <a:spcBef>
                <a:spcPct val="20000"/>
              </a:spcBef>
              <a:spcAft>
                <a:spcPct val="0"/>
              </a:spcAft>
              <a:buChar char="»"/>
              <a:defRPr sz="2000">
                <a:solidFill>
                  <a:schemeClr val="tx1"/>
                </a:solidFill>
                <a:latin typeface="+mn-lt"/>
                <a:ea typeface="+mn-ea"/>
              </a:defRPr>
            </a:lvl7pPr>
            <a:lvl8pPr marL="3429000" indent="-228600" algn="l" rtl="0" fontAlgn="base">
              <a:spcBef>
                <a:spcPct val="20000"/>
              </a:spcBef>
              <a:spcAft>
                <a:spcPct val="0"/>
              </a:spcAft>
              <a:buChar char="»"/>
              <a:defRPr sz="2000">
                <a:solidFill>
                  <a:schemeClr val="tx1"/>
                </a:solidFill>
                <a:latin typeface="+mn-lt"/>
                <a:ea typeface="+mn-ea"/>
              </a:defRPr>
            </a:lvl8pPr>
            <a:lvl9pPr marL="3886200" indent="-228600" algn="l" rtl="0" fontAlgn="base">
              <a:spcBef>
                <a:spcPct val="20000"/>
              </a:spcBef>
              <a:spcAft>
                <a:spcPct val="0"/>
              </a:spcAft>
              <a:buChar char="»"/>
              <a:defRPr sz="2000">
                <a:solidFill>
                  <a:schemeClr val="tx1"/>
                </a:solidFill>
                <a:latin typeface="+mn-lt"/>
                <a:ea typeface="+mn-ea"/>
              </a:defRPr>
            </a:lvl9pPr>
          </a:lstStyle>
          <a:p>
            <a:pPr marL="0" indent="0">
              <a:buNone/>
            </a:pPr>
            <a:r>
              <a:rPr lang="en-ZA" sz="1000" i="1" kern="0" dirty="0" smtClean="0">
                <a:latin typeface="Calibri" panose="020F0502020204030204" pitchFamily="34" charset="0"/>
                <a:cs typeface="Calibri" panose="020F0502020204030204" pitchFamily="34" charset="0"/>
              </a:rPr>
              <a:t>Source: </a:t>
            </a:r>
            <a:r>
              <a:rPr lang="en-US" sz="1000" i="1" kern="0" dirty="0" smtClean="0">
                <a:latin typeface="Calibri" panose="020F0502020204030204" pitchFamily="34" charset="0"/>
                <a:cs typeface="Calibri" panose="020F0502020204030204" pitchFamily="34" charset="0"/>
              </a:rPr>
              <a:t>Fourie, F &amp; Owen, A (1993) “Value-added tax and </a:t>
            </a:r>
            <a:r>
              <a:rPr lang="en-US" sz="1000" i="1" kern="0" dirty="0" err="1" smtClean="0">
                <a:latin typeface="Calibri" panose="020F0502020204030204" pitchFamily="34" charset="0"/>
                <a:cs typeface="Calibri" panose="020F0502020204030204" pitchFamily="34" charset="0"/>
              </a:rPr>
              <a:t>regressivity</a:t>
            </a:r>
            <a:r>
              <a:rPr lang="en-US" sz="1000" i="1" kern="0" dirty="0" smtClean="0">
                <a:latin typeface="Calibri" panose="020F0502020204030204" pitchFamily="34" charset="0"/>
                <a:cs typeface="Calibri" panose="020F0502020204030204" pitchFamily="34" charset="0"/>
              </a:rPr>
              <a:t> in South Africa”, South African Journal of Economics, 61(4)</a:t>
            </a:r>
            <a:endParaRPr lang="en-ZA" sz="1000" i="1" kern="0" dirty="0" smtClean="0">
              <a:latin typeface="Calibri" panose="020F0502020204030204" pitchFamily="34" charset="0"/>
              <a:cs typeface="Calibri" panose="020F0502020204030204" pitchFamily="34" charset="0"/>
            </a:endParaRPr>
          </a:p>
        </p:txBody>
      </p:sp>
      <p:sp>
        <p:nvSpPr>
          <p:cNvPr id="8" name="TextBox 7"/>
          <p:cNvSpPr txBox="1"/>
          <p:nvPr/>
        </p:nvSpPr>
        <p:spPr>
          <a:xfrm>
            <a:off x="152400" y="1038000"/>
            <a:ext cx="8424936" cy="1077218"/>
          </a:xfrm>
          <a:prstGeom prst="rect">
            <a:avLst/>
          </a:prstGeom>
          <a:noFill/>
        </p:spPr>
        <p:txBody>
          <a:bodyPr wrap="square" rtlCol="0">
            <a:spAutoFit/>
          </a:bodyPr>
          <a:lstStyle/>
          <a:p>
            <a:pPr marL="285750" indent="-285750">
              <a:spcAft>
                <a:spcPts val="1200"/>
              </a:spcAft>
              <a:buFont typeface="Wingdings" panose="05000000000000000000" pitchFamily="2" charset="2"/>
              <a:buChar char="§"/>
            </a:pPr>
            <a:r>
              <a:rPr lang="en-ZA" sz="1800" dirty="0" smtClean="0">
                <a:latin typeface="Calibri" panose="020F0502020204030204" pitchFamily="34" charset="0"/>
              </a:rPr>
              <a:t>Earlier research suggested that VAT was regressive (poorer households have a higher VAT burden as a proportion of income)</a:t>
            </a:r>
          </a:p>
          <a:p>
            <a:pPr marL="285750" indent="-285750">
              <a:spcAft>
                <a:spcPts val="1200"/>
              </a:spcAft>
              <a:buFont typeface="Wingdings" panose="05000000000000000000" pitchFamily="2" charset="2"/>
              <a:buChar char="§"/>
            </a:pPr>
            <a:r>
              <a:rPr lang="en-ZA" sz="1800" dirty="0" smtClean="0">
                <a:latin typeface="Calibri" panose="020F0502020204030204" pitchFamily="34" charset="0"/>
              </a:rPr>
              <a:t>Research stated that “the VAT burden is significantly reduced by zero-rating”</a:t>
            </a:r>
          </a:p>
        </p:txBody>
      </p:sp>
      <p:sp>
        <p:nvSpPr>
          <p:cNvPr id="9" name="TextBox 8"/>
          <p:cNvSpPr txBox="1"/>
          <p:nvPr/>
        </p:nvSpPr>
        <p:spPr>
          <a:xfrm>
            <a:off x="447676" y="2172666"/>
            <a:ext cx="6848476" cy="338554"/>
          </a:xfrm>
          <a:prstGeom prst="rect">
            <a:avLst/>
          </a:prstGeom>
          <a:solidFill>
            <a:srgbClr val="C0504D">
              <a:lumMod val="75000"/>
            </a:srgbClr>
          </a:solidFill>
          <a:ln>
            <a:noFill/>
          </a:ln>
        </p:spPr>
        <p:txBody>
          <a:bodyPr wrap="square" rtlCol="0">
            <a:spAutoFit/>
          </a:bodyPr>
          <a:lstStyle/>
          <a:p>
            <a:pPr algn="r" eaLnBrk="0" fontAlgn="base" hangingPunct="0">
              <a:spcBef>
                <a:spcPct val="0"/>
              </a:spcBef>
              <a:spcAft>
                <a:spcPct val="0"/>
              </a:spcAft>
              <a:defRPr/>
            </a:pPr>
            <a:r>
              <a:rPr lang="en-ZA" sz="1600" b="1" kern="0" dirty="0" smtClean="0">
                <a:solidFill>
                  <a:prstClr val="white"/>
                </a:solidFill>
                <a:latin typeface="Calibri" pitchFamily="34" charset="0"/>
                <a:ea typeface="ＭＳ Ｐゴシック" pitchFamily="1" charset="-128"/>
                <a:cs typeface="Calibri" pitchFamily="34" charset="0"/>
              </a:rPr>
              <a:t>Value-added taxation as a percentage of total household income (1993 </a:t>
            </a:r>
            <a:r>
              <a:rPr lang="en-ZA" sz="1600" b="1" kern="0" dirty="0" err="1" smtClean="0">
                <a:solidFill>
                  <a:prstClr val="white"/>
                </a:solidFill>
                <a:latin typeface="Calibri" pitchFamily="34" charset="0"/>
                <a:ea typeface="ＭＳ Ｐゴシック" pitchFamily="1" charset="-128"/>
                <a:cs typeface="Calibri" pitchFamily="34" charset="0"/>
              </a:rPr>
              <a:t>Rands</a:t>
            </a:r>
            <a:r>
              <a:rPr lang="en-ZA" sz="1600" b="1" kern="0" dirty="0" smtClean="0">
                <a:solidFill>
                  <a:prstClr val="white"/>
                </a:solidFill>
                <a:latin typeface="Calibri" pitchFamily="34" charset="0"/>
                <a:ea typeface="ＭＳ Ｐゴシック" pitchFamily="1" charset="-128"/>
                <a:cs typeface="Calibri" pitchFamily="34" charset="0"/>
              </a:rPr>
              <a:t>)</a:t>
            </a:r>
          </a:p>
        </p:txBody>
      </p:sp>
    </p:spTree>
    <p:extLst>
      <p:ext uri="{BB962C8B-B14F-4D97-AF65-F5344CB8AC3E}">
        <p14:creationId xmlns:p14="http://schemas.microsoft.com/office/powerpoint/2010/main" val="2369049179"/>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44624"/>
            <a:ext cx="9144000" cy="965026"/>
          </a:xfrm>
        </p:spPr>
        <p:txBody>
          <a:bodyPr/>
          <a:lstStyle/>
          <a:p>
            <a:r>
              <a:rPr lang="en-US" dirty="0" smtClean="0"/>
              <a:t>Academic results on the </a:t>
            </a:r>
            <a:r>
              <a:rPr lang="en-US" dirty="0" err="1" smtClean="0"/>
              <a:t>regressivity</a:t>
            </a:r>
            <a:r>
              <a:rPr lang="en-US" dirty="0" smtClean="0"/>
              <a:t> of VAT are mixed	</a:t>
            </a:r>
            <a:endParaRPr lang="en-ZA" dirty="0"/>
          </a:p>
        </p:txBody>
      </p:sp>
      <p:sp>
        <p:nvSpPr>
          <p:cNvPr id="4" name="Slide Number Placeholder 3"/>
          <p:cNvSpPr>
            <a:spLocks noGrp="1"/>
          </p:cNvSpPr>
          <p:nvPr>
            <p:ph type="sldNum" sz="quarter" idx="12"/>
          </p:nvPr>
        </p:nvSpPr>
        <p:spPr/>
        <p:txBody>
          <a:bodyPr/>
          <a:lstStyle/>
          <a:p>
            <a:pPr>
              <a:defRPr/>
            </a:pPr>
            <a:fld id="{105EE355-9DC3-44A4-AFD3-128FBF2D6DE1}" type="slidenum">
              <a:rPr lang="en-US" smtClean="0"/>
              <a:pPr>
                <a:defRPr/>
              </a:pPr>
              <a:t>38</a:t>
            </a:fld>
            <a:endParaRPr lang="en-US" sz="2400" b="0"/>
          </a:p>
        </p:txBody>
      </p:sp>
      <p:sp>
        <p:nvSpPr>
          <p:cNvPr id="6" name="Content Placeholder 2"/>
          <p:cNvSpPr txBox="1">
            <a:spLocks/>
          </p:cNvSpPr>
          <p:nvPr/>
        </p:nvSpPr>
        <p:spPr bwMode="auto">
          <a:xfrm>
            <a:off x="152400" y="764704"/>
            <a:ext cx="4635624" cy="25202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Font typeface="Wingdings" panose="05000000000000000000" pitchFamily="2" charset="2"/>
              <a:buChar char="§"/>
              <a:defRPr sz="1800">
                <a:solidFill>
                  <a:schemeClr val="tx1"/>
                </a:solidFill>
                <a:latin typeface="Calibri" pitchFamily="34" charset="0"/>
                <a:ea typeface="+mn-ea"/>
                <a:cs typeface="+mn-cs"/>
              </a:defRPr>
            </a:lvl1pPr>
            <a:lvl2pPr marL="742950" indent="-285750" algn="l" rtl="0" eaLnBrk="0" fontAlgn="base" hangingPunct="0">
              <a:spcBef>
                <a:spcPct val="20000"/>
              </a:spcBef>
              <a:spcAft>
                <a:spcPct val="0"/>
              </a:spcAft>
              <a:buChar char="–"/>
              <a:defRPr sz="1800">
                <a:solidFill>
                  <a:schemeClr val="tx1"/>
                </a:solidFill>
                <a:latin typeface="Calibri" pitchFamily="34" charset="0"/>
                <a:ea typeface="+mn-ea"/>
              </a:defRPr>
            </a:lvl2pPr>
            <a:lvl3pPr marL="1143000" indent="-228600" algn="l" rtl="0" eaLnBrk="0" fontAlgn="base" hangingPunct="0">
              <a:spcBef>
                <a:spcPct val="20000"/>
              </a:spcBef>
              <a:spcAft>
                <a:spcPct val="0"/>
              </a:spcAft>
              <a:buChar char="•"/>
              <a:defRPr sz="1600">
                <a:solidFill>
                  <a:schemeClr val="tx1"/>
                </a:solidFill>
                <a:latin typeface="Calibri" pitchFamily="34" charset="0"/>
                <a:ea typeface="+mn-ea"/>
              </a:defRPr>
            </a:lvl3pPr>
            <a:lvl4pPr marL="1600200" indent="-228600" algn="l" rtl="0" eaLnBrk="0" fontAlgn="base" hangingPunct="0">
              <a:spcBef>
                <a:spcPct val="20000"/>
              </a:spcBef>
              <a:spcAft>
                <a:spcPct val="0"/>
              </a:spcAft>
              <a:buChar char="–"/>
              <a:defRPr sz="1600">
                <a:solidFill>
                  <a:schemeClr val="tx1"/>
                </a:solidFill>
                <a:latin typeface="Calibri" pitchFamily="34" charset="0"/>
                <a:ea typeface="+mn-ea"/>
              </a:defRPr>
            </a:lvl4pPr>
            <a:lvl5pPr marL="2057400" indent="-228600" algn="l" rtl="0" eaLnBrk="0" fontAlgn="base" hangingPunct="0">
              <a:spcBef>
                <a:spcPct val="20000"/>
              </a:spcBef>
              <a:spcAft>
                <a:spcPct val="0"/>
              </a:spcAft>
              <a:buChar char="»"/>
              <a:defRPr sz="1600">
                <a:solidFill>
                  <a:schemeClr val="tx1"/>
                </a:solidFill>
                <a:latin typeface="Calibri" pitchFamily="34" charset="0"/>
                <a:ea typeface="+mn-ea"/>
              </a:defRPr>
            </a:lvl5pPr>
            <a:lvl6pPr marL="2514600" indent="-228600" algn="l" rtl="0" fontAlgn="base">
              <a:spcBef>
                <a:spcPct val="20000"/>
              </a:spcBef>
              <a:spcAft>
                <a:spcPct val="0"/>
              </a:spcAft>
              <a:buChar char="»"/>
              <a:defRPr sz="2000">
                <a:solidFill>
                  <a:schemeClr val="tx1"/>
                </a:solidFill>
                <a:latin typeface="+mn-lt"/>
                <a:ea typeface="+mn-ea"/>
              </a:defRPr>
            </a:lvl6pPr>
            <a:lvl7pPr marL="2971800" indent="-228600" algn="l" rtl="0" fontAlgn="base">
              <a:spcBef>
                <a:spcPct val="20000"/>
              </a:spcBef>
              <a:spcAft>
                <a:spcPct val="0"/>
              </a:spcAft>
              <a:buChar char="»"/>
              <a:defRPr sz="2000">
                <a:solidFill>
                  <a:schemeClr val="tx1"/>
                </a:solidFill>
                <a:latin typeface="+mn-lt"/>
                <a:ea typeface="+mn-ea"/>
              </a:defRPr>
            </a:lvl7pPr>
            <a:lvl8pPr marL="3429000" indent="-228600" algn="l" rtl="0" fontAlgn="base">
              <a:spcBef>
                <a:spcPct val="20000"/>
              </a:spcBef>
              <a:spcAft>
                <a:spcPct val="0"/>
              </a:spcAft>
              <a:buChar char="»"/>
              <a:defRPr sz="2000">
                <a:solidFill>
                  <a:schemeClr val="tx1"/>
                </a:solidFill>
                <a:latin typeface="+mn-lt"/>
                <a:ea typeface="+mn-ea"/>
              </a:defRPr>
            </a:lvl8pPr>
            <a:lvl9pPr marL="3886200" indent="-228600" algn="l" rtl="0" fontAlgn="base">
              <a:spcBef>
                <a:spcPct val="20000"/>
              </a:spcBef>
              <a:spcAft>
                <a:spcPct val="0"/>
              </a:spcAft>
              <a:buChar char="»"/>
              <a:defRPr sz="2000">
                <a:solidFill>
                  <a:schemeClr val="tx1"/>
                </a:solidFill>
                <a:latin typeface="+mn-lt"/>
                <a:ea typeface="+mn-ea"/>
              </a:defRPr>
            </a:lvl9pPr>
          </a:lstStyle>
          <a:p>
            <a:pPr marL="0" indent="0">
              <a:spcBef>
                <a:spcPts val="1200"/>
              </a:spcBef>
              <a:buNone/>
            </a:pPr>
            <a:endParaRPr lang="en-ZA" kern="0" dirty="0" smtClean="0"/>
          </a:p>
        </p:txBody>
      </p:sp>
      <p:sp>
        <p:nvSpPr>
          <p:cNvPr id="7" name="Content Placeholder 2"/>
          <p:cNvSpPr txBox="1">
            <a:spLocks/>
          </p:cNvSpPr>
          <p:nvPr/>
        </p:nvSpPr>
        <p:spPr bwMode="auto">
          <a:xfrm>
            <a:off x="540269" y="5903628"/>
            <a:ext cx="6768752" cy="272126"/>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2000">
                <a:solidFill>
                  <a:schemeClr val="tx1"/>
                </a:solidFill>
                <a:latin typeface="+mn-lt"/>
                <a:ea typeface="+mn-ea"/>
                <a:cs typeface="Osaka"/>
              </a:defRPr>
            </a:lvl1pPr>
            <a:lvl2pPr marL="742950" indent="-285750" algn="l" rtl="0" eaLnBrk="0" fontAlgn="base" hangingPunct="0">
              <a:spcBef>
                <a:spcPct val="20000"/>
              </a:spcBef>
              <a:spcAft>
                <a:spcPct val="0"/>
              </a:spcAft>
              <a:buChar char="–"/>
              <a:defRPr sz="2000">
                <a:solidFill>
                  <a:schemeClr val="tx1"/>
                </a:solidFill>
                <a:latin typeface="+mn-lt"/>
                <a:ea typeface="+mn-ea"/>
                <a:cs typeface="Osaka"/>
              </a:defRPr>
            </a:lvl2pPr>
            <a:lvl3pPr marL="1143000" indent="-228600" algn="l" rtl="0" eaLnBrk="0" fontAlgn="base" hangingPunct="0">
              <a:spcBef>
                <a:spcPct val="20000"/>
              </a:spcBef>
              <a:spcAft>
                <a:spcPct val="0"/>
              </a:spcAft>
              <a:buChar char="•"/>
              <a:defRPr sz="2000">
                <a:solidFill>
                  <a:schemeClr val="tx1"/>
                </a:solidFill>
                <a:latin typeface="+mn-lt"/>
                <a:ea typeface="+mn-ea"/>
                <a:cs typeface="Osaka"/>
              </a:defRPr>
            </a:lvl3pPr>
            <a:lvl4pPr marL="1600200" indent="-228600" algn="l" rtl="0" eaLnBrk="0" fontAlgn="base" hangingPunct="0">
              <a:spcBef>
                <a:spcPct val="20000"/>
              </a:spcBef>
              <a:spcAft>
                <a:spcPct val="0"/>
              </a:spcAft>
              <a:buChar char="–"/>
              <a:defRPr sz="2000">
                <a:solidFill>
                  <a:schemeClr val="tx1"/>
                </a:solidFill>
                <a:latin typeface="+mn-lt"/>
                <a:ea typeface="+mn-ea"/>
                <a:cs typeface="Osaka"/>
              </a:defRPr>
            </a:lvl4pPr>
            <a:lvl5pPr marL="2057400" indent="-228600" algn="l" rtl="0" eaLnBrk="0" fontAlgn="base" hangingPunct="0">
              <a:spcBef>
                <a:spcPct val="20000"/>
              </a:spcBef>
              <a:spcAft>
                <a:spcPct val="0"/>
              </a:spcAft>
              <a:buChar char="»"/>
              <a:defRPr sz="2000">
                <a:solidFill>
                  <a:schemeClr val="tx1"/>
                </a:solidFill>
                <a:latin typeface="+mn-lt"/>
                <a:ea typeface="+mn-ea"/>
                <a:cs typeface="Osaka"/>
              </a:defRPr>
            </a:lvl5pPr>
            <a:lvl6pPr marL="2514600" indent="-228600" algn="l" rtl="0" fontAlgn="base">
              <a:spcBef>
                <a:spcPct val="20000"/>
              </a:spcBef>
              <a:spcAft>
                <a:spcPct val="0"/>
              </a:spcAft>
              <a:buChar char="»"/>
              <a:defRPr sz="2000">
                <a:solidFill>
                  <a:schemeClr val="tx1"/>
                </a:solidFill>
                <a:latin typeface="+mn-lt"/>
                <a:ea typeface="+mn-ea"/>
              </a:defRPr>
            </a:lvl6pPr>
            <a:lvl7pPr marL="2971800" indent="-228600" algn="l" rtl="0" fontAlgn="base">
              <a:spcBef>
                <a:spcPct val="20000"/>
              </a:spcBef>
              <a:spcAft>
                <a:spcPct val="0"/>
              </a:spcAft>
              <a:buChar char="»"/>
              <a:defRPr sz="2000">
                <a:solidFill>
                  <a:schemeClr val="tx1"/>
                </a:solidFill>
                <a:latin typeface="+mn-lt"/>
                <a:ea typeface="+mn-ea"/>
              </a:defRPr>
            </a:lvl7pPr>
            <a:lvl8pPr marL="3429000" indent="-228600" algn="l" rtl="0" fontAlgn="base">
              <a:spcBef>
                <a:spcPct val="20000"/>
              </a:spcBef>
              <a:spcAft>
                <a:spcPct val="0"/>
              </a:spcAft>
              <a:buChar char="»"/>
              <a:defRPr sz="2000">
                <a:solidFill>
                  <a:schemeClr val="tx1"/>
                </a:solidFill>
                <a:latin typeface="+mn-lt"/>
                <a:ea typeface="+mn-ea"/>
              </a:defRPr>
            </a:lvl8pPr>
            <a:lvl9pPr marL="3886200" indent="-228600" algn="l" rtl="0" fontAlgn="base">
              <a:spcBef>
                <a:spcPct val="20000"/>
              </a:spcBef>
              <a:spcAft>
                <a:spcPct val="0"/>
              </a:spcAft>
              <a:buChar char="»"/>
              <a:defRPr sz="2000">
                <a:solidFill>
                  <a:schemeClr val="tx1"/>
                </a:solidFill>
                <a:latin typeface="+mn-lt"/>
                <a:ea typeface="+mn-ea"/>
              </a:defRPr>
            </a:lvl9pPr>
          </a:lstStyle>
          <a:p>
            <a:pPr marL="0" indent="0">
              <a:buNone/>
            </a:pPr>
            <a:r>
              <a:rPr lang="en-ZA" sz="1000" i="1" kern="0" dirty="0" smtClean="0">
                <a:latin typeface="Calibri" panose="020F0502020204030204" pitchFamily="34" charset="0"/>
                <a:cs typeface="Calibri" panose="020F0502020204030204" pitchFamily="34" charset="0"/>
              </a:rPr>
              <a:t>Source: </a:t>
            </a:r>
            <a:r>
              <a:rPr lang="en-US" sz="1000" i="1" kern="0" dirty="0" smtClean="0">
                <a:latin typeface="Calibri" panose="020F0502020204030204" pitchFamily="34" charset="0"/>
                <a:cs typeface="Calibri" panose="020F0502020204030204" pitchFamily="34" charset="0"/>
              </a:rPr>
              <a:t>Fourie, F &amp; Owen, A (1993) “Value-added tax and </a:t>
            </a:r>
            <a:r>
              <a:rPr lang="en-US" sz="1000" i="1" kern="0" dirty="0" err="1" smtClean="0">
                <a:latin typeface="Calibri" panose="020F0502020204030204" pitchFamily="34" charset="0"/>
                <a:cs typeface="Calibri" panose="020F0502020204030204" pitchFamily="34" charset="0"/>
              </a:rPr>
              <a:t>regressivity</a:t>
            </a:r>
            <a:r>
              <a:rPr lang="en-US" sz="1000" i="1" kern="0" dirty="0" smtClean="0">
                <a:latin typeface="Calibri" panose="020F0502020204030204" pitchFamily="34" charset="0"/>
                <a:cs typeface="Calibri" panose="020F0502020204030204" pitchFamily="34" charset="0"/>
              </a:rPr>
              <a:t> in South Africa”, South African Journal of Economics, 61(4)</a:t>
            </a:r>
            <a:endParaRPr lang="en-ZA" sz="1000" i="1" kern="0" dirty="0" smtClean="0">
              <a:latin typeface="Calibri" panose="020F0502020204030204" pitchFamily="34" charset="0"/>
              <a:cs typeface="Calibri" panose="020F0502020204030204" pitchFamily="34" charset="0"/>
            </a:endParaRPr>
          </a:p>
        </p:txBody>
      </p:sp>
      <p:sp>
        <p:nvSpPr>
          <p:cNvPr id="8" name="TextBox 7"/>
          <p:cNvSpPr txBox="1"/>
          <p:nvPr/>
        </p:nvSpPr>
        <p:spPr>
          <a:xfrm>
            <a:off x="85725" y="1032222"/>
            <a:ext cx="8980695" cy="1923604"/>
          </a:xfrm>
          <a:prstGeom prst="rect">
            <a:avLst/>
          </a:prstGeom>
          <a:noFill/>
        </p:spPr>
        <p:txBody>
          <a:bodyPr wrap="square" rtlCol="0">
            <a:spAutoFit/>
          </a:bodyPr>
          <a:lstStyle/>
          <a:p>
            <a:pPr marL="285750" indent="-285750">
              <a:spcAft>
                <a:spcPts val="600"/>
              </a:spcAft>
              <a:buFont typeface="Wingdings" panose="05000000000000000000" pitchFamily="2" charset="2"/>
              <a:buChar char="§"/>
            </a:pPr>
            <a:r>
              <a:rPr lang="en-ZA" sz="1800" dirty="0" smtClean="0">
                <a:latin typeface="Calibri" panose="020F0502020204030204" pitchFamily="34" charset="0"/>
              </a:rPr>
              <a:t>Most recent research suggested that VAT was “mildly progressive” (as was the fuel levy) </a:t>
            </a:r>
          </a:p>
          <a:p>
            <a:pPr marL="285750" indent="-285750">
              <a:spcAft>
                <a:spcPts val="600"/>
              </a:spcAft>
              <a:buFont typeface="Wingdings" panose="05000000000000000000" pitchFamily="2" charset="2"/>
              <a:buChar char="§"/>
            </a:pPr>
            <a:r>
              <a:rPr lang="en-ZA" sz="1800" dirty="0" smtClean="0">
                <a:latin typeface="Calibri" panose="020F0502020204030204" pitchFamily="34" charset="0"/>
              </a:rPr>
              <a:t>Without zero-rating, VAT would be regressive</a:t>
            </a:r>
          </a:p>
          <a:p>
            <a:pPr marL="285750" indent="-285750">
              <a:spcAft>
                <a:spcPts val="600"/>
              </a:spcAft>
              <a:buFont typeface="Wingdings" panose="05000000000000000000" pitchFamily="2" charset="2"/>
              <a:buChar char="§"/>
            </a:pPr>
            <a:r>
              <a:rPr lang="en-ZA" sz="1800" dirty="0" smtClean="0">
                <a:latin typeface="Calibri" panose="020F0502020204030204" pitchFamily="34" charset="0"/>
              </a:rPr>
              <a:t>Excise duties (such as those on alcohol and tobacco) are clearly regressive</a:t>
            </a:r>
          </a:p>
          <a:p>
            <a:pPr marL="742950" lvl="1" indent="-285750" fontAlgn="base">
              <a:lnSpc>
                <a:spcPct val="90000"/>
              </a:lnSpc>
              <a:spcBef>
                <a:spcPct val="20000"/>
              </a:spcBef>
              <a:spcAft>
                <a:spcPct val="0"/>
              </a:spcAft>
              <a:buChar char="–"/>
            </a:pPr>
            <a:r>
              <a:rPr lang="en-ZA" sz="1600" dirty="0">
                <a:latin typeface="Calibri" pitchFamily="34" charset="0"/>
              </a:rPr>
              <a:t>Budget did not change policy on excise duties, which has a targeted tax burden of the retail average weighted selling price of 11%, 23%, 36% and 40% for wine, beer, spirits and tobacco</a:t>
            </a:r>
          </a:p>
          <a:p>
            <a:pPr marL="285750" indent="-285750">
              <a:spcAft>
                <a:spcPts val="600"/>
              </a:spcAft>
              <a:buFont typeface="Wingdings" panose="05000000000000000000" pitchFamily="2" charset="2"/>
              <a:buChar char="§"/>
            </a:pPr>
            <a:r>
              <a:rPr lang="en-ZA" dirty="0">
                <a:latin typeface="Calibri" panose="020F0502020204030204" pitchFamily="34" charset="0"/>
              </a:rPr>
              <a:t>BUT “cost of living will increase for all households”, whether or not progressive</a:t>
            </a:r>
          </a:p>
        </p:txBody>
      </p:sp>
      <p:graphicFrame>
        <p:nvGraphicFramePr>
          <p:cNvPr id="9" name="Chart 8"/>
          <p:cNvGraphicFramePr>
            <a:graphicFrameLocks/>
          </p:cNvGraphicFramePr>
          <p:nvPr>
            <p:extLst>
              <p:ext uri="{D42A27DB-BD31-4B8C-83A1-F6EECF244321}">
                <p14:modId xmlns:p14="http://schemas.microsoft.com/office/powerpoint/2010/main" val="1668066668"/>
              </p:ext>
            </p:extLst>
          </p:nvPr>
        </p:nvGraphicFramePr>
        <p:xfrm>
          <a:off x="540269" y="3041551"/>
          <a:ext cx="7317856" cy="2862077"/>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001557375"/>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148207"/>
            <a:ext cx="8812088" cy="616497"/>
          </a:xfrm>
        </p:spPr>
        <p:txBody>
          <a:bodyPr/>
          <a:lstStyle/>
          <a:p>
            <a:r>
              <a:rPr lang="en-US" dirty="0" smtClean="0"/>
              <a:t>What about a new luxury VAT rate?</a:t>
            </a:r>
            <a:endParaRPr lang="en-ZA" dirty="0"/>
          </a:p>
        </p:txBody>
      </p:sp>
      <p:sp>
        <p:nvSpPr>
          <p:cNvPr id="4" name="Slide Number Placeholder 3"/>
          <p:cNvSpPr>
            <a:spLocks noGrp="1"/>
          </p:cNvSpPr>
          <p:nvPr>
            <p:ph type="sldNum" sz="quarter" idx="12"/>
          </p:nvPr>
        </p:nvSpPr>
        <p:spPr/>
        <p:txBody>
          <a:bodyPr/>
          <a:lstStyle/>
          <a:p>
            <a:pPr>
              <a:defRPr/>
            </a:pPr>
            <a:fld id="{105EE355-9DC3-44A4-AFD3-128FBF2D6DE1}" type="slidenum">
              <a:rPr lang="en-US" smtClean="0"/>
              <a:pPr>
                <a:defRPr/>
              </a:pPr>
              <a:t>39</a:t>
            </a:fld>
            <a:endParaRPr lang="en-US" sz="2400" b="0"/>
          </a:p>
        </p:txBody>
      </p:sp>
      <p:sp>
        <p:nvSpPr>
          <p:cNvPr id="5" name="Content Placeholder 2"/>
          <p:cNvSpPr>
            <a:spLocks noGrp="1"/>
          </p:cNvSpPr>
          <p:nvPr/>
        </p:nvSpPr>
        <p:spPr bwMode="auto">
          <a:xfrm>
            <a:off x="190500" y="980728"/>
            <a:ext cx="8763000" cy="52565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Font typeface="Wingdings" panose="05000000000000000000" pitchFamily="2" charset="2"/>
              <a:buChar char="§"/>
              <a:defRPr sz="1800">
                <a:solidFill>
                  <a:schemeClr val="tx1"/>
                </a:solidFill>
                <a:latin typeface="Calibri" pitchFamily="34" charset="0"/>
                <a:ea typeface="+mn-ea"/>
                <a:cs typeface="+mn-cs"/>
              </a:defRPr>
            </a:lvl1pPr>
            <a:lvl2pPr marL="742950" indent="-285750" algn="l" rtl="0" eaLnBrk="0" fontAlgn="base" hangingPunct="0">
              <a:spcBef>
                <a:spcPct val="20000"/>
              </a:spcBef>
              <a:spcAft>
                <a:spcPct val="0"/>
              </a:spcAft>
              <a:buChar char="–"/>
              <a:defRPr sz="1800">
                <a:solidFill>
                  <a:schemeClr val="tx1"/>
                </a:solidFill>
                <a:latin typeface="Calibri" pitchFamily="34" charset="0"/>
                <a:ea typeface="+mn-ea"/>
              </a:defRPr>
            </a:lvl2pPr>
            <a:lvl3pPr marL="1143000" indent="-228600" algn="l" rtl="0" eaLnBrk="0" fontAlgn="base" hangingPunct="0">
              <a:spcBef>
                <a:spcPct val="20000"/>
              </a:spcBef>
              <a:spcAft>
                <a:spcPct val="0"/>
              </a:spcAft>
              <a:buChar char="•"/>
              <a:defRPr sz="1600">
                <a:solidFill>
                  <a:schemeClr val="tx1"/>
                </a:solidFill>
                <a:latin typeface="Calibri" pitchFamily="34" charset="0"/>
                <a:ea typeface="+mn-ea"/>
              </a:defRPr>
            </a:lvl3pPr>
            <a:lvl4pPr marL="1600200" indent="-228600" algn="l" rtl="0" eaLnBrk="0" fontAlgn="base" hangingPunct="0">
              <a:spcBef>
                <a:spcPct val="20000"/>
              </a:spcBef>
              <a:spcAft>
                <a:spcPct val="0"/>
              </a:spcAft>
              <a:buChar char="–"/>
              <a:defRPr sz="1600">
                <a:solidFill>
                  <a:schemeClr val="tx1"/>
                </a:solidFill>
                <a:latin typeface="Calibri" pitchFamily="34" charset="0"/>
                <a:ea typeface="+mn-ea"/>
              </a:defRPr>
            </a:lvl4pPr>
            <a:lvl5pPr marL="2057400" indent="-228600" algn="l" rtl="0" eaLnBrk="0" fontAlgn="base" hangingPunct="0">
              <a:spcBef>
                <a:spcPct val="20000"/>
              </a:spcBef>
              <a:spcAft>
                <a:spcPct val="0"/>
              </a:spcAft>
              <a:buChar char="»"/>
              <a:defRPr sz="1600">
                <a:solidFill>
                  <a:schemeClr val="tx1"/>
                </a:solidFill>
                <a:latin typeface="Calibri" pitchFamily="34" charset="0"/>
                <a:ea typeface="+mn-ea"/>
              </a:defRPr>
            </a:lvl5pPr>
            <a:lvl6pPr marL="2514600" indent="-228600" algn="l" rtl="0" fontAlgn="base">
              <a:spcBef>
                <a:spcPct val="20000"/>
              </a:spcBef>
              <a:spcAft>
                <a:spcPct val="0"/>
              </a:spcAft>
              <a:buChar char="»"/>
              <a:defRPr sz="2000">
                <a:solidFill>
                  <a:schemeClr val="tx1"/>
                </a:solidFill>
                <a:latin typeface="+mn-lt"/>
                <a:ea typeface="+mn-ea"/>
              </a:defRPr>
            </a:lvl6pPr>
            <a:lvl7pPr marL="2971800" indent="-228600" algn="l" rtl="0" fontAlgn="base">
              <a:spcBef>
                <a:spcPct val="20000"/>
              </a:spcBef>
              <a:spcAft>
                <a:spcPct val="0"/>
              </a:spcAft>
              <a:buChar char="»"/>
              <a:defRPr sz="2000">
                <a:solidFill>
                  <a:schemeClr val="tx1"/>
                </a:solidFill>
                <a:latin typeface="+mn-lt"/>
                <a:ea typeface="+mn-ea"/>
              </a:defRPr>
            </a:lvl7pPr>
            <a:lvl8pPr marL="3429000" indent="-228600" algn="l" rtl="0" fontAlgn="base">
              <a:spcBef>
                <a:spcPct val="20000"/>
              </a:spcBef>
              <a:spcAft>
                <a:spcPct val="0"/>
              </a:spcAft>
              <a:buChar char="»"/>
              <a:defRPr sz="2000">
                <a:solidFill>
                  <a:schemeClr val="tx1"/>
                </a:solidFill>
                <a:latin typeface="+mn-lt"/>
                <a:ea typeface="+mn-ea"/>
              </a:defRPr>
            </a:lvl8pPr>
            <a:lvl9pPr marL="3886200" indent="-228600" algn="l" rtl="0" fontAlgn="base">
              <a:spcBef>
                <a:spcPct val="20000"/>
              </a:spcBef>
              <a:spcAft>
                <a:spcPct val="0"/>
              </a:spcAft>
              <a:buChar char="»"/>
              <a:defRPr sz="2000">
                <a:solidFill>
                  <a:schemeClr val="tx1"/>
                </a:solidFill>
                <a:latin typeface="+mn-lt"/>
                <a:ea typeface="+mn-ea"/>
              </a:defRPr>
            </a:lvl9pPr>
          </a:lstStyle>
          <a:p>
            <a:pPr>
              <a:spcBef>
                <a:spcPts val="600"/>
              </a:spcBef>
            </a:pPr>
            <a:r>
              <a:rPr lang="en-ZA" b="1" dirty="0" smtClean="0"/>
              <a:t>Margo Commission (1987) </a:t>
            </a:r>
            <a:r>
              <a:rPr lang="en-ZA" dirty="0" smtClean="0"/>
              <a:t>stated</a:t>
            </a:r>
            <a:r>
              <a:rPr lang="en-ZA" dirty="0"/>
              <a:t>: </a:t>
            </a:r>
          </a:p>
          <a:p>
            <a:pPr marL="173038" indent="0" algn="just" eaLnBrk="1" hangingPunct="1">
              <a:lnSpc>
                <a:spcPct val="90000"/>
              </a:lnSpc>
              <a:buNone/>
            </a:pPr>
            <a:r>
              <a:rPr lang="en-ZA" sz="1600" i="1" dirty="0"/>
              <a:t>"We are satisfied that to charge different rates of indirect tax on different goods and services is </a:t>
            </a:r>
            <a:r>
              <a:rPr lang="en-ZA" sz="1600" i="1" u="sng" dirty="0"/>
              <a:t>a most wasteful and ineffective</a:t>
            </a:r>
            <a:r>
              <a:rPr lang="en-ZA" sz="1600" i="1" dirty="0"/>
              <a:t> way of trying to redistribute income. That task is best achieved by </a:t>
            </a:r>
            <a:r>
              <a:rPr lang="en-ZA" sz="1600" i="1" u="sng" dirty="0"/>
              <a:t>well-designed public expenditure programmes</a:t>
            </a:r>
            <a:r>
              <a:rPr lang="en-ZA" sz="1600" i="1" dirty="0"/>
              <a:t>, supplemented at the top of the range of income and wealth by a progressive expenditure (income) tax. Measures on the </a:t>
            </a:r>
            <a:r>
              <a:rPr lang="en-ZA" sz="1600" i="1" u="sng" dirty="0"/>
              <a:t>indirect tax side complicate the system</a:t>
            </a:r>
            <a:r>
              <a:rPr lang="en-ZA" sz="1600" i="1" dirty="0"/>
              <a:t>, give increased </a:t>
            </a:r>
            <a:r>
              <a:rPr lang="en-ZA" sz="1600" i="1" u="sng" dirty="0"/>
              <a:t>scope for evasion</a:t>
            </a:r>
            <a:r>
              <a:rPr lang="en-ZA" sz="1600" i="1" dirty="0"/>
              <a:t> and </a:t>
            </a:r>
            <a:r>
              <a:rPr lang="en-ZA" sz="1600" i="1" u="sng" dirty="0"/>
              <a:t>accomplish little in the way of redistribution</a:t>
            </a:r>
            <a:r>
              <a:rPr lang="en-ZA" sz="1600" i="1" dirty="0" smtClean="0"/>
              <a:t>.“</a:t>
            </a:r>
          </a:p>
          <a:p>
            <a:pPr marL="173038" indent="0" algn="just" eaLnBrk="1" hangingPunct="1">
              <a:lnSpc>
                <a:spcPct val="90000"/>
              </a:lnSpc>
              <a:buNone/>
            </a:pPr>
            <a:endParaRPr lang="en-ZA" sz="1600" dirty="0" smtClean="0"/>
          </a:p>
          <a:p>
            <a:pPr>
              <a:lnSpc>
                <a:spcPct val="90000"/>
              </a:lnSpc>
              <a:spcBef>
                <a:spcPts val="600"/>
              </a:spcBef>
            </a:pPr>
            <a:r>
              <a:rPr lang="en-ZA" b="1" dirty="0"/>
              <a:t>Katz Commission (1994)</a:t>
            </a:r>
            <a:r>
              <a:rPr lang="en-ZA" dirty="0"/>
              <a:t>: “the disadvantages of multiple VAT rates outweigh the possible redistributive gains available from this option”</a:t>
            </a:r>
          </a:p>
          <a:p>
            <a:pPr marL="173038" indent="0" algn="just" eaLnBrk="1" hangingPunct="1">
              <a:lnSpc>
                <a:spcPct val="90000"/>
              </a:lnSpc>
              <a:buNone/>
            </a:pPr>
            <a:endParaRPr lang="en-ZA" sz="1600" i="1" dirty="0" smtClean="0"/>
          </a:p>
          <a:p>
            <a:pPr marL="363538" indent="-363538" eaLnBrk="1" hangingPunct="1">
              <a:lnSpc>
                <a:spcPct val="90000"/>
              </a:lnSpc>
            </a:pPr>
            <a:r>
              <a:rPr lang="en-ZA" b="1" dirty="0"/>
              <a:t>Davis Tax Committee </a:t>
            </a:r>
            <a:r>
              <a:rPr lang="en-ZA" b="1" dirty="0" smtClean="0"/>
              <a:t>(2016)</a:t>
            </a:r>
            <a:r>
              <a:rPr lang="en-ZA" dirty="0" smtClean="0"/>
              <a:t> also argued against multiple VAT rates:</a:t>
            </a:r>
            <a:endParaRPr lang="en-ZA" dirty="0"/>
          </a:p>
          <a:p>
            <a:pPr lvl="1" eaLnBrk="1" hangingPunct="1">
              <a:lnSpc>
                <a:spcPct val="90000"/>
              </a:lnSpc>
            </a:pPr>
            <a:r>
              <a:rPr lang="en-ZA" dirty="0" smtClean="0"/>
              <a:t>High rates generally apply to a small </a:t>
            </a:r>
            <a:r>
              <a:rPr lang="en-ZA" dirty="0"/>
              <a:t>proportion of total </a:t>
            </a:r>
            <a:r>
              <a:rPr lang="en-ZA" dirty="0" smtClean="0"/>
              <a:t>consumption</a:t>
            </a:r>
            <a:endParaRPr lang="en-ZA" dirty="0"/>
          </a:p>
          <a:p>
            <a:pPr lvl="1" algn="just" eaLnBrk="1" hangingPunct="1">
              <a:lnSpc>
                <a:spcPct val="90000"/>
              </a:lnSpc>
            </a:pPr>
            <a:r>
              <a:rPr lang="en-ZA" dirty="0" smtClean="0"/>
              <a:t>“Luxury </a:t>
            </a:r>
            <a:r>
              <a:rPr lang="en-ZA" dirty="0"/>
              <a:t>goods” </a:t>
            </a:r>
            <a:r>
              <a:rPr lang="en-ZA" dirty="0" smtClean="0"/>
              <a:t>already bear </a:t>
            </a:r>
            <a:r>
              <a:rPr lang="en-ZA" dirty="0"/>
              <a:t>an ad valorem excise charge, upon which VAT is once again </a:t>
            </a:r>
            <a:r>
              <a:rPr lang="en-ZA" dirty="0" smtClean="0"/>
              <a:t>levied</a:t>
            </a:r>
          </a:p>
          <a:p>
            <a:pPr lvl="1" algn="just" eaLnBrk="1" hangingPunct="1">
              <a:lnSpc>
                <a:spcPct val="90000"/>
              </a:lnSpc>
            </a:pPr>
            <a:endParaRPr lang="en-ZA" dirty="0"/>
          </a:p>
          <a:p>
            <a:pPr marL="0" indent="0" algn="just" eaLnBrk="1" hangingPunct="1">
              <a:lnSpc>
                <a:spcPct val="90000"/>
              </a:lnSpc>
              <a:buNone/>
            </a:pPr>
            <a:r>
              <a:rPr lang="en-ZA" dirty="0"/>
              <a:t>Multiple VAT rate structures may lead </a:t>
            </a:r>
            <a:r>
              <a:rPr lang="en-ZA" dirty="0" smtClean="0"/>
              <a:t>to: </a:t>
            </a:r>
          </a:p>
          <a:p>
            <a:pPr marL="363538" indent="-363538" algn="just" eaLnBrk="1" hangingPunct="1">
              <a:lnSpc>
                <a:spcPct val="90000"/>
              </a:lnSpc>
            </a:pPr>
            <a:r>
              <a:rPr lang="en-ZA" dirty="0"/>
              <a:t>Increased administration and compliances </a:t>
            </a:r>
            <a:r>
              <a:rPr lang="en-ZA" dirty="0" smtClean="0"/>
              <a:t>costs</a:t>
            </a:r>
          </a:p>
          <a:p>
            <a:pPr marL="363538" indent="-363538" algn="just" eaLnBrk="1" hangingPunct="1">
              <a:lnSpc>
                <a:spcPct val="90000"/>
              </a:lnSpc>
            </a:pPr>
            <a:r>
              <a:rPr lang="en-ZA" dirty="0" smtClean="0"/>
              <a:t>Legal </a:t>
            </a:r>
            <a:r>
              <a:rPr lang="en-ZA" dirty="0"/>
              <a:t>uncertainty, which opens up opportunities for lobbying and unwarranted tax planning or avoidance.</a:t>
            </a:r>
          </a:p>
          <a:p>
            <a:pPr marL="173038" indent="0" algn="just" eaLnBrk="1" hangingPunct="1">
              <a:lnSpc>
                <a:spcPct val="90000"/>
              </a:lnSpc>
              <a:buNone/>
            </a:pPr>
            <a:endParaRPr lang="en-ZA" sz="1600" i="1" dirty="0" smtClean="0"/>
          </a:p>
        </p:txBody>
      </p:sp>
    </p:spTree>
    <p:extLst>
      <p:ext uri="{BB962C8B-B14F-4D97-AF65-F5344CB8AC3E}">
        <p14:creationId xmlns:p14="http://schemas.microsoft.com/office/powerpoint/2010/main" val="286842005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dirty="0" smtClean="0"/>
              <a:t>Main comments from public hearings</a:t>
            </a:r>
            <a:endParaRPr lang="en-ZA" dirty="0"/>
          </a:p>
        </p:txBody>
      </p:sp>
      <p:sp>
        <p:nvSpPr>
          <p:cNvPr id="3" name="Content Placeholder 2"/>
          <p:cNvSpPr>
            <a:spLocks noGrp="1"/>
          </p:cNvSpPr>
          <p:nvPr>
            <p:ph idx="1"/>
          </p:nvPr>
        </p:nvSpPr>
        <p:spPr>
          <a:xfrm>
            <a:off x="142874" y="1218332"/>
            <a:ext cx="8858251" cy="4674468"/>
          </a:xfrm>
        </p:spPr>
        <p:txBody>
          <a:bodyPr>
            <a:noAutofit/>
          </a:bodyPr>
          <a:lstStyle/>
          <a:p>
            <a:pPr algn="just">
              <a:spcBef>
                <a:spcPts val="600"/>
              </a:spcBef>
              <a:spcAft>
                <a:spcPts val="600"/>
              </a:spcAft>
            </a:pPr>
            <a:r>
              <a:rPr lang="en-ZA" dirty="0"/>
              <a:t>There has been insufficient time for public consultation on such large changes that will wide reaching impacts, and NT should provide more information on </a:t>
            </a:r>
            <a:r>
              <a:rPr lang="en-ZA" dirty="0" smtClean="0"/>
              <a:t>proposals</a:t>
            </a:r>
          </a:p>
          <a:p>
            <a:pPr algn="just">
              <a:spcBef>
                <a:spcPts val="600"/>
              </a:spcBef>
              <a:spcAft>
                <a:spcPts val="600"/>
              </a:spcAft>
            </a:pPr>
            <a:r>
              <a:rPr lang="en-ZA" dirty="0" smtClean="0"/>
              <a:t>Government should be reducing their wage bill – too high when compared with other countries</a:t>
            </a:r>
          </a:p>
          <a:p>
            <a:pPr algn="just">
              <a:spcBef>
                <a:spcPts val="600"/>
              </a:spcBef>
              <a:spcAft>
                <a:spcPts val="600"/>
              </a:spcAft>
            </a:pPr>
            <a:r>
              <a:rPr lang="en-ZA" dirty="0" smtClean="0"/>
              <a:t>Government should not be increasing taxes as South Africa is already one of the highest tax countries in the world</a:t>
            </a:r>
          </a:p>
          <a:p>
            <a:pPr algn="just">
              <a:spcBef>
                <a:spcPts val="600"/>
              </a:spcBef>
              <a:spcAft>
                <a:spcPts val="600"/>
              </a:spcAft>
            </a:pPr>
            <a:r>
              <a:rPr lang="en-ZA" dirty="0" smtClean="0"/>
              <a:t>Instead of tax increases, should rather be cutting down on wasteful and fruitless expenditure and stopping corruption and sorting out SOEs</a:t>
            </a:r>
          </a:p>
          <a:p>
            <a:pPr algn="just">
              <a:spcBef>
                <a:spcPts val="600"/>
              </a:spcBef>
              <a:spcAft>
                <a:spcPts val="600"/>
              </a:spcAft>
            </a:pPr>
            <a:r>
              <a:rPr lang="en-ZA" dirty="0" smtClean="0"/>
              <a:t>Rate of reduction of deficit is worrying, should be quicker</a:t>
            </a:r>
          </a:p>
          <a:p>
            <a:pPr algn="just">
              <a:spcBef>
                <a:spcPts val="600"/>
              </a:spcBef>
              <a:spcAft>
                <a:spcPts val="600"/>
              </a:spcAft>
            </a:pPr>
            <a:r>
              <a:rPr lang="en-ZA" dirty="0" smtClean="0"/>
              <a:t>Zero-rating will only benefit businesses who will pocket the difference, need new instruments to target assistance to the poor</a:t>
            </a:r>
          </a:p>
          <a:p>
            <a:pPr algn="just">
              <a:spcBef>
                <a:spcPts val="600"/>
              </a:spcBef>
              <a:spcAft>
                <a:spcPts val="600"/>
              </a:spcAft>
            </a:pPr>
            <a:r>
              <a:rPr lang="en-ZA" dirty="0" smtClean="0"/>
              <a:t>Should be more policies and incentives to help SMMEs and manufacturing </a:t>
            </a:r>
          </a:p>
          <a:p>
            <a:pPr algn="just">
              <a:spcBef>
                <a:spcPts val="600"/>
              </a:spcBef>
              <a:spcAft>
                <a:spcPts val="600"/>
              </a:spcAft>
            </a:pPr>
            <a:r>
              <a:rPr lang="en-ZA" dirty="0" smtClean="0"/>
              <a:t>Revenue administration needs to be tightened to increase collections (illicit tobacco)</a:t>
            </a:r>
          </a:p>
          <a:p>
            <a:pPr algn="just">
              <a:spcBef>
                <a:spcPts val="600"/>
              </a:spcBef>
              <a:spcAft>
                <a:spcPts val="600"/>
              </a:spcAft>
            </a:pPr>
            <a:endParaRPr lang="en-ZA" dirty="0" smtClean="0"/>
          </a:p>
          <a:p>
            <a:pPr algn="just">
              <a:spcBef>
                <a:spcPts val="600"/>
              </a:spcBef>
              <a:spcAft>
                <a:spcPts val="600"/>
              </a:spcAft>
            </a:pPr>
            <a:endParaRPr lang="en-ZA" dirty="0" smtClean="0"/>
          </a:p>
          <a:p>
            <a:pPr algn="just">
              <a:spcBef>
                <a:spcPts val="600"/>
              </a:spcBef>
              <a:spcAft>
                <a:spcPts val="600"/>
              </a:spcAft>
            </a:pPr>
            <a:endParaRPr lang="en-ZA" dirty="0" smtClean="0"/>
          </a:p>
          <a:p>
            <a:pPr lvl="1" algn="just">
              <a:spcBef>
                <a:spcPts val="600"/>
              </a:spcBef>
              <a:spcAft>
                <a:spcPts val="600"/>
              </a:spcAft>
            </a:pPr>
            <a:endParaRPr lang="en-ZA" dirty="0" smtClean="0"/>
          </a:p>
          <a:p>
            <a:pPr algn="just">
              <a:spcBef>
                <a:spcPts val="600"/>
              </a:spcBef>
              <a:spcAft>
                <a:spcPts val="600"/>
              </a:spcAft>
            </a:pPr>
            <a:endParaRPr lang="en-ZA" dirty="0" smtClean="0"/>
          </a:p>
          <a:p>
            <a:pPr algn="just">
              <a:spcBef>
                <a:spcPts val="600"/>
              </a:spcBef>
              <a:spcAft>
                <a:spcPts val="600"/>
              </a:spcAft>
            </a:pPr>
            <a:endParaRPr lang="en-ZA" dirty="0" smtClean="0"/>
          </a:p>
        </p:txBody>
      </p:sp>
    </p:spTree>
    <p:extLst>
      <p:ext uri="{BB962C8B-B14F-4D97-AF65-F5344CB8AC3E}">
        <p14:creationId xmlns:p14="http://schemas.microsoft.com/office/powerpoint/2010/main" val="3430748409"/>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44624"/>
            <a:ext cx="9144000" cy="945976"/>
          </a:xfrm>
        </p:spPr>
        <p:txBody>
          <a:bodyPr/>
          <a:lstStyle/>
          <a:p>
            <a:r>
              <a:rPr lang="en-US" dirty="0" smtClean="0"/>
              <a:t>BUT ad-valorem duties could be increased on luxury goods</a:t>
            </a:r>
            <a:endParaRPr lang="en-ZA" dirty="0"/>
          </a:p>
        </p:txBody>
      </p:sp>
      <p:sp>
        <p:nvSpPr>
          <p:cNvPr id="4" name="Slide Number Placeholder 3"/>
          <p:cNvSpPr>
            <a:spLocks noGrp="1"/>
          </p:cNvSpPr>
          <p:nvPr>
            <p:ph type="sldNum" sz="quarter" idx="12"/>
          </p:nvPr>
        </p:nvSpPr>
        <p:spPr/>
        <p:txBody>
          <a:bodyPr/>
          <a:lstStyle/>
          <a:p>
            <a:pPr>
              <a:defRPr/>
            </a:pPr>
            <a:fld id="{105EE355-9DC3-44A4-AFD3-128FBF2D6DE1}" type="slidenum">
              <a:rPr lang="en-US" smtClean="0"/>
              <a:pPr>
                <a:defRPr/>
              </a:pPr>
              <a:t>40</a:t>
            </a:fld>
            <a:endParaRPr lang="en-US" sz="2400" b="0"/>
          </a:p>
        </p:txBody>
      </p:sp>
      <p:sp>
        <p:nvSpPr>
          <p:cNvPr id="5" name="Content Placeholder 2"/>
          <p:cNvSpPr>
            <a:spLocks noGrp="1"/>
          </p:cNvSpPr>
          <p:nvPr/>
        </p:nvSpPr>
        <p:spPr bwMode="auto">
          <a:xfrm>
            <a:off x="76200" y="1076324"/>
            <a:ext cx="8763000" cy="50768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Font typeface="Wingdings" panose="05000000000000000000" pitchFamily="2" charset="2"/>
              <a:buChar char="§"/>
              <a:defRPr sz="1800">
                <a:solidFill>
                  <a:schemeClr val="tx1"/>
                </a:solidFill>
                <a:latin typeface="Calibri" pitchFamily="34" charset="0"/>
                <a:ea typeface="+mn-ea"/>
                <a:cs typeface="+mn-cs"/>
              </a:defRPr>
            </a:lvl1pPr>
            <a:lvl2pPr marL="742950" indent="-285750" algn="l" rtl="0" eaLnBrk="0" fontAlgn="base" hangingPunct="0">
              <a:spcBef>
                <a:spcPct val="20000"/>
              </a:spcBef>
              <a:spcAft>
                <a:spcPct val="0"/>
              </a:spcAft>
              <a:buChar char="–"/>
              <a:defRPr sz="1800">
                <a:solidFill>
                  <a:schemeClr val="tx1"/>
                </a:solidFill>
                <a:latin typeface="Calibri" pitchFamily="34" charset="0"/>
                <a:ea typeface="+mn-ea"/>
              </a:defRPr>
            </a:lvl2pPr>
            <a:lvl3pPr marL="1143000" indent="-228600" algn="l" rtl="0" eaLnBrk="0" fontAlgn="base" hangingPunct="0">
              <a:spcBef>
                <a:spcPct val="20000"/>
              </a:spcBef>
              <a:spcAft>
                <a:spcPct val="0"/>
              </a:spcAft>
              <a:buChar char="•"/>
              <a:defRPr sz="1600">
                <a:solidFill>
                  <a:schemeClr val="tx1"/>
                </a:solidFill>
                <a:latin typeface="Calibri" pitchFamily="34" charset="0"/>
                <a:ea typeface="+mn-ea"/>
              </a:defRPr>
            </a:lvl3pPr>
            <a:lvl4pPr marL="1600200" indent="-228600" algn="l" rtl="0" eaLnBrk="0" fontAlgn="base" hangingPunct="0">
              <a:spcBef>
                <a:spcPct val="20000"/>
              </a:spcBef>
              <a:spcAft>
                <a:spcPct val="0"/>
              </a:spcAft>
              <a:buChar char="–"/>
              <a:defRPr sz="1600">
                <a:solidFill>
                  <a:schemeClr val="tx1"/>
                </a:solidFill>
                <a:latin typeface="Calibri" pitchFamily="34" charset="0"/>
                <a:ea typeface="+mn-ea"/>
              </a:defRPr>
            </a:lvl4pPr>
            <a:lvl5pPr marL="2057400" indent="-228600" algn="l" rtl="0" eaLnBrk="0" fontAlgn="base" hangingPunct="0">
              <a:spcBef>
                <a:spcPct val="20000"/>
              </a:spcBef>
              <a:spcAft>
                <a:spcPct val="0"/>
              </a:spcAft>
              <a:buChar char="»"/>
              <a:defRPr sz="1600">
                <a:solidFill>
                  <a:schemeClr val="tx1"/>
                </a:solidFill>
                <a:latin typeface="Calibri" pitchFamily="34" charset="0"/>
                <a:ea typeface="+mn-ea"/>
              </a:defRPr>
            </a:lvl5pPr>
            <a:lvl6pPr marL="2514600" indent="-228600" algn="l" rtl="0" fontAlgn="base">
              <a:spcBef>
                <a:spcPct val="20000"/>
              </a:spcBef>
              <a:spcAft>
                <a:spcPct val="0"/>
              </a:spcAft>
              <a:buChar char="»"/>
              <a:defRPr sz="2000">
                <a:solidFill>
                  <a:schemeClr val="tx1"/>
                </a:solidFill>
                <a:latin typeface="+mn-lt"/>
                <a:ea typeface="+mn-ea"/>
              </a:defRPr>
            </a:lvl6pPr>
            <a:lvl7pPr marL="2971800" indent="-228600" algn="l" rtl="0" fontAlgn="base">
              <a:spcBef>
                <a:spcPct val="20000"/>
              </a:spcBef>
              <a:spcAft>
                <a:spcPct val="0"/>
              </a:spcAft>
              <a:buChar char="»"/>
              <a:defRPr sz="2000">
                <a:solidFill>
                  <a:schemeClr val="tx1"/>
                </a:solidFill>
                <a:latin typeface="+mn-lt"/>
                <a:ea typeface="+mn-ea"/>
              </a:defRPr>
            </a:lvl7pPr>
            <a:lvl8pPr marL="3429000" indent="-228600" algn="l" rtl="0" fontAlgn="base">
              <a:spcBef>
                <a:spcPct val="20000"/>
              </a:spcBef>
              <a:spcAft>
                <a:spcPct val="0"/>
              </a:spcAft>
              <a:buChar char="»"/>
              <a:defRPr sz="2000">
                <a:solidFill>
                  <a:schemeClr val="tx1"/>
                </a:solidFill>
                <a:latin typeface="+mn-lt"/>
                <a:ea typeface="+mn-ea"/>
              </a:defRPr>
            </a:lvl8pPr>
            <a:lvl9pPr marL="3886200" indent="-228600" algn="l" rtl="0" fontAlgn="base">
              <a:spcBef>
                <a:spcPct val="20000"/>
              </a:spcBef>
              <a:spcAft>
                <a:spcPct val="0"/>
              </a:spcAft>
              <a:buChar char="»"/>
              <a:defRPr sz="2000">
                <a:solidFill>
                  <a:schemeClr val="tx1"/>
                </a:solidFill>
                <a:latin typeface="+mn-lt"/>
                <a:ea typeface="+mn-ea"/>
              </a:defRPr>
            </a:lvl9pPr>
          </a:lstStyle>
          <a:p>
            <a:pPr marL="363538" indent="-363538" eaLnBrk="1" hangingPunct="1">
              <a:lnSpc>
                <a:spcPct val="90000"/>
              </a:lnSpc>
            </a:pPr>
            <a:r>
              <a:rPr lang="en-ZA" sz="1600" dirty="0" smtClean="0"/>
              <a:t>Davis Tax Committee recommendations:</a:t>
            </a:r>
          </a:p>
          <a:p>
            <a:pPr lvl="1" eaLnBrk="1" hangingPunct="1">
              <a:lnSpc>
                <a:spcPct val="90000"/>
              </a:lnSpc>
            </a:pPr>
            <a:r>
              <a:rPr lang="en-ZA" sz="1600" dirty="0" smtClean="0"/>
              <a:t>“Importantly</a:t>
            </a:r>
            <a:r>
              <a:rPr lang="en-ZA" sz="1600" dirty="0"/>
              <a:t>, high rates generally (except possibly in the case of motor vehicles) apply to goods that account for a relatively small proportion of total consumption</a:t>
            </a:r>
            <a:r>
              <a:rPr lang="en-ZA" sz="1600" dirty="0" smtClean="0"/>
              <a:t>.</a:t>
            </a:r>
          </a:p>
          <a:p>
            <a:pPr lvl="1" algn="just" eaLnBrk="1" hangingPunct="1">
              <a:lnSpc>
                <a:spcPct val="90000"/>
              </a:lnSpc>
            </a:pPr>
            <a:r>
              <a:rPr lang="en-ZA" sz="1600" dirty="0" smtClean="0"/>
              <a:t>In </a:t>
            </a:r>
            <a:r>
              <a:rPr lang="en-ZA" sz="1600" dirty="0"/>
              <a:t>addition, the question of multiple rates cannot be divorced from the issue of excise duties. The fact of the matter is that a number of so-called “luxury goods” (including passenger motor vehicles, cell phones, perfume, photographic equipment, etc.) presently bear an ad valorem excise charge, upon which VAT is once again levied. </a:t>
            </a:r>
            <a:endParaRPr lang="en-ZA" sz="1600" dirty="0" smtClean="0"/>
          </a:p>
          <a:p>
            <a:pPr lvl="1" algn="just" eaLnBrk="1" hangingPunct="1">
              <a:lnSpc>
                <a:spcPct val="90000"/>
              </a:lnSpc>
            </a:pPr>
            <a:r>
              <a:rPr lang="en-ZA" sz="1600" dirty="0" smtClean="0"/>
              <a:t>In </a:t>
            </a:r>
            <a:r>
              <a:rPr lang="en-ZA" sz="1600" dirty="0"/>
              <a:t>essence, the imposition of ad valorem excise duties on a number of so-called luxury items addresses to some degree the equity concerns</a:t>
            </a:r>
            <a:r>
              <a:rPr lang="en-ZA" sz="1600" dirty="0" smtClean="0"/>
              <a:t>.</a:t>
            </a:r>
            <a:endParaRPr lang="en-ZA" sz="1600" b="1" dirty="0" smtClean="0"/>
          </a:p>
          <a:p>
            <a:pPr marL="0" indent="0" algn="just" eaLnBrk="1" hangingPunct="1">
              <a:lnSpc>
                <a:spcPct val="90000"/>
              </a:lnSpc>
              <a:buNone/>
            </a:pPr>
            <a:r>
              <a:rPr lang="en-ZA" sz="1600" b="1" dirty="0" smtClean="0"/>
              <a:t>The </a:t>
            </a:r>
            <a:r>
              <a:rPr lang="en-ZA" sz="1600" b="1" dirty="0"/>
              <a:t>DTC conclude that the adoption of multiple rates </a:t>
            </a:r>
            <a:r>
              <a:rPr lang="en-ZA" sz="1600" b="1" dirty="0" smtClean="0"/>
              <a:t>“is </a:t>
            </a:r>
            <a:r>
              <a:rPr lang="en-ZA" sz="1600" b="1" dirty="0"/>
              <a:t>not recommended</a:t>
            </a:r>
            <a:r>
              <a:rPr lang="en-ZA" sz="1600" b="1" dirty="0" smtClean="0"/>
              <a:t>”</a:t>
            </a:r>
            <a:endParaRPr lang="en-ZA" sz="1600" b="1" dirty="0"/>
          </a:p>
          <a:p>
            <a:pPr algn="just" eaLnBrk="1" hangingPunct="1">
              <a:lnSpc>
                <a:spcPct val="90000"/>
              </a:lnSpc>
            </a:pPr>
            <a:endParaRPr lang="en-ZA" sz="1600" dirty="0" smtClean="0"/>
          </a:p>
          <a:p>
            <a:pPr algn="just" eaLnBrk="1" hangingPunct="1">
              <a:lnSpc>
                <a:spcPct val="90000"/>
              </a:lnSpc>
            </a:pPr>
            <a:r>
              <a:rPr lang="en-ZA" sz="1600" dirty="0" smtClean="0"/>
              <a:t>Determining NEW items for luxury goods and implementing this in the legislation would not be possible by 1 April 2018.</a:t>
            </a:r>
          </a:p>
          <a:p>
            <a:pPr marL="0" indent="0" algn="just" eaLnBrk="1" hangingPunct="1">
              <a:lnSpc>
                <a:spcPct val="90000"/>
              </a:lnSpc>
              <a:buNone/>
            </a:pPr>
            <a:endParaRPr lang="en-ZA" sz="1600" dirty="0" smtClean="0"/>
          </a:p>
          <a:p>
            <a:pPr algn="just" eaLnBrk="1" hangingPunct="1">
              <a:lnSpc>
                <a:spcPct val="90000"/>
              </a:lnSpc>
            </a:pPr>
            <a:r>
              <a:rPr lang="en-ZA" sz="1600" dirty="0" smtClean="0"/>
              <a:t>Considering these recommendations, the 2018 Budget proposed:</a:t>
            </a:r>
          </a:p>
          <a:p>
            <a:pPr lvl="1" algn="just" eaLnBrk="1" hangingPunct="1">
              <a:lnSpc>
                <a:spcPct val="90000"/>
              </a:lnSpc>
            </a:pPr>
            <a:r>
              <a:rPr lang="en-ZA" sz="1600" b="1" dirty="0"/>
              <a:t>A</a:t>
            </a:r>
            <a:r>
              <a:rPr lang="en-ZA" sz="1600" b="1" dirty="0" smtClean="0"/>
              <a:t>n increase in the ad-valorem rate from 7% to 9%</a:t>
            </a:r>
          </a:p>
          <a:p>
            <a:pPr lvl="1" algn="just" eaLnBrk="1" hangingPunct="1">
              <a:lnSpc>
                <a:spcPct val="90000"/>
              </a:lnSpc>
            </a:pPr>
            <a:r>
              <a:rPr lang="en-ZA" sz="1600" b="1" dirty="0" smtClean="0"/>
              <a:t>An increase in the maximum cap on motor vehicles from 25% to 30%</a:t>
            </a:r>
          </a:p>
          <a:p>
            <a:pPr lvl="1" algn="just" eaLnBrk="1" hangingPunct="1">
              <a:lnSpc>
                <a:spcPct val="90000"/>
              </a:lnSpc>
            </a:pPr>
            <a:r>
              <a:rPr lang="en-ZA" sz="1600" b="1" dirty="0" smtClean="0"/>
              <a:t>A progressive rate on high end cell phones, increasing the top rate to 15% from 7%</a:t>
            </a:r>
          </a:p>
          <a:p>
            <a:pPr algn="just" eaLnBrk="1" hangingPunct="1">
              <a:lnSpc>
                <a:spcPct val="90000"/>
              </a:lnSpc>
            </a:pPr>
            <a:r>
              <a:rPr lang="en-ZA" sz="1600" dirty="0" smtClean="0"/>
              <a:t>But revenue gains are limited, expected to be around R1 billion</a:t>
            </a:r>
            <a:endParaRPr lang="en-ZA" sz="1600" dirty="0"/>
          </a:p>
          <a:p>
            <a:pPr marL="363538" indent="-363538" algn="just" eaLnBrk="1" hangingPunct="1">
              <a:lnSpc>
                <a:spcPct val="90000"/>
              </a:lnSpc>
            </a:pPr>
            <a:endParaRPr lang="en-ZA" dirty="0"/>
          </a:p>
          <a:p>
            <a:pPr marL="173038" indent="0" algn="just" eaLnBrk="1" hangingPunct="1">
              <a:lnSpc>
                <a:spcPct val="90000"/>
              </a:lnSpc>
              <a:buNone/>
            </a:pPr>
            <a:endParaRPr lang="en-ZA" dirty="0"/>
          </a:p>
        </p:txBody>
      </p:sp>
    </p:spTree>
    <p:extLst>
      <p:ext uri="{BB962C8B-B14F-4D97-AF65-F5344CB8AC3E}">
        <p14:creationId xmlns:p14="http://schemas.microsoft.com/office/powerpoint/2010/main" val="1357034651"/>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 y="44624"/>
            <a:ext cx="9058274" cy="936451"/>
          </a:xfrm>
        </p:spPr>
        <p:txBody>
          <a:bodyPr/>
          <a:lstStyle/>
          <a:p>
            <a:r>
              <a:rPr lang="en-US" dirty="0" smtClean="0"/>
              <a:t>Zero-rating does help, but some benefit the wealthy more</a:t>
            </a:r>
            <a:endParaRPr lang="en-ZA" dirty="0"/>
          </a:p>
        </p:txBody>
      </p:sp>
      <p:sp>
        <p:nvSpPr>
          <p:cNvPr id="4" name="Slide Number Placeholder 3"/>
          <p:cNvSpPr>
            <a:spLocks noGrp="1"/>
          </p:cNvSpPr>
          <p:nvPr>
            <p:ph type="sldNum" sz="quarter" idx="12"/>
          </p:nvPr>
        </p:nvSpPr>
        <p:spPr/>
        <p:txBody>
          <a:bodyPr/>
          <a:lstStyle/>
          <a:p>
            <a:pPr>
              <a:defRPr/>
            </a:pPr>
            <a:fld id="{105EE355-9DC3-44A4-AFD3-128FBF2D6DE1}" type="slidenum">
              <a:rPr lang="en-US" smtClean="0"/>
              <a:pPr>
                <a:defRPr/>
              </a:pPr>
              <a:t>41</a:t>
            </a:fld>
            <a:endParaRPr lang="en-US" sz="2400" b="0"/>
          </a:p>
        </p:txBody>
      </p:sp>
      <p:sp>
        <p:nvSpPr>
          <p:cNvPr id="5" name="Content Placeholder 2"/>
          <p:cNvSpPr>
            <a:spLocks noGrp="1"/>
          </p:cNvSpPr>
          <p:nvPr/>
        </p:nvSpPr>
        <p:spPr bwMode="auto">
          <a:xfrm>
            <a:off x="190500" y="800708"/>
            <a:ext cx="8763000" cy="52565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Font typeface="Wingdings" panose="05000000000000000000" pitchFamily="2" charset="2"/>
              <a:buChar char="§"/>
              <a:defRPr sz="1800">
                <a:solidFill>
                  <a:schemeClr val="tx1"/>
                </a:solidFill>
                <a:latin typeface="Calibri" pitchFamily="34" charset="0"/>
                <a:ea typeface="+mn-ea"/>
                <a:cs typeface="+mn-cs"/>
              </a:defRPr>
            </a:lvl1pPr>
            <a:lvl2pPr marL="742950" indent="-285750" algn="l" rtl="0" eaLnBrk="0" fontAlgn="base" hangingPunct="0">
              <a:spcBef>
                <a:spcPct val="20000"/>
              </a:spcBef>
              <a:spcAft>
                <a:spcPct val="0"/>
              </a:spcAft>
              <a:buChar char="–"/>
              <a:defRPr sz="1800">
                <a:solidFill>
                  <a:schemeClr val="tx1"/>
                </a:solidFill>
                <a:latin typeface="Calibri" pitchFamily="34" charset="0"/>
                <a:ea typeface="+mn-ea"/>
              </a:defRPr>
            </a:lvl2pPr>
            <a:lvl3pPr marL="1143000" indent="-228600" algn="l" rtl="0" eaLnBrk="0" fontAlgn="base" hangingPunct="0">
              <a:spcBef>
                <a:spcPct val="20000"/>
              </a:spcBef>
              <a:spcAft>
                <a:spcPct val="0"/>
              </a:spcAft>
              <a:buChar char="•"/>
              <a:defRPr sz="1600">
                <a:solidFill>
                  <a:schemeClr val="tx1"/>
                </a:solidFill>
                <a:latin typeface="Calibri" pitchFamily="34" charset="0"/>
                <a:ea typeface="+mn-ea"/>
              </a:defRPr>
            </a:lvl3pPr>
            <a:lvl4pPr marL="1600200" indent="-228600" algn="l" rtl="0" eaLnBrk="0" fontAlgn="base" hangingPunct="0">
              <a:spcBef>
                <a:spcPct val="20000"/>
              </a:spcBef>
              <a:spcAft>
                <a:spcPct val="0"/>
              </a:spcAft>
              <a:buChar char="–"/>
              <a:defRPr sz="1600">
                <a:solidFill>
                  <a:schemeClr val="tx1"/>
                </a:solidFill>
                <a:latin typeface="Calibri" pitchFamily="34" charset="0"/>
                <a:ea typeface="+mn-ea"/>
              </a:defRPr>
            </a:lvl4pPr>
            <a:lvl5pPr marL="2057400" indent="-228600" algn="l" rtl="0" eaLnBrk="0" fontAlgn="base" hangingPunct="0">
              <a:spcBef>
                <a:spcPct val="20000"/>
              </a:spcBef>
              <a:spcAft>
                <a:spcPct val="0"/>
              </a:spcAft>
              <a:buChar char="»"/>
              <a:defRPr sz="1600">
                <a:solidFill>
                  <a:schemeClr val="tx1"/>
                </a:solidFill>
                <a:latin typeface="Calibri" pitchFamily="34" charset="0"/>
                <a:ea typeface="+mn-ea"/>
              </a:defRPr>
            </a:lvl5pPr>
            <a:lvl6pPr marL="2514600" indent="-228600" algn="l" rtl="0" fontAlgn="base">
              <a:spcBef>
                <a:spcPct val="20000"/>
              </a:spcBef>
              <a:spcAft>
                <a:spcPct val="0"/>
              </a:spcAft>
              <a:buChar char="»"/>
              <a:defRPr sz="2000">
                <a:solidFill>
                  <a:schemeClr val="tx1"/>
                </a:solidFill>
                <a:latin typeface="+mn-lt"/>
                <a:ea typeface="+mn-ea"/>
              </a:defRPr>
            </a:lvl6pPr>
            <a:lvl7pPr marL="2971800" indent="-228600" algn="l" rtl="0" fontAlgn="base">
              <a:spcBef>
                <a:spcPct val="20000"/>
              </a:spcBef>
              <a:spcAft>
                <a:spcPct val="0"/>
              </a:spcAft>
              <a:buChar char="»"/>
              <a:defRPr sz="2000">
                <a:solidFill>
                  <a:schemeClr val="tx1"/>
                </a:solidFill>
                <a:latin typeface="+mn-lt"/>
                <a:ea typeface="+mn-ea"/>
              </a:defRPr>
            </a:lvl7pPr>
            <a:lvl8pPr marL="3429000" indent="-228600" algn="l" rtl="0" fontAlgn="base">
              <a:spcBef>
                <a:spcPct val="20000"/>
              </a:spcBef>
              <a:spcAft>
                <a:spcPct val="0"/>
              </a:spcAft>
              <a:buChar char="»"/>
              <a:defRPr sz="2000">
                <a:solidFill>
                  <a:schemeClr val="tx1"/>
                </a:solidFill>
                <a:latin typeface="+mn-lt"/>
                <a:ea typeface="+mn-ea"/>
              </a:defRPr>
            </a:lvl8pPr>
            <a:lvl9pPr marL="3886200" indent="-228600" algn="l" rtl="0" fontAlgn="base">
              <a:spcBef>
                <a:spcPct val="20000"/>
              </a:spcBef>
              <a:spcAft>
                <a:spcPct val="0"/>
              </a:spcAft>
              <a:buChar char="»"/>
              <a:defRPr sz="2000">
                <a:solidFill>
                  <a:schemeClr val="tx1"/>
                </a:solidFill>
                <a:latin typeface="+mn-lt"/>
                <a:ea typeface="+mn-ea"/>
              </a:defRPr>
            </a:lvl9pPr>
          </a:lstStyle>
          <a:p>
            <a:pPr marL="363538" indent="-363538" algn="just" eaLnBrk="1" hangingPunct="1">
              <a:lnSpc>
                <a:spcPct val="90000"/>
              </a:lnSpc>
            </a:pPr>
            <a:endParaRPr lang="en-ZA" dirty="0"/>
          </a:p>
          <a:p>
            <a:pPr marL="173038" indent="0" algn="just" eaLnBrk="1" hangingPunct="1">
              <a:lnSpc>
                <a:spcPct val="90000"/>
              </a:lnSpc>
              <a:buNone/>
            </a:pPr>
            <a:endParaRPr lang="en-ZA" dirty="0"/>
          </a:p>
        </p:txBody>
      </p:sp>
      <p:sp>
        <p:nvSpPr>
          <p:cNvPr id="10" name="Content Placeholder 2"/>
          <p:cNvSpPr txBox="1">
            <a:spLocks/>
          </p:cNvSpPr>
          <p:nvPr/>
        </p:nvSpPr>
        <p:spPr bwMode="auto">
          <a:xfrm>
            <a:off x="419100" y="5921229"/>
            <a:ext cx="7592987" cy="272126"/>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2000">
                <a:solidFill>
                  <a:schemeClr val="tx1"/>
                </a:solidFill>
                <a:latin typeface="+mn-lt"/>
                <a:ea typeface="+mn-ea"/>
                <a:cs typeface="Osaka"/>
              </a:defRPr>
            </a:lvl1pPr>
            <a:lvl2pPr marL="742950" indent="-285750" algn="l" rtl="0" eaLnBrk="0" fontAlgn="base" hangingPunct="0">
              <a:spcBef>
                <a:spcPct val="20000"/>
              </a:spcBef>
              <a:spcAft>
                <a:spcPct val="0"/>
              </a:spcAft>
              <a:buChar char="–"/>
              <a:defRPr sz="2000">
                <a:solidFill>
                  <a:schemeClr val="tx1"/>
                </a:solidFill>
                <a:latin typeface="+mn-lt"/>
                <a:ea typeface="+mn-ea"/>
                <a:cs typeface="Osaka"/>
              </a:defRPr>
            </a:lvl2pPr>
            <a:lvl3pPr marL="1143000" indent="-228600" algn="l" rtl="0" eaLnBrk="0" fontAlgn="base" hangingPunct="0">
              <a:spcBef>
                <a:spcPct val="20000"/>
              </a:spcBef>
              <a:spcAft>
                <a:spcPct val="0"/>
              </a:spcAft>
              <a:buChar char="•"/>
              <a:defRPr sz="2000">
                <a:solidFill>
                  <a:schemeClr val="tx1"/>
                </a:solidFill>
                <a:latin typeface="+mn-lt"/>
                <a:ea typeface="+mn-ea"/>
                <a:cs typeface="Osaka"/>
              </a:defRPr>
            </a:lvl3pPr>
            <a:lvl4pPr marL="1600200" indent="-228600" algn="l" rtl="0" eaLnBrk="0" fontAlgn="base" hangingPunct="0">
              <a:spcBef>
                <a:spcPct val="20000"/>
              </a:spcBef>
              <a:spcAft>
                <a:spcPct val="0"/>
              </a:spcAft>
              <a:buChar char="–"/>
              <a:defRPr sz="2000">
                <a:solidFill>
                  <a:schemeClr val="tx1"/>
                </a:solidFill>
                <a:latin typeface="+mn-lt"/>
                <a:ea typeface="+mn-ea"/>
                <a:cs typeface="Osaka"/>
              </a:defRPr>
            </a:lvl4pPr>
            <a:lvl5pPr marL="2057400" indent="-228600" algn="l" rtl="0" eaLnBrk="0" fontAlgn="base" hangingPunct="0">
              <a:spcBef>
                <a:spcPct val="20000"/>
              </a:spcBef>
              <a:spcAft>
                <a:spcPct val="0"/>
              </a:spcAft>
              <a:buChar char="»"/>
              <a:defRPr sz="2000">
                <a:solidFill>
                  <a:schemeClr val="tx1"/>
                </a:solidFill>
                <a:latin typeface="+mn-lt"/>
                <a:ea typeface="+mn-ea"/>
                <a:cs typeface="Osaka"/>
              </a:defRPr>
            </a:lvl5pPr>
            <a:lvl6pPr marL="2514600" indent="-228600" algn="l" rtl="0" fontAlgn="base">
              <a:spcBef>
                <a:spcPct val="20000"/>
              </a:spcBef>
              <a:spcAft>
                <a:spcPct val="0"/>
              </a:spcAft>
              <a:buChar char="»"/>
              <a:defRPr sz="2000">
                <a:solidFill>
                  <a:schemeClr val="tx1"/>
                </a:solidFill>
                <a:latin typeface="+mn-lt"/>
                <a:ea typeface="+mn-ea"/>
              </a:defRPr>
            </a:lvl6pPr>
            <a:lvl7pPr marL="2971800" indent="-228600" algn="l" rtl="0" fontAlgn="base">
              <a:spcBef>
                <a:spcPct val="20000"/>
              </a:spcBef>
              <a:spcAft>
                <a:spcPct val="0"/>
              </a:spcAft>
              <a:buChar char="»"/>
              <a:defRPr sz="2000">
                <a:solidFill>
                  <a:schemeClr val="tx1"/>
                </a:solidFill>
                <a:latin typeface="+mn-lt"/>
                <a:ea typeface="+mn-ea"/>
              </a:defRPr>
            </a:lvl7pPr>
            <a:lvl8pPr marL="3429000" indent="-228600" algn="l" rtl="0" fontAlgn="base">
              <a:spcBef>
                <a:spcPct val="20000"/>
              </a:spcBef>
              <a:spcAft>
                <a:spcPct val="0"/>
              </a:spcAft>
              <a:buChar char="»"/>
              <a:defRPr sz="2000">
                <a:solidFill>
                  <a:schemeClr val="tx1"/>
                </a:solidFill>
                <a:latin typeface="+mn-lt"/>
                <a:ea typeface="+mn-ea"/>
              </a:defRPr>
            </a:lvl8pPr>
            <a:lvl9pPr marL="3886200" indent="-228600" algn="l" rtl="0" fontAlgn="base">
              <a:spcBef>
                <a:spcPct val="20000"/>
              </a:spcBef>
              <a:spcAft>
                <a:spcPct val="0"/>
              </a:spcAft>
              <a:buChar char="»"/>
              <a:defRPr sz="2000">
                <a:solidFill>
                  <a:schemeClr val="tx1"/>
                </a:solidFill>
                <a:latin typeface="+mn-lt"/>
                <a:ea typeface="+mn-ea"/>
              </a:defRPr>
            </a:lvl9pPr>
          </a:lstStyle>
          <a:p>
            <a:pPr marL="0" indent="0">
              <a:buNone/>
            </a:pPr>
            <a:r>
              <a:rPr lang="en-ZA" sz="1000" i="1" kern="0" dirty="0" smtClean="0">
                <a:latin typeface="Calibri" panose="020F0502020204030204" pitchFamily="34" charset="0"/>
                <a:cs typeface="Calibri" panose="020F0502020204030204" pitchFamily="34" charset="0"/>
              </a:rPr>
              <a:t>Source: </a:t>
            </a:r>
            <a:r>
              <a:rPr lang="en-US" sz="1000" i="1" kern="0" dirty="0">
                <a:latin typeface="Calibri" panose="020F0502020204030204" pitchFamily="34" charset="0"/>
                <a:cs typeface="Calibri" panose="020F0502020204030204" pitchFamily="34" charset="0"/>
              </a:rPr>
              <a:t>Jansen A &amp; </a:t>
            </a:r>
            <a:r>
              <a:rPr lang="en-US" sz="1000" i="1" kern="0" dirty="0" err="1">
                <a:latin typeface="Calibri" panose="020F0502020204030204" pitchFamily="34" charset="0"/>
                <a:cs typeface="Calibri" panose="020F0502020204030204" pitchFamily="34" charset="0"/>
              </a:rPr>
              <a:t>Calitz</a:t>
            </a:r>
            <a:r>
              <a:rPr lang="en-US" sz="1000" i="1" kern="0" dirty="0">
                <a:latin typeface="Calibri" panose="020F0502020204030204" pitchFamily="34" charset="0"/>
                <a:cs typeface="Calibri" panose="020F0502020204030204" pitchFamily="34" charset="0"/>
              </a:rPr>
              <a:t> E. 2015. Reconsidering the effectiveness of zero-rating of value-added tax in South Africa. REDI3x3 Working Paper 9.</a:t>
            </a:r>
            <a:r>
              <a:rPr lang="en-US" sz="1200" i="1" kern="0" dirty="0"/>
              <a:t> </a:t>
            </a:r>
            <a:endParaRPr lang="en-ZA" sz="1200" i="1" kern="0" dirty="0" smtClean="0"/>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47750" y="1138735"/>
            <a:ext cx="7423150" cy="48223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887217550"/>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9" name="Rectangle 2"/>
          <p:cNvSpPr>
            <a:spLocks noGrp="1" noChangeArrowheads="1"/>
          </p:cNvSpPr>
          <p:nvPr>
            <p:ph type="title"/>
          </p:nvPr>
        </p:nvSpPr>
        <p:spPr bwMode="white">
          <a:xfrm>
            <a:off x="0" y="0"/>
            <a:ext cx="9144000" cy="1052736"/>
          </a:xfrm>
        </p:spPr>
        <p:txBody>
          <a:bodyPr/>
          <a:lstStyle/>
          <a:p>
            <a:pPr eaLnBrk="1" hangingPunct="1">
              <a:lnSpc>
                <a:spcPct val="90000"/>
              </a:lnSpc>
            </a:pPr>
            <a:r>
              <a:rPr lang="en-ZA" b="1" dirty="0" smtClean="0">
                <a:cs typeface="Calibri" pitchFamily="34" charset="0"/>
              </a:rPr>
              <a:t>Potential for review of zero-rating	</a:t>
            </a:r>
            <a:endParaRPr lang="en-US" dirty="0" smtClean="0">
              <a:cs typeface="Calibri" pitchFamily="34" charset="0"/>
            </a:endParaRPr>
          </a:p>
        </p:txBody>
      </p:sp>
      <p:sp>
        <p:nvSpPr>
          <p:cNvPr id="14340" name="Rectangle 3"/>
          <p:cNvSpPr>
            <a:spLocks noGrp="1" noChangeArrowheads="1"/>
          </p:cNvSpPr>
          <p:nvPr>
            <p:ph type="body" idx="1"/>
          </p:nvPr>
        </p:nvSpPr>
        <p:spPr>
          <a:xfrm>
            <a:off x="107504" y="1001936"/>
            <a:ext cx="8928992" cy="5040560"/>
          </a:xfrm>
        </p:spPr>
        <p:txBody>
          <a:bodyPr/>
          <a:lstStyle/>
          <a:p>
            <a:pPr marL="0" indent="0">
              <a:buNone/>
            </a:pPr>
            <a:r>
              <a:rPr lang="en-ZA" dirty="0" smtClean="0">
                <a:cs typeface="Calibri" pitchFamily="34" charset="0"/>
              </a:rPr>
              <a:t>“</a:t>
            </a:r>
            <a:r>
              <a:rPr lang="en-US" dirty="0"/>
              <a:t>The best sales tax (VAT) with respect to both efficiency and administration is undoubtedly one with a</a:t>
            </a:r>
            <a:r>
              <a:rPr lang="en-US" i="1" dirty="0"/>
              <a:t> </a:t>
            </a:r>
            <a:r>
              <a:rPr lang="en-US" dirty="0"/>
              <a:t>single uniform rate applied to all taxable transactions</a:t>
            </a:r>
            <a:r>
              <a:rPr lang="en-US" dirty="0" smtClean="0"/>
              <a:t>”. </a:t>
            </a:r>
            <a:r>
              <a:rPr lang="en-US" dirty="0"/>
              <a:t>World Bank (2005</a:t>
            </a:r>
            <a:r>
              <a:rPr lang="en-US" dirty="0" smtClean="0"/>
              <a:t>)</a:t>
            </a:r>
            <a:endParaRPr lang="en-ZA" dirty="0" smtClean="0">
              <a:cs typeface="Calibri" pitchFamily="34" charset="0"/>
            </a:endParaRPr>
          </a:p>
          <a:p>
            <a:pPr marL="0" indent="0">
              <a:buNone/>
            </a:pPr>
            <a:r>
              <a:rPr lang="en-ZA" dirty="0">
                <a:cs typeface="Calibri" pitchFamily="34" charset="0"/>
              </a:rPr>
              <a:t>“Our strong recommendation </a:t>
            </a:r>
            <a:r>
              <a:rPr lang="en-ZA" dirty="0" smtClean="0">
                <a:cs typeface="Calibri" pitchFamily="34" charset="0"/>
              </a:rPr>
              <a:t>is, however, </a:t>
            </a:r>
            <a:r>
              <a:rPr lang="en-ZA" dirty="0">
                <a:cs typeface="Calibri" pitchFamily="34" charset="0"/>
              </a:rPr>
              <a:t>that no further zero-rated food items should be </a:t>
            </a:r>
            <a:r>
              <a:rPr lang="en-ZA" dirty="0" smtClean="0">
                <a:cs typeface="Calibri" pitchFamily="34" charset="0"/>
              </a:rPr>
              <a:t>considered”. </a:t>
            </a:r>
            <a:r>
              <a:rPr lang="en-ZA" dirty="0">
                <a:cs typeface="Calibri" pitchFamily="34" charset="0"/>
              </a:rPr>
              <a:t>Davis Tax Committee (2015</a:t>
            </a:r>
            <a:r>
              <a:rPr lang="en-ZA" dirty="0" smtClean="0">
                <a:cs typeface="Calibri" pitchFamily="34" charset="0"/>
              </a:rPr>
              <a:t>)</a:t>
            </a:r>
          </a:p>
          <a:p>
            <a:pPr marL="177800" indent="-177800"/>
            <a:r>
              <a:rPr lang="en-ZA" dirty="0" smtClean="0">
                <a:cs typeface="Calibri" pitchFamily="34" charset="0"/>
              </a:rPr>
              <a:t>VAT is a blunt instrument in dealing with distributional issues :</a:t>
            </a:r>
          </a:p>
          <a:p>
            <a:pPr marL="685800" lvl="1">
              <a:buFont typeface="Wingdings" panose="05000000000000000000" pitchFamily="2" charset="2"/>
              <a:buChar char="§"/>
            </a:pPr>
            <a:r>
              <a:rPr lang="en-ZA" sz="1800" dirty="0" smtClean="0">
                <a:cs typeface="Calibri" pitchFamily="34" charset="0"/>
              </a:rPr>
              <a:t>Higher </a:t>
            </a:r>
            <a:r>
              <a:rPr lang="en-ZA" sz="1800" dirty="0">
                <a:cs typeface="Calibri" pitchFamily="34" charset="0"/>
              </a:rPr>
              <a:t>income households generally turns to benefit </a:t>
            </a:r>
            <a:r>
              <a:rPr lang="en-ZA" sz="1800" dirty="0" smtClean="0">
                <a:cs typeface="Calibri" pitchFamily="34" charset="0"/>
              </a:rPr>
              <a:t>more from zero-rating</a:t>
            </a:r>
            <a:r>
              <a:rPr lang="en-ZA" sz="1800" dirty="0">
                <a:cs typeface="Calibri" pitchFamily="34" charset="0"/>
              </a:rPr>
              <a:t>, in absolute terms, than poorer households for which the policy would have been </a:t>
            </a:r>
            <a:r>
              <a:rPr lang="en-ZA" sz="1800" dirty="0" smtClean="0">
                <a:cs typeface="Calibri" pitchFamily="34" charset="0"/>
              </a:rPr>
              <a:t>intended</a:t>
            </a:r>
            <a:r>
              <a:rPr lang="en-ZA" dirty="0" smtClean="0">
                <a:cs typeface="Calibri" pitchFamily="34" charset="0"/>
              </a:rPr>
              <a:t> </a:t>
            </a:r>
          </a:p>
          <a:p>
            <a:pPr marL="685800" lvl="1">
              <a:buFont typeface="Wingdings" panose="05000000000000000000" pitchFamily="2" charset="2"/>
              <a:buChar char="§"/>
            </a:pPr>
            <a:r>
              <a:rPr lang="en-ZA" dirty="0">
                <a:cs typeface="Calibri" pitchFamily="34" charset="0"/>
              </a:rPr>
              <a:t>Targeted poverty relief measures (i.e. direct transfers) are better suited to address the possible regressive effects of VAT than exemptions or zero-rating  </a:t>
            </a:r>
            <a:endParaRPr lang="en-ZA" dirty="0" smtClean="0">
              <a:cs typeface="Calibri" pitchFamily="34" charset="0"/>
            </a:endParaRPr>
          </a:p>
          <a:p>
            <a:pPr marL="177800" indent="-177800"/>
            <a:r>
              <a:rPr lang="en-ZA" dirty="0" smtClean="0">
                <a:cs typeface="Calibri" pitchFamily="34" charset="0"/>
              </a:rPr>
              <a:t>Increasing </a:t>
            </a:r>
            <a:r>
              <a:rPr lang="en-ZA" dirty="0">
                <a:cs typeface="Calibri" pitchFamily="34" charset="0"/>
              </a:rPr>
              <a:t>the list of zero-rated food items will further erode the VAT base and reduce the revenue potential of </a:t>
            </a:r>
            <a:r>
              <a:rPr lang="en-ZA" dirty="0" smtClean="0">
                <a:cs typeface="Calibri" pitchFamily="34" charset="0"/>
              </a:rPr>
              <a:t>a future </a:t>
            </a:r>
            <a:r>
              <a:rPr lang="en-ZA" dirty="0">
                <a:cs typeface="Calibri" pitchFamily="34" charset="0"/>
              </a:rPr>
              <a:t>VAT </a:t>
            </a:r>
            <a:r>
              <a:rPr lang="en-ZA" dirty="0" smtClean="0">
                <a:cs typeface="Calibri" pitchFamily="34" charset="0"/>
              </a:rPr>
              <a:t>increase.</a:t>
            </a:r>
          </a:p>
          <a:p>
            <a:pPr marL="177800" indent="-177800"/>
            <a:r>
              <a:rPr lang="en-ZA" dirty="0" smtClean="0">
                <a:cs typeface="Calibri" pitchFamily="34" charset="0"/>
              </a:rPr>
              <a:t>HOWEVER, due to concerns around the impact of the VAT increase it is proposed that</a:t>
            </a:r>
          </a:p>
          <a:p>
            <a:pPr marL="577850" lvl="1" indent="-177800"/>
            <a:r>
              <a:rPr lang="en-ZA" dirty="0" smtClean="0">
                <a:cs typeface="Calibri" pitchFamily="34" charset="0"/>
              </a:rPr>
              <a:t>NT will convene a panel of independent experts to investigate the potential for expansion / review of the zero-rated basket of goods.	</a:t>
            </a:r>
          </a:p>
          <a:p>
            <a:pPr marL="577850" lvl="1" indent="-177800"/>
            <a:r>
              <a:rPr lang="en-ZA" dirty="0" smtClean="0">
                <a:cs typeface="Calibri" pitchFamily="34" charset="0"/>
              </a:rPr>
              <a:t>Aim to have public hearings on this research by the middle of the year, to then feed potential proposals into any ministerial committees. </a:t>
            </a:r>
          </a:p>
          <a:p>
            <a:pPr marL="577850" lvl="1" indent="-177800"/>
            <a:endParaRPr lang="en-ZA" dirty="0">
              <a:cs typeface="Calibri" pitchFamily="34" charset="0"/>
            </a:endParaRPr>
          </a:p>
          <a:p>
            <a:pPr marL="177800" indent="-177800"/>
            <a:endParaRPr lang="en-ZA" dirty="0">
              <a:cs typeface="Calibri" pitchFamily="34" charset="0"/>
            </a:endParaRPr>
          </a:p>
          <a:p>
            <a:pPr marL="177800" indent="-177800"/>
            <a:endParaRPr lang="en-ZA" dirty="0">
              <a:cs typeface="Calibri" pitchFamily="34" charset="0"/>
            </a:endParaRPr>
          </a:p>
          <a:p>
            <a:pPr marL="177800" indent="-177800"/>
            <a:endParaRPr lang="en-ZA" dirty="0">
              <a:cs typeface="Calibri" pitchFamily="34" charset="0"/>
            </a:endParaRPr>
          </a:p>
          <a:p>
            <a:pPr marL="0" indent="0" algn="just" eaLnBrk="1" hangingPunct="1">
              <a:lnSpc>
                <a:spcPct val="90000"/>
              </a:lnSpc>
              <a:buNone/>
            </a:pPr>
            <a:endParaRPr lang="en-ZA" dirty="0">
              <a:cs typeface="Calibri" pitchFamily="34" charset="0"/>
            </a:endParaRPr>
          </a:p>
        </p:txBody>
      </p:sp>
      <p:sp>
        <p:nvSpPr>
          <p:cNvPr id="2" name="Slide Number Placeholder 1"/>
          <p:cNvSpPr>
            <a:spLocks noGrp="1"/>
          </p:cNvSpPr>
          <p:nvPr>
            <p:ph type="sldNum" sz="quarter" idx="12"/>
          </p:nvPr>
        </p:nvSpPr>
        <p:spPr/>
        <p:txBody>
          <a:bodyPr/>
          <a:lstStyle/>
          <a:p>
            <a:pPr>
              <a:defRPr/>
            </a:pPr>
            <a:fld id="{18CC9CFB-5521-4678-B011-3614EFC0CBEB}" type="slidenum">
              <a:rPr lang="en-US" smtClean="0">
                <a:solidFill>
                  <a:srgbClr val="808080"/>
                </a:solidFill>
              </a:rPr>
              <a:pPr>
                <a:defRPr/>
              </a:pPr>
              <a:t>42</a:t>
            </a:fld>
            <a:endParaRPr lang="en-US" sz="1400" b="0">
              <a:solidFill>
                <a:srgbClr val="000000"/>
              </a:solidFill>
              <a:latin typeface="Arial"/>
            </a:endParaRPr>
          </a:p>
        </p:txBody>
      </p:sp>
    </p:spTree>
    <p:extLst>
      <p:ext uri="{BB962C8B-B14F-4D97-AF65-F5344CB8AC3E}">
        <p14:creationId xmlns:p14="http://schemas.microsoft.com/office/powerpoint/2010/main" val="2630112066"/>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dirty="0" smtClean="0"/>
              <a:t>Conclusion</a:t>
            </a:r>
            <a:endParaRPr lang="en-ZA" dirty="0"/>
          </a:p>
        </p:txBody>
      </p:sp>
      <p:sp>
        <p:nvSpPr>
          <p:cNvPr id="3" name="Content Placeholder 2"/>
          <p:cNvSpPr>
            <a:spLocks noGrp="1"/>
          </p:cNvSpPr>
          <p:nvPr>
            <p:ph idx="1"/>
          </p:nvPr>
        </p:nvSpPr>
        <p:spPr/>
        <p:txBody>
          <a:bodyPr/>
          <a:lstStyle/>
          <a:p>
            <a:r>
              <a:rPr lang="en-ZA" dirty="0"/>
              <a:t>The 2018 Budget accelerates government’s efforts to narrow the budget deficit and stabilise debt, laying the foundation for faster growth in the years ahead. </a:t>
            </a:r>
            <a:endParaRPr lang="en-ZA" dirty="0" smtClean="0"/>
          </a:p>
          <a:p>
            <a:endParaRPr lang="en-ZA" sz="900" dirty="0"/>
          </a:p>
          <a:p>
            <a:r>
              <a:rPr lang="en-ZA" dirty="0"/>
              <a:t>It sets out a series of proposals to bolster the public finances by raising taxes and adjusting expenditure – decisions that involve difficult trade-offs. </a:t>
            </a:r>
            <a:endParaRPr lang="en-ZA" dirty="0" smtClean="0"/>
          </a:p>
          <a:p>
            <a:endParaRPr lang="en-ZA" sz="900" dirty="0"/>
          </a:p>
          <a:p>
            <a:r>
              <a:rPr lang="en-ZA" dirty="0"/>
              <a:t>Major steps include a one percentage point increase in the value-added tax (VAT) rate in 2018/19 and large-scale spending reallocations over the medium term</a:t>
            </a:r>
            <a:r>
              <a:rPr lang="en-ZA" dirty="0" smtClean="0"/>
              <a:t>.</a:t>
            </a:r>
          </a:p>
          <a:p>
            <a:endParaRPr lang="en-ZA" sz="900" dirty="0"/>
          </a:p>
          <a:p>
            <a:r>
              <a:rPr lang="en-ZA" dirty="0"/>
              <a:t>In combination with the improved growth outlook, the 2018 Budget proposals will result in a considerably narrower budget deficit than was presented in October, and a clear path to </a:t>
            </a:r>
            <a:r>
              <a:rPr lang="en-ZA" dirty="0" smtClean="0"/>
              <a:t>debt stabilisation.</a:t>
            </a:r>
          </a:p>
          <a:p>
            <a:pPr marL="0" indent="0">
              <a:buNone/>
            </a:pPr>
            <a:endParaRPr lang="en-ZA" sz="900" dirty="0"/>
          </a:p>
          <a:p>
            <a:r>
              <a:rPr lang="en-ZA" dirty="0"/>
              <a:t>Despite these positive signs, significant risks remain to economic and fiscal projections. Government is working to boost economic growth, promote more rapid investment to create employment, and stabilise the precarious finances of state-owned companies.</a:t>
            </a:r>
          </a:p>
          <a:p>
            <a:endParaRPr lang="en-ZA" dirty="0"/>
          </a:p>
        </p:txBody>
      </p:sp>
      <p:sp>
        <p:nvSpPr>
          <p:cNvPr id="4" name="Slide Number Placeholder 3"/>
          <p:cNvSpPr>
            <a:spLocks noGrp="1"/>
          </p:cNvSpPr>
          <p:nvPr>
            <p:ph type="sldNum" sz="quarter" idx="12"/>
          </p:nvPr>
        </p:nvSpPr>
        <p:spPr/>
        <p:txBody>
          <a:bodyPr/>
          <a:lstStyle/>
          <a:p>
            <a:pPr>
              <a:defRPr/>
            </a:pPr>
            <a:fld id="{105EE355-9DC3-44A4-AFD3-128FBF2D6DE1}" type="slidenum">
              <a:rPr lang="en-US" smtClean="0"/>
              <a:pPr>
                <a:defRPr/>
              </a:pPr>
              <a:t>43</a:t>
            </a:fld>
            <a:endParaRPr lang="en-US" sz="2400" b="0" dirty="0"/>
          </a:p>
        </p:txBody>
      </p:sp>
    </p:spTree>
    <p:extLst>
      <p:ext uri="{BB962C8B-B14F-4D97-AF65-F5344CB8AC3E}">
        <p14:creationId xmlns:p14="http://schemas.microsoft.com/office/powerpoint/2010/main" val="1369447084"/>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dirty="0" smtClean="0"/>
              <a:t>Thank you</a:t>
            </a:r>
            <a:endParaRPr lang="en-ZA" dirty="0"/>
          </a:p>
        </p:txBody>
      </p:sp>
      <p:sp>
        <p:nvSpPr>
          <p:cNvPr id="3" name="Content Placeholder 2"/>
          <p:cNvSpPr>
            <a:spLocks noGrp="1"/>
          </p:cNvSpPr>
          <p:nvPr>
            <p:ph idx="1"/>
          </p:nvPr>
        </p:nvSpPr>
        <p:spPr/>
        <p:txBody>
          <a:bodyPr/>
          <a:lstStyle/>
          <a:p>
            <a:pPr marL="0" indent="0">
              <a:buNone/>
            </a:pPr>
            <a:r>
              <a:rPr lang="en-GB" dirty="0" smtClean="0"/>
              <a:t>The Budget Review – together with all data for tables and graphs – is online here:</a:t>
            </a:r>
            <a:endParaRPr lang="en-GB" dirty="0"/>
          </a:p>
          <a:p>
            <a:pPr marL="0" indent="0">
              <a:buNone/>
            </a:pPr>
            <a:endParaRPr lang="en-GB" dirty="0" smtClean="0"/>
          </a:p>
          <a:p>
            <a:pPr marL="0" indent="0">
              <a:buNone/>
            </a:pPr>
            <a:r>
              <a:rPr lang="en-GB" i="1" dirty="0">
                <a:hlinkClick r:id="rId2"/>
              </a:rPr>
              <a:t>http://</a:t>
            </a:r>
            <a:r>
              <a:rPr lang="en-GB" i="1" dirty="0" smtClean="0">
                <a:hlinkClick r:id="rId2"/>
              </a:rPr>
              <a:t>www.treasury.gov.za/documents/national%20budget/2018/budgetReview.aspx</a:t>
            </a:r>
            <a:endParaRPr lang="en-GB" i="1" dirty="0" smtClean="0"/>
          </a:p>
          <a:p>
            <a:pPr marL="0" indent="0">
              <a:buNone/>
            </a:pPr>
            <a:endParaRPr lang="en-GB" dirty="0"/>
          </a:p>
          <a:p>
            <a:pPr marL="0" indent="0">
              <a:buNone/>
            </a:pPr>
            <a:r>
              <a:rPr lang="en-ZA" dirty="0" smtClean="0"/>
              <a:t>For </a:t>
            </a:r>
            <a:r>
              <a:rPr lang="en-ZA" dirty="0"/>
              <a:t>additional information on the budget, please visit out new budget data portal:</a:t>
            </a:r>
          </a:p>
          <a:p>
            <a:pPr marL="0" indent="0">
              <a:buNone/>
            </a:pPr>
            <a:endParaRPr lang="en-ZA" dirty="0" smtClean="0"/>
          </a:p>
          <a:p>
            <a:pPr marL="0" indent="0">
              <a:buNone/>
            </a:pPr>
            <a:r>
              <a:rPr lang="en-ZA" i="1" dirty="0" smtClean="0">
                <a:hlinkClick r:id="rId3"/>
              </a:rPr>
              <a:t>https</a:t>
            </a:r>
            <a:r>
              <a:rPr lang="en-ZA" i="1" dirty="0">
                <a:hlinkClick r:id="rId3"/>
              </a:rPr>
              <a:t>://</a:t>
            </a:r>
            <a:r>
              <a:rPr lang="en-ZA" b="1" i="1" dirty="0" smtClean="0">
                <a:hlinkClick r:id="rId3"/>
              </a:rPr>
              <a:t>vulekamali</a:t>
            </a:r>
            <a:r>
              <a:rPr lang="en-ZA" i="1" dirty="0" smtClean="0">
                <a:hlinkClick r:id="rId3"/>
              </a:rPr>
              <a:t>.gov.za</a:t>
            </a:r>
            <a:endParaRPr lang="en-ZA" i="1" dirty="0" smtClean="0"/>
          </a:p>
          <a:p>
            <a:pPr marL="0" indent="0">
              <a:buNone/>
            </a:pPr>
            <a:endParaRPr lang="en-ZA" i="1" dirty="0"/>
          </a:p>
          <a:p>
            <a:pPr marL="0" indent="0">
              <a:buNone/>
            </a:pPr>
            <a:r>
              <a:rPr lang="en-ZA" dirty="0"/>
              <a:t>For information on local government finances, please visit:</a:t>
            </a:r>
          </a:p>
          <a:p>
            <a:pPr marL="0" indent="0">
              <a:buNone/>
            </a:pPr>
            <a:endParaRPr lang="en-ZA" i="1" dirty="0"/>
          </a:p>
          <a:p>
            <a:pPr marL="0" indent="0">
              <a:buNone/>
            </a:pPr>
            <a:r>
              <a:rPr lang="en-ZA" i="1" dirty="0">
                <a:hlinkClick r:id="rId4"/>
              </a:rPr>
              <a:t>https://</a:t>
            </a:r>
            <a:r>
              <a:rPr lang="en-ZA" b="1" i="1" dirty="0" smtClean="0">
                <a:hlinkClick r:id="rId4"/>
              </a:rPr>
              <a:t>municipalmoney</a:t>
            </a:r>
            <a:r>
              <a:rPr lang="en-ZA" i="1" dirty="0" smtClean="0">
                <a:hlinkClick r:id="rId4"/>
              </a:rPr>
              <a:t>.gov.za</a:t>
            </a:r>
            <a:endParaRPr lang="en-ZA" i="1" dirty="0" smtClean="0"/>
          </a:p>
          <a:p>
            <a:pPr marL="0" indent="0">
              <a:buNone/>
            </a:pPr>
            <a:endParaRPr lang="en-ZA" dirty="0"/>
          </a:p>
          <a:p>
            <a:pPr marL="0" indent="0">
              <a:buNone/>
            </a:pPr>
            <a:endParaRPr lang="en-ZA" dirty="0" smtClean="0"/>
          </a:p>
          <a:p>
            <a:pPr marL="0" indent="0">
              <a:buNone/>
            </a:pPr>
            <a:endParaRPr lang="en-ZA" dirty="0"/>
          </a:p>
          <a:p>
            <a:pPr marL="0" indent="0">
              <a:buNone/>
            </a:pPr>
            <a:endParaRPr lang="en-ZA" dirty="0" smtClean="0"/>
          </a:p>
          <a:p>
            <a:pPr marL="0" indent="0">
              <a:buNone/>
            </a:pPr>
            <a:endParaRPr lang="en-ZA" dirty="0"/>
          </a:p>
          <a:p>
            <a:pPr marL="0" indent="0">
              <a:buNone/>
            </a:pPr>
            <a:endParaRPr lang="en-ZA" dirty="0" smtClean="0"/>
          </a:p>
          <a:p>
            <a:pPr marL="0" indent="0">
              <a:buNone/>
            </a:pPr>
            <a:endParaRPr lang="en-ZA" dirty="0"/>
          </a:p>
        </p:txBody>
      </p:sp>
    </p:spTree>
    <p:extLst>
      <p:ext uri="{BB962C8B-B14F-4D97-AF65-F5344CB8AC3E}">
        <p14:creationId xmlns:p14="http://schemas.microsoft.com/office/powerpoint/2010/main" val="3980829431"/>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9" name="Rectangle 2"/>
          <p:cNvSpPr>
            <a:spLocks noGrp="1" noChangeArrowheads="1"/>
          </p:cNvSpPr>
          <p:nvPr>
            <p:ph type="title"/>
          </p:nvPr>
        </p:nvSpPr>
        <p:spPr bwMode="white">
          <a:xfrm>
            <a:off x="21778" y="33958"/>
            <a:ext cx="9122221" cy="914400"/>
          </a:xfrm>
        </p:spPr>
        <p:txBody>
          <a:bodyPr/>
          <a:lstStyle/>
          <a:p>
            <a:pPr eaLnBrk="1" hangingPunct="1">
              <a:lnSpc>
                <a:spcPct val="90000"/>
              </a:lnSpc>
            </a:pPr>
            <a:r>
              <a:rPr lang="en-ZA" dirty="0" smtClean="0"/>
              <a:t>Annex: Related research on the economic impact of VAT/PIT/CIT</a:t>
            </a:r>
            <a:endParaRPr lang="en-US" dirty="0" smtClean="0">
              <a:cs typeface="Calibri" pitchFamily="34" charset="0"/>
            </a:endParaRPr>
          </a:p>
        </p:txBody>
      </p:sp>
      <p:sp>
        <p:nvSpPr>
          <p:cNvPr id="14340" name="Rectangle 3"/>
          <p:cNvSpPr>
            <a:spLocks noGrp="1" noChangeArrowheads="1"/>
          </p:cNvSpPr>
          <p:nvPr>
            <p:ph type="body" idx="1"/>
          </p:nvPr>
        </p:nvSpPr>
        <p:spPr>
          <a:xfrm>
            <a:off x="136140" y="1221904"/>
            <a:ext cx="8928992" cy="5184576"/>
          </a:xfrm>
        </p:spPr>
        <p:txBody>
          <a:bodyPr/>
          <a:lstStyle/>
          <a:p>
            <a:pPr marL="177800" indent="-177800" algn="just" eaLnBrk="1" hangingPunct="1">
              <a:lnSpc>
                <a:spcPct val="90000"/>
              </a:lnSpc>
            </a:pPr>
            <a:r>
              <a:rPr lang="en-US" sz="1600" dirty="0"/>
              <a:t>Lee, Y., &amp; Gordon, R. H. (2005). Tax structure and economic growth. </a:t>
            </a:r>
            <a:r>
              <a:rPr lang="en-US" sz="1600" i="1" dirty="0"/>
              <a:t>Journal of public economics</a:t>
            </a:r>
            <a:r>
              <a:rPr lang="en-US" sz="1600" dirty="0"/>
              <a:t>, </a:t>
            </a:r>
            <a:r>
              <a:rPr lang="en-US" sz="1600" i="1" dirty="0"/>
              <a:t>89</a:t>
            </a:r>
            <a:r>
              <a:rPr lang="en-US" sz="1600" dirty="0"/>
              <a:t>(5-6), 1027-1043.</a:t>
            </a:r>
            <a:endParaRPr lang="en-US" sz="1600" dirty="0" smtClean="0"/>
          </a:p>
          <a:p>
            <a:pPr marL="577850" lvl="1" indent="-177800" algn="just" eaLnBrk="1" hangingPunct="1">
              <a:lnSpc>
                <a:spcPct val="90000"/>
              </a:lnSpc>
            </a:pPr>
            <a:r>
              <a:rPr lang="en-US" sz="1600" dirty="0" smtClean="0"/>
              <a:t>“We </a:t>
            </a:r>
            <a:r>
              <a:rPr lang="en-US" sz="1600" dirty="0"/>
              <a:t>find that statutory corporate tax rates are significantly negatively correlated with cross-sectional differences in average economic growth rates, controlling for various other </a:t>
            </a:r>
            <a:r>
              <a:rPr lang="en-US" sz="1600" dirty="0" smtClean="0"/>
              <a:t>determinants </a:t>
            </a:r>
            <a:r>
              <a:rPr lang="en-US" sz="1600" dirty="0"/>
              <a:t>of economic growth, and other standard tax variables</a:t>
            </a:r>
            <a:r>
              <a:rPr lang="en-US" sz="1600" dirty="0" smtClean="0"/>
              <a:t>.”</a:t>
            </a:r>
            <a:endParaRPr lang="en-US" sz="1600" dirty="0"/>
          </a:p>
          <a:p>
            <a:pPr marL="177800" indent="-177800" algn="just" eaLnBrk="1" hangingPunct="1">
              <a:lnSpc>
                <a:spcPct val="90000"/>
              </a:lnSpc>
            </a:pPr>
            <a:r>
              <a:rPr lang="en-US" sz="1600" dirty="0"/>
              <a:t>Acosta‐</a:t>
            </a:r>
            <a:r>
              <a:rPr lang="en-US" sz="1600" dirty="0" err="1"/>
              <a:t>Ormaechea</a:t>
            </a:r>
            <a:r>
              <a:rPr lang="en-US" sz="1600" dirty="0"/>
              <a:t>, S., Sola, S., &amp; </a:t>
            </a:r>
            <a:r>
              <a:rPr lang="en-US" sz="1600" dirty="0" err="1"/>
              <a:t>Yoo</a:t>
            </a:r>
            <a:r>
              <a:rPr lang="en-US" sz="1600" dirty="0"/>
              <a:t>, J. (2012). Tax Composition and Growth: A Broad Cross‐country Perspective. </a:t>
            </a:r>
            <a:r>
              <a:rPr lang="en-US" sz="1600" i="1" dirty="0"/>
              <a:t>German Economic Review</a:t>
            </a:r>
            <a:r>
              <a:rPr lang="en-US" sz="1600" dirty="0" smtClean="0"/>
              <a:t>.</a:t>
            </a:r>
          </a:p>
          <a:p>
            <a:pPr marL="577850" lvl="1" indent="-177800" algn="just" eaLnBrk="1" hangingPunct="1">
              <a:lnSpc>
                <a:spcPct val="90000"/>
              </a:lnSpc>
            </a:pPr>
            <a:r>
              <a:rPr lang="en-US" sz="1600" dirty="0" smtClean="0"/>
              <a:t>“In </a:t>
            </a:r>
            <a:r>
              <a:rPr lang="en-US" sz="1600" dirty="0"/>
              <a:t>the context of revenue-neutral reallocations, we find that increasing consumption and property taxes while reducing income taxes boosts long-term growth. Among income taxes, we find that social security contributions and personal income taxes tend to have a stronger negative association with growth relative to corporate income taxes</a:t>
            </a:r>
            <a:r>
              <a:rPr lang="en-US" sz="1600" dirty="0" smtClean="0"/>
              <a:t>.”</a:t>
            </a:r>
            <a:endParaRPr lang="en-US" sz="1600" dirty="0"/>
          </a:p>
          <a:p>
            <a:pPr marL="177800" indent="-177800" algn="just" eaLnBrk="1" hangingPunct="1">
              <a:lnSpc>
                <a:spcPct val="90000"/>
              </a:lnSpc>
            </a:pPr>
            <a:r>
              <a:rPr lang="en-US" sz="1600" dirty="0"/>
              <a:t>Myles, G. D. (2009). Economic growth and the Role of Taxation-disaggregate data. </a:t>
            </a:r>
            <a:r>
              <a:rPr lang="en-US" sz="1600" i="1" dirty="0"/>
              <a:t>OECD Economic Department Working Papers</a:t>
            </a:r>
            <a:r>
              <a:rPr lang="en-US" sz="1600" dirty="0"/>
              <a:t>, (715), </a:t>
            </a:r>
            <a:r>
              <a:rPr lang="en-US" sz="1600" dirty="0" smtClean="0"/>
              <a:t>0_1</a:t>
            </a:r>
          </a:p>
          <a:p>
            <a:pPr lvl="1"/>
            <a:r>
              <a:rPr lang="en-US" sz="1600" dirty="0" smtClean="0"/>
              <a:t>“A </a:t>
            </a:r>
            <a:r>
              <a:rPr lang="en-US" sz="1600" dirty="0"/>
              <a:t>change in the tax mix that increases the importance of consumption </a:t>
            </a:r>
            <a:r>
              <a:rPr lang="en-US" sz="1600" dirty="0" smtClean="0"/>
              <a:t>taxes relative </a:t>
            </a:r>
            <a:r>
              <a:rPr lang="en-US" sz="1600" dirty="0"/>
              <a:t>to income taxes will raise </a:t>
            </a:r>
            <a:r>
              <a:rPr lang="en-US" sz="1600" dirty="0" smtClean="0"/>
              <a:t>growth. The theoretical mechanism through which this argument works is very clear. Income taxes distort the choice between consumption and saving by reducing the return on saving. This raises the effective price of consumption tomorrow relative to consumption today. An increase in saving raises the rate of increase of the capital stock. The effect is apparent in the aggregate tax regressions and is implicit in the </a:t>
            </a:r>
            <a:r>
              <a:rPr lang="en-GB" sz="1600" dirty="0" smtClean="0"/>
              <a:t>disaggregated empirical results.”</a:t>
            </a:r>
            <a:endParaRPr lang="en-US" sz="1600" dirty="0" smtClean="0"/>
          </a:p>
          <a:p>
            <a:pPr marL="177800" indent="-177800" algn="just" eaLnBrk="1" hangingPunct="1">
              <a:lnSpc>
                <a:spcPct val="90000"/>
              </a:lnSpc>
            </a:pPr>
            <a:endParaRPr lang="en-ZA" dirty="0">
              <a:cs typeface="Calibri" pitchFamily="34" charset="0"/>
            </a:endParaRPr>
          </a:p>
        </p:txBody>
      </p:sp>
      <p:sp>
        <p:nvSpPr>
          <p:cNvPr id="2" name="Slide Number Placeholder 1"/>
          <p:cNvSpPr>
            <a:spLocks noGrp="1"/>
          </p:cNvSpPr>
          <p:nvPr>
            <p:ph type="sldNum" sz="quarter" idx="12"/>
          </p:nvPr>
        </p:nvSpPr>
        <p:spPr/>
        <p:txBody>
          <a:bodyPr/>
          <a:lstStyle/>
          <a:p>
            <a:pPr>
              <a:defRPr/>
            </a:pPr>
            <a:fld id="{18CC9CFB-5521-4678-B011-3614EFC0CBEB}" type="slidenum">
              <a:rPr lang="en-US" smtClean="0">
                <a:solidFill>
                  <a:srgbClr val="808080"/>
                </a:solidFill>
              </a:rPr>
              <a:pPr>
                <a:defRPr/>
              </a:pPr>
              <a:t>45</a:t>
            </a:fld>
            <a:endParaRPr lang="en-US" sz="1400" b="0" dirty="0">
              <a:solidFill>
                <a:srgbClr val="000000"/>
              </a:solidFill>
              <a:latin typeface="Arial"/>
            </a:endParaRPr>
          </a:p>
        </p:txBody>
      </p:sp>
    </p:spTree>
    <p:extLst>
      <p:ext uri="{BB962C8B-B14F-4D97-AF65-F5344CB8AC3E}">
        <p14:creationId xmlns:p14="http://schemas.microsoft.com/office/powerpoint/2010/main" val="642782341"/>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9" name="Rectangle 2"/>
          <p:cNvSpPr>
            <a:spLocks noGrp="1" noChangeArrowheads="1"/>
          </p:cNvSpPr>
          <p:nvPr>
            <p:ph type="title"/>
          </p:nvPr>
        </p:nvSpPr>
        <p:spPr bwMode="white">
          <a:xfrm>
            <a:off x="0" y="5383"/>
            <a:ext cx="8731696" cy="914400"/>
          </a:xfrm>
        </p:spPr>
        <p:txBody>
          <a:bodyPr/>
          <a:lstStyle/>
          <a:p>
            <a:pPr eaLnBrk="1" hangingPunct="1">
              <a:lnSpc>
                <a:spcPct val="90000"/>
              </a:lnSpc>
            </a:pPr>
            <a:r>
              <a:rPr lang="en-ZA" dirty="0" smtClean="0"/>
              <a:t>Annex: Related research</a:t>
            </a:r>
            <a:r>
              <a:rPr lang="en-ZA" dirty="0"/>
              <a:t> </a:t>
            </a:r>
            <a:r>
              <a:rPr lang="en-ZA" dirty="0" smtClean="0"/>
              <a:t>on </a:t>
            </a:r>
            <a:r>
              <a:rPr lang="en-ZA" dirty="0"/>
              <a:t>the economic impact of VAT/PIT/CIT</a:t>
            </a:r>
            <a:endParaRPr lang="en-US" dirty="0" smtClean="0">
              <a:cs typeface="Calibri" pitchFamily="34" charset="0"/>
            </a:endParaRPr>
          </a:p>
        </p:txBody>
      </p:sp>
      <p:sp>
        <p:nvSpPr>
          <p:cNvPr id="14340" name="Rectangle 3"/>
          <p:cNvSpPr>
            <a:spLocks noGrp="1" noChangeArrowheads="1"/>
          </p:cNvSpPr>
          <p:nvPr>
            <p:ph type="body" idx="1"/>
          </p:nvPr>
        </p:nvSpPr>
        <p:spPr>
          <a:xfrm>
            <a:off x="136140" y="1126654"/>
            <a:ext cx="8928992" cy="5184576"/>
          </a:xfrm>
        </p:spPr>
        <p:txBody>
          <a:bodyPr/>
          <a:lstStyle/>
          <a:p>
            <a:pPr marL="177800" indent="-177800" algn="just" eaLnBrk="1" hangingPunct="1">
              <a:lnSpc>
                <a:spcPct val="90000"/>
              </a:lnSpc>
            </a:pPr>
            <a:r>
              <a:rPr lang="en-US" dirty="0" err="1"/>
              <a:t>Brys</a:t>
            </a:r>
            <a:r>
              <a:rPr lang="en-US" dirty="0"/>
              <a:t>, B., Perret, S., Thomas, A., &amp; O'Reilly, P. (2016). Tax design for inclusive economic growth. </a:t>
            </a:r>
            <a:r>
              <a:rPr lang="en-US" i="1" dirty="0"/>
              <a:t>OECD Taxation Working Papers</a:t>
            </a:r>
            <a:r>
              <a:rPr lang="en-US" dirty="0"/>
              <a:t>, (26), 0_1</a:t>
            </a:r>
            <a:r>
              <a:rPr lang="en-US" dirty="0" smtClean="0"/>
              <a:t>.</a:t>
            </a:r>
          </a:p>
          <a:p>
            <a:r>
              <a:rPr lang="en-US" dirty="0" smtClean="0"/>
              <a:t>“.. </a:t>
            </a:r>
            <a:r>
              <a:rPr lang="en-US" dirty="0"/>
              <a:t>result is consistent with the strong theoretical case </a:t>
            </a:r>
            <a:r>
              <a:rPr lang="en-US" dirty="0" smtClean="0"/>
              <a:t>for consumption </a:t>
            </a:r>
            <a:r>
              <a:rPr lang="en-US" dirty="0"/>
              <a:t>taxes. In particular, pure consumption taxes do not affect the return on savings decisions </a:t>
            </a:r>
            <a:r>
              <a:rPr lang="en-US" dirty="0" smtClean="0"/>
              <a:t>or the </a:t>
            </a:r>
            <a:r>
              <a:rPr lang="en-US" dirty="0"/>
              <a:t>choice between different savings vehicles, although consumption taxes will still impact </a:t>
            </a:r>
            <a:r>
              <a:rPr lang="en-US" dirty="0" err="1"/>
              <a:t>labour</a:t>
            </a:r>
            <a:r>
              <a:rPr lang="en-US" dirty="0"/>
              <a:t> </a:t>
            </a:r>
            <a:r>
              <a:rPr lang="en-US" dirty="0" smtClean="0"/>
              <a:t>supply decisions </a:t>
            </a:r>
            <a:r>
              <a:rPr lang="en-US" dirty="0"/>
              <a:t>in the same manner as income taxes. </a:t>
            </a:r>
            <a:endParaRPr lang="en-US" dirty="0" smtClean="0"/>
          </a:p>
          <a:p>
            <a:r>
              <a:rPr lang="en-US" dirty="0" smtClean="0"/>
              <a:t>Furthermore</a:t>
            </a:r>
            <a:r>
              <a:rPr lang="en-US" dirty="0"/>
              <a:t>, as exports are zero-rated, with </a:t>
            </a:r>
            <a:r>
              <a:rPr lang="en-US" dirty="0" smtClean="0"/>
              <a:t>immediate refund </a:t>
            </a:r>
            <a:r>
              <a:rPr lang="en-US" dirty="0"/>
              <a:t>of VAT on purchased business inputs, a pure VAT will not affect international </a:t>
            </a:r>
            <a:r>
              <a:rPr lang="en-US" dirty="0" smtClean="0"/>
              <a:t>competitiveness. </a:t>
            </a:r>
          </a:p>
          <a:p>
            <a:r>
              <a:rPr lang="en-US" dirty="0" smtClean="0"/>
              <a:t>The underlying </a:t>
            </a:r>
            <a:r>
              <a:rPr lang="en-US" dirty="0"/>
              <a:t>design of a VAT can </a:t>
            </a:r>
            <a:r>
              <a:rPr lang="en-US" dirty="0" err="1"/>
              <a:t>minimise</a:t>
            </a:r>
            <a:r>
              <a:rPr lang="en-US" dirty="0"/>
              <a:t> the ability for fraud making it an </a:t>
            </a:r>
            <a:r>
              <a:rPr lang="en-US" dirty="0" smtClean="0"/>
              <a:t>effective mechanism </a:t>
            </a:r>
            <a:r>
              <a:rPr lang="en-US" dirty="0"/>
              <a:t>for collecting tax in most OECD countries. A broad-based VAT will also avoid </a:t>
            </a:r>
            <a:r>
              <a:rPr lang="en-US" dirty="0" smtClean="0"/>
              <a:t>distorting consumption </a:t>
            </a:r>
            <a:r>
              <a:rPr lang="en-US" dirty="0"/>
              <a:t>choices and </a:t>
            </a:r>
            <a:r>
              <a:rPr lang="en-US" dirty="0" err="1"/>
              <a:t>minimise</a:t>
            </a:r>
            <a:r>
              <a:rPr lang="en-US" dirty="0"/>
              <a:t> compliance and administrative costs</a:t>
            </a:r>
            <a:r>
              <a:rPr lang="en-US" dirty="0" smtClean="0"/>
              <a:t>.”</a:t>
            </a:r>
          </a:p>
          <a:p>
            <a:r>
              <a:rPr lang="en-US" dirty="0"/>
              <a:t>The new distributional evidence above strengthens the case for a shift in the tax mix towards </a:t>
            </a:r>
            <a:r>
              <a:rPr lang="en-US" dirty="0" smtClean="0"/>
              <a:t>VAT, even </a:t>
            </a:r>
            <a:r>
              <a:rPr lang="en-US" dirty="0"/>
              <a:t>if the equity implications of a tax shift towards VAT also depend on other factors. </a:t>
            </a:r>
            <a:endParaRPr lang="en-US" dirty="0" smtClean="0"/>
          </a:p>
          <a:p>
            <a:r>
              <a:rPr lang="en-US" dirty="0" smtClean="0"/>
              <a:t>VAT </a:t>
            </a:r>
            <a:r>
              <a:rPr lang="en-US" dirty="0"/>
              <a:t>is </a:t>
            </a:r>
            <a:r>
              <a:rPr lang="en-US" dirty="0" smtClean="0"/>
              <a:t>a comparatively </a:t>
            </a:r>
            <a:r>
              <a:rPr lang="en-US" dirty="0"/>
              <a:t>efficient source of tax revenue and the distributional impacts are less significant than </a:t>
            </a:r>
            <a:r>
              <a:rPr lang="en-US" dirty="0" smtClean="0"/>
              <a:t>has previously </a:t>
            </a:r>
            <a:r>
              <a:rPr lang="en-US" dirty="0"/>
              <a:t>been considered to be the case for a large majority of taxpayers</a:t>
            </a:r>
            <a:r>
              <a:rPr lang="en-US" dirty="0" smtClean="0"/>
              <a:t>.</a:t>
            </a:r>
            <a:r>
              <a:rPr lang="en-ZA" dirty="0" smtClean="0"/>
              <a:t>”</a:t>
            </a:r>
            <a:endParaRPr lang="en-US" dirty="0" smtClean="0"/>
          </a:p>
        </p:txBody>
      </p:sp>
      <p:sp>
        <p:nvSpPr>
          <p:cNvPr id="2" name="Slide Number Placeholder 1"/>
          <p:cNvSpPr>
            <a:spLocks noGrp="1"/>
          </p:cNvSpPr>
          <p:nvPr>
            <p:ph type="sldNum" sz="quarter" idx="12"/>
          </p:nvPr>
        </p:nvSpPr>
        <p:spPr/>
        <p:txBody>
          <a:bodyPr/>
          <a:lstStyle/>
          <a:p>
            <a:pPr>
              <a:defRPr/>
            </a:pPr>
            <a:fld id="{18CC9CFB-5521-4678-B011-3614EFC0CBEB}" type="slidenum">
              <a:rPr lang="en-US" smtClean="0">
                <a:solidFill>
                  <a:srgbClr val="808080"/>
                </a:solidFill>
              </a:rPr>
              <a:pPr>
                <a:defRPr/>
              </a:pPr>
              <a:t>46</a:t>
            </a:fld>
            <a:endParaRPr lang="en-US" sz="1400" b="0" dirty="0">
              <a:solidFill>
                <a:srgbClr val="000000"/>
              </a:solidFill>
              <a:latin typeface="Arial"/>
            </a:endParaRPr>
          </a:p>
        </p:txBody>
      </p:sp>
    </p:spTree>
    <p:extLst>
      <p:ext uri="{BB962C8B-B14F-4D97-AF65-F5344CB8AC3E}">
        <p14:creationId xmlns:p14="http://schemas.microsoft.com/office/powerpoint/2010/main" val="380516334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dirty="0" smtClean="0"/>
              <a:t>The domestic economic outlook takes into account the fiscal measures and improves since the 2017 MTBPS</a:t>
            </a:r>
            <a:endParaRPr lang="en-ZA" dirty="0"/>
          </a:p>
        </p:txBody>
      </p:sp>
      <p:sp>
        <p:nvSpPr>
          <p:cNvPr id="3" name="Content Placeholder 2"/>
          <p:cNvSpPr>
            <a:spLocks noGrp="1"/>
          </p:cNvSpPr>
          <p:nvPr>
            <p:ph idx="1"/>
          </p:nvPr>
        </p:nvSpPr>
        <p:spPr>
          <a:xfrm>
            <a:off x="152399" y="3898032"/>
            <a:ext cx="8858251" cy="1820590"/>
          </a:xfrm>
        </p:spPr>
        <p:txBody>
          <a:bodyPr>
            <a:noAutofit/>
          </a:bodyPr>
          <a:lstStyle/>
          <a:p>
            <a:pPr algn="just">
              <a:spcBef>
                <a:spcPts val="600"/>
              </a:spcBef>
              <a:spcAft>
                <a:spcPts val="600"/>
              </a:spcAft>
            </a:pPr>
            <a:r>
              <a:rPr lang="en-ZA" dirty="0"/>
              <a:t>The economy has benefited from strong growth in agriculture, higher commodity prices and, in recent </a:t>
            </a:r>
            <a:r>
              <a:rPr lang="en-ZA" dirty="0" smtClean="0"/>
              <a:t>months, improving </a:t>
            </a:r>
            <a:r>
              <a:rPr lang="en-ZA" dirty="0"/>
              <a:t>investor </a:t>
            </a:r>
            <a:r>
              <a:rPr lang="en-ZA" dirty="0" smtClean="0"/>
              <a:t>sentiment. </a:t>
            </a:r>
          </a:p>
          <a:p>
            <a:pPr algn="just">
              <a:spcBef>
                <a:spcPts val="600"/>
              </a:spcBef>
              <a:spcAft>
                <a:spcPts val="600"/>
              </a:spcAft>
            </a:pPr>
            <a:r>
              <a:rPr lang="en-ZA" dirty="0" smtClean="0"/>
              <a:t>The SACCI business confidence index reached its highest level since October 2015, while the Absa PMI is at its highest level since January 2010</a:t>
            </a:r>
          </a:p>
          <a:p>
            <a:pPr algn="just">
              <a:spcBef>
                <a:spcPts val="600"/>
              </a:spcBef>
              <a:spcAft>
                <a:spcPts val="600"/>
              </a:spcAft>
            </a:pPr>
            <a:r>
              <a:rPr lang="en-ZA" dirty="0" smtClean="0"/>
              <a:t>Growth </a:t>
            </a:r>
            <a:r>
              <a:rPr lang="en-ZA" dirty="0"/>
              <a:t>projection is closely aligned with other institutions and consensus </a:t>
            </a:r>
            <a:r>
              <a:rPr lang="en-ZA" dirty="0" smtClean="0"/>
              <a:t>estimates. National </a:t>
            </a:r>
            <a:r>
              <a:rPr lang="en-ZA" dirty="0"/>
              <a:t>Treasury has modelled three alternative scenarios </a:t>
            </a:r>
            <a:r>
              <a:rPr lang="en-ZA" dirty="0" smtClean="0"/>
              <a:t>quantifying </a:t>
            </a:r>
            <a:r>
              <a:rPr lang="en-ZA" dirty="0"/>
              <a:t>some of the risks to the baseline economic </a:t>
            </a:r>
            <a:r>
              <a:rPr lang="en-ZA" dirty="0" smtClean="0"/>
              <a:t>forecast (see page 21 of Budget Review)</a:t>
            </a:r>
            <a:endParaRPr lang="en-ZA" dirty="0"/>
          </a:p>
        </p:txBody>
      </p:sp>
      <p:sp>
        <p:nvSpPr>
          <p:cNvPr id="5" name="TextBox 4"/>
          <p:cNvSpPr txBox="1"/>
          <p:nvPr/>
        </p:nvSpPr>
        <p:spPr>
          <a:xfrm>
            <a:off x="1603076" y="1185183"/>
            <a:ext cx="5664500" cy="338554"/>
          </a:xfrm>
          <a:prstGeom prst="rect">
            <a:avLst/>
          </a:prstGeom>
          <a:solidFill>
            <a:srgbClr val="C0504D">
              <a:lumMod val="75000"/>
            </a:srgbClr>
          </a:solidFill>
          <a:ln>
            <a:noFill/>
          </a:ln>
        </p:spPr>
        <p:txBody>
          <a:bodyPr wrap="square" rtlCol="0">
            <a:spAutoFit/>
          </a:bodyPr>
          <a:lstStyle/>
          <a:p>
            <a:pPr algn="r" eaLnBrk="0" fontAlgn="base" hangingPunct="0">
              <a:spcBef>
                <a:spcPct val="0"/>
              </a:spcBef>
              <a:spcAft>
                <a:spcPct val="0"/>
              </a:spcAft>
              <a:defRPr/>
            </a:pPr>
            <a:r>
              <a:rPr lang="en-ZA" sz="1600" b="1" kern="0" dirty="0" smtClean="0">
                <a:solidFill>
                  <a:prstClr val="white"/>
                </a:solidFill>
                <a:latin typeface="Calibri" pitchFamily="34" charset="0"/>
                <a:ea typeface="ＭＳ Ｐゴシック" pitchFamily="1" charset="-128"/>
                <a:cs typeface="Calibri" pitchFamily="34" charset="0"/>
              </a:rPr>
              <a:t>Macroeconomic outlook</a:t>
            </a:r>
          </a:p>
        </p:txBody>
      </p:sp>
      <p:pic>
        <p:nvPicPr>
          <p:cNvPr id="2053"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03076" y="1562100"/>
            <a:ext cx="5664500" cy="22835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04751283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dirty="0" smtClean="0"/>
              <a:t>Alternative scenarios quantifying some of the risks to the baseline economic forecast</a:t>
            </a:r>
            <a:endParaRPr lang="en-ZA" dirty="0"/>
          </a:p>
        </p:txBody>
      </p:sp>
      <p:sp>
        <p:nvSpPr>
          <p:cNvPr id="3" name="Content Placeholder 2"/>
          <p:cNvSpPr>
            <a:spLocks noGrp="1"/>
          </p:cNvSpPr>
          <p:nvPr>
            <p:ph idx="1"/>
          </p:nvPr>
        </p:nvSpPr>
        <p:spPr>
          <a:xfrm>
            <a:off x="152400" y="1019175"/>
            <a:ext cx="8763000" cy="4933950"/>
          </a:xfrm>
        </p:spPr>
        <p:txBody>
          <a:bodyPr/>
          <a:lstStyle/>
          <a:p>
            <a:pPr marL="0" indent="0">
              <a:buNone/>
            </a:pPr>
            <a:r>
              <a:rPr lang="en-ZA" dirty="0" smtClean="0"/>
              <a:t>Scenario 1 </a:t>
            </a:r>
          </a:p>
          <a:p>
            <a:r>
              <a:rPr lang="en-ZA" sz="1600" dirty="0" smtClean="0"/>
              <a:t>Moody’s </a:t>
            </a:r>
            <a:r>
              <a:rPr lang="en-ZA" sz="1600" dirty="0"/>
              <a:t>downgrades local-currency debt </a:t>
            </a:r>
            <a:r>
              <a:rPr lang="en-ZA" sz="1600" dirty="0" smtClean="0"/>
              <a:t>further. </a:t>
            </a:r>
          </a:p>
          <a:p>
            <a:r>
              <a:rPr lang="en-ZA" sz="1600" dirty="0" smtClean="0"/>
              <a:t>Risk premium increases </a:t>
            </a:r>
            <a:r>
              <a:rPr lang="en-ZA" sz="1600" dirty="0"/>
              <a:t>by 100 basis </a:t>
            </a:r>
            <a:r>
              <a:rPr lang="en-ZA" sz="1600" dirty="0" smtClean="0"/>
              <a:t>points </a:t>
            </a:r>
            <a:r>
              <a:rPr lang="en-ZA" sz="1600" dirty="0"/>
              <a:t>before returning to the baseline average in </a:t>
            </a:r>
            <a:r>
              <a:rPr lang="en-ZA" sz="1600" dirty="0" smtClean="0"/>
              <a:t>2020</a:t>
            </a:r>
          </a:p>
          <a:p>
            <a:r>
              <a:rPr lang="en-ZA" sz="1600" dirty="0" smtClean="0"/>
              <a:t>Higher </a:t>
            </a:r>
            <a:r>
              <a:rPr lang="en-ZA" sz="1600" dirty="0"/>
              <a:t>borrowing costs, </a:t>
            </a:r>
            <a:r>
              <a:rPr lang="en-ZA" sz="1600" dirty="0" smtClean="0"/>
              <a:t>and lower </a:t>
            </a:r>
            <a:r>
              <a:rPr lang="en-ZA" sz="1600" dirty="0"/>
              <a:t>investment and </a:t>
            </a:r>
            <a:r>
              <a:rPr lang="en-ZA" sz="1600" dirty="0" smtClean="0"/>
              <a:t>consumption</a:t>
            </a:r>
          </a:p>
          <a:p>
            <a:r>
              <a:rPr lang="en-ZA" sz="1600" dirty="0" smtClean="0"/>
              <a:t>Growth </a:t>
            </a:r>
            <a:r>
              <a:rPr lang="en-ZA" sz="1600" dirty="0"/>
              <a:t>slows to 0.7 per </a:t>
            </a:r>
            <a:r>
              <a:rPr lang="en-ZA" sz="1600" dirty="0" smtClean="0"/>
              <a:t>cent in </a:t>
            </a:r>
            <a:r>
              <a:rPr lang="en-ZA" sz="1600" dirty="0"/>
              <a:t>2018, 1.3 per cent in 2019 and 2 per cent in </a:t>
            </a:r>
            <a:r>
              <a:rPr lang="en-ZA" sz="1600" dirty="0" smtClean="0"/>
              <a:t>2020</a:t>
            </a:r>
          </a:p>
          <a:p>
            <a:pPr marL="0" indent="0">
              <a:buNone/>
            </a:pPr>
            <a:endParaRPr lang="en-ZA" sz="1000" dirty="0" smtClean="0"/>
          </a:p>
          <a:p>
            <a:pPr marL="0" indent="0">
              <a:buNone/>
            </a:pPr>
            <a:r>
              <a:rPr lang="en-ZA" dirty="0" smtClean="0"/>
              <a:t>Scenario 2 </a:t>
            </a:r>
          </a:p>
          <a:p>
            <a:r>
              <a:rPr lang="en-ZA" sz="1600" dirty="0" smtClean="0"/>
              <a:t>Risks </a:t>
            </a:r>
            <a:r>
              <a:rPr lang="en-ZA" sz="1600" dirty="0"/>
              <a:t>in the </a:t>
            </a:r>
            <a:r>
              <a:rPr lang="en-ZA" sz="1600" dirty="0" smtClean="0"/>
              <a:t>SOC sector materialise</a:t>
            </a:r>
            <a:r>
              <a:rPr lang="en-ZA" sz="1600" dirty="0"/>
              <a:t>, prompting a fiscal crisis and a local-currency </a:t>
            </a:r>
            <a:r>
              <a:rPr lang="en-ZA" sz="1600" dirty="0" smtClean="0"/>
              <a:t>downgrade</a:t>
            </a:r>
          </a:p>
          <a:p>
            <a:r>
              <a:rPr lang="en-ZA" sz="1600" dirty="0"/>
              <a:t>B</a:t>
            </a:r>
            <a:r>
              <a:rPr lang="en-ZA" sz="1600" dirty="0" smtClean="0"/>
              <a:t>orrowing costs increase by </a:t>
            </a:r>
            <a:r>
              <a:rPr lang="en-ZA" sz="1600" dirty="0"/>
              <a:t>an average of 2.4 percentage points </a:t>
            </a:r>
            <a:r>
              <a:rPr lang="en-ZA" sz="1600" dirty="0" smtClean="0"/>
              <a:t>over the </a:t>
            </a:r>
            <a:r>
              <a:rPr lang="en-ZA" sz="1600" dirty="0"/>
              <a:t>medium </a:t>
            </a:r>
            <a:r>
              <a:rPr lang="en-ZA" sz="1600" dirty="0" smtClean="0"/>
              <a:t>term </a:t>
            </a:r>
          </a:p>
          <a:p>
            <a:r>
              <a:rPr lang="en-ZA" sz="1600" dirty="0" smtClean="0"/>
              <a:t>GDP </a:t>
            </a:r>
            <a:r>
              <a:rPr lang="en-ZA" sz="1600" dirty="0"/>
              <a:t>growth contracts by 3.1 per cent and 0.3 per </a:t>
            </a:r>
            <a:r>
              <a:rPr lang="en-ZA" sz="1600" dirty="0" smtClean="0"/>
              <a:t>cent in </a:t>
            </a:r>
            <a:r>
              <a:rPr lang="en-ZA" sz="1600" dirty="0"/>
              <a:t>2018 and 2019, respectively, </a:t>
            </a:r>
            <a:r>
              <a:rPr lang="en-ZA" sz="1600" dirty="0" smtClean="0"/>
              <a:t>before </a:t>
            </a:r>
            <a:r>
              <a:rPr lang="en-ZA" sz="1600" dirty="0"/>
              <a:t>recovering to 1.1 per cent by </a:t>
            </a:r>
            <a:r>
              <a:rPr lang="en-ZA" sz="1600" dirty="0" smtClean="0"/>
              <a:t>2020</a:t>
            </a:r>
          </a:p>
          <a:p>
            <a:endParaRPr lang="en-ZA" sz="1000" dirty="0" smtClean="0"/>
          </a:p>
          <a:p>
            <a:pPr marL="0" indent="0">
              <a:buNone/>
            </a:pPr>
            <a:r>
              <a:rPr lang="en-ZA" dirty="0"/>
              <a:t>Scenario </a:t>
            </a:r>
            <a:r>
              <a:rPr lang="en-ZA" dirty="0" smtClean="0"/>
              <a:t>3</a:t>
            </a:r>
          </a:p>
          <a:p>
            <a:r>
              <a:rPr lang="en-ZA" sz="1600" dirty="0"/>
              <a:t>I</a:t>
            </a:r>
            <a:r>
              <a:rPr lang="en-ZA" sz="1600" dirty="0" smtClean="0"/>
              <a:t>ncrease </a:t>
            </a:r>
            <a:r>
              <a:rPr lang="en-ZA" sz="1600" dirty="0"/>
              <a:t>in business </a:t>
            </a:r>
            <a:r>
              <a:rPr lang="en-ZA" sz="1600" dirty="0" smtClean="0"/>
              <a:t>confidence is maintained </a:t>
            </a:r>
          </a:p>
          <a:p>
            <a:r>
              <a:rPr lang="en-ZA" sz="1600" dirty="0" smtClean="0"/>
              <a:t>Global </a:t>
            </a:r>
            <a:r>
              <a:rPr lang="en-ZA" sz="1600" dirty="0"/>
              <a:t>growth </a:t>
            </a:r>
            <a:r>
              <a:rPr lang="en-ZA" sz="1600" dirty="0" smtClean="0"/>
              <a:t>improves by </a:t>
            </a:r>
            <a:r>
              <a:rPr lang="en-ZA" sz="1600" dirty="0"/>
              <a:t>an annual average of 0.5 percentage </a:t>
            </a:r>
            <a:r>
              <a:rPr lang="en-ZA" sz="1600" dirty="0" smtClean="0"/>
              <a:t>points </a:t>
            </a:r>
          </a:p>
          <a:p>
            <a:r>
              <a:rPr lang="en-ZA" sz="1600" dirty="0" smtClean="0"/>
              <a:t>Lower </a:t>
            </a:r>
            <a:r>
              <a:rPr lang="en-ZA" sz="1600" dirty="0"/>
              <a:t>risk </a:t>
            </a:r>
            <a:r>
              <a:rPr lang="en-ZA" sz="1600" dirty="0" smtClean="0"/>
              <a:t>premium and bond yields by an average of 50bps and 70 </a:t>
            </a:r>
            <a:r>
              <a:rPr lang="en-ZA" sz="1600" dirty="0"/>
              <a:t>basis </a:t>
            </a:r>
            <a:r>
              <a:rPr lang="en-ZA" sz="1600" dirty="0" smtClean="0"/>
              <a:t>points, respectively</a:t>
            </a:r>
          </a:p>
          <a:p>
            <a:r>
              <a:rPr lang="en-ZA" sz="1600" dirty="0"/>
              <a:t>Higher income growth promotes stronger consumption and investment demand</a:t>
            </a:r>
            <a:endParaRPr lang="en-ZA" sz="1600" dirty="0" smtClean="0"/>
          </a:p>
          <a:p>
            <a:r>
              <a:rPr lang="en-ZA" sz="1600" dirty="0" smtClean="0"/>
              <a:t>GDP </a:t>
            </a:r>
            <a:r>
              <a:rPr lang="en-ZA" sz="1600" dirty="0"/>
              <a:t>growth accelerates to 2.1 per cent in </a:t>
            </a:r>
            <a:r>
              <a:rPr lang="en-ZA" sz="1600" dirty="0" smtClean="0"/>
              <a:t>2018, 2.9 </a:t>
            </a:r>
            <a:r>
              <a:rPr lang="en-ZA" sz="1600" dirty="0"/>
              <a:t>per cent in 2019 and 3.2 per cent by </a:t>
            </a:r>
            <a:r>
              <a:rPr lang="en-ZA" sz="1600" dirty="0" smtClean="0"/>
              <a:t>2020</a:t>
            </a:r>
            <a:endParaRPr lang="en-ZA" dirty="0"/>
          </a:p>
        </p:txBody>
      </p:sp>
      <p:sp>
        <p:nvSpPr>
          <p:cNvPr id="4" name="Slide Number Placeholder 3"/>
          <p:cNvSpPr>
            <a:spLocks noGrp="1"/>
          </p:cNvSpPr>
          <p:nvPr>
            <p:ph type="sldNum" sz="quarter" idx="12"/>
          </p:nvPr>
        </p:nvSpPr>
        <p:spPr/>
        <p:txBody>
          <a:bodyPr/>
          <a:lstStyle/>
          <a:p>
            <a:pPr>
              <a:defRPr/>
            </a:pPr>
            <a:fld id="{105EE355-9DC3-44A4-AFD3-128FBF2D6DE1}" type="slidenum">
              <a:rPr lang="en-US" smtClean="0">
                <a:solidFill>
                  <a:srgbClr val="000000"/>
                </a:solidFill>
              </a:rPr>
              <a:pPr>
                <a:defRPr/>
              </a:pPr>
              <a:t>6</a:t>
            </a:fld>
            <a:endParaRPr lang="en-US" sz="2400" b="0" dirty="0">
              <a:solidFill>
                <a:srgbClr val="000000"/>
              </a:solidFill>
            </a:endParaRPr>
          </a:p>
        </p:txBody>
      </p:sp>
    </p:spTree>
    <p:extLst>
      <p:ext uri="{BB962C8B-B14F-4D97-AF65-F5344CB8AC3E}">
        <p14:creationId xmlns:p14="http://schemas.microsoft.com/office/powerpoint/2010/main" val="119912638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smtClean="0"/>
              <a:t>Potential impact of selected NDP reforms on GDP growth</a:t>
            </a:r>
            <a:endParaRPr lang="en-ZA" dirty="0"/>
          </a:p>
        </p:txBody>
      </p:sp>
      <p:sp>
        <p:nvSpPr>
          <p:cNvPr id="4" name="Slide Number Placeholder 3"/>
          <p:cNvSpPr>
            <a:spLocks noGrp="1"/>
          </p:cNvSpPr>
          <p:nvPr>
            <p:ph type="sldNum" sz="quarter" idx="12"/>
          </p:nvPr>
        </p:nvSpPr>
        <p:spPr/>
        <p:txBody>
          <a:bodyPr/>
          <a:lstStyle/>
          <a:p>
            <a:pPr>
              <a:defRPr/>
            </a:pPr>
            <a:fld id="{105EE355-9DC3-44A4-AFD3-128FBF2D6DE1}" type="slidenum">
              <a:rPr lang="en-US" smtClean="0">
                <a:solidFill>
                  <a:srgbClr val="000000"/>
                </a:solidFill>
              </a:rPr>
              <a:pPr>
                <a:defRPr/>
              </a:pPr>
              <a:t>7</a:t>
            </a:fld>
            <a:endParaRPr lang="en-US" sz="2400" b="0" dirty="0">
              <a:solidFill>
                <a:srgbClr val="000000"/>
              </a:solidFill>
            </a:endParaRP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92088" y="1176909"/>
            <a:ext cx="7618413" cy="49640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05977856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154342"/>
            <a:ext cx="9172128" cy="643129"/>
          </a:xfrm>
        </p:spPr>
        <p:txBody>
          <a:bodyPr/>
          <a:lstStyle/>
          <a:p>
            <a:r>
              <a:rPr lang="en-ZA" dirty="0" smtClean="0"/>
              <a:t>Gross national debt stabilises over the coming decade</a:t>
            </a:r>
            <a:endParaRPr lang="en-ZA" dirty="0"/>
          </a:p>
        </p:txBody>
      </p:sp>
      <p:sp>
        <p:nvSpPr>
          <p:cNvPr id="4" name="Slide Number Placeholder 3"/>
          <p:cNvSpPr>
            <a:spLocks noGrp="1"/>
          </p:cNvSpPr>
          <p:nvPr>
            <p:ph type="sldNum" sz="quarter" idx="12"/>
          </p:nvPr>
        </p:nvSpPr>
        <p:spPr/>
        <p:txBody>
          <a:bodyPr/>
          <a:lstStyle/>
          <a:p>
            <a:pPr>
              <a:defRPr/>
            </a:pPr>
            <a:fld id="{105EE355-9DC3-44A4-AFD3-128FBF2D6DE1}" type="slidenum">
              <a:rPr lang="en-US" smtClean="0">
                <a:solidFill>
                  <a:srgbClr val="000000"/>
                </a:solidFill>
              </a:rPr>
              <a:pPr>
                <a:defRPr/>
              </a:pPr>
              <a:t>8</a:t>
            </a:fld>
            <a:endParaRPr lang="en-US" sz="2400" b="0">
              <a:solidFill>
                <a:srgbClr val="000000"/>
              </a:solidFill>
            </a:endParaRPr>
          </a:p>
        </p:txBody>
      </p:sp>
      <p:sp>
        <p:nvSpPr>
          <p:cNvPr id="9" name="TextBox 8"/>
          <p:cNvSpPr txBox="1"/>
          <p:nvPr/>
        </p:nvSpPr>
        <p:spPr>
          <a:xfrm>
            <a:off x="1019174" y="1121025"/>
            <a:ext cx="6276975" cy="338554"/>
          </a:xfrm>
          <a:prstGeom prst="rect">
            <a:avLst/>
          </a:prstGeom>
          <a:solidFill>
            <a:srgbClr val="C0504D">
              <a:lumMod val="75000"/>
            </a:srgbClr>
          </a:solidFill>
          <a:ln>
            <a:noFill/>
          </a:ln>
        </p:spPr>
        <p:txBody>
          <a:bodyPr wrap="square" rtlCol="0">
            <a:spAutoFit/>
          </a:bodyPr>
          <a:lstStyle/>
          <a:p>
            <a:pPr algn="r" eaLnBrk="0" fontAlgn="base" hangingPunct="0">
              <a:spcBef>
                <a:spcPct val="0"/>
              </a:spcBef>
              <a:spcAft>
                <a:spcPct val="0"/>
              </a:spcAft>
              <a:defRPr/>
            </a:pPr>
            <a:r>
              <a:rPr lang="en-ZA" sz="1600" b="1" kern="0" dirty="0" smtClean="0">
                <a:solidFill>
                  <a:prstClr val="white"/>
                </a:solidFill>
                <a:latin typeface="Calibri" pitchFamily="34" charset="0"/>
                <a:ea typeface="ＭＳ Ｐゴシック" pitchFamily="1" charset="-128"/>
                <a:cs typeface="Calibri" pitchFamily="34" charset="0"/>
              </a:rPr>
              <a:t>Gross debt-to-GDP</a:t>
            </a:r>
          </a:p>
        </p:txBody>
      </p:sp>
      <p:pic>
        <p:nvPicPr>
          <p:cNvPr id="14" name="Picture 13"/>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19174" y="1526254"/>
            <a:ext cx="6276975" cy="4264946"/>
          </a:xfrm>
          <a:prstGeom prst="rect">
            <a:avLst/>
          </a:prstGeom>
          <a:noFill/>
          <a:ln>
            <a:noFill/>
          </a:ln>
        </p:spPr>
      </p:pic>
    </p:spTree>
    <p:extLst>
      <p:ext uri="{BB962C8B-B14F-4D97-AF65-F5344CB8AC3E}">
        <p14:creationId xmlns:p14="http://schemas.microsoft.com/office/powerpoint/2010/main" val="91007584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dirty="0" smtClean="0"/>
              <a:t>Main budget primary deficit closes over the medium term</a:t>
            </a:r>
            <a:endParaRPr lang="en-ZA" dirty="0"/>
          </a:p>
        </p:txBody>
      </p:sp>
      <p:sp>
        <p:nvSpPr>
          <p:cNvPr id="3" name="Content Placeholder 2"/>
          <p:cNvSpPr>
            <a:spLocks noGrp="1"/>
          </p:cNvSpPr>
          <p:nvPr>
            <p:ph idx="1"/>
          </p:nvPr>
        </p:nvSpPr>
        <p:spPr>
          <a:xfrm>
            <a:off x="171450" y="5143783"/>
            <a:ext cx="8818004" cy="1000274"/>
          </a:xfrm>
        </p:spPr>
        <p:txBody>
          <a:bodyPr wrap="square">
            <a:spAutoFit/>
          </a:bodyPr>
          <a:lstStyle/>
          <a:p>
            <a:pPr>
              <a:spcBef>
                <a:spcPts val="600"/>
              </a:spcBef>
              <a:spcAft>
                <a:spcPts val="0"/>
              </a:spcAft>
            </a:pPr>
            <a:r>
              <a:rPr lang="en-ZA" dirty="0" smtClean="0"/>
              <a:t>Main budget revenue grows from 25.4 per cent of GDP in the current year to 26.6 per cent of GDP in 2020/21</a:t>
            </a:r>
          </a:p>
          <a:p>
            <a:pPr>
              <a:spcBef>
                <a:spcPts val="600"/>
              </a:spcBef>
              <a:spcAft>
                <a:spcPts val="0"/>
              </a:spcAft>
            </a:pPr>
            <a:r>
              <a:rPr lang="en-ZA" dirty="0" smtClean="0"/>
              <a:t>Main budget non-interest expenditure remains stable at 26.6 per cent of GDP</a:t>
            </a:r>
          </a:p>
        </p:txBody>
      </p:sp>
      <p:sp>
        <p:nvSpPr>
          <p:cNvPr id="5" name="TextBox 4"/>
          <p:cNvSpPr txBox="1"/>
          <p:nvPr/>
        </p:nvSpPr>
        <p:spPr>
          <a:xfrm>
            <a:off x="907978" y="1113520"/>
            <a:ext cx="5090626" cy="338554"/>
          </a:xfrm>
          <a:prstGeom prst="rect">
            <a:avLst/>
          </a:prstGeom>
          <a:solidFill>
            <a:srgbClr val="C0504D">
              <a:lumMod val="75000"/>
            </a:srgbClr>
          </a:solidFill>
          <a:ln>
            <a:noFill/>
          </a:ln>
        </p:spPr>
        <p:txBody>
          <a:bodyPr wrap="square" rtlCol="0">
            <a:spAutoFit/>
          </a:bodyPr>
          <a:lstStyle/>
          <a:p>
            <a:pPr algn="r" eaLnBrk="0" fontAlgn="base" hangingPunct="0">
              <a:spcBef>
                <a:spcPct val="0"/>
              </a:spcBef>
              <a:spcAft>
                <a:spcPct val="0"/>
              </a:spcAft>
              <a:defRPr/>
            </a:pPr>
            <a:r>
              <a:rPr lang="en-ZA" sz="1600" b="1" kern="0" dirty="0" smtClean="0">
                <a:solidFill>
                  <a:prstClr val="white"/>
                </a:solidFill>
                <a:latin typeface="Calibri" pitchFamily="34" charset="0"/>
                <a:ea typeface="ＭＳ Ｐゴシック" pitchFamily="1" charset="-128"/>
                <a:cs typeface="Calibri" pitchFamily="34" charset="0"/>
              </a:rPr>
              <a:t>Main budget non-interest revenue and spending*</a:t>
            </a:r>
          </a:p>
        </p:txBody>
      </p:sp>
      <p:pic>
        <p:nvPicPr>
          <p:cNvPr id="7" name="Picture 6"/>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07978" y="1471124"/>
            <a:ext cx="5090626" cy="3453584"/>
          </a:xfrm>
          <a:prstGeom prst="rect">
            <a:avLst/>
          </a:prstGeom>
          <a:noFill/>
          <a:ln>
            <a:solidFill>
              <a:schemeClr val="bg1">
                <a:lumMod val="65000"/>
              </a:schemeClr>
            </a:solidFill>
          </a:ln>
        </p:spPr>
      </p:pic>
      <p:sp>
        <p:nvSpPr>
          <p:cNvPr id="4" name="TextBox 3"/>
          <p:cNvSpPr txBox="1"/>
          <p:nvPr/>
        </p:nvSpPr>
        <p:spPr>
          <a:xfrm>
            <a:off x="907978" y="4905658"/>
            <a:ext cx="4807022" cy="230832"/>
          </a:xfrm>
          <a:prstGeom prst="rect">
            <a:avLst/>
          </a:prstGeom>
          <a:noFill/>
        </p:spPr>
        <p:txBody>
          <a:bodyPr wrap="square" rtlCol="0">
            <a:spAutoFit/>
          </a:bodyPr>
          <a:lstStyle/>
          <a:p>
            <a:r>
              <a:rPr lang="en-ZA" sz="900" i="1" dirty="0" smtClean="0">
                <a:latin typeface="Calibri" panose="020F0502020204030204" pitchFamily="34" charset="0"/>
                <a:cs typeface="Calibri" panose="020F0502020204030204" pitchFamily="34" charset="0"/>
              </a:rPr>
              <a:t>*Excluding financial transactions</a:t>
            </a:r>
            <a:endParaRPr lang="en-ZA" sz="900" i="1"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970336561"/>
      </p:ext>
    </p:extLst>
  </p:cSld>
  <p:clrMapOvr>
    <a:masterClrMapping/>
  </p:clrMapOvr>
  <p:timing>
    <p:tnLst>
      <p:par>
        <p:cTn id="1" dur="indefinite" restart="never" nodeType="tmRoot"/>
      </p:par>
    </p:tnLst>
  </p:timing>
</p:sld>
</file>

<file path=ppt/theme/theme1.xml><?xml version="1.0" encoding="utf-8"?>
<a:theme xmlns:a="http://schemas.openxmlformats.org/drawingml/2006/main" name="1_Blank Presentation">
  <a:themeElements>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Presentation">
      <a:majorFont>
        <a:latin typeface="Arial Bold"/>
        <a:ea typeface="Osaka"/>
        <a:cs typeface=""/>
      </a:majorFont>
      <a:minorFont>
        <a:latin typeface="Arial"/>
        <a:ea typeface="Osaka"/>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ea typeface="ＭＳ Ｐゴシック" pitchFamily="1"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ea typeface="ＭＳ Ｐゴシック" pitchFamily="1" charset="-128"/>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1848</TotalTime>
  <Words>4540</Words>
  <Application>Microsoft Office PowerPoint</Application>
  <PresentationFormat>On-screen Show (4:3)</PresentationFormat>
  <Paragraphs>405</Paragraphs>
  <Slides>46</Slides>
  <Notes>16</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46</vt:i4>
      </vt:variant>
    </vt:vector>
  </HeadingPairs>
  <TitlesOfParts>
    <vt:vector size="55" baseType="lpstr">
      <vt:lpstr>ＭＳ Ｐゴシック</vt:lpstr>
      <vt:lpstr>Arial</vt:lpstr>
      <vt:lpstr>Arial Bold</vt:lpstr>
      <vt:lpstr>Arial Bold Italic</vt:lpstr>
      <vt:lpstr>Calibri</vt:lpstr>
      <vt:lpstr>Osaka</vt:lpstr>
      <vt:lpstr>Times New Roman</vt:lpstr>
      <vt:lpstr>Wingdings</vt:lpstr>
      <vt:lpstr>1_Blank Presentation</vt:lpstr>
      <vt:lpstr>Response to public hearings on the 2018 fiscal framework and revenue proposals</vt:lpstr>
      <vt:lpstr>National Treasury officials </vt:lpstr>
      <vt:lpstr>Main comments from public hearings</vt:lpstr>
      <vt:lpstr>Main comments from public hearings</vt:lpstr>
      <vt:lpstr>The domestic economic outlook takes into account the fiscal measures and improves since the 2017 MTBPS</vt:lpstr>
      <vt:lpstr>Alternative scenarios quantifying some of the risks to the baseline economic forecast</vt:lpstr>
      <vt:lpstr>Potential impact of selected NDP reforms on GDP growth</vt:lpstr>
      <vt:lpstr>Gross national debt stabilises over the coming decade</vt:lpstr>
      <vt:lpstr>Main budget primary deficit closes over the medium term</vt:lpstr>
      <vt:lpstr>National government debt-service costs</vt:lpstr>
      <vt:lpstr>Risks to the economy and fiscus</vt:lpstr>
      <vt:lpstr>Spending reallocations</vt:lpstr>
      <vt:lpstr>Baseline reductions</vt:lpstr>
      <vt:lpstr>Consolidated spending in 2018/19 by function</vt:lpstr>
      <vt:lpstr>The budget redistributes income to poor and working families</vt:lpstr>
      <vt:lpstr>Summary of spending adjustments in Budget 2018</vt:lpstr>
      <vt:lpstr>Division of revenue</vt:lpstr>
      <vt:lpstr>The budget redistributes resources to the rural poor</vt:lpstr>
      <vt:lpstr>Compensation as a share of total consolidated expenditure</vt:lpstr>
      <vt:lpstr>Consolidated spending in 2018/19 by economic classification</vt:lpstr>
      <vt:lpstr>Road Accident Fund </vt:lpstr>
      <vt:lpstr>Key features of a good tax system </vt:lpstr>
      <vt:lpstr>Tax-to-GDP ratio in global context</vt:lpstr>
      <vt:lpstr>Income distribution of personal income tax payers</vt:lpstr>
      <vt:lpstr>Revenues increasingly reliant on personal income taxes</vt:lpstr>
      <vt:lpstr>Personal income taxes have been increased substantially over the past four years</vt:lpstr>
      <vt:lpstr>The scope for substantial revenues from the top are limited</vt:lpstr>
      <vt:lpstr>To raise large revenues for PIT, need to tax lower brackets</vt:lpstr>
      <vt:lpstr>Raising revenue from corporate income taxes</vt:lpstr>
      <vt:lpstr>Global trend in CIT rates is downward</vt:lpstr>
      <vt:lpstr>CIT/GDP exceeds that in most countries</vt:lpstr>
      <vt:lpstr>OECD (2010): CIT &amp; PIT more harmful to growth than VAT</vt:lpstr>
      <vt:lpstr>BER (2016): Higher inflation, but limited GDP impact</vt:lpstr>
      <vt:lpstr>DTC (2015): Impact of VAT less severe than PIT or CIT</vt:lpstr>
      <vt:lpstr>VAT will have the least harmful impact on growth</vt:lpstr>
      <vt:lpstr>Around R1.8 billion in extra VAT paid by bottom 4 deciles</vt:lpstr>
      <vt:lpstr>Academic results on the regressivity of VAT are mixed </vt:lpstr>
      <vt:lpstr>Academic results on the regressivity of VAT are mixed </vt:lpstr>
      <vt:lpstr>What about a new luxury VAT rate?</vt:lpstr>
      <vt:lpstr>BUT ad-valorem duties could be increased on luxury goods</vt:lpstr>
      <vt:lpstr>Zero-rating does help, but some benefit the wealthy more</vt:lpstr>
      <vt:lpstr>Potential for review of zero-rating </vt:lpstr>
      <vt:lpstr>Conclusion</vt:lpstr>
      <vt:lpstr>Thank you</vt:lpstr>
      <vt:lpstr>Annex: Related research on the economic impact of VAT/PIT/CIT</vt:lpstr>
      <vt:lpstr>Annex: Related research on the economic impact of VAT/PIT/CIT</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Microsoft Office User</dc:creator>
  <cp:lastModifiedBy>Christopher Axelson</cp:lastModifiedBy>
  <cp:revision>199</cp:revision>
  <cp:lastPrinted>2018-03-02T06:52:16Z</cp:lastPrinted>
  <dcterms:created xsi:type="dcterms:W3CDTF">2017-02-13T15:49:03Z</dcterms:created>
  <dcterms:modified xsi:type="dcterms:W3CDTF">2018-03-02T07:02:21Z</dcterms:modified>
</cp:coreProperties>
</file>