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charts/chart3.xml" ContentType="application/vnd.openxmlformats-officedocument.drawingml.chart+xml"/>
  <Default Extension="xlsx" ContentType="application/vnd.openxmlformats-officedocument.spreadsheetml.sheet"/>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charts/style4.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charts/colors1.xml" ContentType="application/vnd.ms-office.chartcolorstyl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72" r:id="rId2"/>
    <p:sldId id="397" r:id="rId3"/>
    <p:sldId id="283" r:id="rId4"/>
    <p:sldId id="286" r:id="rId5"/>
    <p:sldId id="329" r:id="rId6"/>
    <p:sldId id="330" r:id="rId7"/>
    <p:sldId id="399" r:id="rId8"/>
    <p:sldId id="400" r:id="rId9"/>
    <p:sldId id="403" r:id="rId10"/>
    <p:sldId id="404" r:id="rId11"/>
    <p:sldId id="405" r:id="rId12"/>
    <p:sldId id="406" r:id="rId13"/>
    <p:sldId id="407" r:id="rId14"/>
    <p:sldId id="368" r:id="rId15"/>
    <p:sldId id="349" r:id="rId16"/>
    <p:sldId id="408" r:id="rId17"/>
    <p:sldId id="409" r:id="rId18"/>
    <p:sldId id="357" r:id="rId19"/>
    <p:sldId id="402" r:id="rId20"/>
    <p:sldId id="365" r:id="rId21"/>
    <p:sldId id="410" r:id="rId22"/>
    <p:sldId id="411" r:id="rId23"/>
    <p:sldId id="412" r:id="rId24"/>
    <p:sldId id="413" r:id="rId25"/>
    <p:sldId id="383" r:id="rId2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434" autoAdjust="0"/>
  </p:normalViewPr>
  <p:slideViewPr>
    <p:cSldViewPr snapToGrid="0">
      <p:cViewPr varScale="1">
        <p:scale>
          <a:sx n="110" d="100"/>
          <a:sy n="110" d="100"/>
        </p:scale>
        <p:origin x="-348"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hqwfp102\VOL2\CD%20Management%20Accounting\Directorate%20Management%20Accounting\201415\Expenditure%20Reports\8.%20Expenditure%20Dashboard\Expenditure%20dashboard%20report%20for%20201415%20financial%20year%20.xls" TargetMode="External"/></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Sibongile%20Valoyi\AppData\Roaming\Microsoft\Excel\DWS%20AR%20Analysis%20(version%201).xlsb" TargetMode="External"/></Relationships>
</file>

<file path=ppt/charts/_rels/chart3.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package" Target="../embeddings/Microsoft_Office_Excel_Worksheet2.xlsx"/><Relationship Id="rId1" Type="http://schemas.openxmlformats.org/officeDocument/2006/relationships/themeOverride" Target="../theme/themeOverride1.xml"/><Relationship Id="rId4" Type="http://schemas.microsoft.com/office/2011/relationships/chartStyle" Target="style3.xml"/></Relationships>
</file>

<file path=ppt/charts/_rels/chart5.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package" Target="../embeddings/Microsoft_Office_Excel_Worksheet3.xlsx"/><Relationship Id="rId1" Type="http://schemas.openxmlformats.org/officeDocument/2006/relationships/themeOverride" Target="../theme/themeOverride2.xml"/><Relationship Id="rId4"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lang val="en-ZA"/>
  <c:style val="15"/>
  <c:chart>
    <c:title>
      <c:tx>
        <c:rich>
          <a:bodyPr/>
          <a:lstStyle/>
          <a:p>
            <a:pPr>
              <a:defRPr/>
            </a:pPr>
            <a:r>
              <a:rPr lang="en-US" dirty="0"/>
              <a:t>Total </a:t>
            </a:r>
            <a:r>
              <a:rPr lang="en-US" dirty="0" smtClean="0"/>
              <a:t>Expenditure</a:t>
            </a:r>
            <a:endParaRPr lang="en-US" dirty="0"/>
          </a:p>
        </c:rich>
      </c:tx>
      <c:layout/>
    </c:title>
    <c:plotArea>
      <c:layout/>
      <c:doughnutChart>
        <c:varyColors val="1"/>
        <c:ser>
          <c:idx val="1"/>
          <c:order val="1"/>
          <c:tx>
            <c:strRef>
              <c:f>'November 2014'!$A$11</c:f>
            </c:strRef>
          </c:tx>
          <c:dLbls>
            <c:spPr>
              <a:noFill/>
              <a:ln>
                <a:noFill/>
              </a:ln>
              <a:effectLst/>
            </c:spPr>
            <c:showCatName val="1"/>
            <c:showPercent val="1"/>
            <c:extLst>
              <c:ext xmlns:c15="http://schemas.microsoft.com/office/drawing/2012/chart" uri="{CE6537A1-D6FC-4f65-9D91-7224C49458BB}"/>
            </c:extLst>
          </c:dLbls>
          <c:cat>
            <c:multiLvlStrRef>
              <c:f>'November 2014'!$C$4:$D$4</c:f>
            </c:multiLvlStrRef>
          </c:cat>
          <c:val>
            <c:numRef>
              <c:f>'November 2014'!$C$11:$D$11</c:f>
            </c:numRef>
          </c:val>
        </c:ser>
        <c:ser>
          <c:idx val="0"/>
          <c:order val="0"/>
          <c:tx>
            <c:strRef>
              <c:f>'[Expenditure dashboard report for 201415 financial year .xls]November 2014'!$A$11</c:f>
              <c:strCache>
                <c:ptCount val="1"/>
                <c:pt idx="0">
                  <c:v>Total</c:v>
                </c:pt>
              </c:strCache>
            </c:strRef>
          </c:tx>
          <c:dPt>
            <c:idx val="0"/>
            <c:spPr>
              <a:solidFill>
                <a:schemeClr val="accent1">
                  <a:lumMod val="75000"/>
                </a:schemeClr>
              </a:solidFill>
            </c:spPr>
          </c:dPt>
          <c:dPt>
            <c:idx val="1"/>
            <c:spPr>
              <a:solidFill>
                <a:schemeClr val="accent2"/>
              </a:solidFill>
            </c:spPr>
          </c:dPt>
          <c:dLbls>
            <c:dLbl>
              <c:idx val="0"/>
              <c:layout>
                <c:manualLayout>
                  <c:x val="0.18698441796517543"/>
                  <c:y val="6.6574202496532578E-2"/>
                </c:manualLayout>
              </c:layout>
              <c:tx>
                <c:rich>
                  <a:bodyPr/>
                  <a:lstStyle/>
                  <a:p>
                    <a:r>
                      <a:rPr lang="en-US" sz="1050" dirty="0"/>
                      <a:t>Expenditure
</a:t>
                    </a:r>
                  </a:p>
                </c:rich>
              </c:tx>
              <c:showCatName val="1"/>
              <c:showPercent val="1"/>
              <c:extLst>
                <c:ext xmlns:c15="http://schemas.microsoft.com/office/drawing/2012/chart" uri="{CE6537A1-D6FC-4f65-9D91-7224C49458BB}"/>
              </c:extLst>
            </c:dLbl>
            <c:dLbl>
              <c:idx val="1"/>
              <c:layout>
                <c:manualLayout>
                  <c:x val="-0.19431714023831351"/>
                  <c:y val="-3.3287101248266296E-2"/>
                </c:manualLayout>
              </c:layout>
              <c:tx>
                <c:rich>
                  <a:bodyPr/>
                  <a:lstStyle/>
                  <a:p>
                    <a:r>
                      <a:rPr lang="en-US" sz="1050" dirty="0"/>
                      <a:t>Variance
</a:t>
                    </a:r>
                    <a:r>
                      <a:rPr lang="en-US" sz="1050" dirty="0" smtClean="0"/>
                      <a:t>%</a:t>
                    </a:r>
                    <a:endParaRPr lang="en-US" sz="1050" dirty="0"/>
                  </a:p>
                </c:rich>
              </c:tx>
              <c:showCatName val="1"/>
              <c:showPercent val="1"/>
              <c:extLst>
                <c:ext xmlns:c15="http://schemas.microsoft.com/office/drawing/2012/chart" uri="{CE6537A1-D6FC-4f65-9D91-7224C49458BB}"/>
              </c:extLst>
            </c:dLbl>
            <c:spPr>
              <a:noFill/>
              <a:ln>
                <a:noFill/>
              </a:ln>
              <a:effectLst/>
            </c:spPr>
            <c:txPr>
              <a:bodyPr/>
              <a:lstStyle/>
              <a:p>
                <a:pPr>
                  <a:defRPr sz="1050"/>
                </a:pPr>
                <a:endParaRPr lang="en-US"/>
              </a:p>
            </c:txPr>
            <c:showCatName val="1"/>
            <c:showPercent val="1"/>
            <c:extLst>
              <c:ext xmlns:c15="http://schemas.microsoft.com/office/drawing/2012/chart" uri="{CE6537A1-D6FC-4f65-9D91-7224C49458BB}"/>
            </c:extLst>
          </c:dLbls>
          <c:cat>
            <c:strRef>
              <c:f>'[Expenditure dashboard report for 201415 financial year .xls]November 2014'!$C$4:$D$4</c:f>
              <c:strCache>
                <c:ptCount val="2"/>
                <c:pt idx="0">
                  <c:v>Expenditure</c:v>
                </c:pt>
                <c:pt idx="1">
                  <c:v>Variance</c:v>
                </c:pt>
              </c:strCache>
            </c:strRef>
          </c:cat>
          <c:val>
            <c:numRef>
              <c:f>'[Expenditure dashboard report for 201415 financial year .xls]November 2014'!$C$11:$D$11</c:f>
              <c:numCache>
                <c:formatCode>_(* #,##0_);_(* \(#,##0\);_(* "-"_);_(@_)</c:formatCode>
                <c:ptCount val="2"/>
                <c:pt idx="0">
                  <c:v>11525677</c:v>
                </c:pt>
                <c:pt idx="1">
                  <c:v>2121724</c:v>
                </c:pt>
              </c:numCache>
            </c:numRef>
          </c:val>
        </c:ser>
        <c:dLbls>
          <c:showCatName val="1"/>
          <c:showPercent val="1"/>
        </c:dLbls>
        <c:firstSliceAng val="0"/>
        <c:holeSize val="50"/>
      </c:doughnutChart>
      <c:spPr>
        <a:noFill/>
        <a:ln w="25400">
          <a:noFill/>
        </a:ln>
      </c:spPr>
    </c:plotArea>
    <c:plotVisOnly val="1"/>
    <c:dispBlanksAs val="zero"/>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txPr>
    <a:bodyPr/>
    <a:lstStyle/>
    <a:p>
      <a:pPr>
        <a:defRPr sz="1080">
          <a:latin typeface="Arial" pitchFamily="34" charset="0"/>
          <a:cs typeface="Arial"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ZA" sz="1200" dirty="0"/>
              <a:t>Expenditure Outcome</a:t>
            </a:r>
          </a:p>
        </c:rich>
      </c:tx>
      <c:layout/>
      <c:spPr>
        <a:noFill/>
        <a:ln>
          <a:noFill/>
        </a:ln>
        <a:effectLst/>
      </c:spPr>
    </c:title>
    <c:plotArea>
      <c:layout/>
      <c:barChart>
        <c:barDir val="bar"/>
        <c:grouping val="clustered"/>
        <c:ser>
          <c:idx val="0"/>
          <c:order val="0"/>
          <c:tx>
            <c:strRef>
              <c:f>'Expenditure Outcome'!$B$3</c:f>
              <c:strCache>
                <c:ptCount val="1"/>
                <c:pt idx="0">
                  <c:v> Budget</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glow" dir="t">
                <a:rot lat="0" lon="0" rev="6360000"/>
              </a:lightRig>
            </a:scene3d>
            <a:sp3d contourW="1000" prstMaterial="flat">
              <a:bevelT w="95250" h="101600"/>
              <a:contourClr>
                <a:scrgbClr r="0" g="0" b="0">
                  <a:satMod val="300000"/>
                </a:scrgbClr>
              </a:contourClr>
            </a:sp3d>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'Expenditure Outcome'!$A$4:$A$7</c:f>
              <c:strCache>
                <c:ptCount val="4"/>
                <c:pt idx="0">
                  <c:v>Sept</c:v>
                </c:pt>
                <c:pt idx="1">
                  <c:v>Dec</c:v>
                </c:pt>
                <c:pt idx="2">
                  <c:v>Mar</c:v>
                </c:pt>
                <c:pt idx="3">
                  <c:v>June </c:v>
                </c:pt>
              </c:strCache>
            </c:strRef>
          </c:cat>
          <c:val>
            <c:numRef>
              <c:f>'Expenditure Outcome'!$B$4:$B$7</c:f>
              <c:numCache>
                <c:formatCode>_ * #,##0_ ;_ * \-#,##0_ ;_ * "-"??_ ;_ @_ </c:formatCode>
                <c:ptCount val="4"/>
                <c:pt idx="0">
                  <c:v>139188.73280000003</c:v>
                </c:pt>
                <c:pt idx="1">
                  <c:v>145524.44266999999</c:v>
                </c:pt>
                <c:pt idx="2">
                  <c:v>139230.00000999999</c:v>
                </c:pt>
                <c:pt idx="3">
                  <c:v>139195.88565999997</c:v>
                </c:pt>
              </c:numCache>
            </c:numRef>
          </c:val>
        </c:ser>
        <c:ser>
          <c:idx val="1"/>
          <c:order val="1"/>
          <c:tx>
            <c:strRef>
              <c:f>'Expenditure Outcome'!$C$3</c:f>
              <c:strCache>
                <c:ptCount val="1"/>
                <c:pt idx="0">
                  <c:v> Expenditure </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glow" dir="t">
                <a:rot lat="0" lon="0" rev="6360000"/>
              </a:lightRig>
            </a:scene3d>
            <a:sp3d contourW="1000" prstMaterial="flat">
              <a:bevelT w="95250" h="101600"/>
              <a:contourClr>
                <a:scrgbClr r="0" g="0" b="0">
                  <a:satMod val="300000"/>
                </a:scrgbClr>
              </a:contourClr>
            </a:sp3d>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'Expenditure Outcome'!$A$4:$A$7</c:f>
              <c:strCache>
                <c:ptCount val="4"/>
                <c:pt idx="0">
                  <c:v>Sept</c:v>
                </c:pt>
                <c:pt idx="1">
                  <c:v>Dec</c:v>
                </c:pt>
                <c:pt idx="2">
                  <c:v>Mar</c:v>
                </c:pt>
                <c:pt idx="3">
                  <c:v>June </c:v>
                </c:pt>
              </c:strCache>
            </c:strRef>
          </c:cat>
          <c:val>
            <c:numRef>
              <c:f>'Expenditure Outcome'!$C$4:$C$7</c:f>
              <c:numCache>
                <c:formatCode>_ * #,##0_ ;_ * \-#,##0_ ;_ * "-"??_ ;_ @_ </c:formatCode>
                <c:ptCount val="4"/>
                <c:pt idx="0">
                  <c:v>180966.97141999996</c:v>
                </c:pt>
                <c:pt idx="1">
                  <c:v>99589.63142000002</c:v>
                </c:pt>
                <c:pt idx="2">
                  <c:v>131598.97195000001</c:v>
                </c:pt>
                <c:pt idx="3">
                  <c:v>94614.815030000012</c:v>
                </c:pt>
              </c:numCache>
            </c:numRef>
          </c:val>
        </c:ser>
        <c:dLbls>
          <c:showVal val="1"/>
        </c:dLbls>
        <c:gapWidth val="115"/>
        <c:overlap val="-20"/>
        <c:axId val="59885056"/>
        <c:axId val="59886592"/>
      </c:barChart>
      <c:catAx>
        <c:axId val="59885056"/>
        <c:scaling>
          <c:orientation val="minMax"/>
        </c:scaling>
        <c:axPos val="l"/>
        <c:numFmt formatCode="General" sourceLinked="1"/>
        <c:maj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886592"/>
        <c:crosses val="autoZero"/>
        <c:auto val="1"/>
        <c:lblAlgn val="ctr"/>
        <c:lblOffset val="100"/>
      </c:catAx>
      <c:valAx>
        <c:axId val="59886592"/>
        <c:scaling>
          <c:orientation val="minMax"/>
        </c:scaling>
        <c:axPos val="b"/>
        <c:majorGridlines>
          <c:spPr>
            <a:ln w="9525" cap="flat" cmpd="sng" algn="ctr">
              <a:solidFill>
                <a:schemeClr val="tx1">
                  <a:lumMod val="15000"/>
                  <a:lumOff val="85000"/>
                </a:schemeClr>
              </a:solidFill>
              <a:round/>
            </a:ln>
            <a:effectLst/>
          </c:spPr>
        </c:majorGridlines>
        <c:numFmt formatCode="_ * #,##0_ ;_ * \-#,##0_ ;_ * &quot;-&quot;??_ ;_ @_ "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88505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title>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plotArea>
      <c:layout/>
      <c:barChart>
        <c:barDir val="col"/>
        <c:grouping val="clustered"/>
        <c:ser>
          <c:idx val="0"/>
          <c:order val="0"/>
          <c:tx>
            <c:strRef>
              <c:f>Sheet1!$G$17</c:f>
              <c:strCache>
                <c:ptCount val="1"/>
                <c:pt idx="0">
                  <c:v>Infrastructure commitment </c:v>
                </c:pt>
              </c:strCache>
            </c:strRef>
          </c:tx>
          <c:spPr>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50800" dist="38100" dir="5400000" rotWithShape="0">
                <a:srgbClr val="000000">
                  <a:alpha val="35000"/>
                </a:srgbClr>
              </a:outerShdw>
            </a:effectLst>
          </c:spPr>
          <c:dPt>
            <c:idx val="1"/>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Val val="1"/>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Sheet1!$H$16:$I$16</c:f>
              <c:numCache>
                <c:formatCode>General</c:formatCode>
                <c:ptCount val="2"/>
                <c:pt idx="0">
                  <c:v>2017</c:v>
                </c:pt>
                <c:pt idx="1">
                  <c:v>2016</c:v>
                </c:pt>
              </c:numCache>
            </c:numRef>
          </c:cat>
          <c:val>
            <c:numRef>
              <c:f>Sheet1!$H$17:$I$17</c:f>
              <c:numCache>
                <c:formatCode>_(* #,##0_);_(* \(#,##0\);_(* "-"??_);_(@_)</c:formatCode>
                <c:ptCount val="2"/>
                <c:pt idx="0">
                  <c:v>183344</c:v>
                </c:pt>
                <c:pt idx="1">
                  <c:v>216656</c:v>
                </c:pt>
              </c:numCache>
            </c:numRef>
          </c:val>
        </c:ser>
        <c:dLbls>
          <c:showVal val="1"/>
        </c:dLbls>
        <c:gapWidth val="100"/>
        <c:overlap val="-24"/>
        <c:axId val="60492800"/>
        <c:axId val="60502784"/>
        <c:extLst>
          <c:ext xmlns:c15="http://schemas.microsoft.com/office/drawing/2012/chart" uri="{02D57815-91ED-43cb-92C2-25804820EDAC}">
            <c15:filteredBarSeries>
              <c15:ser>
                <c:idx val="1"/>
                <c:order val="1"/>
                <c:tx>
                  <c:strRef>
                    <c:extLst>
                      <c:ext uri="{02D57815-91ED-43cb-92C2-25804820EDAC}">
                        <c15:formulaRef>
                          <c15:sqref>Sheet1!$G$18</c15:sqref>
                        </c15:formulaRef>
                      </c:ext>
                    </c:extLst>
                    <c:strCache>
                      <c:ptCount val="1"/>
                    </c:strCache>
                  </c:strRef>
                </c:tx>
                <c:spPr>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50800" dist="381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uri="{CE6537A1-D6FC-4f65-9D91-7224C49458BB}">
                      <c15:showLeaderLines val="1"/>
                      <c15:leaderLines>
                        <c:spPr>
                          <a:ln w="9525">
                            <a:solidFill>
                              <a:schemeClr val="tx2">
                                <a:lumMod val="35000"/>
                                <a:lumOff val="65000"/>
                              </a:schemeClr>
                            </a:solidFill>
                          </a:ln>
                          <a:effectLst/>
                        </c:spPr>
                      </c15:leaderLines>
                    </c:ext>
                  </c:extLst>
                </c:dLbls>
                <c:cat>
                  <c:numRef>
                    <c:extLst>
                      <c:ext uri="{02D57815-91ED-43cb-92C2-25804820EDAC}">
                        <c15:formulaRef>
                          <c15:sqref>Sheet1!$H$16:$I$16</c15:sqref>
                        </c15:formulaRef>
                      </c:ext>
                    </c:extLst>
                    <c:numCache>
                      <c:formatCode>General</c:formatCode>
                      <c:ptCount val="2"/>
                      <c:pt idx="0">
                        <c:v>2017</c:v>
                      </c:pt>
                      <c:pt idx="1">
                        <c:v>2016</c:v>
                      </c:pt>
                    </c:numCache>
                  </c:numRef>
                </c:cat>
                <c:val>
                  <c:numRef>
                    <c:extLst>
                      <c:ext uri="{02D57815-91ED-43cb-92C2-25804820EDAC}">
                        <c15:formulaRef>
                          <c15:sqref>Sheet1!$H$18:$I$18</c15:sqref>
                        </c15:formulaRef>
                      </c:ext>
                    </c:extLst>
                    <c:numCache>
                      <c:formatCode>General</c:formatCode>
                      <c:ptCount val="2"/>
                    </c:numCache>
                  </c:numRef>
                </c:val>
              </c15:ser>
            </c15:filteredBarSeries>
            <c15:filteredBarSeries>
              <c15:ser>
                <c:idx val="2"/>
                <c:order val="2"/>
                <c:tx>
                  <c:strRef>
                    <c:extLst xmlns:c15="http://schemas.microsoft.com/office/drawing/2012/chart">
                      <c:ext xmlns:c15="http://schemas.microsoft.com/office/drawing/2012/chart" uri="{02D57815-91ED-43cb-92C2-25804820EDAC}">
                        <c15:formulaRef>
                          <c15:sqref>Sheet1!$G$19</c15:sqref>
                        </c15:formulaRef>
                      </c:ext>
                    </c:extLst>
                    <c:strCache>
                      <c:ptCount val="1"/>
                    </c:strCache>
                  </c:strRef>
                </c:tx>
                <c:spPr>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a:noFill/>
                  </a:ln>
                  <a:effectLst>
                    <a:outerShdw blurRad="50800" dist="381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extLst xmlns:c15="http://schemas.microsoft.com/office/drawing/2012/chart">
                      <c:ext xmlns:c15="http://schemas.microsoft.com/office/drawing/2012/chart" uri="{02D57815-91ED-43cb-92C2-25804820EDAC}">
                        <c15:formulaRef>
                          <c15:sqref>Sheet1!$H$16:$I$16</c15:sqref>
                        </c15:formulaRef>
                      </c:ext>
                    </c:extLst>
                    <c:numCache>
                      <c:formatCode>General</c:formatCode>
                      <c:ptCount val="2"/>
                      <c:pt idx="0">
                        <c:v>2017</c:v>
                      </c:pt>
                      <c:pt idx="1">
                        <c:v>2016</c:v>
                      </c:pt>
                    </c:numCache>
                  </c:numRef>
                </c:cat>
                <c:val>
                  <c:numRef>
                    <c:extLst xmlns:c15="http://schemas.microsoft.com/office/drawing/2012/chart">
                      <c:ext xmlns:c15="http://schemas.microsoft.com/office/drawing/2012/chart" uri="{02D57815-91ED-43cb-92C2-25804820EDAC}">
                        <c15:formulaRef>
                          <c15:sqref>Sheet1!$H$19:$I$19</c15:sqref>
                        </c15:formulaRef>
                      </c:ext>
                    </c:extLst>
                    <c:numCache>
                      <c:formatCode>General</c:formatCode>
                      <c:ptCount val="2"/>
                    </c:numCache>
                  </c:numRef>
                </c:val>
              </c15:ser>
            </c15:filteredBarSeries>
          </c:ext>
        </c:extLst>
      </c:barChart>
      <c:catAx>
        <c:axId val="60492800"/>
        <c:scaling>
          <c:orientation val="minMax"/>
        </c:scaling>
        <c:axPos val="b"/>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60502784"/>
        <c:crosses val="autoZero"/>
        <c:auto val="1"/>
        <c:lblAlgn val="ctr"/>
        <c:lblOffset val="100"/>
      </c:catAx>
      <c:valAx>
        <c:axId val="60502784"/>
        <c:scaling>
          <c:orientation val="minMax"/>
        </c:scaling>
        <c:axPos val="l"/>
        <c:majorGridlines>
          <c:spPr>
            <a:ln w="9525" cap="flat" cmpd="sng" algn="ctr">
              <a:solidFill>
                <a:schemeClr val="tx2">
                  <a:lumMod val="15000"/>
                  <a:lumOff val="85000"/>
                </a:schemeClr>
              </a:solidFill>
              <a:round/>
            </a:ln>
            <a:effectLst/>
          </c:spPr>
        </c:majorGridlines>
        <c:numFmt formatCode="_(* #,##0_);_(* \(#,##0\);_(* &quot;-&quot;??_);_(@_)"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60492800"/>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Sheet1!$F$3</c:f>
              <c:strCache>
                <c:ptCount val="1"/>
                <c:pt idx="0">
                  <c:v>2015/16</c:v>
                </c:pt>
              </c:strCache>
            </c:strRef>
          </c:tx>
          <c:dPt>
            <c:idx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dPt>
          <c:dPt>
            <c:idx val="1"/>
            <c:spPr>
              <a:solidFill>
                <a:srgbClr val="FFC000"/>
              </a:solidFill>
              <a:ln>
                <a:noFill/>
              </a:ln>
              <a:effectLst>
                <a:outerShdw blurRad="57150" dist="19050" dir="5400000" algn="ctr" rotWithShape="0">
                  <a:srgbClr val="000000">
                    <a:alpha val="63000"/>
                  </a:srgbClr>
                </a:outerShdw>
              </a:effectLst>
              <a:sp3d/>
            </c:spPr>
          </c:dPt>
          <c:dPt>
            <c:idx val="2"/>
            <c:spPr>
              <a:solidFill>
                <a:srgbClr val="FF0000"/>
              </a:solidFill>
              <a:ln>
                <a:noFill/>
              </a:ln>
              <a:effectLst>
                <a:outerShdw blurRad="57150" dist="19050" dir="5400000" algn="ctr" rotWithShape="0">
                  <a:srgbClr val="000000">
                    <a:alpha val="63000"/>
                  </a:srgbClr>
                </a:outerShdw>
              </a:effectLst>
              <a:sp3d/>
            </c:spPr>
          </c:dPt>
          <c:dLbls>
            <c:spPr>
              <a:noFill/>
              <a:ln>
                <a:noFill/>
              </a:ln>
              <a:effectLst/>
            </c:spPr>
            <c:txPr>
              <a:bodyPr rot="0" spcFirstLastPara="1" vertOverflow="ellipsis" vert="horz" wrap="square" anchor="ctr" anchorCtr="1"/>
              <a:lstStyle/>
              <a:p>
                <a:pPr>
                  <a:defRPr sz="18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Sheet1!$E$4:$E$6</c:f>
              <c:strCache>
                <c:ptCount val="3"/>
                <c:pt idx="0">
                  <c:v>Achieved</c:v>
                </c:pt>
                <c:pt idx="1">
                  <c:v>Partially Achieved</c:v>
                </c:pt>
                <c:pt idx="2">
                  <c:v>Not Achieved</c:v>
                </c:pt>
              </c:strCache>
            </c:strRef>
          </c:cat>
          <c:val>
            <c:numRef>
              <c:f>Sheet1!$F$4:$F$6</c:f>
              <c:numCache>
                <c:formatCode>0%</c:formatCode>
                <c:ptCount val="3"/>
                <c:pt idx="0">
                  <c:v>0.79</c:v>
                </c:pt>
                <c:pt idx="1">
                  <c:v>0.11</c:v>
                </c:pt>
                <c:pt idx="2">
                  <c:v>0.1</c:v>
                </c:pt>
              </c:numCache>
            </c:numRef>
          </c:val>
        </c:ser>
        <c:dLbls>
          <c:showPercent val="1"/>
        </c:dLbls>
      </c:pie3DChart>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zero"/>
  </c:chart>
  <c:spPr>
    <a:gradFill>
      <a:gsLst>
        <a:gs pos="0">
          <a:srgbClr val="2DA2BF">
            <a:lumMod val="5000"/>
            <a:lumOff val="95000"/>
          </a:srgbClr>
        </a:gs>
        <a:gs pos="74000">
          <a:srgbClr val="2DA2BF">
            <a:lumMod val="45000"/>
            <a:lumOff val="55000"/>
          </a:srgbClr>
        </a:gs>
        <a:gs pos="83000">
          <a:srgbClr val="2DA2BF">
            <a:lumMod val="45000"/>
            <a:lumOff val="55000"/>
          </a:srgbClr>
        </a:gs>
        <a:gs pos="100000">
          <a:srgbClr val="2DA2BF">
            <a:lumMod val="30000"/>
            <a:lumOff val="70000"/>
          </a:srgbClr>
        </a:gs>
      </a:gsLst>
      <a:lin ang="5400000" scaled="1"/>
    </a:grad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Sheet1!$F$9</c:f>
              <c:strCache>
                <c:ptCount val="1"/>
                <c:pt idx="0">
                  <c:v>2016/17</c:v>
                </c:pt>
              </c:strCache>
            </c:strRef>
          </c:tx>
          <c:dPt>
            <c:idx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dPt>
          <c:dPt>
            <c:idx val="1"/>
            <c:spPr>
              <a:solidFill>
                <a:srgbClr val="FFC000"/>
              </a:solidFill>
              <a:ln>
                <a:noFill/>
              </a:ln>
              <a:effectLst>
                <a:outerShdw blurRad="57150" dist="19050" dir="5400000" algn="ctr" rotWithShape="0">
                  <a:srgbClr val="000000">
                    <a:alpha val="63000"/>
                  </a:srgbClr>
                </a:outerShdw>
              </a:effectLst>
              <a:sp3d/>
            </c:spPr>
          </c:dPt>
          <c:dPt>
            <c:idx val="2"/>
            <c:spPr>
              <a:solidFill>
                <a:srgbClr val="FF0000"/>
              </a:solidFill>
              <a:ln>
                <a:noFill/>
              </a:ln>
              <a:effectLst>
                <a:outerShdw blurRad="57150" dist="19050" dir="5400000" algn="ctr" rotWithShape="0">
                  <a:srgbClr val="000000">
                    <a:alpha val="63000"/>
                  </a:srgbClr>
                </a:outerShdw>
              </a:effectLst>
              <a:sp3d/>
            </c:spPr>
          </c:dPt>
          <c:dLbls>
            <c:spPr>
              <a:noFill/>
              <a:ln>
                <a:noFill/>
              </a:ln>
              <a:effectLst/>
            </c:spPr>
            <c:txPr>
              <a:bodyPr rot="0" spcFirstLastPara="1" vertOverflow="ellipsis" vert="horz" wrap="square" anchor="ctr" anchorCtr="1"/>
              <a:lstStyle/>
              <a:p>
                <a:pPr>
                  <a:defRPr sz="18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Sheet1!$E$10:$E$12</c:f>
              <c:strCache>
                <c:ptCount val="3"/>
                <c:pt idx="0">
                  <c:v>Achieved</c:v>
                </c:pt>
                <c:pt idx="1">
                  <c:v>Partially Achieved</c:v>
                </c:pt>
                <c:pt idx="2">
                  <c:v>Not Achieved</c:v>
                </c:pt>
              </c:strCache>
            </c:strRef>
          </c:cat>
          <c:val>
            <c:numRef>
              <c:f>Sheet1!$F$10:$F$12</c:f>
              <c:numCache>
                <c:formatCode>0%</c:formatCode>
                <c:ptCount val="3"/>
                <c:pt idx="0">
                  <c:v>0.55000000000000004</c:v>
                </c:pt>
                <c:pt idx="1">
                  <c:v>0.24000000000000002</c:v>
                </c:pt>
                <c:pt idx="2">
                  <c:v>0.21000000000000002</c:v>
                </c:pt>
              </c:numCache>
            </c:numRef>
          </c:val>
        </c:ser>
        <c:dLbls>
          <c:showPercent val="1"/>
        </c:dLbls>
      </c:pie3DChart>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zero"/>
  </c:chart>
  <c:spPr>
    <a:gradFill>
      <a:gsLst>
        <a:gs pos="0">
          <a:srgbClr val="2DA2BF">
            <a:lumMod val="5000"/>
            <a:lumOff val="95000"/>
          </a:srgbClr>
        </a:gs>
        <a:gs pos="74000">
          <a:srgbClr val="2DA2BF">
            <a:lumMod val="45000"/>
            <a:lumOff val="55000"/>
          </a:srgbClr>
        </a:gs>
        <a:gs pos="83000">
          <a:srgbClr val="2DA2BF">
            <a:lumMod val="45000"/>
            <a:lumOff val="55000"/>
          </a:srgbClr>
        </a:gs>
        <a:gs pos="100000">
          <a:srgbClr val="2DA2BF">
            <a:lumMod val="30000"/>
            <a:lumOff val="70000"/>
          </a:srgbClr>
        </a:gs>
      </a:gsLst>
      <a:lin ang="5400000" scaled="1"/>
    </a:grad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2"/>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C30FF5-7F71-4FD9-B1F8-6B96D4AFAD8E}"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GB"/>
        </a:p>
      </dgm:t>
    </dgm:pt>
    <dgm:pt modelId="{9C8ACD69-D0DC-449B-A63B-7BEDBBD4BB73}">
      <dgm:prSet phldrT="[Text]" custT="1"/>
      <dgm:spPr/>
      <dgm:t>
        <a:bodyPr/>
        <a:lstStyle/>
        <a:p>
          <a:r>
            <a:rPr lang="en-GB" sz="1100" dirty="0">
              <a:latin typeface="Arial" pitchFamily="34" charset="0"/>
              <a:cs typeface="Arial" pitchFamily="34" charset="0"/>
            </a:rPr>
            <a:t>Compensation of </a:t>
          </a:r>
          <a:r>
            <a:rPr lang="en-GB" sz="1100" dirty="0" smtClean="0">
              <a:latin typeface="Arial" pitchFamily="34" charset="0"/>
              <a:cs typeface="Arial" pitchFamily="34" charset="0"/>
            </a:rPr>
            <a:t>employees</a:t>
          </a:r>
          <a:endParaRPr lang="en-GB" sz="1100" dirty="0">
            <a:latin typeface="Arial" pitchFamily="34" charset="0"/>
            <a:cs typeface="Arial" pitchFamily="34" charset="0"/>
          </a:endParaRPr>
        </a:p>
      </dgm:t>
    </dgm:pt>
    <dgm:pt modelId="{B082B82B-35B7-4810-B42E-26E91CDE0530}" type="parTrans" cxnId="{5E8F8FC5-1200-4627-956A-133EE4F0CEEE}">
      <dgm:prSet/>
      <dgm:spPr/>
      <dgm:t>
        <a:bodyPr/>
        <a:lstStyle/>
        <a:p>
          <a:endParaRPr lang="en-GB">
            <a:latin typeface="Arial" pitchFamily="34" charset="0"/>
            <a:cs typeface="Arial" pitchFamily="34" charset="0"/>
          </a:endParaRPr>
        </a:p>
      </dgm:t>
    </dgm:pt>
    <dgm:pt modelId="{7071B40A-13E4-4411-ABF5-C26D77FA7B2F}" type="sibTrans" cxnId="{5E8F8FC5-1200-4627-956A-133EE4F0CEEE}">
      <dgm:prSet/>
      <dgm:spPr/>
      <dgm:t>
        <a:bodyPr/>
        <a:lstStyle/>
        <a:p>
          <a:endParaRPr lang="en-GB">
            <a:latin typeface="Arial" pitchFamily="34" charset="0"/>
            <a:cs typeface="Arial" pitchFamily="34" charset="0"/>
          </a:endParaRPr>
        </a:p>
      </dgm:t>
    </dgm:pt>
    <dgm:pt modelId="{1A2BEF10-67F2-40D2-BEA9-F31FBB14385A}">
      <dgm:prSet phldrT="[Text]" custT="1"/>
      <dgm:spPr/>
      <dgm:t>
        <a:bodyPr/>
        <a:lstStyle/>
        <a:p>
          <a:r>
            <a:rPr lang="en-GB" sz="1200" dirty="0">
              <a:latin typeface="Arial" pitchFamily="34" charset="0"/>
              <a:cs typeface="Arial" pitchFamily="34" charset="0"/>
            </a:rPr>
            <a:t>Goods &amp; services on operating expenses </a:t>
          </a:r>
        </a:p>
      </dgm:t>
    </dgm:pt>
    <dgm:pt modelId="{94A447DD-D104-4B6A-9AA3-0C70F1779BA5}" type="parTrans" cxnId="{5368866C-A2BB-4251-9753-7450A6D526E9}">
      <dgm:prSet/>
      <dgm:spPr/>
      <dgm:t>
        <a:bodyPr/>
        <a:lstStyle/>
        <a:p>
          <a:endParaRPr lang="en-GB">
            <a:latin typeface="Arial" pitchFamily="34" charset="0"/>
            <a:cs typeface="Arial" pitchFamily="34" charset="0"/>
          </a:endParaRPr>
        </a:p>
      </dgm:t>
    </dgm:pt>
    <dgm:pt modelId="{D1515349-501B-4518-ACF2-153D306DD1CC}" type="sibTrans" cxnId="{5368866C-A2BB-4251-9753-7450A6D526E9}">
      <dgm:prSet/>
      <dgm:spPr/>
      <dgm:t>
        <a:bodyPr/>
        <a:lstStyle/>
        <a:p>
          <a:endParaRPr lang="en-GB">
            <a:latin typeface="Arial" pitchFamily="34" charset="0"/>
            <a:cs typeface="Arial" pitchFamily="34" charset="0"/>
          </a:endParaRPr>
        </a:p>
      </dgm:t>
    </dgm:pt>
    <dgm:pt modelId="{CF5B2020-632F-4260-B0CA-30AC1CEF3344}">
      <dgm:prSet custT="1"/>
      <dgm:spPr/>
      <dgm:t>
        <a:bodyPr/>
        <a:lstStyle/>
        <a:p>
          <a:r>
            <a:rPr lang="en-GB" sz="1200" b="1" cap="none" spc="0" dirty="0">
              <a:ln w="10541" cmpd="sng">
                <a:solidFill>
                  <a:schemeClr val="accent1">
                    <a:shade val="88000"/>
                    <a:satMod val="110000"/>
                  </a:schemeClr>
                </a:solidFill>
                <a:prstDash val="solid"/>
              </a:ln>
              <a:solidFill>
                <a:schemeClr val="tx2">
                  <a:lumMod val="75000"/>
                </a:schemeClr>
              </a:solidFill>
              <a:effectLst/>
              <a:latin typeface="Arial" pitchFamily="34" charset="0"/>
              <a:cs typeface="Arial" pitchFamily="34" charset="0"/>
            </a:rPr>
            <a:t>35%</a:t>
          </a:r>
        </a:p>
      </dgm:t>
    </dgm:pt>
    <dgm:pt modelId="{7098FAE5-C533-4D77-B09A-75CC6BBA2BD6}" type="parTrans" cxnId="{89B4304E-3A71-45E5-B5B2-5E6E9CECC79F}">
      <dgm:prSet/>
      <dgm:spPr/>
      <dgm:t>
        <a:bodyPr/>
        <a:lstStyle/>
        <a:p>
          <a:endParaRPr lang="en-GB">
            <a:latin typeface="Arial" pitchFamily="34" charset="0"/>
            <a:cs typeface="Arial" pitchFamily="34" charset="0"/>
          </a:endParaRPr>
        </a:p>
      </dgm:t>
    </dgm:pt>
    <dgm:pt modelId="{8A33BD08-4363-40CE-AC8B-95FD250EC876}" type="sibTrans" cxnId="{89B4304E-3A71-45E5-B5B2-5E6E9CECC79F}">
      <dgm:prSet/>
      <dgm:spPr/>
      <dgm:t>
        <a:bodyPr/>
        <a:lstStyle/>
        <a:p>
          <a:endParaRPr lang="en-GB">
            <a:latin typeface="Arial" pitchFamily="34" charset="0"/>
            <a:cs typeface="Arial" pitchFamily="34" charset="0"/>
          </a:endParaRPr>
        </a:p>
      </dgm:t>
    </dgm:pt>
    <dgm:pt modelId="{8B37EC9B-45F3-4103-8747-6283CA4C8F84}">
      <dgm:prSet custT="1"/>
      <dgm:spPr/>
      <dgm:t>
        <a:bodyPr/>
        <a:lstStyle/>
        <a:p>
          <a:r>
            <a:rPr lang="en-GB" sz="1200" b="1" cap="none" spc="0" dirty="0">
              <a:ln w="10541" cmpd="sng">
                <a:solidFill>
                  <a:schemeClr val="accent1">
                    <a:shade val="88000"/>
                    <a:satMod val="110000"/>
                  </a:schemeClr>
                </a:solidFill>
                <a:prstDash val="solid"/>
              </a:ln>
              <a:solidFill>
                <a:schemeClr val="tx2">
                  <a:lumMod val="75000"/>
                </a:schemeClr>
              </a:solidFill>
              <a:effectLst/>
              <a:latin typeface="Arial" pitchFamily="34" charset="0"/>
              <a:cs typeface="Arial" pitchFamily="34" charset="0"/>
            </a:rPr>
            <a:t>65%</a:t>
          </a:r>
        </a:p>
      </dgm:t>
    </dgm:pt>
    <dgm:pt modelId="{D18CA0DA-328E-44F2-A278-8E2293B460BA}" type="parTrans" cxnId="{9C977F56-78FB-467C-B517-C72F018C22B9}">
      <dgm:prSet/>
      <dgm:spPr/>
      <dgm:t>
        <a:bodyPr/>
        <a:lstStyle/>
        <a:p>
          <a:endParaRPr lang="en-GB">
            <a:latin typeface="Arial" pitchFamily="34" charset="0"/>
            <a:cs typeface="Arial" pitchFamily="34" charset="0"/>
          </a:endParaRPr>
        </a:p>
      </dgm:t>
    </dgm:pt>
    <dgm:pt modelId="{69410E2C-5E08-4603-A855-6E40E63ED24B}" type="sibTrans" cxnId="{9C977F56-78FB-467C-B517-C72F018C22B9}">
      <dgm:prSet/>
      <dgm:spPr/>
      <dgm:t>
        <a:bodyPr/>
        <a:lstStyle/>
        <a:p>
          <a:endParaRPr lang="en-GB">
            <a:latin typeface="Arial" pitchFamily="34" charset="0"/>
            <a:cs typeface="Arial" pitchFamily="34" charset="0"/>
          </a:endParaRPr>
        </a:p>
      </dgm:t>
    </dgm:pt>
    <dgm:pt modelId="{6DBC8DA1-D492-4581-9CCE-3BF519F399E7}">
      <dgm:prSet/>
      <dgm:spPr/>
      <dgm:t>
        <a:bodyPr/>
        <a:lstStyle/>
        <a:p>
          <a:r>
            <a:rPr lang="en-GB" b="1" cap="none" spc="0" dirty="0">
              <a:ln w="10541" cmpd="sng">
                <a:solidFill>
                  <a:schemeClr val="accent1">
                    <a:shade val="88000"/>
                    <a:satMod val="110000"/>
                  </a:schemeClr>
                </a:solidFill>
                <a:prstDash val="solid"/>
              </a:ln>
              <a:solidFill>
                <a:schemeClr val="tx1"/>
              </a:solidFill>
              <a:effectLst/>
              <a:latin typeface="Arial" pitchFamily="34" charset="0"/>
              <a:cs typeface="Arial" pitchFamily="34" charset="0"/>
            </a:rPr>
            <a:t>Analysis of current payments</a:t>
          </a:r>
        </a:p>
      </dgm:t>
    </dgm:pt>
    <dgm:pt modelId="{678C81DF-D7EA-4BC8-9B32-FB1395431291}" type="parTrans" cxnId="{E183ABF0-B307-421D-A383-6A351B776CED}">
      <dgm:prSet/>
      <dgm:spPr/>
      <dgm:t>
        <a:bodyPr/>
        <a:lstStyle/>
        <a:p>
          <a:endParaRPr lang="en-ZA"/>
        </a:p>
      </dgm:t>
    </dgm:pt>
    <dgm:pt modelId="{1E2F793E-C2FA-4708-9491-2017EB0CFC9C}" type="sibTrans" cxnId="{E183ABF0-B307-421D-A383-6A351B776CED}">
      <dgm:prSet/>
      <dgm:spPr/>
      <dgm:t>
        <a:bodyPr/>
        <a:lstStyle/>
        <a:p>
          <a:endParaRPr lang="en-ZA"/>
        </a:p>
      </dgm:t>
    </dgm:pt>
    <dgm:pt modelId="{B6ADFC5B-5696-4846-BA0D-6FC14D5A7DE2}" type="pres">
      <dgm:prSet presAssocID="{C6C30FF5-7F71-4FD9-B1F8-6B96D4AFAD8E}" presName="compositeShape" presStyleCnt="0">
        <dgm:presLayoutVars>
          <dgm:dir/>
          <dgm:resizeHandles/>
        </dgm:presLayoutVars>
      </dgm:prSet>
      <dgm:spPr/>
      <dgm:t>
        <a:bodyPr/>
        <a:lstStyle/>
        <a:p>
          <a:endParaRPr lang="en-ZA"/>
        </a:p>
      </dgm:t>
    </dgm:pt>
    <dgm:pt modelId="{349E1F98-4C71-4514-9045-D32B90E24849}" type="pres">
      <dgm:prSet presAssocID="{C6C30FF5-7F71-4FD9-B1F8-6B96D4AFAD8E}" presName="pyramid" presStyleLbl="node1" presStyleIdx="0" presStyleCnt="1" custScaleY="60849" custLinFactNeighborX="91297"/>
      <dgm:spPr/>
    </dgm:pt>
    <dgm:pt modelId="{91445732-674D-4679-8755-6FF2FCE24A93}" type="pres">
      <dgm:prSet presAssocID="{C6C30FF5-7F71-4FD9-B1F8-6B96D4AFAD8E}" presName="theList" presStyleCnt="0"/>
      <dgm:spPr/>
    </dgm:pt>
    <dgm:pt modelId="{1AEBD69A-49BC-48B4-BC6A-DAD7FB3D8F62}" type="pres">
      <dgm:prSet presAssocID="{9C8ACD69-D0DC-449B-A63B-7BEDBBD4BB73}" presName="aNode" presStyleLbl="fgAcc1" presStyleIdx="0" presStyleCnt="5" custScaleX="141467" custScaleY="139461" custLinFactY="85914" custLinFactNeighborX="8462" custLinFactNeighborY="100000">
        <dgm:presLayoutVars>
          <dgm:bulletEnabled val="1"/>
        </dgm:presLayoutVars>
      </dgm:prSet>
      <dgm:spPr/>
      <dgm:t>
        <a:bodyPr/>
        <a:lstStyle/>
        <a:p>
          <a:endParaRPr lang="en-ZA"/>
        </a:p>
      </dgm:t>
    </dgm:pt>
    <dgm:pt modelId="{11908AA7-5480-4DD4-A4C9-DF816A2057FA}" type="pres">
      <dgm:prSet presAssocID="{9C8ACD69-D0DC-449B-A63B-7BEDBBD4BB73}" presName="aSpace" presStyleCnt="0"/>
      <dgm:spPr/>
    </dgm:pt>
    <dgm:pt modelId="{FB2EBEC0-8400-46F9-81DD-EA1D39E53A3C}" type="pres">
      <dgm:prSet presAssocID="{CF5B2020-632F-4260-B0CA-30AC1CEF3344}" presName="aNode" presStyleLbl="fgAcc1" presStyleIdx="1" presStyleCnt="5" custAng="19089886" custScaleX="43364" custScaleY="159861" custLinFactY="-87709" custLinFactNeighborX="-66730" custLinFactNeighborY="-100000">
        <dgm:presLayoutVars>
          <dgm:bulletEnabled val="1"/>
        </dgm:presLayoutVars>
      </dgm:prSet>
      <dgm:spPr/>
      <dgm:t>
        <a:bodyPr/>
        <a:lstStyle/>
        <a:p>
          <a:endParaRPr lang="en-ZA"/>
        </a:p>
      </dgm:t>
    </dgm:pt>
    <dgm:pt modelId="{7970AFB8-B976-4283-B8F3-3CB27F4649A1}" type="pres">
      <dgm:prSet presAssocID="{CF5B2020-632F-4260-B0CA-30AC1CEF3344}" presName="aSpace" presStyleCnt="0"/>
      <dgm:spPr/>
    </dgm:pt>
    <dgm:pt modelId="{9B4A882C-BB6E-4022-8DDE-7F4A0C659D56}" type="pres">
      <dgm:prSet presAssocID="{1A2BEF10-67F2-40D2-BEA9-F31FBB14385A}" presName="aNode" presStyleLbl="fgAcc1" presStyleIdx="2" presStyleCnt="5" custScaleX="221104" custScaleY="145518" custLinFactY="99045" custLinFactNeighborX="14615" custLinFactNeighborY="100000">
        <dgm:presLayoutVars>
          <dgm:bulletEnabled val="1"/>
        </dgm:presLayoutVars>
      </dgm:prSet>
      <dgm:spPr/>
      <dgm:t>
        <a:bodyPr/>
        <a:lstStyle/>
        <a:p>
          <a:endParaRPr lang="en-ZA"/>
        </a:p>
      </dgm:t>
    </dgm:pt>
    <dgm:pt modelId="{B1EB4D5F-97F5-4172-BE73-B3B7A0589BFD}" type="pres">
      <dgm:prSet presAssocID="{1A2BEF10-67F2-40D2-BEA9-F31FBB14385A}" presName="aSpace" presStyleCnt="0"/>
      <dgm:spPr/>
    </dgm:pt>
    <dgm:pt modelId="{CDD73B72-C9F1-4D1C-BC3C-524C45A47386}" type="pres">
      <dgm:prSet presAssocID="{8B37EC9B-45F3-4103-8747-6283CA4C8F84}" presName="aNode" presStyleLbl="fgAcc1" presStyleIdx="3" presStyleCnt="5" custAng="19089886" custScaleX="40935" custScaleY="133126" custLinFactX="-1887" custLinFactY="-119870" custLinFactNeighborX="-100000" custLinFactNeighborY="-200000">
        <dgm:presLayoutVars>
          <dgm:bulletEnabled val="1"/>
        </dgm:presLayoutVars>
      </dgm:prSet>
      <dgm:spPr/>
      <dgm:t>
        <a:bodyPr/>
        <a:lstStyle/>
        <a:p>
          <a:endParaRPr lang="en-ZA"/>
        </a:p>
      </dgm:t>
    </dgm:pt>
    <dgm:pt modelId="{CE6FB5B4-3EB0-425B-8505-BAA3AE3CF6CE}" type="pres">
      <dgm:prSet presAssocID="{8B37EC9B-45F3-4103-8747-6283CA4C8F84}" presName="aSpace" presStyleCnt="0"/>
      <dgm:spPr/>
    </dgm:pt>
    <dgm:pt modelId="{E8ACD1E1-D847-4F75-AD42-8AB5BEB81A78}" type="pres">
      <dgm:prSet presAssocID="{6DBC8DA1-D492-4581-9CCE-3BF519F399E7}" presName="aNode" presStyleLbl="fgAcc1" presStyleIdx="4" presStyleCnt="5" custScaleX="173700" custScaleY="141268" custLinFactY="-607658" custLinFactNeighborX="55053" custLinFactNeighborY="-700000">
        <dgm:presLayoutVars>
          <dgm:bulletEnabled val="1"/>
        </dgm:presLayoutVars>
      </dgm:prSet>
      <dgm:spPr/>
      <dgm:t>
        <a:bodyPr/>
        <a:lstStyle/>
        <a:p>
          <a:endParaRPr lang="en-ZA"/>
        </a:p>
      </dgm:t>
    </dgm:pt>
    <dgm:pt modelId="{0E006737-FE5F-4177-BE88-47A2FAAE672B}" type="pres">
      <dgm:prSet presAssocID="{6DBC8DA1-D492-4581-9CCE-3BF519F399E7}" presName="aSpace" presStyleCnt="0"/>
      <dgm:spPr/>
    </dgm:pt>
  </dgm:ptLst>
  <dgm:cxnLst>
    <dgm:cxn modelId="{E183ABF0-B307-421D-A383-6A351B776CED}" srcId="{C6C30FF5-7F71-4FD9-B1F8-6B96D4AFAD8E}" destId="{6DBC8DA1-D492-4581-9CCE-3BF519F399E7}" srcOrd="4" destOrd="0" parTransId="{678C81DF-D7EA-4BC8-9B32-FB1395431291}" sibTransId="{1E2F793E-C2FA-4708-9491-2017EB0CFC9C}"/>
    <dgm:cxn modelId="{4FF512EC-C974-4C60-BCB7-DB24B12078CA}" type="presOf" srcId="{C6C30FF5-7F71-4FD9-B1F8-6B96D4AFAD8E}" destId="{B6ADFC5B-5696-4846-BA0D-6FC14D5A7DE2}" srcOrd="0" destOrd="0" presId="urn:microsoft.com/office/officeart/2005/8/layout/pyramid2"/>
    <dgm:cxn modelId="{E9F7D985-FEDE-46BC-A1B3-67ECAE7E9A05}" type="presOf" srcId="{CF5B2020-632F-4260-B0CA-30AC1CEF3344}" destId="{FB2EBEC0-8400-46F9-81DD-EA1D39E53A3C}" srcOrd="0" destOrd="0" presId="urn:microsoft.com/office/officeart/2005/8/layout/pyramid2"/>
    <dgm:cxn modelId="{5368866C-A2BB-4251-9753-7450A6D526E9}" srcId="{C6C30FF5-7F71-4FD9-B1F8-6B96D4AFAD8E}" destId="{1A2BEF10-67F2-40D2-BEA9-F31FBB14385A}" srcOrd="2" destOrd="0" parTransId="{94A447DD-D104-4B6A-9AA3-0C70F1779BA5}" sibTransId="{D1515349-501B-4518-ACF2-153D306DD1CC}"/>
    <dgm:cxn modelId="{D440B166-1434-43DC-A8E1-32A900B0F799}" type="presOf" srcId="{8B37EC9B-45F3-4103-8747-6283CA4C8F84}" destId="{CDD73B72-C9F1-4D1C-BC3C-524C45A47386}" srcOrd="0" destOrd="0" presId="urn:microsoft.com/office/officeart/2005/8/layout/pyramid2"/>
    <dgm:cxn modelId="{AE63599D-1735-469D-9C3A-DD8B2EBF08F4}" type="presOf" srcId="{9C8ACD69-D0DC-449B-A63B-7BEDBBD4BB73}" destId="{1AEBD69A-49BC-48B4-BC6A-DAD7FB3D8F62}" srcOrd="0" destOrd="0" presId="urn:microsoft.com/office/officeart/2005/8/layout/pyramid2"/>
    <dgm:cxn modelId="{5E8F8FC5-1200-4627-956A-133EE4F0CEEE}" srcId="{C6C30FF5-7F71-4FD9-B1F8-6B96D4AFAD8E}" destId="{9C8ACD69-D0DC-449B-A63B-7BEDBBD4BB73}" srcOrd="0" destOrd="0" parTransId="{B082B82B-35B7-4810-B42E-26E91CDE0530}" sibTransId="{7071B40A-13E4-4411-ABF5-C26D77FA7B2F}"/>
    <dgm:cxn modelId="{9C977F56-78FB-467C-B517-C72F018C22B9}" srcId="{C6C30FF5-7F71-4FD9-B1F8-6B96D4AFAD8E}" destId="{8B37EC9B-45F3-4103-8747-6283CA4C8F84}" srcOrd="3" destOrd="0" parTransId="{D18CA0DA-328E-44F2-A278-8E2293B460BA}" sibTransId="{69410E2C-5E08-4603-A855-6E40E63ED24B}"/>
    <dgm:cxn modelId="{E41C4070-76D7-4BAD-8EB7-76B32D88746C}" type="presOf" srcId="{1A2BEF10-67F2-40D2-BEA9-F31FBB14385A}" destId="{9B4A882C-BB6E-4022-8DDE-7F4A0C659D56}" srcOrd="0" destOrd="0" presId="urn:microsoft.com/office/officeart/2005/8/layout/pyramid2"/>
    <dgm:cxn modelId="{1A667E2E-8C53-4643-8B14-148CB17D2C34}" type="presOf" srcId="{6DBC8DA1-D492-4581-9CCE-3BF519F399E7}" destId="{E8ACD1E1-D847-4F75-AD42-8AB5BEB81A78}" srcOrd="0" destOrd="0" presId="urn:microsoft.com/office/officeart/2005/8/layout/pyramid2"/>
    <dgm:cxn modelId="{89B4304E-3A71-45E5-B5B2-5E6E9CECC79F}" srcId="{C6C30FF5-7F71-4FD9-B1F8-6B96D4AFAD8E}" destId="{CF5B2020-632F-4260-B0CA-30AC1CEF3344}" srcOrd="1" destOrd="0" parTransId="{7098FAE5-C533-4D77-B09A-75CC6BBA2BD6}" sibTransId="{8A33BD08-4363-40CE-AC8B-95FD250EC876}"/>
    <dgm:cxn modelId="{4C4D7B03-9A81-4D09-86E7-2F97892E63B5}" type="presParOf" srcId="{B6ADFC5B-5696-4846-BA0D-6FC14D5A7DE2}" destId="{349E1F98-4C71-4514-9045-D32B90E24849}" srcOrd="0" destOrd="0" presId="urn:microsoft.com/office/officeart/2005/8/layout/pyramid2"/>
    <dgm:cxn modelId="{BBACE420-5D3A-425F-A95A-EE2FABA8DCA0}" type="presParOf" srcId="{B6ADFC5B-5696-4846-BA0D-6FC14D5A7DE2}" destId="{91445732-674D-4679-8755-6FF2FCE24A93}" srcOrd="1" destOrd="0" presId="urn:microsoft.com/office/officeart/2005/8/layout/pyramid2"/>
    <dgm:cxn modelId="{D6DF6556-7B75-4DC4-88A7-F42F8F2DA383}" type="presParOf" srcId="{91445732-674D-4679-8755-6FF2FCE24A93}" destId="{1AEBD69A-49BC-48B4-BC6A-DAD7FB3D8F62}" srcOrd="0" destOrd="0" presId="urn:microsoft.com/office/officeart/2005/8/layout/pyramid2"/>
    <dgm:cxn modelId="{52587F9B-71E5-453A-A425-7CCE69F24D02}" type="presParOf" srcId="{91445732-674D-4679-8755-6FF2FCE24A93}" destId="{11908AA7-5480-4DD4-A4C9-DF816A2057FA}" srcOrd="1" destOrd="0" presId="urn:microsoft.com/office/officeart/2005/8/layout/pyramid2"/>
    <dgm:cxn modelId="{5398E0AB-2041-4FC4-9988-4FE0DBAB8531}" type="presParOf" srcId="{91445732-674D-4679-8755-6FF2FCE24A93}" destId="{FB2EBEC0-8400-46F9-81DD-EA1D39E53A3C}" srcOrd="2" destOrd="0" presId="urn:microsoft.com/office/officeart/2005/8/layout/pyramid2"/>
    <dgm:cxn modelId="{2794EAC3-550A-4DF2-8D8D-89B813E231FA}" type="presParOf" srcId="{91445732-674D-4679-8755-6FF2FCE24A93}" destId="{7970AFB8-B976-4283-B8F3-3CB27F4649A1}" srcOrd="3" destOrd="0" presId="urn:microsoft.com/office/officeart/2005/8/layout/pyramid2"/>
    <dgm:cxn modelId="{21CC0D38-84CF-4D4E-B8F7-EE6A7207B7D8}" type="presParOf" srcId="{91445732-674D-4679-8755-6FF2FCE24A93}" destId="{9B4A882C-BB6E-4022-8DDE-7F4A0C659D56}" srcOrd="4" destOrd="0" presId="urn:microsoft.com/office/officeart/2005/8/layout/pyramid2"/>
    <dgm:cxn modelId="{3493A995-3126-4E10-BECF-743275C73044}" type="presParOf" srcId="{91445732-674D-4679-8755-6FF2FCE24A93}" destId="{B1EB4D5F-97F5-4172-BE73-B3B7A0589BFD}" srcOrd="5" destOrd="0" presId="urn:microsoft.com/office/officeart/2005/8/layout/pyramid2"/>
    <dgm:cxn modelId="{F3BCE71C-F556-43A7-B3D0-D16FEE151A21}" type="presParOf" srcId="{91445732-674D-4679-8755-6FF2FCE24A93}" destId="{CDD73B72-C9F1-4D1C-BC3C-524C45A47386}" srcOrd="6" destOrd="0" presId="urn:microsoft.com/office/officeart/2005/8/layout/pyramid2"/>
    <dgm:cxn modelId="{874A5F81-7E7C-47DE-B447-0BBFD88B74C3}" type="presParOf" srcId="{91445732-674D-4679-8755-6FF2FCE24A93}" destId="{CE6FB5B4-3EB0-425B-8505-BAA3AE3CF6CE}" srcOrd="7" destOrd="0" presId="urn:microsoft.com/office/officeart/2005/8/layout/pyramid2"/>
    <dgm:cxn modelId="{3891818E-FEC1-4552-ADE3-52A295430417}" type="presParOf" srcId="{91445732-674D-4679-8755-6FF2FCE24A93}" destId="{E8ACD1E1-D847-4F75-AD42-8AB5BEB81A78}" srcOrd="8" destOrd="0" presId="urn:microsoft.com/office/officeart/2005/8/layout/pyramid2"/>
    <dgm:cxn modelId="{DFF4D638-6871-4720-88CE-F965EF6F9FC8}" type="presParOf" srcId="{91445732-674D-4679-8755-6FF2FCE24A93}" destId="{0E006737-FE5F-4177-BE88-47A2FAAE672B}" srcOrd="9"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9E1F98-4C71-4514-9045-D32B90E24849}">
      <dsp:nvSpPr>
        <dsp:cNvPr id="0" name=""/>
        <dsp:cNvSpPr/>
      </dsp:nvSpPr>
      <dsp:spPr>
        <a:xfrm>
          <a:off x="2681129" y="534473"/>
          <a:ext cx="2730321" cy="1661373"/>
        </a:xfrm>
        <a:prstGeom prst="triangl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EBD69A-49BC-48B4-BC6A-DAD7FB3D8F62}">
      <dsp:nvSpPr>
        <dsp:cNvPr id="0" name=""/>
        <dsp:cNvSpPr/>
      </dsp:nvSpPr>
      <dsp:spPr>
        <a:xfrm>
          <a:off x="1745856" y="549514"/>
          <a:ext cx="2510627" cy="388953"/>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latin typeface="Arial" pitchFamily="34" charset="0"/>
              <a:cs typeface="Arial" pitchFamily="34" charset="0"/>
            </a:rPr>
            <a:t>Compensation of </a:t>
          </a:r>
          <a:r>
            <a:rPr lang="en-GB" sz="1100" kern="1200" dirty="0" smtClean="0">
              <a:latin typeface="Arial" pitchFamily="34" charset="0"/>
              <a:cs typeface="Arial" pitchFamily="34" charset="0"/>
            </a:rPr>
            <a:t>employees</a:t>
          </a:r>
          <a:endParaRPr lang="en-GB" sz="1100" kern="1200" dirty="0">
            <a:latin typeface="Arial" pitchFamily="34" charset="0"/>
            <a:cs typeface="Arial" pitchFamily="34" charset="0"/>
          </a:endParaRPr>
        </a:p>
      </dsp:txBody>
      <dsp:txXfrm>
        <a:off x="1745856" y="549514"/>
        <a:ext cx="2510627" cy="388953"/>
      </dsp:txXfrm>
    </dsp:sp>
    <dsp:sp modelId="{FB2EBEC0-8400-46F9-81DD-EA1D39E53A3C}">
      <dsp:nvSpPr>
        <dsp:cNvPr id="0" name=""/>
        <dsp:cNvSpPr/>
      </dsp:nvSpPr>
      <dsp:spPr>
        <a:xfrm rot="19089886">
          <a:off x="1281939" y="419375"/>
          <a:ext cx="769584" cy="445849"/>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cap="none" spc="0" dirty="0">
              <a:ln w="10541" cmpd="sng">
                <a:solidFill>
                  <a:schemeClr val="accent1">
                    <a:shade val="88000"/>
                    <a:satMod val="110000"/>
                  </a:schemeClr>
                </a:solidFill>
                <a:prstDash val="solid"/>
              </a:ln>
              <a:solidFill>
                <a:schemeClr val="tx2">
                  <a:lumMod val="75000"/>
                </a:schemeClr>
              </a:solidFill>
              <a:effectLst/>
              <a:latin typeface="Arial" pitchFamily="34" charset="0"/>
              <a:cs typeface="Arial" pitchFamily="34" charset="0"/>
            </a:rPr>
            <a:t>35%</a:t>
          </a:r>
        </a:p>
      </dsp:txBody>
      <dsp:txXfrm rot="19089886">
        <a:off x="1281939" y="419375"/>
        <a:ext cx="769584" cy="445849"/>
      </dsp:txXfrm>
    </dsp:sp>
    <dsp:sp modelId="{9B4A882C-BB6E-4022-8DDE-7F4A0C659D56}">
      <dsp:nvSpPr>
        <dsp:cNvPr id="0" name=""/>
        <dsp:cNvSpPr/>
      </dsp:nvSpPr>
      <dsp:spPr>
        <a:xfrm>
          <a:off x="1148392" y="1490664"/>
          <a:ext cx="3923951" cy="405846"/>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a:latin typeface="Arial" pitchFamily="34" charset="0"/>
              <a:cs typeface="Arial" pitchFamily="34" charset="0"/>
            </a:rPr>
            <a:t>Goods &amp; services on operating expenses </a:t>
          </a:r>
        </a:p>
      </dsp:txBody>
      <dsp:txXfrm>
        <a:off x="1148392" y="1490664"/>
        <a:ext cx="3923951" cy="405846"/>
      </dsp:txXfrm>
    </dsp:sp>
    <dsp:sp modelId="{CDD73B72-C9F1-4D1C-BC3C-524C45A47386}">
      <dsp:nvSpPr>
        <dsp:cNvPr id="0" name=""/>
        <dsp:cNvSpPr/>
      </dsp:nvSpPr>
      <dsp:spPr>
        <a:xfrm rot="19089886">
          <a:off x="679558" y="1216237"/>
          <a:ext cx="726476" cy="371285"/>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cap="none" spc="0" dirty="0">
              <a:ln w="10541" cmpd="sng">
                <a:solidFill>
                  <a:schemeClr val="accent1">
                    <a:shade val="88000"/>
                    <a:satMod val="110000"/>
                  </a:schemeClr>
                </a:solidFill>
                <a:prstDash val="solid"/>
              </a:ln>
              <a:solidFill>
                <a:schemeClr val="tx2">
                  <a:lumMod val="75000"/>
                </a:schemeClr>
              </a:solidFill>
              <a:effectLst/>
              <a:latin typeface="Arial" pitchFamily="34" charset="0"/>
              <a:cs typeface="Arial" pitchFamily="34" charset="0"/>
            </a:rPr>
            <a:t>65%</a:t>
          </a:r>
        </a:p>
      </dsp:txBody>
      <dsp:txXfrm rot="19089886">
        <a:off x="679558" y="1216237"/>
        <a:ext cx="726476" cy="371285"/>
      </dsp:txXfrm>
    </dsp:sp>
    <dsp:sp modelId="{E8ACD1E1-D847-4F75-AD42-8AB5BEB81A78}">
      <dsp:nvSpPr>
        <dsp:cNvPr id="0" name=""/>
        <dsp:cNvSpPr/>
      </dsp:nvSpPr>
      <dsp:spPr>
        <a:xfrm>
          <a:off x="2286690" y="87643"/>
          <a:ext cx="3082668" cy="393993"/>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cap="none" spc="0" dirty="0">
              <a:ln w="10541" cmpd="sng">
                <a:solidFill>
                  <a:schemeClr val="accent1">
                    <a:shade val="88000"/>
                    <a:satMod val="110000"/>
                  </a:schemeClr>
                </a:solidFill>
                <a:prstDash val="solid"/>
              </a:ln>
              <a:solidFill>
                <a:schemeClr val="tx1"/>
              </a:solidFill>
              <a:effectLst/>
              <a:latin typeface="Arial" pitchFamily="34" charset="0"/>
              <a:cs typeface="Arial" pitchFamily="34" charset="0"/>
            </a:rPr>
            <a:t>Analysis of current payments</a:t>
          </a:r>
        </a:p>
      </dsp:txBody>
      <dsp:txXfrm>
        <a:off x="2286690" y="87643"/>
        <a:ext cx="3082668" cy="39399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3"/>
            <a:ext cx="2945659" cy="498056"/>
          </a:xfrm>
          <a:prstGeom prst="rect">
            <a:avLst/>
          </a:prstGeom>
        </p:spPr>
        <p:txBody>
          <a:bodyPr vert="horz" lIns="91440" tIns="45720" rIns="91440" bIns="45720" rtlCol="0"/>
          <a:lstStyle>
            <a:lvl1pPr algn="r">
              <a:defRPr sz="1200"/>
            </a:lvl1pPr>
          </a:lstStyle>
          <a:p>
            <a:fld id="{B42657C2-5424-4FC1-A921-3C2E7D363614}" type="datetimeFigureOut">
              <a:rPr lang="en-ZA" smtClean="0"/>
              <a:pPr/>
              <a:t>2018/03/05</a:t>
            </a:fld>
            <a:endParaRPr lang="en-ZA" dirty="0"/>
          </a:p>
        </p:txBody>
      </p:sp>
      <p:sp>
        <p:nvSpPr>
          <p:cNvPr id="4" name="Footer Placeholder 3"/>
          <p:cNvSpPr>
            <a:spLocks noGrp="1"/>
          </p:cNvSpPr>
          <p:nvPr>
            <p:ph type="ftr" sz="quarter" idx="2"/>
          </p:nvPr>
        </p:nvSpPr>
        <p:spPr>
          <a:xfrm>
            <a:off x="0" y="9428585"/>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5"/>
            <a:ext cx="2945659" cy="498055"/>
          </a:xfrm>
          <a:prstGeom prst="rect">
            <a:avLst/>
          </a:prstGeom>
        </p:spPr>
        <p:txBody>
          <a:bodyPr vert="horz" lIns="91440" tIns="45720" rIns="91440" bIns="45720" rtlCol="0" anchor="b"/>
          <a:lstStyle>
            <a:lvl1pPr algn="r">
              <a:defRPr sz="1200"/>
            </a:lvl1pPr>
          </a:lstStyle>
          <a:p>
            <a:fld id="{10052BA9-837E-4183-BFAB-10CAB6FAE01C}" type="slidenum">
              <a:rPr lang="en-ZA" smtClean="0"/>
              <a:pPr/>
              <a:t>‹#›</a:t>
            </a:fld>
            <a:endParaRPr lang="en-ZA" dirty="0"/>
          </a:p>
        </p:txBody>
      </p:sp>
    </p:spTree>
    <p:extLst>
      <p:ext uri="{BB962C8B-B14F-4D97-AF65-F5344CB8AC3E}">
        <p14:creationId xmlns:p14="http://schemas.microsoft.com/office/powerpoint/2010/main" xmlns="" val="4254667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3"/>
            <a:ext cx="2946400" cy="496888"/>
          </a:xfrm>
          <a:prstGeom prst="rect">
            <a:avLst/>
          </a:prstGeom>
        </p:spPr>
        <p:txBody>
          <a:bodyPr vert="horz" lIns="91440" tIns="45720" rIns="91440" bIns="45720" rtlCol="0"/>
          <a:lstStyle>
            <a:lvl1pPr algn="r">
              <a:defRPr sz="1200"/>
            </a:lvl1pPr>
          </a:lstStyle>
          <a:p>
            <a:fld id="{276ABACA-82C8-4C9A-BC4F-5BC1BE71E6A2}" type="datetimeFigureOut">
              <a:rPr lang="en-GB" smtClean="0"/>
              <a:pPr/>
              <a:t>05/03/2018</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3" y="4776791"/>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6709935-F23C-4DB2-ABF6-AAEEFD50F170}" type="slidenum">
              <a:rPr lang="en-GB" smtClean="0"/>
              <a:pPr/>
              <a:t>‹#›</a:t>
            </a:fld>
            <a:endParaRPr lang="en-GB" dirty="0"/>
          </a:p>
        </p:txBody>
      </p:sp>
    </p:spTree>
    <p:extLst>
      <p:ext uri="{BB962C8B-B14F-4D97-AF65-F5344CB8AC3E}">
        <p14:creationId xmlns:p14="http://schemas.microsoft.com/office/powerpoint/2010/main" xmlns="" val="45528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2CFEAFA-C212-4956-BC11-3F296A43B44C}" type="slidenum">
              <a:rPr lang="en-US">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xmlns="" val="197188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709935-F23C-4DB2-ABF6-AAEEFD50F170}" type="slidenum">
              <a:rPr lang="en-GB" smtClean="0"/>
              <a:pPr/>
              <a:t>15</a:t>
            </a:fld>
            <a:endParaRPr lang="en-GB"/>
          </a:p>
        </p:txBody>
      </p:sp>
    </p:spTree>
    <p:extLst>
      <p:ext uri="{BB962C8B-B14F-4D97-AF65-F5344CB8AC3E}">
        <p14:creationId xmlns:p14="http://schemas.microsoft.com/office/powerpoint/2010/main" xmlns="" val="649512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b="1" dirty="0"/>
              <a:t>Strategy to overcome</a:t>
            </a:r>
            <a:r>
              <a:rPr lang="en-ZA" b="1" baseline="0" dirty="0"/>
              <a:t> under performance </a:t>
            </a:r>
            <a:endParaRPr lang="en-ZA" b="1" dirty="0"/>
          </a:p>
          <a:p>
            <a:r>
              <a:rPr lang="en-ZA" dirty="0"/>
              <a:t>PPI no 1 on </a:t>
            </a:r>
            <a:r>
              <a:rPr lang="en-ZA" sz="1200" kern="1200" dirty="0">
                <a:solidFill>
                  <a:schemeClr val="tx1"/>
                </a:solidFill>
                <a:latin typeface="Calibri" pitchFamily="34" charset="0"/>
                <a:ea typeface="ＭＳ Ｐゴシック" charset="0"/>
                <a:cs typeface="ＭＳ Ｐゴシック" charset="0"/>
              </a:rPr>
              <a:t>attendance of planned training </a:t>
            </a:r>
            <a:r>
              <a:rPr lang="en-ZA" dirty="0"/>
              <a:t>: The</a:t>
            </a:r>
            <a:r>
              <a:rPr lang="en-ZA" baseline="0" dirty="0"/>
              <a:t> strategy to overcome under performance will be to develop a pre-selection of institutions  to ensure that training works better. </a:t>
            </a:r>
          </a:p>
          <a:p>
            <a:r>
              <a:rPr lang="en-ZA" baseline="0" dirty="0"/>
              <a:t>PPI no 2 on </a:t>
            </a:r>
            <a:r>
              <a:rPr lang="en-ZA" sz="1200" kern="1200" dirty="0">
                <a:solidFill>
                  <a:schemeClr val="tx1"/>
                </a:solidFill>
                <a:latin typeface="Calibri" pitchFamily="34" charset="0"/>
                <a:ea typeface="ＭＳ Ｐゴシック" charset="0"/>
                <a:cs typeface="ＭＳ Ｐゴシック" charset="0"/>
              </a:rPr>
              <a:t>vacancy rate for engineers and scientists: </a:t>
            </a:r>
          </a:p>
          <a:p>
            <a:r>
              <a:rPr lang="en-ZA" sz="1200" kern="1200" dirty="0">
                <a:solidFill>
                  <a:schemeClr val="tx1"/>
                </a:solidFill>
                <a:latin typeface="Calibri" pitchFamily="34" charset="0"/>
                <a:ea typeface="ＭＳ Ｐゴシック" charset="0"/>
              </a:rPr>
              <a:t>PPI no 5b on </a:t>
            </a:r>
            <a:r>
              <a:rPr lang="en-GB" sz="1200" kern="1200" dirty="0">
                <a:solidFill>
                  <a:schemeClr val="tx1"/>
                </a:solidFill>
                <a:latin typeface="Calibri" pitchFamily="34" charset="0"/>
                <a:ea typeface="ＭＳ Ｐゴシック" charset="0"/>
                <a:cs typeface="ＭＳ Ｐゴシック" charset="0"/>
              </a:rPr>
              <a:t>expenditure of departmental budget: </a:t>
            </a:r>
          </a:p>
          <a:p>
            <a:r>
              <a:rPr lang="en-GB" sz="1200" kern="1200" dirty="0">
                <a:solidFill>
                  <a:schemeClr val="tx1"/>
                </a:solidFill>
                <a:latin typeface="Calibri" pitchFamily="34" charset="0"/>
                <a:ea typeface="ＭＳ Ｐゴシック" charset="0"/>
              </a:rPr>
              <a:t>PPI</a:t>
            </a:r>
            <a:r>
              <a:rPr lang="en-GB" sz="1200" kern="1200" baseline="0" dirty="0">
                <a:solidFill>
                  <a:schemeClr val="tx1"/>
                </a:solidFill>
                <a:latin typeface="Calibri" pitchFamily="34" charset="0"/>
                <a:ea typeface="ＭＳ Ｐゴシック" charset="0"/>
              </a:rPr>
              <a:t> no 6 internal </a:t>
            </a:r>
            <a:r>
              <a:rPr lang="en-GB" sz="1200" kern="1200" dirty="0">
                <a:solidFill>
                  <a:schemeClr val="tx1"/>
                </a:solidFill>
                <a:latin typeface="Calibri" pitchFamily="34" charset="0"/>
                <a:ea typeface="ＭＳ Ｐゴシック" charset="0"/>
                <a:cs typeface="ＭＳ Ｐゴシック" charset="0"/>
              </a:rPr>
              <a:t>audit plan: </a:t>
            </a: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a:solidFill>
                  <a:srgbClr val="000000"/>
                </a:solidFill>
              </a:rPr>
              <a:pPr>
                <a:defRPr/>
              </a:pPr>
              <a:t>20</a:t>
            </a:fld>
            <a:endParaRPr lang="en-US">
              <a:solidFill>
                <a:srgbClr val="000000"/>
              </a:solidFill>
            </a:endParaRPr>
          </a:p>
        </p:txBody>
      </p:sp>
    </p:spTree>
    <p:extLst>
      <p:ext uri="{BB962C8B-B14F-4D97-AF65-F5344CB8AC3E}">
        <p14:creationId xmlns:p14="http://schemas.microsoft.com/office/powerpoint/2010/main" xmlns="" val="17738050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160" dirty="0"/>
          </a:p>
        </p:txBody>
      </p:sp>
      <p:sp>
        <p:nvSpPr>
          <p:cNvPr id="9" name="Title 8"/>
          <p:cNvSpPr>
            <a:spLocks noGrp="1"/>
          </p:cNvSpPr>
          <p:nvPr>
            <p:ph type="ctrTitle"/>
          </p:nvPr>
        </p:nvSpPr>
        <p:spPr>
          <a:xfrm>
            <a:off x="914400" y="1752603"/>
            <a:ext cx="10363200" cy="1829761"/>
          </a:xfrm>
        </p:spPr>
        <p:txBody>
          <a:bodyPr vert="horz" anchor="b">
            <a:normAutofit/>
            <a:scene3d>
              <a:camera prst="orthographicFront"/>
              <a:lightRig rig="soft" dir="t"/>
            </a:scene3d>
            <a:sp3d prstMaterial="softEdge">
              <a:bevelT w="25400" h="25400"/>
            </a:sp3d>
          </a:bodyPr>
          <a:lstStyle>
            <a:lvl1pPr algn="r">
              <a:defRPr sz="5760" b="1" cap="all" baseline="0">
                <a:solidFill>
                  <a:schemeClr val="tx1"/>
                </a:solidFill>
                <a:effectLst>
                  <a:outerShdw blurRad="31750" dist="25400" dir="5400000" algn="tl" rotWithShape="0">
                    <a:srgbClr val="000000">
                      <a:alpha val="25000"/>
                    </a:srgbClr>
                  </a:outerShdw>
                </a:effectLst>
                <a:latin typeface="Arial Black" panose="020B0A04020102020204" pitchFamily="34" charset="0"/>
              </a:defRPr>
            </a:lvl1pPr>
            <a:extLst/>
          </a:lstStyle>
          <a:p>
            <a:r>
              <a:rPr kumimoji="0" lang="en-US"/>
              <a:t>Click to edit Master title style</a:t>
            </a:r>
          </a:p>
        </p:txBody>
      </p:sp>
      <p:sp>
        <p:nvSpPr>
          <p:cNvPr id="17" name="Subtitle 16"/>
          <p:cNvSpPr>
            <a:spLocks noGrp="1"/>
          </p:cNvSpPr>
          <p:nvPr>
            <p:ph type="subTitle" idx="1"/>
          </p:nvPr>
        </p:nvSpPr>
        <p:spPr>
          <a:xfrm>
            <a:off x="914400" y="3784671"/>
            <a:ext cx="10363200" cy="1199704"/>
          </a:xfrm>
        </p:spPr>
        <p:txBody>
          <a:bodyPr lIns="45720" rIns="45720"/>
          <a:lstStyle>
            <a:lvl1pPr marL="0" marR="76810" indent="0" algn="r">
              <a:buNone/>
              <a:defRPr cap="small" baseline="0">
                <a:solidFill>
                  <a:srgbClr val="0000CC"/>
                </a:solidFill>
                <a:latin typeface="Arial Black" panose="020B0A04020102020204" pitchFamily="34" charset="0"/>
              </a:defRPr>
            </a:lvl1pPr>
            <a:lvl2pPr marL="548640" indent="0" algn="ctr">
              <a:buNone/>
            </a:lvl2pPr>
            <a:lvl3pPr marL="1097280" indent="0" algn="ctr">
              <a:buNone/>
            </a:lvl3pPr>
            <a:lvl4pPr marL="1645920" indent="0" algn="ctr">
              <a:buNone/>
            </a:lvl4pPr>
            <a:lvl5pPr marL="2194560" indent="0" algn="ctr">
              <a:buNone/>
            </a:lvl5pPr>
            <a:lvl6pPr marL="2743200" indent="0" algn="ctr">
              <a:buNone/>
            </a:lvl6pPr>
            <a:lvl7pPr marL="3291840" indent="0" algn="ctr">
              <a:buNone/>
            </a:lvl7pPr>
            <a:lvl8pPr marL="3840480" indent="0" algn="ctr">
              <a:buNone/>
            </a:lvl8pPr>
            <a:lvl9pPr marL="4389120" indent="0" algn="ctr">
              <a:buNone/>
            </a:lvl9pPr>
            <a:extLst/>
          </a:lstStyle>
          <a:p>
            <a:r>
              <a:rPr kumimoji="0" lang="en-US"/>
              <a:t>Click to edit Master subtitle style</a:t>
            </a:r>
            <a:endParaRPr kumimoji="0" lang="en-US" dirty="0"/>
          </a:p>
        </p:txBody>
      </p:sp>
      <p:grpSp>
        <p:nvGrpSpPr>
          <p:cNvPr id="2" name="Group 1"/>
          <p:cNvGrpSpPr/>
          <p:nvPr/>
        </p:nvGrpSpPr>
        <p:grpSpPr>
          <a:xfrm>
            <a:off x="-5019" y="4953002"/>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lumMod val="60000"/>
                <a:lumOff val="40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160"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70C0"/>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160"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rgbClr val="002060"/>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2160"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6943914-D3F6-4315-922E-5EC88A3A4411}" type="datetimeFigureOut">
              <a:rPr lang="en-ZA" smtClean="0"/>
              <a:pPr/>
              <a:t>2018/03/05</a:t>
            </a:fld>
            <a:endParaRPr lang="en-ZA"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ZA"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5976605-EF8B-475D-BF0A-2A7BE78BC646}" type="slidenum">
              <a:rPr lang="en-ZA" smtClean="0"/>
              <a:pPr/>
              <a:t>‹#›</a:t>
            </a:fld>
            <a:endParaRPr lang="en-ZA" dirty="0"/>
          </a:p>
        </p:txBody>
      </p:sp>
      <p:pic>
        <p:nvPicPr>
          <p:cNvPr id="15" name="Picture 2" descr="C:\Users\h016nn\Pictures\Lepelle 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07039" y="11910"/>
            <a:ext cx="2490244" cy="1237013"/>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4"/>
          <p:cNvPicPr>
            <a:picLocks noChangeAspect="1" noChangeArrowheads="1"/>
          </p:cNvPicPr>
          <p:nvPr/>
        </p:nvPicPr>
        <p:blipFill>
          <a:blip r:embed="rId3" cstate="print"/>
          <a:srcRect/>
          <a:stretch>
            <a:fillRect/>
          </a:stretch>
        </p:blipFill>
        <p:spPr bwMode="auto">
          <a:xfrm>
            <a:off x="885" y="1"/>
            <a:ext cx="2517504" cy="1248922"/>
          </a:xfrm>
          <a:prstGeom prst="rect">
            <a:avLst/>
          </a:prstGeom>
          <a:noFill/>
          <a:ln w="9525">
            <a:noFill/>
            <a:miter lim="800000"/>
            <a:headEnd/>
            <a:tailEnd/>
          </a:ln>
        </p:spPr>
      </p:pic>
      <p:pic>
        <p:nvPicPr>
          <p:cNvPr id="18" name="Picture 2" descr="C:\Documents and Settings\b036nn.LNW\My Documents\My Pictures\LNW\IMG_5240A.jpg"/>
          <p:cNvPicPr>
            <a:picLocks noChangeAspect="1" noChangeArrowheads="1"/>
          </p:cNvPicPr>
          <p:nvPr/>
        </p:nvPicPr>
        <p:blipFill>
          <a:blip r:embed="rId4" cstate="print"/>
          <a:srcRect/>
          <a:stretch>
            <a:fillRect/>
          </a:stretch>
        </p:blipFill>
        <p:spPr bwMode="auto">
          <a:xfrm>
            <a:off x="2518393" y="11910"/>
            <a:ext cx="2288647" cy="1237012"/>
          </a:xfrm>
          <a:prstGeom prst="rect">
            <a:avLst/>
          </a:prstGeom>
          <a:noFill/>
          <a:ln w="9525">
            <a:noFill/>
            <a:miter lim="800000"/>
            <a:headEnd/>
            <a:tailEnd/>
          </a:ln>
        </p:spPr>
      </p:pic>
      <p:pic>
        <p:nvPicPr>
          <p:cNvPr id="20" name="Picture 5"/>
          <p:cNvPicPr>
            <a:picLocks noChangeAspect="1" noChangeArrowheads="1"/>
          </p:cNvPicPr>
          <p:nvPr/>
        </p:nvPicPr>
        <p:blipFill>
          <a:blip r:embed="rId5" cstate="print"/>
          <a:srcRect/>
          <a:stretch>
            <a:fillRect/>
          </a:stretch>
        </p:blipFill>
        <p:spPr bwMode="auto">
          <a:xfrm>
            <a:off x="10247435" y="11910"/>
            <a:ext cx="1962356" cy="1237013"/>
          </a:xfrm>
          <a:prstGeom prst="rect">
            <a:avLst/>
          </a:prstGeom>
          <a:noFill/>
          <a:ln w="9525">
            <a:noFill/>
            <a:miter lim="800000"/>
            <a:headEnd/>
            <a:tailEnd/>
          </a:ln>
        </p:spPr>
      </p:pic>
      <p:pic>
        <p:nvPicPr>
          <p:cNvPr id="21" name="Picture 6"/>
          <p:cNvPicPr>
            <a:picLocks noChangeAspect="1" noChangeArrowheads="1"/>
          </p:cNvPicPr>
          <p:nvPr/>
        </p:nvPicPr>
        <p:blipFill>
          <a:blip r:embed="rId6" cstate="print"/>
          <a:srcRect/>
          <a:stretch>
            <a:fillRect/>
          </a:stretch>
        </p:blipFill>
        <p:spPr bwMode="auto">
          <a:xfrm>
            <a:off x="8400256" y="11910"/>
            <a:ext cx="1847176" cy="1237013"/>
          </a:xfrm>
          <a:prstGeom prst="rect">
            <a:avLst/>
          </a:prstGeom>
          <a:noFill/>
          <a:ln w="9525">
            <a:noFill/>
            <a:miter lim="800000"/>
            <a:headEnd/>
            <a:tailEnd/>
          </a:ln>
        </p:spPr>
      </p:pic>
      <p:pic>
        <p:nvPicPr>
          <p:cNvPr id="22" name="Picture 3" descr="C:\Documents and Settings\b036nn.LNW\My Documents\My Pictures\LNW\LAB40131.jpg"/>
          <p:cNvPicPr>
            <a:picLocks noChangeAspect="1" noChangeArrowheads="1"/>
          </p:cNvPicPr>
          <p:nvPr/>
        </p:nvPicPr>
        <p:blipFill>
          <a:blip r:embed="rId7" cstate="print"/>
          <a:srcRect/>
          <a:stretch>
            <a:fillRect/>
          </a:stretch>
        </p:blipFill>
        <p:spPr bwMode="auto">
          <a:xfrm>
            <a:off x="7297280" y="11910"/>
            <a:ext cx="1102976" cy="1237013"/>
          </a:xfrm>
          <a:prstGeom prst="rect">
            <a:avLst/>
          </a:prstGeom>
          <a:noFill/>
          <a:ln w="9525">
            <a:noFill/>
            <a:miter lim="800000"/>
            <a:headEnd/>
            <a:tailEnd/>
          </a:ln>
        </p:spPr>
      </p:pic>
      <p:sp>
        <p:nvSpPr>
          <p:cNvPr id="23" name="TextBox 22"/>
          <p:cNvSpPr txBox="1"/>
          <p:nvPr/>
        </p:nvSpPr>
        <p:spPr>
          <a:xfrm>
            <a:off x="3321010" y="5762124"/>
            <a:ext cx="5462301" cy="609398"/>
          </a:xfrm>
          <a:prstGeom prst="rect">
            <a:avLst/>
          </a:prstGeom>
          <a:noFill/>
        </p:spPr>
        <p:txBody>
          <a:bodyPr wrap="square" rtlCol="0">
            <a:spAutoFit/>
          </a:bodyPr>
          <a:lstStyle/>
          <a:p>
            <a:pPr algn="ctr"/>
            <a:r>
              <a:rPr lang="en-ZA" sz="3360" i="0" dirty="0">
                <a:solidFill>
                  <a:srgbClr val="00B0F0"/>
                </a:solidFill>
                <a:latin typeface="Lucida Sans Unicode" panose="020B0602030504020204" pitchFamily="34" charset="0"/>
                <a:cs typeface="Lucida Sans Unicode" panose="020B0602030504020204" pitchFamily="34" charset="0"/>
              </a:rPr>
              <a:t>“Water is our passion”</a:t>
            </a:r>
          </a:p>
        </p:txBody>
      </p:sp>
    </p:spTree>
    <p:extLst>
      <p:ext uri="{BB962C8B-B14F-4D97-AF65-F5344CB8AC3E}">
        <p14:creationId xmlns:p14="http://schemas.microsoft.com/office/powerpoint/2010/main" xmlns="" val="302082218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1"/>
            <a:ext cx="10972800" cy="4386071"/>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6943914-D3F6-4315-922E-5EC88A3A4411}" type="datetimeFigureOut">
              <a:rPr lang="en-ZA" smtClean="0"/>
              <a:pPr/>
              <a:t>2018/03/05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C5976605-EF8B-475D-BF0A-2A7BE78BC646}" type="slidenum">
              <a:rPr lang="en-ZA" smtClean="0"/>
              <a:pPr/>
              <a:t>‹#›</a:t>
            </a:fld>
            <a:endParaRPr lang="en-ZA" dirty="0"/>
          </a:p>
        </p:txBody>
      </p:sp>
    </p:spTree>
    <p:extLst>
      <p:ext uri="{BB962C8B-B14F-4D97-AF65-F5344CB8AC3E}">
        <p14:creationId xmlns:p14="http://schemas.microsoft.com/office/powerpoint/2010/main" xmlns="" val="11205986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0"/>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3"/>
            <a:ext cx="8432800" cy="5592760"/>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6943914-D3F6-4315-922E-5EC88A3A4411}" type="datetimeFigureOut">
              <a:rPr lang="en-ZA" smtClean="0"/>
              <a:pPr/>
              <a:t>2018/03/05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C5976605-EF8B-475D-BF0A-2A7BE78BC646}" type="slidenum">
              <a:rPr lang="en-ZA" smtClean="0"/>
              <a:pPr/>
              <a:t>‹#›</a:t>
            </a:fld>
            <a:endParaRPr lang="en-ZA" dirty="0"/>
          </a:p>
        </p:txBody>
      </p:sp>
    </p:spTree>
    <p:extLst>
      <p:ext uri="{BB962C8B-B14F-4D97-AF65-F5344CB8AC3E}">
        <p14:creationId xmlns:p14="http://schemas.microsoft.com/office/powerpoint/2010/main" xmlns="" val="159010346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LNW Design">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6" y="750302"/>
            <a:ext cx="10428649" cy="5144389"/>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6943914-D3F6-4315-922E-5EC88A3A4411}" type="datetimeFigureOut">
              <a:rPr lang="en-ZA" smtClean="0"/>
              <a:pPr/>
              <a:t>2018/03/05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C5976605-EF8B-475D-BF0A-2A7BE78BC646}" type="slidenum">
              <a:rPr lang="en-ZA" smtClean="0"/>
              <a:pPr/>
              <a:t>‹#›</a:t>
            </a:fld>
            <a:endParaRPr lang="en-ZA" dirty="0"/>
          </a:p>
        </p:txBody>
      </p:sp>
      <p:sp>
        <p:nvSpPr>
          <p:cNvPr id="7" name="Title 6"/>
          <p:cNvSpPr>
            <a:spLocks noGrp="1"/>
          </p:cNvSpPr>
          <p:nvPr>
            <p:ph type="title"/>
          </p:nvPr>
        </p:nvSpPr>
        <p:spPr>
          <a:xfrm>
            <a:off x="1524006" y="44625"/>
            <a:ext cx="10428649" cy="705678"/>
          </a:xfrm>
        </p:spPr>
        <p:txBody>
          <a:bodyPr rtlCol="0"/>
          <a:lstStyle>
            <a:lvl1pPr>
              <a:defRPr sz="3840"/>
            </a:lvl1pPr>
            <a:extLst/>
          </a:lstStyle>
          <a:p>
            <a:r>
              <a:rPr kumimoji="0" lang="en-US"/>
              <a:t>Click to edit Master title style</a:t>
            </a:r>
          </a:p>
        </p:txBody>
      </p:sp>
      <p:sp>
        <p:nvSpPr>
          <p:cNvPr id="2" name="TextBox 1"/>
          <p:cNvSpPr txBox="1"/>
          <p:nvPr/>
        </p:nvSpPr>
        <p:spPr>
          <a:xfrm>
            <a:off x="-144693" y="6417797"/>
            <a:ext cx="2457724" cy="350865"/>
          </a:xfrm>
          <a:prstGeom prst="rect">
            <a:avLst/>
          </a:prstGeom>
          <a:noFill/>
        </p:spPr>
        <p:txBody>
          <a:bodyPr wrap="none" rtlCol="0">
            <a:spAutoFit/>
          </a:bodyPr>
          <a:lstStyle/>
          <a:p>
            <a:r>
              <a:rPr lang="en-ZA" sz="1680" i="0" dirty="0">
                <a:solidFill>
                  <a:srgbClr val="00B0F0"/>
                </a:solidFill>
                <a:latin typeface="+mj-lt"/>
                <a:cs typeface="Arial" panose="020B0604020202020204" pitchFamily="34" charset="0"/>
              </a:rPr>
              <a:t>“Water is our Passion”</a:t>
            </a:r>
          </a:p>
        </p:txBody>
      </p:sp>
    </p:spTree>
    <p:extLst>
      <p:ext uri="{BB962C8B-B14F-4D97-AF65-F5344CB8AC3E}">
        <p14:creationId xmlns:p14="http://schemas.microsoft.com/office/powerpoint/2010/main" xmlns="" val="98567290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576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760">
                <a:solidFill>
                  <a:schemeClr val="tx1"/>
                </a:solidFill>
              </a:defRPr>
            </a:lvl1pPr>
            <a:lvl2pPr>
              <a:buNone/>
              <a:defRPr sz="2160">
                <a:solidFill>
                  <a:schemeClr val="tx1">
                    <a:tint val="75000"/>
                  </a:schemeClr>
                </a:solidFill>
              </a:defRPr>
            </a:lvl2pPr>
            <a:lvl3pPr>
              <a:buNone/>
              <a:defRPr sz="1920">
                <a:solidFill>
                  <a:schemeClr val="tx1">
                    <a:tint val="75000"/>
                  </a:schemeClr>
                </a:solidFill>
              </a:defRPr>
            </a:lvl3pPr>
            <a:lvl4pPr>
              <a:buNone/>
              <a:defRPr sz="1680">
                <a:solidFill>
                  <a:schemeClr val="tx1">
                    <a:tint val="75000"/>
                  </a:schemeClr>
                </a:solidFill>
              </a:defRPr>
            </a:lvl4pPr>
            <a:lvl5pPr>
              <a:buNone/>
              <a:defRPr sz="1680">
                <a:solidFill>
                  <a:schemeClr val="tx1">
                    <a:tint val="75000"/>
                  </a:schemeClr>
                </a:solidFill>
              </a:defRPr>
            </a:lvl5pPr>
            <a:extLst/>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46943914-D3F6-4315-922E-5EC88A3A4411}" type="datetimeFigureOut">
              <a:rPr lang="en-ZA" smtClean="0"/>
              <a:pPr/>
              <a:t>2018/03/05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C5976605-EF8B-475D-BF0A-2A7BE78BC646}" type="slidenum">
              <a:rPr lang="en-ZA" smtClean="0"/>
              <a:pPr/>
              <a:t>‹#›</a:t>
            </a:fld>
            <a:endParaRPr lang="en-ZA"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2160" dirty="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2160" dirty="0"/>
          </a:p>
        </p:txBody>
      </p:sp>
    </p:spTree>
    <p:extLst>
      <p:ext uri="{BB962C8B-B14F-4D97-AF65-F5344CB8AC3E}">
        <p14:creationId xmlns:p14="http://schemas.microsoft.com/office/powerpoint/2010/main" xmlns="" val="193997594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8"/>
            <a:ext cx="5384800" cy="4525963"/>
          </a:xfrm>
        </p:spPr>
        <p:txBody>
          <a:bodyPr/>
          <a:lstStyle>
            <a:lvl1pPr>
              <a:defRPr sz="3360"/>
            </a:lvl1pPr>
            <a:lvl2pPr>
              <a:defRPr sz="2880"/>
            </a:lvl2pPr>
            <a:lvl3pPr>
              <a:defRPr sz="2400"/>
            </a:lvl3pPr>
            <a:lvl4pPr>
              <a:defRPr sz="2160"/>
            </a:lvl4pPr>
            <a:lvl5pPr>
              <a:defRPr sz="216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1481328"/>
            <a:ext cx="5384800" cy="4525963"/>
          </a:xfrm>
        </p:spPr>
        <p:txBody>
          <a:bodyPr/>
          <a:lstStyle>
            <a:lvl1pPr>
              <a:defRPr sz="3360"/>
            </a:lvl1pPr>
            <a:lvl2pPr>
              <a:defRPr sz="2880"/>
            </a:lvl2pPr>
            <a:lvl3pPr>
              <a:defRPr sz="2400"/>
            </a:lvl3pPr>
            <a:lvl4pPr>
              <a:defRPr sz="2160"/>
            </a:lvl4pPr>
            <a:lvl5pPr>
              <a:defRPr sz="216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6943914-D3F6-4315-922E-5EC88A3A4411}" type="datetimeFigureOut">
              <a:rPr lang="en-ZA" smtClean="0"/>
              <a:pPr/>
              <a:t>2018/03/05</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C5976605-EF8B-475D-BF0A-2A7BE78BC646}" type="slidenum">
              <a:rPr lang="en-ZA" smtClean="0"/>
              <a:pPr/>
              <a:t>‹#›</a:t>
            </a:fld>
            <a:endParaRPr lang="en-ZA" dirty="0"/>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xmlns="" val="199117009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880" b="0">
                <a:solidFill>
                  <a:schemeClr val="bg1"/>
                </a:solidFill>
              </a:defRPr>
            </a:lvl1pPr>
            <a:lvl2pPr>
              <a:buNone/>
              <a:defRPr sz="2400" b="1"/>
            </a:lvl2pPr>
            <a:lvl3pPr>
              <a:buNone/>
              <a:defRPr sz="2160" b="1"/>
            </a:lvl3pPr>
            <a:lvl4pPr>
              <a:buNone/>
              <a:defRPr sz="1920" b="1"/>
            </a:lvl4pPr>
            <a:lvl5pPr>
              <a:buNone/>
              <a:defRPr sz="1920" b="1"/>
            </a:lvl5pPr>
            <a:extLst/>
          </a:lstStyle>
          <a:p>
            <a:pPr lvl="0" eaLnBrk="1" latinLnBrk="0" hangingPunct="1"/>
            <a:r>
              <a:rPr kumimoji="0" lang="en-US"/>
              <a:t>Edit Master text styles</a:t>
            </a:r>
          </a:p>
        </p:txBody>
      </p:sp>
      <p:sp>
        <p:nvSpPr>
          <p:cNvPr id="4" name="Text Placeholder 3"/>
          <p:cNvSpPr>
            <a:spLocks noGrp="1"/>
          </p:cNvSpPr>
          <p:nvPr>
            <p:ph type="body" sz="half" idx="3"/>
          </p:nvPr>
        </p:nvSpPr>
        <p:spPr>
          <a:xfrm>
            <a:off x="6193373" y="5410200"/>
            <a:ext cx="5389033" cy="762000"/>
          </a:xfrm>
          <a:solidFill>
            <a:schemeClr val="accent1"/>
          </a:solidFill>
          <a:ln w="9652">
            <a:solidFill>
              <a:schemeClr val="accent1"/>
            </a:solidFill>
            <a:miter lim="800000"/>
          </a:ln>
        </p:spPr>
        <p:txBody>
          <a:bodyPr lIns="182880" anchor="ctr"/>
          <a:lstStyle>
            <a:lvl1pPr marL="0" indent="0">
              <a:buNone/>
              <a:defRPr sz="2880" b="0">
                <a:solidFill>
                  <a:schemeClr val="bg1"/>
                </a:solidFill>
              </a:defRPr>
            </a:lvl1pPr>
            <a:lvl2pPr>
              <a:buNone/>
              <a:defRPr sz="2400" b="1"/>
            </a:lvl2pPr>
            <a:lvl3pPr>
              <a:buNone/>
              <a:defRPr sz="2160" b="1"/>
            </a:lvl3pPr>
            <a:lvl4pPr>
              <a:buNone/>
              <a:defRPr sz="1920" b="1"/>
            </a:lvl4pPr>
            <a:lvl5pPr>
              <a:buNone/>
              <a:defRPr sz="192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1444295"/>
            <a:ext cx="5386917" cy="3941764"/>
          </a:xfrm>
          <a:ln>
            <a:noFill/>
            <a:prstDash val="sysDash"/>
            <a:miter lim="800000"/>
          </a:ln>
        </p:spPr>
        <p:txBody>
          <a:bodyPr/>
          <a:lstStyle>
            <a:lvl1pPr>
              <a:defRPr sz="2880"/>
            </a:lvl1pPr>
            <a:lvl2pPr>
              <a:defRPr sz="2400"/>
            </a:lvl2pPr>
            <a:lvl3pPr>
              <a:defRPr sz="2160"/>
            </a:lvl3pPr>
            <a:lvl4pPr>
              <a:defRPr sz="1920"/>
            </a:lvl4pPr>
            <a:lvl5pPr>
              <a:defRPr sz="192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72" y="1444295"/>
            <a:ext cx="5389033" cy="3941764"/>
          </a:xfrm>
          <a:ln>
            <a:noFill/>
            <a:prstDash val="sysDash"/>
            <a:miter lim="800000"/>
          </a:ln>
        </p:spPr>
        <p:txBody>
          <a:bodyPr/>
          <a:lstStyle>
            <a:lvl1pPr>
              <a:spcBef>
                <a:spcPts val="0"/>
              </a:spcBef>
              <a:defRPr sz="2880"/>
            </a:lvl1pPr>
            <a:lvl2pPr>
              <a:defRPr sz="2400"/>
            </a:lvl2pPr>
            <a:lvl3pPr>
              <a:defRPr sz="2160"/>
            </a:lvl3pPr>
            <a:lvl4pPr>
              <a:defRPr sz="1920"/>
            </a:lvl4pPr>
            <a:lvl5pPr>
              <a:defRPr sz="192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6943914-D3F6-4315-922E-5EC88A3A4411}" type="datetimeFigureOut">
              <a:rPr lang="en-ZA" smtClean="0"/>
              <a:pPr/>
              <a:t>2018/03/05</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C5976605-EF8B-475D-BF0A-2A7BE78BC646}" type="slidenum">
              <a:rPr lang="en-ZA" smtClean="0"/>
              <a:pPr/>
              <a:t>‹#›</a:t>
            </a:fld>
            <a:endParaRPr lang="en-ZA" dirty="0"/>
          </a:p>
        </p:txBody>
      </p:sp>
    </p:spTree>
    <p:extLst>
      <p:ext uri="{BB962C8B-B14F-4D97-AF65-F5344CB8AC3E}">
        <p14:creationId xmlns:p14="http://schemas.microsoft.com/office/powerpoint/2010/main" xmlns="" val="189883723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943914-D3F6-4315-922E-5EC88A3A4411}" type="datetimeFigureOut">
              <a:rPr lang="en-ZA" smtClean="0"/>
              <a:pPr/>
              <a:t>2018/03/05</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C5976605-EF8B-475D-BF0A-2A7BE78BC646}" type="slidenum">
              <a:rPr lang="en-ZA" smtClean="0"/>
              <a:pPr/>
              <a:t>‹#›</a:t>
            </a:fld>
            <a:endParaRPr lang="en-ZA" dirty="0"/>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xmlns="" val="343836523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43914-D3F6-4315-922E-5EC88A3A4411}" type="datetimeFigureOut">
              <a:rPr lang="en-ZA" smtClean="0"/>
              <a:pPr/>
              <a:t>2018/03/05</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C5976605-EF8B-475D-BF0A-2A7BE78BC646}" type="slidenum">
              <a:rPr lang="en-ZA" smtClean="0"/>
              <a:pPr/>
              <a:t>‹#›</a:t>
            </a:fld>
            <a:endParaRPr lang="en-ZA" dirty="0"/>
          </a:p>
        </p:txBody>
      </p:sp>
    </p:spTree>
    <p:extLst>
      <p:ext uri="{BB962C8B-B14F-4D97-AF65-F5344CB8AC3E}">
        <p14:creationId xmlns:p14="http://schemas.microsoft.com/office/powerpoint/2010/main" xmlns="" val="386911606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30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920"/>
            </a:lvl1pPr>
            <a:lvl2pPr>
              <a:buNone/>
              <a:defRPr sz="1440"/>
            </a:lvl2pPr>
            <a:lvl3pPr>
              <a:buNone/>
              <a:defRPr sz="1200"/>
            </a:lvl3pPr>
            <a:lvl4pPr>
              <a:buNone/>
              <a:defRPr sz="1080"/>
            </a:lvl4pPr>
            <a:lvl5pPr>
              <a:buNone/>
              <a:defRPr sz="1080"/>
            </a:lvl5pPr>
            <a:extLst/>
          </a:lstStyle>
          <a:p>
            <a:pPr lvl="0" eaLnBrk="1" latinLnBrk="0" hangingPunct="1"/>
            <a:r>
              <a:rPr kumimoji="0" lang="en-US"/>
              <a:t>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840"/>
            </a:lvl1pPr>
            <a:lvl2pPr>
              <a:defRPr sz="3360"/>
            </a:lvl2pPr>
            <a:lvl3pPr>
              <a:defRPr sz="2880"/>
            </a:lvl3pPr>
            <a:lvl4pPr>
              <a:defRPr sz="2400"/>
            </a:lvl4pPr>
            <a:lvl5pPr>
              <a:defRPr sz="24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46943914-D3F6-4315-922E-5EC88A3A4411}" type="datetimeFigureOut">
              <a:rPr lang="en-ZA" smtClean="0"/>
              <a:pPr/>
              <a:t>2018/03/05</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C5976605-EF8B-475D-BF0A-2A7BE78BC646}" type="slidenum">
              <a:rPr lang="en-ZA" smtClean="0"/>
              <a:pPr/>
              <a:t>‹#›</a:t>
            </a:fld>
            <a:endParaRPr lang="en-ZA" dirty="0"/>
          </a:p>
        </p:txBody>
      </p:sp>
    </p:spTree>
    <p:extLst>
      <p:ext uri="{BB962C8B-B14F-4D97-AF65-F5344CB8AC3E}">
        <p14:creationId xmlns:p14="http://schemas.microsoft.com/office/powerpoint/2010/main" xmlns="" val="185384075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3"/>
            <a:ext cx="9550400" cy="648232"/>
          </a:xfrm>
          <a:noFill/>
        </p:spPr>
        <p:txBody>
          <a:bodyPr lIns="91440" tIns="0" rIns="91440" anchor="t"/>
          <a:lstStyle>
            <a:lvl1pPr marL="0" marR="21946" indent="0" algn="r">
              <a:buNone/>
              <a:defRPr sz="1680"/>
            </a:lvl1pPr>
            <a:lvl2pPr>
              <a:defRPr sz="1440"/>
            </a:lvl2pPr>
            <a:lvl3pPr>
              <a:defRPr sz="1200"/>
            </a:lvl3pPr>
            <a:lvl4pPr>
              <a:defRPr sz="1080"/>
            </a:lvl4pPr>
            <a:lvl5pPr>
              <a:defRPr sz="1080"/>
            </a:lvl5pPr>
            <a:extLst/>
          </a:lstStyle>
          <a:p>
            <a:pPr lvl="0" eaLnBrk="1" latinLnBrk="0" hangingPunct="1"/>
            <a:r>
              <a:rPr kumimoji="0" lang="en-US"/>
              <a:t>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84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46943914-D3F6-4315-922E-5EC88A3A4411}" type="datetimeFigureOut">
              <a:rPr lang="en-ZA" smtClean="0"/>
              <a:pPr/>
              <a:t>2018/03/05</a:t>
            </a:fld>
            <a:endParaRPr lang="en-ZA" dirty="0"/>
          </a:p>
        </p:txBody>
      </p:sp>
      <p:sp>
        <p:nvSpPr>
          <p:cNvPr id="6" name="Footer Placeholder 5"/>
          <p:cNvSpPr>
            <a:spLocks noGrp="1"/>
          </p:cNvSpPr>
          <p:nvPr>
            <p:ph type="ftr" sz="quarter" idx="11"/>
          </p:nvPr>
        </p:nvSpPr>
        <p:spPr>
          <a:xfrm>
            <a:off x="5840101" y="6407947"/>
            <a:ext cx="3134241" cy="365125"/>
          </a:xfrm>
        </p:spPr>
        <p:txBody>
          <a:bodyPr/>
          <a:lstStyle>
            <a:lvl1pPr>
              <a:defRPr>
                <a:solidFill>
                  <a:schemeClr val="tx1"/>
                </a:solidFill>
              </a:defRPr>
            </a:lvl1pPr>
            <a:extLst/>
          </a:lstStyle>
          <a:p>
            <a:endParaRPr lang="en-ZA"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5976605-EF8B-475D-BF0A-2A7BE78BC646}" type="slidenum">
              <a:rPr lang="en-ZA" smtClean="0"/>
              <a:pPr/>
              <a:t>‹#›</a:t>
            </a:fld>
            <a:endParaRPr lang="en-ZA" dirty="0"/>
          </a:p>
        </p:txBody>
      </p:sp>
      <p:sp>
        <p:nvSpPr>
          <p:cNvPr id="2" name="Title 1"/>
          <p:cNvSpPr>
            <a:spLocks noGrp="1"/>
          </p:cNvSpPr>
          <p:nvPr>
            <p:ph type="title"/>
          </p:nvPr>
        </p:nvSpPr>
        <p:spPr>
          <a:xfrm>
            <a:off x="304800" y="4865123"/>
            <a:ext cx="10767243" cy="562672"/>
          </a:xfrm>
          <a:noFill/>
        </p:spPr>
        <p:txBody>
          <a:bodyPr anchor="t">
            <a:sp3d prstMaterial="softEdge"/>
          </a:bodyPr>
          <a:lstStyle>
            <a:lvl1pPr marR="0" algn="r">
              <a:buNone/>
              <a:defRPr sz="36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7"/>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9728" tIns="54864" rIns="109728" bIns="54864" anchor="t" compatLnSpc="1"/>
          <a:lstStyle/>
          <a:p>
            <a:endParaRPr kumimoji="0" lang="en-US" sz="2160" dirty="0"/>
          </a:p>
        </p:txBody>
      </p:sp>
      <p:sp>
        <p:nvSpPr>
          <p:cNvPr id="9" name="Freeform 8"/>
          <p:cNvSpPr>
            <a:spLocks/>
          </p:cNvSpPr>
          <p:nvPr/>
        </p:nvSpPr>
        <p:spPr bwMode="auto">
          <a:xfrm>
            <a:off x="647623" y="5939013"/>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9728" tIns="54864" rIns="109728" bIns="54864" anchor="t" compatLnSpc="1"/>
          <a:lstStyle/>
          <a:p>
            <a:endParaRPr kumimoji="0" lang="en-US" sz="2160" dirty="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9728" tIns="54864" rIns="109728" bIns="54864" anchor="ctr" compatLnSpc="1"/>
          <a:lstStyle/>
          <a:p>
            <a:pPr algn="ctr" eaLnBrk="1" latinLnBrk="0" hangingPunct="1"/>
            <a:endParaRPr kumimoji="0" lang="en-US" sz="2160" dirty="0"/>
          </a:p>
        </p:txBody>
      </p:sp>
      <p:cxnSp>
        <p:nvCxnSpPr>
          <p:cNvPr id="11" name="Straight Connector 10"/>
          <p:cNvCxnSpPr/>
          <p:nvPr/>
        </p:nvCxnSpPr>
        <p:spPr>
          <a:xfrm>
            <a:off x="-12316" y="5787738"/>
            <a:ext cx="4540679" cy="108438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2160" dirty="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2160" dirty="0"/>
          </a:p>
        </p:txBody>
      </p:sp>
    </p:spTree>
    <p:extLst>
      <p:ext uri="{BB962C8B-B14F-4D97-AF65-F5344CB8AC3E}">
        <p14:creationId xmlns:p14="http://schemas.microsoft.com/office/powerpoint/2010/main" xmlns="" val="414412864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18" Type="http://schemas.openxmlformats.org/officeDocument/2006/relationships/image" Target="../media/image7.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6.png"/><Relationship Id="rId2" Type="http://schemas.openxmlformats.org/officeDocument/2006/relationships/slideLayout" Target="../slideLayouts/slideLayout2.xml"/><Relationship Id="rId16"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jpeg"/><Relationship Id="rId10" Type="http://schemas.openxmlformats.org/officeDocument/2006/relationships/slideLayout" Target="../slideLayouts/slideLayout10.xml"/><Relationship Id="rId19" Type="http://schemas.openxmlformats.org/officeDocument/2006/relationships/image" Target="../media/image8.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665697" y="5715002"/>
            <a:ext cx="6587499" cy="1151012"/>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solidFill>
              <a:schemeClr val="bg2">
                <a:lumMod val="75000"/>
              </a:schemeClr>
            </a:solidFill>
            <a:prstDash val="solid"/>
            <a:round/>
            <a:headEnd type="none" w="med" len="med"/>
            <a:tailEnd type="none" w="med" len="med"/>
          </a:ln>
          <a:effectLst/>
        </p:spPr>
        <p:txBody>
          <a:bodyPr vert="horz" wrap="square" lIns="109728" tIns="54864" rIns="109728" bIns="54864" anchor="t" compatLnSpc="1"/>
          <a:lstStyle/>
          <a:p>
            <a:endParaRPr kumimoji="0" lang="en-US" sz="2160" dirty="0"/>
          </a:p>
        </p:txBody>
      </p:sp>
      <p:sp>
        <p:nvSpPr>
          <p:cNvPr id="12" name="Freeform 11"/>
          <p:cNvSpPr>
            <a:spLocks/>
          </p:cNvSpPr>
          <p:nvPr/>
        </p:nvSpPr>
        <p:spPr bwMode="auto">
          <a:xfrm>
            <a:off x="647623" y="5715002"/>
            <a:ext cx="4920601" cy="115746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70C0"/>
          </a:solidFill>
          <a:ln w="9525" cap="flat" cmpd="sng" algn="ctr">
            <a:noFill/>
            <a:prstDash val="solid"/>
            <a:round/>
            <a:headEnd type="none" w="med" len="med"/>
            <a:tailEnd type="none" w="med" len="med"/>
          </a:ln>
          <a:effectLst/>
        </p:spPr>
        <p:txBody>
          <a:bodyPr vert="horz" wrap="square" lIns="109728" tIns="54864" rIns="109728" bIns="54864" anchor="t" compatLnSpc="1"/>
          <a:lstStyle/>
          <a:p>
            <a:endParaRPr kumimoji="0" lang="en-US" sz="2160" dirty="0"/>
          </a:p>
        </p:txBody>
      </p:sp>
      <p:sp>
        <p:nvSpPr>
          <p:cNvPr id="14" name="Right Triangle 13"/>
          <p:cNvSpPr>
            <a:spLocks/>
          </p:cNvSpPr>
          <p:nvPr/>
        </p:nvSpPr>
        <p:spPr bwMode="auto">
          <a:xfrm>
            <a:off x="-8056" y="5517234"/>
            <a:ext cx="4536419" cy="1354889"/>
          </a:xfrm>
          <a:prstGeom prst="rtTriangle">
            <a:avLst/>
          </a:prstGeom>
          <a:solidFill>
            <a:srgbClr val="002060"/>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9728" tIns="54864" rIns="109728" bIns="54864" anchor="ctr" compatLnSpc="1"/>
          <a:lstStyle/>
          <a:p>
            <a:pPr algn="ctr" eaLnBrk="1" latinLnBrk="0" hangingPunct="1"/>
            <a:endParaRPr kumimoji="0" lang="en-US" sz="2160" dirty="0"/>
          </a:p>
        </p:txBody>
      </p:sp>
      <p:sp>
        <p:nvSpPr>
          <p:cNvPr id="9" name="Title Placeholder 8"/>
          <p:cNvSpPr>
            <a:spLocks noGrp="1"/>
          </p:cNvSpPr>
          <p:nvPr>
            <p:ph type="title"/>
          </p:nvPr>
        </p:nvSpPr>
        <p:spPr>
          <a:xfrm>
            <a:off x="1524006" y="44624"/>
            <a:ext cx="10428649" cy="712644"/>
          </a:xfrm>
          <a:prstGeom prst="rect">
            <a:avLst/>
          </a:prstGeom>
        </p:spPr>
        <p:txBody>
          <a:bodyPr vert="horz" anchor="ctr">
            <a:noAutofit/>
            <a:scene3d>
              <a:camera prst="orthographicFront"/>
              <a:lightRig rig="soft" dir="t"/>
            </a:scene3d>
            <a:sp3d prstMaterial="softEdge">
              <a:bevelT w="25400" h="25400"/>
            </a:sp3d>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1524165" y="757267"/>
            <a:ext cx="10428649" cy="5147591"/>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200">
                <a:solidFill>
                  <a:schemeClr val="tx1"/>
                </a:solidFill>
              </a:defRPr>
            </a:lvl1pPr>
            <a:extLst/>
          </a:lstStyle>
          <a:p>
            <a:fld id="{46943914-D3F6-4315-922E-5EC88A3A4411}" type="datetimeFigureOut">
              <a:rPr lang="en-ZA" smtClean="0"/>
              <a:pPr/>
              <a:t>2018/03/05</a:t>
            </a:fld>
            <a:endParaRPr lang="en-ZA" dirty="0"/>
          </a:p>
        </p:txBody>
      </p:sp>
      <p:sp>
        <p:nvSpPr>
          <p:cNvPr id="22" name="Footer Placeholder 21"/>
          <p:cNvSpPr>
            <a:spLocks noGrp="1"/>
          </p:cNvSpPr>
          <p:nvPr>
            <p:ph type="ftr" sz="quarter" idx="3"/>
          </p:nvPr>
        </p:nvSpPr>
        <p:spPr>
          <a:xfrm>
            <a:off x="5840101" y="6407947"/>
            <a:ext cx="3134241" cy="365125"/>
          </a:xfrm>
          <a:prstGeom prst="rect">
            <a:avLst/>
          </a:prstGeom>
        </p:spPr>
        <p:txBody>
          <a:bodyPr vert="horz" anchor="b"/>
          <a:lstStyle>
            <a:lvl1pPr algn="r" eaLnBrk="1" latinLnBrk="0" hangingPunct="1">
              <a:defRPr kumimoji="0" sz="1200">
                <a:solidFill>
                  <a:schemeClr val="tx1"/>
                </a:solidFill>
              </a:defRPr>
            </a:lvl1pPr>
            <a:extLst/>
          </a:lstStyle>
          <a:p>
            <a:endParaRPr lang="en-ZA" dirty="0"/>
          </a:p>
        </p:txBody>
      </p:sp>
      <p:sp>
        <p:nvSpPr>
          <p:cNvPr id="18" name="Slide Number Placeholder 17"/>
          <p:cNvSpPr>
            <a:spLocks noGrp="1"/>
          </p:cNvSpPr>
          <p:nvPr>
            <p:ph type="sldNum" sz="quarter" idx="4"/>
          </p:nvPr>
        </p:nvSpPr>
        <p:spPr>
          <a:xfrm>
            <a:off x="11529696" y="6407947"/>
            <a:ext cx="487680" cy="365125"/>
          </a:xfrm>
          <a:prstGeom prst="rect">
            <a:avLst/>
          </a:prstGeom>
        </p:spPr>
        <p:txBody>
          <a:bodyPr vert="horz" anchor="b"/>
          <a:lstStyle>
            <a:lvl1pPr algn="r" eaLnBrk="1" latinLnBrk="0" hangingPunct="1">
              <a:defRPr kumimoji="0" sz="1200" b="0">
                <a:solidFill>
                  <a:schemeClr val="tx1"/>
                </a:solidFill>
              </a:defRPr>
            </a:lvl1pPr>
            <a:extLst/>
          </a:lstStyle>
          <a:p>
            <a:fld id="{C5976605-EF8B-475D-BF0A-2A7BE78BC646}" type="slidenum">
              <a:rPr lang="en-ZA" smtClean="0"/>
              <a:pPr/>
              <a:t>‹#›</a:t>
            </a:fld>
            <a:endParaRPr lang="en-ZA" dirty="0"/>
          </a:p>
        </p:txBody>
      </p:sp>
      <p:pic>
        <p:nvPicPr>
          <p:cNvPr id="11" name="Picture 2" descr="C:\Users\h016nn\Pictures\Lepelle logo.jpg"/>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1" y="8"/>
            <a:ext cx="1524000" cy="757261"/>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4"/>
          <p:cNvPicPr>
            <a:picLocks noChangeAspect="1" noChangeArrowheads="1"/>
          </p:cNvPicPr>
          <p:nvPr/>
        </p:nvPicPr>
        <p:blipFill>
          <a:blip r:embed="rId14" cstate="print"/>
          <a:srcRect/>
          <a:stretch>
            <a:fillRect/>
          </a:stretch>
        </p:blipFill>
        <p:spPr bwMode="auto">
          <a:xfrm>
            <a:off x="0" y="757267"/>
            <a:ext cx="1524000" cy="762000"/>
          </a:xfrm>
          <a:prstGeom prst="rect">
            <a:avLst/>
          </a:prstGeom>
          <a:noFill/>
          <a:ln w="9525">
            <a:noFill/>
            <a:miter lim="800000"/>
            <a:headEnd/>
            <a:tailEnd/>
          </a:ln>
        </p:spPr>
      </p:pic>
      <p:pic>
        <p:nvPicPr>
          <p:cNvPr id="17" name="Picture 2" descr="C:\Documents and Settings\b036nn.LNW\My Documents\My Pictures\LNW\IMG_5240A.jpg"/>
          <p:cNvPicPr>
            <a:picLocks noChangeAspect="1" noChangeArrowheads="1"/>
          </p:cNvPicPr>
          <p:nvPr/>
        </p:nvPicPr>
        <p:blipFill>
          <a:blip r:embed="rId15" cstate="print"/>
          <a:srcRect/>
          <a:stretch>
            <a:fillRect/>
          </a:stretch>
        </p:blipFill>
        <p:spPr bwMode="auto">
          <a:xfrm>
            <a:off x="0" y="1537354"/>
            <a:ext cx="1524000" cy="838200"/>
          </a:xfrm>
          <a:prstGeom prst="rect">
            <a:avLst/>
          </a:prstGeom>
          <a:noFill/>
          <a:ln w="9525">
            <a:noFill/>
            <a:miter lim="800000"/>
            <a:headEnd/>
            <a:tailEnd/>
          </a:ln>
        </p:spPr>
      </p:pic>
      <p:pic>
        <p:nvPicPr>
          <p:cNvPr id="19" name="Picture 3" descr="C:\Documents and Settings\b036nn.LNW\My Documents\My Pictures\LNW\LAB40131.jpg"/>
          <p:cNvPicPr>
            <a:picLocks noChangeAspect="1" noChangeArrowheads="1"/>
          </p:cNvPicPr>
          <p:nvPr/>
        </p:nvPicPr>
        <p:blipFill>
          <a:blip r:embed="rId16" cstate="print"/>
          <a:srcRect/>
          <a:stretch>
            <a:fillRect/>
          </a:stretch>
        </p:blipFill>
        <p:spPr bwMode="auto">
          <a:xfrm>
            <a:off x="0" y="2375554"/>
            <a:ext cx="1524000" cy="1593709"/>
          </a:xfrm>
          <a:prstGeom prst="rect">
            <a:avLst/>
          </a:prstGeom>
          <a:noFill/>
          <a:ln w="9525">
            <a:noFill/>
            <a:miter lim="800000"/>
            <a:headEnd/>
            <a:tailEnd/>
          </a:ln>
        </p:spPr>
      </p:pic>
      <p:pic>
        <p:nvPicPr>
          <p:cNvPr id="20" name="Picture 5"/>
          <p:cNvPicPr>
            <a:picLocks noChangeAspect="1" noChangeArrowheads="1"/>
          </p:cNvPicPr>
          <p:nvPr/>
        </p:nvPicPr>
        <p:blipFill>
          <a:blip r:embed="rId17" cstate="print"/>
          <a:srcRect/>
          <a:stretch>
            <a:fillRect/>
          </a:stretch>
        </p:blipFill>
        <p:spPr bwMode="auto">
          <a:xfrm>
            <a:off x="1" y="4976158"/>
            <a:ext cx="1524000" cy="928700"/>
          </a:xfrm>
          <a:prstGeom prst="rect">
            <a:avLst/>
          </a:prstGeom>
          <a:noFill/>
          <a:ln w="9525">
            <a:noFill/>
            <a:miter lim="800000"/>
            <a:headEnd/>
            <a:tailEnd/>
          </a:ln>
        </p:spPr>
      </p:pic>
      <p:pic>
        <p:nvPicPr>
          <p:cNvPr id="21" name="Picture 6"/>
          <p:cNvPicPr>
            <a:picLocks noChangeAspect="1" noChangeArrowheads="1"/>
          </p:cNvPicPr>
          <p:nvPr/>
        </p:nvPicPr>
        <p:blipFill>
          <a:blip r:embed="rId18" cstate="print"/>
          <a:srcRect/>
          <a:stretch>
            <a:fillRect/>
          </a:stretch>
        </p:blipFill>
        <p:spPr bwMode="auto">
          <a:xfrm>
            <a:off x="0" y="3947458"/>
            <a:ext cx="1524000" cy="1028700"/>
          </a:xfrm>
          <a:prstGeom prst="rect">
            <a:avLst/>
          </a:prstGeom>
          <a:noFill/>
          <a:ln w="9525">
            <a:noFill/>
            <a:miter lim="800000"/>
            <a:headEnd/>
            <a:tailEnd/>
          </a:ln>
        </p:spPr>
      </p:pic>
    </p:spTree>
    <p:extLst>
      <p:ext uri="{BB962C8B-B14F-4D97-AF65-F5344CB8AC3E}">
        <p14:creationId xmlns:p14="http://schemas.microsoft.com/office/powerpoint/2010/main" xmlns="" val="2614140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xStyles>
    <p:titleStyle>
      <a:lvl1pPr algn="l" rtl="0" eaLnBrk="1" latinLnBrk="0" hangingPunct="1">
        <a:spcBef>
          <a:spcPct val="0"/>
        </a:spcBef>
        <a:buNone/>
        <a:defRPr kumimoji="0" sz="3840" b="1" kern="1200" cap="small" baseline="0">
          <a:solidFill>
            <a:schemeClr val="tx1"/>
          </a:solidFill>
          <a:effectLst>
            <a:outerShdw blurRad="31750" dist="25400" dir="5400000" algn="tl" rotWithShape="0">
              <a:srgbClr val="000000">
                <a:alpha val="25000"/>
              </a:srgbClr>
            </a:outerShdw>
          </a:effectLst>
          <a:latin typeface="Arial Black" panose="020B0A04020102020204" pitchFamily="34" charset="0"/>
          <a:ea typeface="+mj-ea"/>
          <a:cs typeface="+mj-cs"/>
        </a:defRPr>
      </a:lvl1pPr>
      <a:extLst/>
    </p:titleStyle>
    <p:bodyStyle>
      <a:lvl1pPr marL="680314" indent="-548640" algn="l" rtl="0" eaLnBrk="1" latinLnBrk="0" hangingPunct="1">
        <a:spcBef>
          <a:spcPts val="480"/>
        </a:spcBef>
        <a:spcAft>
          <a:spcPts val="0"/>
        </a:spcAft>
        <a:buClr>
          <a:schemeClr val="accent1"/>
        </a:buClr>
        <a:buSzPct val="68000"/>
        <a:buFontTx/>
        <a:buBlip>
          <a:blip r:embed="rId19"/>
        </a:buBlip>
        <a:defRPr kumimoji="0" sz="3240" kern="1200">
          <a:solidFill>
            <a:schemeClr val="tx1"/>
          </a:solidFill>
          <a:latin typeface="Arial" panose="020B0604020202020204" pitchFamily="34" charset="0"/>
          <a:ea typeface="+mn-ea"/>
          <a:cs typeface="Arial" panose="020B0604020202020204" pitchFamily="34" charset="0"/>
        </a:defRPr>
      </a:lvl1pPr>
      <a:lvl2pPr marL="746150" indent="-274320" algn="l" rtl="0" eaLnBrk="1" latinLnBrk="0" hangingPunct="1">
        <a:spcBef>
          <a:spcPts val="389"/>
        </a:spcBef>
        <a:buClr>
          <a:schemeClr val="accent1"/>
        </a:buClr>
        <a:buFont typeface="Verdana"/>
        <a:buChar char="◦"/>
        <a:defRPr kumimoji="0" sz="2760" kern="1200">
          <a:solidFill>
            <a:schemeClr val="tx1"/>
          </a:solidFill>
          <a:latin typeface="Arial" panose="020B0604020202020204" pitchFamily="34" charset="0"/>
          <a:ea typeface="+mn-ea"/>
          <a:cs typeface="Arial" panose="020B0604020202020204" pitchFamily="34" charset="0"/>
        </a:defRPr>
      </a:lvl2pPr>
      <a:lvl3pPr marL="1031443" indent="-274320" algn="l" rtl="0" eaLnBrk="1" latinLnBrk="0" hangingPunct="1">
        <a:spcBef>
          <a:spcPts val="420"/>
        </a:spcBef>
        <a:buClr>
          <a:schemeClr val="accent2"/>
        </a:buClr>
        <a:buSzPct val="100000"/>
        <a:buFont typeface="Wingdings 2"/>
        <a:buChar char=""/>
        <a:defRPr kumimoji="0" sz="2520" kern="1200">
          <a:solidFill>
            <a:schemeClr val="tx1"/>
          </a:solidFill>
          <a:latin typeface="Arial" panose="020B0604020202020204" pitchFamily="34" charset="0"/>
          <a:ea typeface="+mn-ea"/>
          <a:cs typeface="Arial" panose="020B0604020202020204" pitchFamily="34" charset="0"/>
        </a:defRPr>
      </a:lvl3pPr>
      <a:lvl4pPr marL="1371600" indent="-274320" algn="l" rtl="0" eaLnBrk="1" latinLnBrk="0" hangingPunct="1">
        <a:spcBef>
          <a:spcPts val="420"/>
        </a:spcBef>
        <a:buClr>
          <a:schemeClr val="accent2"/>
        </a:buClr>
        <a:buFont typeface="Wingdings 2"/>
        <a:buChar char=""/>
        <a:defRPr kumimoji="0" sz="2280" kern="1200">
          <a:solidFill>
            <a:schemeClr val="tx1"/>
          </a:solidFill>
          <a:latin typeface="Arial" panose="020B0604020202020204" pitchFamily="34" charset="0"/>
          <a:ea typeface="+mn-ea"/>
          <a:cs typeface="Arial" panose="020B0604020202020204" pitchFamily="34" charset="0"/>
        </a:defRPr>
      </a:lvl4pPr>
      <a:lvl5pPr marL="1645920" indent="-274320" algn="l" rtl="0" eaLnBrk="1" latinLnBrk="0" hangingPunct="1">
        <a:spcBef>
          <a:spcPts val="420"/>
        </a:spcBef>
        <a:buClr>
          <a:schemeClr val="accent2"/>
        </a:buClr>
        <a:buFont typeface="Wingdings 2"/>
        <a:buChar char=""/>
        <a:defRPr kumimoji="0" sz="2160" kern="1200">
          <a:solidFill>
            <a:schemeClr val="tx1"/>
          </a:solidFill>
          <a:latin typeface="Arial" panose="020B0604020202020204" pitchFamily="34" charset="0"/>
          <a:ea typeface="+mn-ea"/>
          <a:cs typeface="Arial" panose="020B0604020202020204" pitchFamily="34" charset="0"/>
        </a:defRPr>
      </a:lvl5pPr>
      <a:lvl6pPr marL="1920240" indent="-274320" algn="l" rtl="0" eaLnBrk="1" latinLnBrk="0" hangingPunct="1">
        <a:spcBef>
          <a:spcPts val="420"/>
        </a:spcBef>
        <a:buClr>
          <a:schemeClr val="accent3"/>
        </a:buClr>
        <a:buFont typeface="Wingdings 2"/>
        <a:buChar char=""/>
        <a:defRPr kumimoji="0" sz="2160" kern="1200">
          <a:solidFill>
            <a:schemeClr val="tx1"/>
          </a:solidFill>
          <a:latin typeface="+mn-lt"/>
          <a:ea typeface="+mn-ea"/>
          <a:cs typeface="+mn-cs"/>
        </a:defRPr>
      </a:lvl6pPr>
      <a:lvl7pPr marL="2194560" indent="-274320" algn="l" rtl="0" eaLnBrk="1" latinLnBrk="0" hangingPunct="1">
        <a:spcBef>
          <a:spcPts val="420"/>
        </a:spcBef>
        <a:buClr>
          <a:schemeClr val="accent3"/>
        </a:buClr>
        <a:buFont typeface="Wingdings 2"/>
        <a:buChar char=""/>
        <a:defRPr kumimoji="0" sz="1920" kern="1200">
          <a:solidFill>
            <a:schemeClr val="tx1"/>
          </a:solidFill>
          <a:latin typeface="+mn-lt"/>
          <a:ea typeface="+mn-ea"/>
          <a:cs typeface="+mn-cs"/>
        </a:defRPr>
      </a:lvl7pPr>
      <a:lvl8pPr marL="2468880" indent="-274320" algn="l" rtl="0" eaLnBrk="1" latinLnBrk="0" hangingPunct="1">
        <a:spcBef>
          <a:spcPts val="420"/>
        </a:spcBef>
        <a:buClr>
          <a:schemeClr val="accent3"/>
        </a:buClr>
        <a:buFont typeface="Wingdings 2"/>
        <a:buChar char=""/>
        <a:defRPr kumimoji="0" sz="1920" kern="1200">
          <a:solidFill>
            <a:schemeClr val="tx1"/>
          </a:solidFill>
          <a:latin typeface="+mn-lt"/>
          <a:ea typeface="+mn-ea"/>
          <a:cs typeface="+mn-cs"/>
        </a:defRPr>
      </a:lvl8pPr>
      <a:lvl9pPr marL="2743200" indent="-274320" algn="l" rtl="0" eaLnBrk="1" latinLnBrk="0" hangingPunct="1">
        <a:spcBef>
          <a:spcPts val="420"/>
        </a:spcBef>
        <a:buClr>
          <a:schemeClr val="accent3"/>
        </a:buClr>
        <a:buFont typeface="Wingdings 2"/>
        <a:buChar char=""/>
        <a:defRPr kumimoji="0" sz="192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48640" algn="l" rtl="0" eaLnBrk="1" latinLnBrk="0" hangingPunct="1">
        <a:defRPr kumimoji="0" kern="1200">
          <a:solidFill>
            <a:schemeClr val="tx1"/>
          </a:solidFill>
          <a:latin typeface="+mn-lt"/>
          <a:ea typeface="+mn-ea"/>
          <a:cs typeface="+mn-cs"/>
        </a:defRPr>
      </a:lvl2pPr>
      <a:lvl3pPr marL="1097280" algn="l" rtl="0" eaLnBrk="1" latinLnBrk="0" hangingPunct="1">
        <a:defRPr kumimoji="0" kern="1200">
          <a:solidFill>
            <a:schemeClr val="tx1"/>
          </a:solidFill>
          <a:latin typeface="+mn-lt"/>
          <a:ea typeface="+mn-ea"/>
          <a:cs typeface="+mn-cs"/>
        </a:defRPr>
      </a:lvl3pPr>
      <a:lvl4pPr marL="1645920" algn="l" rtl="0" eaLnBrk="1" latinLnBrk="0" hangingPunct="1">
        <a:defRPr kumimoji="0" kern="1200">
          <a:solidFill>
            <a:schemeClr val="tx1"/>
          </a:solidFill>
          <a:latin typeface="+mn-lt"/>
          <a:ea typeface="+mn-ea"/>
          <a:cs typeface="+mn-cs"/>
        </a:defRPr>
      </a:lvl4pPr>
      <a:lvl5pPr marL="2194560" algn="l" rtl="0" eaLnBrk="1" latinLnBrk="0" hangingPunct="1">
        <a:defRPr kumimoji="0" kern="1200">
          <a:solidFill>
            <a:schemeClr val="tx1"/>
          </a:solidFill>
          <a:latin typeface="+mn-lt"/>
          <a:ea typeface="+mn-ea"/>
          <a:cs typeface="+mn-cs"/>
        </a:defRPr>
      </a:lvl5pPr>
      <a:lvl6pPr marL="2743200" algn="l" rtl="0" eaLnBrk="1" latinLnBrk="0" hangingPunct="1">
        <a:defRPr kumimoji="0" kern="1200">
          <a:solidFill>
            <a:schemeClr val="tx1"/>
          </a:solidFill>
          <a:latin typeface="+mn-lt"/>
          <a:ea typeface="+mn-ea"/>
          <a:cs typeface="+mn-cs"/>
        </a:defRPr>
      </a:lvl6pPr>
      <a:lvl7pPr marL="3291840" algn="l" rtl="0" eaLnBrk="1" latinLnBrk="0" hangingPunct="1">
        <a:defRPr kumimoji="0" kern="1200">
          <a:solidFill>
            <a:schemeClr val="tx1"/>
          </a:solidFill>
          <a:latin typeface="+mn-lt"/>
          <a:ea typeface="+mn-ea"/>
          <a:cs typeface="+mn-cs"/>
        </a:defRPr>
      </a:lvl7pPr>
      <a:lvl8pPr marL="3840480" algn="l" rtl="0" eaLnBrk="1" latinLnBrk="0" hangingPunct="1">
        <a:defRPr kumimoji="0" kern="1200">
          <a:solidFill>
            <a:schemeClr val="tx1"/>
          </a:solidFill>
          <a:latin typeface="+mn-lt"/>
          <a:ea typeface="+mn-ea"/>
          <a:cs typeface="+mn-cs"/>
        </a:defRPr>
      </a:lvl8pPr>
      <a:lvl9pPr marL="438912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7589" y="1897543"/>
            <a:ext cx="8789579" cy="2208810"/>
          </a:xfrm>
        </p:spPr>
        <p:txBody>
          <a:bodyPr>
            <a:normAutofit fontScale="90000"/>
          </a:bodyPr>
          <a:lstStyle/>
          <a:p>
            <a:pPr algn="ct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4400" dirty="0"/>
              <a:t/>
            </a:r>
            <a:br>
              <a:rPr lang="en-ZA" sz="4400" dirty="0"/>
            </a:br>
            <a:r>
              <a:rPr lang="en-ZA" sz="3600" dirty="0"/>
              <a:t>LEPELLE NORTHERN WATER BOARD </a:t>
            </a:r>
            <a:br>
              <a:rPr lang="en-ZA" sz="3600" dirty="0"/>
            </a:br>
            <a:r>
              <a:rPr lang="en-ZA" sz="3600" dirty="0"/>
              <a:t/>
            </a:r>
            <a:br>
              <a:rPr lang="en-ZA" sz="3600" dirty="0"/>
            </a:br>
            <a:r>
              <a:rPr lang="en-ZA" sz="3600" dirty="0"/>
              <a:t>ANNUAL REPORT </a:t>
            </a:r>
            <a:r>
              <a:rPr lang="en-ZA" sz="3600" dirty="0" smtClean="0"/>
              <a:t>2016/17</a:t>
            </a:r>
            <a:endParaRPr lang="en-ZA" sz="3600" dirty="0"/>
          </a:p>
        </p:txBody>
      </p:sp>
      <p:sp>
        <p:nvSpPr>
          <p:cNvPr id="3" name="Subtitle 2"/>
          <p:cNvSpPr>
            <a:spLocks noGrp="1"/>
          </p:cNvSpPr>
          <p:nvPr>
            <p:ph type="subTitle" idx="1"/>
          </p:nvPr>
        </p:nvSpPr>
        <p:spPr>
          <a:xfrm>
            <a:off x="2785586" y="4618832"/>
            <a:ext cx="7245096" cy="906582"/>
          </a:xfrm>
        </p:spPr>
        <p:txBody>
          <a:bodyPr/>
          <a:lstStyle/>
          <a:p>
            <a:pPr algn="ctr"/>
            <a:r>
              <a:rPr lang="en-ZA" dirty="0" smtClean="0"/>
              <a:t>28 February 2018</a:t>
            </a:r>
            <a:endParaRPr lang="en-ZA" sz="2800" dirty="0"/>
          </a:p>
          <a:p>
            <a:pPr algn="ctr"/>
            <a:endParaRPr lang="en-ZA" dirty="0"/>
          </a:p>
          <a:p>
            <a:pPr algn="ctr"/>
            <a:endParaRPr lang="en-ZA" dirty="0"/>
          </a:p>
        </p:txBody>
      </p:sp>
    </p:spTree>
    <p:extLst>
      <p:ext uri="{BB962C8B-B14F-4D97-AF65-F5344CB8AC3E}">
        <p14:creationId xmlns:p14="http://schemas.microsoft.com/office/powerpoint/2010/main" xmlns="" val="413286576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Fruitless and wasteful expenditure </a:t>
            </a:r>
            <a:endParaRPr lang="en-US" sz="28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2970375987"/>
              </p:ext>
            </p:extLst>
          </p:nvPr>
        </p:nvGraphicFramePr>
        <p:xfrm>
          <a:off x="1523998" y="750888"/>
          <a:ext cx="9358861" cy="3302496"/>
        </p:xfrm>
        <a:graphic>
          <a:graphicData uri="http://schemas.openxmlformats.org/drawingml/2006/table">
            <a:tbl>
              <a:tblPr firstRow="1" bandRow="1">
                <a:tableStyleId>{5C22544A-7EE6-4342-B048-85BDC9FD1C3A}</a:tableStyleId>
              </a:tblPr>
              <a:tblGrid>
                <a:gridCol w="6009566"/>
                <a:gridCol w="1730357"/>
                <a:gridCol w="1618938"/>
              </a:tblGrid>
              <a:tr h="399904">
                <a:tc>
                  <a:txBody>
                    <a:bodyPr/>
                    <a:lstStyle/>
                    <a:p>
                      <a:endParaRPr lang="en-GB" sz="1800" dirty="0">
                        <a:latin typeface="Arial" pitchFamily="34" charset="0"/>
                        <a:cs typeface="Arial" pitchFamily="34" charset="0"/>
                      </a:endParaRPr>
                    </a:p>
                  </a:txBody>
                  <a:tcPr marL="68580" marR="68580" marT="0" marB="0"/>
                </a:tc>
                <a:tc>
                  <a:txBody>
                    <a:bodyPr/>
                    <a:lstStyle/>
                    <a:p>
                      <a:pPr marL="0" marR="0" algn="ctr">
                        <a:lnSpc>
                          <a:spcPct val="115000"/>
                        </a:lnSpc>
                        <a:spcBef>
                          <a:spcPts val="0"/>
                        </a:spcBef>
                        <a:spcAft>
                          <a:spcPts val="0"/>
                        </a:spcAft>
                      </a:pPr>
                      <a:r>
                        <a:rPr lang="en-GB" sz="1800" b="1" dirty="0" smtClean="0">
                          <a:solidFill>
                            <a:srgbClr val="000000"/>
                          </a:solidFill>
                          <a:latin typeface="Arial" pitchFamily="34" charset="0"/>
                          <a:ea typeface="Times New Roman"/>
                          <a:cs typeface="Arial" pitchFamily="34" charset="0"/>
                        </a:rPr>
                        <a:t>2016/17</a:t>
                      </a:r>
                      <a:endParaRPr lang="en-GB" sz="1800" dirty="0">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GB" sz="1800" b="1" dirty="0" smtClean="0">
                          <a:solidFill>
                            <a:srgbClr val="000000"/>
                          </a:solidFill>
                          <a:latin typeface="Arial" pitchFamily="34" charset="0"/>
                          <a:ea typeface="Times New Roman"/>
                          <a:cs typeface="Arial" pitchFamily="34" charset="0"/>
                        </a:rPr>
                        <a:t>2015/16</a:t>
                      </a:r>
                      <a:endParaRPr lang="en-GB" sz="1800" dirty="0">
                        <a:latin typeface="Arial" pitchFamily="34" charset="0"/>
                        <a:ea typeface="Calibri"/>
                        <a:cs typeface="Arial" pitchFamily="34" charset="0"/>
                      </a:endParaRPr>
                    </a:p>
                  </a:txBody>
                  <a:tcPr marL="68580" marR="68580" marT="0" marB="0"/>
                </a:tc>
              </a:tr>
              <a:tr h="399904">
                <a:tc>
                  <a:txBody>
                    <a:bodyPr/>
                    <a:lstStyle/>
                    <a:p>
                      <a:endParaRPr lang="en-GB" sz="1800" dirty="0">
                        <a:latin typeface="Arial" pitchFamily="34" charset="0"/>
                        <a:cs typeface="Arial" pitchFamily="34" charset="0"/>
                      </a:endParaRPr>
                    </a:p>
                  </a:txBody>
                  <a:tcPr marL="68580" marR="68580" marT="0" marB="0"/>
                </a:tc>
                <a:tc>
                  <a:txBody>
                    <a:bodyPr/>
                    <a:lstStyle/>
                    <a:p>
                      <a:pPr marL="0" marR="0" algn="ctr">
                        <a:lnSpc>
                          <a:spcPct val="115000"/>
                        </a:lnSpc>
                        <a:spcBef>
                          <a:spcPts val="0"/>
                        </a:spcBef>
                        <a:spcAft>
                          <a:spcPts val="0"/>
                        </a:spcAft>
                      </a:pPr>
                      <a:r>
                        <a:rPr lang="en-GB" sz="1800" b="1" i="1" dirty="0">
                          <a:solidFill>
                            <a:srgbClr val="000000"/>
                          </a:solidFill>
                          <a:latin typeface="Arial" pitchFamily="34" charset="0"/>
                          <a:ea typeface="Times New Roman"/>
                          <a:cs typeface="Arial" pitchFamily="34" charset="0"/>
                        </a:rPr>
                        <a:t>R'000</a:t>
                      </a:r>
                      <a:endParaRPr lang="en-GB" sz="1800" dirty="0">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GB" sz="1800" b="1" i="1" dirty="0">
                          <a:solidFill>
                            <a:srgbClr val="000000"/>
                          </a:solidFill>
                          <a:latin typeface="Arial" pitchFamily="34" charset="0"/>
                          <a:ea typeface="Times New Roman"/>
                          <a:cs typeface="Arial" pitchFamily="34" charset="0"/>
                        </a:rPr>
                        <a:t>R'000</a:t>
                      </a:r>
                      <a:endParaRPr lang="en-GB" sz="1800" dirty="0">
                        <a:latin typeface="Arial" pitchFamily="34" charset="0"/>
                        <a:ea typeface="Calibri"/>
                        <a:cs typeface="Arial" pitchFamily="34" charset="0"/>
                      </a:endParaRPr>
                    </a:p>
                  </a:txBody>
                  <a:tcPr marL="68580" marR="68580" marT="0" marB="0"/>
                </a:tc>
              </a:tr>
              <a:tr h="399904">
                <a:tc>
                  <a:txBody>
                    <a:bodyPr/>
                    <a:lstStyle/>
                    <a:p>
                      <a:pPr marL="0" marR="0" algn="just">
                        <a:lnSpc>
                          <a:spcPct val="115000"/>
                        </a:lnSpc>
                        <a:spcBef>
                          <a:spcPts val="0"/>
                        </a:spcBef>
                        <a:spcAft>
                          <a:spcPts val="0"/>
                        </a:spcAft>
                      </a:pPr>
                      <a:r>
                        <a:rPr lang="en-GB" sz="1800" b="1" dirty="0">
                          <a:solidFill>
                            <a:srgbClr val="000000"/>
                          </a:solidFill>
                          <a:latin typeface="Arial" pitchFamily="34" charset="0"/>
                          <a:ea typeface="Times New Roman"/>
                          <a:cs typeface="Arial" pitchFamily="34" charset="0"/>
                        </a:rPr>
                        <a:t>Opening balance</a:t>
                      </a:r>
                      <a:endParaRPr lang="en-GB" sz="1800" b="1" dirty="0">
                        <a:latin typeface="Arial" pitchFamily="34" charset="0"/>
                        <a:ea typeface="Calibri"/>
                        <a:cs typeface="Arial" pitchFamily="34" charset="0"/>
                      </a:endParaRPr>
                    </a:p>
                  </a:txBody>
                  <a:tcPr marL="68580" marR="68580" marT="0" marB="0"/>
                </a:tc>
                <a:tc>
                  <a:txBody>
                    <a:bodyPr/>
                    <a:lstStyle/>
                    <a:p>
                      <a:pPr marL="0" marR="0" algn="r">
                        <a:lnSpc>
                          <a:spcPct val="115000"/>
                        </a:lnSpc>
                        <a:spcBef>
                          <a:spcPts val="0"/>
                        </a:spcBef>
                        <a:spcAft>
                          <a:spcPts val="0"/>
                        </a:spcAft>
                      </a:pPr>
                      <a:r>
                        <a:rPr lang="en-GB" sz="1800" b="1" dirty="0" smtClean="0">
                          <a:latin typeface="Arial" pitchFamily="34" charset="0"/>
                          <a:ea typeface="Calibri"/>
                          <a:cs typeface="Arial" pitchFamily="34" charset="0"/>
                        </a:rPr>
                        <a:t>36</a:t>
                      </a:r>
                      <a:endParaRPr lang="en-GB" sz="1800" b="1" dirty="0">
                        <a:latin typeface="Arial" pitchFamily="34" charset="0"/>
                        <a:ea typeface="Calibri"/>
                        <a:cs typeface="Arial" pitchFamily="34" charset="0"/>
                      </a:endParaRPr>
                    </a:p>
                  </a:txBody>
                  <a:tcPr marL="68580" marR="68580" marT="0" marB="0"/>
                </a:tc>
                <a:tc>
                  <a:txBody>
                    <a:bodyPr/>
                    <a:lstStyle/>
                    <a:p>
                      <a:pPr marL="0" marR="0" algn="r">
                        <a:lnSpc>
                          <a:spcPct val="115000"/>
                        </a:lnSpc>
                        <a:spcBef>
                          <a:spcPts val="0"/>
                        </a:spcBef>
                        <a:spcAft>
                          <a:spcPts val="0"/>
                        </a:spcAft>
                      </a:pPr>
                      <a:r>
                        <a:rPr lang="en-GB" sz="1800" b="1" dirty="0" smtClean="0">
                          <a:latin typeface="Arial" pitchFamily="34" charset="0"/>
                          <a:ea typeface="Calibri"/>
                          <a:cs typeface="Arial" pitchFamily="34" charset="0"/>
                        </a:rPr>
                        <a:t>0.00</a:t>
                      </a:r>
                      <a:endParaRPr lang="en-GB" sz="1800" b="1" dirty="0">
                        <a:latin typeface="Arial" pitchFamily="34" charset="0"/>
                        <a:ea typeface="Calibri"/>
                        <a:cs typeface="Arial" pitchFamily="34" charset="0"/>
                      </a:endParaRPr>
                    </a:p>
                  </a:txBody>
                  <a:tcPr marL="68580" marR="68580" marT="0" marB="0"/>
                </a:tc>
              </a:tr>
              <a:tr h="651488">
                <a:tc>
                  <a:txBody>
                    <a:bodyPr/>
                    <a:lstStyle/>
                    <a:p>
                      <a:pPr marL="0" marR="0" algn="just">
                        <a:lnSpc>
                          <a:spcPct val="115000"/>
                        </a:lnSpc>
                        <a:spcBef>
                          <a:spcPts val="0"/>
                        </a:spcBef>
                        <a:spcAft>
                          <a:spcPts val="0"/>
                        </a:spcAft>
                      </a:pPr>
                      <a:r>
                        <a:rPr lang="en-GB" sz="1800" b="0" dirty="0">
                          <a:solidFill>
                            <a:srgbClr val="000000"/>
                          </a:solidFill>
                          <a:latin typeface="Arial" pitchFamily="34" charset="0"/>
                          <a:ea typeface="Times New Roman"/>
                          <a:cs typeface="Arial" pitchFamily="34" charset="0"/>
                        </a:rPr>
                        <a:t>Fruitless and wasteful expenditure – relating to current year</a:t>
                      </a:r>
                      <a:endParaRPr lang="en-GB" sz="1800" b="0" dirty="0">
                        <a:latin typeface="Arial" pitchFamily="34" charset="0"/>
                        <a:ea typeface="Calibri"/>
                        <a:cs typeface="Arial" pitchFamily="34" charset="0"/>
                      </a:endParaRPr>
                    </a:p>
                  </a:txBody>
                  <a:tcPr marL="68580" marR="68580" marT="0" marB="0"/>
                </a:tc>
                <a:tc>
                  <a:txBody>
                    <a:bodyPr/>
                    <a:lstStyle/>
                    <a:p>
                      <a:pPr marL="0" marR="0" algn="r">
                        <a:lnSpc>
                          <a:spcPct val="115000"/>
                        </a:lnSpc>
                        <a:spcBef>
                          <a:spcPts val="0"/>
                        </a:spcBef>
                        <a:spcAft>
                          <a:spcPts val="0"/>
                        </a:spcAft>
                      </a:pPr>
                      <a:r>
                        <a:rPr lang="en-GB" sz="1800" dirty="0" smtClean="0">
                          <a:latin typeface="Arial" pitchFamily="34" charset="0"/>
                          <a:ea typeface="Calibri"/>
                          <a:cs typeface="Arial" pitchFamily="34" charset="0"/>
                        </a:rPr>
                        <a:t>347</a:t>
                      </a:r>
                      <a:endParaRPr lang="en-GB" sz="1800" dirty="0">
                        <a:latin typeface="Arial" pitchFamily="34" charset="0"/>
                        <a:ea typeface="Calibri"/>
                        <a:cs typeface="Arial" pitchFamily="34" charset="0"/>
                      </a:endParaRPr>
                    </a:p>
                  </a:txBody>
                  <a:tcPr marL="68580" marR="68580" marT="0" marB="0"/>
                </a:tc>
                <a:tc>
                  <a:txBody>
                    <a:bodyPr/>
                    <a:lstStyle/>
                    <a:p>
                      <a:pPr marL="0" marR="0" algn="r">
                        <a:lnSpc>
                          <a:spcPct val="115000"/>
                        </a:lnSpc>
                        <a:spcBef>
                          <a:spcPts val="0"/>
                        </a:spcBef>
                        <a:spcAft>
                          <a:spcPts val="0"/>
                        </a:spcAft>
                      </a:pPr>
                      <a:r>
                        <a:rPr lang="en-GB" sz="1800" dirty="0" smtClean="0">
                          <a:latin typeface="Arial" pitchFamily="34" charset="0"/>
                          <a:ea typeface="Calibri"/>
                          <a:cs typeface="Arial" pitchFamily="34" charset="0"/>
                        </a:rPr>
                        <a:t>36</a:t>
                      </a:r>
                      <a:endParaRPr lang="en-GB" sz="1800" dirty="0">
                        <a:latin typeface="Arial" pitchFamily="34" charset="0"/>
                        <a:ea typeface="Calibri"/>
                        <a:cs typeface="Arial" pitchFamily="34" charset="0"/>
                      </a:endParaRPr>
                    </a:p>
                  </a:txBody>
                  <a:tcPr marL="68580" marR="68580" marT="0" marB="0"/>
                </a:tc>
              </a:tr>
              <a:tr h="651488">
                <a:tc>
                  <a:txBody>
                    <a:bodyPr/>
                    <a:lstStyle/>
                    <a:p>
                      <a:pPr marL="0" marR="0" algn="just">
                        <a:lnSpc>
                          <a:spcPct val="115000"/>
                        </a:lnSpc>
                        <a:spcBef>
                          <a:spcPts val="0"/>
                        </a:spcBef>
                        <a:spcAft>
                          <a:spcPts val="0"/>
                        </a:spcAft>
                      </a:pPr>
                      <a:r>
                        <a:rPr lang="en-GB" sz="1800" b="0" dirty="0">
                          <a:solidFill>
                            <a:srgbClr val="000000"/>
                          </a:solidFill>
                          <a:latin typeface="Arial" pitchFamily="34" charset="0"/>
                          <a:ea typeface="Times New Roman"/>
                          <a:cs typeface="Arial" pitchFamily="34" charset="0"/>
                        </a:rPr>
                        <a:t>Fruitless and wasteful expenditure awaiting resolution</a:t>
                      </a:r>
                      <a:endParaRPr lang="en-GB" sz="1800" b="0" dirty="0">
                        <a:latin typeface="Arial" pitchFamily="34" charset="0"/>
                        <a:ea typeface="Calibri"/>
                        <a:cs typeface="Arial" pitchFamily="34" charset="0"/>
                      </a:endParaRPr>
                    </a:p>
                  </a:txBody>
                  <a:tcPr marL="68580" marR="68580" marT="0" marB="0"/>
                </a:tc>
                <a:tc>
                  <a:txBody>
                    <a:bodyPr/>
                    <a:lstStyle/>
                    <a:p>
                      <a:pPr marL="0" marR="0" algn="r">
                        <a:lnSpc>
                          <a:spcPct val="115000"/>
                        </a:lnSpc>
                        <a:spcBef>
                          <a:spcPts val="0"/>
                        </a:spcBef>
                        <a:spcAft>
                          <a:spcPts val="0"/>
                        </a:spcAft>
                      </a:pPr>
                      <a:r>
                        <a:rPr lang="en-GB" sz="1800" dirty="0" smtClean="0">
                          <a:latin typeface="Arial" pitchFamily="34" charset="0"/>
                          <a:ea typeface="Calibri"/>
                          <a:cs typeface="Arial" pitchFamily="34" charset="0"/>
                        </a:rPr>
                        <a:t>0.00</a:t>
                      </a:r>
                      <a:endParaRPr lang="en-GB" sz="1800" dirty="0">
                        <a:latin typeface="Arial" pitchFamily="34" charset="0"/>
                        <a:ea typeface="Calibri"/>
                        <a:cs typeface="Arial" pitchFamily="34" charset="0"/>
                      </a:endParaRPr>
                    </a:p>
                  </a:txBody>
                  <a:tcPr marL="68580" marR="68580" marT="0" marB="0"/>
                </a:tc>
                <a:tc>
                  <a:txBody>
                    <a:bodyPr/>
                    <a:lstStyle/>
                    <a:p>
                      <a:pPr marL="0" marR="0" algn="r">
                        <a:lnSpc>
                          <a:spcPct val="115000"/>
                        </a:lnSpc>
                        <a:spcBef>
                          <a:spcPts val="0"/>
                        </a:spcBef>
                        <a:spcAft>
                          <a:spcPts val="0"/>
                        </a:spcAft>
                      </a:pPr>
                      <a:r>
                        <a:rPr lang="en-GB" sz="1800" dirty="0" smtClean="0">
                          <a:latin typeface="Arial" pitchFamily="34" charset="0"/>
                          <a:ea typeface="Calibri"/>
                          <a:cs typeface="Arial" pitchFamily="34" charset="0"/>
                        </a:rPr>
                        <a:t>0.00</a:t>
                      </a:r>
                      <a:endParaRPr lang="en-GB" sz="1800" dirty="0">
                        <a:latin typeface="Arial" pitchFamily="34" charset="0"/>
                        <a:ea typeface="Calibri"/>
                        <a:cs typeface="Arial" pitchFamily="34" charset="0"/>
                      </a:endParaRPr>
                    </a:p>
                  </a:txBody>
                  <a:tcPr marL="68580" marR="68580" marT="0" marB="0"/>
                </a:tc>
              </a:tr>
              <a:tr h="399904">
                <a:tc>
                  <a:txBody>
                    <a:bodyPr/>
                    <a:lstStyle/>
                    <a:p>
                      <a:pPr marL="0" marR="0" algn="just">
                        <a:lnSpc>
                          <a:spcPct val="115000"/>
                        </a:lnSpc>
                        <a:spcBef>
                          <a:spcPts val="0"/>
                        </a:spcBef>
                        <a:spcAft>
                          <a:spcPts val="0"/>
                        </a:spcAft>
                      </a:pPr>
                      <a:r>
                        <a:rPr lang="en-GB" sz="1800" b="0" dirty="0" smtClean="0">
                          <a:latin typeface="Arial" pitchFamily="34" charset="0"/>
                          <a:ea typeface="Calibri"/>
                          <a:cs typeface="Arial" pitchFamily="34" charset="0"/>
                        </a:rPr>
                        <a:t>Recovery </a:t>
                      </a:r>
                      <a:endParaRPr lang="en-GB" sz="1800" b="0" dirty="0">
                        <a:latin typeface="Arial" pitchFamily="34" charset="0"/>
                        <a:ea typeface="Calibri"/>
                        <a:cs typeface="Arial" pitchFamily="34" charset="0"/>
                      </a:endParaRPr>
                    </a:p>
                  </a:txBody>
                  <a:tcPr marL="68580" marR="68580" marT="0" marB="0"/>
                </a:tc>
                <a:tc>
                  <a:txBody>
                    <a:bodyPr/>
                    <a:lstStyle/>
                    <a:p>
                      <a:pPr marL="0" marR="0" algn="r">
                        <a:lnSpc>
                          <a:spcPct val="115000"/>
                        </a:lnSpc>
                        <a:spcBef>
                          <a:spcPts val="0"/>
                        </a:spcBef>
                        <a:spcAft>
                          <a:spcPts val="0"/>
                        </a:spcAft>
                      </a:pPr>
                      <a:r>
                        <a:rPr lang="en-GB" sz="1800" dirty="0" smtClean="0">
                          <a:latin typeface="Arial" pitchFamily="34" charset="0"/>
                          <a:ea typeface="Calibri"/>
                          <a:cs typeface="Arial" pitchFamily="34" charset="0"/>
                        </a:rPr>
                        <a:t>0.00</a:t>
                      </a:r>
                      <a:endParaRPr lang="en-GB" sz="1800" dirty="0">
                        <a:latin typeface="Arial" pitchFamily="34" charset="0"/>
                        <a:ea typeface="Calibri"/>
                        <a:cs typeface="Arial" pitchFamily="34" charset="0"/>
                      </a:endParaRPr>
                    </a:p>
                  </a:txBody>
                  <a:tcPr marL="68580" marR="68580" marT="0" marB="0"/>
                </a:tc>
                <a:tc>
                  <a:txBody>
                    <a:bodyPr/>
                    <a:lstStyle/>
                    <a:p>
                      <a:pPr marL="0" marR="0" algn="r">
                        <a:lnSpc>
                          <a:spcPct val="115000"/>
                        </a:lnSpc>
                        <a:spcBef>
                          <a:spcPts val="0"/>
                        </a:spcBef>
                        <a:spcAft>
                          <a:spcPts val="0"/>
                        </a:spcAft>
                      </a:pPr>
                      <a:r>
                        <a:rPr lang="en-GB" sz="1800" dirty="0" smtClean="0">
                          <a:latin typeface="Arial" pitchFamily="34" charset="0"/>
                          <a:ea typeface="Calibri"/>
                          <a:cs typeface="Arial" pitchFamily="34" charset="0"/>
                        </a:rPr>
                        <a:t>0.00</a:t>
                      </a:r>
                      <a:endParaRPr lang="en-GB" sz="1800" dirty="0">
                        <a:latin typeface="Arial" pitchFamily="34" charset="0"/>
                        <a:ea typeface="Calibri"/>
                        <a:cs typeface="Arial" pitchFamily="34" charset="0"/>
                      </a:endParaRPr>
                    </a:p>
                  </a:txBody>
                  <a:tcPr marL="68580" marR="68580" marT="0" marB="0"/>
                </a:tc>
              </a:tr>
              <a:tr h="399904">
                <a:tc>
                  <a:txBody>
                    <a:bodyPr/>
                    <a:lstStyle/>
                    <a:p>
                      <a:pPr marL="0" marR="0" algn="just">
                        <a:lnSpc>
                          <a:spcPct val="115000"/>
                        </a:lnSpc>
                        <a:spcBef>
                          <a:spcPts val="0"/>
                        </a:spcBef>
                        <a:spcAft>
                          <a:spcPts val="0"/>
                        </a:spcAft>
                      </a:pPr>
                      <a:r>
                        <a:rPr lang="en-GB" sz="1800" b="1" dirty="0" smtClean="0">
                          <a:latin typeface="Arial" pitchFamily="34" charset="0"/>
                          <a:ea typeface="Calibri"/>
                          <a:cs typeface="Arial" pitchFamily="34" charset="0"/>
                        </a:rPr>
                        <a:t>Closing</a:t>
                      </a:r>
                      <a:r>
                        <a:rPr lang="en-GB" sz="1800" b="1" baseline="0" dirty="0" smtClean="0">
                          <a:latin typeface="Arial" pitchFamily="34" charset="0"/>
                          <a:ea typeface="Calibri"/>
                          <a:cs typeface="Arial" pitchFamily="34" charset="0"/>
                        </a:rPr>
                        <a:t> Balance</a:t>
                      </a:r>
                      <a:endParaRPr lang="en-GB" sz="1800" b="1" dirty="0">
                        <a:latin typeface="Arial" pitchFamily="34" charset="0"/>
                        <a:ea typeface="Calibri"/>
                        <a:cs typeface="Arial" pitchFamily="34" charset="0"/>
                      </a:endParaRPr>
                    </a:p>
                  </a:txBody>
                  <a:tcPr marL="68580" marR="68580" marT="0" marB="0"/>
                </a:tc>
                <a:tc>
                  <a:txBody>
                    <a:bodyPr/>
                    <a:lstStyle/>
                    <a:p>
                      <a:pPr marL="0" marR="0" algn="r">
                        <a:lnSpc>
                          <a:spcPct val="115000"/>
                        </a:lnSpc>
                        <a:spcBef>
                          <a:spcPts val="0"/>
                        </a:spcBef>
                        <a:spcAft>
                          <a:spcPts val="0"/>
                        </a:spcAft>
                      </a:pPr>
                      <a:r>
                        <a:rPr lang="en-GB" sz="1800" b="1" dirty="0" smtClean="0">
                          <a:latin typeface="Arial" pitchFamily="34" charset="0"/>
                          <a:ea typeface="Calibri"/>
                          <a:cs typeface="Arial" pitchFamily="34" charset="0"/>
                        </a:rPr>
                        <a:t>383</a:t>
                      </a:r>
                      <a:endParaRPr lang="en-GB" sz="1800" b="1" dirty="0">
                        <a:latin typeface="Arial" pitchFamily="34" charset="0"/>
                        <a:ea typeface="Calibri"/>
                        <a:cs typeface="Arial" pitchFamily="34" charset="0"/>
                      </a:endParaRPr>
                    </a:p>
                  </a:txBody>
                  <a:tcPr marL="68580" marR="68580" marT="0" marB="0"/>
                </a:tc>
                <a:tc>
                  <a:txBody>
                    <a:bodyPr/>
                    <a:lstStyle/>
                    <a:p>
                      <a:pPr marL="0" marR="0" algn="r">
                        <a:lnSpc>
                          <a:spcPct val="115000"/>
                        </a:lnSpc>
                        <a:spcBef>
                          <a:spcPts val="0"/>
                        </a:spcBef>
                        <a:spcAft>
                          <a:spcPts val="0"/>
                        </a:spcAft>
                      </a:pPr>
                      <a:r>
                        <a:rPr lang="en-GB" sz="1800" b="1" dirty="0" smtClean="0">
                          <a:latin typeface="Arial" pitchFamily="34" charset="0"/>
                          <a:ea typeface="Calibri"/>
                          <a:cs typeface="Arial" pitchFamily="34" charset="0"/>
                        </a:rPr>
                        <a:t>36</a:t>
                      </a:r>
                      <a:endParaRPr lang="en-GB" sz="1800" b="1" dirty="0">
                        <a:latin typeface="Arial" pitchFamily="34" charset="0"/>
                        <a:ea typeface="Calibri"/>
                        <a:cs typeface="Arial" pitchFamily="34" charset="0"/>
                      </a:endParaRPr>
                    </a:p>
                  </a:txBody>
                  <a:tcPr marL="68580" marR="68580" marT="0" marB="0"/>
                </a:tc>
              </a:tr>
            </a:tbl>
          </a:graphicData>
        </a:graphic>
      </p:graphicFrame>
    </p:spTree>
    <p:extLst>
      <p:ext uri="{BB962C8B-B14F-4D97-AF65-F5344CB8AC3E}">
        <p14:creationId xmlns:p14="http://schemas.microsoft.com/office/powerpoint/2010/main" xmlns="" val="266142610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31674" indent="0">
              <a:lnSpc>
                <a:spcPct val="150000"/>
              </a:lnSpc>
              <a:buNone/>
            </a:pPr>
            <a:r>
              <a:rPr lang="en-ZA" sz="2800" dirty="0"/>
              <a:t>Late payments to suppliers mainly SARS resulted in </a:t>
            </a:r>
          </a:p>
          <a:p>
            <a:pPr marL="131674" indent="0">
              <a:lnSpc>
                <a:spcPct val="150000"/>
              </a:lnSpc>
              <a:buNone/>
            </a:pPr>
            <a:r>
              <a:rPr lang="en-ZA" sz="2800" dirty="0"/>
              <a:t>Interest and penalties. </a:t>
            </a:r>
            <a:r>
              <a:rPr lang="en-ZA" sz="2800" dirty="0" smtClean="0"/>
              <a:t>(refer to previous slide) </a:t>
            </a:r>
          </a:p>
          <a:p>
            <a:pPr marL="131674" indent="0">
              <a:lnSpc>
                <a:spcPct val="150000"/>
              </a:lnSpc>
              <a:buNone/>
            </a:pPr>
            <a:r>
              <a:rPr lang="en-ZA" sz="2800" dirty="0" smtClean="0"/>
              <a:t>This </a:t>
            </a:r>
            <a:r>
              <a:rPr lang="en-ZA" sz="2800" dirty="0"/>
              <a:t>is a results of cash flow constraints because of significant portion of debtors </a:t>
            </a:r>
            <a:r>
              <a:rPr lang="en-ZA" sz="2800" dirty="0" smtClean="0"/>
              <a:t>not settling </a:t>
            </a:r>
            <a:r>
              <a:rPr lang="en-ZA" sz="2800" dirty="0"/>
              <a:t>their accounts timely as well as pre funding of projects implemented on behalf of DWS.</a:t>
            </a:r>
          </a:p>
          <a:p>
            <a:endParaRPr lang="en-US" dirty="0"/>
          </a:p>
        </p:txBody>
      </p:sp>
      <p:sp>
        <p:nvSpPr>
          <p:cNvPr id="3" name="Title 2"/>
          <p:cNvSpPr>
            <a:spLocks noGrp="1"/>
          </p:cNvSpPr>
          <p:nvPr>
            <p:ph type="title"/>
          </p:nvPr>
        </p:nvSpPr>
        <p:spPr/>
        <p:txBody>
          <a:bodyPr/>
          <a:lstStyle/>
          <a:p>
            <a:r>
              <a:rPr lang="en-US" sz="2800" dirty="0" smtClean="0"/>
              <a:t>Reduction of fruitless &amp; wasteful expenditure </a:t>
            </a:r>
            <a:endParaRPr lang="en-US" sz="2800" dirty="0"/>
          </a:p>
        </p:txBody>
      </p:sp>
    </p:spTree>
    <p:extLst>
      <p:ext uri="{BB962C8B-B14F-4D97-AF65-F5344CB8AC3E}">
        <p14:creationId xmlns:p14="http://schemas.microsoft.com/office/powerpoint/2010/main" xmlns="" val="45428038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smtClean="0"/>
              <a:t>Commitment analysis </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74050282"/>
              </p:ext>
            </p:extLst>
          </p:nvPr>
        </p:nvGraphicFramePr>
        <p:xfrm>
          <a:off x="1524000" y="750888"/>
          <a:ext cx="10428288" cy="5143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50480599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069882833"/>
              </p:ext>
            </p:extLst>
          </p:nvPr>
        </p:nvGraphicFramePr>
        <p:xfrm>
          <a:off x="1693888" y="974358"/>
          <a:ext cx="8604354" cy="3701782"/>
        </p:xfrm>
        <a:graphic>
          <a:graphicData uri="http://schemas.openxmlformats.org/drawingml/2006/table">
            <a:tbl>
              <a:tblPr/>
              <a:tblGrid>
                <a:gridCol w="3589992"/>
                <a:gridCol w="1671454"/>
                <a:gridCol w="1671454"/>
                <a:gridCol w="1671454"/>
              </a:tblGrid>
              <a:tr h="528826">
                <a:tc gridSpan="3">
                  <a:txBody>
                    <a:bodyPr/>
                    <a:lstStyle/>
                    <a:p>
                      <a:pPr algn="l" fontAlgn="t"/>
                      <a:r>
                        <a:rPr lang="en-US" sz="1800" b="0" i="0" u="none" strike="noStrike" dirty="0">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just" rtl="0" fontAlgn="ctr"/>
                      <a:r>
                        <a:rPr lang="en-US" sz="1800" b="1" i="0" u="none" strike="noStrike" dirty="0">
                          <a:solidFill>
                            <a:srgbClr val="000000"/>
                          </a:solidFill>
                          <a:effectLst/>
                          <a:latin typeface="Arial" panose="020B0604020202020204" pitchFamily="34" charset="0"/>
                        </a:rPr>
                        <a:t>2016/17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8826">
                <a:tc gridSpan="3">
                  <a:txBody>
                    <a:bodyPr/>
                    <a:lstStyle/>
                    <a:p>
                      <a:pPr algn="l" fontAlgn="t"/>
                      <a:r>
                        <a:rPr lang="en-US" sz="1800" b="0" i="0" u="none" strike="noStrike" dirty="0">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just" rtl="0" fontAlgn="ctr"/>
                      <a:r>
                        <a:rPr lang="en-US" sz="1800" b="1" i="0" u="none" strike="noStrike" dirty="0">
                          <a:solidFill>
                            <a:srgbClr val="000000"/>
                          </a:solidFill>
                          <a:effectLst/>
                          <a:latin typeface="Arial" panose="020B0604020202020204" pitchFamily="34" charset="0"/>
                        </a:rPr>
                        <a:t>R’000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8826">
                <a:tc gridSpan="3">
                  <a:txBody>
                    <a:bodyPr/>
                    <a:lstStyle/>
                    <a:p>
                      <a:pPr algn="just" rtl="0" fontAlgn="ctr"/>
                      <a:r>
                        <a:rPr lang="en-US" sz="1800" b="1" i="0" u="none" strike="noStrike" dirty="0">
                          <a:solidFill>
                            <a:srgbClr val="000000"/>
                          </a:solidFill>
                          <a:effectLst/>
                          <a:latin typeface="Arial" panose="020B0604020202020204" pitchFamily="34" charset="0"/>
                        </a:rPr>
                        <a:t>Listed by economic classification</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t"/>
                      <a:r>
                        <a:rPr lang="en-US" sz="1800" b="0" i="0" u="none" strike="noStrike" dirty="0">
                          <a:solidFill>
                            <a:srgbClr val="000000"/>
                          </a:solidFill>
                          <a:effectLst/>
                          <a:latin typeface="Arial" panose="020B0604020202020204" pitchFamily="34" charset="0"/>
                        </a:rPr>
                        <a:t>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8826">
                <a:tc>
                  <a:txBody>
                    <a:bodyPr/>
                    <a:lstStyle/>
                    <a:p>
                      <a:pPr algn="l" fontAlgn="t"/>
                      <a:r>
                        <a:rPr lang="en-US" sz="1800" b="0" i="0" u="none" strike="noStrike" dirty="0">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n-US" sz="1800" b="1" i="0" u="none" strike="noStrike" dirty="0">
                          <a:solidFill>
                            <a:srgbClr val="000000"/>
                          </a:solidFill>
                          <a:effectLst/>
                          <a:latin typeface="Arial" panose="020B0604020202020204" pitchFamily="34" charset="0"/>
                        </a:rPr>
                        <a:t>30 Days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n-US" sz="1800" b="1" i="0" u="none" strike="noStrike" dirty="0" smtClean="0">
                          <a:solidFill>
                            <a:srgbClr val="000000"/>
                          </a:solidFill>
                          <a:effectLst/>
                          <a:latin typeface="Arial" panose="020B0604020202020204" pitchFamily="34" charset="0"/>
                        </a:rPr>
                        <a:t>      30</a:t>
                      </a:r>
                      <a:r>
                        <a:rPr lang="en-US" sz="1800" b="1" i="0" u="none" strike="noStrike" dirty="0">
                          <a:solidFill>
                            <a:srgbClr val="000000"/>
                          </a:solidFill>
                          <a:effectLst/>
                          <a:latin typeface="Arial" panose="020B0604020202020204" pitchFamily="34" charset="0"/>
                        </a:rPr>
                        <a:t>+ Days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n-US" sz="1800" b="1" i="0" u="none" strike="noStrike" dirty="0" smtClean="0">
                          <a:solidFill>
                            <a:srgbClr val="000000"/>
                          </a:solidFill>
                          <a:effectLst/>
                          <a:latin typeface="Arial" panose="020B0604020202020204" pitchFamily="34" charset="0"/>
                        </a:rPr>
                        <a:t>      Total</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8826">
                <a:tc>
                  <a:txBody>
                    <a:bodyPr/>
                    <a:lstStyle/>
                    <a:p>
                      <a:pPr algn="just" rtl="0" fontAlgn="ctr"/>
                      <a:r>
                        <a:rPr lang="en-US" sz="1800" b="1" i="0" u="none" strike="noStrike" dirty="0">
                          <a:solidFill>
                            <a:srgbClr val="000000"/>
                          </a:solidFill>
                          <a:effectLst/>
                          <a:latin typeface="Arial" panose="020B0604020202020204" pitchFamily="34" charset="0"/>
                        </a:rPr>
                        <a:t>Goods and services</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a:solidFill>
                            <a:srgbClr val="000000"/>
                          </a:solidFill>
                          <a:effectLst/>
                          <a:latin typeface="Arial" panose="020B0604020202020204" pitchFamily="34" charset="0"/>
                        </a:rPr>
                        <a:t>4,458</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a:solidFill>
                            <a:srgbClr val="000000"/>
                          </a:solidFill>
                          <a:effectLst/>
                          <a:latin typeface="Arial" panose="020B0604020202020204" pitchFamily="34" charset="0"/>
                        </a:rPr>
                        <a:t>0</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a:solidFill>
                            <a:srgbClr val="000000"/>
                          </a:solidFill>
                          <a:effectLst/>
                          <a:latin typeface="Arial" panose="020B0604020202020204" pitchFamily="34" charset="0"/>
                        </a:rPr>
                        <a:t>4,458</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8826">
                <a:tc>
                  <a:txBody>
                    <a:bodyPr/>
                    <a:lstStyle/>
                    <a:p>
                      <a:pPr algn="just" rtl="0" fontAlgn="ctr"/>
                      <a:r>
                        <a:rPr lang="en-US" sz="1800" b="1" i="0" u="none" strike="noStrike" dirty="0">
                          <a:solidFill>
                            <a:srgbClr val="000000"/>
                          </a:solidFill>
                          <a:effectLst/>
                          <a:latin typeface="Arial" panose="020B0604020202020204" pitchFamily="34" charset="0"/>
                        </a:rPr>
                        <a:t>Capital assets</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a:solidFill>
                            <a:srgbClr val="000000"/>
                          </a:solidFill>
                          <a:effectLst/>
                          <a:latin typeface="Arial" panose="020B0604020202020204" pitchFamily="34" charset="0"/>
                        </a:rPr>
                        <a:t>10,402</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a:solidFill>
                            <a:srgbClr val="000000"/>
                          </a:solidFill>
                          <a:effectLst/>
                          <a:latin typeface="Arial" panose="020B0604020202020204" pitchFamily="34" charset="0"/>
                        </a:rPr>
                        <a:t>0</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800" b="0" i="0" u="none" strike="noStrike" dirty="0">
                          <a:solidFill>
                            <a:srgbClr val="000000"/>
                          </a:solidFill>
                          <a:effectLst/>
                          <a:latin typeface="Arial" panose="020B0604020202020204" pitchFamily="34" charset="0"/>
                        </a:rPr>
                        <a:t>10,402</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8826">
                <a:tc>
                  <a:txBody>
                    <a:bodyPr/>
                    <a:lstStyle/>
                    <a:p>
                      <a:pPr algn="just" rtl="0" fontAlgn="ctr"/>
                      <a:r>
                        <a:rPr lang="en-US" sz="1800" b="1" i="0" u="none" strike="noStrike" dirty="0">
                          <a:solidFill>
                            <a:srgbClr val="000000"/>
                          </a:solidFill>
                          <a:effectLst/>
                          <a:latin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800" b="1" i="0" u="none" strike="noStrike" dirty="0">
                          <a:solidFill>
                            <a:srgbClr val="000000"/>
                          </a:solidFill>
                          <a:effectLst/>
                          <a:latin typeface="Arial" panose="020B0604020202020204" pitchFamily="34" charset="0"/>
                        </a:rPr>
                        <a:t>14,860</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800" b="1" i="0" u="none" strike="noStrike" dirty="0">
                          <a:solidFill>
                            <a:srgbClr val="000000"/>
                          </a:solidFill>
                          <a:effectLst/>
                          <a:latin typeface="Arial" panose="020B0604020202020204" pitchFamily="34" charset="0"/>
                        </a:rPr>
                        <a:t>0</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800" b="1" i="0" u="none" strike="noStrike" dirty="0">
                          <a:solidFill>
                            <a:srgbClr val="000000"/>
                          </a:solidFill>
                          <a:effectLst/>
                          <a:latin typeface="Arial" panose="020B0604020202020204" pitchFamily="34" charset="0"/>
                        </a:rPr>
                        <a:t>14,860</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US" sz="2400" dirty="0" smtClean="0"/>
              <a:t>Accruals </a:t>
            </a:r>
            <a:endParaRPr lang="en-US" sz="2400" dirty="0"/>
          </a:p>
        </p:txBody>
      </p:sp>
    </p:spTree>
    <p:extLst>
      <p:ext uri="{BB962C8B-B14F-4D97-AF65-F5344CB8AC3E}">
        <p14:creationId xmlns:p14="http://schemas.microsoft.com/office/powerpoint/2010/main" xmlns="" val="412669198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789657322"/>
              </p:ext>
            </p:extLst>
          </p:nvPr>
        </p:nvGraphicFramePr>
        <p:xfrm>
          <a:off x="1764405" y="878774"/>
          <a:ext cx="10015917" cy="5231663"/>
        </p:xfrm>
        <a:graphic>
          <a:graphicData uri="http://schemas.openxmlformats.org/drawingml/2006/table">
            <a:tbl>
              <a:tblPr/>
              <a:tblGrid>
                <a:gridCol w="5221011">
                  <a:extLst>
                    <a:ext uri="{9D8B030D-6E8A-4147-A177-3AD203B41FA5}">
                      <a16:colId xmlns="" xmlns:a16="http://schemas.microsoft.com/office/drawing/2014/main" val="20000"/>
                    </a:ext>
                  </a:extLst>
                </a:gridCol>
                <a:gridCol w="1199214">
                  <a:extLst>
                    <a:ext uri="{9D8B030D-6E8A-4147-A177-3AD203B41FA5}">
                      <a16:colId xmlns="" xmlns:a16="http://schemas.microsoft.com/office/drawing/2014/main" val="20001"/>
                    </a:ext>
                  </a:extLst>
                </a:gridCol>
                <a:gridCol w="1248954">
                  <a:extLst>
                    <a:ext uri="{9D8B030D-6E8A-4147-A177-3AD203B41FA5}">
                      <a16:colId xmlns="" xmlns:a16="http://schemas.microsoft.com/office/drawing/2014/main" val="20002"/>
                    </a:ext>
                  </a:extLst>
                </a:gridCol>
                <a:gridCol w="1126436">
                  <a:extLst>
                    <a:ext uri="{9D8B030D-6E8A-4147-A177-3AD203B41FA5}">
                      <a16:colId xmlns="" xmlns:a16="http://schemas.microsoft.com/office/drawing/2014/main" val="20003"/>
                    </a:ext>
                  </a:extLst>
                </a:gridCol>
                <a:gridCol w="1220302">
                  <a:extLst>
                    <a:ext uri="{9D8B030D-6E8A-4147-A177-3AD203B41FA5}">
                      <a16:colId xmlns="" xmlns:a16="http://schemas.microsoft.com/office/drawing/2014/main" val="20004"/>
                    </a:ext>
                  </a:extLst>
                </a:gridCol>
              </a:tblGrid>
              <a:tr h="179275">
                <a:tc>
                  <a:txBody>
                    <a:bodyPr/>
                    <a:lstStyle/>
                    <a:p>
                      <a:pPr algn="just" fontAlgn="b"/>
                      <a:endParaRPr lang="en-ZA" sz="1400" b="1"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b"/>
                      <a:r>
                        <a:rPr lang="en-ZA" sz="1400" b="1" i="0" u="none" strike="noStrike" dirty="0" smtClean="0">
                          <a:solidFill>
                            <a:schemeClr val="tx1"/>
                          </a:solidFill>
                          <a:latin typeface="Arial" pitchFamily="34" charset="0"/>
                          <a:cs typeface="Arial" pitchFamily="34" charset="0"/>
                        </a:rPr>
                        <a:t>2016/17</a:t>
                      </a:r>
                      <a:endParaRPr lang="en-ZA" sz="1400" b="1" i="0" u="none" strike="noStrike" dirty="0">
                        <a:solidFill>
                          <a:schemeClr val="tx1"/>
                        </a:solidFill>
                        <a:latin typeface="Arial" pitchFamily="34" charset="0"/>
                        <a:cs typeface="Arial" pitchFamily="34" charset="0"/>
                      </a:endParaRPr>
                    </a:p>
                  </a:txBody>
                  <a:tcPr marL="5499" marR="5499" marT="549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b"/>
                      <a:r>
                        <a:rPr lang="en-ZA" sz="1400" b="1" i="0" u="none" strike="noStrike" dirty="0" smtClean="0">
                          <a:solidFill>
                            <a:schemeClr val="tx1"/>
                          </a:solidFill>
                          <a:latin typeface="Arial" pitchFamily="34" charset="0"/>
                          <a:cs typeface="Arial" pitchFamily="34" charset="0"/>
                        </a:rPr>
                        <a:t>2015/16</a:t>
                      </a:r>
                      <a:endParaRPr lang="en-ZA" sz="1400" b="1" i="0" u="none" strike="noStrike" dirty="0">
                        <a:solidFill>
                          <a:schemeClr val="tx1"/>
                        </a:solidFill>
                        <a:latin typeface="Arial" pitchFamily="34" charset="0"/>
                        <a:cs typeface="Arial" pitchFamily="34" charset="0"/>
                      </a:endParaRPr>
                    </a:p>
                  </a:txBody>
                  <a:tcPr marL="5499" marR="5499" marT="549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b"/>
                      <a:r>
                        <a:rPr lang="en-ZA" sz="1400" b="1" i="0" u="none" strike="noStrike" dirty="0">
                          <a:solidFill>
                            <a:schemeClr val="tx1"/>
                          </a:solidFill>
                          <a:latin typeface="Arial" pitchFamily="34" charset="0"/>
                          <a:cs typeface="Arial" pitchFamily="34" charset="0"/>
                        </a:rPr>
                        <a:t>Variance</a:t>
                      </a:r>
                    </a:p>
                  </a:txBody>
                  <a:tcPr marL="5499" marR="5499" marT="549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b"/>
                      <a:r>
                        <a:rPr lang="en-ZA" sz="1400" b="1" i="0" u="none" strike="noStrike" dirty="0">
                          <a:solidFill>
                            <a:schemeClr val="tx1"/>
                          </a:solidFill>
                          <a:latin typeface="Arial" pitchFamily="34" charset="0"/>
                          <a:cs typeface="Arial" pitchFamily="34" charset="0"/>
                        </a:rPr>
                        <a:t>% Variance</a:t>
                      </a:r>
                    </a:p>
                  </a:txBody>
                  <a:tcPr marL="5499" marR="5499" marT="549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179275">
                <a:tc>
                  <a:txBody>
                    <a:bodyPr/>
                    <a:lstStyle/>
                    <a:p>
                      <a:pPr algn="just" fontAlgn="b"/>
                      <a:endParaRPr lang="en-ZA" sz="1400" b="1"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1" u="none" strike="noStrike" dirty="0">
                          <a:solidFill>
                            <a:schemeClr val="tx1"/>
                          </a:solidFill>
                          <a:latin typeface="Arial" pitchFamily="34" charset="0"/>
                          <a:cs typeface="Arial" pitchFamily="34" charset="0"/>
                        </a:rPr>
                        <a:t>R'000</a:t>
                      </a:r>
                    </a:p>
                  </a:txBody>
                  <a:tcPr marL="5499" marR="5499" marT="549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1" u="none" strike="noStrike" dirty="0">
                          <a:solidFill>
                            <a:schemeClr val="tx1"/>
                          </a:solidFill>
                          <a:latin typeface="Arial" pitchFamily="34" charset="0"/>
                          <a:cs typeface="Arial" pitchFamily="34" charset="0"/>
                        </a:rPr>
                        <a:t>R'000</a:t>
                      </a:r>
                    </a:p>
                  </a:txBody>
                  <a:tcPr marL="5499" marR="5499" marT="549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1" u="none" strike="noStrike" dirty="0">
                          <a:solidFill>
                            <a:schemeClr val="tx1"/>
                          </a:solidFill>
                          <a:latin typeface="Arial" pitchFamily="34" charset="0"/>
                          <a:cs typeface="Arial" pitchFamily="34" charset="0"/>
                        </a:rPr>
                        <a:t>R'000</a:t>
                      </a:r>
                    </a:p>
                  </a:txBody>
                  <a:tcPr marL="5499" marR="5499" marT="549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400" b="1" i="0" u="none" strike="noStrike" dirty="0">
                        <a:solidFill>
                          <a:schemeClr val="tx1"/>
                        </a:solidFill>
                        <a:latin typeface="Arial" pitchFamily="34" charset="0"/>
                        <a:cs typeface="Arial" pitchFamily="34" charset="0"/>
                      </a:endParaRPr>
                    </a:p>
                  </a:txBody>
                  <a:tcPr marL="5499" marR="5499" marT="549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179275">
                <a:tc>
                  <a:txBody>
                    <a:bodyPr/>
                    <a:lstStyle/>
                    <a:p>
                      <a:pPr algn="just" fontAlgn="b"/>
                      <a:r>
                        <a:rPr lang="en-ZA" sz="1400" b="0" i="0" u="sng" strike="noStrike" dirty="0">
                          <a:solidFill>
                            <a:schemeClr val="tx1"/>
                          </a:solidFill>
                          <a:latin typeface="Arial" pitchFamily="34" charset="0"/>
                          <a:cs typeface="Arial" pitchFamily="34" charset="0"/>
                        </a:rPr>
                        <a:t>Contingent </a:t>
                      </a:r>
                      <a:r>
                        <a:rPr lang="en-ZA" sz="1400" b="0" i="0" u="sng" strike="noStrike" dirty="0" smtClean="0">
                          <a:solidFill>
                            <a:schemeClr val="tx1"/>
                          </a:solidFill>
                          <a:latin typeface="Arial" pitchFamily="34" charset="0"/>
                          <a:cs typeface="Arial" pitchFamily="34" charset="0"/>
                        </a:rPr>
                        <a:t>Assets</a:t>
                      </a:r>
                      <a:endParaRPr lang="en-ZA" sz="1400" b="0" i="0" u="sng"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smtClean="0">
                          <a:solidFill>
                            <a:schemeClr val="tx1"/>
                          </a:solidFill>
                          <a:latin typeface="Arial" pitchFamily="34" charset="0"/>
                          <a:cs typeface="Arial" pitchFamily="34" charset="0"/>
                        </a:rPr>
                        <a:t>0.00</a:t>
                      </a:r>
                      <a:endParaRPr lang="en-ZA" sz="1400" b="0"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smtClean="0">
                          <a:solidFill>
                            <a:schemeClr val="tx1"/>
                          </a:solidFill>
                          <a:latin typeface="Arial" pitchFamily="34" charset="0"/>
                          <a:cs typeface="Arial" pitchFamily="34" charset="0"/>
                        </a:rPr>
                        <a:t>9 200</a:t>
                      </a:r>
                      <a:endParaRPr lang="en-ZA" sz="1400" b="0"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smtClean="0">
                          <a:solidFill>
                            <a:schemeClr val="tx1"/>
                          </a:solidFill>
                          <a:latin typeface="Arial" pitchFamily="34" charset="0"/>
                          <a:cs typeface="Arial" pitchFamily="34" charset="0"/>
                        </a:rPr>
                        <a:t>9 200</a:t>
                      </a:r>
                      <a:endParaRPr lang="en-ZA" sz="1400" b="0"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smtClean="0">
                          <a:solidFill>
                            <a:schemeClr val="tx1"/>
                          </a:solidFill>
                          <a:latin typeface="Arial" pitchFamily="34" charset="0"/>
                          <a:cs typeface="Arial" pitchFamily="34" charset="0"/>
                        </a:rPr>
                        <a:t>100%</a:t>
                      </a:r>
                      <a:endParaRPr lang="en-ZA" sz="1400" b="0"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179275">
                <a:tc>
                  <a:txBody>
                    <a:bodyPr/>
                    <a:lstStyle/>
                    <a:p>
                      <a:pPr algn="just" fontAlgn="b"/>
                      <a:r>
                        <a:rPr lang="en-ZA" sz="1400" b="1" i="0" u="none" strike="noStrike" dirty="0">
                          <a:solidFill>
                            <a:schemeClr val="tx1"/>
                          </a:solidFill>
                          <a:latin typeface="Arial" pitchFamily="34" charset="0"/>
                          <a:cs typeface="Arial" pitchFamily="34" charset="0"/>
                        </a:rPr>
                        <a:t>Total</a:t>
                      </a: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endParaRPr lang="en-ZA" sz="1400" b="0" i="0" u="none" strike="noStrike" kern="1200" dirty="0">
                        <a:solidFill>
                          <a:schemeClr val="tx1"/>
                        </a:solidFill>
                        <a:latin typeface="Arial" pitchFamily="34" charset="0"/>
                        <a:ea typeface="+mn-ea"/>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endParaRPr lang="en-ZA" sz="1400" b="0" i="0" u="none" strike="noStrike" kern="1200" dirty="0">
                        <a:solidFill>
                          <a:schemeClr val="tx1"/>
                        </a:solidFill>
                        <a:latin typeface="Arial" pitchFamily="34" charset="0"/>
                        <a:ea typeface="+mn-ea"/>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400" b="0"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400" b="0"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179275">
                <a:tc>
                  <a:txBody>
                    <a:bodyPr/>
                    <a:lstStyle/>
                    <a:p>
                      <a:pPr algn="just" fontAlgn="b"/>
                      <a:endParaRPr lang="en-ZA" sz="1400" b="0"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400" b="0"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400" b="0"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400" b="0"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400" b="0"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179275">
                <a:tc>
                  <a:txBody>
                    <a:bodyPr/>
                    <a:lstStyle/>
                    <a:p>
                      <a:pPr algn="just" fontAlgn="b"/>
                      <a:r>
                        <a:rPr lang="en-ZA" sz="1400" b="0" i="0" u="sng" strike="noStrike" dirty="0">
                          <a:solidFill>
                            <a:schemeClr val="tx1"/>
                          </a:solidFill>
                          <a:latin typeface="Arial" pitchFamily="34" charset="0"/>
                          <a:cs typeface="Arial" pitchFamily="34" charset="0"/>
                        </a:rPr>
                        <a:t>Contingent </a:t>
                      </a:r>
                      <a:r>
                        <a:rPr lang="en-ZA" sz="1400" b="0" i="0" u="sng" strike="noStrike" dirty="0" smtClean="0">
                          <a:solidFill>
                            <a:schemeClr val="tx1"/>
                          </a:solidFill>
                          <a:latin typeface="Arial" pitchFamily="34" charset="0"/>
                          <a:cs typeface="Arial" pitchFamily="34" charset="0"/>
                        </a:rPr>
                        <a:t>Liabilities</a:t>
                      </a:r>
                      <a:r>
                        <a:rPr lang="en-ZA" sz="1400" b="0" i="0" u="sng" strike="noStrike" baseline="0" dirty="0" smtClean="0">
                          <a:solidFill>
                            <a:schemeClr val="tx1"/>
                          </a:solidFill>
                          <a:latin typeface="Arial" pitchFamily="34" charset="0"/>
                          <a:cs typeface="Arial" pitchFamily="34" charset="0"/>
                        </a:rPr>
                        <a:t> </a:t>
                      </a:r>
                      <a:endParaRPr lang="en-ZA" sz="1400" b="0" i="0" u="sng"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smtClean="0">
                          <a:solidFill>
                            <a:schemeClr val="tx1"/>
                          </a:solidFill>
                          <a:latin typeface="Arial" pitchFamily="34" charset="0"/>
                          <a:cs typeface="Arial" pitchFamily="34" charset="0"/>
                        </a:rPr>
                        <a:t>0</a:t>
                      </a:r>
                      <a:endParaRPr lang="en-ZA" sz="1400" b="0"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smtClean="0">
                          <a:solidFill>
                            <a:schemeClr val="tx1"/>
                          </a:solidFill>
                          <a:latin typeface="Arial" pitchFamily="34" charset="0"/>
                          <a:cs typeface="Arial" pitchFamily="34" charset="0"/>
                        </a:rPr>
                        <a:t>500</a:t>
                      </a:r>
                      <a:endParaRPr lang="en-ZA" sz="1400" b="0"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smtClean="0">
                          <a:solidFill>
                            <a:schemeClr val="tx1"/>
                          </a:solidFill>
                          <a:latin typeface="Arial" pitchFamily="34" charset="0"/>
                          <a:cs typeface="Arial" pitchFamily="34" charset="0"/>
                        </a:rPr>
                        <a:t>500</a:t>
                      </a:r>
                      <a:endParaRPr lang="en-ZA" sz="1400" b="0"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smtClean="0">
                          <a:solidFill>
                            <a:schemeClr val="tx1"/>
                          </a:solidFill>
                          <a:latin typeface="Arial" pitchFamily="34" charset="0"/>
                          <a:cs typeface="Arial" pitchFamily="34" charset="0"/>
                        </a:rPr>
                        <a:t>100%</a:t>
                      </a:r>
                      <a:endParaRPr lang="en-ZA" sz="1400" b="0"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r h="179275">
                <a:tc>
                  <a:txBody>
                    <a:bodyPr/>
                    <a:lstStyle/>
                    <a:p>
                      <a:pPr algn="just" fontAlgn="b"/>
                      <a:r>
                        <a:rPr lang="en-ZA" sz="1400" b="1" i="0" u="none" strike="noStrike" dirty="0">
                          <a:solidFill>
                            <a:schemeClr val="tx1"/>
                          </a:solidFill>
                          <a:latin typeface="Arial" pitchFamily="34" charset="0"/>
                          <a:cs typeface="Arial" pitchFamily="34" charset="0"/>
                        </a:rPr>
                        <a:t>Total</a:t>
                      </a: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400" b="1"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smtClean="0">
                          <a:solidFill>
                            <a:schemeClr val="tx1"/>
                          </a:solidFill>
                          <a:latin typeface="Arial" pitchFamily="34" charset="0"/>
                          <a:cs typeface="Arial" pitchFamily="34" charset="0"/>
                        </a:rPr>
                        <a:t>8 700</a:t>
                      </a:r>
                      <a:endParaRPr lang="en-ZA" sz="1400" b="1"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smtClean="0">
                          <a:solidFill>
                            <a:schemeClr val="tx1"/>
                          </a:solidFill>
                          <a:latin typeface="Arial" pitchFamily="34" charset="0"/>
                          <a:cs typeface="Arial" pitchFamily="34" charset="0"/>
                        </a:rPr>
                        <a:t>8 700</a:t>
                      </a:r>
                      <a:endParaRPr lang="en-ZA" sz="1400" b="1"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400" b="1" i="0" u="none" strike="noStrike" dirty="0">
                        <a:solidFill>
                          <a:schemeClr val="tx1"/>
                        </a:solidFill>
                        <a:latin typeface="Arial" pitchFamily="34" charset="0"/>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6"/>
                  </a:ext>
                </a:extLst>
              </a:tr>
              <a:tr h="3699650">
                <a:tc gridSpan="5">
                  <a:txBody>
                    <a:bodyPr/>
                    <a:lstStyle/>
                    <a:p>
                      <a:pPr algn="just"/>
                      <a:r>
                        <a:rPr lang="en-ZA" sz="1400" i="1" kern="1200" dirty="0">
                          <a:solidFill>
                            <a:schemeClr val="tx1"/>
                          </a:solidFill>
                          <a:latin typeface="Arial" pitchFamily="34" charset="0"/>
                          <a:ea typeface="+mn-ea"/>
                          <a:cs typeface="Arial" pitchFamily="34" charset="0"/>
                        </a:rPr>
                        <a:t>Notes</a:t>
                      </a:r>
                    </a:p>
                    <a:p>
                      <a:pPr algn="just"/>
                      <a:endParaRPr lang="en-ZA" sz="1400" i="1" kern="1200" dirty="0">
                        <a:solidFill>
                          <a:schemeClr val="tx1"/>
                        </a:solidFill>
                        <a:latin typeface="Arial" pitchFamily="34" charset="0"/>
                        <a:ea typeface="+mn-ea"/>
                        <a:cs typeface="Arial" pitchFamily="34" charset="0"/>
                      </a:endParaRPr>
                    </a:p>
                    <a:p>
                      <a:pPr algn="just"/>
                      <a:r>
                        <a:rPr lang="en-ZA" sz="1400" b="1" i="1" u="none" strike="noStrike" kern="1200" baseline="0" dirty="0">
                          <a:solidFill>
                            <a:schemeClr val="tx1"/>
                          </a:solidFill>
                          <a:latin typeface="Arial" pitchFamily="34" charset="0"/>
                          <a:ea typeface="+mn-ea"/>
                          <a:cs typeface="Arial" pitchFamily="34" charset="0"/>
                        </a:rPr>
                        <a:t>Legal claim :</a:t>
                      </a:r>
                    </a:p>
                    <a:p>
                      <a:pPr algn="just"/>
                      <a:endParaRPr lang="en-ZA" sz="1400" b="1" i="1" u="none" strike="noStrike" kern="1200" baseline="0" dirty="0">
                        <a:solidFill>
                          <a:schemeClr val="tx1"/>
                        </a:solidFill>
                        <a:latin typeface="Arial" pitchFamily="34" charset="0"/>
                        <a:ea typeface="+mn-ea"/>
                        <a:cs typeface="Arial" pitchFamily="34" charset="0"/>
                      </a:endParaRPr>
                    </a:p>
                    <a:p>
                      <a:pPr algn="just"/>
                      <a:r>
                        <a:rPr lang="en-US" sz="1400" b="1" i="1" u="none" strike="noStrike" kern="1200" baseline="0" dirty="0">
                          <a:solidFill>
                            <a:schemeClr val="tx1"/>
                          </a:solidFill>
                          <a:latin typeface="Arial" panose="020B0604020202020204" pitchFamily="34" charset="0"/>
                          <a:ea typeface="+mn-ea"/>
                          <a:cs typeface="Arial" panose="020B0604020202020204" pitchFamily="34" charset="0"/>
                        </a:rPr>
                        <a:t>A service Provider was ordered to pay R3.5 plus interest with legal costs to LNW in respect of lost assets within the     organization. The board is of the opinion that this claim is probable to be met in full in the near future. </a:t>
                      </a:r>
                      <a:endParaRPr lang="en-ZA" sz="1400" b="1" i="1" u="none" strike="noStrike" kern="1200" baseline="0" dirty="0">
                        <a:solidFill>
                          <a:schemeClr val="tx1"/>
                        </a:solidFill>
                        <a:latin typeface="Arial" pitchFamily="34" charset="0"/>
                        <a:ea typeface="+mn-ea"/>
                        <a:cs typeface="Arial" pitchFamily="34" charset="0"/>
                      </a:endParaRPr>
                    </a:p>
                    <a:p>
                      <a:pPr algn="just"/>
                      <a:endParaRPr lang="en-ZA" sz="1400" b="1" i="1" u="none" strike="noStrike" kern="1200" baseline="0" dirty="0">
                        <a:solidFill>
                          <a:schemeClr val="tx1"/>
                        </a:solidFill>
                        <a:latin typeface="Arial" pitchFamily="34" charset="0"/>
                        <a:ea typeface="+mn-ea"/>
                        <a:cs typeface="Arial" pitchFamily="34" charset="0"/>
                      </a:endParaRPr>
                    </a:p>
                    <a:p>
                      <a:pPr algn="just"/>
                      <a:endParaRPr lang="en-ZA" sz="1400" b="1" i="1" u="none" strike="noStrike" kern="1200" baseline="0" dirty="0">
                        <a:solidFill>
                          <a:schemeClr val="tx1"/>
                        </a:solidFill>
                        <a:latin typeface="Arial" pitchFamily="34" charset="0"/>
                        <a:ea typeface="+mn-ea"/>
                        <a:cs typeface="Arial" pitchFamily="34" charset="0"/>
                      </a:endParaRPr>
                    </a:p>
                    <a:p>
                      <a:pPr algn="just"/>
                      <a:r>
                        <a:rPr lang="en-ZA" sz="1400" b="1" i="1" u="none" strike="noStrike" kern="1200" baseline="0" dirty="0">
                          <a:solidFill>
                            <a:schemeClr val="tx1"/>
                          </a:solidFill>
                          <a:latin typeface="Arial" pitchFamily="34" charset="0"/>
                          <a:ea typeface="+mn-ea"/>
                          <a:cs typeface="Arial" pitchFamily="34" charset="0"/>
                        </a:rPr>
                        <a:t>Land claim :</a:t>
                      </a:r>
                    </a:p>
                    <a:p>
                      <a:pPr algn="just"/>
                      <a:endParaRPr lang="en-ZA" sz="1400" b="1" i="1" u="none" strike="noStrike" kern="1200" baseline="0" dirty="0">
                        <a:solidFill>
                          <a:schemeClr val="tx1"/>
                        </a:solidFill>
                        <a:latin typeface="Arial" pitchFamily="34" charset="0"/>
                        <a:ea typeface="+mn-ea"/>
                        <a:cs typeface="Arial" pitchFamily="34" charset="0"/>
                      </a:endParaRPr>
                    </a:p>
                    <a:p>
                      <a:pPr algn="just"/>
                      <a:r>
                        <a:rPr lang="en-ZA" sz="1400" b="1" i="1" u="none" strike="noStrike" kern="1200" baseline="0" dirty="0">
                          <a:solidFill>
                            <a:schemeClr val="tx1"/>
                          </a:solidFill>
                          <a:latin typeface="Arial" pitchFamily="34" charset="0"/>
                          <a:ea typeface="+mn-ea"/>
                          <a:cs typeface="Arial" pitchFamily="34" charset="0"/>
                        </a:rPr>
                        <a:t>LNW purchased a farm in 2003 which became a subject of successful land claim . The value of the farm was R2.7m. Land claim Commissioner took possession of the farm in 2005and did not pay any money to LNW . The latter is currently under legal dispute.</a:t>
                      </a:r>
                      <a:endParaRPr lang="en-ZA" sz="1400" b="0" i="1" u="none" strike="noStrike" kern="1200" baseline="0" dirty="0">
                        <a:solidFill>
                          <a:schemeClr val="tx1"/>
                        </a:solidFill>
                        <a:latin typeface="Arial" pitchFamily="34" charset="0"/>
                        <a:ea typeface="+mn-ea"/>
                        <a:cs typeface="Arial" pitchFamily="34" charset="0"/>
                      </a:endParaRPr>
                    </a:p>
                    <a:p>
                      <a:pPr algn="just"/>
                      <a:endParaRPr lang="en-ZA" sz="1400" b="0" i="0" u="none" strike="noStrike" kern="1200" baseline="0" dirty="0">
                        <a:solidFill>
                          <a:schemeClr val="tx1"/>
                        </a:solidFill>
                        <a:latin typeface="Arial" pitchFamily="34" charset="0"/>
                        <a:ea typeface="+mn-ea"/>
                        <a:cs typeface="Arial" pitchFamily="34" charset="0"/>
                      </a:endParaRPr>
                    </a:p>
                  </a:txBody>
                  <a:tcPr marL="5499" marR="5499" marT="54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fontAlgn="b"/>
                      <a:endParaRPr lang="en-ZA" sz="1600" b="1" i="0" u="none" strike="noStrike" dirty="0">
                        <a:solidFill>
                          <a:srgbClr val="0070C0"/>
                        </a:solidFill>
                        <a:latin typeface="Calibri"/>
                      </a:endParaRPr>
                    </a:p>
                  </a:txBody>
                  <a:tcPr marL="5499" marR="5499" marT="5499"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pPr algn="r" fontAlgn="b"/>
                      <a:endParaRPr lang="en-ZA" sz="1600" b="1" i="0" u="none" strike="noStrike" dirty="0">
                        <a:solidFill>
                          <a:srgbClr val="0070C0"/>
                        </a:solidFill>
                        <a:latin typeface="Calibri"/>
                      </a:endParaRPr>
                    </a:p>
                  </a:txBody>
                  <a:tcPr marL="5499" marR="5499" marT="5499"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pPr algn="r" fontAlgn="b"/>
                      <a:endParaRPr lang="en-ZA" sz="1600" b="1" i="0" u="none" strike="noStrike" dirty="0">
                        <a:solidFill>
                          <a:srgbClr val="0070C0"/>
                        </a:solidFill>
                        <a:latin typeface="Calibri"/>
                      </a:endParaRPr>
                    </a:p>
                  </a:txBody>
                  <a:tcPr marL="5499" marR="5499" marT="5499"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pPr algn="r" fontAlgn="b"/>
                      <a:endParaRPr lang="en-ZA" sz="1600" b="1" i="0" u="none" strike="noStrike" dirty="0">
                        <a:solidFill>
                          <a:srgbClr val="0070C0"/>
                        </a:solidFill>
                        <a:latin typeface="Calibri"/>
                      </a:endParaRPr>
                    </a:p>
                  </a:txBody>
                  <a:tcPr marL="5499" marR="5499" marT="5499"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3" name="Title 2"/>
          <p:cNvSpPr>
            <a:spLocks noGrp="1"/>
          </p:cNvSpPr>
          <p:nvPr>
            <p:ph type="title"/>
          </p:nvPr>
        </p:nvSpPr>
        <p:spPr>
          <a:xfrm>
            <a:off x="1520042" y="0"/>
            <a:ext cx="10428649" cy="705678"/>
          </a:xfrm>
        </p:spPr>
        <p:txBody>
          <a:bodyPr/>
          <a:lstStyle/>
          <a:p>
            <a:r>
              <a:rPr lang="en-ZA" sz="2400" dirty="0"/>
              <a:t>CONTIGENT LIABILITIES AND ASSETS </a:t>
            </a:r>
          </a:p>
        </p:txBody>
      </p:sp>
    </p:spTree>
    <p:extLst>
      <p:ext uri="{BB962C8B-B14F-4D97-AF65-F5344CB8AC3E}">
        <p14:creationId xmlns:p14="http://schemas.microsoft.com/office/powerpoint/2010/main" xmlns="" val="282613260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8780" y="90075"/>
            <a:ext cx="8931570" cy="578666"/>
          </a:xfrm>
        </p:spPr>
        <p:txBody>
          <a:bodyPr/>
          <a:lstStyle/>
          <a:p>
            <a:r>
              <a:rPr lang="en-ZA" sz="2400" dirty="0"/>
              <a:t>Analysis: matters relating the audit report per year</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125651093"/>
              </p:ext>
            </p:extLst>
          </p:nvPr>
        </p:nvGraphicFramePr>
        <p:xfrm>
          <a:off x="1555847" y="668742"/>
          <a:ext cx="10900975" cy="6482593"/>
        </p:xfrm>
        <a:graphic>
          <a:graphicData uri="http://schemas.openxmlformats.org/drawingml/2006/table">
            <a:tbl>
              <a:tblPr firstRow="1" bandRow="1">
                <a:tableStyleId>{F5AB1C69-6EDB-4FF4-983F-18BD219EF322}</a:tableStyleId>
              </a:tblPr>
              <a:tblGrid>
                <a:gridCol w="2180195">
                  <a:extLst>
                    <a:ext uri="{9D8B030D-6E8A-4147-A177-3AD203B41FA5}">
                      <a16:colId xmlns="" xmlns:a16="http://schemas.microsoft.com/office/drawing/2014/main" val="20000"/>
                    </a:ext>
                  </a:extLst>
                </a:gridCol>
                <a:gridCol w="2180195">
                  <a:extLst>
                    <a:ext uri="{9D8B030D-6E8A-4147-A177-3AD203B41FA5}">
                      <a16:colId xmlns="" xmlns:a16="http://schemas.microsoft.com/office/drawing/2014/main" val="20001"/>
                    </a:ext>
                  </a:extLst>
                </a:gridCol>
                <a:gridCol w="2180195">
                  <a:extLst>
                    <a:ext uri="{9D8B030D-6E8A-4147-A177-3AD203B41FA5}">
                      <a16:colId xmlns="" xmlns:a16="http://schemas.microsoft.com/office/drawing/2014/main" val="20002"/>
                    </a:ext>
                  </a:extLst>
                </a:gridCol>
                <a:gridCol w="2180195">
                  <a:extLst>
                    <a:ext uri="{9D8B030D-6E8A-4147-A177-3AD203B41FA5}">
                      <a16:colId xmlns="" xmlns:a16="http://schemas.microsoft.com/office/drawing/2014/main" val="20003"/>
                    </a:ext>
                  </a:extLst>
                </a:gridCol>
                <a:gridCol w="2180195">
                  <a:extLst>
                    <a:ext uri="{9D8B030D-6E8A-4147-A177-3AD203B41FA5}">
                      <a16:colId xmlns="" xmlns:a16="http://schemas.microsoft.com/office/drawing/2014/main" val="20004"/>
                    </a:ext>
                  </a:extLst>
                </a:gridCol>
              </a:tblGrid>
              <a:tr h="329219">
                <a:tc>
                  <a:txBody>
                    <a:bodyPr/>
                    <a:lstStyle/>
                    <a:p>
                      <a:r>
                        <a:rPr lang="en-ZA" sz="1600" dirty="0" smtClean="0">
                          <a:solidFill>
                            <a:schemeClr val="tx1"/>
                          </a:solidFill>
                          <a:latin typeface="Arial" pitchFamily="34" charset="0"/>
                          <a:cs typeface="Arial" pitchFamily="34" charset="0"/>
                        </a:rPr>
                        <a:t>2012/13</a:t>
                      </a:r>
                      <a:endParaRPr lang="en-ZA" sz="1600" dirty="0">
                        <a:solidFill>
                          <a:schemeClr val="tx1"/>
                        </a:solidFill>
                        <a:latin typeface="Arial" pitchFamily="34" charset="0"/>
                        <a:cs typeface="Arial" pitchFamily="34" charset="0"/>
                      </a:endParaRPr>
                    </a:p>
                  </a:txBody>
                  <a:tcPr>
                    <a:solidFill>
                      <a:schemeClr val="accent1">
                        <a:lumMod val="40000"/>
                        <a:lumOff val="60000"/>
                      </a:schemeClr>
                    </a:solidFill>
                  </a:tcPr>
                </a:tc>
                <a:tc>
                  <a:txBody>
                    <a:bodyPr/>
                    <a:lstStyle/>
                    <a:p>
                      <a:r>
                        <a:rPr lang="en-ZA" sz="1600" dirty="0" smtClean="0">
                          <a:solidFill>
                            <a:schemeClr val="tx1"/>
                          </a:solidFill>
                          <a:latin typeface="Arial" pitchFamily="34" charset="0"/>
                          <a:cs typeface="Arial" pitchFamily="34" charset="0"/>
                        </a:rPr>
                        <a:t>2013/14</a:t>
                      </a:r>
                      <a:endParaRPr lang="en-ZA" sz="1600" dirty="0">
                        <a:solidFill>
                          <a:schemeClr val="tx1"/>
                        </a:solidFill>
                        <a:latin typeface="Arial" pitchFamily="34" charset="0"/>
                        <a:cs typeface="Arial" pitchFamily="34" charset="0"/>
                      </a:endParaRPr>
                    </a:p>
                  </a:txBody>
                  <a:tcPr>
                    <a:solidFill>
                      <a:schemeClr val="accent1">
                        <a:lumMod val="40000"/>
                        <a:lumOff val="60000"/>
                      </a:schemeClr>
                    </a:solidFill>
                  </a:tcPr>
                </a:tc>
                <a:tc>
                  <a:txBody>
                    <a:bodyPr/>
                    <a:lstStyle/>
                    <a:p>
                      <a:r>
                        <a:rPr lang="en-ZA" sz="1600" dirty="0" smtClean="0">
                          <a:solidFill>
                            <a:schemeClr val="tx1"/>
                          </a:solidFill>
                          <a:latin typeface="Arial" pitchFamily="34" charset="0"/>
                          <a:cs typeface="Arial" pitchFamily="34" charset="0"/>
                        </a:rPr>
                        <a:t>2014/15</a:t>
                      </a:r>
                      <a:endParaRPr lang="en-ZA" sz="1600" dirty="0">
                        <a:solidFill>
                          <a:schemeClr val="tx1"/>
                        </a:solidFill>
                        <a:latin typeface="Arial" pitchFamily="34" charset="0"/>
                        <a:cs typeface="Arial" pitchFamily="34" charset="0"/>
                      </a:endParaRPr>
                    </a:p>
                  </a:txBody>
                  <a:tcPr>
                    <a:solidFill>
                      <a:schemeClr val="accent1">
                        <a:lumMod val="40000"/>
                        <a:lumOff val="60000"/>
                      </a:schemeClr>
                    </a:solidFill>
                  </a:tcPr>
                </a:tc>
                <a:tc>
                  <a:txBody>
                    <a:bodyPr/>
                    <a:lstStyle/>
                    <a:p>
                      <a:r>
                        <a:rPr lang="en-ZA" sz="1600" dirty="0" smtClean="0">
                          <a:solidFill>
                            <a:schemeClr val="tx1"/>
                          </a:solidFill>
                          <a:latin typeface="Arial" pitchFamily="34" charset="0"/>
                          <a:cs typeface="Arial" pitchFamily="34" charset="0"/>
                        </a:rPr>
                        <a:t>2015/16</a:t>
                      </a:r>
                      <a:endParaRPr lang="en-ZA" sz="1600" dirty="0">
                        <a:solidFill>
                          <a:schemeClr val="tx1"/>
                        </a:solidFill>
                        <a:latin typeface="Arial" pitchFamily="34" charset="0"/>
                        <a:cs typeface="Arial" pitchFamily="34" charset="0"/>
                      </a:endParaRPr>
                    </a:p>
                  </a:txBody>
                  <a:tcPr>
                    <a:solidFill>
                      <a:schemeClr val="accent1">
                        <a:lumMod val="40000"/>
                        <a:lumOff val="60000"/>
                      </a:schemeClr>
                    </a:solidFill>
                  </a:tcPr>
                </a:tc>
                <a:tc>
                  <a:txBody>
                    <a:bodyPr/>
                    <a:lstStyle/>
                    <a:p>
                      <a:r>
                        <a:rPr lang="en-ZA" sz="1600" dirty="0" smtClean="0">
                          <a:solidFill>
                            <a:schemeClr val="tx1"/>
                          </a:solidFill>
                          <a:latin typeface="Arial" pitchFamily="34" charset="0"/>
                          <a:cs typeface="Arial" pitchFamily="34" charset="0"/>
                        </a:rPr>
                        <a:t>2016/17</a:t>
                      </a:r>
                      <a:endParaRPr lang="en-ZA" sz="1600" dirty="0">
                        <a:solidFill>
                          <a:schemeClr val="tx1"/>
                        </a:solidFill>
                        <a:latin typeface="Arial" pitchFamily="34" charset="0"/>
                        <a:cs typeface="Arial" pitchFamily="34" charset="0"/>
                      </a:endParaRPr>
                    </a:p>
                  </a:txBody>
                  <a:tcPr>
                    <a:solidFill>
                      <a:schemeClr val="accent1">
                        <a:lumMod val="40000"/>
                        <a:lumOff val="60000"/>
                      </a:schemeClr>
                    </a:solidFill>
                  </a:tcPr>
                </a:tc>
                <a:extLst>
                  <a:ext uri="{0D108BD9-81ED-4DB2-BD59-A6C34878D82A}">
                    <a16:rowId xmlns="" xmlns:a16="http://schemas.microsoft.com/office/drawing/2014/main" val="10000"/>
                  </a:ext>
                </a:extLst>
              </a:tr>
              <a:tr h="447553">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ZA" sz="1600" b="1" i="1" kern="1200" baseline="0" dirty="0">
                          <a:solidFill>
                            <a:schemeClr val="dk1"/>
                          </a:solidFill>
                          <a:latin typeface="Arial" pitchFamily="34" charset="0"/>
                          <a:ea typeface="+mn-ea"/>
                          <a:cs typeface="Arial" pitchFamily="34" charset="0"/>
                        </a:rPr>
                        <a:t>Unqualified </a:t>
                      </a:r>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b="1" i="1" kern="1200" baseline="0" dirty="0">
                          <a:solidFill>
                            <a:schemeClr val="dk1"/>
                          </a:solidFill>
                          <a:latin typeface="Arial" pitchFamily="34" charset="0"/>
                          <a:ea typeface="+mn-ea"/>
                          <a:cs typeface="Arial" pitchFamily="34" charset="0"/>
                        </a:rPr>
                        <a:t>Unqualified </a:t>
                      </a:r>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b="1" i="1" kern="1200" baseline="0" dirty="0">
                          <a:solidFill>
                            <a:schemeClr val="dk1"/>
                          </a:solidFill>
                          <a:latin typeface="Arial" pitchFamily="34" charset="0"/>
                          <a:ea typeface="+mn-ea"/>
                          <a:cs typeface="Arial" pitchFamily="34" charset="0"/>
                        </a:rPr>
                        <a:t>Unqualified </a:t>
                      </a:r>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ZA" sz="1600" b="1" i="1" kern="1200" baseline="0" dirty="0">
                          <a:solidFill>
                            <a:schemeClr val="dk1"/>
                          </a:solidFill>
                          <a:latin typeface="Arial" pitchFamily="34" charset="0"/>
                          <a:ea typeface="+mn-ea"/>
                          <a:cs typeface="Arial" pitchFamily="34" charset="0"/>
                        </a:rPr>
                        <a:t>Unqualified </a:t>
                      </a:r>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ZA" sz="1600" b="1" i="1" kern="1200" baseline="0" dirty="0" smtClean="0">
                          <a:solidFill>
                            <a:schemeClr val="dk1"/>
                          </a:solidFill>
                          <a:latin typeface="Arial" pitchFamily="34" charset="0"/>
                          <a:ea typeface="+mn-ea"/>
                          <a:cs typeface="Arial" pitchFamily="34" charset="0"/>
                        </a:rPr>
                        <a:t>Qualified</a:t>
                      </a:r>
                      <a:endParaRPr lang="en-ZA" sz="1600" b="1" i="1" kern="1200" baseline="0" dirty="0">
                        <a:solidFill>
                          <a:schemeClr val="dk1"/>
                        </a:solidFill>
                        <a:latin typeface="Arial" pitchFamily="34" charset="0"/>
                        <a:ea typeface="+mn-ea"/>
                        <a:cs typeface="Arial" pitchFamily="34" charset="0"/>
                      </a:endParaRPr>
                    </a:p>
                  </a:txBody>
                  <a:tcPr>
                    <a:noFill/>
                  </a:tcPr>
                </a:tc>
                <a:extLst>
                  <a:ext uri="{0D108BD9-81ED-4DB2-BD59-A6C34878D82A}">
                    <a16:rowId xmlns="" xmlns:a16="http://schemas.microsoft.com/office/drawing/2014/main" val="10002"/>
                  </a:ext>
                </a:extLst>
              </a:tr>
              <a:tr h="559673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a:solidFill>
                            <a:schemeClr val="dk1"/>
                          </a:solidFill>
                          <a:effectLst/>
                          <a:latin typeface="+mn-lt"/>
                          <a:ea typeface="+mn-ea"/>
                          <a:cs typeface="+mn-cs"/>
                        </a:rPr>
                        <a:t>The accounting authority did not take effective steps to collect all money due to the Lepelle Northern Water, as required in terms of section 51(1)(b)(</a:t>
                      </a:r>
                      <a:r>
                        <a:rPr lang="en-ZA" sz="1600" kern="1200" dirty="0" err="1">
                          <a:solidFill>
                            <a:schemeClr val="dk1"/>
                          </a:solidFill>
                          <a:effectLst/>
                          <a:latin typeface="+mn-lt"/>
                          <a:ea typeface="+mn-ea"/>
                          <a:cs typeface="+mn-cs"/>
                        </a:rPr>
                        <a:t>i</a:t>
                      </a:r>
                      <a:r>
                        <a:rPr lang="en-ZA" sz="1600" kern="1200" dirty="0">
                          <a:solidFill>
                            <a:schemeClr val="dk1"/>
                          </a:solidFill>
                          <a:effectLst/>
                          <a:latin typeface="+mn-lt"/>
                          <a:ea typeface="+mn-ea"/>
                          <a:cs typeface="+mn-cs"/>
                        </a:rPr>
                        <a:t>) of the PFMA, as 80% of total accounts receivable was provided as doubtful debt</a:t>
                      </a:r>
                      <a:r>
                        <a:rPr lang="en-ZA" sz="1600" kern="1200" dirty="0" smtClean="0">
                          <a:solidFill>
                            <a:schemeClr val="dk1"/>
                          </a:solidFill>
                          <a:effectLst/>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a:effectLst/>
                      </a:endParaRPr>
                    </a:p>
                  </a:txBody>
                  <a:tcPr anchor="ctr">
                    <a:no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lang="en-ZA" sz="1600" kern="1200" dirty="0">
                          <a:solidFill>
                            <a:schemeClr val="dk1"/>
                          </a:solidFill>
                          <a:effectLst/>
                          <a:latin typeface="+mn-lt"/>
                          <a:ea typeface="+mn-ea"/>
                          <a:cs typeface="+mn-cs"/>
                        </a:rPr>
                        <a:t>The accounting authority did not take effective steps to collect all money due to the Lepelle Northern Water, as required in terms of section 51(1)(b)(</a:t>
                      </a:r>
                      <a:r>
                        <a:rPr lang="en-ZA" sz="1600" kern="1200" dirty="0" err="1">
                          <a:solidFill>
                            <a:schemeClr val="dk1"/>
                          </a:solidFill>
                          <a:effectLst/>
                          <a:latin typeface="+mn-lt"/>
                          <a:ea typeface="+mn-ea"/>
                          <a:cs typeface="+mn-cs"/>
                        </a:rPr>
                        <a:t>i</a:t>
                      </a:r>
                      <a:r>
                        <a:rPr lang="en-ZA" sz="1600" kern="1200" dirty="0">
                          <a:solidFill>
                            <a:schemeClr val="dk1"/>
                          </a:solidFill>
                          <a:effectLst/>
                          <a:latin typeface="+mn-lt"/>
                          <a:ea typeface="+mn-ea"/>
                          <a:cs typeface="+mn-cs"/>
                        </a:rPr>
                        <a:t>) of the PFMA, as 80% of total accounts receivable was provided as doubtful debt</a:t>
                      </a:r>
                      <a:r>
                        <a:rPr lang="en-ZA" sz="1600" kern="1200" dirty="0" smtClean="0">
                          <a:solidFill>
                            <a:schemeClr val="dk1"/>
                          </a:solidFill>
                          <a:effectLst/>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dirty="0">
                        <a:effectLst/>
                      </a:endParaRPr>
                    </a:p>
                  </a:txBody>
                  <a:tcPr anchor="ctr">
                    <a:no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lang="en-ZA" sz="1600" kern="1200" dirty="0">
                          <a:solidFill>
                            <a:schemeClr val="dk1"/>
                          </a:solidFill>
                          <a:effectLst/>
                          <a:latin typeface="+mn-lt"/>
                          <a:ea typeface="+mn-ea"/>
                          <a:cs typeface="+mn-cs"/>
                        </a:rPr>
                        <a:t>The accounting authority did not take effective steps to collect all money due to the Lepelle Northern Water, as required in terms of section 51(1)(b)(</a:t>
                      </a:r>
                      <a:r>
                        <a:rPr lang="en-ZA" sz="1600" kern="1200" dirty="0" err="1">
                          <a:solidFill>
                            <a:schemeClr val="dk1"/>
                          </a:solidFill>
                          <a:effectLst/>
                          <a:latin typeface="+mn-lt"/>
                          <a:ea typeface="+mn-ea"/>
                          <a:cs typeface="+mn-cs"/>
                        </a:rPr>
                        <a:t>i</a:t>
                      </a:r>
                      <a:r>
                        <a:rPr lang="en-ZA" sz="1600" kern="1200" dirty="0">
                          <a:solidFill>
                            <a:schemeClr val="dk1"/>
                          </a:solidFill>
                          <a:effectLst/>
                          <a:latin typeface="+mn-lt"/>
                          <a:ea typeface="+mn-ea"/>
                          <a:cs typeface="+mn-cs"/>
                        </a:rPr>
                        <a:t>) of the PFMA, as 80% of total accounts receivable was provided as doubtful debt</a:t>
                      </a:r>
                      <a:r>
                        <a:rPr lang="en-ZA" sz="1600" kern="1200" dirty="0" smtClean="0">
                          <a:solidFill>
                            <a:schemeClr val="dk1"/>
                          </a:solidFill>
                          <a:effectLst/>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dirty="0">
                        <a:effectLst/>
                      </a:endParaRPr>
                    </a:p>
                  </a:txBody>
                  <a:tcPr anchor="ctr">
                    <a:no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lang="en-ZA" sz="1600" kern="1200" dirty="0">
                          <a:solidFill>
                            <a:schemeClr val="dk1"/>
                          </a:solidFill>
                          <a:effectLst/>
                          <a:latin typeface="+mn-lt"/>
                          <a:ea typeface="+mn-ea"/>
                          <a:cs typeface="+mn-cs"/>
                        </a:rPr>
                        <a:t>The accounting authority did not take effective steps to collect all money due to the Lepelle Northern Water, as required in terms of section 51(1)(b)(</a:t>
                      </a:r>
                      <a:r>
                        <a:rPr lang="en-ZA" sz="1600" kern="1200" dirty="0" err="1">
                          <a:solidFill>
                            <a:schemeClr val="dk1"/>
                          </a:solidFill>
                          <a:effectLst/>
                          <a:latin typeface="+mn-lt"/>
                          <a:ea typeface="+mn-ea"/>
                          <a:cs typeface="+mn-cs"/>
                        </a:rPr>
                        <a:t>i</a:t>
                      </a:r>
                      <a:r>
                        <a:rPr lang="en-ZA" sz="1600" kern="1200" dirty="0">
                          <a:solidFill>
                            <a:schemeClr val="dk1"/>
                          </a:solidFill>
                          <a:effectLst/>
                          <a:latin typeface="+mn-lt"/>
                          <a:ea typeface="+mn-ea"/>
                          <a:cs typeface="+mn-cs"/>
                        </a:rPr>
                        <a:t>) of the PFMA, as 80% of total accounts receivable was provided as doubtful debt</a:t>
                      </a:r>
                      <a:r>
                        <a:rPr lang="en-ZA" sz="1600" kern="1200" dirty="0" smtClean="0">
                          <a:solidFill>
                            <a:schemeClr val="dk1"/>
                          </a:solidFill>
                          <a:effectLst/>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dirty="0">
                        <a:effectLst/>
                      </a:endParaRPr>
                    </a:p>
                  </a:txBody>
                  <a:tcPr anchor="c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a:solidFill>
                            <a:schemeClr val="dk1"/>
                          </a:solidFill>
                          <a:effectLst/>
                          <a:latin typeface="+mn-lt"/>
                          <a:ea typeface="+mn-ea"/>
                          <a:cs typeface="+mn-cs"/>
                        </a:rPr>
                        <a:t>The accounting authority did not take effective steps to collect all money due to the Lepelle Northern Water, as required in terms of section 51(1)(b)(</a:t>
                      </a:r>
                      <a:r>
                        <a:rPr lang="en-ZA" sz="1600" kern="1200" dirty="0" err="1">
                          <a:solidFill>
                            <a:schemeClr val="dk1"/>
                          </a:solidFill>
                          <a:effectLst/>
                          <a:latin typeface="+mn-lt"/>
                          <a:ea typeface="+mn-ea"/>
                          <a:cs typeface="+mn-cs"/>
                        </a:rPr>
                        <a:t>i</a:t>
                      </a:r>
                      <a:r>
                        <a:rPr lang="en-ZA" sz="1600" kern="1200" dirty="0">
                          <a:solidFill>
                            <a:schemeClr val="dk1"/>
                          </a:solidFill>
                          <a:effectLst/>
                          <a:latin typeface="+mn-lt"/>
                          <a:ea typeface="+mn-ea"/>
                          <a:cs typeface="+mn-cs"/>
                        </a:rPr>
                        <a:t>) of the PFMA, as 80% of total accounts receivable was provided as doubtful debt</a:t>
                      </a:r>
                      <a:r>
                        <a:rPr lang="en-ZA" sz="1600" kern="1200" dirty="0" smtClean="0">
                          <a:solidFill>
                            <a:schemeClr val="dk1"/>
                          </a:solidFill>
                          <a:effectLst/>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6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mn-lt"/>
                          <a:ea typeface="+mn-ea"/>
                          <a:cs typeface="+mn-cs"/>
                        </a:rPr>
                        <a:t>That the entity</a:t>
                      </a:r>
                      <a:r>
                        <a:rPr lang="en-ZA" sz="1600" kern="1200" baseline="0" dirty="0" smtClean="0">
                          <a:solidFill>
                            <a:schemeClr val="dk1"/>
                          </a:solidFill>
                          <a:effectLst/>
                          <a:latin typeface="+mn-lt"/>
                          <a:ea typeface="+mn-ea"/>
                          <a:cs typeface="+mn-cs"/>
                        </a:rPr>
                        <a:t> did not componentise significant part of infrastructure assets and building in order to depreciate them separately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a:effectLst/>
                      </a:endParaRPr>
                    </a:p>
                  </a:txBody>
                  <a:tcPr anchor="ctr">
                    <a:noFill/>
                  </a:tcPr>
                </a:tc>
                <a:extLst>
                  <a:ext uri="{0D108BD9-81ED-4DB2-BD59-A6C34878D82A}">
                    <a16:rowId xmlns="" xmlns:a16="http://schemas.microsoft.com/office/drawing/2014/main" val="10004"/>
                  </a:ext>
                </a:extLst>
              </a:tr>
            </a:tbl>
          </a:graphicData>
        </a:graphic>
      </p:graphicFrame>
      <p:sp>
        <p:nvSpPr>
          <p:cNvPr id="4" name="Slide Number Placeholder 3"/>
          <p:cNvSpPr>
            <a:spLocks noGrp="1"/>
          </p:cNvSpPr>
          <p:nvPr>
            <p:ph type="sldNum" sz="quarter" idx="12"/>
          </p:nvPr>
        </p:nvSpPr>
        <p:spPr>
          <a:xfrm>
            <a:off x="8345213" y="6053399"/>
            <a:ext cx="2133600" cy="365125"/>
          </a:xfrm>
        </p:spPr>
        <p:txBody>
          <a:bodyPr/>
          <a:lstStyle/>
          <a:p>
            <a:fld id="{48F0A114-0370-4CC0-9313-334D49B2E98A}" type="slidenum">
              <a:rPr lang="en-ZA">
                <a:solidFill>
                  <a:prstClr val="black"/>
                </a:solidFill>
              </a:rPr>
              <a:pPr/>
              <a:t>15</a:t>
            </a:fld>
            <a:endParaRPr lang="en-ZA" dirty="0">
              <a:solidFill>
                <a:prstClr val="black"/>
              </a:solidFill>
            </a:endParaRPr>
          </a:p>
        </p:txBody>
      </p:sp>
    </p:spTree>
    <p:extLst>
      <p:ext uri="{BB962C8B-B14F-4D97-AF65-F5344CB8AC3E}">
        <p14:creationId xmlns:p14="http://schemas.microsoft.com/office/powerpoint/2010/main" xmlns="" val="10761886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smtClean="0"/>
              <a:t>Trend analysis: Matters related to audit report </a:t>
            </a:r>
            <a:endParaRPr lang="en-US" sz="2400" dirty="0"/>
          </a:p>
        </p:txBody>
      </p:sp>
      <p:pic>
        <p:nvPicPr>
          <p:cNvPr id="4" name="Content Placeholder 3"/>
          <p:cNvPicPr>
            <a:picLocks noGrp="1" noChangeAspect="1"/>
          </p:cNvPicPr>
          <p:nvPr>
            <p:ph idx="1"/>
          </p:nvPr>
        </p:nvPicPr>
        <p:blipFill>
          <a:blip r:embed="rId2" cstate="print"/>
          <a:stretch>
            <a:fillRect/>
          </a:stretch>
        </p:blipFill>
        <p:spPr>
          <a:xfrm>
            <a:off x="1709008" y="750303"/>
            <a:ext cx="5346816" cy="2686955"/>
          </a:xfrm>
          <a:prstGeom prst="rect">
            <a:avLst/>
          </a:prstGeom>
        </p:spPr>
      </p:pic>
      <p:pic>
        <p:nvPicPr>
          <p:cNvPr id="5" name="Picture 4"/>
          <p:cNvPicPr>
            <a:picLocks noChangeAspect="1"/>
          </p:cNvPicPr>
          <p:nvPr/>
        </p:nvPicPr>
        <p:blipFill>
          <a:blip r:embed="rId3" cstate="print"/>
          <a:stretch>
            <a:fillRect/>
          </a:stretch>
        </p:blipFill>
        <p:spPr>
          <a:xfrm>
            <a:off x="4382416" y="3582648"/>
            <a:ext cx="6365531" cy="2968054"/>
          </a:xfrm>
          <a:prstGeom prst="rect">
            <a:avLst/>
          </a:prstGeom>
        </p:spPr>
      </p:pic>
    </p:spTree>
    <p:extLst>
      <p:ext uri="{BB962C8B-B14F-4D97-AF65-F5344CB8AC3E}">
        <p14:creationId xmlns:p14="http://schemas.microsoft.com/office/powerpoint/2010/main" xmlns="" val="3952566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Comparative analysis </a:t>
            </a:r>
            <a:endParaRPr lang="en-US" sz="2800"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xmlns="" val="2994643493"/>
              </p:ext>
            </p:extLst>
          </p:nvPr>
        </p:nvGraphicFramePr>
        <p:xfrm>
          <a:off x="1719618" y="974361"/>
          <a:ext cx="9193221" cy="3624935"/>
        </p:xfrm>
        <a:graphic>
          <a:graphicData uri="http://schemas.openxmlformats.org/presentationml/2006/ole">
            <p:oleObj spid="_x0000_s3095" name="Worksheet" r:id="rId3" imgW="5657959" imgH="1343131" progId="Excel.Sheet.12">
              <p:embed/>
            </p:oleObj>
          </a:graphicData>
        </a:graphic>
      </p:graphicFrame>
    </p:spTree>
    <p:extLst>
      <p:ext uri="{BB962C8B-B14F-4D97-AF65-F5344CB8AC3E}">
        <p14:creationId xmlns:p14="http://schemas.microsoft.com/office/powerpoint/2010/main" xmlns="" val="134048699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Action plan</a:t>
            </a:r>
          </a:p>
        </p:txBody>
      </p:sp>
      <p:sp>
        <p:nvSpPr>
          <p:cNvPr id="5" name="Slide Number Placeholder 3"/>
          <p:cNvSpPr>
            <a:spLocks noGrp="1"/>
          </p:cNvSpPr>
          <p:nvPr>
            <p:ph type="sldNum" sz="quarter" idx="12"/>
          </p:nvPr>
        </p:nvSpPr>
        <p:spPr>
          <a:xfrm>
            <a:off x="8345213" y="6053399"/>
            <a:ext cx="2133600" cy="365125"/>
          </a:xfrm>
        </p:spPr>
        <p:txBody>
          <a:bodyPr/>
          <a:lstStyle/>
          <a:p>
            <a:fld id="{48F0A114-0370-4CC0-9313-334D49B2E98A}" type="slidenum">
              <a:rPr lang="en-ZA">
                <a:solidFill>
                  <a:prstClr val="black"/>
                </a:solidFill>
              </a:rPr>
              <a:pPr/>
              <a:t>18</a:t>
            </a:fld>
            <a:endParaRPr lang="en-ZA"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1333072754"/>
              </p:ext>
            </p:extLst>
          </p:nvPr>
        </p:nvGraphicFramePr>
        <p:xfrm>
          <a:off x="1524007" y="719666"/>
          <a:ext cx="10153332" cy="5333732"/>
        </p:xfrm>
        <a:graphic>
          <a:graphicData uri="http://schemas.openxmlformats.org/drawingml/2006/table">
            <a:tbl>
              <a:tblPr firstRow="1" bandRow="1">
                <a:tableStyleId>{5C22544A-7EE6-4342-B048-85BDC9FD1C3A}</a:tableStyleId>
              </a:tblPr>
              <a:tblGrid>
                <a:gridCol w="3384444"/>
                <a:gridCol w="3384444"/>
                <a:gridCol w="3384444"/>
              </a:tblGrid>
              <a:tr h="438718">
                <a:tc>
                  <a:txBody>
                    <a:bodyPr/>
                    <a:lstStyle/>
                    <a:p>
                      <a:r>
                        <a:rPr lang="en-ZA" sz="1600" dirty="0" smtClean="0">
                          <a:latin typeface="Arial" pitchFamily="34" charset="0"/>
                          <a:cs typeface="Arial" pitchFamily="34" charset="0"/>
                        </a:rPr>
                        <a:t>Major Finding</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Root Cause</a:t>
                      </a:r>
                      <a:endParaRPr lang="en-ZA" sz="1600" dirty="0">
                        <a:latin typeface="Arial" pitchFamily="34" charset="0"/>
                        <a:cs typeface="Arial" pitchFamily="34" charset="0"/>
                      </a:endParaRPr>
                    </a:p>
                  </a:txBody>
                  <a:tcPr/>
                </a:tc>
                <a:tc>
                  <a:txBody>
                    <a:bodyPr/>
                    <a:lstStyle/>
                    <a:p>
                      <a:r>
                        <a:rPr lang="en-ZA" sz="1600" dirty="0" smtClean="0">
                          <a:latin typeface="Arial" pitchFamily="34" charset="0"/>
                          <a:cs typeface="Arial" pitchFamily="34" charset="0"/>
                        </a:rPr>
                        <a:t>Action</a:t>
                      </a:r>
                      <a:endParaRPr lang="en-ZA" sz="1600" dirty="0">
                        <a:latin typeface="Arial" pitchFamily="34" charset="0"/>
                        <a:cs typeface="Arial" pitchFamily="34" charset="0"/>
                      </a:endParaRPr>
                    </a:p>
                  </a:txBody>
                  <a:tcPr/>
                </a:tc>
              </a:tr>
              <a:tr h="438718">
                <a:tc gridSpan="3">
                  <a:txBody>
                    <a:bodyPr/>
                    <a:lstStyle/>
                    <a:p>
                      <a:pPr marL="0" marR="0" indent="0" algn="ctr" defTabSz="457200" rtl="0" eaLnBrk="1" fontAlgn="auto" latinLnBrk="0" hangingPunct="1">
                        <a:lnSpc>
                          <a:spcPct val="100000"/>
                        </a:lnSpc>
                        <a:spcBef>
                          <a:spcPts val="0"/>
                        </a:spcBef>
                        <a:spcAft>
                          <a:spcPts val="0"/>
                        </a:spcAft>
                        <a:buClrTx/>
                        <a:buSzTx/>
                        <a:buFont typeface="Wingdings" pitchFamily="2" charset="2"/>
                        <a:buNone/>
                        <a:tabLst/>
                        <a:defRPr/>
                      </a:pPr>
                      <a:r>
                        <a:rPr lang="en-ZA" sz="1600" b="1" i="0" kern="1200" baseline="0" dirty="0" smtClean="0">
                          <a:solidFill>
                            <a:srgbClr val="0000CC"/>
                          </a:solidFill>
                          <a:effectLst/>
                          <a:latin typeface="Arial" pitchFamily="34" charset="0"/>
                          <a:ea typeface="+mn-ea"/>
                          <a:cs typeface="Arial" pitchFamily="34" charset="0"/>
                        </a:rPr>
                        <a:t> </a:t>
                      </a:r>
                    </a:p>
                  </a:txBody>
                  <a:tcPr marL="9525" marR="9525" marT="9525" marB="0"/>
                </a:tc>
                <a:tc hMerge="1">
                  <a:txBody>
                    <a:bodyPr/>
                    <a:lstStyle/>
                    <a:p>
                      <a:endParaRPr lang="en-US"/>
                    </a:p>
                  </a:txBody>
                  <a:tcPr/>
                </a:tc>
                <a:tc hMerge="1">
                  <a:txBody>
                    <a:bodyPr/>
                    <a:lstStyle/>
                    <a:p>
                      <a:endParaRPr lang="en-US"/>
                    </a:p>
                  </a:txBody>
                  <a:tcPr/>
                </a:tc>
              </a:tr>
              <a:tr h="1020922">
                <a:tc>
                  <a:txBody>
                    <a:bodyPr/>
                    <a:lstStyle/>
                    <a:p>
                      <a:pPr marL="0" marR="0" indent="0" algn="l" defTabSz="457200" rtl="0" eaLnBrk="1" fontAlgn="auto" latinLnBrk="0" hangingPunct="1">
                        <a:lnSpc>
                          <a:spcPct val="100000"/>
                        </a:lnSpc>
                        <a:spcBef>
                          <a:spcPts val="0"/>
                        </a:spcBef>
                        <a:spcAft>
                          <a:spcPts val="0"/>
                        </a:spcAft>
                        <a:buClrTx/>
                        <a:buSzTx/>
                        <a:buFont typeface="Wingdings" pitchFamily="2" charset="2"/>
                        <a:buNone/>
                        <a:tabLst/>
                        <a:defRPr/>
                      </a:pPr>
                      <a:r>
                        <a:rPr lang="en-ZA" sz="1600" b="0" u="none" kern="1200" baseline="0" dirty="0" smtClean="0">
                          <a:solidFill>
                            <a:schemeClr val="dk1"/>
                          </a:solidFill>
                          <a:latin typeface="Arial" pitchFamily="34" charset="0"/>
                          <a:ea typeface="+mn-ea"/>
                          <a:cs typeface="Arial" pitchFamily="34" charset="0"/>
                        </a:rPr>
                        <a:t>Assets register was not unbundled as per IFRS standards </a:t>
                      </a:r>
                    </a:p>
                  </a:txBody>
                  <a:tcPr marL="9525" marR="9525" marT="9525" marB="0"/>
                </a:tc>
                <a:tc>
                  <a:txBody>
                    <a:bodyPr/>
                    <a:lstStyle/>
                    <a:p>
                      <a:r>
                        <a:rPr lang="en-US" sz="1600" dirty="0" smtClean="0"/>
                        <a:t>The assets unbundling</a:t>
                      </a:r>
                      <a:r>
                        <a:rPr lang="en-US" sz="1600" baseline="0" dirty="0" smtClean="0"/>
                        <a:t> exercise already started.</a:t>
                      </a:r>
                      <a:endParaRPr lang="en-US" sz="1600" dirty="0"/>
                    </a:p>
                  </a:txBody>
                  <a:tcPr marL="114300" marR="9525" marT="9525" marB="0"/>
                </a:tc>
                <a:tc>
                  <a:txBody>
                    <a:bodyPr/>
                    <a:lstStyle/>
                    <a:p>
                      <a:r>
                        <a:rPr lang="en-US" sz="1600" dirty="0" smtClean="0"/>
                        <a:t>A service provider has been appointed to</a:t>
                      </a:r>
                      <a:r>
                        <a:rPr lang="en-US" sz="1600" baseline="0" dirty="0" smtClean="0"/>
                        <a:t> assist with the exercise and would be completed by end April 2017</a:t>
                      </a:r>
                      <a:endParaRPr lang="en-US" sz="1600" dirty="0"/>
                    </a:p>
                  </a:txBody>
                  <a:tcPr marL="114300" marR="9525" marT="9525" marB="0"/>
                </a:tc>
              </a:tr>
              <a:tr h="438718">
                <a:tc gridSpan="3">
                  <a:txBody>
                    <a:bodyPr/>
                    <a:lstStyle/>
                    <a:p>
                      <a:pPr marL="0" algn="ctr" defTabSz="457200" rtl="0" eaLnBrk="1" fontAlgn="auto" latinLnBrk="0" hangingPunct="1">
                        <a:buFont typeface="Wingdings" pitchFamily="2" charset="2"/>
                        <a:buNone/>
                      </a:pPr>
                      <a:endParaRPr lang="en-ZA" sz="1600" b="1" i="0" kern="1200" baseline="0" dirty="0">
                        <a:solidFill>
                          <a:srgbClr val="0000CC"/>
                        </a:solidFill>
                        <a:effectLst/>
                        <a:latin typeface="Arial" pitchFamily="34" charset="0"/>
                        <a:ea typeface="+mn-ea"/>
                        <a:cs typeface="Arial" pitchFamily="34" charset="0"/>
                      </a:endParaRPr>
                    </a:p>
                  </a:txBody>
                  <a:tcPr marL="9525" marR="9525" marT="9525" marB="0"/>
                </a:tc>
                <a:tc hMerge="1">
                  <a:txBody>
                    <a:bodyPr/>
                    <a:lstStyle/>
                    <a:p>
                      <a:endParaRPr lang="en-US"/>
                    </a:p>
                  </a:txBody>
                  <a:tcPr/>
                </a:tc>
                <a:tc hMerge="1">
                  <a:txBody>
                    <a:bodyPr/>
                    <a:lstStyle/>
                    <a:p>
                      <a:endParaRPr lang="en-US"/>
                    </a:p>
                  </a:txBody>
                  <a:tcPr/>
                </a:tc>
              </a:tr>
              <a:tr h="768508">
                <a:tc>
                  <a:txBody>
                    <a:bodyPr/>
                    <a:lstStyle/>
                    <a:p>
                      <a:pPr marL="0" algn="l" defTabSz="457200" rtl="0" eaLnBrk="1" fontAlgn="auto" latinLnBrk="0" hangingPunct="1">
                        <a:buFont typeface="Wingdings" pitchFamily="2" charset="2"/>
                        <a:buNone/>
                      </a:pPr>
                      <a:r>
                        <a:rPr lang="en-ZA" sz="1600" b="0" u="none" kern="1200" baseline="0" dirty="0" smtClean="0">
                          <a:solidFill>
                            <a:schemeClr val="dk1"/>
                          </a:solidFill>
                          <a:latin typeface="Arial" pitchFamily="34" charset="0"/>
                          <a:ea typeface="+mn-ea"/>
                          <a:cs typeface="Arial" pitchFamily="34" charset="0"/>
                        </a:rPr>
                        <a:t>Performance information did not meet the SMART criteria for certain objectives (SO1 &amp; SO2)</a:t>
                      </a:r>
                      <a:endParaRPr lang="en-ZA" sz="1600" b="0" u="none" kern="1200" baseline="0" dirty="0">
                        <a:solidFill>
                          <a:schemeClr val="dk1"/>
                        </a:solidFill>
                        <a:latin typeface="Arial" pitchFamily="34" charset="0"/>
                        <a:ea typeface="+mn-ea"/>
                        <a:cs typeface="Arial" pitchFamily="34" charset="0"/>
                      </a:endParaRPr>
                    </a:p>
                  </a:txBody>
                  <a:tcPr marL="9525" marR="9525" marT="9525" marB="0"/>
                </a:tc>
                <a:tc>
                  <a:txBody>
                    <a:bodyPr/>
                    <a:lstStyle/>
                    <a:p>
                      <a:r>
                        <a:rPr lang="en-US" sz="1600" dirty="0" smtClean="0"/>
                        <a:t>The entity</a:t>
                      </a:r>
                      <a:r>
                        <a:rPr lang="en-US" sz="1600" baseline="0" dirty="0" smtClean="0"/>
                        <a:t> didn`t have a guiding tool that clearly defined its objectives and measurements </a:t>
                      </a:r>
                      <a:endParaRPr lang="en-US" sz="1600" dirty="0"/>
                    </a:p>
                  </a:txBody>
                  <a:tcPr marL="9525" marR="9525" marT="9525" marB="0"/>
                </a:tc>
                <a:tc>
                  <a:txBody>
                    <a:bodyPr/>
                    <a:lstStyle/>
                    <a:p>
                      <a:r>
                        <a:rPr lang="en-US" sz="1600" dirty="0" smtClean="0"/>
                        <a:t>A guiding tool has been developed </a:t>
                      </a:r>
                      <a:endParaRPr lang="en-US" sz="1600" dirty="0"/>
                    </a:p>
                  </a:txBody>
                  <a:tcPr marL="114300" marR="9525" marT="9525" marB="0"/>
                </a:tc>
              </a:tr>
              <a:tr h="438718">
                <a:tc gridSpan="3">
                  <a:txBody>
                    <a:bodyPr/>
                    <a:lstStyle/>
                    <a:p>
                      <a:pPr marL="0" algn="ctr" defTabSz="457200" rtl="0" eaLnBrk="1" fontAlgn="auto" latinLnBrk="0" hangingPunct="1">
                        <a:buFont typeface="Wingdings" pitchFamily="2" charset="2"/>
                        <a:buNone/>
                      </a:pPr>
                      <a:endParaRPr lang="en-ZA" sz="1600" b="1" i="0" kern="1200" baseline="0" dirty="0">
                        <a:solidFill>
                          <a:srgbClr val="0000CC"/>
                        </a:solidFill>
                        <a:effectLst/>
                        <a:latin typeface="Arial" pitchFamily="34" charset="0"/>
                        <a:ea typeface="+mn-ea"/>
                        <a:cs typeface="Arial" pitchFamily="34" charset="0"/>
                      </a:endParaRPr>
                    </a:p>
                  </a:txBody>
                  <a:tcPr marL="9525" marR="9525" marT="9525" marB="0"/>
                </a:tc>
                <a:tc hMerge="1">
                  <a:txBody>
                    <a:bodyPr/>
                    <a:lstStyle/>
                    <a:p>
                      <a:endParaRPr lang="en-US"/>
                    </a:p>
                  </a:txBody>
                  <a:tcPr/>
                </a:tc>
                <a:tc hMerge="1">
                  <a:txBody>
                    <a:bodyPr/>
                    <a:lstStyle/>
                    <a:p>
                      <a:endParaRPr lang="en-US"/>
                    </a:p>
                  </a:txBody>
                  <a:tcPr/>
                </a:tc>
              </a:tr>
              <a:tr h="1020922">
                <a:tc>
                  <a:txBody>
                    <a:bodyPr/>
                    <a:lstStyle/>
                    <a:p>
                      <a:pPr marL="0" marR="0" indent="0" algn="l" defTabSz="457200" rtl="0" eaLnBrk="1" fontAlgn="auto" latinLnBrk="0" hangingPunct="1">
                        <a:lnSpc>
                          <a:spcPct val="100000"/>
                        </a:lnSpc>
                        <a:spcBef>
                          <a:spcPts val="0"/>
                        </a:spcBef>
                        <a:spcAft>
                          <a:spcPts val="0"/>
                        </a:spcAft>
                        <a:buClrTx/>
                        <a:buSzTx/>
                        <a:buFont typeface="Wingdings" pitchFamily="2" charset="2"/>
                        <a:buNone/>
                        <a:tabLst/>
                        <a:defRPr/>
                      </a:pPr>
                      <a:r>
                        <a:rPr lang="en-ZA" sz="1600" b="0" u="none" kern="1200" baseline="0" dirty="0" smtClean="0">
                          <a:solidFill>
                            <a:schemeClr val="dk1"/>
                          </a:solidFill>
                          <a:latin typeface="Arial" pitchFamily="34" charset="0"/>
                          <a:ea typeface="+mn-ea"/>
                          <a:cs typeface="Arial" pitchFamily="34" charset="0"/>
                        </a:rPr>
                        <a:t>Poor Payment history of debtors </a:t>
                      </a:r>
                    </a:p>
                  </a:txBody>
                  <a:tcPr marL="9525" marR="9525" marT="9525" marB="0"/>
                </a:tc>
                <a:tc>
                  <a:txBody>
                    <a:bodyPr/>
                    <a:lstStyle/>
                    <a:p>
                      <a:r>
                        <a:rPr lang="en-US" sz="1600" dirty="0" smtClean="0"/>
                        <a:t>Poor collection of outstanding</a:t>
                      </a:r>
                      <a:r>
                        <a:rPr lang="en-US" sz="1600" baseline="0" dirty="0" smtClean="0"/>
                        <a:t> debt from municipalities </a:t>
                      </a:r>
                      <a:endParaRPr lang="en-US" sz="1600" dirty="0"/>
                    </a:p>
                  </a:txBody>
                  <a:tcPr marL="114300" marR="9525" marT="9525" marB="0"/>
                </a:tc>
                <a:tc>
                  <a:txBody>
                    <a:bodyPr/>
                    <a:lstStyle/>
                    <a:p>
                      <a:r>
                        <a:rPr lang="en-US" sz="1600" dirty="0" smtClean="0"/>
                        <a:t>Continuous</a:t>
                      </a:r>
                      <a:r>
                        <a:rPr lang="en-US" sz="1600" baseline="0" dirty="0" smtClean="0"/>
                        <a:t> engagement are happening with respective municipality in an attempt to improve collection </a:t>
                      </a:r>
                      <a:endParaRPr lang="en-US" sz="1600" dirty="0"/>
                    </a:p>
                  </a:txBody>
                  <a:tcPr marL="114300" marR="9525" marT="9525" marB="0"/>
                </a:tc>
              </a:tr>
              <a:tr h="768508">
                <a:tc>
                  <a:txBody>
                    <a:bodyPr/>
                    <a:lstStyle/>
                    <a:p>
                      <a:pPr marL="0" marR="0" indent="0" algn="l" defTabSz="457200" rtl="0" eaLnBrk="1" fontAlgn="auto" latinLnBrk="0" hangingPunct="1">
                        <a:lnSpc>
                          <a:spcPct val="100000"/>
                        </a:lnSpc>
                        <a:spcBef>
                          <a:spcPts val="0"/>
                        </a:spcBef>
                        <a:spcAft>
                          <a:spcPts val="0"/>
                        </a:spcAft>
                        <a:buClrTx/>
                        <a:buSzTx/>
                        <a:buFont typeface="Wingdings" pitchFamily="2" charset="2"/>
                        <a:buNone/>
                        <a:tabLst/>
                        <a:defRPr/>
                      </a:pPr>
                      <a:r>
                        <a:rPr lang="en-ZA" sz="1600" b="0" u="none" kern="1200" baseline="0" dirty="0" smtClean="0">
                          <a:solidFill>
                            <a:schemeClr val="dk1"/>
                          </a:solidFill>
                          <a:latin typeface="Arial" pitchFamily="34" charset="0"/>
                          <a:ea typeface="+mn-ea"/>
                          <a:cs typeface="Arial" pitchFamily="34" charset="0"/>
                        </a:rPr>
                        <a:t>No processes to avoid or detect irregular , wasteful and fruitless expenditure</a:t>
                      </a:r>
                    </a:p>
                  </a:txBody>
                  <a:tcPr marL="9525" marR="9525" marT="9525" marB="0"/>
                </a:tc>
                <a:tc>
                  <a:txBody>
                    <a:bodyPr/>
                    <a:lstStyle/>
                    <a:p>
                      <a:r>
                        <a:rPr lang="en-US" sz="1600" dirty="0" smtClean="0"/>
                        <a:t>Non alignment of interpretation and understanding of irregular expenditure</a:t>
                      </a:r>
                      <a:endParaRPr lang="en-US" sz="1600" dirty="0"/>
                    </a:p>
                  </a:txBody>
                  <a:tcPr marL="114300" marR="9525" marT="9525" marB="0"/>
                </a:tc>
                <a:tc>
                  <a:txBody>
                    <a:bodyPr/>
                    <a:lstStyle/>
                    <a:p>
                      <a:r>
                        <a:rPr lang="en-US" sz="1600" dirty="0" smtClean="0"/>
                        <a:t>The board is improving</a:t>
                      </a:r>
                      <a:r>
                        <a:rPr lang="en-US" sz="1600" baseline="0" dirty="0" smtClean="0"/>
                        <a:t> on their submission as well as training to avoid misinterpretation </a:t>
                      </a:r>
                      <a:endParaRPr lang="en-US" sz="1600" dirty="0"/>
                    </a:p>
                  </a:txBody>
                  <a:tcPr marL="114300" marR="9525" marT="9525" marB="0"/>
                </a:tc>
              </a:tr>
            </a:tbl>
          </a:graphicData>
        </a:graphic>
      </p:graphicFrame>
    </p:spTree>
    <p:extLst>
      <p:ext uri="{BB962C8B-B14F-4D97-AF65-F5344CB8AC3E}">
        <p14:creationId xmlns:p14="http://schemas.microsoft.com/office/powerpoint/2010/main" xmlns="" val="33889628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400" dirty="0"/>
              <a:t>Part 2: OVERVIEW OF NON- FINANCIAL </a:t>
            </a:r>
            <a:r>
              <a:rPr lang="en-ZA" sz="2400" dirty="0" smtClean="0"/>
              <a:t>PERFORMANCE</a:t>
            </a:r>
            <a:endParaRPr lang="en-ZA" sz="2400"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xmlns="" val="2011722687"/>
              </p:ext>
            </p:extLst>
          </p:nvPr>
        </p:nvGraphicFramePr>
        <p:xfrm>
          <a:off x="0" y="1109272"/>
          <a:ext cx="5994400" cy="48978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extLst>
              <p:ext uri="{D42A27DB-BD31-4B8C-83A1-F6EECF244321}">
                <p14:modId xmlns:p14="http://schemas.microsoft.com/office/powerpoint/2010/main" xmlns="" val="1791544655"/>
              </p:ext>
            </p:extLst>
          </p:nvPr>
        </p:nvGraphicFramePr>
        <p:xfrm>
          <a:off x="6197599" y="1094282"/>
          <a:ext cx="5755055" cy="49128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5782534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nSpc>
                <a:spcPct val="150000"/>
              </a:lnSpc>
              <a:buNone/>
            </a:pPr>
            <a:r>
              <a:rPr lang="en-ZA" b="1" i="1" dirty="0" smtClean="0"/>
              <a:t>ANNUAL </a:t>
            </a:r>
            <a:r>
              <a:rPr lang="en-ZA" b="1" i="1" dirty="0"/>
              <a:t>REPORT </a:t>
            </a:r>
            <a:r>
              <a:rPr lang="en-ZA" b="1" i="1" dirty="0" smtClean="0"/>
              <a:t>2016/17</a:t>
            </a:r>
            <a:endParaRPr lang="en-ZA" b="1" i="1" dirty="0"/>
          </a:p>
          <a:p>
            <a:pPr marL="173038" indent="-173038">
              <a:lnSpc>
                <a:spcPct val="150000"/>
              </a:lnSpc>
              <a:buFont typeface="Arial" pitchFamily="34" charset="0"/>
              <a:buChar char="•"/>
            </a:pPr>
            <a:r>
              <a:rPr lang="en-ZA" dirty="0"/>
              <a:t>Part 1: Overview of financial performance</a:t>
            </a:r>
          </a:p>
          <a:p>
            <a:pPr marL="173038" indent="-173038">
              <a:lnSpc>
                <a:spcPct val="150000"/>
              </a:lnSpc>
              <a:buFont typeface="Arial" pitchFamily="34" charset="0"/>
              <a:buChar char="•"/>
            </a:pPr>
            <a:r>
              <a:rPr lang="en-ZA" dirty="0">
                <a:ea typeface="Calibri"/>
                <a:cs typeface="Times New Roman"/>
              </a:rPr>
              <a:t>Part 2: Overview of non-financial performance</a:t>
            </a:r>
          </a:p>
          <a:p>
            <a:pPr marL="131674" indent="0">
              <a:buNone/>
            </a:pPr>
            <a:endParaRPr lang="en-ZA" dirty="0"/>
          </a:p>
        </p:txBody>
      </p:sp>
      <p:sp>
        <p:nvSpPr>
          <p:cNvPr id="3" name="Title 2"/>
          <p:cNvSpPr>
            <a:spLocks noGrp="1"/>
          </p:cNvSpPr>
          <p:nvPr>
            <p:ph type="title"/>
          </p:nvPr>
        </p:nvSpPr>
        <p:spPr/>
        <p:txBody>
          <a:bodyPr/>
          <a:lstStyle/>
          <a:p>
            <a:r>
              <a:rPr lang="en-ZA" dirty="0"/>
              <a:t>Contents</a:t>
            </a:r>
          </a:p>
        </p:txBody>
      </p:sp>
    </p:spTree>
    <p:extLst>
      <p:ext uri="{BB962C8B-B14F-4D97-AF65-F5344CB8AC3E}">
        <p14:creationId xmlns:p14="http://schemas.microsoft.com/office/powerpoint/2010/main" xmlns="" val="83282620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Explanatory notes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32340611"/>
              </p:ext>
            </p:extLst>
          </p:nvPr>
        </p:nvGraphicFramePr>
        <p:xfrm>
          <a:off x="1638795" y="887414"/>
          <a:ext cx="10441588" cy="6020159"/>
        </p:xfrm>
        <a:graphic>
          <a:graphicData uri="http://schemas.openxmlformats.org/drawingml/2006/table">
            <a:tbl>
              <a:tblPr firstRow="1" bandRow="1">
                <a:tableStyleId>{F5AB1C69-6EDB-4FF4-983F-18BD219EF322}</a:tableStyleId>
              </a:tblPr>
              <a:tblGrid>
                <a:gridCol w="1078053">
                  <a:extLst>
                    <a:ext uri="{9D8B030D-6E8A-4147-A177-3AD203B41FA5}">
                      <a16:colId xmlns="" xmlns:a16="http://schemas.microsoft.com/office/drawing/2014/main" val="20000"/>
                    </a:ext>
                  </a:extLst>
                </a:gridCol>
                <a:gridCol w="2750301">
                  <a:extLst>
                    <a:ext uri="{9D8B030D-6E8A-4147-A177-3AD203B41FA5}">
                      <a16:colId xmlns="" xmlns:a16="http://schemas.microsoft.com/office/drawing/2014/main" val="20001"/>
                    </a:ext>
                  </a:extLst>
                </a:gridCol>
                <a:gridCol w="3844388">
                  <a:extLst>
                    <a:ext uri="{9D8B030D-6E8A-4147-A177-3AD203B41FA5}">
                      <a16:colId xmlns="" xmlns:a16="http://schemas.microsoft.com/office/drawing/2014/main" val="20002"/>
                    </a:ext>
                  </a:extLst>
                </a:gridCol>
                <a:gridCol w="2768846"/>
              </a:tblGrid>
              <a:tr h="802149">
                <a:tc>
                  <a:txBody>
                    <a:bodyPr/>
                    <a:lstStyle/>
                    <a:p>
                      <a:r>
                        <a:rPr lang="en-ZA" sz="1400" dirty="0">
                          <a:solidFill>
                            <a:schemeClr val="tx1"/>
                          </a:solidFill>
                          <a:latin typeface="Arial" pitchFamily="34" charset="0"/>
                          <a:cs typeface="Arial" pitchFamily="34" charset="0"/>
                        </a:rPr>
                        <a:t>PPI no</a:t>
                      </a:r>
                    </a:p>
                  </a:txBody>
                  <a:tcPr>
                    <a:solidFill>
                      <a:schemeClr val="bg2">
                        <a:lumMod val="75000"/>
                      </a:schemeClr>
                    </a:solidFill>
                  </a:tcPr>
                </a:tc>
                <a:tc>
                  <a:txBody>
                    <a:bodyPr/>
                    <a:lstStyle/>
                    <a:p>
                      <a:r>
                        <a:rPr lang="en-ZA" sz="1400" dirty="0">
                          <a:solidFill>
                            <a:schemeClr val="tx1"/>
                          </a:solidFill>
                          <a:latin typeface="Arial" pitchFamily="34" charset="0"/>
                          <a:cs typeface="Arial" pitchFamily="34" charset="0"/>
                        </a:rPr>
                        <a:t>Milestones</a:t>
                      </a:r>
                      <a:r>
                        <a:rPr lang="en-ZA" sz="1400" baseline="0" dirty="0">
                          <a:solidFill>
                            <a:schemeClr val="tx1"/>
                          </a:solidFill>
                          <a:latin typeface="Arial" pitchFamily="34" charset="0"/>
                          <a:cs typeface="Arial" pitchFamily="34" charset="0"/>
                        </a:rPr>
                        <a:t> that were not achieved</a:t>
                      </a:r>
                      <a:endParaRPr lang="en-ZA" sz="1400" dirty="0">
                        <a:solidFill>
                          <a:schemeClr val="tx1"/>
                        </a:solidFill>
                        <a:latin typeface="Arial" pitchFamily="34" charset="0"/>
                        <a:cs typeface="Arial" pitchFamily="34" charset="0"/>
                      </a:endParaRPr>
                    </a:p>
                  </a:txBody>
                  <a:tcPr>
                    <a:solidFill>
                      <a:schemeClr val="bg2">
                        <a:lumMod val="75000"/>
                      </a:schemeClr>
                    </a:solidFill>
                  </a:tcPr>
                </a:tc>
                <a:tc>
                  <a:txBody>
                    <a:bodyPr/>
                    <a:lstStyle/>
                    <a:p>
                      <a:r>
                        <a:rPr lang="en-ZA" sz="1400" dirty="0">
                          <a:solidFill>
                            <a:schemeClr val="tx1"/>
                          </a:solidFill>
                          <a:latin typeface="Arial" pitchFamily="34" charset="0"/>
                          <a:cs typeface="Arial" pitchFamily="34" charset="0"/>
                        </a:rPr>
                        <a:t>Comments on deviations</a:t>
                      </a:r>
                    </a:p>
                  </a:txBody>
                  <a:tcPr>
                    <a:solidFill>
                      <a:schemeClr val="bg2">
                        <a:lumMod val="75000"/>
                      </a:schemeClr>
                    </a:solidFill>
                  </a:tcPr>
                </a:tc>
                <a:tc>
                  <a:txBody>
                    <a:bodyPr/>
                    <a:lstStyle/>
                    <a:p>
                      <a:r>
                        <a:rPr lang="en-ZA" sz="1400" dirty="0" smtClean="0">
                          <a:solidFill>
                            <a:schemeClr val="tx1"/>
                          </a:solidFill>
                          <a:latin typeface="Arial" pitchFamily="34" charset="0"/>
                          <a:cs typeface="Arial" pitchFamily="34" charset="0"/>
                        </a:rPr>
                        <a:t>Remedial measures</a:t>
                      </a:r>
                      <a:endParaRPr lang="en-ZA" sz="1400" dirty="0">
                        <a:solidFill>
                          <a:schemeClr val="tx1"/>
                        </a:solidFill>
                        <a:latin typeface="Arial" pitchFamily="34" charset="0"/>
                        <a:cs typeface="Arial" pitchFamily="34" charset="0"/>
                      </a:endParaRPr>
                    </a:p>
                  </a:txBody>
                  <a:tcPr>
                    <a:solidFill>
                      <a:schemeClr val="bg2">
                        <a:lumMod val="75000"/>
                      </a:schemeClr>
                    </a:solidFill>
                  </a:tcPr>
                </a:tc>
                <a:extLst>
                  <a:ext uri="{0D108BD9-81ED-4DB2-BD59-A6C34878D82A}">
                    <a16:rowId xmlns="" xmlns:a16="http://schemas.microsoft.com/office/drawing/2014/main" val="10000"/>
                  </a:ext>
                </a:extLst>
              </a:tr>
              <a:tr h="1139897">
                <a:tc>
                  <a:txBody>
                    <a:bodyPr/>
                    <a:lstStyle/>
                    <a:p>
                      <a:pPr algn="ctr"/>
                      <a:r>
                        <a:rPr lang="en-ZA" sz="1400" dirty="0">
                          <a:solidFill>
                            <a:schemeClr val="tx1"/>
                          </a:solidFill>
                          <a:latin typeface="Arial" pitchFamily="34" charset="0"/>
                          <a:cs typeface="Arial" pitchFamily="34" charset="0"/>
                        </a:rPr>
                        <a:t>1</a:t>
                      </a:r>
                    </a:p>
                  </a:txBody>
                  <a:tcPr>
                    <a:solidFill>
                      <a:schemeClr val="bg2">
                        <a:lumMod val="75000"/>
                      </a:schemeClr>
                    </a:solidFill>
                  </a:tcPr>
                </a:tc>
                <a:tc>
                  <a:txBody>
                    <a:bodyPr/>
                    <a:lstStyle/>
                    <a:p>
                      <a:pPr algn="just"/>
                      <a:r>
                        <a:rPr lang="en-ZA" sz="1400" dirty="0">
                          <a:solidFill>
                            <a:schemeClr val="tx1"/>
                          </a:solidFill>
                          <a:latin typeface="Arial" pitchFamily="34" charset="0"/>
                          <a:cs typeface="Arial" pitchFamily="34" charset="0"/>
                        </a:rPr>
                        <a:t>Tolerable organisational Residual Risk</a:t>
                      </a:r>
                    </a:p>
                  </a:txBody>
                  <a:tcPr>
                    <a:solidFill>
                      <a:schemeClr val="bg2">
                        <a:lumMod val="75000"/>
                      </a:schemeClr>
                    </a:solidFill>
                  </a:tcPr>
                </a:tc>
                <a:tc>
                  <a:txBody>
                    <a:bodyPr/>
                    <a:lstStyle/>
                    <a:p>
                      <a:pPr algn="just"/>
                      <a:r>
                        <a:rPr lang="en-ZA" sz="1400" kern="1200" dirty="0">
                          <a:solidFill>
                            <a:schemeClr val="tx1"/>
                          </a:solidFill>
                          <a:latin typeface="Arial" pitchFamily="34" charset="0"/>
                          <a:ea typeface="+mn-ea"/>
                          <a:cs typeface="Arial" pitchFamily="34" charset="0"/>
                        </a:rPr>
                        <a:t>Certain risks identified during the review required budget and was not available at the point in time but allocated for next financial year.</a:t>
                      </a:r>
                    </a:p>
                  </a:txBody>
                  <a:tcPr>
                    <a:solidFill>
                      <a:schemeClr val="bg2">
                        <a:lumMod val="75000"/>
                      </a:schemeClr>
                    </a:solidFill>
                  </a:tcPr>
                </a:tc>
                <a:tc>
                  <a:txBody>
                    <a:bodyPr/>
                    <a:lstStyle/>
                    <a:p>
                      <a:pPr algn="just"/>
                      <a:r>
                        <a:rPr lang="en-ZA" sz="1400" kern="1200" dirty="0" smtClean="0">
                          <a:solidFill>
                            <a:schemeClr val="tx1"/>
                          </a:solidFill>
                          <a:latin typeface="Arial" pitchFamily="34" charset="0"/>
                          <a:ea typeface="+mn-ea"/>
                          <a:cs typeface="Arial" pitchFamily="34" charset="0"/>
                        </a:rPr>
                        <a:t>Implementation of Risk Management</a:t>
                      </a:r>
                      <a:r>
                        <a:rPr lang="en-ZA" sz="1400" kern="1200" baseline="0" dirty="0" smtClean="0">
                          <a:solidFill>
                            <a:schemeClr val="tx1"/>
                          </a:solidFill>
                          <a:latin typeface="Arial" pitchFamily="34" charset="0"/>
                          <a:ea typeface="+mn-ea"/>
                          <a:cs typeface="Arial" pitchFamily="34" charset="0"/>
                        </a:rPr>
                        <a:t> related action plans</a:t>
                      </a:r>
                      <a:endParaRPr lang="en-ZA" sz="1400" kern="1200" dirty="0">
                        <a:solidFill>
                          <a:schemeClr val="tx1"/>
                        </a:solidFill>
                        <a:latin typeface="Arial" pitchFamily="34" charset="0"/>
                        <a:ea typeface="+mn-ea"/>
                        <a:cs typeface="Arial" pitchFamily="34" charset="0"/>
                      </a:endParaRPr>
                    </a:p>
                  </a:txBody>
                  <a:tcPr>
                    <a:solidFill>
                      <a:schemeClr val="bg2">
                        <a:lumMod val="75000"/>
                      </a:schemeClr>
                    </a:solidFill>
                  </a:tcPr>
                </a:tc>
                <a:extLst>
                  <a:ext uri="{0D108BD9-81ED-4DB2-BD59-A6C34878D82A}">
                    <a16:rowId xmlns="" xmlns:a16="http://schemas.microsoft.com/office/drawing/2014/main" val="10001"/>
                  </a:ext>
                </a:extLst>
              </a:tr>
              <a:tr h="802149">
                <a:tc>
                  <a:txBody>
                    <a:bodyPr/>
                    <a:lstStyle/>
                    <a:p>
                      <a:pPr algn="ctr"/>
                      <a:r>
                        <a:rPr lang="en-ZA" sz="1400" kern="1200" dirty="0">
                          <a:solidFill>
                            <a:schemeClr val="tx1"/>
                          </a:solidFill>
                          <a:latin typeface="Arial" pitchFamily="34" charset="0"/>
                          <a:ea typeface="+mn-ea"/>
                          <a:cs typeface="Arial" pitchFamily="34" charset="0"/>
                        </a:rPr>
                        <a:t>2</a:t>
                      </a:r>
                    </a:p>
                  </a:txBody>
                  <a:tcPr>
                    <a:solidFill>
                      <a:schemeClr val="bg2">
                        <a:lumMod val="75000"/>
                      </a:schemeClr>
                    </a:solidFill>
                  </a:tcPr>
                </a:tc>
                <a:tc>
                  <a:txBody>
                    <a:bodyPr/>
                    <a:lstStyle/>
                    <a:p>
                      <a:pPr algn="just"/>
                      <a:r>
                        <a:rPr lang="en-ZA" sz="1400" kern="1200" dirty="0">
                          <a:solidFill>
                            <a:schemeClr val="tx1"/>
                          </a:solidFill>
                          <a:latin typeface="Arial" pitchFamily="34" charset="0"/>
                          <a:ea typeface="+mn-ea"/>
                          <a:cs typeface="Arial" pitchFamily="34" charset="0"/>
                        </a:rPr>
                        <a:t>Capital projects</a:t>
                      </a:r>
                    </a:p>
                  </a:txBody>
                  <a:tcPr>
                    <a:solidFill>
                      <a:schemeClr val="bg2">
                        <a:lumMod val="75000"/>
                      </a:schemeClr>
                    </a:solidFill>
                  </a:tcPr>
                </a:tc>
                <a:tc>
                  <a:txBody>
                    <a:bodyPr/>
                    <a:lstStyle/>
                    <a:p>
                      <a:pPr algn="just"/>
                      <a:r>
                        <a:rPr lang="en-ZA" sz="1400" baseline="0" dirty="0" smtClean="0">
                          <a:solidFill>
                            <a:schemeClr val="tx1"/>
                          </a:solidFill>
                          <a:latin typeface="Arial" pitchFamily="34" charset="0"/>
                          <a:cs typeface="Arial" pitchFamily="34" charset="0"/>
                        </a:rPr>
                        <a:t>Financial constraints negatively affected the rollout of the capital projects.</a:t>
                      </a:r>
                    </a:p>
                    <a:p>
                      <a:pPr marL="285750" indent="-285750" algn="just">
                        <a:buFont typeface="Wingdings" panose="05000000000000000000" pitchFamily="2" charset="2"/>
                        <a:buChar char="v"/>
                      </a:pPr>
                      <a:r>
                        <a:rPr lang="en-ZA" sz="1400" baseline="0" dirty="0" err="1" smtClean="0">
                          <a:solidFill>
                            <a:schemeClr val="tx1"/>
                          </a:solidFill>
                          <a:latin typeface="Arial" pitchFamily="34" charset="0"/>
                          <a:cs typeface="Arial" pitchFamily="34" charset="0"/>
                        </a:rPr>
                        <a:t>i.e</a:t>
                      </a:r>
                      <a:r>
                        <a:rPr lang="en-ZA" sz="1400" baseline="0" dirty="0" smtClean="0">
                          <a:solidFill>
                            <a:schemeClr val="tx1"/>
                          </a:solidFill>
                          <a:latin typeface="Arial" pitchFamily="34" charset="0"/>
                          <a:cs typeface="Arial" pitchFamily="34" charset="0"/>
                        </a:rPr>
                        <a:t>: Non payment by DWS and WSA’s leads to cash flow constraints</a:t>
                      </a:r>
                    </a:p>
                    <a:p>
                      <a:pPr marL="285750" indent="-285750" algn="just">
                        <a:buFont typeface="Wingdings" panose="05000000000000000000" pitchFamily="2" charset="2"/>
                        <a:buChar char="v"/>
                      </a:pPr>
                      <a:endParaRPr lang="en-ZA" sz="1400" baseline="0" dirty="0" smtClean="0">
                        <a:solidFill>
                          <a:schemeClr val="tx1"/>
                        </a:solidFill>
                        <a:latin typeface="Arial" pitchFamily="34" charset="0"/>
                        <a:cs typeface="Arial" pitchFamily="34" charset="0"/>
                      </a:endParaRPr>
                    </a:p>
                    <a:p>
                      <a:pPr marL="285750" indent="-285750" algn="just">
                        <a:buFont typeface="Wingdings" panose="05000000000000000000" pitchFamily="2" charset="2"/>
                        <a:buChar char="v"/>
                      </a:pPr>
                      <a:endParaRPr lang="en-ZA" sz="1400" baseline="0" dirty="0" smtClean="0">
                        <a:solidFill>
                          <a:schemeClr val="tx1"/>
                        </a:solidFill>
                        <a:latin typeface="Arial" pitchFamily="34" charset="0"/>
                        <a:cs typeface="Arial" pitchFamily="34" charset="0"/>
                      </a:endParaRPr>
                    </a:p>
                    <a:p>
                      <a:pPr marL="285750" indent="-285750" algn="just">
                        <a:buFont typeface="Wingdings" panose="05000000000000000000" pitchFamily="2" charset="2"/>
                        <a:buChar char="v"/>
                      </a:pPr>
                      <a:r>
                        <a:rPr lang="en-ZA" sz="1400" baseline="0" dirty="0" smtClean="0">
                          <a:solidFill>
                            <a:schemeClr val="tx1"/>
                          </a:solidFill>
                          <a:latin typeface="Arial" pitchFamily="34" charset="0"/>
                          <a:cs typeface="Arial" pitchFamily="34" charset="0"/>
                        </a:rPr>
                        <a:t>Poor performance by contractors which leads to cancelation of contracts</a:t>
                      </a:r>
                      <a:endParaRPr lang="en-ZA" sz="1400" baseline="0" dirty="0">
                        <a:solidFill>
                          <a:schemeClr val="tx1"/>
                        </a:solidFill>
                        <a:latin typeface="Arial" pitchFamily="34" charset="0"/>
                        <a:cs typeface="Arial" pitchFamily="34" charset="0"/>
                      </a:endParaRPr>
                    </a:p>
                  </a:txBody>
                  <a:tcPr>
                    <a:solidFill>
                      <a:schemeClr val="bg2">
                        <a:lumMod val="75000"/>
                      </a:schemeClr>
                    </a:solidFill>
                  </a:tcPr>
                </a:tc>
                <a:tc>
                  <a:txBody>
                    <a:bodyPr/>
                    <a:lstStyle/>
                    <a:p>
                      <a:pPr algn="just"/>
                      <a:endParaRPr lang="en-ZA" sz="1400" baseline="0" dirty="0" smtClean="0">
                        <a:solidFill>
                          <a:schemeClr val="tx1"/>
                        </a:solidFill>
                        <a:latin typeface="Arial" pitchFamily="34" charset="0"/>
                        <a:cs typeface="Arial" pitchFamily="34" charset="0"/>
                      </a:endParaRPr>
                    </a:p>
                    <a:p>
                      <a:pPr algn="just"/>
                      <a:endParaRPr lang="en-ZA" sz="1400" baseline="0" dirty="0" smtClean="0">
                        <a:solidFill>
                          <a:schemeClr val="tx1"/>
                        </a:solidFill>
                        <a:latin typeface="Arial" pitchFamily="34" charset="0"/>
                        <a:cs typeface="Arial" pitchFamily="34" charset="0"/>
                      </a:endParaRPr>
                    </a:p>
                    <a:p>
                      <a:pPr algn="just"/>
                      <a:r>
                        <a:rPr lang="en-ZA" sz="1400" baseline="0" dirty="0" smtClean="0">
                          <a:solidFill>
                            <a:schemeClr val="tx1"/>
                          </a:solidFill>
                          <a:latin typeface="Arial" pitchFamily="34" charset="0"/>
                          <a:cs typeface="Arial" pitchFamily="34" charset="0"/>
                        </a:rPr>
                        <a:t>Implementation of repayments SLA’s with Municipalities</a:t>
                      </a:r>
                    </a:p>
                    <a:p>
                      <a:pPr algn="just"/>
                      <a:endParaRPr lang="en-ZA" sz="1400" baseline="0" dirty="0" smtClean="0">
                        <a:solidFill>
                          <a:schemeClr val="tx1"/>
                        </a:solidFill>
                        <a:latin typeface="Arial" pitchFamily="34" charset="0"/>
                        <a:cs typeface="Arial" pitchFamily="34" charset="0"/>
                      </a:endParaRPr>
                    </a:p>
                    <a:p>
                      <a:pPr algn="just"/>
                      <a:r>
                        <a:rPr lang="en-ZA" sz="1400" baseline="0" dirty="0" smtClean="0">
                          <a:solidFill>
                            <a:schemeClr val="tx1"/>
                          </a:solidFill>
                          <a:latin typeface="Arial" pitchFamily="34" charset="0"/>
                          <a:cs typeface="Arial" pitchFamily="34" charset="0"/>
                        </a:rPr>
                        <a:t>Monitoring of performance by contractors</a:t>
                      </a:r>
                      <a:endParaRPr lang="en-ZA" sz="1400" baseline="0" dirty="0">
                        <a:solidFill>
                          <a:schemeClr val="tx1"/>
                        </a:solidFill>
                        <a:latin typeface="Arial" pitchFamily="34" charset="0"/>
                        <a:cs typeface="Arial" pitchFamily="34" charset="0"/>
                      </a:endParaRPr>
                    </a:p>
                  </a:txBody>
                  <a:tcPr>
                    <a:solidFill>
                      <a:schemeClr val="bg2">
                        <a:lumMod val="75000"/>
                      </a:schemeClr>
                    </a:solidFill>
                  </a:tcPr>
                </a:tc>
                <a:extLst>
                  <a:ext uri="{0D108BD9-81ED-4DB2-BD59-A6C34878D82A}">
                    <a16:rowId xmlns="" xmlns:a16="http://schemas.microsoft.com/office/drawing/2014/main" val="10002"/>
                  </a:ext>
                </a:extLst>
              </a:tr>
              <a:tr h="802149">
                <a:tc>
                  <a:txBody>
                    <a:bodyPr/>
                    <a:lstStyle/>
                    <a:p>
                      <a:pPr algn="ctr"/>
                      <a:r>
                        <a:rPr lang="en-ZA" sz="1400" kern="1200" dirty="0">
                          <a:solidFill>
                            <a:schemeClr val="tx1"/>
                          </a:solidFill>
                          <a:latin typeface="Arial" pitchFamily="34" charset="0"/>
                          <a:ea typeface="+mn-ea"/>
                          <a:cs typeface="Arial" pitchFamily="34" charset="0"/>
                        </a:rPr>
                        <a:t>3</a:t>
                      </a:r>
                    </a:p>
                  </a:txBody>
                  <a:tcPr>
                    <a:solidFill>
                      <a:schemeClr val="bg2">
                        <a:lumMod val="75000"/>
                      </a:schemeClr>
                    </a:solidFill>
                  </a:tcPr>
                </a:tc>
                <a:tc>
                  <a:txBody>
                    <a:bodyPr/>
                    <a:lstStyle/>
                    <a:p>
                      <a:pPr algn="just"/>
                      <a:r>
                        <a:rPr lang="en-ZA" sz="1400" kern="1200" dirty="0">
                          <a:solidFill>
                            <a:schemeClr val="tx1"/>
                          </a:solidFill>
                          <a:latin typeface="Arial" pitchFamily="34" charset="0"/>
                          <a:ea typeface="+mn-ea"/>
                          <a:cs typeface="Arial" pitchFamily="34" charset="0"/>
                        </a:rPr>
                        <a:t>Debtors day </a:t>
                      </a:r>
                      <a:r>
                        <a:rPr lang="en-ZA" sz="1400" kern="1200" dirty="0" smtClean="0">
                          <a:solidFill>
                            <a:schemeClr val="tx1"/>
                          </a:solidFill>
                          <a:latin typeface="Arial" pitchFamily="34" charset="0"/>
                          <a:ea typeface="+mn-ea"/>
                          <a:cs typeface="Arial" pitchFamily="34" charset="0"/>
                        </a:rPr>
                        <a:t>(661)</a:t>
                      </a:r>
                      <a:endParaRPr lang="en-ZA" sz="1400" kern="1200" dirty="0">
                        <a:solidFill>
                          <a:schemeClr val="tx1"/>
                        </a:solidFill>
                        <a:latin typeface="Arial" pitchFamily="34" charset="0"/>
                        <a:ea typeface="+mn-ea"/>
                        <a:cs typeface="Arial" pitchFamily="34" charset="0"/>
                      </a:endParaRPr>
                    </a:p>
                  </a:txBody>
                  <a:tcPr>
                    <a:solidFill>
                      <a:schemeClr val="bg2">
                        <a:lumMod val="75000"/>
                      </a:schemeClr>
                    </a:solidFill>
                  </a:tcPr>
                </a:tc>
                <a:tc>
                  <a:txBody>
                    <a:bodyPr/>
                    <a:lstStyle/>
                    <a:p>
                      <a:pPr algn="just"/>
                      <a:r>
                        <a:rPr lang="en-ZA" sz="1400" baseline="0" dirty="0">
                          <a:solidFill>
                            <a:schemeClr val="tx1"/>
                          </a:solidFill>
                          <a:latin typeface="Arial" pitchFamily="34" charset="0"/>
                          <a:cs typeface="Arial" pitchFamily="34" charset="0"/>
                        </a:rPr>
                        <a:t>Mopani’s old debt still a </a:t>
                      </a:r>
                      <a:r>
                        <a:rPr lang="en-ZA" sz="1400" baseline="0" dirty="0" smtClean="0">
                          <a:solidFill>
                            <a:schemeClr val="tx1"/>
                          </a:solidFill>
                          <a:latin typeface="Arial" pitchFamily="34" charset="0"/>
                          <a:cs typeface="Arial" pitchFamily="34" charset="0"/>
                        </a:rPr>
                        <a:t>challenge.</a:t>
                      </a:r>
                      <a:endParaRPr lang="en-ZA" sz="1400" baseline="0" dirty="0">
                        <a:solidFill>
                          <a:schemeClr val="tx1"/>
                        </a:solidFill>
                        <a:latin typeface="Arial" pitchFamily="34" charset="0"/>
                        <a:cs typeface="Arial" pitchFamily="34" charset="0"/>
                      </a:endParaRPr>
                    </a:p>
                  </a:txBody>
                  <a:tcPr>
                    <a:solidFill>
                      <a:schemeClr val="bg2">
                        <a:lumMod val="7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400" baseline="0" dirty="0" smtClean="0">
                          <a:solidFill>
                            <a:schemeClr val="tx1"/>
                          </a:solidFill>
                          <a:latin typeface="Arial" pitchFamily="34" charset="0"/>
                          <a:cs typeface="Arial" pitchFamily="34" charset="0"/>
                        </a:rPr>
                        <a:t>Implementation of repayments SLA’s with Municipalities</a:t>
                      </a:r>
                    </a:p>
                    <a:p>
                      <a:pPr algn="just"/>
                      <a:endParaRPr lang="en-ZA" sz="1400" baseline="0" dirty="0">
                        <a:solidFill>
                          <a:schemeClr val="tx1"/>
                        </a:solidFill>
                        <a:latin typeface="Arial" pitchFamily="34" charset="0"/>
                        <a:cs typeface="Arial" pitchFamily="34" charset="0"/>
                      </a:endParaRPr>
                    </a:p>
                  </a:txBody>
                  <a:tcPr>
                    <a:solidFill>
                      <a:schemeClr val="bg2">
                        <a:lumMod val="75000"/>
                      </a:schemeClr>
                    </a:solidFill>
                  </a:tcPr>
                </a:tc>
                <a:extLst>
                  <a:ext uri="{0D108BD9-81ED-4DB2-BD59-A6C34878D82A}">
                    <a16:rowId xmlns="" xmlns:a16="http://schemas.microsoft.com/office/drawing/2014/main" val="3820077979"/>
                  </a:ext>
                </a:extLst>
              </a:tr>
              <a:tr h="1477644">
                <a:tc>
                  <a:txBody>
                    <a:bodyPr/>
                    <a:lstStyle/>
                    <a:p>
                      <a:pPr algn="ctr"/>
                      <a:r>
                        <a:rPr lang="en-ZA" sz="1400" kern="1200" dirty="0">
                          <a:solidFill>
                            <a:schemeClr val="tx1"/>
                          </a:solidFill>
                          <a:latin typeface="Arial" pitchFamily="34" charset="0"/>
                          <a:ea typeface="+mn-ea"/>
                          <a:cs typeface="Arial" pitchFamily="34" charset="0"/>
                        </a:rPr>
                        <a:t>4</a:t>
                      </a:r>
                    </a:p>
                  </a:txBody>
                  <a:tcPr>
                    <a:solidFill>
                      <a:schemeClr val="bg2">
                        <a:lumMod val="75000"/>
                      </a:schemeClr>
                    </a:solidFill>
                  </a:tcPr>
                </a:tc>
                <a:tc>
                  <a:txBody>
                    <a:bodyPr/>
                    <a:lstStyle/>
                    <a:p>
                      <a:pPr algn="just"/>
                      <a:r>
                        <a:rPr lang="en-ZA" sz="1400" kern="1200" dirty="0">
                          <a:solidFill>
                            <a:schemeClr val="tx1"/>
                          </a:solidFill>
                          <a:latin typeface="Arial" pitchFamily="34" charset="0"/>
                          <a:ea typeface="+mn-ea"/>
                          <a:cs typeface="Arial" pitchFamily="34" charset="0"/>
                        </a:rPr>
                        <a:t>Compliance to DWS effluent general standards</a:t>
                      </a:r>
                    </a:p>
                  </a:txBody>
                  <a:tcPr>
                    <a:solidFill>
                      <a:schemeClr val="bg2">
                        <a:lumMod val="75000"/>
                      </a:schemeClr>
                    </a:solidFill>
                  </a:tcPr>
                </a:tc>
                <a:tc>
                  <a:txBody>
                    <a:bodyPr/>
                    <a:lstStyle/>
                    <a:p>
                      <a:pPr algn="just"/>
                      <a:r>
                        <a:rPr lang="en-ZA" sz="1400" baseline="0" dirty="0" smtClean="0">
                          <a:solidFill>
                            <a:schemeClr val="tx1"/>
                          </a:solidFill>
                          <a:latin typeface="Arial" pitchFamily="34" charset="0"/>
                          <a:cs typeface="Arial" pitchFamily="34" charset="0"/>
                        </a:rPr>
                        <a:t>Sekhukhune District Municipality </a:t>
                      </a:r>
                      <a:r>
                        <a:rPr lang="en-ZA" sz="1400" baseline="0" dirty="0">
                          <a:solidFill>
                            <a:schemeClr val="tx1"/>
                          </a:solidFill>
                          <a:latin typeface="Arial" pitchFamily="34" charset="0"/>
                          <a:cs typeface="Arial" pitchFamily="34" charset="0"/>
                        </a:rPr>
                        <a:t>did not approve the budget that was meant to upgrade some of the wastewater works’ capacity to match the high volumes of the influent.</a:t>
                      </a:r>
                    </a:p>
                  </a:txBody>
                  <a:tcPr>
                    <a:solidFill>
                      <a:schemeClr val="bg2">
                        <a:lumMod val="75000"/>
                      </a:schemeClr>
                    </a:solidFill>
                  </a:tcPr>
                </a:tc>
                <a:tc>
                  <a:txBody>
                    <a:bodyPr/>
                    <a:lstStyle/>
                    <a:p>
                      <a:pPr algn="just"/>
                      <a:r>
                        <a:rPr lang="en-ZA" sz="1400" baseline="0" dirty="0" smtClean="0">
                          <a:solidFill>
                            <a:schemeClr val="tx1"/>
                          </a:solidFill>
                          <a:latin typeface="Arial" pitchFamily="34" charset="0"/>
                          <a:cs typeface="Arial" pitchFamily="34" charset="0"/>
                        </a:rPr>
                        <a:t>Continuous engagements with municipalities</a:t>
                      </a:r>
                      <a:endParaRPr lang="en-ZA" sz="1400" baseline="0" dirty="0">
                        <a:solidFill>
                          <a:schemeClr val="tx1"/>
                        </a:solidFill>
                        <a:latin typeface="Arial" pitchFamily="34" charset="0"/>
                        <a:cs typeface="Arial" pitchFamily="34" charset="0"/>
                      </a:endParaRPr>
                    </a:p>
                  </a:txBody>
                  <a:tcPr>
                    <a:solidFill>
                      <a:schemeClr val="bg2">
                        <a:lumMod val="75000"/>
                      </a:schemeClr>
                    </a:solidFill>
                  </a:tcPr>
                </a:tc>
                <a:extLst>
                  <a:ext uri="{0D108BD9-81ED-4DB2-BD59-A6C34878D82A}">
                    <a16:rowId xmlns="" xmlns:a16="http://schemas.microsoft.com/office/drawing/2014/main" val="3557634265"/>
                  </a:ext>
                </a:extLst>
              </a:tr>
            </a:tbl>
          </a:graphicData>
        </a:graphic>
      </p:graphicFrame>
      <p:sp>
        <p:nvSpPr>
          <p:cNvPr id="5" name="Slide Number Placeholder 3"/>
          <p:cNvSpPr>
            <a:spLocks noGrp="1"/>
          </p:cNvSpPr>
          <p:nvPr>
            <p:ph type="sldNum" sz="quarter" idx="12"/>
          </p:nvPr>
        </p:nvSpPr>
        <p:spPr>
          <a:xfrm>
            <a:off x="8077200" y="6119861"/>
            <a:ext cx="2133600" cy="365125"/>
          </a:xfrm>
        </p:spPr>
        <p:txBody>
          <a:bodyPr/>
          <a:lstStyle/>
          <a:p>
            <a:fld id="{48F0A114-0370-4CC0-9313-334D49B2E98A}" type="slidenum">
              <a:rPr lang="en-ZA">
                <a:solidFill>
                  <a:prstClr val="black"/>
                </a:solidFill>
              </a:rPr>
              <a:pPr/>
              <a:t>20</a:t>
            </a:fld>
            <a:endParaRPr lang="en-ZA">
              <a:solidFill>
                <a:prstClr val="black"/>
              </a:solidFill>
            </a:endParaRPr>
          </a:p>
        </p:txBody>
      </p:sp>
    </p:spTree>
    <p:extLst>
      <p:ext uri="{BB962C8B-B14F-4D97-AF65-F5344CB8AC3E}">
        <p14:creationId xmlns:p14="http://schemas.microsoft.com/office/powerpoint/2010/main" xmlns="" val="239458929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433389501"/>
              </p:ext>
            </p:extLst>
          </p:nvPr>
        </p:nvGraphicFramePr>
        <p:xfrm>
          <a:off x="1524006" y="750303"/>
          <a:ext cx="10428290" cy="5664144"/>
        </p:xfrm>
        <a:graphic>
          <a:graphicData uri="http://schemas.openxmlformats.org/drawingml/2006/table">
            <a:tbl>
              <a:tblPr firstRow="1" bandRow="1">
                <a:tableStyleId>{5C22544A-7EE6-4342-B048-85BDC9FD1C3A}</a:tableStyleId>
              </a:tblPr>
              <a:tblGrid>
                <a:gridCol w="2085658"/>
                <a:gridCol w="2085658"/>
                <a:gridCol w="2085658"/>
                <a:gridCol w="2085658"/>
                <a:gridCol w="2085658"/>
              </a:tblGrid>
              <a:tr h="552541">
                <a:tc>
                  <a:txBody>
                    <a:bodyPr/>
                    <a:lstStyle/>
                    <a:p>
                      <a:pPr marL="0" marR="0" algn="ctr">
                        <a:lnSpc>
                          <a:spcPct val="107000"/>
                        </a:lnSpc>
                        <a:spcBef>
                          <a:spcPts val="0"/>
                        </a:spcBef>
                        <a:spcAft>
                          <a:spcPts val="800"/>
                        </a:spcAft>
                      </a:pPr>
                      <a:r>
                        <a:rPr lang="en-US" sz="1100" dirty="0">
                          <a:effectLst/>
                        </a:rPr>
                        <a:t>Project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tc>
                <a:tc>
                  <a:txBody>
                    <a:bodyPr/>
                    <a:lstStyle/>
                    <a:p>
                      <a:pPr marL="0" marR="0" algn="ctr">
                        <a:lnSpc>
                          <a:spcPct val="107000"/>
                        </a:lnSpc>
                        <a:spcBef>
                          <a:spcPts val="0"/>
                        </a:spcBef>
                        <a:spcAft>
                          <a:spcPts val="800"/>
                        </a:spcAft>
                      </a:pPr>
                      <a:r>
                        <a:rPr lang="en-US" sz="1100" dirty="0">
                          <a:effectLst/>
                        </a:rPr>
                        <a:t>Summary scope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tc>
                <a:tc>
                  <a:txBody>
                    <a:bodyPr/>
                    <a:lstStyle/>
                    <a:p>
                      <a:pPr marL="0" marR="0" algn="ctr">
                        <a:lnSpc>
                          <a:spcPct val="107000"/>
                        </a:lnSpc>
                        <a:spcBef>
                          <a:spcPts val="0"/>
                        </a:spcBef>
                        <a:spcAft>
                          <a:spcPts val="800"/>
                        </a:spcAft>
                      </a:pPr>
                      <a:r>
                        <a:rPr lang="en-US" sz="1100" dirty="0">
                          <a:effectLst/>
                        </a:rPr>
                        <a:t>Design </a:t>
                      </a:r>
                      <a:r>
                        <a:rPr lang="en-US" sz="1100" dirty="0" smtClean="0">
                          <a:effectLst/>
                        </a:rPr>
                        <a:t>Progress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tc>
                <a:tc>
                  <a:txBody>
                    <a:bodyPr/>
                    <a:lstStyle/>
                    <a:p>
                      <a:pPr marL="0" marR="0" algn="ctr">
                        <a:lnSpc>
                          <a:spcPct val="107000"/>
                        </a:lnSpc>
                        <a:spcBef>
                          <a:spcPts val="0"/>
                        </a:spcBef>
                        <a:spcAft>
                          <a:spcPts val="800"/>
                        </a:spcAft>
                      </a:pPr>
                      <a:r>
                        <a:rPr lang="en-US" sz="1100" dirty="0">
                          <a:effectLst/>
                        </a:rPr>
                        <a:t>Construction progress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tc>
                <a:tc>
                  <a:txBody>
                    <a:bodyPr/>
                    <a:lstStyle/>
                    <a:p>
                      <a:pPr marL="0" marR="0">
                        <a:lnSpc>
                          <a:spcPct val="107000"/>
                        </a:lnSpc>
                        <a:spcBef>
                          <a:spcPts val="0"/>
                        </a:spcBef>
                        <a:spcAft>
                          <a:spcPts val="800"/>
                        </a:spcAft>
                      </a:pPr>
                      <a:r>
                        <a:rPr lang="en-US" sz="1100" dirty="0">
                          <a:effectLst/>
                        </a:rPr>
                        <a:t>Completion date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tc>
              </a:tr>
              <a:tr h="2161682">
                <a:tc>
                  <a:txBody>
                    <a:bodyPr/>
                    <a:lstStyle/>
                    <a:p>
                      <a:pPr marL="0" marR="0" algn="ctr">
                        <a:lnSpc>
                          <a:spcPct val="107000"/>
                        </a:lnSpc>
                        <a:spcBef>
                          <a:spcPts val="0"/>
                        </a:spcBef>
                        <a:spcAft>
                          <a:spcPts val="800"/>
                        </a:spcAft>
                      </a:pPr>
                      <a:r>
                        <a:rPr lang="en-ZA" sz="1100" dirty="0" smtClean="0">
                          <a:effectLst/>
                          <a:latin typeface="Arial" panose="020B0604020202020204" pitchFamily="34" charset="0"/>
                          <a:cs typeface="Arial" panose="020B0604020202020204" pitchFamily="34" charset="0"/>
                        </a:rPr>
                        <a:t>UPGRADING OF FLAG BOSHIELO WATER SCHEMES</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nSpc>
                          <a:spcPct val="106000"/>
                        </a:lnSpc>
                        <a:spcBef>
                          <a:spcPts val="0"/>
                        </a:spcBef>
                        <a:spcAft>
                          <a:spcPts val="800"/>
                        </a:spcAft>
                      </a:pPr>
                      <a:r>
                        <a:rPr lang="en-ZA" sz="1100" kern="1200" dirty="0" smtClean="0">
                          <a:effectLst/>
                          <a:latin typeface="Arial" panose="020B0604020202020204" pitchFamily="34" charset="0"/>
                          <a:cs typeface="Arial" panose="020B0604020202020204" pitchFamily="34" charset="0"/>
                        </a:rPr>
                        <a:t>Upgrading of the Flag Boshileo WTP from 8Ml/day to 16Ml/day and refurbishment of the existing plant.</a:t>
                      </a:r>
                      <a:endParaRPr lang="en-US" sz="1100" kern="1200" dirty="0" smtClean="0">
                        <a:effectLst/>
                        <a:latin typeface="Arial" panose="020B0604020202020204" pitchFamily="34" charset="0"/>
                        <a:cs typeface="Arial" panose="020B0604020202020204" pitchFamily="34" charset="0"/>
                      </a:endParaRPr>
                    </a:p>
                  </a:txBody>
                  <a:tcPr marL="3911" marR="3911" marT="3911" marB="0" anchor="ctr"/>
                </a:tc>
                <a:tc>
                  <a:txBody>
                    <a:bodyPr/>
                    <a:lstStyle/>
                    <a:p>
                      <a:pPr marL="0" marR="0" algn="ctr">
                        <a:lnSpc>
                          <a:spcPct val="106000"/>
                        </a:lnSpc>
                        <a:spcBef>
                          <a:spcPts val="0"/>
                        </a:spcBef>
                        <a:spcAft>
                          <a:spcPts val="800"/>
                        </a:spcAft>
                      </a:pPr>
                      <a:r>
                        <a:rPr lang="en-US" sz="1100" kern="1200" dirty="0">
                          <a:effectLst/>
                          <a:latin typeface="Arial" panose="020B0604020202020204" pitchFamily="34" charset="0"/>
                          <a:cs typeface="Arial" panose="020B0604020202020204" pitchFamily="34" charset="0"/>
                        </a:rPr>
                        <a:t>100%</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c>
                  <a:txBody>
                    <a:bodyPr/>
                    <a:lstStyle/>
                    <a:p>
                      <a:pPr marL="0" marR="0" algn="ctr">
                        <a:lnSpc>
                          <a:spcPct val="106000"/>
                        </a:lnSpc>
                        <a:spcBef>
                          <a:spcPts val="0"/>
                        </a:spcBef>
                        <a:spcAft>
                          <a:spcPts val="800"/>
                        </a:spcAft>
                      </a:pPr>
                      <a:r>
                        <a:rPr lang="en-US" sz="1100" kern="1200" dirty="0" smtClean="0">
                          <a:effectLst/>
                          <a:latin typeface="Arial" panose="020B0604020202020204" pitchFamily="34" charset="0"/>
                          <a:cs typeface="Arial" panose="020B0604020202020204" pitchFamily="34" charset="0"/>
                        </a:rPr>
                        <a:t>10% (Civil</a:t>
                      </a:r>
                      <a:r>
                        <a:rPr lang="en-US" sz="1100" kern="1200" baseline="0" dirty="0" smtClean="0">
                          <a:effectLst/>
                          <a:latin typeface="Arial" panose="020B0604020202020204" pitchFamily="34" charset="0"/>
                          <a:cs typeface="Arial" panose="020B0604020202020204" pitchFamily="34" charset="0"/>
                        </a:rPr>
                        <a:t> works </a:t>
                      </a:r>
                      <a:r>
                        <a:rPr lang="en-US" sz="1100" kern="1200" dirty="0" smtClean="0">
                          <a:effectLst/>
                          <a:latin typeface="Arial" panose="020B0604020202020204" pitchFamily="34" charset="0"/>
                          <a:cs typeface="Arial" panose="020B0604020202020204" pitchFamily="34" charset="0"/>
                        </a:rPr>
                        <a:t>Phase 3 contractor is</a:t>
                      </a:r>
                      <a:r>
                        <a:rPr lang="en-US" sz="1100" kern="1200" baseline="0" dirty="0" smtClean="0">
                          <a:effectLst/>
                          <a:latin typeface="Arial" panose="020B0604020202020204" pitchFamily="34" charset="0"/>
                          <a:cs typeface="Arial" panose="020B0604020202020204" pitchFamily="34" charset="0"/>
                        </a:rPr>
                        <a:t> progressing well.)</a:t>
                      </a:r>
                    </a:p>
                    <a:p>
                      <a:pPr marL="0" marR="0" algn="ctr">
                        <a:lnSpc>
                          <a:spcPct val="106000"/>
                        </a:lnSpc>
                        <a:spcBef>
                          <a:spcPts val="0"/>
                        </a:spcBef>
                        <a:spcAft>
                          <a:spcPts val="800"/>
                        </a:spcAft>
                      </a:pPr>
                      <a:r>
                        <a:rPr lang="en-US" sz="1100" kern="1200" baseline="0" dirty="0" smtClean="0">
                          <a:effectLst/>
                          <a:latin typeface="Arial" panose="020B0604020202020204" pitchFamily="34" charset="0"/>
                          <a:cs typeface="Arial" panose="020B0604020202020204" pitchFamily="34" charset="0"/>
                        </a:rPr>
                        <a:t>Electro-</a:t>
                      </a:r>
                      <a:r>
                        <a:rPr lang="en-US" sz="1100" kern="1200" baseline="0" dirty="0" err="1" smtClean="0">
                          <a:effectLst/>
                          <a:latin typeface="Arial" panose="020B0604020202020204" pitchFamily="34" charset="0"/>
                          <a:cs typeface="Arial" panose="020B0604020202020204" pitchFamily="34" charset="0"/>
                        </a:rPr>
                        <a:t>Mech</a:t>
                      </a:r>
                      <a:r>
                        <a:rPr lang="en-US" sz="1100" kern="1200" baseline="0" dirty="0" smtClean="0">
                          <a:effectLst/>
                          <a:latin typeface="Arial" panose="020B0604020202020204" pitchFamily="34" charset="0"/>
                          <a:cs typeface="Arial" panose="020B0604020202020204" pitchFamily="34" charset="0"/>
                        </a:rPr>
                        <a:t> Works Phase 2 (70% completed)</a:t>
                      </a:r>
                    </a:p>
                    <a:p>
                      <a:pPr marL="0" marR="0" algn="ctr">
                        <a:lnSpc>
                          <a:spcPct val="106000"/>
                        </a:lnSpc>
                        <a:spcBef>
                          <a:spcPts val="0"/>
                        </a:spcBef>
                        <a:spcAft>
                          <a:spcPts val="800"/>
                        </a:spcAft>
                      </a:pPr>
                      <a:r>
                        <a:rPr lang="en-US" sz="1100" kern="1200" baseline="0" dirty="0" smtClean="0">
                          <a:effectLst/>
                          <a:latin typeface="Arial" panose="020B0604020202020204" pitchFamily="34" charset="0"/>
                          <a:cs typeface="Arial" panose="020B0604020202020204" pitchFamily="34" charset="0"/>
                        </a:rPr>
                        <a:t>High lift Phase 1(100% completed</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c>
                  <a:txBody>
                    <a:bodyPr/>
                    <a:lstStyle/>
                    <a:p>
                      <a:pPr marL="0" marR="0" lvl="0" indent="0" algn="just" defTabSz="914400" rtl="0" eaLnBrk="1" fontAlgn="auto" latinLnBrk="0" hangingPunct="1">
                        <a:lnSpc>
                          <a:spcPct val="106000"/>
                        </a:lnSpc>
                        <a:spcBef>
                          <a:spcPts val="0"/>
                        </a:spcBef>
                        <a:spcAft>
                          <a:spcPts val="800"/>
                        </a:spcAft>
                        <a:buClrTx/>
                        <a:buSzTx/>
                        <a:buFontTx/>
                        <a:buNone/>
                        <a:tabLst/>
                        <a:defRPr/>
                      </a:pPr>
                      <a:r>
                        <a:rPr lang="en-US" sz="1100" kern="1200" dirty="0" smtClean="0">
                          <a:effectLst/>
                          <a:latin typeface="Arial" panose="020B0604020202020204" pitchFamily="34" charset="0"/>
                          <a:cs typeface="Arial" panose="020B0604020202020204" pitchFamily="34" charset="0"/>
                        </a:rPr>
                        <a:t>The</a:t>
                      </a:r>
                      <a:r>
                        <a:rPr lang="en-US" sz="1100" kern="1200" baseline="0" dirty="0" smtClean="0">
                          <a:effectLst/>
                          <a:latin typeface="Arial" panose="020B0604020202020204" pitchFamily="34" charset="0"/>
                          <a:cs typeface="Arial" panose="020B0604020202020204" pitchFamily="34" charset="0"/>
                        </a:rPr>
                        <a:t> overall projects will be completed by 31</a:t>
                      </a:r>
                      <a:r>
                        <a:rPr lang="en-US" sz="1100" kern="1200" baseline="30000" dirty="0" smtClean="0">
                          <a:effectLst/>
                          <a:latin typeface="Arial" panose="020B0604020202020204" pitchFamily="34" charset="0"/>
                          <a:cs typeface="Arial" panose="020B0604020202020204" pitchFamily="34" charset="0"/>
                        </a:rPr>
                        <a:t>st</a:t>
                      </a:r>
                      <a:r>
                        <a:rPr lang="en-US" sz="1100" kern="1200" baseline="0" dirty="0" smtClean="0">
                          <a:effectLst/>
                          <a:latin typeface="Arial" panose="020B0604020202020204" pitchFamily="34" charset="0"/>
                          <a:cs typeface="Arial" panose="020B0604020202020204" pitchFamily="34" charset="0"/>
                        </a:rPr>
                        <a:t> July 2018</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r>
              <a:tr h="1074956">
                <a:tc>
                  <a:txBody>
                    <a:bodyPr/>
                    <a:lstStyle/>
                    <a:p>
                      <a:pPr marL="0" marR="0" algn="ctr">
                        <a:lnSpc>
                          <a:spcPct val="107000"/>
                        </a:lnSpc>
                        <a:spcBef>
                          <a:spcPts val="0"/>
                        </a:spcBef>
                        <a:spcAft>
                          <a:spcPts val="800"/>
                        </a:spcAft>
                      </a:pPr>
                      <a:r>
                        <a:rPr lang="en-US" sz="1100" dirty="0" smtClean="0">
                          <a:effectLst/>
                          <a:latin typeface="Arial" panose="020B0604020202020204" pitchFamily="34" charset="0"/>
                          <a:cs typeface="Arial" panose="020B0604020202020204" pitchFamily="34" charset="0"/>
                        </a:rPr>
                        <a:t>DOORNDRAAI</a:t>
                      </a:r>
                      <a:r>
                        <a:rPr lang="en-US" sz="1100" baseline="0" dirty="0" smtClean="0">
                          <a:effectLst/>
                          <a:latin typeface="Arial" panose="020B0604020202020204" pitchFamily="34" charset="0"/>
                          <a:cs typeface="Arial" panose="020B0604020202020204" pitchFamily="34" charset="0"/>
                        </a:rPr>
                        <a:t> PACKAGE PLANT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nSpc>
                          <a:spcPct val="107000"/>
                        </a:lnSpc>
                        <a:spcBef>
                          <a:spcPts val="0"/>
                        </a:spcBef>
                        <a:spcAft>
                          <a:spcPts val="800"/>
                        </a:spcAft>
                      </a:pPr>
                      <a:r>
                        <a:rPr lang="en-ZA" sz="1100" dirty="0" smtClean="0">
                          <a:effectLst/>
                          <a:latin typeface="Arial" panose="020B0604020202020204" pitchFamily="34" charset="0"/>
                          <a:cs typeface="Arial" panose="020B0604020202020204" pitchFamily="34" charset="0"/>
                        </a:rPr>
                        <a:t>Design,</a:t>
                      </a:r>
                      <a:r>
                        <a:rPr lang="en-ZA" sz="1100" baseline="0" dirty="0" smtClean="0">
                          <a:effectLst/>
                          <a:latin typeface="Arial" panose="020B0604020202020204" pitchFamily="34" charset="0"/>
                          <a:cs typeface="Arial" panose="020B0604020202020204" pitchFamily="34" charset="0"/>
                        </a:rPr>
                        <a:t> Manufacture, Supply and </a:t>
                      </a:r>
                      <a:r>
                        <a:rPr lang="en-ZA" sz="1100" dirty="0" smtClean="0">
                          <a:effectLst/>
                          <a:latin typeface="Arial" panose="020B0604020202020204" pitchFamily="34" charset="0"/>
                          <a:cs typeface="Arial" panose="020B0604020202020204" pitchFamily="34" charset="0"/>
                        </a:rPr>
                        <a:t>Installation of a</a:t>
                      </a:r>
                      <a:r>
                        <a:rPr lang="en-ZA" sz="1100" baseline="0" dirty="0" smtClean="0">
                          <a:effectLst/>
                          <a:latin typeface="Arial" panose="020B0604020202020204" pitchFamily="34" charset="0"/>
                          <a:cs typeface="Arial" panose="020B0604020202020204" pitchFamily="34" charset="0"/>
                        </a:rPr>
                        <a:t>n </a:t>
                      </a:r>
                      <a:r>
                        <a:rPr lang="en-ZA" sz="1100" dirty="0" smtClean="0">
                          <a:effectLst/>
                          <a:latin typeface="Arial" panose="020B0604020202020204" pitchFamily="34" charset="0"/>
                          <a:cs typeface="Arial" panose="020B0604020202020204" pitchFamily="34" charset="0"/>
                        </a:rPr>
                        <a:t>additional packaged plant capacity by 5Ml/Day</a:t>
                      </a:r>
                      <a:endParaRPr lang="en-ZA" sz="1100" dirty="0" smtClean="0">
                        <a:solidFill>
                          <a:schemeClr val="tx1"/>
                        </a:solidFill>
                        <a:effectLst/>
                        <a:latin typeface="Arial" panose="020B0604020202020204" pitchFamily="34" charset="0"/>
                        <a:cs typeface="Arial" panose="020B0604020202020204" pitchFamily="34" charset="0"/>
                      </a:endParaRPr>
                    </a:p>
                  </a:txBody>
                  <a:tcPr marL="3911" marR="3911" marT="3911" marB="0" anchor="ctr"/>
                </a:tc>
                <a:tc>
                  <a:txBody>
                    <a:bodyPr/>
                    <a:lstStyle/>
                    <a:p>
                      <a:pPr marL="0" marR="0" algn="ctr">
                        <a:lnSpc>
                          <a:spcPct val="107000"/>
                        </a:lnSpc>
                        <a:spcBef>
                          <a:spcPts val="0"/>
                        </a:spcBef>
                        <a:spcAft>
                          <a:spcPts val="800"/>
                        </a:spcAft>
                      </a:pPr>
                      <a:r>
                        <a:rPr lang="en-US" sz="1100" dirty="0" smtClean="0">
                          <a:effectLst/>
                          <a:latin typeface="Arial" panose="020B0604020202020204" pitchFamily="34" charset="0"/>
                          <a:cs typeface="Arial" panose="020B0604020202020204" pitchFamily="34" charset="0"/>
                        </a:rPr>
                        <a:t>100%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gn="ctr">
                        <a:lnSpc>
                          <a:spcPct val="107000"/>
                        </a:lnSpc>
                        <a:spcBef>
                          <a:spcPts val="0"/>
                        </a:spcBef>
                        <a:spcAft>
                          <a:spcPts val="800"/>
                        </a:spcAft>
                      </a:pPr>
                      <a:r>
                        <a:rPr lang="en-ZA" sz="1100" dirty="0" smtClean="0">
                          <a:effectLst/>
                          <a:latin typeface="Arial" panose="020B0604020202020204" pitchFamily="34" charset="0"/>
                          <a:cs typeface="Arial" panose="020B0604020202020204" pitchFamily="34" charset="0"/>
                        </a:rPr>
                        <a:t>5% (Manufacturing</a:t>
                      </a:r>
                      <a:r>
                        <a:rPr lang="en-ZA" sz="1100" baseline="0" dirty="0" smtClean="0">
                          <a:effectLst/>
                          <a:latin typeface="Arial" panose="020B0604020202020204" pitchFamily="34" charset="0"/>
                          <a:cs typeface="Arial" panose="020B0604020202020204" pitchFamily="34" charset="0"/>
                        </a:rPr>
                        <a:t> of Plant</a:t>
                      </a:r>
                      <a:r>
                        <a:rPr lang="en-ZA" sz="1100" dirty="0" smtClean="0">
                          <a:effectLst/>
                          <a:latin typeface="Arial" panose="020B0604020202020204" pitchFamily="34" charset="0"/>
                          <a:cs typeface="Arial" panose="020B0604020202020204" pitchFamily="34" charset="0"/>
                        </a:rPr>
                        <a:t>)</a:t>
                      </a:r>
                    </a:p>
                  </a:txBody>
                  <a:tcPr marL="3911" marR="3911" marT="3911" marB="0" anchor="ctr"/>
                </a:tc>
                <a:tc>
                  <a:txBody>
                    <a:bodyPr/>
                    <a:lstStyle/>
                    <a:p>
                      <a:pPr marL="0" marR="0">
                        <a:lnSpc>
                          <a:spcPct val="107000"/>
                        </a:lnSpc>
                        <a:spcBef>
                          <a:spcPts val="0"/>
                        </a:spcBef>
                        <a:spcAft>
                          <a:spcPts val="800"/>
                        </a:spcAft>
                      </a:pPr>
                      <a:r>
                        <a:rPr lang="en-US" sz="1100" baseline="0" dirty="0" smtClean="0">
                          <a:effectLst/>
                          <a:latin typeface="Arial" panose="020B0604020202020204" pitchFamily="34" charset="0"/>
                          <a:cs typeface="Arial" panose="020B0604020202020204" pitchFamily="34" charset="0"/>
                        </a:rPr>
                        <a:t>21</a:t>
                      </a:r>
                      <a:r>
                        <a:rPr lang="en-US" sz="1100" baseline="30000" dirty="0" smtClean="0">
                          <a:effectLst/>
                          <a:latin typeface="Arial" panose="020B0604020202020204" pitchFamily="34" charset="0"/>
                          <a:cs typeface="Arial" panose="020B0604020202020204" pitchFamily="34" charset="0"/>
                        </a:rPr>
                        <a:t>st</a:t>
                      </a:r>
                      <a:r>
                        <a:rPr lang="en-US" sz="1100" baseline="0" dirty="0" smtClean="0">
                          <a:effectLst/>
                          <a:latin typeface="Arial" panose="020B0604020202020204" pitchFamily="34" charset="0"/>
                          <a:cs typeface="Arial" panose="020B0604020202020204" pitchFamily="34" charset="0"/>
                        </a:rPr>
                        <a:t>  June 2018</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r>
              <a:tr h="800009">
                <a:tc>
                  <a:txBody>
                    <a:bodyPr/>
                    <a:lstStyle/>
                    <a:p>
                      <a:pPr marL="0" marR="0" algn="ctr">
                        <a:lnSpc>
                          <a:spcPct val="107000"/>
                        </a:lnSpc>
                        <a:spcBef>
                          <a:spcPts val="0"/>
                        </a:spcBef>
                        <a:spcAft>
                          <a:spcPts val="800"/>
                        </a:spcAft>
                      </a:pPr>
                      <a:r>
                        <a:rPr lang="en-ZA" sz="1100" dirty="0" smtClean="0">
                          <a:effectLst/>
                          <a:latin typeface="Arial" panose="020B0604020202020204" pitchFamily="34" charset="0"/>
                          <a:cs typeface="Arial" panose="020B0604020202020204" pitchFamily="34" charset="0"/>
                        </a:rPr>
                        <a:t>DOORNDRAAI 500mm</a:t>
                      </a:r>
                      <a:r>
                        <a:rPr lang="en-ZA" sz="1100" baseline="0" dirty="0" smtClean="0">
                          <a:effectLst/>
                          <a:latin typeface="Arial" panose="020B0604020202020204" pitchFamily="34" charset="0"/>
                          <a:cs typeface="Arial" panose="020B0604020202020204" pitchFamily="34" charset="0"/>
                        </a:rPr>
                        <a:t> RAW WATER PIPELINE</a:t>
                      </a:r>
                      <a:endParaRPr lang="en-ZA" sz="1100" dirty="0" smtClean="0">
                        <a:effectLst/>
                        <a:latin typeface="Arial" panose="020B0604020202020204" pitchFamily="34" charset="0"/>
                        <a:ea typeface="+mn-ea"/>
                        <a:cs typeface="Arial" panose="020B0604020202020204" pitchFamily="34" charset="0"/>
                      </a:endParaRPr>
                    </a:p>
                  </a:txBody>
                  <a:tcPr marL="3911" marR="3911" marT="3911" marB="0" anchor="ctr"/>
                </a:tc>
                <a:tc>
                  <a:txBody>
                    <a:bodyPr/>
                    <a:lstStyle/>
                    <a:p>
                      <a:pPr marL="0" marR="0">
                        <a:lnSpc>
                          <a:spcPct val="106000"/>
                        </a:lnSpc>
                        <a:spcBef>
                          <a:spcPts val="0"/>
                        </a:spcBef>
                        <a:spcAft>
                          <a:spcPts val="800"/>
                        </a:spcAft>
                      </a:pPr>
                      <a:r>
                        <a:rPr lang="en-ZA" sz="1100" kern="1200" dirty="0" smtClean="0">
                          <a:effectLst/>
                          <a:latin typeface="Arial" panose="020B0604020202020204" pitchFamily="34" charset="0"/>
                          <a:cs typeface="Arial" panose="020B0604020202020204" pitchFamily="34" charset="0"/>
                        </a:rPr>
                        <a:t>Construction</a:t>
                      </a:r>
                      <a:r>
                        <a:rPr lang="en-ZA" sz="1100" kern="1200" baseline="0" dirty="0" smtClean="0">
                          <a:effectLst/>
                          <a:latin typeface="Arial" panose="020B0604020202020204" pitchFamily="34" charset="0"/>
                          <a:cs typeface="Arial" panose="020B0604020202020204" pitchFamily="34" charset="0"/>
                        </a:rPr>
                        <a:t> of</a:t>
                      </a:r>
                      <a:r>
                        <a:rPr lang="en-ZA" sz="1100" kern="1200" dirty="0" smtClean="0">
                          <a:effectLst/>
                          <a:latin typeface="Arial" panose="020B0604020202020204" pitchFamily="34" charset="0"/>
                          <a:cs typeface="Arial" panose="020B0604020202020204" pitchFamily="34" charset="0"/>
                        </a:rPr>
                        <a:t> a</a:t>
                      </a:r>
                      <a:r>
                        <a:rPr lang="en-ZA" sz="1100" kern="1200" baseline="0" dirty="0" smtClean="0">
                          <a:effectLst/>
                          <a:latin typeface="Arial" panose="020B0604020202020204" pitchFamily="34" charset="0"/>
                          <a:cs typeface="Arial" panose="020B0604020202020204" pitchFamily="34" charset="0"/>
                        </a:rPr>
                        <a:t> new Raw Water Pipeline from the dam to the plant</a:t>
                      </a:r>
                      <a:endParaRPr lang="en-US" sz="1100" kern="1200" dirty="0" smtClean="0">
                        <a:effectLst/>
                        <a:latin typeface="Arial" panose="020B0604020202020204" pitchFamily="34" charset="0"/>
                        <a:cs typeface="Arial" panose="020B0604020202020204" pitchFamily="34" charset="0"/>
                      </a:endParaRPr>
                    </a:p>
                  </a:txBody>
                  <a:tcPr marL="3911" marR="3911" marT="3911" marB="0" anchor="ctr"/>
                </a:tc>
                <a:tc>
                  <a:txBody>
                    <a:bodyPr/>
                    <a:lstStyle/>
                    <a:p>
                      <a:pPr marL="0" marR="0" algn="ctr">
                        <a:lnSpc>
                          <a:spcPct val="106000"/>
                        </a:lnSpc>
                        <a:spcBef>
                          <a:spcPts val="0"/>
                        </a:spcBef>
                        <a:spcAft>
                          <a:spcPts val="800"/>
                        </a:spcAft>
                      </a:pPr>
                      <a:r>
                        <a:rPr lang="en-US" sz="1100" kern="1200" dirty="0">
                          <a:effectLst/>
                          <a:latin typeface="Arial" panose="020B0604020202020204" pitchFamily="34" charset="0"/>
                          <a:cs typeface="Arial" panose="020B0604020202020204" pitchFamily="34" charset="0"/>
                        </a:rPr>
                        <a:t>100%</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c>
                  <a:txBody>
                    <a:bodyPr/>
                    <a:lstStyle/>
                    <a:p>
                      <a:pPr marL="0" marR="0" algn="ctr">
                        <a:lnSpc>
                          <a:spcPct val="106000"/>
                        </a:lnSpc>
                        <a:spcBef>
                          <a:spcPts val="0"/>
                        </a:spcBef>
                        <a:spcAft>
                          <a:spcPts val="800"/>
                        </a:spcAft>
                      </a:pPr>
                      <a:r>
                        <a:rPr lang="en-US" sz="1100" kern="1200" dirty="0" smtClean="0">
                          <a:effectLst/>
                          <a:latin typeface="Arial" panose="020B0604020202020204" pitchFamily="34" charset="0"/>
                          <a:cs typeface="Arial" panose="020B0604020202020204" pitchFamily="34" charset="0"/>
                        </a:rPr>
                        <a:t>85% (Final assembly and Installation)</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c>
                  <a:txBody>
                    <a:bodyPr/>
                    <a:lstStyle/>
                    <a:p>
                      <a:pPr marL="0" marR="0" lvl="0" indent="0" algn="just" defTabSz="914400" rtl="0" eaLnBrk="1" fontAlgn="auto" latinLnBrk="0" hangingPunct="1">
                        <a:lnSpc>
                          <a:spcPct val="106000"/>
                        </a:lnSpc>
                        <a:spcBef>
                          <a:spcPts val="0"/>
                        </a:spcBef>
                        <a:spcAft>
                          <a:spcPts val="800"/>
                        </a:spcAft>
                        <a:buClrTx/>
                        <a:buSzTx/>
                        <a:buFontTx/>
                        <a:buNone/>
                        <a:tabLst/>
                        <a:defRPr/>
                      </a:pPr>
                      <a:r>
                        <a:rPr lang="en-US" sz="1100" kern="1200" baseline="0" dirty="0" smtClean="0">
                          <a:effectLst/>
                          <a:latin typeface="Arial" panose="020B0604020202020204" pitchFamily="34" charset="0"/>
                          <a:cs typeface="Arial" panose="020B0604020202020204" pitchFamily="34" charset="0"/>
                        </a:rPr>
                        <a:t>15</a:t>
                      </a:r>
                      <a:r>
                        <a:rPr lang="en-US" sz="1100" kern="1200" baseline="30000" dirty="0" smtClean="0">
                          <a:effectLst/>
                          <a:latin typeface="Arial" panose="020B0604020202020204" pitchFamily="34" charset="0"/>
                          <a:cs typeface="Arial" panose="020B0604020202020204" pitchFamily="34" charset="0"/>
                        </a:rPr>
                        <a:t>th</a:t>
                      </a:r>
                      <a:r>
                        <a:rPr lang="en-US" sz="1100" kern="1200" baseline="0" dirty="0" smtClean="0">
                          <a:effectLst/>
                          <a:latin typeface="Arial" panose="020B0604020202020204" pitchFamily="34" charset="0"/>
                          <a:cs typeface="Arial" panose="020B0604020202020204" pitchFamily="34" charset="0"/>
                        </a:rPr>
                        <a:t> December 2017 </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r>
              <a:tr h="1074956">
                <a:tc>
                  <a:txBody>
                    <a:bodyPr/>
                    <a:lstStyle/>
                    <a:p>
                      <a:pPr marL="0" marR="0" algn="ctr">
                        <a:lnSpc>
                          <a:spcPct val="107000"/>
                        </a:lnSpc>
                        <a:spcBef>
                          <a:spcPts val="0"/>
                        </a:spcBef>
                        <a:spcAft>
                          <a:spcPts val="800"/>
                        </a:spcAft>
                      </a:pPr>
                      <a:r>
                        <a:rPr lang="en-ZA" sz="1100" dirty="0" smtClean="0">
                          <a:effectLst/>
                          <a:latin typeface="Arial" panose="020B0604020202020204" pitchFamily="34" charset="0"/>
                          <a:cs typeface="Arial" panose="020B0604020202020204" pitchFamily="34" charset="0"/>
                        </a:rPr>
                        <a:t>POLITSI WATER SCHEME UPGRADE –POLITSI ELECTRICAL AND MECHAICAL WORKS</a:t>
                      </a:r>
                      <a:endParaRPr lang="en-ZA" sz="1100" dirty="0" smtClean="0">
                        <a:effectLst/>
                        <a:latin typeface="Arial" panose="020B0604020202020204" pitchFamily="34" charset="0"/>
                        <a:ea typeface="+mn-ea"/>
                        <a:cs typeface="Arial" panose="020B0604020202020204" pitchFamily="34" charset="0"/>
                      </a:endParaRPr>
                    </a:p>
                  </a:txBody>
                  <a:tcPr marL="3911" marR="3911" marT="3911" marB="0" anchor="ctr"/>
                </a:tc>
                <a:tc>
                  <a:txBody>
                    <a:bodyPr/>
                    <a:lstStyle/>
                    <a:p>
                      <a:pPr marL="0" marR="0">
                        <a:lnSpc>
                          <a:spcPct val="106000"/>
                        </a:lnSpc>
                        <a:spcBef>
                          <a:spcPts val="0"/>
                        </a:spcBef>
                        <a:spcAft>
                          <a:spcPts val="800"/>
                        </a:spcAft>
                      </a:pPr>
                      <a:r>
                        <a:rPr lang="en-US" sz="1100" kern="1200" dirty="0" smtClean="0">
                          <a:effectLst/>
                          <a:latin typeface="Arial" panose="020B0604020202020204" pitchFamily="34" charset="0"/>
                          <a:cs typeface="Arial" panose="020B0604020202020204" pitchFamily="34" charset="0"/>
                        </a:rPr>
                        <a:t>Upgrade</a:t>
                      </a:r>
                      <a:r>
                        <a:rPr lang="en-US" sz="1100" kern="1200" baseline="0" dirty="0" smtClean="0">
                          <a:effectLst/>
                          <a:latin typeface="Arial" panose="020B0604020202020204" pitchFamily="34" charset="0"/>
                          <a:cs typeface="Arial" panose="020B0604020202020204" pitchFamily="34" charset="0"/>
                        </a:rPr>
                        <a:t> of the Pump Station at Politsi Plant</a:t>
                      </a:r>
                      <a:endParaRPr lang="en-US" sz="1100" kern="1200" dirty="0" smtClean="0">
                        <a:effectLst/>
                        <a:latin typeface="Arial" panose="020B0604020202020204" pitchFamily="34" charset="0"/>
                        <a:cs typeface="Arial" panose="020B0604020202020204" pitchFamily="34" charset="0"/>
                      </a:endParaRPr>
                    </a:p>
                  </a:txBody>
                  <a:tcPr marL="3911" marR="3911" marT="3911" marB="0" anchor="ctr"/>
                </a:tc>
                <a:tc>
                  <a:txBody>
                    <a:bodyPr/>
                    <a:lstStyle/>
                    <a:p>
                      <a:pPr marL="0" marR="0" algn="ctr">
                        <a:lnSpc>
                          <a:spcPct val="106000"/>
                        </a:lnSpc>
                        <a:spcBef>
                          <a:spcPts val="0"/>
                        </a:spcBef>
                        <a:spcAft>
                          <a:spcPts val="800"/>
                        </a:spcAft>
                      </a:pPr>
                      <a:r>
                        <a:rPr lang="en-US" sz="1100" kern="1200" dirty="0">
                          <a:effectLst/>
                          <a:latin typeface="Arial" panose="020B0604020202020204" pitchFamily="34" charset="0"/>
                          <a:cs typeface="Arial" panose="020B0604020202020204" pitchFamily="34" charset="0"/>
                        </a:rPr>
                        <a:t>100%</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c>
                  <a:txBody>
                    <a:bodyPr/>
                    <a:lstStyle/>
                    <a:p>
                      <a:pPr marL="0" marR="0" algn="ctr">
                        <a:lnSpc>
                          <a:spcPct val="106000"/>
                        </a:lnSpc>
                        <a:spcBef>
                          <a:spcPts val="0"/>
                        </a:spcBef>
                        <a:spcAft>
                          <a:spcPts val="800"/>
                        </a:spcAft>
                      </a:pPr>
                      <a:r>
                        <a:rPr lang="en-US" sz="1100" kern="1200" dirty="0" smtClean="0">
                          <a:effectLst/>
                          <a:latin typeface="Arial" panose="020B0604020202020204" pitchFamily="34" charset="0"/>
                          <a:cs typeface="Arial" panose="020B0604020202020204" pitchFamily="34" charset="0"/>
                        </a:rPr>
                        <a:t>95% (Connections, Commissioning</a:t>
                      </a:r>
                      <a:r>
                        <a:rPr lang="en-US" sz="1100" kern="1200" baseline="0" dirty="0" smtClean="0">
                          <a:effectLst/>
                          <a:latin typeface="Arial" panose="020B0604020202020204" pitchFamily="34" charset="0"/>
                          <a:cs typeface="Arial" panose="020B0604020202020204" pitchFamily="34" charset="0"/>
                        </a:rPr>
                        <a:t> and Testing</a:t>
                      </a:r>
                      <a:r>
                        <a:rPr lang="en-US" sz="1100" kern="1200" dirty="0" smtClean="0">
                          <a:effectLst/>
                          <a:latin typeface="Arial" panose="020B0604020202020204" pitchFamily="34" charset="0"/>
                          <a:cs typeface="Arial" panose="020B0604020202020204" pitchFamily="34" charset="0"/>
                        </a:rPr>
                        <a:t>)</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c>
                  <a:txBody>
                    <a:bodyPr/>
                    <a:lstStyle/>
                    <a:p>
                      <a:pPr marL="0" marR="0" lvl="0" indent="0" algn="just" defTabSz="914400" rtl="0" eaLnBrk="1" fontAlgn="auto" latinLnBrk="0" hangingPunct="1">
                        <a:lnSpc>
                          <a:spcPct val="106000"/>
                        </a:lnSpc>
                        <a:spcBef>
                          <a:spcPts val="0"/>
                        </a:spcBef>
                        <a:spcAft>
                          <a:spcPts val="800"/>
                        </a:spcAft>
                        <a:buClrTx/>
                        <a:buSzTx/>
                        <a:buFontTx/>
                        <a:buNone/>
                        <a:tabLst/>
                        <a:defRPr/>
                      </a:pPr>
                      <a:r>
                        <a:rPr lang="en-US" sz="1100" kern="1200" baseline="0" dirty="0" smtClean="0">
                          <a:effectLst/>
                          <a:latin typeface="Arial" panose="020B0604020202020204" pitchFamily="34" charset="0"/>
                          <a:cs typeface="Arial" panose="020B0604020202020204" pitchFamily="34" charset="0"/>
                        </a:rPr>
                        <a:t>15</a:t>
                      </a:r>
                      <a:r>
                        <a:rPr lang="en-US" sz="1100" kern="1200" baseline="30000" dirty="0" smtClean="0">
                          <a:effectLst/>
                          <a:latin typeface="Arial" panose="020B0604020202020204" pitchFamily="34" charset="0"/>
                          <a:cs typeface="Arial" panose="020B0604020202020204" pitchFamily="34" charset="0"/>
                        </a:rPr>
                        <a:t>th</a:t>
                      </a:r>
                      <a:r>
                        <a:rPr lang="en-US" sz="1100" kern="1200" baseline="0" dirty="0" smtClean="0">
                          <a:effectLst/>
                          <a:latin typeface="Arial" panose="020B0604020202020204" pitchFamily="34" charset="0"/>
                          <a:cs typeface="Arial" panose="020B0604020202020204" pitchFamily="34" charset="0"/>
                        </a:rPr>
                        <a:t> December 2017 </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r>
            </a:tbl>
          </a:graphicData>
        </a:graphic>
      </p:graphicFrame>
      <p:sp>
        <p:nvSpPr>
          <p:cNvPr id="3" name="Title 2"/>
          <p:cNvSpPr>
            <a:spLocks noGrp="1"/>
          </p:cNvSpPr>
          <p:nvPr>
            <p:ph type="title"/>
          </p:nvPr>
        </p:nvSpPr>
        <p:spPr/>
        <p:txBody>
          <a:bodyPr/>
          <a:lstStyle/>
          <a:p>
            <a:r>
              <a:rPr lang="en-ZA" dirty="0"/>
              <a:t>LNW INTERNAL PROJECTS</a:t>
            </a:r>
            <a:endParaRPr lang="en-US" dirty="0"/>
          </a:p>
        </p:txBody>
      </p:sp>
    </p:spTree>
    <p:extLst>
      <p:ext uri="{BB962C8B-B14F-4D97-AF65-F5344CB8AC3E}">
        <p14:creationId xmlns:p14="http://schemas.microsoft.com/office/powerpoint/2010/main" xmlns="" val="378818931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508179355"/>
              </p:ext>
            </p:extLst>
          </p:nvPr>
        </p:nvGraphicFramePr>
        <p:xfrm>
          <a:off x="1524000" y="750888"/>
          <a:ext cx="10428290" cy="5663561"/>
        </p:xfrm>
        <a:graphic>
          <a:graphicData uri="http://schemas.openxmlformats.org/drawingml/2006/table">
            <a:tbl>
              <a:tblPr firstRow="1" bandRow="1">
                <a:tableStyleId>{5C22544A-7EE6-4342-B048-85BDC9FD1C3A}</a:tableStyleId>
              </a:tblPr>
              <a:tblGrid>
                <a:gridCol w="2085658"/>
                <a:gridCol w="2085658"/>
                <a:gridCol w="2085658"/>
                <a:gridCol w="2085658"/>
                <a:gridCol w="2085658"/>
              </a:tblGrid>
              <a:tr h="530698">
                <a:tc>
                  <a:txBody>
                    <a:bodyPr/>
                    <a:lstStyle/>
                    <a:p>
                      <a:pPr marL="0" marR="0" algn="ctr">
                        <a:lnSpc>
                          <a:spcPct val="107000"/>
                        </a:lnSpc>
                        <a:spcBef>
                          <a:spcPts val="0"/>
                        </a:spcBef>
                        <a:spcAft>
                          <a:spcPts val="800"/>
                        </a:spcAft>
                      </a:pPr>
                      <a:r>
                        <a:rPr lang="en-US" sz="1100" dirty="0">
                          <a:effectLst/>
                        </a:rPr>
                        <a:t>Project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tc>
                <a:tc>
                  <a:txBody>
                    <a:bodyPr/>
                    <a:lstStyle/>
                    <a:p>
                      <a:pPr marL="0" marR="0" algn="ctr">
                        <a:lnSpc>
                          <a:spcPct val="107000"/>
                        </a:lnSpc>
                        <a:spcBef>
                          <a:spcPts val="0"/>
                        </a:spcBef>
                        <a:spcAft>
                          <a:spcPts val="800"/>
                        </a:spcAft>
                      </a:pPr>
                      <a:r>
                        <a:rPr lang="en-US" sz="1100" dirty="0">
                          <a:effectLst/>
                        </a:rPr>
                        <a:t>Summary scope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tc>
                <a:tc>
                  <a:txBody>
                    <a:bodyPr/>
                    <a:lstStyle/>
                    <a:p>
                      <a:pPr marL="0" marR="0" algn="ctr">
                        <a:lnSpc>
                          <a:spcPct val="107000"/>
                        </a:lnSpc>
                        <a:spcBef>
                          <a:spcPts val="0"/>
                        </a:spcBef>
                        <a:spcAft>
                          <a:spcPts val="800"/>
                        </a:spcAft>
                      </a:pPr>
                      <a:r>
                        <a:rPr lang="en-US" sz="1100" dirty="0">
                          <a:effectLst/>
                        </a:rPr>
                        <a:t>Design </a:t>
                      </a:r>
                      <a:r>
                        <a:rPr lang="en-US" sz="1100" dirty="0" smtClean="0">
                          <a:effectLst/>
                        </a:rPr>
                        <a:t>Progress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tc>
                <a:tc>
                  <a:txBody>
                    <a:bodyPr/>
                    <a:lstStyle/>
                    <a:p>
                      <a:pPr marL="0" marR="0" algn="ctr">
                        <a:lnSpc>
                          <a:spcPct val="107000"/>
                        </a:lnSpc>
                        <a:spcBef>
                          <a:spcPts val="0"/>
                        </a:spcBef>
                        <a:spcAft>
                          <a:spcPts val="800"/>
                        </a:spcAft>
                      </a:pPr>
                      <a:r>
                        <a:rPr lang="en-US" sz="1100" dirty="0">
                          <a:effectLst/>
                        </a:rPr>
                        <a:t>Construction progress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tc>
                <a:tc>
                  <a:txBody>
                    <a:bodyPr/>
                    <a:lstStyle/>
                    <a:p>
                      <a:pPr marL="0" marR="0">
                        <a:lnSpc>
                          <a:spcPct val="107000"/>
                        </a:lnSpc>
                        <a:spcBef>
                          <a:spcPts val="0"/>
                        </a:spcBef>
                        <a:spcAft>
                          <a:spcPts val="800"/>
                        </a:spcAft>
                      </a:pPr>
                      <a:r>
                        <a:rPr lang="en-US" sz="1100" dirty="0">
                          <a:effectLst/>
                        </a:rPr>
                        <a:t>Completion date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tc>
              </a:tr>
              <a:tr h="1022647">
                <a:tc>
                  <a:txBody>
                    <a:bodyPr/>
                    <a:lstStyle/>
                    <a:p>
                      <a:pPr marL="0" marR="0" algn="ctr">
                        <a:lnSpc>
                          <a:spcPct val="107000"/>
                        </a:lnSpc>
                        <a:spcBef>
                          <a:spcPts val="0"/>
                        </a:spcBef>
                        <a:spcAft>
                          <a:spcPts val="800"/>
                        </a:spcAft>
                      </a:pPr>
                      <a:r>
                        <a:rPr lang="en-ZA" sz="1100" dirty="0" smtClean="0">
                          <a:effectLst/>
                          <a:latin typeface="Arial" panose="020B0604020202020204" pitchFamily="34" charset="0"/>
                          <a:cs typeface="Arial" panose="020B0604020202020204" pitchFamily="34" charset="0"/>
                        </a:rPr>
                        <a:t>POLITSI WATER SCHEME UPGRADE –POLITSI PACKAGE PLANT</a:t>
                      </a:r>
                      <a:endParaRPr lang="en-ZA" sz="1100" dirty="0" smtClean="0">
                        <a:effectLst/>
                        <a:latin typeface="Arial" panose="020B0604020202020204" pitchFamily="34" charset="0"/>
                        <a:ea typeface="+mn-ea"/>
                        <a:cs typeface="Arial" panose="020B0604020202020204" pitchFamily="34" charset="0"/>
                      </a:endParaRPr>
                    </a:p>
                  </a:txBody>
                  <a:tcPr marL="3911" marR="3911" marT="3911" marB="0" anchor="ctr"/>
                </a:tc>
                <a:tc>
                  <a:txBody>
                    <a:bodyPr/>
                    <a:lstStyle/>
                    <a:p>
                      <a:pPr marL="0" marR="0">
                        <a:lnSpc>
                          <a:spcPct val="106000"/>
                        </a:lnSpc>
                        <a:spcBef>
                          <a:spcPts val="0"/>
                        </a:spcBef>
                        <a:spcAft>
                          <a:spcPts val="800"/>
                        </a:spcAft>
                      </a:pPr>
                      <a:r>
                        <a:rPr lang="en-ZA" sz="1100" kern="1200" dirty="0" smtClean="0">
                          <a:effectLst/>
                          <a:latin typeface="Arial" panose="020B0604020202020204" pitchFamily="34" charset="0"/>
                          <a:cs typeface="Arial" panose="020B0604020202020204" pitchFamily="34" charset="0"/>
                        </a:rPr>
                        <a:t>Design, Manufacture, Supply and Installation of an additional packaged plant capacity by 5Ml/Day</a:t>
                      </a:r>
                    </a:p>
                  </a:txBody>
                  <a:tcPr marL="3911" marR="3911" marT="3911" marB="0" anchor="ctr"/>
                </a:tc>
                <a:tc>
                  <a:txBody>
                    <a:bodyPr/>
                    <a:lstStyle/>
                    <a:p>
                      <a:pPr marL="0" marR="0" algn="ctr">
                        <a:lnSpc>
                          <a:spcPct val="106000"/>
                        </a:lnSpc>
                        <a:spcBef>
                          <a:spcPts val="0"/>
                        </a:spcBef>
                        <a:spcAft>
                          <a:spcPts val="800"/>
                        </a:spcAft>
                      </a:pPr>
                      <a:r>
                        <a:rPr lang="en-US" sz="1100" kern="1200" dirty="0">
                          <a:effectLst/>
                          <a:latin typeface="Arial" panose="020B0604020202020204" pitchFamily="34" charset="0"/>
                          <a:cs typeface="Arial" panose="020B0604020202020204" pitchFamily="34" charset="0"/>
                        </a:rPr>
                        <a:t>100%</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c>
                  <a:txBody>
                    <a:bodyPr/>
                    <a:lstStyle/>
                    <a:p>
                      <a:pPr marL="0" marR="0" algn="ctr">
                        <a:lnSpc>
                          <a:spcPct val="106000"/>
                        </a:lnSpc>
                        <a:spcBef>
                          <a:spcPts val="0"/>
                        </a:spcBef>
                        <a:spcAft>
                          <a:spcPts val="800"/>
                        </a:spcAft>
                      </a:pPr>
                      <a:r>
                        <a:rPr lang="en-US" sz="1100" kern="1200" dirty="0" smtClean="0">
                          <a:effectLst/>
                          <a:latin typeface="Arial" panose="020B0604020202020204" pitchFamily="34" charset="0"/>
                          <a:cs typeface="Arial" panose="020B0604020202020204" pitchFamily="34" charset="0"/>
                        </a:rPr>
                        <a:t>95% (Connections, Commissioning</a:t>
                      </a:r>
                      <a:r>
                        <a:rPr lang="en-US" sz="1100" kern="1200" baseline="0" dirty="0" smtClean="0">
                          <a:effectLst/>
                          <a:latin typeface="Arial" panose="020B0604020202020204" pitchFamily="34" charset="0"/>
                          <a:cs typeface="Arial" panose="020B0604020202020204" pitchFamily="34" charset="0"/>
                        </a:rPr>
                        <a:t> and Testing</a:t>
                      </a:r>
                      <a:r>
                        <a:rPr lang="en-US" sz="1100" kern="1200" dirty="0" smtClean="0">
                          <a:effectLst/>
                          <a:latin typeface="Arial" panose="020B0604020202020204" pitchFamily="34" charset="0"/>
                          <a:cs typeface="Arial" panose="020B0604020202020204" pitchFamily="34" charset="0"/>
                        </a:rPr>
                        <a:t>)</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c>
                  <a:txBody>
                    <a:bodyPr/>
                    <a:lstStyle/>
                    <a:p>
                      <a:pPr marL="0" marR="0" lvl="0" indent="0" algn="just" defTabSz="914400" rtl="0" eaLnBrk="1" fontAlgn="auto" latinLnBrk="0" hangingPunct="1">
                        <a:lnSpc>
                          <a:spcPct val="106000"/>
                        </a:lnSpc>
                        <a:spcBef>
                          <a:spcPts val="0"/>
                        </a:spcBef>
                        <a:spcAft>
                          <a:spcPts val="800"/>
                        </a:spcAft>
                        <a:buClrTx/>
                        <a:buSzTx/>
                        <a:buFontTx/>
                        <a:buNone/>
                        <a:tabLst/>
                        <a:defRPr/>
                      </a:pPr>
                      <a:r>
                        <a:rPr lang="en-US" sz="1100" kern="1200" baseline="0" dirty="0" smtClean="0">
                          <a:effectLst/>
                          <a:latin typeface="Arial" panose="020B0604020202020204" pitchFamily="34" charset="0"/>
                          <a:cs typeface="Arial" panose="020B0604020202020204" pitchFamily="34" charset="0"/>
                        </a:rPr>
                        <a:t>15</a:t>
                      </a:r>
                      <a:r>
                        <a:rPr lang="en-US" sz="1100" kern="1200" baseline="30000" dirty="0" smtClean="0">
                          <a:effectLst/>
                          <a:latin typeface="Arial" panose="020B0604020202020204" pitchFamily="34" charset="0"/>
                          <a:cs typeface="Arial" panose="020B0604020202020204" pitchFamily="34" charset="0"/>
                        </a:rPr>
                        <a:t>th</a:t>
                      </a:r>
                      <a:r>
                        <a:rPr lang="en-US" sz="1100" kern="1200" baseline="0" dirty="0" smtClean="0">
                          <a:effectLst/>
                          <a:latin typeface="Arial" panose="020B0604020202020204" pitchFamily="34" charset="0"/>
                          <a:cs typeface="Arial" panose="020B0604020202020204" pitchFamily="34" charset="0"/>
                        </a:rPr>
                        <a:t> November 2017 </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r>
              <a:tr h="1032461">
                <a:tc>
                  <a:txBody>
                    <a:bodyPr/>
                    <a:lstStyle/>
                    <a:p>
                      <a:pPr marL="0" marR="0" algn="ctr">
                        <a:lnSpc>
                          <a:spcPct val="107000"/>
                        </a:lnSpc>
                        <a:spcBef>
                          <a:spcPts val="0"/>
                        </a:spcBef>
                        <a:spcAft>
                          <a:spcPts val="800"/>
                        </a:spcAft>
                      </a:pPr>
                      <a:r>
                        <a:rPr lang="en-US" sz="1100" dirty="0" smtClean="0">
                          <a:effectLst/>
                          <a:latin typeface="Arial" panose="020B0604020202020204" pitchFamily="34" charset="0"/>
                          <a:cs typeface="Arial" panose="020B0604020202020204" pitchFamily="34" charset="0"/>
                        </a:rPr>
                        <a:t>OLIFANTSPOORT</a:t>
                      </a:r>
                      <a:r>
                        <a:rPr lang="en-US" sz="1100" baseline="0" dirty="0" smtClean="0">
                          <a:effectLst/>
                          <a:latin typeface="Arial" panose="020B0604020202020204" pitchFamily="34" charset="0"/>
                          <a:cs typeface="Arial" panose="020B0604020202020204" pitchFamily="34" charset="0"/>
                        </a:rPr>
                        <a:t> – REPLACEMENT OF SPECON PIPELINE</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nSpc>
                          <a:spcPct val="107000"/>
                        </a:lnSpc>
                        <a:spcBef>
                          <a:spcPts val="0"/>
                        </a:spcBef>
                        <a:spcAft>
                          <a:spcPts val="800"/>
                        </a:spcAft>
                      </a:pPr>
                      <a:r>
                        <a:rPr lang="en-ZA" sz="1100" dirty="0" smtClean="0">
                          <a:effectLst/>
                          <a:latin typeface="Arial" panose="020B0604020202020204" pitchFamily="34" charset="0"/>
                          <a:cs typeface="Arial" panose="020B0604020202020204" pitchFamily="34" charset="0"/>
                        </a:rPr>
                        <a:t>Replacement</a:t>
                      </a:r>
                      <a:r>
                        <a:rPr lang="en-ZA" sz="1100" baseline="0" dirty="0" smtClean="0">
                          <a:effectLst/>
                          <a:latin typeface="Arial" panose="020B0604020202020204" pitchFamily="34" charset="0"/>
                          <a:cs typeface="Arial" panose="020B0604020202020204" pitchFamily="34" charset="0"/>
                        </a:rPr>
                        <a:t> of the rising main pipeline from the Olifantspoort Plant to the Specon Reservoir (Emergency)</a:t>
                      </a:r>
                      <a:endParaRPr lang="en-ZA" sz="1100" dirty="0" smtClean="0">
                        <a:solidFill>
                          <a:schemeClr val="tx1"/>
                        </a:solidFill>
                        <a:effectLst/>
                        <a:latin typeface="Arial" panose="020B0604020202020204" pitchFamily="34" charset="0"/>
                        <a:cs typeface="Arial" panose="020B0604020202020204" pitchFamily="34" charset="0"/>
                      </a:endParaRPr>
                    </a:p>
                  </a:txBody>
                  <a:tcPr marL="3911" marR="3911" marT="3911" marB="0" anchor="ctr"/>
                </a:tc>
                <a:tc>
                  <a:txBody>
                    <a:bodyPr/>
                    <a:lstStyle/>
                    <a:p>
                      <a:pPr marL="0" marR="0" algn="ctr">
                        <a:lnSpc>
                          <a:spcPct val="107000"/>
                        </a:lnSpc>
                        <a:spcBef>
                          <a:spcPts val="0"/>
                        </a:spcBef>
                        <a:spcAft>
                          <a:spcPts val="800"/>
                        </a:spcAft>
                      </a:pPr>
                      <a:r>
                        <a:rPr lang="en-US" sz="1100" dirty="0" smtClean="0">
                          <a:effectLst/>
                          <a:latin typeface="Arial" panose="020B0604020202020204" pitchFamily="34" charset="0"/>
                          <a:cs typeface="Arial" panose="020B0604020202020204" pitchFamily="34" charset="0"/>
                        </a:rPr>
                        <a:t>100%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gn="ctr">
                        <a:lnSpc>
                          <a:spcPct val="107000"/>
                        </a:lnSpc>
                        <a:spcBef>
                          <a:spcPts val="0"/>
                        </a:spcBef>
                        <a:spcAft>
                          <a:spcPts val="800"/>
                        </a:spcAft>
                      </a:pPr>
                      <a:r>
                        <a:rPr lang="en-ZA" sz="1100" dirty="0" smtClean="0">
                          <a:effectLst/>
                          <a:latin typeface="Arial" panose="020B0604020202020204" pitchFamily="34" charset="0"/>
                          <a:cs typeface="Arial" panose="020B0604020202020204" pitchFamily="34" charset="0"/>
                        </a:rPr>
                        <a:t>10% (Project is progressing well)</a:t>
                      </a:r>
                    </a:p>
                  </a:txBody>
                  <a:tcPr marL="3911" marR="3911" marT="3911" marB="0" anchor="ctr"/>
                </a:tc>
                <a:tc>
                  <a:txBody>
                    <a:bodyPr/>
                    <a:lstStyle/>
                    <a:p>
                      <a:pPr marL="0" marR="0">
                        <a:lnSpc>
                          <a:spcPct val="107000"/>
                        </a:lnSpc>
                        <a:spcBef>
                          <a:spcPts val="0"/>
                        </a:spcBef>
                        <a:spcAft>
                          <a:spcPts val="800"/>
                        </a:spcAft>
                      </a:pPr>
                      <a:r>
                        <a:rPr lang="en-US" sz="1100" baseline="0" dirty="0" smtClean="0">
                          <a:effectLst/>
                          <a:latin typeface="Arial" panose="020B0604020202020204" pitchFamily="34" charset="0"/>
                          <a:cs typeface="Arial" panose="020B0604020202020204" pitchFamily="34" charset="0"/>
                        </a:rPr>
                        <a:t>31</a:t>
                      </a:r>
                      <a:r>
                        <a:rPr lang="en-US" sz="1100" baseline="30000" dirty="0" smtClean="0">
                          <a:effectLst/>
                          <a:latin typeface="Arial" panose="020B0604020202020204" pitchFamily="34" charset="0"/>
                          <a:cs typeface="Arial" panose="020B0604020202020204" pitchFamily="34" charset="0"/>
                        </a:rPr>
                        <a:t>st</a:t>
                      </a:r>
                      <a:r>
                        <a:rPr lang="en-US" sz="1100" baseline="0" dirty="0" smtClean="0">
                          <a:effectLst/>
                          <a:latin typeface="Arial" panose="020B0604020202020204" pitchFamily="34" charset="0"/>
                          <a:cs typeface="Arial" panose="020B0604020202020204" pitchFamily="34" charset="0"/>
                        </a:rPr>
                        <a:t>  July 2018</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r>
              <a:tr h="1032461">
                <a:tc>
                  <a:txBody>
                    <a:bodyPr/>
                    <a:lstStyle/>
                    <a:p>
                      <a:pPr marL="0" marR="0" algn="ctr">
                        <a:lnSpc>
                          <a:spcPct val="107000"/>
                        </a:lnSpc>
                        <a:spcBef>
                          <a:spcPts val="0"/>
                        </a:spcBef>
                        <a:spcAft>
                          <a:spcPts val="800"/>
                        </a:spcAft>
                      </a:pPr>
                      <a:r>
                        <a:rPr lang="en-US" sz="1100" dirty="0" smtClean="0">
                          <a:effectLst/>
                          <a:latin typeface="Arial" panose="020B0604020202020204" pitchFamily="34" charset="0"/>
                          <a:cs typeface="Arial" panose="020B0604020202020204" pitchFamily="34" charset="0"/>
                        </a:rPr>
                        <a:t>OLIFANTSPOORT</a:t>
                      </a:r>
                      <a:r>
                        <a:rPr lang="en-US" sz="1100" baseline="0" dirty="0" smtClean="0">
                          <a:effectLst/>
                          <a:latin typeface="Arial" panose="020B0604020202020204" pitchFamily="34" charset="0"/>
                          <a:cs typeface="Arial" panose="020B0604020202020204" pitchFamily="34" charset="0"/>
                        </a:rPr>
                        <a:t> – REPAIR OF THE HAGING PIPE</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nSpc>
                          <a:spcPct val="107000"/>
                        </a:lnSpc>
                        <a:spcBef>
                          <a:spcPts val="0"/>
                        </a:spcBef>
                        <a:spcAft>
                          <a:spcPts val="800"/>
                        </a:spcAft>
                      </a:pPr>
                      <a:r>
                        <a:rPr lang="en-ZA" sz="1100" dirty="0" smtClean="0">
                          <a:effectLst/>
                          <a:latin typeface="Arial" panose="020B0604020202020204" pitchFamily="34" charset="0"/>
                          <a:cs typeface="Arial" panose="020B0604020202020204" pitchFamily="34" charset="0"/>
                        </a:rPr>
                        <a:t>Repair of the Olifantspoort</a:t>
                      </a:r>
                      <a:r>
                        <a:rPr lang="en-ZA" sz="1100" baseline="0" dirty="0" smtClean="0">
                          <a:effectLst/>
                          <a:latin typeface="Arial" panose="020B0604020202020204" pitchFamily="34" charset="0"/>
                          <a:cs typeface="Arial" panose="020B0604020202020204" pitchFamily="34" charset="0"/>
                        </a:rPr>
                        <a:t> Hanging pipe and supporting of the pipe on the PS 2 rising main.</a:t>
                      </a:r>
                      <a:endParaRPr lang="en-ZA" sz="1100" dirty="0" smtClean="0">
                        <a:solidFill>
                          <a:schemeClr val="tx1"/>
                        </a:solidFill>
                        <a:effectLst/>
                        <a:latin typeface="Arial" panose="020B0604020202020204" pitchFamily="34" charset="0"/>
                        <a:cs typeface="Arial" panose="020B0604020202020204" pitchFamily="34" charset="0"/>
                      </a:endParaRPr>
                    </a:p>
                  </a:txBody>
                  <a:tcPr marL="3911" marR="3911" marT="3911" marB="0" anchor="ctr"/>
                </a:tc>
                <a:tc>
                  <a:txBody>
                    <a:bodyPr/>
                    <a:lstStyle/>
                    <a:p>
                      <a:pPr marL="0" marR="0" algn="ctr">
                        <a:lnSpc>
                          <a:spcPct val="106000"/>
                        </a:lnSpc>
                        <a:spcBef>
                          <a:spcPts val="0"/>
                        </a:spcBef>
                        <a:spcAft>
                          <a:spcPts val="800"/>
                        </a:spcAft>
                      </a:pPr>
                      <a:r>
                        <a:rPr lang="en-US" sz="1100" kern="1200" dirty="0">
                          <a:effectLst/>
                          <a:latin typeface="Arial" panose="020B0604020202020204" pitchFamily="34" charset="0"/>
                          <a:cs typeface="Arial" panose="020B0604020202020204" pitchFamily="34" charset="0"/>
                        </a:rPr>
                        <a:t>100%</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c>
                  <a:txBody>
                    <a:bodyPr/>
                    <a:lstStyle/>
                    <a:p>
                      <a:pPr marL="0" marR="0" algn="ctr">
                        <a:lnSpc>
                          <a:spcPct val="106000"/>
                        </a:lnSpc>
                        <a:spcBef>
                          <a:spcPts val="0"/>
                        </a:spcBef>
                        <a:spcAft>
                          <a:spcPts val="800"/>
                        </a:spcAft>
                      </a:pPr>
                      <a:r>
                        <a:rPr lang="en-US" sz="1100" kern="1200" dirty="0" smtClean="0">
                          <a:effectLst/>
                          <a:latin typeface="Arial" panose="020B0604020202020204" pitchFamily="34" charset="0"/>
                          <a:cs typeface="Arial" panose="020B0604020202020204" pitchFamily="34" charset="0"/>
                        </a:rPr>
                        <a:t>100%</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c>
                  <a:txBody>
                    <a:bodyPr/>
                    <a:lstStyle/>
                    <a:p>
                      <a:pPr marL="0" marR="0" lvl="0" indent="0" algn="just" defTabSz="914400" rtl="0" eaLnBrk="1" fontAlgn="auto" latinLnBrk="0" hangingPunct="1">
                        <a:lnSpc>
                          <a:spcPct val="106000"/>
                        </a:lnSpc>
                        <a:spcBef>
                          <a:spcPts val="0"/>
                        </a:spcBef>
                        <a:spcAft>
                          <a:spcPts val="800"/>
                        </a:spcAft>
                        <a:buClrTx/>
                        <a:buSzTx/>
                        <a:buFontTx/>
                        <a:buNone/>
                        <a:tabLst/>
                        <a:defRPr/>
                      </a:pPr>
                      <a:r>
                        <a:rPr lang="en-US" sz="1100" kern="1200" baseline="0" dirty="0" smtClean="0">
                          <a:effectLst/>
                          <a:latin typeface="Arial" panose="020B0604020202020204" pitchFamily="34" charset="0"/>
                          <a:cs typeface="Arial" panose="020B0604020202020204" pitchFamily="34" charset="0"/>
                        </a:rPr>
                        <a:t>1</a:t>
                      </a:r>
                      <a:r>
                        <a:rPr lang="en-US" sz="1100" kern="1200" baseline="30000" dirty="0" smtClean="0">
                          <a:effectLst/>
                          <a:latin typeface="Arial" panose="020B0604020202020204" pitchFamily="34" charset="0"/>
                          <a:cs typeface="Arial" panose="020B0604020202020204" pitchFamily="34" charset="0"/>
                        </a:rPr>
                        <a:t>st</a:t>
                      </a:r>
                      <a:r>
                        <a:rPr lang="en-US" sz="1100" kern="1200" baseline="0" dirty="0" smtClean="0">
                          <a:effectLst/>
                          <a:latin typeface="Arial" panose="020B0604020202020204" pitchFamily="34" charset="0"/>
                          <a:cs typeface="Arial" panose="020B0604020202020204" pitchFamily="34" charset="0"/>
                        </a:rPr>
                        <a:t> April 2017 </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r>
              <a:tr h="1022647">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110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OLIFANTSPOORT – SLUDGE LAGOONS</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nSpc>
                          <a:spcPct val="106000"/>
                        </a:lnSpc>
                        <a:spcBef>
                          <a:spcPts val="0"/>
                        </a:spcBef>
                        <a:spcAft>
                          <a:spcPts val="800"/>
                        </a:spcAft>
                      </a:pPr>
                      <a:r>
                        <a:rPr lang="en-US" sz="1100" kern="1200" dirty="0" smtClean="0">
                          <a:effectLst/>
                          <a:latin typeface="Arial" panose="020B0604020202020204" pitchFamily="34" charset="0"/>
                          <a:cs typeface="Arial" panose="020B0604020202020204" pitchFamily="34" charset="0"/>
                        </a:rPr>
                        <a:t>Construction</a:t>
                      </a:r>
                      <a:r>
                        <a:rPr lang="en-US" sz="1100" kern="1200" baseline="0" dirty="0" smtClean="0">
                          <a:effectLst/>
                          <a:latin typeface="Arial" panose="020B0604020202020204" pitchFamily="34" charset="0"/>
                          <a:cs typeface="Arial" panose="020B0604020202020204" pitchFamily="34" charset="0"/>
                        </a:rPr>
                        <a:t> of Sludge Lagoons, Supernatant Pump Station and Pipeline at Olifantspoort Plant</a:t>
                      </a:r>
                      <a:endParaRPr lang="en-US" sz="1100" kern="1200" dirty="0" smtClean="0">
                        <a:effectLst/>
                        <a:latin typeface="Arial" panose="020B0604020202020204" pitchFamily="34" charset="0"/>
                        <a:cs typeface="Arial" panose="020B0604020202020204" pitchFamily="34" charset="0"/>
                      </a:endParaRPr>
                    </a:p>
                  </a:txBody>
                  <a:tcPr marL="3911" marR="3911" marT="3911" marB="0" anchor="ctr"/>
                </a:tc>
                <a:tc>
                  <a:txBody>
                    <a:bodyPr/>
                    <a:lstStyle/>
                    <a:p>
                      <a:pPr marL="0" marR="0" algn="ctr">
                        <a:lnSpc>
                          <a:spcPct val="106000"/>
                        </a:lnSpc>
                        <a:spcBef>
                          <a:spcPts val="0"/>
                        </a:spcBef>
                        <a:spcAft>
                          <a:spcPts val="800"/>
                        </a:spcAft>
                      </a:pPr>
                      <a:r>
                        <a:rPr lang="en-US" sz="1100" kern="1200" dirty="0">
                          <a:effectLst/>
                          <a:latin typeface="Arial" panose="020B0604020202020204" pitchFamily="34" charset="0"/>
                          <a:cs typeface="Arial" panose="020B0604020202020204" pitchFamily="34" charset="0"/>
                        </a:rPr>
                        <a:t>100%</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c>
                  <a:txBody>
                    <a:bodyPr/>
                    <a:lstStyle/>
                    <a:p>
                      <a:pPr marL="0" marR="0" algn="ctr">
                        <a:lnSpc>
                          <a:spcPct val="106000"/>
                        </a:lnSpc>
                        <a:spcBef>
                          <a:spcPts val="0"/>
                        </a:spcBef>
                        <a:spcAft>
                          <a:spcPts val="800"/>
                        </a:spcAft>
                      </a:pPr>
                      <a:r>
                        <a:rPr lang="en-US" sz="1100" kern="1200" dirty="0" smtClean="0">
                          <a:effectLst/>
                          <a:latin typeface="Arial" panose="020B0604020202020204" pitchFamily="34" charset="0"/>
                          <a:cs typeface="Arial" panose="020B0604020202020204" pitchFamily="34" charset="0"/>
                        </a:rPr>
                        <a:t>0% (Project</a:t>
                      </a:r>
                      <a:r>
                        <a:rPr lang="en-US" sz="1100" kern="1200" baseline="0" dirty="0" smtClean="0">
                          <a:effectLst/>
                          <a:latin typeface="Arial" panose="020B0604020202020204" pitchFamily="34" charset="0"/>
                          <a:cs typeface="Arial" panose="020B0604020202020204" pitchFamily="34" charset="0"/>
                        </a:rPr>
                        <a:t> Handed over to the Contractor</a:t>
                      </a:r>
                      <a:r>
                        <a:rPr lang="en-US" sz="1100" kern="1200" dirty="0" smtClean="0">
                          <a:effectLst/>
                          <a:latin typeface="Arial" panose="020B0604020202020204" pitchFamily="34" charset="0"/>
                          <a:cs typeface="Arial" panose="020B0604020202020204" pitchFamily="34" charset="0"/>
                        </a:rPr>
                        <a:t>)</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c>
                  <a:txBody>
                    <a:bodyPr/>
                    <a:lstStyle/>
                    <a:p>
                      <a:pPr marL="0" marR="0" lvl="0" indent="0" algn="just" defTabSz="914400" rtl="0" eaLnBrk="1" fontAlgn="auto" latinLnBrk="0" hangingPunct="1">
                        <a:lnSpc>
                          <a:spcPct val="106000"/>
                        </a:lnSpc>
                        <a:spcBef>
                          <a:spcPts val="0"/>
                        </a:spcBef>
                        <a:spcAft>
                          <a:spcPts val="800"/>
                        </a:spcAft>
                        <a:buClrTx/>
                        <a:buSzTx/>
                        <a:buFontTx/>
                        <a:buNone/>
                        <a:tabLst/>
                        <a:defRPr/>
                      </a:pPr>
                      <a:r>
                        <a:rPr lang="en-US" sz="1100" kern="1200" baseline="0" dirty="0" smtClean="0">
                          <a:effectLst/>
                          <a:latin typeface="Arial" panose="020B0604020202020204" pitchFamily="34" charset="0"/>
                          <a:cs typeface="Arial" panose="020B0604020202020204" pitchFamily="34" charset="0"/>
                        </a:rPr>
                        <a:t>25</a:t>
                      </a:r>
                      <a:r>
                        <a:rPr lang="en-US" sz="1100" kern="1200" baseline="30000" dirty="0" smtClean="0">
                          <a:effectLst/>
                          <a:latin typeface="Arial" panose="020B0604020202020204" pitchFamily="34" charset="0"/>
                          <a:cs typeface="Arial" panose="020B0604020202020204" pitchFamily="34" charset="0"/>
                        </a:rPr>
                        <a:t>th</a:t>
                      </a:r>
                      <a:r>
                        <a:rPr lang="en-US" sz="1100" kern="1200" baseline="0" dirty="0" smtClean="0">
                          <a:effectLst/>
                          <a:latin typeface="Arial" panose="020B0604020202020204" pitchFamily="34" charset="0"/>
                          <a:cs typeface="Arial" panose="020B0604020202020204" pitchFamily="34" charset="0"/>
                        </a:rPr>
                        <a:t> August 2017 </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r>
              <a:tr h="1022647">
                <a:tc>
                  <a:txBody>
                    <a:bodyPr/>
                    <a:lstStyle/>
                    <a:p>
                      <a:pPr marL="0" marR="0" algn="ctr">
                        <a:lnSpc>
                          <a:spcPct val="107000"/>
                        </a:lnSpc>
                        <a:spcBef>
                          <a:spcPts val="0"/>
                        </a:spcBef>
                        <a:spcAft>
                          <a:spcPts val="800"/>
                        </a:spcAft>
                      </a:pPr>
                      <a:r>
                        <a:rPr lang="en-ZA" sz="1100" dirty="0" smtClean="0">
                          <a:effectLst/>
                          <a:latin typeface="Arial" panose="020B0604020202020204" pitchFamily="34" charset="0"/>
                          <a:cs typeface="Arial" panose="020B0604020202020204" pitchFamily="34" charset="0"/>
                        </a:rPr>
                        <a:t>OLIFANTSPOORT</a:t>
                      </a:r>
                      <a:r>
                        <a:rPr lang="en-ZA" sz="1100" baseline="0" dirty="0" smtClean="0">
                          <a:effectLst/>
                          <a:latin typeface="Arial" panose="020B0604020202020204" pitchFamily="34" charset="0"/>
                          <a:cs typeface="Arial" panose="020B0604020202020204" pitchFamily="34" charset="0"/>
                        </a:rPr>
                        <a:t> </a:t>
                      </a:r>
                      <a:r>
                        <a:rPr lang="en-ZA" sz="1100" dirty="0" smtClean="0">
                          <a:effectLst/>
                          <a:latin typeface="Arial" panose="020B0604020202020204" pitchFamily="34" charset="0"/>
                          <a:cs typeface="Arial" panose="020B0604020202020204" pitchFamily="34" charset="0"/>
                        </a:rPr>
                        <a:t>PACKAGE PLANT</a:t>
                      </a:r>
                      <a:endParaRPr lang="en-ZA" sz="1100" dirty="0" smtClean="0">
                        <a:effectLst/>
                        <a:latin typeface="Arial" panose="020B0604020202020204" pitchFamily="34" charset="0"/>
                        <a:ea typeface="+mn-ea"/>
                        <a:cs typeface="Arial" panose="020B0604020202020204" pitchFamily="34" charset="0"/>
                      </a:endParaRPr>
                    </a:p>
                  </a:txBody>
                  <a:tcPr marL="3911" marR="3911" marT="3911" marB="0" anchor="ctr"/>
                </a:tc>
                <a:tc>
                  <a:txBody>
                    <a:bodyPr/>
                    <a:lstStyle/>
                    <a:p>
                      <a:pPr marL="0" marR="0">
                        <a:lnSpc>
                          <a:spcPct val="106000"/>
                        </a:lnSpc>
                        <a:spcBef>
                          <a:spcPts val="0"/>
                        </a:spcBef>
                        <a:spcAft>
                          <a:spcPts val="800"/>
                        </a:spcAft>
                      </a:pPr>
                      <a:r>
                        <a:rPr lang="en-ZA" sz="1100" kern="1200" dirty="0" smtClean="0">
                          <a:effectLst/>
                          <a:latin typeface="Arial" panose="020B0604020202020204" pitchFamily="34" charset="0"/>
                          <a:cs typeface="Arial" panose="020B0604020202020204" pitchFamily="34" charset="0"/>
                        </a:rPr>
                        <a:t>Design, Manufacture, Supply and Installation of an additional packaged plant capacity by 10Ml/Day</a:t>
                      </a:r>
                    </a:p>
                  </a:txBody>
                  <a:tcPr marL="3911" marR="3911" marT="3911" marB="0" anchor="ctr"/>
                </a:tc>
                <a:tc>
                  <a:txBody>
                    <a:bodyPr/>
                    <a:lstStyle/>
                    <a:p>
                      <a:pPr marL="0" marR="0" algn="ctr">
                        <a:lnSpc>
                          <a:spcPct val="106000"/>
                        </a:lnSpc>
                        <a:spcBef>
                          <a:spcPts val="0"/>
                        </a:spcBef>
                        <a:spcAft>
                          <a:spcPts val="800"/>
                        </a:spcAft>
                      </a:pPr>
                      <a:r>
                        <a:rPr lang="en-US" sz="1100" kern="1200" dirty="0">
                          <a:effectLst/>
                          <a:latin typeface="Arial" panose="020B0604020202020204" pitchFamily="34" charset="0"/>
                          <a:cs typeface="Arial" panose="020B0604020202020204" pitchFamily="34" charset="0"/>
                        </a:rPr>
                        <a:t>100%</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c>
                  <a:txBody>
                    <a:bodyPr/>
                    <a:lstStyle/>
                    <a:p>
                      <a:pPr marL="0" marR="0" algn="ctr">
                        <a:lnSpc>
                          <a:spcPct val="106000"/>
                        </a:lnSpc>
                        <a:spcBef>
                          <a:spcPts val="0"/>
                        </a:spcBef>
                        <a:spcAft>
                          <a:spcPts val="800"/>
                        </a:spcAft>
                      </a:pPr>
                      <a:r>
                        <a:rPr lang="en-US" sz="1100" kern="1200" dirty="0" smtClean="0">
                          <a:effectLst/>
                          <a:latin typeface="Arial" panose="020B0604020202020204" pitchFamily="34" charset="0"/>
                          <a:cs typeface="Arial" panose="020B0604020202020204" pitchFamily="34" charset="0"/>
                        </a:rPr>
                        <a:t>95% (Connections, Commissioning</a:t>
                      </a:r>
                      <a:r>
                        <a:rPr lang="en-US" sz="1100" kern="1200" baseline="0" dirty="0" smtClean="0">
                          <a:effectLst/>
                          <a:latin typeface="Arial" panose="020B0604020202020204" pitchFamily="34" charset="0"/>
                          <a:cs typeface="Arial" panose="020B0604020202020204" pitchFamily="34" charset="0"/>
                        </a:rPr>
                        <a:t> and Testing</a:t>
                      </a:r>
                      <a:r>
                        <a:rPr lang="en-US" sz="1100" kern="1200" dirty="0" smtClean="0">
                          <a:effectLst/>
                          <a:latin typeface="Arial" panose="020B0604020202020204" pitchFamily="34" charset="0"/>
                          <a:cs typeface="Arial" panose="020B0604020202020204" pitchFamily="34" charset="0"/>
                        </a:rPr>
                        <a:t>)</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c>
                  <a:txBody>
                    <a:bodyPr/>
                    <a:lstStyle/>
                    <a:p>
                      <a:pPr marL="0" marR="0" lvl="0" indent="0" algn="just" defTabSz="914400" rtl="0" eaLnBrk="1" fontAlgn="auto" latinLnBrk="0" hangingPunct="1">
                        <a:lnSpc>
                          <a:spcPct val="106000"/>
                        </a:lnSpc>
                        <a:spcBef>
                          <a:spcPts val="0"/>
                        </a:spcBef>
                        <a:spcAft>
                          <a:spcPts val="800"/>
                        </a:spcAft>
                        <a:buClrTx/>
                        <a:buSzTx/>
                        <a:buFontTx/>
                        <a:buNone/>
                        <a:tabLst/>
                        <a:defRPr/>
                      </a:pPr>
                      <a:r>
                        <a:rPr lang="en-US" sz="1100" kern="1200" baseline="0" dirty="0" smtClean="0">
                          <a:effectLst/>
                          <a:latin typeface="Arial" panose="020B0604020202020204" pitchFamily="34" charset="0"/>
                          <a:cs typeface="Arial" panose="020B0604020202020204" pitchFamily="34" charset="0"/>
                        </a:rPr>
                        <a:t>15</a:t>
                      </a:r>
                      <a:r>
                        <a:rPr lang="en-US" sz="1100" kern="1200" baseline="30000" dirty="0" smtClean="0">
                          <a:effectLst/>
                          <a:latin typeface="Arial" panose="020B0604020202020204" pitchFamily="34" charset="0"/>
                          <a:cs typeface="Arial" panose="020B0604020202020204" pitchFamily="34" charset="0"/>
                        </a:rPr>
                        <a:t>th</a:t>
                      </a:r>
                      <a:r>
                        <a:rPr lang="en-US" sz="1100" kern="1200" baseline="0" dirty="0" smtClean="0">
                          <a:effectLst/>
                          <a:latin typeface="Arial" panose="020B0604020202020204" pitchFamily="34" charset="0"/>
                          <a:cs typeface="Arial" panose="020B0604020202020204" pitchFamily="34" charset="0"/>
                        </a:rPr>
                        <a:t> December 2017 </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3911" marR="3911" marT="3911" marB="0" anchor="ctr"/>
                </a:tc>
              </a:tr>
            </a:tbl>
          </a:graphicData>
        </a:graphic>
      </p:graphicFrame>
      <p:sp>
        <p:nvSpPr>
          <p:cNvPr id="3" name="Title 2"/>
          <p:cNvSpPr>
            <a:spLocks noGrp="1"/>
          </p:cNvSpPr>
          <p:nvPr>
            <p:ph type="title"/>
          </p:nvPr>
        </p:nvSpPr>
        <p:spPr/>
        <p:txBody>
          <a:bodyPr/>
          <a:lstStyle/>
          <a:p>
            <a:r>
              <a:rPr lang="en-ZA" dirty="0"/>
              <a:t>LNW INTERNAL PROJECTS</a:t>
            </a:r>
            <a:endParaRPr lang="en-US" dirty="0"/>
          </a:p>
        </p:txBody>
      </p:sp>
    </p:spTree>
    <p:extLst>
      <p:ext uri="{BB962C8B-B14F-4D97-AF65-F5344CB8AC3E}">
        <p14:creationId xmlns:p14="http://schemas.microsoft.com/office/powerpoint/2010/main" xmlns="" val="167610608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87275964"/>
              </p:ext>
            </p:extLst>
          </p:nvPr>
        </p:nvGraphicFramePr>
        <p:xfrm>
          <a:off x="1524000" y="750885"/>
          <a:ext cx="10428290" cy="5950165"/>
        </p:xfrm>
        <a:graphic>
          <a:graphicData uri="http://schemas.openxmlformats.org/drawingml/2006/table">
            <a:tbl>
              <a:tblPr firstRow="1" bandRow="1">
                <a:tableStyleId>{5C22544A-7EE6-4342-B048-85BDC9FD1C3A}</a:tableStyleId>
              </a:tblPr>
              <a:tblGrid>
                <a:gridCol w="2085658"/>
                <a:gridCol w="4212438"/>
                <a:gridCol w="967062"/>
                <a:gridCol w="1692323"/>
                <a:gridCol w="1470809"/>
              </a:tblGrid>
              <a:tr h="939947">
                <a:tc>
                  <a:txBody>
                    <a:bodyPr/>
                    <a:lstStyle/>
                    <a:p>
                      <a:pPr marL="0" marR="0" algn="ctr">
                        <a:lnSpc>
                          <a:spcPct val="107000"/>
                        </a:lnSpc>
                        <a:spcBef>
                          <a:spcPts val="0"/>
                        </a:spcBef>
                        <a:spcAft>
                          <a:spcPts val="800"/>
                        </a:spcAft>
                      </a:pPr>
                      <a:r>
                        <a:rPr lang="en-US" sz="1100" dirty="0">
                          <a:effectLst/>
                        </a:rPr>
                        <a:t>Project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tc>
                <a:tc>
                  <a:txBody>
                    <a:bodyPr/>
                    <a:lstStyle/>
                    <a:p>
                      <a:pPr marL="0" marR="0" algn="ctr">
                        <a:lnSpc>
                          <a:spcPct val="107000"/>
                        </a:lnSpc>
                        <a:spcBef>
                          <a:spcPts val="0"/>
                        </a:spcBef>
                        <a:spcAft>
                          <a:spcPts val="800"/>
                        </a:spcAft>
                      </a:pPr>
                      <a:r>
                        <a:rPr lang="en-US" sz="1100" dirty="0">
                          <a:effectLst/>
                        </a:rPr>
                        <a:t>Summary scope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tc>
                <a:tc>
                  <a:txBody>
                    <a:bodyPr/>
                    <a:lstStyle/>
                    <a:p>
                      <a:pPr marL="0" marR="0" algn="ctr">
                        <a:lnSpc>
                          <a:spcPct val="107000"/>
                        </a:lnSpc>
                        <a:spcBef>
                          <a:spcPts val="0"/>
                        </a:spcBef>
                        <a:spcAft>
                          <a:spcPts val="800"/>
                        </a:spcAft>
                      </a:pPr>
                      <a:r>
                        <a:rPr lang="en-US" sz="1100" dirty="0">
                          <a:effectLst/>
                        </a:rPr>
                        <a:t>Design </a:t>
                      </a:r>
                      <a:r>
                        <a:rPr lang="en-US" sz="1100" dirty="0" smtClean="0">
                          <a:effectLst/>
                        </a:rPr>
                        <a:t>Progress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tc>
                <a:tc>
                  <a:txBody>
                    <a:bodyPr/>
                    <a:lstStyle/>
                    <a:p>
                      <a:pPr marL="0" marR="0" algn="ctr">
                        <a:lnSpc>
                          <a:spcPct val="107000"/>
                        </a:lnSpc>
                        <a:spcBef>
                          <a:spcPts val="0"/>
                        </a:spcBef>
                        <a:spcAft>
                          <a:spcPts val="800"/>
                        </a:spcAft>
                      </a:pPr>
                      <a:r>
                        <a:rPr lang="en-US" sz="1100" dirty="0">
                          <a:effectLst/>
                        </a:rPr>
                        <a:t>Construction progress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tc>
                <a:tc>
                  <a:txBody>
                    <a:bodyPr/>
                    <a:lstStyle/>
                    <a:p>
                      <a:pPr marL="0" marR="0">
                        <a:lnSpc>
                          <a:spcPct val="107000"/>
                        </a:lnSpc>
                        <a:spcBef>
                          <a:spcPts val="0"/>
                        </a:spcBef>
                        <a:spcAft>
                          <a:spcPts val="800"/>
                        </a:spcAft>
                      </a:pPr>
                      <a:r>
                        <a:rPr lang="en-US" sz="1100" dirty="0">
                          <a:effectLst/>
                        </a:rPr>
                        <a:t>Completion date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tc>
              </a:tr>
              <a:tr h="1479486">
                <a:tc>
                  <a:txBody>
                    <a:bodyPr/>
                    <a:lstStyle/>
                    <a:p>
                      <a:pPr marL="0" marR="0" algn="l">
                        <a:lnSpc>
                          <a:spcPct val="107000"/>
                        </a:lnSpc>
                        <a:spcBef>
                          <a:spcPts val="0"/>
                        </a:spcBef>
                        <a:spcAft>
                          <a:spcPts val="800"/>
                        </a:spcAft>
                      </a:pPr>
                      <a:r>
                        <a:rPr lang="en-ZA" sz="1100" dirty="0" smtClean="0">
                          <a:effectLst/>
                          <a:latin typeface="Arial" panose="020B0604020202020204" pitchFamily="34" charset="0"/>
                          <a:cs typeface="Arial" panose="020B0604020202020204" pitchFamily="34" charset="0"/>
                        </a:rPr>
                        <a:t>MOOIHOEK WTW PLANT: REPAIR &amp; REFURBISHMENT OF WATER TREATMENT WORKS</a:t>
                      </a:r>
                      <a:endParaRPr lang="en-US"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nSpc>
                          <a:spcPct val="107000"/>
                        </a:lnSpc>
                        <a:spcBef>
                          <a:spcPts val="0"/>
                        </a:spcBef>
                        <a:spcAft>
                          <a:spcPts val="800"/>
                        </a:spcAft>
                      </a:pPr>
                      <a:r>
                        <a:rPr lang="en-ZA" sz="1100" dirty="0" smtClean="0">
                          <a:effectLst/>
                          <a:latin typeface="Arial" panose="020B0604020202020204" pitchFamily="34" charset="0"/>
                          <a:cs typeface="Arial" panose="020B0604020202020204" pitchFamily="34" charset="0"/>
                        </a:rPr>
                        <a:t>The purpose of this project is to Repair &amp; Refurbish Mooihoek WTW to supply water to the Southern Supply Zone of the Lebalelo Community via storage Reservoirs SC (2ML), SD (0.8ML) and BF (2ML) supplying Burgersfort and Environs.</a:t>
                      </a:r>
                      <a:r>
                        <a:rPr lang="en-US" sz="1100" baseline="0" dirty="0" smtClean="0">
                          <a:effectLst/>
                          <a:latin typeface="Arial" panose="020B0604020202020204" pitchFamily="34" charset="0"/>
                          <a:cs typeface="Arial" panose="020B0604020202020204" pitchFamily="34" charset="0"/>
                        </a:rPr>
                        <a:t> </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gn="ctr">
                        <a:lnSpc>
                          <a:spcPct val="107000"/>
                        </a:lnSpc>
                        <a:spcBef>
                          <a:spcPts val="0"/>
                        </a:spcBef>
                        <a:spcAft>
                          <a:spcPts val="800"/>
                        </a:spcAft>
                      </a:pPr>
                      <a:r>
                        <a:rPr lang="en-US" sz="1100" dirty="0" smtClean="0">
                          <a:effectLst/>
                          <a:latin typeface="Arial" panose="020B0604020202020204" pitchFamily="34" charset="0"/>
                          <a:cs typeface="Arial" panose="020B0604020202020204" pitchFamily="34" charset="0"/>
                        </a:rPr>
                        <a:t>100%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gn="ctr">
                        <a:lnSpc>
                          <a:spcPct val="107000"/>
                        </a:lnSpc>
                        <a:spcBef>
                          <a:spcPts val="0"/>
                        </a:spcBef>
                        <a:spcAft>
                          <a:spcPts val="800"/>
                        </a:spcAft>
                      </a:pPr>
                      <a:r>
                        <a:rPr lang="en-US" sz="1100" dirty="0" smtClean="0">
                          <a:effectLst/>
                          <a:latin typeface="Arial" panose="020B0604020202020204" pitchFamily="34" charset="0"/>
                          <a:cs typeface="Arial" panose="020B0604020202020204" pitchFamily="34" charset="0"/>
                        </a:rPr>
                        <a:t>100%  </a:t>
                      </a:r>
                      <a:r>
                        <a:rPr kumimoji="0" lang="en-US" sz="1100" kern="1200" dirty="0" smtClean="0">
                          <a:effectLst/>
                          <a:latin typeface="Arial" panose="020B0604020202020204" pitchFamily="34" charset="0"/>
                          <a:cs typeface="Arial" panose="020B0604020202020204" pitchFamily="34" charset="0"/>
                        </a:rPr>
                        <a:t>(Completed)</a:t>
                      </a:r>
                      <a:endParaRPr kumimoji="0" lang="en-US" sz="11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nSpc>
                          <a:spcPct val="107000"/>
                        </a:lnSpc>
                        <a:spcBef>
                          <a:spcPts val="0"/>
                        </a:spcBef>
                        <a:spcAft>
                          <a:spcPts val="800"/>
                        </a:spcAft>
                      </a:pPr>
                      <a:r>
                        <a:rPr lang="en-US" sz="1100" dirty="0" smtClean="0">
                          <a:effectLst/>
                          <a:latin typeface="Arial" panose="020B0604020202020204" pitchFamily="34" charset="0"/>
                          <a:cs typeface="Arial" panose="020B0604020202020204" pitchFamily="34" charset="0"/>
                        </a:rPr>
                        <a:t> 30</a:t>
                      </a:r>
                      <a:r>
                        <a:rPr lang="en-US" sz="1100" baseline="30000" dirty="0" smtClean="0">
                          <a:effectLst/>
                          <a:latin typeface="Arial" panose="020B0604020202020204" pitchFamily="34" charset="0"/>
                          <a:cs typeface="Arial" panose="020B0604020202020204" pitchFamily="34" charset="0"/>
                        </a:rPr>
                        <a:t>th</a:t>
                      </a:r>
                      <a:r>
                        <a:rPr lang="en-US" sz="1100" baseline="0" dirty="0" smtClean="0">
                          <a:effectLst/>
                          <a:latin typeface="Arial" panose="020B0604020202020204" pitchFamily="34" charset="0"/>
                          <a:cs typeface="Arial" panose="020B0604020202020204" pitchFamily="34" charset="0"/>
                        </a:rPr>
                        <a:t> </a:t>
                      </a:r>
                      <a:r>
                        <a:rPr lang="en-US" sz="1100" dirty="0" smtClean="0">
                          <a:effectLst/>
                          <a:latin typeface="Arial" panose="020B0604020202020204" pitchFamily="34" charset="0"/>
                          <a:cs typeface="Arial" panose="020B0604020202020204" pitchFamily="34" charset="0"/>
                        </a:rPr>
                        <a:t>June</a:t>
                      </a:r>
                      <a:r>
                        <a:rPr lang="en-US" sz="1100" baseline="0" dirty="0" smtClean="0">
                          <a:effectLst/>
                          <a:latin typeface="Arial" panose="020B0604020202020204" pitchFamily="34" charset="0"/>
                          <a:cs typeface="Arial" panose="020B0604020202020204" pitchFamily="34" charset="0"/>
                        </a:rPr>
                        <a:t> 2017</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r>
              <a:tr h="840997">
                <a:tc>
                  <a:txBody>
                    <a:bodyPr/>
                    <a:lstStyle/>
                    <a:p>
                      <a:pPr marL="0" marR="0" algn="l">
                        <a:lnSpc>
                          <a:spcPct val="107000"/>
                        </a:lnSpc>
                        <a:spcBef>
                          <a:spcPts val="0"/>
                        </a:spcBef>
                        <a:spcAft>
                          <a:spcPts val="800"/>
                        </a:spcAft>
                      </a:pPr>
                      <a:r>
                        <a:rPr lang="en-US" sz="1100" b="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NANDONI – NSAMI BULK WATER PROJECT</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nSpc>
                          <a:spcPct val="107000"/>
                        </a:lnSpc>
                        <a:spcBef>
                          <a:spcPts val="0"/>
                        </a:spcBef>
                        <a:spcAft>
                          <a:spcPts val="800"/>
                        </a:spcAft>
                      </a:pPr>
                      <a:r>
                        <a:rPr lang="en-US"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Conveying potable water from </a:t>
                      </a:r>
                      <a:r>
                        <a:rPr lang="en-US" sz="1100" dirty="0" err="1" smtClean="0">
                          <a:solidFill>
                            <a:schemeClr val="tx1"/>
                          </a:solidFill>
                          <a:effectLst/>
                          <a:latin typeface="Arial" panose="020B0604020202020204" pitchFamily="34" charset="0"/>
                          <a:ea typeface="Calibri" panose="020F0502020204030204" pitchFamily="34" charset="0"/>
                          <a:cs typeface="Arial" panose="020B0604020202020204" pitchFamily="34" charset="0"/>
                        </a:rPr>
                        <a:t>Nandoni</a:t>
                      </a:r>
                      <a:r>
                        <a:rPr lang="en-US"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Dam to Giyani </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gn="ctr">
                        <a:lnSpc>
                          <a:spcPct val="107000"/>
                        </a:lnSpc>
                        <a:spcBef>
                          <a:spcPts val="0"/>
                        </a:spcBef>
                        <a:spcAft>
                          <a:spcPts val="800"/>
                        </a:spcAft>
                      </a:pPr>
                      <a:r>
                        <a:rPr lang="en-US"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100%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gn="ctr">
                        <a:lnSpc>
                          <a:spcPct val="107000"/>
                        </a:lnSpc>
                        <a:spcBef>
                          <a:spcPts val="0"/>
                        </a:spcBef>
                        <a:spcAft>
                          <a:spcPts val="800"/>
                        </a:spcAft>
                      </a:pPr>
                      <a:r>
                        <a:rPr kumimoji="0" lang="en-US" sz="1100" kern="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36%</a:t>
                      </a:r>
                      <a:endParaRPr kumimoji="0" lang="en-US" sz="11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nSpc>
                          <a:spcPct val="107000"/>
                        </a:lnSpc>
                        <a:spcBef>
                          <a:spcPts val="0"/>
                        </a:spcBef>
                        <a:spcAft>
                          <a:spcPts val="800"/>
                        </a:spcAft>
                      </a:pPr>
                      <a:r>
                        <a:rPr lang="en-US" sz="1100" b="0" dirty="0" smtClean="0">
                          <a:effectLst/>
                          <a:latin typeface="Arial" panose="020B0604020202020204" pitchFamily="34" charset="0"/>
                          <a:ea typeface="Calibri" panose="020F0502020204030204" pitchFamily="34" charset="0"/>
                          <a:cs typeface="Arial" panose="020B0604020202020204" pitchFamily="34" charset="0"/>
                        </a:rPr>
                        <a:t>Under review and</a:t>
                      </a:r>
                      <a:r>
                        <a:rPr lang="en-US" sz="1100" b="0" baseline="0" dirty="0" smtClean="0">
                          <a:effectLst/>
                          <a:latin typeface="Arial" panose="020B0604020202020204" pitchFamily="34" charset="0"/>
                          <a:ea typeface="Calibri" panose="020F0502020204030204" pitchFamily="34" charset="0"/>
                          <a:cs typeface="Arial" panose="020B0604020202020204" pitchFamily="34" charset="0"/>
                        </a:rPr>
                        <a:t> anticipated to be in next 12 months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r>
              <a:tr h="2689735">
                <a:tc>
                  <a:txBody>
                    <a:bodyPr/>
                    <a:lstStyle/>
                    <a:p>
                      <a:pPr marL="0" marR="0" algn="l">
                        <a:lnSpc>
                          <a:spcPct val="107000"/>
                        </a:lnSpc>
                        <a:spcBef>
                          <a:spcPts val="0"/>
                        </a:spcBef>
                        <a:spcAft>
                          <a:spcPts val="800"/>
                        </a:spcAft>
                      </a:pPr>
                      <a:r>
                        <a:rPr lang="en-ZA" altLang="en-US" sz="1100" b="0" dirty="0" smtClean="0">
                          <a:ea typeface="ＭＳ Ｐゴシック" panose="020B0600070205080204" pitchFamily="34" charset="-128"/>
                          <a:cs typeface="Arial" panose="020B0604020202020204" pitchFamily="34" charset="0"/>
                        </a:rPr>
                        <a:t>GIYANI PROJECT – PIPELINES (Emergency/ Medium term projects)</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nSpc>
                          <a:spcPct val="107000"/>
                        </a:lnSpc>
                        <a:spcBef>
                          <a:spcPts val="0"/>
                        </a:spcBef>
                        <a:spcAft>
                          <a:spcPts val="800"/>
                        </a:spcAft>
                      </a:pP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gn="ctr">
                        <a:lnSpc>
                          <a:spcPct val="107000"/>
                        </a:lnSpc>
                        <a:spcBef>
                          <a:spcPts val="0"/>
                        </a:spcBef>
                        <a:spcAft>
                          <a:spcPts val="800"/>
                        </a:spcAft>
                      </a:pPr>
                      <a:r>
                        <a:rPr lang="en-US"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100%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lvl="0" indent="0" algn="ctr" defTabSz="457200" rtl="0" eaLnBrk="1" fontAlgn="auto" latinLnBrk="0" hangingPunct="1">
                        <a:lnSpc>
                          <a:spcPct val="107000"/>
                        </a:lnSpc>
                        <a:spcBef>
                          <a:spcPts val="0"/>
                        </a:spcBef>
                        <a:spcAft>
                          <a:spcPts val="800"/>
                        </a:spcAft>
                        <a:buClrTx/>
                        <a:buSzTx/>
                        <a:buFontTx/>
                        <a:buNone/>
                        <a:tabLst/>
                        <a:defRPr/>
                      </a:pPr>
                      <a:endParaRPr lang="en-US"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457200" rtl="0" eaLnBrk="1" fontAlgn="auto" latinLnBrk="0" hangingPunct="1">
                        <a:lnSpc>
                          <a:spcPct val="107000"/>
                        </a:lnSpc>
                        <a:spcBef>
                          <a:spcPts val="0"/>
                        </a:spcBef>
                        <a:spcAft>
                          <a:spcPts val="800"/>
                        </a:spcAft>
                        <a:buClrTx/>
                        <a:buSzTx/>
                        <a:buFontTx/>
                        <a:buNone/>
                        <a:tabLst/>
                        <a:defRPr/>
                      </a:pPr>
                      <a:r>
                        <a:rPr lang="en-US" sz="1100" smtClean="0">
                          <a:solidFill>
                            <a:schemeClr val="tx1"/>
                          </a:solidFill>
                          <a:effectLst/>
                          <a:latin typeface="Arial" panose="020B0604020202020204" pitchFamily="34" charset="0"/>
                          <a:ea typeface="Calibri" panose="020F0502020204030204" pitchFamily="34" charset="0"/>
                          <a:cs typeface="Arial" panose="020B0604020202020204" pitchFamily="34" charset="0"/>
                        </a:rPr>
                        <a:t>Overall 91%</a:t>
                      </a:r>
                      <a:endParaRPr lang="en-US" sz="11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c>
                  <a:txBody>
                    <a:bodyPr/>
                    <a:lstStyle/>
                    <a:p>
                      <a:pPr marL="0" marR="0">
                        <a:lnSpc>
                          <a:spcPct val="107000"/>
                        </a:lnSpc>
                        <a:spcBef>
                          <a:spcPts val="0"/>
                        </a:spcBef>
                        <a:spcAft>
                          <a:spcPts val="800"/>
                        </a:spcAft>
                      </a:pPr>
                      <a:r>
                        <a:rPr lang="en-US" sz="1100" b="0" dirty="0" smtClean="0">
                          <a:effectLst/>
                          <a:latin typeface="Arial" panose="020B0604020202020204" pitchFamily="34" charset="0"/>
                          <a:ea typeface="Calibri" panose="020F0502020204030204" pitchFamily="34" charset="0"/>
                          <a:cs typeface="Arial" panose="020B0604020202020204" pitchFamily="34" charset="0"/>
                        </a:rPr>
                        <a:t>Revised</a:t>
                      </a:r>
                      <a:r>
                        <a:rPr lang="en-US" sz="1100" b="0" baseline="0" dirty="0" smtClean="0">
                          <a:effectLst/>
                          <a:latin typeface="Arial" panose="020B0604020202020204" pitchFamily="34" charset="0"/>
                          <a:ea typeface="Calibri" panose="020F0502020204030204" pitchFamily="34" charset="0"/>
                          <a:cs typeface="Arial" panose="020B0604020202020204" pitchFamily="34" charset="0"/>
                        </a:rPr>
                        <a:t> to June 2018</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3911" marR="3911" marT="3911" marB="0" anchor="ctr"/>
                </a:tc>
              </a:tr>
            </a:tbl>
          </a:graphicData>
        </a:graphic>
      </p:graphicFrame>
      <p:sp>
        <p:nvSpPr>
          <p:cNvPr id="3" name="Title 2"/>
          <p:cNvSpPr>
            <a:spLocks noGrp="1"/>
          </p:cNvSpPr>
          <p:nvPr>
            <p:ph type="title"/>
          </p:nvPr>
        </p:nvSpPr>
        <p:spPr/>
        <p:txBody>
          <a:bodyPr/>
          <a:lstStyle/>
          <a:p>
            <a:r>
              <a:rPr lang="en-ZA" dirty="0"/>
              <a:t>DWS INTERVENTION PROJECTS</a:t>
            </a:r>
            <a:endParaRPr lang="en-US" dirty="0"/>
          </a:p>
        </p:txBody>
      </p:sp>
      <p:pic>
        <p:nvPicPr>
          <p:cNvPr id="15" name="Picture 14"/>
          <p:cNvPicPr>
            <a:picLocks noChangeAspect="1"/>
          </p:cNvPicPr>
          <p:nvPr/>
        </p:nvPicPr>
        <p:blipFill>
          <a:blip r:embed="rId2" cstate="print"/>
          <a:stretch>
            <a:fillRect/>
          </a:stretch>
        </p:blipFill>
        <p:spPr>
          <a:xfrm>
            <a:off x="3164797" y="4023269"/>
            <a:ext cx="6496038" cy="2934121"/>
          </a:xfrm>
          <a:prstGeom prst="rect">
            <a:avLst/>
          </a:prstGeom>
        </p:spPr>
      </p:pic>
    </p:spTree>
    <p:extLst>
      <p:ext uri="{BB962C8B-B14F-4D97-AF65-F5344CB8AC3E}">
        <p14:creationId xmlns:p14="http://schemas.microsoft.com/office/powerpoint/2010/main" xmlns="" val="57819846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254947735"/>
              </p:ext>
            </p:extLst>
          </p:nvPr>
        </p:nvGraphicFramePr>
        <p:xfrm>
          <a:off x="1524000" y="750888"/>
          <a:ext cx="10428290" cy="4738920"/>
        </p:xfrm>
        <a:graphic>
          <a:graphicData uri="http://schemas.openxmlformats.org/drawingml/2006/table">
            <a:tbl>
              <a:tblPr firstRow="1" bandRow="1">
                <a:tableStyleId>{5C22544A-7EE6-4342-B048-85BDC9FD1C3A}</a:tableStyleId>
              </a:tblPr>
              <a:tblGrid>
                <a:gridCol w="2085658"/>
                <a:gridCol w="2085658"/>
                <a:gridCol w="2085658"/>
                <a:gridCol w="2085658"/>
                <a:gridCol w="2085658"/>
              </a:tblGrid>
              <a:tr h="818030">
                <a:tc>
                  <a:txBody>
                    <a:bodyPr/>
                    <a:lstStyle/>
                    <a:p>
                      <a:pPr marL="0" marR="0">
                        <a:lnSpc>
                          <a:spcPct val="107000"/>
                        </a:lnSpc>
                        <a:spcBef>
                          <a:spcPts val="0"/>
                        </a:spcBef>
                        <a:spcAft>
                          <a:spcPts val="800"/>
                        </a:spcAft>
                      </a:pPr>
                      <a:r>
                        <a:rPr lang="en-US" sz="1200" dirty="0">
                          <a:effectLst/>
                        </a:rPr>
                        <a:t>Project</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345" marR="4345" marT="4345" marB="0"/>
                </a:tc>
                <a:tc>
                  <a:txBody>
                    <a:bodyPr/>
                    <a:lstStyle/>
                    <a:p>
                      <a:pPr marL="0" marR="0" algn="ctr">
                        <a:lnSpc>
                          <a:spcPct val="107000"/>
                        </a:lnSpc>
                        <a:spcBef>
                          <a:spcPts val="0"/>
                        </a:spcBef>
                        <a:spcAft>
                          <a:spcPts val="800"/>
                        </a:spcAft>
                      </a:pPr>
                      <a:r>
                        <a:rPr lang="en-US" sz="1200" dirty="0">
                          <a:effectLst/>
                        </a:rPr>
                        <a:t>Summary scope</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345" marR="4345" marT="4345" marB="0"/>
                </a:tc>
                <a:tc>
                  <a:txBody>
                    <a:bodyPr/>
                    <a:lstStyle/>
                    <a:p>
                      <a:pPr marL="0" marR="0">
                        <a:lnSpc>
                          <a:spcPct val="107000"/>
                        </a:lnSpc>
                        <a:spcBef>
                          <a:spcPts val="0"/>
                        </a:spcBef>
                        <a:spcAft>
                          <a:spcPts val="800"/>
                        </a:spcAft>
                      </a:pPr>
                      <a:r>
                        <a:rPr lang="en-US" sz="1200" dirty="0">
                          <a:effectLst/>
                        </a:rPr>
                        <a:t>Design </a:t>
                      </a:r>
                      <a:r>
                        <a:rPr lang="en-US" sz="1200" dirty="0" smtClean="0">
                          <a:effectLst/>
                        </a:rPr>
                        <a:t>Progress</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345" marR="4345" marT="4345" marB="0"/>
                </a:tc>
                <a:tc>
                  <a:txBody>
                    <a:bodyPr/>
                    <a:lstStyle/>
                    <a:p>
                      <a:pPr marL="0" marR="0" algn="ctr">
                        <a:lnSpc>
                          <a:spcPct val="107000"/>
                        </a:lnSpc>
                        <a:spcBef>
                          <a:spcPts val="0"/>
                        </a:spcBef>
                        <a:spcAft>
                          <a:spcPts val="800"/>
                        </a:spcAft>
                      </a:pPr>
                      <a:r>
                        <a:rPr lang="en-US" sz="1200" dirty="0">
                          <a:effectLst/>
                        </a:rPr>
                        <a:t>Construction progress</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345" marR="4345" marT="4345" marB="0"/>
                </a:tc>
                <a:tc>
                  <a:txBody>
                    <a:bodyPr/>
                    <a:lstStyle/>
                    <a:p>
                      <a:pPr marL="0" marR="0" algn="ctr">
                        <a:lnSpc>
                          <a:spcPct val="107000"/>
                        </a:lnSpc>
                        <a:spcBef>
                          <a:spcPts val="0"/>
                        </a:spcBef>
                        <a:spcAft>
                          <a:spcPts val="800"/>
                        </a:spcAft>
                      </a:pPr>
                      <a:r>
                        <a:rPr lang="en-US" sz="1200" dirty="0" smtClean="0">
                          <a:effectLst/>
                        </a:rPr>
                        <a:t>Anticipated completion </a:t>
                      </a:r>
                      <a:r>
                        <a:rPr lang="en-US" sz="1200" dirty="0">
                          <a:effectLst/>
                        </a:rPr>
                        <a:t>date</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345" marR="4345" marT="4345" marB="0"/>
                </a:tc>
              </a:tr>
              <a:tr h="2121398">
                <a:tc>
                  <a:txBody>
                    <a:bodyPr/>
                    <a:lstStyle/>
                    <a:p>
                      <a:pPr marL="0" marR="0">
                        <a:lnSpc>
                          <a:spcPct val="107000"/>
                        </a:lnSpc>
                        <a:spcBef>
                          <a:spcPts val="0"/>
                        </a:spcBef>
                        <a:spcAft>
                          <a:spcPts val="800"/>
                        </a:spcAft>
                      </a:pPr>
                      <a:r>
                        <a:rPr lang="en-US" sz="1200" dirty="0">
                          <a:effectLst/>
                          <a:latin typeface="Arial" panose="020B0604020202020204" pitchFamily="34" charset="0"/>
                          <a:cs typeface="Arial" panose="020B0604020202020204" pitchFamily="34" charset="0"/>
                        </a:rPr>
                        <a:t>Boreholes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345" marR="4345" marT="4345" marB="0"/>
                </a:tc>
                <a:tc>
                  <a:txBody>
                    <a:bodyPr/>
                    <a:lstStyle/>
                    <a:p>
                      <a:pPr marL="0" marR="0">
                        <a:lnSpc>
                          <a:spcPct val="106000"/>
                        </a:lnSpc>
                        <a:spcBef>
                          <a:spcPts val="0"/>
                        </a:spcBef>
                        <a:spcAft>
                          <a:spcPts val="800"/>
                        </a:spcAft>
                      </a:pPr>
                      <a:r>
                        <a:rPr lang="en-US" sz="1200" kern="1200" dirty="0">
                          <a:effectLst/>
                          <a:latin typeface="Arial" panose="020B0604020202020204" pitchFamily="34" charset="0"/>
                          <a:cs typeface="Arial" panose="020B0604020202020204" pitchFamily="34" charset="0"/>
                        </a:rPr>
                        <a:t>Revitalization of existing 154 boreholes (with package plants) </a:t>
                      </a:r>
                      <a:r>
                        <a:rPr lang="en-US" sz="1200" kern="1200" dirty="0" smtClean="0">
                          <a:effectLst/>
                          <a:latin typeface="Arial" panose="020B0604020202020204" pitchFamily="34" charset="0"/>
                          <a:cs typeface="Arial" panose="020B0604020202020204" pitchFamily="34" charset="0"/>
                        </a:rPr>
                        <a:t>– A</a:t>
                      </a:r>
                      <a:r>
                        <a:rPr lang="en-US" sz="1200" kern="1200" baseline="0" dirty="0" smtClean="0">
                          <a:effectLst/>
                          <a:latin typeface="Arial" panose="020B0604020202020204" pitchFamily="34" charset="0"/>
                          <a:cs typeface="Arial" panose="020B0604020202020204" pitchFamily="34" charset="0"/>
                        </a:rPr>
                        <a:t>ugmentation</a:t>
                      </a:r>
                      <a:r>
                        <a:rPr lang="en-US" sz="1200" kern="1200" dirty="0" smtClean="0">
                          <a:effectLst/>
                          <a:latin typeface="Arial" panose="020B0604020202020204" pitchFamily="34" charset="0"/>
                          <a:cs typeface="Arial" panose="020B0604020202020204" pitchFamily="34" charset="0"/>
                        </a:rPr>
                        <a:t> </a:t>
                      </a:r>
                      <a:r>
                        <a:rPr lang="en-US" sz="1200" kern="1200" dirty="0">
                          <a:effectLst/>
                          <a:latin typeface="Arial" panose="020B0604020202020204" pitchFamily="34" charset="0"/>
                          <a:cs typeface="Arial" panose="020B0604020202020204" pitchFamily="34" charset="0"/>
                        </a:rPr>
                        <a:t>to the water scheme while the Bulk Pipelines in progress</a:t>
                      </a:r>
                      <a:r>
                        <a:rPr lang="en-US" sz="1200" kern="1200" dirty="0" smtClean="0">
                          <a:effectLst/>
                          <a:latin typeface="Arial" panose="020B0604020202020204" pitchFamily="34" charset="0"/>
                          <a:cs typeface="Arial" panose="020B0604020202020204" pitchFamily="34" charset="0"/>
                        </a:rPr>
                        <a:t>.</a:t>
                      </a:r>
                    </a:p>
                  </a:txBody>
                  <a:tcPr marL="4345" marR="4345" marT="4345" marB="0"/>
                </a:tc>
                <a:tc>
                  <a:txBody>
                    <a:bodyPr/>
                    <a:lstStyle/>
                    <a:p>
                      <a:pPr marL="0" marR="0">
                        <a:lnSpc>
                          <a:spcPct val="106000"/>
                        </a:lnSpc>
                        <a:spcBef>
                          <a:spcPts val="0"/>
                        </a:spcBef>
                        <a:spcAft>
                          <a:spcPts val="800"/>
                        </a:spcAft>
                      </a:pPr>
                      <a:r>
                        <a:rPr lang="en-US" sz="1200" kern="1200" dirty="0">
                          <a:effectLst/>
                          <a:latin typeface="Arial" panose="020B0604020202020204" pitchFamily="34" charset="0"/>
                          <a:cs typeface="Arial" panose="020B0604020202020204" pitchFamily="34" charset="0"/>
                        </a:rPr>
                        <a:t>100%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4345" marR="4345" marT="4345" marB="0"/>
                </a:tc>
                <a:tc>
                  <a:txBody>
                    <a:bodyPr/>
                    <a:lstStyle/>
                    <a:p>
                      <a:pPr marL="0" marR="0">
                        <a:lnSpc>
                          <a:spcPct val="106000"/>
                        </a:lnSpc>
                        <a:spcBef>
                          <a:spcPts val="0"/>
                        </a:spcBef>
                        <a:spcAft>
                          <a:spcPts val="800"/>
                        </a:spcAft>
                      </a:pPr>
                      <a:r>
                        <a:rPr lang="en-US" sz="1200" kern="1200" dirty="0" smtClean="0">
                          <a:effectLst/>
                          <a:latin typeface="Arial" panose="020B0604020202020204" pitchFamily="34" charset="0"/>
                          <a:cs typeface="Arial" panose="020B0604020202020204" pitchFamily="34" charset="0"/>
                        </a:rPr>
                        <a:t>97%</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4345" marR="4345" marT="4345" marB="0"/>
                </a:tc>
                <a:tc>
                  <a:txBody>
                    <a:bodyPr/>
                    <a:lstStyle/>
                    <a:p>
                      <a:pPr marL="0" marR="0" lvl="0" indent="0" algn="l" defTabSz="914400" rtl="0" eaLnBrk="1" fontAlgn="auto" latinLnBrk="0" hangingPunct="1">
                        <a:lnSpc>
                          <a:spcPct val="106000"/>
                        </a:lnSpc>
                        <a:spcBef>
                          <a:spcPts val="0"/>
                        </a:spcBef>
                        <a:spcAft>
                          <a:spcPts val="800"/>
                        </a:spcAft>
                        <a:buClrTx/>
                        <a:buSzTx/>
                        <a:buFontTx/>
                        <a:buNone/>
                        <a:tabLst/>
                        <a:defRPr/>
                      </a:pPr>
                      <a:r>
                        <a:rPr lang="en-US" sz="1200" baseline="0" dirty="0" smtClean="0">
                          <a:effectLst/>
                          <a:latin typeface="Arial" panose="020B0604020202020204" pitchFamily="34" charset="0"/>
                          <a:cs typeface="Arial" panose="020B0604020202020204" pitchFamily="34" charset="0"/>
                        </a:rPr>
                        <a:t>28 March 20</a:t>
                      </a:r>
                      <a:r>
                        <a:rPr lang="en-US" sz="1200" dirty="0" smtClean="0">
                          <a:effectLst/>
                          <a:latin typeface="Arial" panose="020B0604020202020204" pitchFamily="34" charset="0"/>
                          <a:cs typeface="Arial" panose="020B0604020202020204" pitchFamily="34" charset="0"/>
                        </a:rPr>
                        <a:t>18</a:t>
                      </a:r>
                      <a:r>
                        <a:rPr lang="en-US" sz="1200" baseline="0" dirty="0" smtClean="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4345" marR="4345" marT="4345" marB="0"/>
                </a:tc>
              </a:tr>
              <a:tr h="1799492">
                <a:tc>
                  <a:txBody>
                    <a:bodyPr/>
                    <a:lstStyle/>
                    <a:p>
                      <a:pPr marL="0" marR="0">
                        <a:lnSpc>
                          <a:spcPct val="107000"/>
                        </a:lnSpc>
                        <a:spcBef>
                          <a:spcPts val="0"/>
                        </a:spcBef>
                        <a:spcAft>
                          <a:spcPts val="800"/>
                        </a:spcAft>
                      </a:pPr>
                      <a:r>
                        <a:rPr lang="en-US" sz="1200" dirty="0">
                          <a:effectLst/>
                          <a:latin typeface="Arial" panose="020B0604020202020204" pitchFamily="34" charset="0"/>
                          <a:cs typeface="Arial" panose="020B0604020202020204" pitchFamily="34" charset="0"/>
                        </a:rPr>
                        <a:t>Operations and maintenance </a:t>
                      </a:r>
                      <a:r>
                        <a:rPr lang="en-US" sz="1200" dirty="0" smtClean="0">
                          <a:effectLst/>
                          <a:latin typeface="Arial" panose="020B0604020202020204" pitchFamily="34" charset="0"/>
                          <a:cs typeface="Arial" panose="020B0604020202020204" pitchFamily="34" charset="0"/>
                        </a:rPr>
                        <a:t>support</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345" marR="4345" marT="4345" marB="0"/>
                </a:tc>
                <a:tc>
                  <a:txBody>
                    <a:bodyPr/>
                    <a:lstStyle/>
                    <a:p>
                      <a:pPr marL="0" marR="0">
                        <a:lnSpc>
                          <a:spcPct val="107000"/>
                        </a:lnSpc>
                        <a:spcBef>
                          <a:spcPts val="0"/>
                        </a:spcBef>
                        <a:spcAft>
                          <a:spcPts val="800"/>
                        </a:spcAft>
                      </a:pPr>
                      <a:r>
                        <a:rPr lang="en-US" sz="1200" dirty="0" smtClean="0">
                          <a:effectLst/>
                          <a:latin typeface="Arial" panose="020B0604020202020204" pitchFamily="34" charset="0"/>
                          <a:cs typeface="Arial" panose="020B0604020202020204" pitchFamily="34" charset="0"/>
                        </a:rPr>
                        <a:t>Repairs on existing lines ± 270 km’s </a:t>
                      </a:r>
                    </a:p>
                    <a:p>
                      <a:pPr marL="0" marR="0">
                        <a:lnSpc>
                          <a:spcPct val="107000"/>
                        </a:lnSpc>
                        <a:spcBef>
                          <a:spcPts val="0"/>
                        </a:spcBef>
                        <a:spcAft>
                          <a:spcPts val="800"/>
                        </a:spcAft>
                      </a:pPr>
                      <a:r>
                        <a:rPr lang="en-US" sz="1200" dirty="0" smtClean="0">
                          <a:effectLst/>
                          <a:latin typeface="Arial" panose="020B0604020202020204" pitchFamily="34" charset="0"/>
                          <a:cs typeface="Arial" panose="020B0604020202020204" pitchFamily="34" charset="0"/>
                        </a:rPr>
                        <a:t>Pump stations = 9 </a:t>
                      </a:r>
                    </a:p>
                    <a:p>
                      <a:pPr marL="0" marR="0">
                        <a:lnSpc>
                          <a:spcPct val="107000"/>
                        </a:lnSpc>
                        <a:spcBef>
                          <a:spcPts val="0"/>
                        </a:spcBef>
                        <a:spcAft>
                          <a:spcPts val="800"/>
                        </a:spcAft>
                      </a:pPr>
                      <a:r>
                        <a:rPr lang="en-US" sz="1200" dirty="0" smtClean="0">
                          <a:effectLst/>
                          <a:latin typeface="Arial" panose="020B0604020202020204" pitchFamily="34" charset="0"/>
                          <a:cs typeface="Arial" panose="020B0604020202020204" pitchFamily="34" charset="0"/>
                        </a:rPr>
                        <a:t>Reservoirs</a:t>
                      </a:r>
                      <a:r>
                        <a:rPr lang="en-US" sz="1200" baseline="0" dirty="0" smtClean="0">
                          <a:effectLst/>
                          <a:latin typeface="Arial" panose="020B0604020202020204" pitchFamily="34" charset="0"/>
                          <a:cs typeface="Arial" panose="020B0604020202020204" pitchFamily="34" charset="0"/>
                        </a:rPr>
                        <a:t>  = 14</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345" marR="4345" marT="4345" marB="0"/>
                </a:tc>
                <a:tc>
                  <a:txBody>
                    <a:bodyPr/>
                    <a:lstStyle/>
                    <a:p>
                      <a:pPr marL="0" marR="0">
                        <a:lnSpc>
                          <a:spcPct val="107000"/>
                        </a:lnSpc>
                        <a:spcBef>
                          <a:spcPts val="0"/>
                        </a:spcBef>
                        <a:spcAft>
                          <a:spcPts val="800"/>
                        </a:spcAft>
                      </a:pPr>
                      <a:r>
                        <a:rPr lang="en-US" sz="1200" dirty="0" smtClean="0">
                          <a:effectLst/>
                          <a:latin typeface="Arial" panose="020B0604020202020204" pitchFamily="34" charset="0"/>
                          <a:cs typeface="Arial" panose="020B0604020202020204" pitchFamily="34" charset="0"/>
                        </a:rPr>
                        <a:t>As</a:t>
                      </a:r>
                      <a:r>
                        <a:rPr lang="en-US" sz="1200" baseline="0" dirty="0" smtClean="0">
                          <a:effectLst/>
                          <a:latin typeface="Arial" panose="020B0604020202020204" pitchFamily="34" charset="0"/>
                          <a:cs typeface="Arial" panose="020B0604020202020204" pitchFamily="34" charset="0"/>
                        </a:rPr>
                        <a:t> and when required</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345" marR="4345" marT="4345" marB="0"/>
                </a:tc>
                <a:tc>
                  <a:txBody>
                    <a:bodyPr/>
                    <a:lstStyle/>
                    <a:p>
                      <a:pPr marL="0" marR="0" algn="just">
                        <a:lnSpc>
                          <a:spcPct val="107000"/>
                        </a:lnSpc>
                        <a:spcBef>
                          <a:spcPts val="0"/>
                        </a:spcBef>
                        <a:spcAft>
                          <a:spcPts val="800"/>
                        </a:spcAft>
                      </a:pPr>
                      <a:r>
                        <a:rPr lang="en-US" sz="1200" dirty="0" smtClean="0">
                          <a:effectLst/>
                          <a:latin typeface="Arial" panose="020B0604020202020204" pitchFamily="34" charset="0"/>
                          <a:cs typeface="Arial" panose="020B0604020202020204" pitchFamily="34" charset="0"/>
                        </a:rPr>
                        <a:t>Finalization of Institutional</a:t>
                      </a:r>
                      <a:r>
                        <a:rPr lang="en-US" sz="1200" baseline="0" dirty="0" smtClean="0">
                          <a:effectLst/>
                          <a:latin typeface="Arial" panose="020B0604020202020204" pitchFamily="34" charset="0"/>
                          <a:cs typeface="Arial" panose="020B0604020202020204" pitchFamily="34" charset="0"/>
                        </a:rPr>
                        <a:t> arrangements in progress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345" marR="4345" marT="4345" marB="0"/>
                </a:tc>
                <a:tc>
                  <a:txBody>
                    <a:bodyPr/>
                    <a:lstStyle/>
                    <a:p>
                      <a:pPr marL="0" marR="0" algn="just">
                        <a:lnSpc>
                          <a:spcPct val="107000"/>
                        </a:lnSpc>
                        <a:spcBef>
                          <a:spcPts val="0"/>
                        </a:spcBef>
                        <a:spcAft>
                          <a:spcPts val="800"/>
                        </a:spcAft>
                      </a:pPr>
                      <a:r>
                        <a:rPr lang="en-US" sz="1200" dirty="0" smtClean="0">
                          <a:effectLst/>
                          <a:latin typeface="Arial" panose="020B0604020202020204" pitchFamily="34" charset="0"/>
                          <a:cs typeface="Arial" panose="020B0604020202020204" pitchFamily="34" charset="0"/>
                        </a:rPr>
                        <a:t>Finalization of Institutional</a:t>
                      </a:r>
                      <a:r>
                        <a:rPr lang="en-US" sz="1200" baseline="0" dirty="0" smtClean="0">
                          <a:effectLst/>
                          <a:latin typeface="Arial" panose="020B0604020202020204" pitchFamily="34" charset="0"/>
                          <a:cs typeface="Arial" panose="020B0604020202020204" pitchFamily="34" charset="0"/>
                        </a:rPr>
                        <a:t> arrangements in progress between DWS, MDM and LNW.</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4345" marR="4345" marT="4345" marB="0"/>
                </a:tc>
              </a:tr>
            </a:tbl>
          </a:graphicData>
        </a:graphic>
      </p:graphicFrame>
      <p:sp>
        <p:nvSpPr>
          <p:cNvPr id="3" name="Title 2"/>
          <p:cNvSpPr>
            <a:spLocks noGrp="1"/>
          </p:cNvSpPr>
          <p:nvPr>
            <p:ph type="title"/>
          </p:nvPr>
        </p:nvSpPr>
        <p:spPr/>
        <p:txBody>
          <a:bodyPr/>
          <a:lstStyle/>
          <a:p>
            <a:r>
              <a:rPr lang="en-ZA" altLang="en-US" sz="2400" dirty="0">
                <a:ea typeface="ＭＳ Ｐゴシック" panose="020B0600070205080204" pitchFamily="34" charset="-128"/>
                <a:cs typeface="Arial" panose="020B0604020202020204" pitchFamily="34" charset="0"/>
              </a:rPr>
              <a:t>GIYANI PROJECT – OTHER PROJECT MILESTONES </a:t>
            </a:r>
            <a:endParaRPr lang="en-US" sz="2400" dirty="0"/>
          </a:p>
        </p:txBody>
      </p:sp>
    </p:spTree>
    <p:extLst>
      <p:ext uri="{BB962C8B-B14F-4D97-AF65-F5344CB8AC3E}">
        <p14:creationId xmlns:p14="http://schemas.microsoft.com/office/powerpoint/2010/main" xmlns="" val="149484271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87063" y="2359152"/>
            <a:ext cx="7727586" cy="1359317"/>
          </a:xfrm>
        </p:spPr>
        <p:txBody>
          <a:bodyPr/>
          <a:lstStyle/>
          <a:p>
            <a:pPr algn="ctr"/>
            <a:r>
              <a:rPr lang="en-ZA" dirty="0">
                <a:effectLst/>
              </a:rPr>
              <a:t>THANK YOU</a:t>
            </a:r>
            <a:endParaRPr lang="en-ZA" sz="2400" dirty="0"/>
          </a:p>
        </p:txBody>
      </p:sp>
    </p:spTree>
    <p:extLst>
      <p:ext uri="{BB962C8B-B14F-4D97-AF65-F5344CB8AC3E}">
        <p14:creationId xmlns:p14="http://schemas.microsoft.com/office/powerpoint/2010/main" xmlns="" val="265679827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6" y="334850"/>
            <a:ext cx="10428649" cy="605308"/>
          </a:xfrm>
        </p:spPr>
        <p:txBody>
          <a:bodyPr/>
          <a:lstStyle/>
          <a:p>
            <a:pPr algn="ctr"/>
            <a:r>
              <a:rPr lang="en-ZA" sz="4000" dirty="0">
                <a:latin typeface="Arial" pitchFamily="34" charset="0"/>
                <a:cs typeface="Arial" pitchFamily="34" charset="0"/>
              </a:rPr>
              <a:t/>
            </a:r>
            <a:br>
              <a:rPr lang="en-ZA" sz="4000" dirty="0">
                <a:latin typeface="Arial" pitchFamily="34" charset="0"/>
                <a:cs typeface="Arial" pitchFamily="34" charset="0"/>
              </a:rPr>
            </a:br>
            <a:r>
              <a:rPr lang="en-ZA" sz="4000" dirty="0">
                <a:latin typeface="Arial" pitchFamily="34" charset="0"/>
                <a:cs typeface="Arial" pitchFamily="34" charset="0"/>
              </a:rPr>
              <a:t/>
            </a:r>
            <a:br>
              <a:rPr lang="en-ZA" sz="4000" dirty="0">
                <a:latin typeface="Arial" pitchFamily="34" charset="0"/>
                <a:cs typeface="Arial" pitchFamily="34" charset="0"/>
              </a:rPr>
            </a:br>
            <a:r>
              <a:rPr lang="en-ZA" sz="4000" dirty="0">
                <a:latin typeface="Arial" pitchFamily="34" charset="0"/>
                <a:cs typeface="Arial" pitchFamily="34" charset="0"/>
              </a:rPr>
              <a:t/>
            </a:r>
            <a:br>
              <a:rPr lang="en-ZA" sz="4000" dirty="0">
                <a:latin typeface="Arial" pitchFamily="34" charset="0"/>
                <a:cs typeface="Arial" pitchFamily="34" charset="0"/>
              </a:rPr>
            </a:br>
            <a:r>
              <a:rPr lang="en-ZA" sz="4000" dirty="0">
                <a:latin typeface="Arial" pitchFamily="34" charset="0"/>
                <a:cs typeface="Arial" pitchFamily="34" charset="0"/>
              </a:rPr>
              <a:t/>
            </a:r>
            <a:br>
              <a:rPr lang="en-ZA" sz="4000" dirty="0">
                <a:latin typeface="Arial" pitchFamily="34" charset="0"/>
                <a:cs typeface="Arial" pitchFamily="34" charset="0"/>
              </a:rPr>
            </a:br>
            <a:r>
              <a:rPr lang="en-ZA" sz="4000" dirty="0">
                <a:latin typeface="Arial" pitchFamily="34" charset="0"/>
                <a:cs typeface="Arial" pitchFamily="34" charset="0"/>
              </a:rPr>
              <a:t/>
            </a:r>
            <a:br>
              <a:rPr lang="en-ZA" sz="4000" dirty="0">
                <a:latin typeface="Arial" pitchFamily="34" charset="0"/>
                <a:cs typeface="Arial" pitchFamily="34" charset="0"/>
              </a:rPr>
            </a:br>
            <a:r>
              <a:rPr lang="en-ZA" sz="5400" dirty="0">
                <a:latin typeface="Arial" pitchFamily="34" charset="0"/>
                <a:cs typeface="Arial" pitchFamily="34" charset="0"/>
              </a:rPr>
              <a:t>annual report </a:t>
            </a:r>
            <a:r>
              <a:rPr lang="en-ZA" sz="5400" dirty="0" smtClean="0">
                <a:latin typeface="Arial" pitchFamily="34" charset="0"/>
                <a:cs typeface="Arial" pitchFamily="34" charset="0"/>
              </a:rPr>
              <a:t>2016/17</a:t>
            </a:r>
            <a:r>
              <a:rPr lang="en-ZA" sz="4000" dirty="0">
                <a:latin typeface="Arial" pitchFamily="34" charset="0"/>
                <a:cs typeface="Arial" pitchFamily="34" charset="0"/>
              </a:rPr>
              <a:t/>
            </a:r>
            <a:br>
              <a:rPr lang="en-ZA" sz="4000" dirty="0">
                <a:latin typeface="Arial" pitchFamily="34" charset="0"/>
                <a:cs typeface="Arial" pitchFamily="34" charset="0"/>
              </a:rPr>
            </a:br>
            <a:r>
              <a:rPr lang="en-ZA" sz="4000" dirty="0">
                <a:latin typeface="Arial" pitchFamily="34" charset="0"/>
                <a:cs typeface="Arial" pitchFamily="34" charset="0"/>
              </a:rPr>
              <a:t/>
            </a:r>
            <a:br>
              <a:rPr lang="en-ZA" sz="4000" dirty="0">
                <a:latin typeface="Arial" pitchFamily="34" charset="0"/>
                <a:cs typeface="Arial" pitchFamily="34" charset="0"/>
              </a:rPr>
            </a:br>
            <a:r>
              <a:rPr lang="en-ZA" sz="4000" dirty="0">
                <a:latin typeface="Arial" pitchFamily="34" charset="0"/>
                <a:cs typeface="Arial" pitchFamily="34" charset="0"/>
              </a:rPr>
              <a:t/>
            </a:r>
            <a:br>
              <a:rPr lang="en-ZA" sz="4000" dirty="0">
                <a:latin typeface="Arial" pitchFamily="34" charset="0"/>
                <a:cs typeface="Arial" pitchFamily="34" charset="0"/>
              </a:rPr>
            </a:br>
            <a:r>
              <a:rPr lang="en-ZA" sz="4000" dirty="0">
                <a:latin typeface="Arial" pitchFamily="34" charset="0"/>
                <a:cs typeface="Arial" pitchFamily="34" charset="0"/>
              </a:rPr>
              <a:t/>
            </a:r>
            <a:br>
              <a:rPr lang="en-ZA" sz="4000" dirty="0">
                <a:latin typeface="Arial" pitchFamily="34" charset="0"/>
                <a:cs typeface="Arial" pitchFamily="34" charset="0"/>
              </a:rPr>
            </a:br>
            <a:r>
              <a:rPr lang="en-ZA" sz="4000" dirty="0">
                <a:latin typeface="Arial" pitchFamily="34" charset="0"/>
                <a:cs typeface="Arial" pitchFamily="34" charset="0"/>
              </a:rPr>
              <a:t>Part 1: </a:t>
            </a:r>
            <a:br>
              <a:rPr lang="en-ZA" sz="4000" dirty="0">
                <a:latin typeface="Arial" pitchFamily="34" charset="0"/>
                <a:cs typeface="Arial" pitchFamily="34" charset="0"/>
              </a:rPr>
            </a:br>
            <a:r>
              <a:rPr lang="en-ZA" sz="4000" dirty="0">
                <a:latin typeface="Arial" pitchFamily="34" charset="0"/>
                <a:cs typeface="Arial" pitchFamily="34" charset="0"/>
              </a:rPr>
              <a:t>overview of financial performance</a:t>
            </a:r>
            <a:endParaRPr lang="en-ZA" dirty="0"/>
          </a:p>
        </p:txBody>
      </p:sp>
    </p:spTree>
    <p:extLst>
      <p:ext uri="{BB962C8B-B14F-4D97-AF65-F5344CB8AC3E}">
        <p14:creationId xmlns:p14="http://schemas.microsoft.com/office/powerpoint/2010/main" xmlns="" val="121174386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3429100923"/>
              </p:ext>
            </p:extLst>
          </p:nvPr>
        </p:nvGraphicFramePr>
        <p:xfrm>
          <a:off x="1524006" y="750302"/>
          <a:ext cx="10667994" cy="5677794"/>
        </p:xfrm>
        <a:graphic>
          <a:graphicData uri="http://schemas.openxmlformats.org/drawingml/2006/table">
            <a:tbl>
              <a:tblPr/>
              <a:tblGrid>
                <a:gridCol w="6459934">
                  <a:extLst>
                    <a:ext uri="{9D8B030D-6E8A-4147-A177-3AD203B41FA5}">
                      <a16:colId xmlns="" xmlns:a16="http://schemas.microsoft.com/office/drawing/2014/main" val="20000"/>
                    </a:ext>
                  </a:extLst>
                </a:gridCol>
                <a:gridCol w="1282890">
                  <a:extLst>
                    <a:ext uri="{9D8B030D-6E8A-4147-A177-3AD203B41FA5}">
                      <a16:colId xmlns="" xmlns:a16="http://schemas.microsoft.com/office/drawing/2014/main" val="20001"/>
                    </a:ext>
                  </a:extLst>
                </a:gridCol>
                <a:gridCol w="1201003">
                  <a:extLst>
                    <a:ext uri="{9D8B030D-6E8A-4147-A177-3AD203B41FA5}">
                      <a16:colId xmlns="" xmlns:a16="http://schemas.microsoft.com/office/drawing/2014/main" val="20002"/>
                    </a:ext>
                  </a:extLst>
                </a:gridCol>
                <a:gridCol w="1724167">
                  <a:extLst>
                    <a:ext uri="{9D8B030D-6E8A-4147-A177-3AD203B41FA5}">
                      <a16:colId xmlns="" xmlns:a16="http://schemas.microsoft.com/office/drawing/2014/main" val="20003"/>
                    </a:ext>
                  </a:extLst>
                </a:gridCol>
              </a:tblGrid>
              <a:tr h="460401">
                <a:tc gridSpan="4">
                  <a:txBody>
                    <a:bodyPr/>
                    <a:lstStyle/>
                    <a:p>
                      <a:pPr algn="ctr" fontAlgn="b"/>
                      <a:r>
                        <a:rPr lang="en-ZA" sz="1600" b="1" i="0" u="none" strike="noStrike" dirty="0">
                          <a:solidFill>
                            <a:schemeClr val="tx1"/>
                          </a:solidFill>
                          <a:latin typeface="Arial"/>
                        </a:rPr>
                        <a:t>FINANCIAL PERFORMANCE FOR THE YEAR ENDED 31 June </a:t>
                      </a:r>
                      <a:r>
                        <a:rPr lang="en-ZA" sz="1600" b="1" i="0" u="none" strike="noStrike" dirty="0" smtClean="0">
                          <a:solidFill>
                            <a:schemeClr val="tx1"/>
                          </a:solidFill>
                          <a:latin typeface="Arial"/>
                        </a:rPr>
                        <a:t>2017</a:t>
                      </a:r>
                      <a:endParaRPr lang="en-ZA" sz="1600" b="1" i="0" u="none" strike="noStrike" dirty="0">
                        <a:solidFill>
                          <a:schemeClr val="tx1"/>
                        </a:solidFill>
                        <a:latin typeface="Arial"/>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0"/>
                  </a:ext>
                </a:extLst>
              </a:tr>
              <a:tr h="731473">
                <a:tc rowSpan="2">
                  <a:txBody>
                    <a:bodyPr/>
                    <a:lstStyle/>
                    <a:p>
                      <a:pPr algn="ctr" fontAlgn="b"/>
                      <a:r>
                        <a:rPr lang="en-ZA" sz="1400" b="1" i="0" u="none" strike="noStrike" dirty="0">
                          <a:solidFill>
                            <a:schemeClr val="tx1"/>
                          </a:solidFill>
                          <a:latin typeface="Arial"/>
                        </a:rPr>
                        <a:t> </a:t>
                      </a:r>
                    </a:p>
                  </a:txBody>
                  <a:tcPr marL="9407" marR="9407" marT="940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ZA" sz="1400" b="1" i="0" u="none" strike="noStrike" dirty="0">
                          <a:solidFill>
                            <a:schemeClr val="tx1"/>
                          </a:solidFill>
                          <a:latin typeface="Arial"/>
                        </a:rPr>
                        <a:t>Audited</a:t>
                      </a:r>
                      <a:r>
                        <a:rPr lang="en-ZA" sz="1400" b="1" i="0" u="none" strike="noStrike" baseline="0" dirty="0">
                          <a:solidFill>
                            <a:schemeClr val="tx1"/>
                          </a:solidFill>
                          <a:latin typeface="Arial"/>
                        </a:rPr>
                        <a:t> Outcome</a:t>
                      </a:r>
                    </a:p>
                    <a:p>
                      <a:pPr algn="ctr" fontAlgn="b"/>
                      <a:r>
                        <a:rPr lang="en-ZA" sz="1400" b="1" i="0" u="none" strike="noStrike" dirty="0" smtClean="0">
                          <a:solidFill>
                            <a:schemeClr val="tx1"/>
                          </a:solidFill>
                          <a:latin typeface="Arial"/>
                        </a:rPr>
                        <a:t>2016/17</a:t>
                      </a:r>
                      <a:endParaRPr lang="en-ZA" sz="1400" b="1" i="0" u="none" strike="noStrike" dirty="0">
                        <a:solidFill>
                          <a:schemeClr val="tx1"/>
                        </a:solidFill>
                        <a:latin typeface="Arial"/>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ZA" sz="1400" b="1" i="0" u="none" strike="noStrike" dirty="0">
                          <a:solidFill>
                            <a:schemeClr val="tx1"/>
                          </a:solidFill>
                          <a:latin typeface="Arial"/>
                        </a:rPr>
                        <a:t>Audited</a:t>
                      </a:r>
                      <a:r>
                        <a:rPr lang="en-ZA" sz="1400" b="1" i="0" u="none" strike="noStrike" baseline="0" dirty="0">
                          <a:solidFill>
                            <a:schemeClr val="tx1"/>
                          </a:solidFill>
                          <a:latin typeface="Arial"/>
                        </a:rPr>
                        <a:t> Outcome</a:t>
                      </a:r>
                    </a:p>
                    <a:p>
                      <a:pPr algn="ctr" fontAlgn="b"/>
                      <a:r>
                        <a:rPr lang="en-ZA" sz="1400" b="1" i="0" u="none" strike="noStrike" dirty="0" smtClean="0">
                          <a:solidFill>
                            <a:schemeClr val="tx1"/>
                          </a:solidFill>
                          <a:latin typeface="Arial"/>
                        </a:rPr>
                        <a:t>2015/16</a:t>
                      </a:r>
                      <a:endParaRPr lang="en-ZA" sz="1400" b="1" i="0" u="none" strike="noStrike" dirty="0">
                        <a:solidFill>
                          <a:schemeClr val="tx1"/>
                        </a:solidFill>
                        <a:latin typeface="Arial"/>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ZA" sz="1400" b="1" i="0" u="none" strike="noStrike" dirty="0">
                          <a:solidFill>
                            <a:schemeClr val="tx1"/>
                          </a:solidFill>
                          <a:latin typeface="Arial"/>
                        </a:rPr>
                        <a:t>Variance</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0001"/>
                  </a:ext>
                </a:extLst>
              </a:tr>
              <a:tr h="461882">
                <a:tc vMerge="1">
                  <a:txBody>
                    <a:bodyPr/>
                    <a:lstStyle/>
                    <a:p>
                      <a:endParaRPr lang="en-ZA"/>
                    </a:p>
                  </a:txBody>
                  <a:tcPr/>
                </a:tc>
                <a:tc>
                  <a:txBody>
                    <a:bodyPr/>
                    <a:lstStyle/>
                    <a:p>
                      <a:pPr algn="ctr" fontAlgn="b"/>
                      <a:r>
                        <a:rPr lang="en-ZA" sz="1400" b="1" i="0" u="none" strike="noStrike" dirty="0">
                          <a:solidFill>
                            <a:schemeClr val="tx1"/>
                          </a:solidFill>
                          <a:latin typeface="Arial"/>
                        </a:rPr>
                        <a:t> R'000 </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ZA" sz="1400" b="1" i="0" u="none" strike="noStrike" dirty="0">
                          <a:solidFill>
                            <a:schemeClr val="tx1"/>
                          </a:solidFill>
                          <a:latin typeface="Arial"/>
                        </a:rPr>
                        <a:t> R'000 </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ZA" sz="1400" b="1" i="0" u="none" strike="noStrike" dirty="0">
                          <a:solidFill>
                            <a:schemeClr val="tx1"/>
                          </a:solidFill>
                          <a:latin typeface="Arial"/>
                        </a:rPr>
                        <a:t>%</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0002"/>
                  </a:ext>
                </a:extLst>
              </a:tr>
              <a:tr h="373058">
                <a:tc>
                  <a:txBody>
                    <a:bodyPr/>
                    <a:lstStyle/>
                    <a:p>
                      <a:pPr algn="l" fontAlgn="b"/>
                      <a:r>
                        <a:rPr lang="en-ZA" sz="1400" b="1" i="0" u="none" strike="noStrike" dirty="0">
                          <a:solidFill>
                            <a:schemeClr val="tx1"/>
                          </a:solidFill>
                          <a:latin typeface="Arial"/>
                        </a:rPr>
                        <a:t>Revenue</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endParaRPr lang="en-ZA" sz="1400" b="1" i="0" u="none" strike="noStrike" dirty="0">
                        <a:solidFill>
                          <a:srgbClr val="FFFFFF"/>
                        </a:solidFill>
                        <a:latin typeface="Arial"/>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endParaRPr lang="en-ZA" sz="1400" b="1" i="0" u="none" strike="noStrike" dirty="0">
                        <a:solidFill>
                          <a:srgbClr val="FFFFFF"/>
                        </a:solidFill>
                        <a:latin typeface="Arial"/>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b"/>
                      <a:endParaRPr lang="en-ZA" sz="14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0003"/>
                  </a:ext>
                </a:extLst>
              </a:tr>
              <a:tr h="363108">
                <a:tc>
                  <a:txBody>
                    <a:bodyPr/>
                    <a:lstStyle/>
                    <a:p>
                      <a:pPr algn="l" fontAlgn="b"/>
                      <a:r>
                        <a:rPr lang="en-ZA" sz="1400" b="0" i="0" u="none" strike="noStrike" dirty="0">
                          <a:solidFill>
                            <a:srgbClr val="000000"/>
                          </a:solidFill>
                          <a:latin typeface="Arial"/>
                        </a:rPr>
                        <a:t>Revenue from exchange transactions ( Primary)</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r>
                        <a:rPr lang="en-ZA" sz="1400" dirty="0" smtClean="0">
                          <a:latin typeface="Arial" panose="020B0604020202020204" pitchFamily="34" charset="0"/>
                          <a:cs typeface="Arial" panose="020B0604020202020204" pitchFamily="34" charset="0"/>
                        </a:rPr>
                        <a:t>474 747</a:t>
                      </a: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r>
                        <a:rPr lang="en-ZA" sz="1400" dirty="0">
                          <a:latin typeface="Arial" panose="020B0604020202020204" pitchFamily="34" charset="0"/>
                          <a:cs typeface="Arial" panose="020B0604020202020204" pitchFamily="34" charset="0"/>
                        </a:rPr>
                        <a:t>459 199</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ZA" sz="1400" b="0" i="0" u="none" strike="noStrike" dirty="0" smtClean="0">
                          <a:solidFill>
                            <a:srgbClr val="000000"/>
                          </a:solidFill>
                          <a:effectLst/>
                          <a:latin typeface="Calibri"/>
                        </a:rPr>
                        <a:t>3%</a:t>
                      </a:r>
                      <a:endParaRPr lang="en-ZA" sz="14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0004"/>
                  </a:ext>
                </a:extLst>
              </a:tr>
              <a:tr h="363108">
                <a:tc>
                  <a:txBody>
                    <a:bodyPr/>
                    <a:lstStyle/>
                    <a:p>
                      <a:pPr algn="l" fontAlgn="b"/>
                      <a:r>
                        <a:rPr lang="en-ZA" sz="1400" b="0" i="0" u="none" strike="noStrike" dirty="0">
                          <a:solidFill>
                            <a:srgbClr val="000000"/>
                          </a:solidFill>
                          <a:latin typeface="Arial"/>
                        </a:rPr>
                        <a:t>Revenue from non-exchange transactions ( Secondary)</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r>
                        <a:rPr lang="en-ZA" sz="1400" dirty="0" smtClean="0">
                          <a:latin typeface="Arial" panose="020B0604020202020204" pitchFamily="34" charset="0"/>
                          <a:cs typeface="Arial" panose="020B0604020202020204" pitchFamily="34" charset="0"/>
                        </a:rPr>
                        <a:t>145 019</a:t>
                      </a: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r>
                        <a:rPr lang="en-ZA" sz="1400" dirty="0" smtClean="0">
                          <a:latin typeface="Arial" panose="020B0604020202020204" pitchFamily="34" charset="0"/>
                          <a:cs typeface="Arial" panose="020B0604020202020204" pitchFamily="34" charset="0"/>
                        </a:rPr>
                        <a:t>189 388</a:t>
                      </a: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ZA" sz="1400" b="0" i="0" u="none" strike="noStrike" dirty="0" smtClean="0">
                          <a:solidFill>
                            <a:srgbClr val="000000"/>
                          </a:solidFill>
                          <a:effectLst/>
                          <a:latin typeface="Calibri"/>
                        </a:rPr>
                        <a:t>-23%</a:t>
                      </a:r>
                      <a:endParaRPr lang="en-ZA" sz="14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0005"/>
                  </a:ext>
                </a:extLst>
              </a:tr>
              <a:tr h="373058">
                <a:tc>
                  <a:txBody>
                    <a:bodyPr/>
                    <a:lstStyle/>
                    <a:p>
                      <a:pPr algn="l" fontAlgn="b"/>
                      <a:r>
                        <a:rPr lang="en-ZA" sz="1400" b="1" i="0" u="none" strike="noStrike" dirty="0">
                          <a:solidFill>
                            <a:schemeClr val="tx1"/>
                          </a:solidFill>
                          <a:latin typeface="Arial"/>
                        </a:rPr>
                        <a:t>Expenditure</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endParaRPr lang="en-ZA" sz="14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0006"/>
                  </a:ext>
                </a:extLst>
              </a:tr>
              <a:tr h="363108">
                <a:tc>
                  <a:txBody>
                    <a:bodyPr/>
                    <a:lstStyle/>
                    <a:p>
                      <a:pPr algn="l" fontAlgn="b"/>
                      <a:r>
                        <a:rPr lang="en-ZA" sz="1400" b="0" i="0" u="none" strike="noStrike" dirty="0">
                          <a:solidFill>
                            <a:srgbClr val="000000"/>
                          </a:solidFill>
                          <a:latin typeface="Arial"/>
                        </a:rPr>
                        <a:t>Employee benefit costs</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r>
                        <a:rPr lang="en-ZA" sz="1400" dirty="0" smtClean="0">
                          <a:latin typeface="Arial" panose="020B0604020202020204" pitchFamily="34" charset="0"/>
                          <a:cs typeface="Arial" panose="020B0604020202020204" pitchFamily="34" charset="0"/>
                        </a:rPr>
                        <a:t>172 662</a:t>
                      </a: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r>
                        <a:rPr lang="en-ZA" sz="1400" dirty="0" smtClean="0">
                          <a:latin typeface="Arial" panose="020B0604020202020204" pitchFamily="34" charset="0"/>
                          <a:cs typeface="Arial" panose="020B0604020202020204" pitchFamily="34" charset="0"/>
                        </a:rPr>
                        <a:t>201 601</a:t>
                      </a: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ZA" sz="1400" b="0" i="0" u="none" strike="noStrike" dirty="0" smtClean="0">
                          <a:solidFill>
                            <a:srgbClr val="000000"/>
                          </a:solidFill>
                          <a:effectLst/>
                          <a:latin typeface="Calibri"/>
                        </a:rPr>
                        <a:t>-14%</a:t>
                      </a:r>
                      <a:endParaRPr lang="en-ZA" sz="14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0007"/>
                  </a:ext>
                </a:extLst>
              </a:tr>
              <a:tr h="363108">
                <a:tc>
                  <a:txBody>
                    <a:bodyPr/>
                    <a:lstStyle/>
                    <a:p>
                      <a:pPr algn="l" fontAlgn="b"/>
                      <a:r>
                        <a:rPr lang="en-ZA" sz="1400" b="0" i="0" u="none" strike="noStrike" dirty="0">
                          <a:solidFill>
                            <a:srgbClr val="000000"/>
                          </a:solidFill>
                          <a:latin typeface="Arial"/>
                        </a:rPr>
                        <a:t>Operating expenditure</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r>
                        <a:rPr lang="en-ZA" sz="1400" dirty="0" smtClean="0">
                          <a:latin typeface="Arial" panose="020B0604020202020204" pitchFamily="34" charset="0"/>
                          <a:cs typeface="Arial" panose="020B0604020202020204" pitchFamily="34" charset="0"/>
                        </a:rPr>
                        <a:t>399</a:t>
                      </a:r>
                      <a:r>
                        <a:rPr lang="en-ZA" sz="1400" baseline="0" dirty="0" smtClean="0">
                          <a:latin typeface="Arial" panose="020B0604020202020204" pitchFamily="34" charset="0"/>
                          <a:cs typeface="Arial" panose="020B0604020202020204" pitchFamily="34" charset="0"/>
                        </a:rPr>
                        <a:t> </a:t>
                      </a:r>
                      <a:r>
                        <a:rPr lang="en-ZA" sz="1400" dirty="0" smtClean="0">
                          <a:latin typeface="Arial" panose="020B0604020202020204" pitchFamily="34" charset="0"/>
                          <a:cs typeface="Arial" panose="020B0604020202020204" pitchFamily="34" charset="0"/>
                        </a:rPr>
                        <a:t>032</a:t>
                      </a: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r>
                        <a:rPr lang="en-ZA" sz="1400" dirty="0" smtClean="0">
                          <a:latin typeface="Arial" panose="020B0604020202020204" pitchFamily="34" charset="0"/>
                          <a:cs typeface="Arial" panose="020B0604020202020204" pitchFamily="34" charset="0"/>
                        </a:rPr>
                        <a:t>381</a:t>
                      </a:r>
                      <a:r>
                        <a:rPr lang="en-ZA" sz="1400" baseline="0" dirty="0" smtClean="0">
                          <a:latin typeface="Arial" panose="020B0604020202020204" pitchFamily="34" charset="0"/>
                          <a:cs typeface="Arial" panose="020B0604020202020204" pitchFamily="34" charset="0"/>
                        </a:rPr>
                        <a:t> 968</a:t>
                      </a: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ZA" sz="1400" b="0" i="0" u="none" strike="noStrike" dirty="0" smtClean="0">
                          <a:solidFill>
                            <a:srgbClr val="000000"/>
                          </a:solidFill>
                          <a:effectLst/>
                          <a:latin typeface="Calibri"/>
                        </a:rPr>
                        <a:t>4%</a:t>
                      </a:r>
                      <a:endParaRPr lang="en-ZA" sz="14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0008"/>
                  </a:ext>
                </a:extLst>
              </a:tr>
              <a:tr h="363108">
                <a:tc>
                  <a:txBody>
                    <a:bodyPr/>
                    <a:lstStyle/>
                    <a:p>
                      <a:pPr algn="l" fontAlgn="b"/>
                      <a:r>
                        <a:rPr lang="en-ZA" sz="1400" b="0" i="0" u="none" strike="noStrike" dirty="0">
                          <a:solidFill>
                            <a:srgbClr val="000000"/>
                          </a:solidFill>
                          <a:latin typeface="Arial"/>
                        </a:rPr>
                        <a:t>Fair</a:t>
                      </a:r>
                      <a:r>
                        <a:rPr lang="en-ZA" sz="1400" b="0" i="0" u="none" strike="noStrike" baseline="0" dirty="0">
                          <a:solidFill>
                            <a:srgbClr val="000000"/>
                          </a:solidFill>
                          <a:latin typeface="Arial"/>
                        </a:rPr>
                        <a:t> value adjustments</a:t>
                      </a:r>
                      <a:endParaRPr lang="en-ZA" sz="1400" b="0" i="0" u="none" strike="noStrike" dirty="0">
                        <a:solidFill>
                          <a:srgbClr val="000000"/>
                        </a:solidFill>
                        <a:latin typeface="Arial"/>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r>
                        <a:rPr lang="en-ZA" sz="1400" dirty="0" smtClean="0">
                          <a:latin typeface="Arial" panose="020B0604020202020204" pitchFamily="34" charset="0"/>
                          <a:cs typeface="Arial" panose="020B0604020202020204" pitchFamily="34" charset="0"/>
                        </a:rPr>
                        <a:t>663</a:t>
                      </a: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r>
                        <a:rPr lang="en-ZA" sz="1400" dirty="0" smtClean="0">
                          <a:latin typeface="Arial" panose="020B0604020202020204" pitchFamily="34" charset="0"/>
                          <a:cs typeface="Arial" panose="020B0604020202020204" pitchFamily="34" charset="0"/>
                        </a:rPr>
                        <a:t>4 238</a:t>
                      </a: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ZA" sz="1400" b="0" i="0" u="none" strike="noStrike" dirty="0" smtClean="0">
                          <a:solidFill>
                            <a:srgbClr val="000000"/>
                          </a:solidFill>
                          <a:effectLst/>
                          <a:latin typeface="Calibri"/>
                        </a:rPr>
                        <a:t>84%</a:t>
                      </a:r>
                      <a:endParaRPr lang="en-ZA" sz="14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0009"/>
                  </a:ext>
                </a:extLst>
              </a:tr>
              <a:tr h="363108">
                <a:tc>
                  <a:txBody>
                    <a:bodyPr/>
                    <a:lstStyle/>
                    <a:p>
                      <a:pPr algn="l" fontAlgn="b"/>
                      <a:r>
                        <a:rPr lang="en-ZA" sz="1400" b="0" i="0" u="none" strike="noStrike" dirty="0">
                          <a:solidFill>
                            <a:srgbClr val="000000"/>
                          </a:solidFill>
                          <a:latin typeface="Arial"/>
                        </a:rPr>
                        <a:t>Finance cost</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r>
                        <a:rPr lang="en-ZA" sz="1400" dirty="0" smtClean="0">
                          <a:latin typeface="Arial" panose="020B0604020202020204" pitchFamily="34" charset="0"/>
                          <a:cs typeface="Arial" panose="020B0604020202020204" pitchFamily="34" charset="0"/>
                        </a:rPr>
                        <a:t>3 660</a:t>
                      </a: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r>
                        <a:rPr lang="en-ZA" sz="1400" dirty="0" smtClean="0">
                          <a:latin typeface="Arial" panose="020B0604020202020204" pitchFamily="34" charset="0"/>
                          <a:cs typeface="Arial" panose="020B0604020202020204" pitchFamily="34" charset="0"/>
                        </a:rPr>
                        <a:t>11 126</a:t>
                      </a: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ZA" sz="1400" b="0" i="0" u="none" strike="noStrike" dirty="0" smtClean="0">
                          <a:solidFill>
                            <a:srgbClr val="000000"/>
                          </a:solidFill>
                          <a:effectLst/>
                          <a:latin typeface="Calibri"/>
                        </a:rPr>
                        <a:t>67%</a:t>
                      </a:r>
                      <a:endParaRPr lang="en-ZA" sz="14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0010"/>
                  </a:ext>
                </a:extLst>
              </a:tr>
              <a:tr h="363108">
                <a:tc>
                  <a:txBody>
                    <a:bodyPr/>
                    <a:lstStyle/>
                    <a:p>
                      <a:pPr algn="l" fontAlgn="b"/>
                      <a:r>
                        <a:rPr lang="en-ZA" sz="1400" b="0" i="0" u="none" strike="noStrike" dirty="0">
                          <a:solidFill>
                            <a:srgbClr val="000000"/>
                          </a:solidFill>
                          <a:latin typeface="Arial"/>
                        </a:rPr>
                        <a:t>Depreciation, amortisation and impairment</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r>
                        <a:rPr lang="en-ZA" sz="1400" dirty="0" smtClean="0">
                          <a:latin typeface="Arial" panose="020B0604020202020204" pitchFamily="34" charset="0"/>
                          <a:cs typeface="Arial" panose="020B0604020202020204" pitchFamily="34" charset="0"/>
                        </a:rPr>
                        <a:t>29132</a:t>
                      </a: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r>
                        <a:rPr lang="en-ZA" sz="1400" dirty="0" smtClean="0">
                          <a:latin typeface="Arial" panose="020B0604020202020204" pitchFamily="34" charset="0"/>
                          <a:cs typeface="Arial" panose="020B0604020202020204" pitchFamily="34" charset="0"/>
                        </a:rPr>
                        <a:t>-20 243</a:t>
                      </a: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ZA" sz="1400" b="0" i="0" u="none" strike="noStrike" dirty="0" smtClean="0">
                          <a:solidFill>
                            <a:srgbClr val="000000"/>
                          </a:solidFill>
                          <a:effectLst/>
                          <a:latin typeface="Calibri"/>
                        </a:rPr>
                        <a:t>144%</a:t>
                      </a:r>
                      <a:endParaRPr lang="en-ZA" sz="14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0011"/>
                  </a:ext>
                </a:extLst>
              </a:tr>
              <a:tr h="363108">
                <a:tc>
                  <a:txBody>
                    <a:bodyPr/>
                    <a:lstStyle/>
                    <a:p>
                      <a:pPr algn="l" fontAlgn="b"/>
                      <a:r>
                        <a:rPr lang="en-ZA" sz="1400" b="0" i="0" u="none" strike="noStrike" dirty="0">
                          <a:solidFill>
                            <a:srgbClr val="000000"/>
                          </a:solidFill>
                          <a:latin typeface="Arial"/>
                        </a:rPr>
                        <a:t>Loss on disposal of fixed assets</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r>
                        <a:rPr lang="en-ZA" sz="1400" dirty="0" smtClean="0">
                          <a:latin typeface="Arial" panose="020B0604020202020204" pitchFamily="34" charset="0"/>
                          <a:cs typeface="Arial" panose="020B0604020202020204" pitchFamily="34" charset="0"/>
                        </a:rPr>
                        <a:t>0.00</a:t>
                      </a: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a:r>
                        <a:rPr lang="en-ZA" sz="1400" dirty="0" smtClean="0">
                          <a:latin typeface="Arial" panose="020B0604020202020204" pitchFamily="34" charset="0"/>
                          <a:cs typeface="Arial" panose="020B0604020202020204" pitchFamily="34" charset="0"/>
                        </a:rPr>
                        <a:t>0.00</a:t>
                      </a:r>
                      <a:endParaRPr lang="en-ZA" sz="1400" dirty="0">
                        <a:latin typeface="Arial" panose="020B0604020202020204" pitchFamily="34" charset="0"/>
                        <a:cs typeface="Arial" panose="020B0604020202020204" pitchFamily="34" charset="0"/>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endParaRPr lang="en-ZA" sz="1400" b="0" i="0" u="none" strike="noStrike" dirty="0">
                        <a:solidFill>
                          <a:srgbClr val="000000"/>
                        </a:solidFill>
                        <a:effectLst/>
                        <a:latin typeface="Calibri"/>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0012"/>
                  </a:ext>
                </a:extLst>
              </a:tr>
              <a:tr h="373058">
                <a:tc>
                  <a:txBody>
                    <a:bodyPr/>
                    <a:lstStyle/>
                    <a:p>
                      <a:pPr algn="l" fontAlgn="b"/>
                      <a:r>
                        <a:rPr lang="en-ZA" sz="1400" b="1" i="0" u="none" strike="noStrike" dirty="0">
                          <a:solidFill>
                            <a:schemeClr val="tx1"/>
                          </a:solidFill>
                          <a:latin typeface="Arial"/>
                        </a:rPr>
                        <a:t>Surplus/(deficit)from operating activities</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r" defTabSz="457200" rtl="0" eaLnBrk="1" fontAlgn="b" latinLnBrk="0" hangingPunct="1"/>
                      <a:r>
                        <a:rPr lang="en-ZA" sz="1400" b="1" i="0" u="none" strike="noStrike" kern="1200" dirty="0" smtClean="0">
                          <a:solidFill>
                            <a:schemeClr val="tx1"/>
                          </a:solidFill>
                          <a:latin typeface="Arial"/>
                          <a:ea typeface="+mn-ea"/>
                          <a:cs typeface="+mn-cs"/>
                        </a:rPr>
                        <a:t>39 764</a:t>
                      </a:r>
                      <a:endParaRPr lang="en-ZA" sz="1400" b="1" i="0" u="none" strike="noStrike" kern="1200" dirty="0">
                        <a:solidFill>
                          <a:schemeClr val="tx1"/>
                        </a:solidFill>
                        <a:latin typeface="Arial"/>
                        <a:ea typeface="+mn-ea"/>
                        <a:cs typeface="+mn-cs"/>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r" defTabSz="457200" rtl="0" eaLnBrk="1" fontAlgn="b" latinLnBrk="0" hangingPunct="1"/>
                      <a:r>
                        <a:rPr lang="en-ZA" sz="1400" b="1" i="0" u="none" strike="noStrike" kern="1200" dirty="0" smtClean="0">
                          <a:solidFill>
                            <a:schemeClr val="tx1"/>
                          </a:solidFill>
                          <a:latin typeface="Arial"/>
                          <a:ea typeface="+mn-ea"/>
                          <a:cs typeface="+mn-cs"/>
                        </a:rPr>
                        <a:t>112 346</a:t>
                      </a:r>
                      <a:endParaRPr lang="en-ZA" sz="1400" b="1" i="0" u="none" strike="noStrike" kern="1200" dirty="0">
                        <a:solidFill>
                          <a:schemeClr val="tx1"/>
                        </a:solidFill>
                        <a:latin typeface="Arial"/>
                        <a:ea typeface="+mn-ea"/>
                        <a:cs typeface="+mn-cs"/>
                      </a:endParaRP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en-ZA" sz="1400" b="0" i="0" u="none" strike="noStrike" dirty="0">
                          <a:solidFill>
                            <a:schemeClr val="tx1"/>
                          </a:solidFill>
                          <a:effectLst/>
                          <a:latin typeface="Calibri"/>
                        </a:rPr>
                        <a:t>32%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0013"/>
                  </a:ext>
                </a:extLst>
              </a:tr>
            </a:tbl>
          </a:graphicData>
        </a:graphic>
      </p:graphicFrame>
      <p:sp>
        <p:nvSpPr>
          <p:cNvPr id="3" name="Title 2"/>
          <p:cNvSpPr>
            <a:spLocks noGrp="1"/>
          </p:cNvSpPr>
          <p:nvPr>
            <p:ph type="title"/>
          </p:nvPr>
        </p:nvSpPr>
        <p:spPr/>
        <p:txBody>
          <a:bodyPr/>
          <a:lstStyle/>
          <a:p>
            <a:r>
              <a:rPr lang="en-ZA" dirty="0"/>
              <a:t>FINANCIAL PERFORMANCE </a:t>
            </a:r>
          </a:p>
        </p:txBody>
      </p:sp>
    </p:spTree>
    <p:extLst>
      <p:ext uri="{BB962C8B-B14F-4D97-AF65-F5344CB8AC3E}">
        <p14:creationId xmlns:p14="http://schemas.microsoft.com/office/powerpoint/2010/main" xmlns="" val="226193790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eaLnBrk="1" hangingPunct="1"/>
            <a:fld id="{727DD685-B66E-48CD-86C5-A8484BD05B50}" type="slidenum">
              <a:rPr lang="en-US" sz="1800">
                <a:solidFill>
                  <a:prstClr val="black"/>
                </a:solidFill>
                <a:latin typeface="Calibri" pitchFamily="34" charset="0"/>
              </a:rPr>
              <a:pPr algn="r" eaLnBrk="1" hangingPunct="1"/>
              <a:t>5</a:t>
            </a:fld>
            <a:endParaRPr lang="en-US" sz="1800" dirty="0">
              <a:solidFill>
                <a:prstClr val="black"/>
              </a:solidFill>
              <a:latin typeface="Calibri"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877071140"/>
              </p:ext>
            </p:extLst>
          </p:nvPr>
        </p:nvGraphicFramePr>
        <p:xfrm>
          <a:off x="1532586" y="-1"/>
          <a:ext cx="10484789" cy="6523628"/>
        </p:xfrm>
        <a:graphic>
          <a:graphicData uri="http://schemas.openxmlformats.org/drawingml/2006/table">
            <a:tbl>
              <a:tblPr/>
              <a:tblGrid>
                <a:gridCol w="6184577">
                  <a:extLst>
                    <a:ext uri="{9D8B030D-6E8A-4147-A177-3AD203B41FA5}">
                      <a16:colId xmlns="" xmlns:a16="http://schemas.microsoft.com/office/drawing/2014/main" val="20000"/>
                    </a:ext>
                  </a:extLst>
                </a:gridCol>
                <a:gridCol w="1204659">
                  <a:extLst>
                    <a:ext uri="{9D8B030D-6E8A-4147-A177-3AD203B41FA5}">
                      <a16:colId xmlns="" xmlns:a16="http://schemas.microsoft.com/office/drawing/2014/main" val="20001"/>
                    </a:ext>
                  </a:extLst>
                </a:gridCol>
                <a:gridCol w="1453125">
                  <a:extLst>
                    <a:ext uri="{9D8B030D-6E8A-4147-A177-3AD203B41FA5}">
                      <a16:colId xmlns="" xmlns:a16="http://schemas.microsoft.com/office/drawing/2014/main" val="20002"/>
                    </a:ext>
                  </a:extLst>
                </a:gridCol>
                <a:gridCol w="1642428">
                  <a:extLst>
                    <a:ext uri="{9D8B030D-6E8A-4147-A177-3AD203B41FA5}">
                      <a16:colId xmlns="" xmlns:a16="http://schemas.microsoft.com/office/drawing/2014/main" val="20003"/>
                    </a:ext>
                  </a:extLst>
                </a:gridCol>
              </a:tblGrid>
              <a:tr h="254521">
                <a:tc gridSpan="4">
                  <a:txBody>
                    <a:bodyPr/>
                    <a:lstStyle/>
                    <a:p>
                      <a:pPr algn="ctr" fontAlgn="b"/>
                      <a:r>
                        <a:rPr lang="en-ZA" sz="1600" b="1" i="0" u="none" strike="noStrike" dirty="0">
                          <a:solidFill>
                            <a:srgbClr val="000000"/>
                          </a:solidFill>
                          <a:latin typeface="Calibri"/>
                        </a:rPr>
                        <a:t>STATEMENT OF FINANCIAL POSITION FOR THE YEAR ENDED 31 JUNE </a:t>
                      </a:r>
                      <a:r>
                        <a:rPr lang="en-ZA" sz="1600" b="1" i="0" u="none" strike="noStrike" dirty="0" smtClean="0">
                          <a:solidFill>
                            <a:srgbClr val="000000"/>
                          </a:solidFill>
                          <a:latin typeface="Calibri"/>
                        </a:rPr>
                        <a:t>2017 </a:t>
                      </a:r>
                      <a:endParaRPr lang="en-ZA" sz="1600" b="1"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10000"/>
                  </a:ext>
                </a:extLst>
              </a:tr>
              <a:tr h="191941">
                <a:tc>
                  <a:txBody>
                    <a:bodyPr/>
                    <a:lstStyle/>
                    <a:p>
                      <a:pPr algn="l" fontAlgn="b"/>
                      <a:r>
                        <a:rPr lang="en-GB" sz="1200" b="0" i="0" u="none" strike="noStrike" dirty="0">
                          <a:solidFill>
                            <a:srgbClr val="000000"/>
                          </a:solidFill>
                          <a:latin typeface="Calibri"/>
                        </a:rPr>
                        <a:t> </a:t>
                      </a:r>
                    </a:p>
                  </a:txBody>
                  <a:tcPr marL="4094" marR="4094" marT="4094" marB="0" anchor="b">
                    <a:lnL>
                      <a:noFill/>
                    </a:lnL>
                    <a:lnR>
                      <a:noFill/>
                    </a:lnR>
                    <a:lnT>
                      <a:noFill/>
                    </a:lnT>
                    <a:lnB>
                      <a:noFill/>
                    </a:lnB>
                    <a:solidFill>
                      <a:schemeClr val="bg2">
                        <a:lumMod val="90000"/>
                      </a:schemeClr>
                    </a:solidFill>
                  </a:tcPr>
                </a:tc>
                <a:tc>
                  <a:txBody>
                    <a:bodyPr/>
                    <a:lstStyle/>
                    <a:p>
                      <a:pPr algn="r" fontAlgn="b"/>
                      <a:r>
                        <a:rPr lang="en-GB" sz="1200" b="1" i="0" u="none" strike="noStrike" dirty="0" smtClean="0">
                          <a:solidFill>
                            <a:srgbClr val="000000"/>
                          </a:solidFill>
                          <a:latin typeface="Calibri"/>
                        </a:rPr>
                        <a:t>2017</a:t>
                      </a:r>
                      <a:endParaRPr lang="en-GB" sz="1200" b="1"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tc>
                  <a:txBody>
                    <a:bodyPr/>
                    <a:lstStyle/>
                    <a:p>
                      <a:pPr algn="r" fontAlgn="b"/>
                      <a:r>
                        <a:rPr lang="en-GB" sz="1200" b="1" i="0" u="none" strike="noStrike" dirty="0" smtClean="0">
                          <a:solidFill>
                            <a:srgbClr val="000000"/>
                          </a:solidFill>
                          <a:latin typeface="Calibri"/>
                        </a:rPr>
                        <a:t>2016</a:t>
                      </a:r>
                      <a:endParaRPr lang="en-GB" sz="1200" b="1"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tc>
                  <a:txBody>
                    <a:bodyPr/>
                    <a:lstStyle/>
                    <a:p>
                      <a:pPr algn="r" fontAlgn="b"/>
                      <a:r>
                        <a:rPr lang="en-GB" sz="1200" b="1" i="0" u="none" strike="noStrike" dirty="0">
                          <a:solidFill>
                            <a:srgbClr val="000000"/>
                          </a:solidFill>
                          <a:latin typeface="Calibri"/>
                        </a:rPr>
                        <a:t>VARIANCE </a:t>
                      </a:r>
                    </a:p>
                  </a:txBody>
                  <a:tcPr marL="4094" marR="4094" marT="4094" marB="0" anchor="b">
                    <a:lnL>
                      <a:noFill/>
                    </a:lnL>
                    <a:lnR>
                      <a:noFill/>
                    </a:lnR>
                    <a:lnT>
                      <a:noFill/>
                    </a:lnT>
                    <a:lnB>
                      <a:noFill/>
                    </a:lnB>
                    <a:solidFill>
                      <a:schemeClr val="bg2">
                        <a:lumMod val="90000"/>
                      </a:schemeClr>
                    </a:solidFill>
                  </a:tcPr>
                </a:tc>
                <a:extLst>
                  <a:ext uri="{0D108BD9-81ED-4DB2-BD59-A6C34878D82A}">
                    <a16:rowId xmlns="" xmlns:a16="http://schemas.microsoft.com/office/drawing/2014/main" val="10001"/>
                  </a:ext>
                </a:extLst>
              </a:tr>
              <a:tr h="191941">
                <a:tc>
                  <a:txBody>
                    <a:bodyPr/>
                    <a:lstStyle/>
                    <a:p>
                      <a:pPr algn="l" fontAlgn="b"/>
                      <a:r>
                        <a:rPr lang="en-GB" sz="1200" b="0" i="0" u="none" strike="noStrike" dirty="0">
                          <a:solidFill>
                            <a:srgbClr val="000000"/>
                          </a:solidFill>
                          <a:latin typeface="Calibri"/>
                        </a:rPr>
                        <a:t> </a:t>
                      </a:r>
                    </a:p>
                  </a:txBody>
                  <a:tcPr marL="4094" marR="4094" marT="4094" marB="0" anchor="b">
                    <a:lnL>
                      <a:noFill/>
                    </a:lnL>
                    <a:lnR>
                      <a:noFill/>
                    </a:lnR>
                    <a:lnT>
                      <a:noFill/>
                    </a:lnT>
                    <a:lnB>
                      <a:noFill/>
                    </a:lnB>
                    <a:solidFill>
                      <a:schemeClr val="bg2">
                        <a:lumMod val="90000"/>
                      </a:schemeClr>
                    </a:solidFill>
                  </a:tcPr>
                </a:tc>
                <a:tc>
                  <a:txBody>
                    <a:bodyPr/>
                    <a:lstStyle/>
                    <a:p>
                      <a:pPr algn="r" fontAlgn="b"/>
                      <a:r>
                        <a:rPr lang="en-GB" sz="1200" b="1" i="0" u="none" strike="noStrike" dirty="0">
                          <a:solidFill>
                            <a:srgbClr val="000000"/>
                          </a:solidFill>
                          <a:latin typeface="Calibri"/>
                        </a:rPr>
                        <a:t>R'000</a:t>
                      </a:r>
                    </a:p>
                  </a:txBody>
                  <a:tcPr marL="4094" marR="4094" marT="4094" marB="0" anchor="b">
                    <a:lnL>
                      <a:noFill/>
                    </a:lnL>
                    <a:lnR>
                      <a:noFill/>
                    </a:lnR>
                    <a:lnT>
                      <a:noFill/>
                    </a:lnT>
                    <a:lnB>
                      <a:noFill/>
                    </a:lnB>
                    <a:solidFill>
                      <a:schemeClr val="bg2">
                        <a:lumMod val="90000"/>
                      </a:schemeClr>
                    </a:solidFill>
                  </a:tcPr>
                </a:tc>
                <a:tc>
                  <a:txBody>
                    <a:bodyPr/>
                    <a:lstStyle/>
                    <a:p>
                      <a:pPr algn="r" fontAlgn="b"/>
                      <a:r>
                        <a:rPr lang="en-GB" sz="1200" b="1" i="0" u="none" strike="noStrike" dirty="0">
                          <a:solidFill>
                            <a:srgbClr val="000000"/>
                          </a:solidFill>
                          <a:latin typeface="Calibri"/>
                        </a:rPr>
                        <a:t>R'000</a:t>
                      </a:r>
                    </a:p>
                  </a:txBody>
                  <a:tcPr marL="4094" marR="4094" marT="4094" marB="0" anchor="b">
                    <a:lnL>
                      <a:noFill/>
                    </a:lnL>
                    <a:lnR>
                      <a:noFill/>
                    </a:lnR>
                    <a:lnT>
                      <a:noFill/>
                    </a:lnT>
                    <a:lnB>
                      <a:noFill/>
                    </a:lnB>
                    <a:solidFill>
                      <a:schemeClr val="bg2">
                        <a:lumMod val="90000"/>
                      </a:schemeClr>
                    </a:solidFill>
                  </a:tcPr>
                </a:tc>
                <a:tc>
                  <a:txBody>
                    <a:bodyPr/>
                    <a:lstStyle/>
                    <a:p>
                      <a:pPr algn="r" fontAlgn="b"/>
                      <a:r>
                        <a:rPr lang="en-GB" sz="1200" b="1" i="0" u="none" strike="noStrike" dirty="0">
                          <a:solidFill>
                            <a:srgbClr val="000000"/>
                          </a:solidFill>
                          <a:latin typeface="Calibri"/>
                        </a:rPr>
                        <a:t>%</a:t>
                      </a:r>
                    </a:p>
                  </a:txBody>
                  <a:tcPr marL="4094" marR="36849" marT="4094" marB="0" anchor="b">
                    <a:lnL>
                      <a:noFill/>
                    </a:lnL>
                    <a:lnR>
                      <a:noFill/>
                    </a:lnR>
                    <a:lnT>
                      <a:noFill/>
                    </a:lnT>
                    <a:lnB>
                      <a:noFill/>
                    </a:lnB>
                    <a:solidFill>
                      <a:schemeClr val="bg2">
                        <a:lumMod val="90000"/>
                      </a:schemeClr>
                    </a:solidFill>
                  </a:tcPr>
                </a:tc>
                <a:extLst>
                  <a:ext uri="{0D108BD9-81ED-4DB2-BD59-A6C34878D82A}">
                    <a16:rowId xmlns="" xmlns:a16="http://schemas.microsoft.com/office/drawing/2014/main" val="10002"/>
                  </a:ext>
                </a:extLst>
              </a:tr>
              <a:tr h="250818">
                <a:tc>
                  <a:txBody>
                    <a:bodyPr/>
                    <a:lstStyle/>
                    <a:p>
                      <a:pPr algn="l" fontAlgn="b"/>
                      <a:r>
                        <a:rPr lang="en-GB" sz="1400" b="1" i="0" u="none" strike="noStrike" dirty="0">
                          <a:solidFill>
                            <a:srgbClr val="000000"/>
                          </a:solidFill>
                          <a:latin typeface="Calibri"/>
                        </a:rPr>
                        <a:t>ASSETS </a:t>
                      </a:r>
                    </a:p>
                  </a:txBody>
                  <a:tcPr marL="4094" marR="4094" marT="4094" marB="0" anchor="b">
                    <a:lnL>
                      <a:noFill/>
                    </a:lnL>
                    <a:lnR>
                      <a:noFill/>
                    </a:lnR>
                    <a:lnT>
                      <a:noFill/>
                    </a:lnT>
                    <a:lnB>
                      <a:noFill/>
                    </a:lnB>
                    <a:solidFill>
                      <a:schemeClr val="bg2">
                        <a:lumMod val="90000"/>
                      </a:schemeClr>
                    </a:solidFill>
                  </a:tcPr>
                </a:tc>
                <a:tc>
                  <a:txBody>
                    <a:bodyPr/>
                    <a:lstStyle/>
                    <a:p>
                      <a:pPr algn="l" fontAlgn="b"/>
                      <a:endParaRPr lang="en-GB" sz="1400" b="0"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tc>
                  <a:txBody>
                    <a:bodyPr/>
                    <a:lstStyle/>
                    <a:p>
                      <a:pPr algn="l" fontAlgn="b"/>
                      <a:endParaRPr lang="en-GB" sz="1400" b="0"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tc>
                  <a:txBody>
                    <a:bodyPr/>
                    <a:lstStyle/>
                    <a:p>
                      <a:pPr algn="l" fontAlgn="b"/>
                      <a:endParaRPr lang="en-GB" sz="1400" b="0"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extLst>
                  <a:ext uri="{0D108BD9-81ED-4DB2-BD59-A6C34878D82A}">
                    <a16:rowId xmlns="" xmlns:a16="http://schemas.microsoft.com/office/drawing/2014/main" val="10003"/>
                  </a:ext>
                </a:extLst>
              </a:tr>
              <a:tr h="238600">
                <a:tc>
                  <a:txBody>
                    <a:bodyPr/>
                    <a:lstStyle/>
                    <a:p>
                      <a:pPr algn="l" fontAlgn="b"/>
                      <a:r>
                        <a:rPr lang="en-GB" sz="1400" b="1" i="0" u="none" strike="noStrike" dirty="0">
                          <a:solidFill>
                            <a:srgbClr val="000000"/>
                          </a:solidFill>
                          <a:latin typeface="Calibri"/>
                        </a:rPr>
                        <a:t>Current Assets </a:t>
                      </a:r>
                    </a:p>
                  </a:txBody>
                  <a:tcPr marL="4094" marR="4094" marT="4094" marB="0" anchor="b">
                    <a:lnL>
                      <a:noFill/>
                    </a:lnL>
                    <a:lnR>
                      <a:noFill/>
                    </a:lnR>
                    <a:lnT>
                      <a:noFill/>
                    </a:lnT>
                    <a:lnB>
                      <a:noFill/>
                    </a:lnB>
                    <a:solidFill>
                      <a:schemeClr val="bg2">
                        <a:lumMod val="90000"/>
                      </a:schemeClr>
                    </a:solidFill>
                  </a:tcPr>
                </a:tc>
                <a:tc>
                  <a:txBody>
                    <a:bodyPr/>
                    <a:lstStyle/>
                    <a:p>
                      <a:pPr algn="l" fontAlgn="b"/>
                      <a:endParaRPr lang="en-GB" sz="1400" b="1" i="0" u="none" strike="noStrike" dirty="0">
                        <a:solidFill>
                          <a:srgbClr val="000000"/>
                        </a:solidFill>
                        <a:latin typeface="Calibri"/>
                      </a:endParaRPr>
                    </a:p>
                  </a:txBody>
                  <a:tcPr marL="4094" marR="4094" marT="4094" marB="0" anchor="b">
                    <a:lnL>
                      <a:noFill/>
                    </a:lnL>
                    <a:lnR>
                      <a:noFill/>
                    </a:lnR>
                    <a:lnT>
                      <a:noFill/>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l" fontAlgn="b"/>
                      <a:endParaRPr lang="en-GB" sz="1400" b="1" i="0" u="none" strike="noStrike" dirty="0">
                        <a:solidFill>
                          <a:srgbClr val="000000"/>
                        </a:solidFill>
                        <a:latin typeface="Calibri"/>
                      </a:endParaRPr>
                    </a:p>
                  </a:txBody>
                  <a:tcPr marL="4094" marR="4094" marT="4094" marB="0" anchor="b">
                    <a:lnL>
                      <a:noFill/>
                    </a:lnL>
                    <a:lnR>
                      <a:noFill/>
                    </a:lnR>
                    <a:lnT>
                      <a:noFill/>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a:noFill/>
                    </a:lnL>
                    <a:lnR>
                      <a:noFill/>
                    </a:lnR>
                    <a:lnT>
                      <a:noFill/>
                    </a:lnT>
                    <a:lnB w="635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10004"/>
                  </a:ext>
                </a:extLst>
              </a:tr>
              <a:tr h="238600">
                <a:tc>
                  <a:txBody>
                    <a:bodyPr/>
                    <a:lstStyle/>
                    <a:p>
                      <a:pPr algn="l" fontAlgn="b"/>
                      <a:r>
                        <a:rPr lang="en-GB" sz="1400" b="0" i="0" u="none" strike="noStrike" dirty="0">
                          <a:solidFill>
                            <a:srgbClr val="000000"/>
                          </a:solidFill>
                          <a:latin typeface="Calibri"/>
                        </a:rPr>
                        <a:t>Cash and cash equivalents </a:t>
                      </a:r>
                    </a:p>
                  </a:txBody>
                  <a:tcPr marL="4094" marR="4094" marT="4094" marB="0" anchor="b">
                    <a:lnL>
                      <a:noFill/>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152 319</a:t>
                      </a:r>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79 575</a:t>
                      </a:r>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91%</a:t>
                      </a:r>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2">
                        <a:lumMod val="90000"/>
                      </a:schemeClr>
                    </a:solidFill>
                  </a:tcPr>
                </a:tc>
                <a:extLst>
                  <a:ext uri="{0D108BD9-81ED-4DB2-BD59-A6C34878D82A}">
                    <a16:rowId xmlns="" xmlns:a16="http://schemas.microsoft.com/office/drawing/2014/main" val="10005"/>
                  </a:ext>
                </a:extLst>
              </a:tr>
              <a:tr h="238600">
                <a:tc>
                  <a:txBody>
                    <a:bodyPr/>
                    <a:lstStyle/>
                    <a:p>
                      <a:pPr algn="l" fontAlgn="b"/>
                      <a:r>
                        <a:rPr lang="en-GB" sz="1400" b="0" i="0" u="none" strike="noStrike" dirty="0">
                          <a:solidFill>
                            <a:srgbClr val="000000"/>
                          </a:solidFill>
                          <a:latin typeface="Calibri"/>
                        </a:rPr>
                        <a:t>Receivables from exchange transactions </a:t>
                      </a:r>
                    </a:p>
                  </a:txBody>
                  <a:tcPr marL="4094" marR="4094" marT="4094" marB="0" anchor="b">
                    <a:lnL>
                      <a:noFill/>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860 019</a:t>
                      </a:r>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563 031</a:t>
                      </a:r>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53%</a:t>
                      </a:r>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extLst>
                  <a:ext uri="{0D108BD9-81ED-4DB2-BD59-A6C34878D82A}">
                    <a16:rowId xmlns="" xmlns:a16="http://schemas.microsoft.com/office/drawing/2014/main" val="10006"/>
                  </a:ext>
                </a:extLst>
              </a:tr>
              <a:tr h="223231">
                <a:tc>
                  <a:txBody>
                    <a:bodyPr/>
                    <a:lstStyle/>
                    <a:p>
                      <a:pPr algn="l" fontAlgn="b"/>
                      <a:r>
                        <a:rPr lang="en-GB" sz="1400" b="0" i="0" u="none" strike="noStrike" dirty="0">
                          <a:solidFill>
                            <a:srgbClr val="000000"/>
                          </a:solidFill>
                          <a:latin typeface="Calibri"/>
                        </a:rPr>
                        <a:t>inventory </a:t>
                      </a:r>
                    </a:p>
                  </a:txBody>
                  <a:tcPr marL="4094" marR="4094" marT="4094" marB="0" anchor="b">
                    <a:lnL>
                      <a:noFill/>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6 097</a:t>
                      </a:r>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r>
                        <a:rPr lang="en-GB" sz="1400" b="0" i="0" u="none" strike="noStrike" dirty="0" smtClean="0">
                          <a:solidFill>
                            <a:srgbClr val="000000"/>
                          </a:solidFill>
                          <a:latin typeface="Calibri"/>
                        </a:rPr>
                        <a:t>6 145</a:t>
                      </a: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10007"/>
                  </a:ext>
                </a:extLst>
              </a:tr>
              <a:tr h="238600">
                <a:tc>
                  <a:txBody>
                    <a:bodyPr/>
                    <a:lstStyle/>
                    <a:p>
                      <a:pPr algn="l" fontAlgn="b"/>
                      <a:r>
                        <a:rPr lang="en-GB" sz="1400" b="1" i="0" u="none" strike="noStrike" dirty="0">
                          <a:solidFill>
                            <a:srgbClr val="000000"/>
                          </a:solidFill>
                          <a:latin typeface="Calibri"/>
                        </a:rPr>
                        <a:t>Non-Current Assets </a:t>
                      </a:r>
                    </a:p>
                  </a:txBody>
                  <a:tcPr marL="4094" marR="4094" marT="4094" marB="0" anchor="b">
                    <a:lnL>
                      <a:noFill/>
                    </a:lnL>
                    <a:lnR>
                      <a:noFill/>
                    </a:lnR>
                    <a:lnT>
                      <a:noFill/>
                    </a:lnT>
                    <a:lnB>
                      <a:noFill/>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10008"/>
                  </a:ext>
                </a:extLst>
              </a:tr>
              <a:tr h="238600">
                <a:tc>
                  <a:txBody>
                    <a:bodyPr/>
                    <a:lstStyle/>
                    <a:p>
                      <a:pPr algn="l" fontAlgn="b"/>
                      <a:r>
                        <a:rPr lang="en-GB" sz="1400" b="0" i="0" u="none" strike="noStrike" dirty="0">
                          <a:solidFill>
                            <a:srgbClr val="000000"/>
                          </a:solidFill>
                          <a:latin typeface="Calibri"/>
                        </a:rPr>
                        <a:t>Property, Plant and Equipment </a:t>
                      </a:r>
                    </a:p>
                  </a:txBody>
                  <a:tcPr marL="4094" marR="4094" marT="4094" marB="0" anchor="b">
                    <a:lnL>
                      <a:noFill/>
                    </a:lnL>
                    <a:lnR w="12700" cap="flat" cmpd="sng" algn="ctr">
                      <a:solidFill>
                        <a:schemeClr val="tx1"/>
                      </a:solidFill>
                      <a:prstDash val="solid"/>
                      <a:round/>
                      <a:headEnd type="none" w="med" len="med"/>
                      <a:tailEnd type="none" w="med" len="med"/>
                    </a:lnR>
                    <a:lnT>
                      <a:noFill/>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697 931</a:t>
                      </a:r>
                      <a:endParaRPr lang="en-GB" sz="1400" b="0" i="0" u="none" strike="noStrike" dirty="0">
                        <a:solidFill>
                          <a:srgbClr val="000000"/>
                        </a:solidFill>
                        <a:latin typeface="Calibri"/>
                      </a:endParaRPr>
                    </a:p>
                  </a:txBody>
                  <a:tcPr marL="4094" marR="4094" marT="4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634 911</a:t>
                      </a:r>
                      <a:endParaRPr lang="en-GB" sz="1400" b="0" i="0" u="none" strike="noStrike" dirty="0">
                        <a:solidFill>
                          <a:srgbClr val="000000"/>
                        </a:solidFill>
                        <a:latin typeface="Calibri"/>
                      </a:endParaRPr>
                    </a:p>
                  </a:txBody>
                  <a:tcPr marL="4094" marR="4094" marT="4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10%</a:t>
                      </a:r>
                      <a:endParaRPr lang="en-GB" sz="1400" b="0" i="0" u="none" strike="noStrike" dirty="0">
                        <a:solidFill>
                          <a:srgbClr val="000000"/>
                        </a:solidFill>
                        <a:latin typeface="Calibri"/>
                      </a:endParaRPr>
                    </a:p>
                  </a:txBody>
                  <a:tcPr marL="4094" marR="4094" marT="409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2">
                        <a:lumMod val="90000"/>
                      </a:schemeClr>
                    </a:solidFill>
                  </a:tcPr>
                </a:tc>
                <a:extLst>
                  <a:ext uri="{0D108BD9-81ED-4DB2-BD59-A6C34878D82A}">
                    <a16:rowId xmlns="" xmlns:a16="http://schemas.microsoft.com/office/drawing/2014/main" val="10009"/>
                  </a:ext>
                </a:extLst>
              </a:tr>
              <a:tr h="238600">
                <a:tc>
                  <a:txBody>
                    <a:bodyPr/>
                    <a:lstStyle/>
                    <a:p>
                      <a:pPr algn="l" fontAlgn="b"/>
                      <a:r>
                        <a:rPr lang="en-GB" sz="1400" b="0" i="0" u="none" strike="noStrike" dirty="0">
                          <a:solidFill>
                            <a:srgbClr val="000000"/>
                          </a:solidFill>
                          <a:latin typeface="Calibri"/>
                        </a:rPr>
                        <a:t>Intangible assets </a:t>
                      </a:r>
                    </a:p>
                  </a:txBody>
                  <a:tcPr marL="4094" marR="4094" marT="4094" marB="0" anchor="b">
                    <a:lnL>
                      <a:noFill/>
                    </a:lnL>
                    <a:lnR w="12700" cap="flat" cmpd="sng" algn="ctr">
                      <a:solidFill>
                        <a:schemeClr val="tx1"/>
                      </a:solidFill>
                      <a:prstDash val="solid"/>
                      <a:round/>
                      <a:headEnd type="none" w="med" len="med"/>
                      <a:tailEnd type="none" w="med" len="med"/>
                    </a:lnR>
                    <a:lnT>
                      <a:noFill/>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2 845</a:t>
                      </a:r>
                      <a:endParaRPr lang="en-GB" sz="1400" b="0" i="0" u="none" strike="noStrike" dirty="0">
                        <a:solidFill>
                          <a:srgbClr val="000000"/>
                        </a:solidFill>
                        <a:latin typeface="Calibri"/>
                      </a:endParaRPr>
                    </a:p>
                  </a:txBody>
                  <a:tcPr marL="4094" marR="4094" marT="4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r" fontAlgn="b"/>
                      <a:r>
                        <a:rPr lang="en-GB" sz="1400" b="0" i="0" u="none" strike="noStrike" dirty="0" smtClean="0">
                          <a:solidFill>
                            <a:srgbClr val="000000"/>
                          </a:solidFill>
                          <a:latin typeface="Calibri"/>
                        </a:rPr>
                        <a:t>3 611</a:t>
                      </a:r>
                      <a:endParaRPr lang="en-GB" sz="1400" b="0" i="0" u="none" strike="noStrike" dirty="0">
                        <a:solidFill>
                          <a:srgbClr val="000000"/>
                        </a:solidFill>
                        <a:latin typeface="Calibri"/>
                      </a:endParaRPr>
                    </a:p>
                  </a:txBody>
                  <a:tcPr marL="4094" marR="4094" marT="4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r" fontAlgn="b"/>
                      <a:r>
                        <a:rPr lang="en-GB" sz="1400" b="0" i="0" u="none" strike="noStrike" dirty="0" smtClean="0">
                          <a:solidFill>
                            <a:srgbClr val="000000"/>
                          </a:solidFill>
                          <a:latin typeface="Calibri"/>
                        </a:rPr>
                        <a:t>-21%</a:t>
                      </a:r>
                      <a:endParaRPr lang="en-GB" sz="1400" b="0" i="0" u="none" strike="noStrike" dirty="0">
                        <a:solidFill>
                          <a:srgbClr val="000000"/>
                        </a:solidFill>
                        <a:latin typeface="Calibri"/>
                      </a:endParaRPr>
                    </a:p>
                  </a:txBody>
                  <a:tcPr marL="4094" marR="4094" marT="409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extLst>
                  <a:ext uri="{0D108BD9-81ED-4DB2-BD59-A6C34878D82A}">
                    <a16:rowId xmlns="" xmlns:a16="http://schemas.microsoft.com/office/drawing/2014/main" val="10010"/>
                  </a:ext>
                </a:extLst>
              </a:tr>
              <a:tr h="238600">
                <a:tc>
                  <a:txBody>
                    <a:bodyPr/>
                    <a:lstStyle/>
                    <a:p>
                      <a:pPr algn="l" fontAlgn="b"/>
                      <a:r>
                        <a:rPr lang="en-GB" sz="1400" b="0" i="0" u="none" strike="noStrike" dirty="0">
                          <a:solidFill>
                            <a:srgbClr val="000000"/>
                          </a:solidFill>
                          <a:latin typeface="Calibri"/>
                        </a:rPr>
                        <a:t>Investments </a:t>
                      </a:r>
                    </a:p>
                  </a:txBody>
                  <a:tcPr marL="4094" marR="4094" marT="4094" marB="0" anchor="b">
                    <a:lnL>
                      <a:noFill/>
                    </a:lnL>
                    <a:lnR w="12700" cap="flat" cmpd="sng" algn="ctr">
                      <a:solidFill>
                        <a:schemeClr val="tx1"/>
                      </a:solidFill>
                      <a:prstDash val="solid"/>
                      <a:round/>
                      <a:headEnd type="none" w="med" len="med"/>
                      <a:tailEnd type="none" w="med" len="med"/>
                    </a:lnR>
                    <a:lnT>
                      <a:noFill/>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72 143</a:t>
                      </a:r>
                      <a:endParaRPr lang="en-GB" sz="1400" b="0" i="0" u="none" strike="noStrike" dirty="0">
                        <a:solidFill>
                          <a:srgbClr val="000000"/>
                        </a:solidFill>
                        <a:latin typeface="Calibri"/>
                      </a:endParaRPr>
                    </a:p>
                  </a:txBody>
                  <a:tcPr marL="4094" marR="4094" marT="4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r" fontAlgn="b"/>
                      <a:r>
                        <a:rPr lang="en-GB" sz="1400" b="0" i="0" u="none" strike="noStrike" dirty="0" smtClean="0">
                          <a:solidFill>
                            <a:srgbClr val="000000"/>
                          </a:solidFill>
                          <a:latin typeface="Calibri"/>
                        </a:rPr>
                        <a:t>68 228</a:t>
                      </a:r>
                      <a:endParaRPr lang="en-GB" sz="1400" b="0" i="0" u="none" strike="noStrike" dirty="0">
                        <a:solidFill>
                          <a:srgbClr val="000000"/>
                        </a:solidFill>
                        <a:latin typeface="Calibri"/>
                      </a:endParaRPr>
                    </a:p>
                  </a:txBody>
                  <a:tcPr marL="4094" marR="4094" marT="4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r" fontAlgn="b"/>
                      <a:r>
                        <a:rPr lang="en-GB" sz="1400" b="0" i="0" u="none" strike="noStrike" dirty="0" smtClean="0">
                          <a:solidFill>
                            <a:srgbClr val="000000"/>
                          </a:solidFill>
                          <a:latin typeface="Calibri"/>
                        </a:rPr>
                        <a:t>6%</a:t>
                      </a:r>
                      <a:endParaRPr lang="en-GB" sz="1400" b="0" i="0" u="none" strike="noStrike" dirty="0">
                        <a:solidFill>
                          <a:srgbClr val="000000"/>
                        </a:solidFill>
                        <a:latin typeface="Calibri"/>
                      </a:endParaRPr>
                    </a:p>
                  </a:txBody>
                  <a:tcPr marL="4094" marR="4094" marT="4094"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extLst>
                  <a:ext uri="{0D108BD9-81ED-4DB2-BD59-A6C34878D82A}">
                    <a16:rowId xmlns="" xmlns:a16="http://schemas.microsoft.com/office/drawing/2014/main" val="10029"/>
                  </a:ext>
                </a:extLst>
              </a:tr>
              <a:tr h="238600">
                <a:tc>
                  <a:txBody>
                    <a:bodyPr/>
                    <a:lstStyle/>
                    <a:p>
                      <a:pPr algn="l" fontAlgn="b"/>
                      <a:r>
                        <a:rPr lang="en-GB" sz="1400" b="1" i="0" u="none" strike="noStrike" dirty="0">
                          <a:solidFill>
                            <a:srgbClr val="000000"/>
                          </a:solidFill>
                          <a:latin typeface="Calibri"/>
                        </a:rPr>
                        <a:t>Total assets </a:t>
                      </a:r>
                    </a:p>
                  </a:txBody>
                  <a:tcPr marL="4094" marR="4094" marT="4094" marB="0" anchor="b">
                    <a:lnL>
                      <a:noFill/>
                    </a:lnL>
                    <a:lnR w="12700" cap="flat" cmpd="sng" algn="ctr">
                      <a:solidFill>
                        <a:schemeClr val="tx1"/>
                      </a:solidFill>
                      <a:prstDash val="solid"/>
                      <a:round/>
                      <a:headEnd type="none" w="med" len="med"/>
                      <a:tailEnd type="none" w="med" len="med"/>
                    </a:lnR>
                    <a:lnT>
                      <a:noFill/>
                    </a:lnT>
                    <a:lnB>
                      <a:noFill/>
                    </a:lnB>
                    <a:solidFill>
                      <a:schemeClr val="bg2">
                        <a:lumMod val="90000"/>
                      </a:schemeClr>
                    </a:solidFill>
                  </a:tcPr>
                </a:tc>
                <a:tc>
                  <a:txBody>
                    <a:bodyPr/>
                    <a:lstStyle/>
                    <a:p>
                      <a:pPr algn="r" fontAlgn="b"/>
                      <a:r>
                        <a:rPr lang="en-GB" sz="1400" b="1" i="0" u="none" strike="noStrike" dirty="0" smtClean="0">
                          <a:solidFill>
                            <a:srgbClr val="000000"/>
                          </a:solidFill>
                          <a:latin typeface="Calibri"/>
                        </a:rPr>
                        <a:t>1 791 354</a:t>
                      </a:r>
                      <a:endParaRPr lang="en-GB" sz="1400" b="1" i="0" u="none" strike="noStrike" dirty="0">
                        <a:solidFill>
                          <a:srgbClr val="000000"/>
                        </a:solidFill>
                        <a:latin typeface="Calibri"/>
                      </a:endParaRPr>
                    </a:p>
                  </a:txBody>
                  <a:tcPr marL="4094" marR="4094" marT="4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r>
                        <a:rPr lang="en-GB" sz="1400" b="1" i="0" u="none" strike="noStrike" dirty="0" smtClean="0">
                          <a:solidFill>
                            <a:srgbClr val="000000"/>
                          </a:solidFill>
                          <a:latin typeface="Calibri"/>
                        </a:rPr>
                        <a:t>1 355 501</a:t>
                      </a:r>
                      <a:endParaRPr lang="en-GB" sz="1400" b="1" i="0" u="none" strike="noStrike" dirty="0">
                        <a:solidFill>
                          <a:srgbClr val="000000"/>
                        </a:solidFill>
                        <a:latin typeface="Calibri"/>
                      </a:endParaRPr>
                    </a:p>
                  </a:txBody>
                  <a:tcPr marL="4094" marR="4094" marT="4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10011"/>
                  </a:ext>
                </a:extLst>
              </a:tr>
              <a:tr h="223231">
                <a:tc>
                  <a:txBody>
                    <a:bodyPr/>
                    <a:lstStyle/>
                    <a:p>
                      <a:pPr algn="l" fontAlgn="b"/>
                      <a:endParaRPr lang="en-GB" sz="1400" b="0"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tc>
                  <a:txBody>
                    <a:bodyPr/>
                    <a:lstStyle/>
                    <a:p>
                      <a:pPr algn="l" fontAlgn="b"/>
                      <a:endParaRPr lang="en-GB" sz="1400" b="0" i="0" u="none" strike="noStrike" dirty="0">
                        <a:solidFill>
                          <a:srgbClr val="000000"/>
                        </a:solidFill>
                        <a:latin typeface="Calibri"/>
                      </a:endParaRPr>
                    </a:p>
                  </a:txBody>
                  <a:tcPr marL="4094" marR="4094" marT="4094" marB="0" anchor="b">
                    <a:lnL>
                      <a:noFill/>
                    </a:lnL>
                    <a:lnR>
                      <a:noFill/>
                    </a:lnR>
                    <a:lnT w="63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l" fontAlgn="b"/>
                      <a:endParaRPr lang="en-GB" sz="1400" b="0" i="0" u="none" strike="noStrike" dirty="0">
                        <a:solidFill>
                          <a:srgbClr val="000000"/>
                        </a:solidFill>
                        <a:latin typeface="Calibri"/>
                      </a:endParaRPr>
                    </a:p>
                  </a:txBody>
                  <a:tcPr marL="4094" marR="4094" marT="4094" marB="0" anchor="b">
                    <a:lnL>
                      <a:noFill/>
                    </a:lnL>
                    <a:lnR>
                      <a:noFill/>
                    </a:lnR>
                    <a:lnT w="63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l" fontAlgn="b"/>
                      <a:endParaRPr lang="en-GB" sz="1400" b="0" i="0" u="none" strike="noStrike" dirty="0">
                        <a:solidFill>
                          <a:srgbClr val="000000"/>
                        </a:solidFill>
                        <a:latin typeface="Calibri"/>
                      </a:endParaRPr>
                    </a:p>
                  </a:txBody>
                  <a:tcPr marL="4094" marR="4094" marT="4094" marB="0" anchor="b">
                    <a:lnL>
                      <a:noFill/>
                    </a:lnL>
                    <a:lnR>
                      <a:noFill/>
                    </a:lnR>
                    <a:lnT w="6350" cap="flat" cmpd="sng" algn="ctr">
                      <a:solidFill>
                        <a:srgbClr val="000000"/>
                      </a:solidFill>
                      <a:prstDash val="solid"/>
                      <a:round/>
                      <a:headEnd type="none" w="med" len="med"/>
                      <a:tailEnd type="none" w="med" len="med"/>
                    </a:lnT>
                    <a:lnB>
                      <a:noFill/>
                    </a:lnB>
                    <a:solidFill>
                      <a:schemeClr val="bg2">
                        <a:lumMod val="90000"/>
                      </a:schemeClr>
                    </a:solidFill>
                  </a:tcPr>
                </a:tc>
                <a:extLst>
                  <a:ext uri="{0D108BD9-81ED-4DB2-BD59-A6C34878D82A}">
                    <a16:rowId xmlns="" xmlns:a16="http://schemas.microsoft.com/office/drawing/2014/main" val="10012"/>
                  </a:ext>
                </a:extLst>
              </a:tr>
              <a:tr h="223231">
                <a:tc>
                  <a:txBody>
                    <a:bodyPr/>
                    <a:lstStyle/>
                    <a:p>
                      <a:pPr algn="l" fontAlgn="b"/>
                      <a:r>
                        <a:rPr lang="en-GB" sz="1400" b="1" i="0" u="none" strike="noStrike" dirty="0">
                          <a:solidFill>
                            <a:srgbClr val="000000"/>
                          </a:solidFill>
                          <a:latin typeface="Calibri"/>
                        </a:rPr>
                        <a:t>LIABILITIES </a:t>
                      </a:r>
                    </a:p>
                  </a:txBody>
                  <a:tcPr marL="4094" marR="4094" marT="4094" marB="0" anchor="b">
                    <a:lnL>
                      <a:noFill/>
                    </a:lnL>
                    <a:lnR>
                      <a:noFill/>
                    </a:lnR>
                    <a:lnT>
                      <a:noFill/>
                    </a:lnT>
                    <a:lnB>
                      <a:noFill/>
                    </a:lnB>
                    <a:solidFill>
                      <a:schemeClr val="bg2">
                        <a:lumMod val="90000"/>
                      </a:schemeClr>
                    </a:solidFill>
                  </a:tcPr>
                </a:tc>
                <a:tc>
                  <a:txBody>
                    <a:bodyPr/>
                    <a:lstStyle/>
                    <a:p>
                      <a:pPr algn="l" fontAlgn="b"/>
                      <a:endParaRPr lang="en-GB" sz="1400" b="0"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tc>
                  <a:txBody>
                    <a:bodyPr/>
                    <a:lstStyle/>
                    <a:p>
                      <a:pPr algn="l" fontAlgn="b"/>
                      <a:endParaRPr lang="en-GB" sz="1400" b="0"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tc>
                  <a:txBody>
                    <a:bodyPr/>
                    <a:lstStyle/>
                    <a:p>
                      <a:pPr algn="l" fontAlgn="b"/>
                      <a:endParaRPr lang="en-GB" sz="1400" b="0"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extLst>
                  <a:ext uri="{0D108BD9-81ED-4DB2-BD59-A6C34878D82A}">
                    <a16:rowId xmlns="" xmlns:a16="http://schemas.microsoft.com/office/drawing/2014/main" val="10013"/>
                  </a:ext>
                </a:extLst>
              </a:tr>
              <a:tr h="238600">
                <a:tc>
                  <a:txBody>
                    <a:bodyPr/>
                    <a:lstStyle/>
                    <a:p>
                      <a:pPr algn="l" fontAlgn="b"/>
                      <a:r>
                        <a:rPr lang="en-GB" sz="1400" b="1" i="0" u="none" strike="noStrike" dirty="0">
                          <a:solidFill>
                            <a:srgbClr val="000000"/>
                          </a:solidFill>
                          <a:latin typeface="Calibri"/>
                        </a:rPr>
                        <a:t>Current Liabilities </a:t>
                      </a:r>
                    </a:p>
                  </a:txBody>
                  <a:tcPr marL="4094" marR="4094" marT="4094" marB="0" anchor="b">
                    <a:lnL>
                      <a:noFill/>
                    </a:lnL>
                    <a:lnR>
                      <a:noFill/>
                    </a:lnR>
                    <a:lnT>
                      <a:noFill/>
                    </a:lnT>
                    <a:lnB>
                      <a:noFill/>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a:noFill/>
                    </a:lnL>
                    <a:lnR>
                      <a:noFill/>
                    </a:lnR>
                    <a:lnT>
                      <a:noFill/>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a:noFill/>
                    </a:lnL>
                    <a:lnR>
                      <a:noFill/>
                    </a:lnR>
                    <a:lnT>
                      <a:noFill/>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a:noFill/>
                    </a:lnL>
                    <a:lnR>
                      <a:noFill/>
                    </a:lnR>
                    <a:lnT>
                      <a:noFill/>
                    </a:lnT>
                    <a:lnB w="635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10014"/>
                  </a:ext>
                </a:extLst>
              </a:tr>
              <a:tr h="238600">
                <a:tc>
                  <a:txBody>
                    <a:bodyPr/>
                    <a:lstStyle/>
                    <a:p>
                      <a:pPr algn="l" fontAlgn="b"/>
                      <a:r>
                        <a:rPr lang="en-GB" sz="1400" b="0" i="0" u="none" strike="noStrike" dirty="0">
                          <a:solidFill>
                            <a:srgbClr val="000000"/>
                          </a:solidFill>
                          <a:latin typeface="Calibri"/>
                        </a:rPr>
                        <a:t>Payables from exchange transactions </a:t>
                      </a:r>
                    </a:p>
                  </a:txBody>
                  <a:tcPr marL="4094" marR="4094" marT="4094" marB="0" anchor="b">
                    <a:lnL>
                      <a:noFill/>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667 167</a:t>
                      </a:r>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273 048</a:t>
                      </a:r>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144%</a:t>
                      </a:r>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2">
                        <a:lumMod val="90000"/>
                      </a:schemeClr>
                    </a:solidFill>
                  </a:tcPr>
                </a:tc>
                <a:extLst>
                  <a:ext uri="{0D108BD9-81ED-4DB2-BD59-A6C34878D82A}">
                    <a16:rowId xmlns="" xmlns:a16="http://schemas.microsoft.com/office/drawing/2014/main" val="10015"/>
                  </a:ext>
                </a:extLst>
              </a:tr>
              <a:tr h="223231">
                <a:tc>
                  <a:txBody>
                    <a:bodyPr/>
                    <a:lstStyle/>
                    <a:p>
                      <a:pPr algn="l" fontAlgn="b"/>
                      <a:r>
                        <a:rPr lang="en-GB" sz="1400" b="0" i="0" u="none" strike="noStrike" dirty="0">
                          <a:solidFill>
                            <a:srgbClr val="000000"/>
                          </a:solidFill>
                          <a:latin typeface="Calibri"/>
                        </a:rPr>
                        <a:t>Employee benefits </a:t>
                      </a:r>
                    </a:p>
                  </a:txBody>
                  <a:tcPr marL="4094" marR="4094" marT="4094" marB="0" anchor="b">
                    <a:lnL>
                      <a:noFill/>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67 528</a:t>
                      </a:r>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65 558</a:t>
                      </a:r>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3%</a:t>
                      </a:r>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extLst>
                  <a:ext uri="{0D108BD9-81ED-4DB2-BD59-A6C34878D82A}">
                    <a16:rowId xmlns="" xmlns:a16="http://schemas.microsoft.com/office/drawing/2014/main" val="10016"/>
                  </a:ext>
                </a:extLst>
              </a:tr>
              <a:tr h="238600">
                <a:tc>
                  <a:txBody>
                    <a:bodyPr/>
                    <a:lstStyle/>
                    <a:p>
                      <a:pPr algn="l" fontAlgn="b"/>
                      <a:r>
                        <a:rPr lang="en-GB" sz="1400" b="0" i="0" u="none" strike="noStrike" dirty="0">
                          <a:solidFill>
                            <a:srgbClr val="000000"/>
                          </a:solidFill>
                          <a:latin typeface="Calibri"/>
                        </a:rPr>
                        <a:t>Finance lease liability </a:t>
                      </a:r>
                    </a:p>
                  </a:txBody>
                  <a:tcPr marL="4094" marR="4094" marT="4094" marB="0" anchor="b">
                    <a:lnL>
                      <a:noFill/>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r" fontAlgn="b"/>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r" fontAlgn="b"/>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r" fontAlgn="b"/>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extLst>
                  <a:ext uri="{0D108BD9-81ED-4DB2-BD59-A6C34878D82A}">
                    <a16:rowId xmlns="" xmlns:a16="http://schemas.microsoft.com/office/drawing/2014/main" val="10017"/>
                  </a:ext>
                </a:extLst>
              </a:tr>
              <a:tr h="238600">
                <a:tc>
                  <a:txBody>
                    <a:bodyPr/>
                    <a:lstStyle/>
                    <a:p>
                      <a:pPr algn="l" fontAlgn="b"/>
                      <a:r>
                        <a:rPr lang="en-GB" sz="1400" b="0" i="0" u="none" strike="noStrike" dirty="0">
                          <a:solidFill>
                            <a:srgbClr val="000000"/>
                          </a:solidFill>
                          <a:latin typeface="Calibri"/>
                        </a:rPr>
                        <a:t>Financial liabilities: </a:t>
                      </a:r>
                    </a:p>
                  </a:txBody>
                  <a:tcPr marL="4094" marR="4094" marT="4094" marB="0" anchor="b">
                    <a:lnL>
                      <a:noFill/>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r" fontAlgn="b"/>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0"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10018"/>
                  </a:ext>
                </a:extLst>
              </a:tr>
              <a:tr h="254190">
                <a:tc>
                  <a:txBody>
                    <a:bodyPr/>
                    <a:lstStyle/>
                    <a:p>
                      <a:pPr algn="l" fontAlgn="b"/>
                      <a:r>
                        <a:rPr lang="en-GB" sz="1400" b="1" i="0" u="none" strike="noStrike" dirty="0">
                          <a:solidFill>
                            <a:srgbClr val="000000"/>
                          </a:solidFill>
                          <a:latin typeface="Calibri"/>
                        </a:rPr>
                        <a:t>Non-Current Liabilities </a:t>
                      </a:r>
                    </a:p>
                  </a:txBody>
                  <a:tcPr marL="4094" marR="4094" marT="4094" marB="0" anchor="b">
                    <a:lnL>
                      <a:noFill/>
                    </a:lnL>
                    <a:lnR>
                      <a:noFill/>
                    </a:lnR>
                    <a:lnT>
                      <a:noFill/>
                    </a:lnT>
                    <a:lnB>
                      <a:noFill/>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10019"/>
                  </a:ext>
                </a:extLst>
              </a:tr>
              <a:tr h="238600">
                <a:tc>
                  <a:txBody>
                    <a:bodyPr/>
                    <a:lstStyle/>
                    <a:p>
                      <a:pPr algn="l" fontAlgn="b"/>
                      <a:r>
                        <a:rPr lang="en-GB" sz="1400" b="1" i="0" u="none" strike="noStrike" dirty="0">
                          <a:solidFill>
                            <a:srgbClr val="000000"/>
                          </a:solidFill>
                          <a:latin typeface="Calibri"/>
                        </a:rPr>
                        <a:t>Total liabilities</a:t>
                      </a:r>
                    </a:p>
                  </a:txBody>
                  <a:tcPr marL="4094" marR="4094" marT="4094" marB="0" anchor="b">
                    <a:lnL>
                      <a:noFill/>
                    </a:lnL>
                    <a:lnR w="635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10022"/>
                  </a:ext>
                </a:extLst>
              </a:tr>
              <a:tr h="238600">
                <a:tc>
                  <a:txBody>
                    <a:bodyPr/>
                    <a:lstStyle/>
                    <a:p>
                      <a:pPr algn="l" fontAlgn="b"/>
                      <a:r>
                        <a:rPr lang="en-GB" sz="1400" b="1" i="0" u="none" strike="noStrike" dirty="0">
                          <a:solidFill>
                            <a:srgbClr val="000000"/>
                          </a:solidFill>
                          <a:latin typeface="Calibri"/>
                        </a:rPr>
                        <a:t>Total net assets </a:t>
                      </a:r>
                    </a:p>
                  </a:txBody>
                  <a:tcPr marL="4094" marR="4094" marT="4094" marB="0" anchor="b">
                    <a:lnL>
                      <a:noFill/>
                    </a:lnL>
                    <a:lnR>
                      <a:noFill/>
                    </a:lnR>
                    <a:lnT>
                      <a:noFill/>
                    </a:lnT>
                    <a:lnB>
                      <a:noFill/>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10023"/>
                  </a:ext>
                </a:extLst>
              </a:tr>
              <a:tr h="223231">
                <a:tc>
                  <a:txBody>
                    <a:bodyPr/>
                    <a:lstStyle/>
                    <a:p>
                      <a:pPr algn="l" fontAlgn="b"/>
                      <a:r>
                        <a:rPr lang="en-GB" sz="1400" b="1" i="0" u="none" strike="noStrike" dirty="0">
                          <a:solidFill>
                            <a:srgbClr val="000000"/>
                          </a:solidFill>
                          <a:latin typeface="Calibri"/>
                        </a:rPr>
                        <a:t>NET ASSETS </a:t>
                      </a:r>
                    </a:p>
                  </a:txBody>
                  <a:tcPr marL="4094" marR="4094" marT="4094" marB="0" anchor="b">
                    <a:lnL>
                      <a:noFill/>
                    </a:lnL>
                    <a:lnR>
                      <a:noFill/>
                    </a:lnR>
                    <a:lnT>
                      <a:noFill/>
                    </a:lnT>
                    <a:lnB>
                      <a:noFill/>
                    </a:lnB>
                    <a:solidFill>
                      <a:schemeClr val="bg2">
                        <a:lumMod val="90000"/>
                      </a:schemeClr>
                    </a:solidFill>
                  </a:tcPr>
                </a:tc>
                <a:tc>
                  <a:txBody>
                    <a:bodyPr/>
                    <a:lstStyle/>
                    <a:p>
                      <a:pPr algn="r" fontAlgn="b"/>
                      <a:endParaRPr lang="en-GB" sz="1400" b="0" i="0" u="none" strike="noStrike" dirty="0">
                        <a:solidFill>
                          <a:srgbClr val="000000"/>
                        </a:solidFill>
                        <a:latin typeface="Calibri"/>
                      </a:endParaRPr>
                    </a:p>
                  </a:txBody>
                  <a:tcPr marL="4094" marR="4094" marT="4094" marB="0" anchor="b">
                    <a:lnL>
                      <a:noFill/>
                    </a:lnL>
                    <a:lnR>
                      <a:noFill/>
                    </a:lnR>
                    <a:lnT w="25400" cap="flat" cmpd="dbl"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fontAlgn="b"/>
                      <a:endParaRPr lang="en-GB" sz="1400" b="0" i="0" u="none" strike="noStrike" dirty="0">
                        <a:solidFill>
                          <a:srgbClr val="000000"/>
                        </a:solidFill>
                        <a:latin typeface="Calibri"/>
                      </a:endParaRPr>
                    </a:p>
                  </a:txBody>
                  <a:tcPr marL="4094" marR="4094" marT="4094" marB="0" anchor="b">
                    <a:lnL>
                      <a:noFill/>
                    </a:lnL>
                    <a:lnR>
                      <a:noFill/>
                    </a:lnR>
                    <a:lnT w="25400" cap="flat" cmpd="dbl" algn="ctr">
                      <a:solidFill>
                        <a:srgbClr val="000000"/>
                      </a:solidFill>
                      <a:prstDash val="solid"/>
                      <a:round/>
                      <a:headEnd type="none" w="med" len="med"/>
                      <a:tailEnd type="none" w="med" len="med"/>
                    </a:lnT>
                    <a:lnB>
                      <a:noFill/>
                    </a:lnB>
                    <a:solidFill>
                      <a:schemeClr val="bg2">
                        <a:lumMod val="90000"/>
                      </a:schemeClr>
                    </a:solidFill>
                  </a:tcPr>
                </a:tc>
                <a:tc>
                  <a:txBody>
                    <a:bodyPr/>
                    <a:lstStyle/>
                    <a:p>
                      <a:pPr algn="r" fontAlgn="b"/>
                      <a:endParaRPr lang="en-GB" sz="1400" b="0" i="0" u="none" strike="noStrike" dirty="0">
                        <a:solidFill>
                          <a:srgbClr val="000000"/>
                        </a:solidFill>
                        <a:latin typeface="Calibri"/>
                      </a:endParaRPr>
                    </a:p>
                  </a:txBody>
                  <a:tcPr marL="4094" marR="4094" marT="4094" marB="0" anchor="b">
                    <a:lnL>
                      <a:noFill/>
                    </a:lnL>
                    <a:lnR>
                      <a:noFill/>
                    </a:lnR>
                    <a:lnT w="25400" cap="flat" cmpd="dbl" algn="ctr">
                      <a:solidFill>
                        <a:srgbClr val="000000"/>
                      </a:solidFill>
                      <a:prstDash val="solid"/>
                      <a:round/>
                      <a:headEnd type="none" w="med" len="med"/>
                      <a:tailEnd type="none" w="med" len="med"/>
                    </a:lnT>
                    <a:lnB>
                      <a:noFill/>
                    </a:lnB>
                    <a:solidFill>
                      <a:schemeClr val="bg2">
                        <a:lumMod val="90000"/>
                      </a:schemeClr>
                    </a:solidFill>
                  </a:tcPr>
                </a:tc>
                <a:extLst>
                  <a:ext uri="{0D108BD9-81ED-4DB2-BD59-A6C34878D82A}">
                    <a16:rowId xmlns="" xmlns:a16="http://schemas.microsoft.com/office/drawing/2014/main" val="10024"/>
                  </a:ext>
                </a:extLst>
              </a:tr>
              <a:tr h="223231">
                <a:tc>
                  <a:txBody>
                    <a:bodyPr/>
                    <a:lstStyle/>
                    <a:p>
                      <a:pPr algn="l" fontAlgn="b"/>
                      <a:r>
                        <a:rPr lang="en-GB" sz="1400" b="1" i="0" u="none" strike="noStrike" dirty="0">
                          <a:solidFill>
                            <a:srgbClr val="000000"/>
                          </a:solidFill>
                          <a:latin typeface="Calibri"/>
                        </a:rPr>
                        <a:t>Reserves ( Equity)</a:t>
                      </a:r>
                    </a:p>
                  </a:txBody>
                  <a:tcPr marL="4094" marR="4094" marT="4094" marB="0" anchor="b">
                    <a:lnL>
                      <a:noFill/>
                    </a:lnL>
                    <a:lnR>
                      <a:noFill/>
                    </a:lnR>
                    <a:lnT>
                      <a:noFill/>
                    </a:lnT>
                    <a:lnB>
                      <a:noFill/>
                    </a:lnB>
                    <a:solidFill>
                      <a:schemeClr val="bg2">
                        <a:lumMod val="90000"/>
                      </a:schemeClr>
                    </a:solidFill>
                  </a:tcPr>
                </a:tc>
                <a:tc>
                  <a:txBody>
                    <a:bodyPr/>
                    <a:lstStyle/>
                    <a:p>
                      <a:pPr algn="r" fontAlgn="b"/>
                      <a:r>
                        <a:rPr lang="en-GB" sz="1400" b="1" i="0" u="none" strike="noStrike" dirty="0" smtClean="0">
                          <a:solidFill>
                            <a:srgbClr val="000000"/>
                          </a:solidFill>
                          <a:latin typeface="Calibri"/>
                        </a:rPr>
                        <a:t>458 156</a:t>
                      </a:r>
                      <a:endParaRPr lang="en-GB" sz="1400" b="1"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tc>
                  <a:txBody>
                    <a:bodyPr/>
                    <a:lstStyle/>
                    <a:p>
                      <a:pPr algn="r" fontAlgn="b"/>
                      <a:r>
                        <a:rPr lang="en-GB" sz="1400" b="1" i="0" u="none" strike="noStrike" dirty="0" smtClean="0">
                          <a:solidFill>
                            <a:srgbClr val="000000"/>
                          </a:solidFill>
                          <a:latin typeface="Calibri"/>
                        </a:rPr>
                        <a:t>458 156</a:t>
                      </a:r>
                      <a:endParaRPr lang="en-GB" sz="1400" b="1"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0%</a:t>
                      </a:r>
                      <a:endParaRPr lang="en-GB" sz="1400" b="0"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extLst>
                  <a:ext uri="{0D108BD9-81ED-4DB2-BD59-A6C34878D82A}">
                    <a16:rowId xmlns="" xmlns:a16="http://schemas.microsoft.com/office/drawing/2014/main" val="10025"/>
                  </a:ext>
                </a:extLst>
              </a:tr>
              <a:tr h="238600">
                <a:tc>
                  <a:txBody>
                    <a:bodyPr/>
                    <a:lstStyle/>
                    <a:p>
                      <a:pPr algn="l" fontAlgn="b"/>
                      <a:r>
                        <a:rPr lang="en-GB" sz="1400" b="0" i="0" u="none" strike="noStrike" dirty="0">
                          <a:solidFill>
                            <a:srgbClr val="000000"/>
                          </a:solidFill>
                          <a:latin typeface="Calibri"/>
                        </a:rPr>
                        <a:t>Accumulated surplus </a:t>
                      </a:r>
                    </a:p>
                  </a:txBody>
                  <a:tcPr marL="4094" marR="4094" marT="4094" marB="0" anchor="b">
                    <a:lnL>
                      <a:noFill/>
                    </a:lnL>
                    <a:lnR>
                      <a:noFill/>
                    </a:lnR>
                    <a:lnT>
                      <a:noFill/>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598 503</a:t>
                      </a:r>
                      <a:endParaRPr lang="en-GB" sz="1400" b="0"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558 739</a:t>
                      </a:r>
                      <a:endParaRPr lang="en-GB" sz="1400" b="0"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tc>
                  <a:txBody>
                    <a:bodyPr/>
                    <a:lstStyle/>
                    <a:p>
                      <a:pPr algn="r" fontAlgn="b"/>
                      <a:r>
                        <a:rPr lang="en-GB" sz="1400" b="0" i="0" u="none" strike="noStrike" dirty="0" smtClean="0">
                          <a:solidFill>
                            <a:srgbClr val="000000"/>
                          </a:solidFill>
                          <a:latin typeface="Calibri"/>
                        </a:rPr>
                        <a:t>7%</a:t>
                      </a:r>
                      <a:endParaRPr lang="en-GB" sz="1400" b="0"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extLst>
                  <a:ext uri="{0D108BD9-81ED-4DB2-BD59-A6C34878D82A}">
                    <a16:rowId xmlns="" xmlns:a16="http://schemas.microsoft.com/office/drawing/2014/main" val="10026"/>
                  </a:ext>
                </a:extLst>
              </a:tr>
              <a:tr h="223231">
                <a:tc>
                  <a:txBody>
                    <a:bodyPr/>
                    <a:lstStyle/>
                    <a:p>
                      <a:pPr algn="l" fontAlgn="b"/>
                      <a:r>
                        <a:rPr lang="en-GB" sz="1400" b="0" i="0" u="none" strike="noStrike" dirty="0">
                          <a:solidFill>
                            <a:srgbClr val="000000"/>
                          </a:solidFill>
                          <a:latin typeface="Calibri"/>
                        </a:rPr>
                        <a:t>Pumping cost reserve (</a:t>
                      </a:r>
                      <a:r>
                        <a:rPr lang="en-GB" sz="1400" b="0" i="0" u="none" strike="noStrike" baseline="0" dirty="0">
                          <a:solidFill>
                            <a:srgbClr val="000000"/>
                          </a:solidFill>
                          <a:latin typeface="Calibri"/>
                        </a:rPr>
                        <a:t> Reserve)</a:t>
                      </a:r>
                      <a:endParaRPr lang="en-GB" sz="1400" b="0" i="0" u="none" strike="noStrike" dirty="0">
                        <a:solidFill>
                          <a:srgbClr val="000000"/>
                        </a:solidFill>
                        <a:latin typeface="Calibri"/>
                      </a:endParaRPr>
                    </a:p>
                  </a:txBody>
                  <a:tcPr marL="4094" marR="4094" marT="4094" marB="0" anchor="b">
                    <a:lnL>
                      <a:noFill/>
                    </a:lnL>
                    <a:lnR>
                      <a:noFill/>
                    </a:lnR>
                    <a:lnT>
                      <a:noFill/>
                    </a:lnT>
                    <a:lnB>
                      <a:noFill/>
                    </a:lnB>
                    <a:solidFill>
                      <a:schemeClr val="bg2">
                        <a:lumMod val="90000"/>
                      </a:schemeClr>
                    </a:solidFill>
                  </a:tcPr>
                </a:tc>
                <a:tc>
                  <a:txBody>
                    <a:bodyPr/>
                    <a:lstStyle/>
                    <a:p>
                      <a:pPr algn="r" fontAlgn="b"/>
                      <a:endParaRPr lang="en-GB" sz="1400" b="0" i="0" u="none" strike="noStrike" dirty="0">
                        <a:solidFill>
                          <a:srgbClr val="000000"/>
                        </a:solidFill>
                        <a:latin typeface="Calibri"/>
                      </a:endParaRPr>
                    </a:p>
                  </a:txBody>
                  <a:tcPr marL="4094" marR="4094" marT="4094" marB="0" anchor="b">
                    <a:lnL>
                      <a:noFill/>
                    </a:lnL>
                    <a:lnR>
                      <a:noFill/>
                    </a:lnR>
                    <a:lnT>
                      <a:noFill/>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0" i="0" u="none" strike="noStrike" dirty="0">
                        <a:solidFill>
                          <a:srgbClr val="000000"/>
                        </a:solidFill>
                        <a:latin typeface="Calibri"/>
                      </a:endParaRPr>
                    </a:p>
                  </a:txBody>
                  <a:tcPr marL="4094" marR="4094" marT="4094" marB="0" anchor="b">
                    <a:lnL>
                      <a:noFill/>
                    </a:lnL>
                    <a:lnR>
                      <a:noFill/>
                    </a:lnR>
                    <a:lnT>
                      <a:noFill/>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0" i="0" u="none" strike="noStrike" dirty="0">
                        <a:solidFill>
                          <a:srgbClr val="000000"/>
                        </a:solidFill>
                        <a:latin typeface="Calibri"/>
                      </a:endParaRPr>
                    </a:p>
                  </a:txBody>
                  <a:tcPr marL="4094" marR="4094" marT="4094" marB="0" anchor="b">
                    <a:lnL>
                      <a:noFill/>
                    </a:lnL>
                    <a:lnR>
                      <a:noFill/>
                    </a:lnR>
                    <a:lnT>
                      <a:noFill/>
                    </a:lnT>
                    <a:lnB w="635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10027"/>
                  </a:ext>
                </a:extLst>
              </a:tr>
              <a:tr h="238600">
                <a:tc>
                  <a:txBody>
                    <a:bodyPr/>
                    <a:lstStyle/>
                    <a:p>
                      <a:pPr algn="l" fontAlgn="b"/>
                      <a:r>
                        <a:rPr lang="en-GB" sz="1400" b="1" i="0" u="none" strike="noStrike" dirty="0">
                          <a:solidFill>
                            <a:srgbClr val="000000"/>
                          </a:solidFill>
                          <a:latin typeface="Calibri"/>
                        </a:rPr>
                        <a:t>Net assets ( Equity)</a:t>
                      </a:r>
                    </a:p>
                  </a:txBody>
                  <a:tcPr marL="4094" marR="4094" marT="4094" marB="0" anchor="b">
                    <a:lnL>
                      <a:noFill/>
                    </a:lnL>
                    <a:lnR>
                      <a:noFill/>
                    </a:lnR>
                    <a:lnT>
                      <a:noFill/>
                    </a:lnT>
                    <a:lnB>
                      <a:noFill/>
                    </a:lnB>
                    <a:solidFill>
                      <a:schemeClr val="bg2">
                        <a:lumMod val="90000"/>
                      </a:schemeClr>
                    </a:solidFill>
                  </a:tcPr>
                </a:tc>
                <a:tc>
                  <a:txBody>
                    <a:bodyPr/>
                    <a:lstStyle/>
                    <a:p>
                      <a:pPr algn="r" fontAlgn="b"/>
                      <a:r>
                        <a:rPr lang="en-GB" sz="1400" b="1" i="0" u="none" strike="noStrike" dirty="0" smtClean="0">
                          <a:solidFill>
                            <a:srgbClr val="000000"/>
                          </a:solidFill>
                          <a:latin typeface="Calibri"/>
                        </a:rPr>
                        <a:t>1 791</a:t>
                      </a:r>
                      <a:r>
                        <a:rPr lang="en-GB" sz="1400" b="1" i="0" u="none" strike="noStrike" baseline="0" dirty="0" smtClean="0">
                          <a:solidFill>
                            <a:srgbClr val="000000"/>
                          </a:solidFill>
                          <a:latin typeface="Calibri"/>
                        </a:rPr>
                        <a:t> 354</a:t>
                      </a:r>
                      <a:endParaRPr lang="en-GB" sz="1400" b="1" i="0" u="none" strike="noStrike" dirty="0">
                        <a:solidFill>
                          <a:srgbClr val="000000"/>
                        </a:solidFill>
                        <a:latin typeface="Calibri"/>
                      </a:endParaRPr>
                    </a:p>
                  </a:txBody>
                  <a:tcPr marL="4094" marR="4094" marT="409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90000"/>
                      </a:schemeClr>
                    </a:solidFill>
                  </a:tcPr>
                </a:tc>
                <a:tc>
                  <a:txBody>
                    <a:bodyPr/>
                    <a:lstStyle/>
                    <a:p>
                      <a:pPr algn="r" fontAlgn="b"/>
                      <a:r>
                        <a:rPr lang="en-GB" sz="1400" b="1" i="0" u="none" strike="noStrike" dirty="0" smtClean="0">
                          <a:solidFill>
                            <a:srgbClr val="000000"/>
                          </a:solidFill>
                          <a:latin typeface="Calibri"/>
                        </a:rPr>
                        <a:t>1 355 501</a:t>
                      </a:r>
                      <a:endParaRPr lang="en-GB" sz="1400" b="1"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90000"/>
                      </a:schemeClr>
                    </a:solidFill>
                  </a:tcPr>
                </a:tc>
                <a:tc>
                  <a:txBody>
                    <a:bodyPr/>
                    <a:lstStyle/>
                    <a:p>
                      <a:pPr algn="r" fontAlgn="b"/>
                      <a:endParaRPr lang="en-GB" sz="1400" b="1" i="0" u="none" strike="noStrike" dirty="0">
                        <a:solidFill>
                          <a:srgbClr val="000000"/>
                        </a:solidFill>
                        <a:latin typeface="Calibri"/>
                      </a:endParaRPr>
                    </a:p>
                  </a:txBody>
                  <a:tcPr marL="4094" marR="4094" marT="4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10028"/>
                  </a:ext>
                </a:extLst>
              </a:tr>
            </a:tbl>
          </a:graphicData>
        </a:graphic>
      </p:graphicFrame>
    </p:spTree>
    <p:extLst>
      <p:ext uri="{BB962C8B-B14F-4D97-AF65-F5344CB8AC3E}">
        <p14:creationId xmlns:p14="http://schemas.microsoft.com/office/powerpoint/2010/main" xmlns="" val="278718066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2586" y="0"/>
            <a:ext cx="2397617" cy="696037"/>
          </a:xfrm>
        </p:spPr>
        <p:txBody>
          <a:bodyPr/>
          <a:lstStyle/>
          <a:p>
            <a:r>
              <a:rPr lang="en-US" dirty="0"/>
              <a:t>Ratios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893066932"/>
              </p:ext>
            </p:extLst>
          </p:nvPr>
        </p:nvGraphicFramePr>
        <p:xfrm>
          <a:off x="1573968" y="695325"/>
          <a:ext cx="10618034" cy="5960307"/>
        </p:xfrm>
        <a:graphic>
          <a:graphicData uri="http://schemas.openxmlformats.org/drawingml/2006/table">
            <a:tbl>
              <a:tblPr firstRow="1" bandRow="1">
                <a:tableStyleId>{5C22544A-7EE6-4342-B048-85BDC9FD1C3A}</a:tableStyleId>
              </a:tblPr>
              <a:tblGrid>
                <a:gridCol w="8290224"/>
                <a:gridCol w="1278216"/>
                <a:gridCol w="1049594"/>
              </a:tblGrid>
              <a:tr h="339919">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smtClean="0">
                          <a:effectLst/>
                        </a:rPr>
                        <a:t>2017</a:t>
                      </a:r>
                    </a:p>
                  </a:txBody>
                  <a:tcPr marL="9525" marR="9525" marT="9525" marB="0" anchor="b"/>
                </a:tc>
                <a:tc>
                  <a:txBody>
                    <a:bodyPr/>
                    <a:lstStyle/>
                    <a:p>
                      <a:pPr algn="r" fontAlgn="b"/>
                      <a:r>
                        <a:rPr lang="en-US" sz="1100" b="1" u="none" strike="noStrike" dirty="0" smtClean="0">
                          <a:effectLst/>
                        </a:rPr>
                        <a:t>2016</a:t>
                      </a:r>
                    </a:p>
                  </a:txBody>
                  <a:tcPr marL="9525" marR="9525" marT="9525" marB="0" anchor="b"/>
                </a:tc>
              </a:tr>
              <a:tr h="339919">
                <a:tc>
                  <a:txBody>
                    <a:bodyPr/>
                    <a:lstStyle/>
                    <a:p>
                      <a:pPr algn="l" fontAlgn="b"/>
                      <a:r>
                        <a:rPr lang="en-US" sz="1200" u="none" strike="noStrike" dirty="0">
                          <a:effectLst/>
                        </a:rPr>
                        <a:t>Gross profit </a:t>
                      </a:r>
                      <a:endParaRPr lang="en-US" sz="1200" u="none" strike="noStrike" dirty="0" smtClean="0">
                        <a:effectLst/>
                      </a:endParaRPr>
                    </a:p>
                  </a:txBody>
                  <a:tcPr marL="9525" marR="9525" marT="9525" marB="0" anchor="b"/>
                </a:tc>
                <a:tc>
                  <a:txBody>
                    <a:bodyPr/>
                    <a:lstStyle/>
                    <a:p>
                      <a:pPr algn="r" fontAlgn="b"/>
                      <a:r>
                        <a:rPr lang="en-US" sz="1400" u="none" strike="noStrike" dirty="0">
                          <a:effectLst/>
                          <a:latin typeface="Arial" panose="020B0604020202020204" pitchFamily="34" charset="0"/>
                          <a:cs typeface="Arial" panose="020B0604020202020204" pitchFamily="34" charset="0"/>
                        </a:rPr>
                        <a:t>44%</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400" u="none" strike="noStrike" dirty="0">
                          <a:effectLst/>
                          <a:latin typeface="Arial" panose="020B0604020202020204" pitchFamily="34" charset="0"/>
                          <a:cs typeface="Arial" panose="020B0604020202020204" pitchFamily="34" charset="0"/>
                        </a:rPr>
                        <a:t>47%</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339919">
                <a:tc>
                  <a:txBody>
                    <a:bodyPr/>
                    <a:lstStyle/>
                    <a:p>
                      <a:pPr algn="l" fontAlgn="b"/>
                      <a:r>
                        <a:rPr lang="en-US" sz="1200" u="none" strike="noStrike" dirty="0">
                          <a:effectLst/>
                        </a:rPr>
                        <a:t>Current </a:t>
                      </a:r>
                      <a:r>
                        <a:rPr lang="en-US" sz="1200" u="none" strike="noStrike" dirty="0" smtClean="0">
                          <a:effectLst/>
                        </a:rPr>
                        <a:t>ratio</a:t>
                      </a:r>
                    </a:p>
                  </a:txBody>
                  <a:tcPr marL="9525" marR="9525" marT="9525" marB="0" anchor="b"/>
                </a:tc>
                <a:tc>
                  <a:txBody>
                    <a:bodyPr/>
                    <a:lstStyle/>
                    <a:p>
                      <a:pPr algn="r" fontAlgn="b"/>
                      <a:r>
                        <a:rPr lang="en-US" sz="1400" u="none" strike="noStrike" dirty="0">
                          <a:effectLst/>
                          <a:latin typeface="Arial" panose="020B0604020202020204" pitchFamily="34" charset="0"/>
                          <a:cs typeface="Arial" panose="020B0604020202020204" pitchFamily="34" charset="0"/>
                        </a:rPr>
                        <a:t>1.5</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400" u="none" strike="noStrike" dirty="0">
                          <a:effectLst/>
                          <a:latin typeface="Arial" panose="020B0604020202020204" pitchFamily="34" charset="0"/>
                          <a:cs typeface="Arial" panose="020B0604020202020204" pitchFamily="34" charset="0"/>
                        </a:rPr>
                        <a:t>2.4</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339919">
                <a:tc>
                  <a:txBody>
                    <a:bodyPr/>
                    <a:lstStyle/>
                    <a:p>
                      <a:pPr algn="l" fontAlgn="b"/>
                      <a:r>
                        <a:rPr lang="en-US" sz="1200" u="none" strike="noStrike" dirty="0" smtClean="0">
                          <a:effectLst/>
                        </a:rPr>
                        <a:t>Liquidity </a:t>
                      </a:r>
                      <a:r>
                        <a:rPr lang="en-US" sz="1200" u="none" strike="noStrike" dirty="0">
                          <a:effectLst/>
                        </a:rPr>
                        <a:t>ratio </a:t>
                      </a:r>
                      <a:endParaRPr lang="en-US" sz="1200" u="none" strike="noStrike" dirty="0" smtClean="0">
                        <a:effectLst/>
                      </a:endParaRPr>
                    </a:p>
                  </a:txBody>
                  <a:tcPr marL="9525" marR="9525" marT="9525" marB="0" anchor="b"/>
                </a:tc>
                <a:tc>
                  <a:txBody>
                    <a:bodyPr/>
                    <a:lstStyle/>
                    <a:p>
                      <a:pPr algn="r" fontAlgn="b"/>
                      <a:r>
                        <a:rPr lang="en-US" sz="1400" u="none" strike="noStrike" dirty="0">
                          <a:effectLst/>
                          <a:latin typeface="Arial" panose="020B0604020202020204" pitchFamily="34" charset="0"/>
                          <a:cs typeface="Arial" panose="020B0604020202020204" pitchFamily="34" charset="0"/>
                        </a:rPr>
                        <a:t>0.2</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400" u="none" strike="noStrike" dirty="0">
                          <a:effectLst/>
                          <a:latin typeface="Arial" panose="020B0604020202020204" pitchFamily="34" charset="0"/>
                          <a:cs typeface="Arial" panose="020B0604020202020204" pitchFamily="34" charset="0"/>
                        </a:rPr>
                        <a:t>0.3</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339919">
                <a:tc>
                  <a:txBody>
                    <a:bodyPr/>
                    <a:lstStyle/>
                    <a:p>
                      <a:pPr algn="l" fontAlgn="b"/>
                      <a:r>
                        <a:rPr lang="en-US" sz="1200" u="none" strike="noStrike" dirty="0">
                          <a:effectLst/>
                        </a:rPr>
                        <a:t>Net profit margin </a:t>
                      </a:r>
                      <a:endParaRPr lang="en-US" sz="1200" u="none" strike="noStrike" dirty="0" smtClean="0">
                        <a:effectLst/>
                      </a:endParaRPr>
                    </a:p>
                  </a:txBody>
                  <a:tcPr marL="9525" marR="9525" marT="9525" marB="0" anchor="b"/>
                </a:tc>
                <a:tc>
                  <a:txBody>
                    <a:bodyPr/>
                    <a:lstStyle/>
                    <a:p>
                      <a:pPr algn="r" fontAlgn="b"/>
                      <a:r>
                        <a:rPr lang="en-US" sz="1400" u="none" strike="noStrike" dirty="0">
                          <a:effectLst/>
                          <a:latin typeface="Arial" panose="020B0604020202020204" pitchFamily="34" charset="0"/>
                          <a:cs typeface="Arial" panose="020B0604020202020204" pitchFamily="34" charset="0"/>
                        </a:rPr>
                        <a:t>7%</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400" u="none" strike="noStrike" dirty="0">
                          <a:effectLst/>
                          <a:latin typeface="Arial" panose="020B0604020202020204" pitchFamily="34" charset="0"/>
                          <a:cs typeface="Arial" panose="020B0604020202020204" pitchFamily="34" charset="0"/>
                        </a:rPr>
                        <a:t>25%</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339919">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u="none" strike="noStrike" dirty="0" smtClean="0">
                        <a:effectLst/>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r>
              <a:tr h="3920793">
                <a:tc>
                  <a:txBody>
                    <a:bodyPr/>
                    <a:lstStyle/>
                    <a:p>
                      <a:pPr algn="l" fontAlgn="b"/>
                      <a:r>
                        <a:rPr lang="en-US" sz="1400" b="1" u="none" strike="noStrike" dirty="0" smtClean="0">
                          <a:effectLst/>
                        </a:rPr>
                        <a:t>Analysis </a:t>
                      </a:r>
                      <a:r>
                        <a:rPr lang="en-US" sz="1400" b="1" u="none" strike="noStrike" dirty="0">
                          <a:effectLst/>
                        </a:rPr>
                        <a:t>of the ratio </a:t>
                      </a:r>
                      <a:endParaRPr lang="en-US" sz="1400" b="1" u="none" strike="noStrike" dirty="0" smtClean="0">
                        <a:effectLst/>
                      </a:endParaRPr>
                    </a:p>
                    <a:p>
                      <a:pPr algn="just"/>
                      <a:r>
                        <a:rPr lang="en-ZA" sz="1400" dirty="0" smtClean="0"/>
                        <a:t>The cash and cash equivalent at the end of the year amounted to </a:t>
                      </a:r>
                      <a:r>
                        <a:rPr lang="en-ZA" sz="1400" b="1" dirty="0" smtClean="0"/>
                        <a:t>R152,3m</a:t>
                      </a:r>
                    </a:p>
                    <a:p>
                      <a:pPr algn="just"/>
                      <a:endParaRPr lang="en-US" sz="1400" dirty="0" smtClean="0"/>
                    </a:p>
                    <a:p>
                      <a:pPr algn="just"/>
                      <a:r>
                        <a:rPr lang="en-ZA" sz="1400" dirty="0" smtClean="0"/>
                        <a:t>The ratio on return on assets is </a:t>
                      </a:r>
                      <a:r>
                        <a:rPr lang="en-ZA" sz="1400" b="1" dirty="0" smtClean="0"/>
                        <a:t>2%</a:t>
                      </a:r>
                      <a:r>
                        <a:rPr lang="en-ZA" sz="1400" dirty="0" smtClean="0"/>
                        <a:t>. This illustrates the entity’s effectiveness in using its investment in assets.</a:t>
                      </a:r>
                    </a:p>
                    <a:p>
                      <a:pPr algn="just"/>
                      <a:endParaRPr lang="en-ZA" sz="1400" dirty="0" smtClean="0"/>
                    </a:p>
                    <a:p>
                      <a:pPr algn="just"/>
                      <a:r>
                        <a:rPr lang="en-ZA" sz="1400" dirty="0" smtClean="0"/>
                        <a:t>During the period under review, the debtor days’ analysis reflected an increase to </a:t>
                      </a:r>
                      <a:r>
                        <a:rPr lang="en-ZA" sz="1400" b="1" dirty="0" smtClean="0"/>
                        <a:t>661 days .</a:t>
                      </a:r>
                      <a:r>
                        <a:rPr lang="en-ZA" sz="1400" b="1" baseline="0" dirty="0" smtClean="0"/>
                        <a:t> </a:t>
                      </a:r>
                      <a:r>
                        <a:rPr lang="en-ZA" sz="1400" dirty="0" smtClean="0"/>
                        <a:t>This is due continuous non-payment by our major customer </a:t>
                      </a:r>
                    </a:p>
                    <a:p>
                      <a:pPr marL="131674" indent="0" algn="just">
                        <a:buNone/>
                      </a:pPr>
                      <a:endParaRPr lang="en-ZA" sz="1400" b="1" dirty="0" smtClean="0"/>
                    </a:p>
                    <a:p>
                      <a:pPr algn="l" fontAlgn="b"/>
                      <a:r>
                        <a:rPr lang="en-ZA" sz="1400" kern="1200" dirty="0" smtClean="0">
                          <a:solidFill>
                            <a:schemeClr val="dk1"/>
                          </a:solidFill>
                          <a:effectLst/>
                          <a:latin typeface="+mn-lt"/>
                          <a:ea typeface="+mn-ea"/>
                          <a:cs typeface="+mn-cs"/>
                        </a:rPr>
                        <a:t>The assessment is that LNW will maintain liquidity, viability and sustainability for the financial year 2017-18. This assertion is based on our review of the cash flow projection until June 2018, which reflects a healthy cash balance of R150  million. These assertions are further supported by management’s appetite to continuously implement strategies that are geared towards safeguarding of the margin of safety ratio to ensure that it remains above 1.0 month as an absolute worst case scenario</a:t>
                      </a:r>
                    </a:p>
                    <a:p>
                      <a:pPr algn="l" fontAlgn="b"/>
                      <a:endParaRPr lang="en-ZA" sz="1100" b="1" i="0" u="none" strike="noStrike" kern="1200" dirty="0" smtClean="0">
                        <a:solidFill>
                          <a:schemeClr val="dk1"/>
                        </a:solidFill>
                        <a:effectLst/>
                        <a:latin typeface="+mn-lt"/>
                        <a:ea typeface="+mn-ea"/>
                        <a:cs typeface="+mn-cs"/>
                      </a:endParaRPr>
                    </a:p>
                    <a:p>
                      <a:pPr algn="l" fontAlgn="b"/>
                      <a:endParaRPr lang="en-US" sz="1100" b="1" i="0" u="none" strike="noStrike" dirty="0" smtClean="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smtClean="0">
                        <a:solidFill>
                          <a:srgbClr val="000000"/>
                        </a:solidFill>
                        <a:effectLst/>
                        <a:latin typeface="Calibri" panose="020F0502020204030204" pitchFamily="34" charset="0"/>
                      </a:endParaRPr>
                    </a:p>
                  </a:txBody>
                  <a:tcPr marL="9525" marR="9525" marT="9525" marB="0" anchor="b"/>
                </a:tc>
              </a:tr>
            </a:tbl>
          </a:graphicData>
        </a:graphic>
      </p:graphicFrame>
      <p:sp>
        <p:nvSpPr>
          <p:cNvPr id="4" name="Slide Number Placeholder 3"/>
          <p:cNvSpPr>
            <a:spLocks noGrp="1"/>
          </p:cNvSpPr>
          <p:nvPr>
            <p:ph type="sldNum" sz="quarter" idx="12"/>
          </p:nvPr>
        </p:nvSpPr>
        <p:spPr/>
        <p:txBody>
          <a:bodyPr/>
          <a:lstStyle/>
          <a:p>
            <a:pPr>
              <a:defRPr/>
            </a:pPr>
            <a:fld id="{6233D2A8-B5D1-4D12-9C08-6E1A38172D95}" type="slidenum">
              <a:rPr lang="en-US">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xmlns="" val="366735203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42699" y="85446"/>
            <a:ext cx="8068101" cy="1143000"/>
          </a:xfrm>
        </p:spPr>
        <p:txBody>
          <a:bodyPr/>
          <a:lstStyle/>
          <a:p>
            <a:r>
              <a:rPr lang="en-ZA" sz="2400" dirty="0">
                <a:latin typeface="Arial" pitchFamily="34" charset="0"/>
                <a:cs typeface="Arial" pitchFamily="34" charset="0"/>
              </a:rPr>
              <a:t>Expenditure outcome: </a:t>
            </a:r>
            <a:r>
              <a:rPr lang="en-ZA" sz="2400" dirty="0" smtClean="0">
                <a:latin typeface="Arial" pitchFamily="34" charset="0"/>
                <a:cs typeface="Arial" pitchFamily="34" charset="0"/>
              </a:rPr>
              <a:t>31 </a:t>
            </a:r>
            <a:r>
              <a:rPr lang="en-ZA" sz="2400" dirty="0">
                <a:latin typeface="Arial" pitchFamily="34" charset="0"/>
                <a:cs typeface="Arial" pitchFamily="34" charset="0"/>
              </a:rPr>
              <a:t>June </a:t>
            </a:r>
            <a:r>
              <a:rPr lang="en-ZA" sz="2400" dirty="0" smtClean="0">
                <a:latin typeface="Arial" pitchFamily="34" charset="0"/>
                <a:cs typeface="Arial" pitchFamily="34" charset="0"/>
              </a:rPr>
              <a:t>2017</a:t>
            </a:r>
            <a:endParaRPr lang="en-ZA" sz="2400" dirty="0">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488245290"/>
              </p:ext>
            </p:extLst>
          </p:nvPr>
        </p:nvGraphicFramePr>
        <p:xfrm>
          <a:off x="1646829" y="1228446"/>
          <a:ext cx="4734892" cy="2579278"/>
        </p:xfrm>
        <a:graphic>
          <a:graphicData uri="http://schemas.openxmlformats.org/drawingml/2006/table">
            <a:tbl>
              <a:tblPr/>
              <a:tblGrid>
                <a:gridCol w="1923685">
                  <a:extLst>
                    <a:ext uri="{9D8B030D-6E8A-4147-A177-3AD203B41FA5}">
                      <a16:colId xmlns="" xmlns:a16="http://schemas.microsoft.com/office/drawing/2014/main" val="20000"/>
                    </a:ext>
                  </a:extLst>
                </a:gridCol>
                <a:gridCol w="718457">
                  <a:extLst>
                    <a:ext uri="{9D8B030D-6E8A-4147-A177-3AD203B41FA5}">
                      <a16:colId xmlns="" xmlns:a16="http://schemas.microsoft.com/office/drawing/2014/main" val="20001"/>
                    </a:ext>
                  </a:extLst>
                </a:gridCol>
                <a:gridCol w="838038">
                  <a:extLst>
                    <a:ext uri="{9D8B030D-6E8A-4147-A177-3AD203B41FA5}">
                      <a16:colId xmlns="" xmlns:a16="http://schemas.microsoft.com/office/drawing/2014/main" val="20002"/>
                    </a:ext>
                  </a:extLst>
                </a:gridCol>
                <a:gridCol w="637915">
                  <a:extLst>
                    <a:ext uri="{9D8B030D-6E8A-4147-A177-3AD203B41FA5}">
                      <a16:colId xmlns="" xmlns:a16="http://schemas.microsoft.com/office/drawing/2014/main" val="20003"/>
                    </a:ext>
                  </a:extLst>
                </a:gridCol>
                <a:gridCol w="616797">
                  <a:extLst>
                    <a:ext uri="{9D8B030D-6E8A-4147-A177-3AD203B41FA5}">
                      <a16:colId xmlns="" xmlns:a16="http://schemas.microsoft.com/office/drawing/2014/main" val="20004"/>
                    </a:ext>
                  </a:extLst>
                </a:gridCol>
              </a:tblGrid>
              <a:tr h="262667">
                <a:tc>
                  <a:txBody>
                    <a:bodyPr/>
                    <a:lstStyle/>
                    <a:p>
                      <a:pPr algn="l" fontAlgn="t"/>
                      <a:r>
                        <a:rPr lang="en-ZA" sz="1000" b="1" i="0" u="none" strike="noStrike" dirty="0">
                          <a:latin typeface="Arial" pitchFamily="34" charset="0"/>
                          <a:cs typeface="Arial" pitchFamily="34" charset="0"/>
                        </a:rPr>
                        <a:t>Programme (R'000)</a:t>
                      </a:r>
                    </a:p>
                  </a:txBody>
                  <a:tcPr marL="0" marR="0" marT="0" marB="0">
                    <a:lnL w="25400" cap="flat" cmpd="dbl"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7F7F7F"/>
                      </a:solidFill>
                      <a:prstDash val="solid"/>
                      <a:round/>
                      <a:headEnd type="none" w="med" len="med"/>
                      <a:tailEnd type="none" w="med" len="med"/>
                    </a:lnT>
                    <a:lnB w="12700" cap="flat" cmpd="sng" algn="ctr">
                      <a:solidFill>
                        <a:schemeClr val="bg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fontAlgn="t"/>
                      <a:r>
                        <a:rPr lang="en-ZA" sz="1000" b="1" i="0" u="none" strike="noStrike" dirty="0">
                          <a:latin typeface="Arial" pitchFamily="34" charset="0"/>
                          <a:cs typeface="Arial" pitchFamily="34" charset="0"/>
                        </a:rPr>
                        <a:t> Budget</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7F7F7F"/>
                      </a:solidFill>
                      <a:prstDash val="solid"/>
                      <a:round/>
                      <a:headEnd type="none" w="med" len="med"/>
                      <a:tailEnd type="none" w="med" len="med"/>
                    </a:lnT>
                    <a:lnB w="12700" cap="flat" cmpd="sng" algn="ctr">
                      <a:solidFill>
                        <a:schemeClr val="bg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fontAlgn="t"/>
                      <a:r>
                        <a:rPr lang="en-ZA" sz="1000" b="1" i="0" u="none" strike="noStrike" dirty="0">
                          <a:latin typeface="Arial" pitchFamily="34" charset="0"/>
                          <a:cs typeface="Arial" pitchFamily="34" charset="0"/>
                        </a:rPr>
                        <a:t> Expenditure </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7F7F7F"/>
                      </a:solidFill>
                      <a:prstDash val="solid"/>
                      <a:round/>
                      <a:headEnd type="none" w="med" len="med"/>
                      <a:tailEnd type="none" w="med" len="med"/>
                    </a:lnT>
                    <a:lnB w="12700" cap="flat" cmpd="sng" algn="ctr">
                      <a:solidFill>
                        <a:schemeClr val="bg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fontAlgn="t"/>
                      <a:r>
                        <a:rPr lang="en-ZA" sz="1000" b="1" i="0" u="none" strike="noStrike" dirty="0">
                          <a:latin typeface="Arial" pitchFamily="34" charset="0"/>
                          <a:cs typeface="Arial" pitchFamily="34" charset="0"/>
                        </a:rPr>
                        <a:t> Variance </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7F7F7F"/>
                      </a:solidFill>
                      <a:prstDash val="solid"/>
                      <a:round/>
                      <a:headEnd type="none" w="med" len="med"/>
                      <a:tailEnd type="none" w="med" len="med"/>
                    </a:lnT>
                    <a:lnB w="12700" cap="flat" cmpd="sng" algn="ctr">
                      <a:solidFill>
                        <a:schemeClr val="bg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fontAlgn="t"/>
                      <a:r>
                        <a:rPr lang="en-ZA" sz="1000" b="1" i="0" u="none" strike="noStrike" dirty="0">
                          <a:latin typeface="Arial" pitchFamily="34" charset="0"/>
                          <a:cs typeface="Arial" pitchFamily="34" charset="0"/>
                        </a:rPr>
                        <a:t>% Spent</a:t>
                      </a:r>
                    </a:p>
                  </a:txBody>
                  <a:tcPr marL="0" marR="0" marT="0" marB="0">
                    <a:lnL w="12700" cap="flat" cmpd="sng" algn="ctr">
                      <a:solidFill>
                        <a:schemeClr val="bg1"/>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7F7F7F"/>
                      </a:solidFill>
                      <a:prstDash val="solid"/>
                      <a:round/>
                      <a:headEnd type="none" w="med" len="med"/>
                      <a:tailEnd type="none" w="med" len="med"/>
                    </a:lnT>
                    <a:lnB w="12700" cap="flat" cmpd="sng" algn="ctr">
                      <a:solidFill>
                        <a:schemeClr val="bg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extLst>
                  <a:ext uri="{0D108BD9-81ED-4DB2-BD59-A6C34878D82A}">
                    <a16:rowId xmlns="" xmlns:a16="http://schemas.microsoft.com/office/drawing/2014/main" val="10000"/>
                  </a:ext>
                </a:extLst>
              </a:tr>
              <a:tr h="284687">
                <a:tc>
                  <a:txBody>
                    <a:bodyPr/>
                    <a:lstStyle/>
                    <a:p>
                      <a:pPr algn="l" fontAlgn="b"/>
                      <a:r>
                        <a:rPr lang="en-ZA" sz="1000" b="0" i="0" u="none" strike="noStrike" dirty="0">
                          <a:latin typeface="Arial" pitchFamily="34" charset="0"/>
                          <a:cs typeface="Arial" pitchFamily="34" charset="0"/>
                        </a:rPr>
                        <a:t>Administration</a:t>
                      </a:r>
                    </a:p>
                  </a:txBody>
                  <a:tcPr marL="0" marR="0" marT="0" marB="0" anchor="b">
                    <a:lnL w="25400" cap="flat" cmpd="dbl"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r>
                        <a:rPr lang="en-ZA" sz="1000" b="0" i="0" u="none" strike="noStrike" dirty="0" smtClean="0">
                          <a:solidFill>
                            <a:srgbClr val="000000"/>
                          </a:solidFill>
                          <a:latin typeface="Arial" pitchFamily="34" charset="0"/>
                          <a:cs typeface="Arial" pitchFamily="34" charset="0"/>
                        </a:rPr>
                        <a:t>563 139</a:t>
                      </a:r>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r>
                        <a:rPr lang="en-ZA" sz="1000" b="0" i="0" u="none" strike="noStrike" dirty="0" smtClean="0">
                          <a:solidFill>
                            <a:srgbClr val="000000"/>
                          </a:solidFill>
                          <a:latin typeface="Arial" pitchFamily="34" charset="0"/>
                          <a:cs typeface="Arial" pitchFamily="34" charset="0"/>
                        </a:rPr>
                        <a:t>506 770</a:t>
                      </a:r>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r>
                        <a:rPr lang="en-ZA" sz="1000" b="0" i="0" u="none" strike="noStrike" dirty="0" smtClean="0">
                          <a:solidFill>
                            <a:srgbClr val="000000"/>
                          </a:solidFill>
                          <a:latin typeface="Arial" pitchFamily="34" charset="0"/>
                          <a:cs typeface="Arial" pitchFamily="34" charset="0"/>
                        </a:rPr>
                        <a:t>56 369</a:t>
                      </a:r>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r>
                        <a:rPr lang="en-ZA" sz="1000" b="0" i="0" u="none" strike="noStrike" dirty="0" smtClean="0">
                          <a:solidFill>
                            <a:srgbClr val="000000"/>
                          </a:solidFill>
                          <a:latin typeface="Arial" pitchFamily="34" charset="0"/>
                          <a:cs typeface="Arial" pitchFamily="34" charset="0"/>
                        </a:rPr>
                        <a:t>9%</a:t>
                      </a:r>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extLst>
                  <a:ext uri="{0D108BD9-81ED-4DB2-BD59-A6C34878D82A}">
                    <a16:rowId xmlns="" xmlns:a16="http://schemas.microsoft.com/office/drawing/2014/main" val="10001"/>
                  </a:ext>
                </a:extLst>
              </a:tr>
              <a:tr h="258261">
                <a:tc>
                  <a:txBody>
                    <a:bodyPr/>
                    <a:lstStyle/>
                    <a:p>
                      <a:pPr algn="l" fontAlgn="b"/>
                      <a:r>
                        <a:rPr lang="en-ZA" sz="1000" b="0" i="0" u="none" strike="noStrike" dirty="0">
                          <a:latin typeface="Arial" pitchFamily="34" charset="0"/>
                          <a:cs typeface="Arial" pitchFamily="34" charset="0"/>
                        </a:rPr>
                        <a:t>Water Sector Management</a:t>
                      </a:r>
                    </a:p>
                  </a:txBody>
                  <a:tcPr marL="0" marR="0" marT="0" marB="0" anchor="b">
                    <a:lnL w="25400" cap="flat" cmpd="dbl"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extLst>
                  <a:ext uri="{0D108BD9-81ED-4DB2-BD59-A6C34878D82A}">
                    <a16:rowId xmlns="" xmlns:a16="http://schemas.microsoft.com/office/drawing/2014/main" val="10002"/>
                  </a:ext>
                </a:extLst>
              </a:tr>
              <a:tr h="261786">
                <a:tc>
                  <a:txBody>
                    <a:bodyPr/>
                    <a:lstStyle/>
                    <a:p>
                      <a:pPr algn="l" fontAlgn="b"/>
                      <a:r>
                        <a:rPr lang="en-ZA" sz="1000" b="0" i="0" u="none" strike="noStrike" dirty="0">
                          <a:latin typeface="Arial" pitchFamily="34" charset="0"/>
                          <a:cs typeface="Arial" pitchFamily="34" charset="0"/>
                        </a:rPr>
                        <a:t>Water Infrastructure Management</a:t>
                      </a:r>
                    </a:p>
                  </a:txBody>
                  <a:tcPr marL="0" marR="0" marT="0" marB="0" anchor="b">
                    <a:lnL w="25400" cap="flat" cmpd="dbl"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extLst>
                  <a:ext uri="{0D108BD9-81ED-4DB2-BD59-A6C34878D82A}">
                    <a16:rowId xmlns="" xmlns:a16="http://schemas.microsoft.com/office/drawing/2014/main" val="10003"/>
                  </a:ext>
                </a:extLst>
              </a:tr>
              <a:tr h="491926">
                <a:tc>
                  <a:txBody>
                    <a:bodyPr/>
                    <a:lstStyle/>
                    <a:p>
                      <a:pPr algn="l" fontAlgn="b"/>
                      <a:r>
                        <a:rPr lang="en-ZA" sz="1000" b="0" i="0" u="none" strike="noStrike" dirty="0">
                          <a:latin typeface="Arial" pitchFamily="34" charset="0"/>
                          <a:cs typeface="Arial" pitchFamily="34" charset="0"/>
                        </a:rPr>
                        <a:t>Regional Implementation and Support</a:t>
                      </a:r>
                    </a:p>
                  </a:txBody>
                  <a:tcPr marL="0" marR="0" marT="0" marB="0" anchor="b">
                    <a:lnL w="25400" cap="flat" cmpd="dbl"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extLst>
                  <a:ext uri="{0D108BD9-81ED-4DB2-BD59-A6C34878D82A}">
                    <a16:rowId xmlns="" xmlns:a16="http://schemas.microsoft.com/office/drawing/2014/main" val="10004"/>
                  </a:ext>
                </a:extLst>
              </a:tr>
              <a:tr h="284687">
                <a:tc>
                  <a:txBody>
                    <a:bodyPr/>
                    <a:lstStyle/>
                    <a:p>
                      <a:pPr algn="l" fontAlgn="b"/>
                      <a:r>
                        <a:rPr lang="en-ZA" sz="1000" b="0" i="0" u="none" strike="noStrike" dirty="0">
                          <a:latin typeface="Arial" pitchFamily="34" charset="0"/>
                          <a:cs typeface="Arial" pitchFamily="34" charset="0"/>
                        </a:rPr>
                        <a:t>Water Sector Regulation</a:t>
                      </a:r>
                    </a:p>
                  </a:txBody>
                  <a:tcPr marL="0" marR="0" marT="0" marB="0" anchor="b">
                    <a:lnL w="25400" cap="flat" cmpd="dbl"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extLst>
                  <a:ext uri="{0D108BD9-81ED-4DB2-BD59-A6C34878D82A}">
                    <a16:rowId xmlns="" xmlns:a16="http://schemas.microsoft.com/office/drawing/2014/main" val="10005"/>
                  </a:ext>
                </a:extLst>
              </a:tr>
              <a:tr h="292418">
                <a:tc>
                  <a:txBody>
                    <a:bodyPr/>
                    <a:lstStyle/>
                    <a:p>
                      <a:pPr algn="l" fontAlgn="b"/>
                      <a:r>
                        <a:rPr lang="en-ZA" sz="1000" b="0" i="0" u="none" strike="noStrike" dirty="0">
                          <a:latin typeface="Arial" pitchFamily="34" charset="0"/>
                          <a:cs typeface="Arial" pitchFamily="34" charset="0"/>
                        </a:rPr>
                        <a:t>International Water Cooperation</a:t>
                      </a:r>
                    </a:p>
                  </a:txBody>
                  <a:tcPr marL="0" marR="0" marT="0" marB="0" anchor="b">
                    <a:lnL w="25400" cap="flat" cmpd="dbl"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0"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extLst>
                  <a:ext uri="{0D108BD9-81ED-4DB2-BD59-A6C34878D82A}">
                    <a16:rowId xmlns="" xmlns:a16="http://schemas.microsoft.com/office/drawing/2014/main" val="10006"/>
                  </a:ext>
                </a:extLst>
              </a:tr>
              <a:tr h="442846">
                <a:tc>
                  <a:txBody>
                    <a:bodyPr/>
                    <a:lstStyle/>
                    <a:p>
                      <a:pPr algn="l" fontAlgn="b"/>
                      <a:r>
                        <a:rPr lang="en-ZA" sz="1000" b="1" i="0" u="none" strike="noStrike" dirty="0">
                          <a:latin typeface="Arial" pitchFamily="34" charset="0"/>
                          <a:cs typeface="Arial" pitchFamily="34" charset="0"/>
                        </a:rPr>
                        <a:t>Total</a:t>
                      </a:r>
                    </a:p>
                  </a:txBody>
                  <a:tcPr marL="0" marR="0" marT="0" marB="0" anchor="b">
                    <a:lnL w="25400" cap="flat" cmpd="dbl"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1"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1"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1"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rtl="0" fontAlgn="b"/>
                      <a:endParaRPr lang="en-ZA" sz="1000" b="1" i="0" u="none" strike="noStrike" dirty="0">
                        <a:solidFill>
                          <a:srgbClr val="000000"/>
                        </a:solidFill>
                        <a:latin typeface="Arial" pitchFamily="34" charset="0"/>
                        <a:cs typeface="Arial" pitchFamily="34" charset="0"/>
                      </a:endParaRPr>
                    </a:p>
                  </a:txBody>
                  <a:tcPr marL="7620" marR="7620" marT="7620" marB="0" anchor="b">
                    <a:lnL w="12700" cap="flat" cmpd="sng" algn="ctr">
                      <a:solidFill>
                        <a:schemeClr val="bg1"/>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extLst>
                  <a:ext uri="{0D108BD9-81ED-4DB2-BD59-A6C34878D82A}">
                    <a16:rowId xmlns="" xmlns:a16="http://schemas.microsoft.com/office/drawing/2014/main" val="10007"/>
                  </a:ext>
                </a:extLst>
              </a:tr>
            </a:tbl>
          </a:graphicData>
        </a:graphic>
      </p:graphicFrame>
      <p:sp>
        <p:nvSpPr>
          <p:cNvPr id="9" name="Slide Number Placeholder 3"/>
          <p:cNvSpPr>
            <a:spLocks noGrp="1"/>
          </p:cNvSpPr>
          <p:nvPr>
            <p:ph type="sldNum" sz="quarter" idx="12"/>
          </p:nvPr>
        </p:nvSpPr>
        <p:spPr>
          <a:xfrm>
            <a:off x="8077200" y="6230223"/>
            <a:ext cx="2133600" cy="365125"/>
          </a:xfrm>
        </p:spPr>
        <p:txBody>
          <a:bodyPr/>
          <a:lstStyle/>
          <a:p>
            <a:pPr algn="r"/>
            <a:fld id="{48F0A114-0370-4CC0-9313-334D49B2E98A}" type="slidenum">
              <a:rPr lang="en-ZA" sz="1400">
                <a:solidFill>
                  <a:prstClr val="black"/>
                </a:solidFill>
                <a:latin typeface="Arial" pitchFamily="34" charset="0"/>
                <a:cs typeface="Arial" pitchFamily="34" charset="0"/>
              </a:rPr>
              <a:pPr algn="r"/>
              <a:t>7</a:t>
            </a:fld>
            <a:endParaRPr lang="en-ZA" sz="1400" dirty="0">
              <a:solidFill>
                <a:prstClr val="black"/>
              </a:solidFill>
              <a:latin typeface="Arial" pitchFamily="34" charset="0"/>
              <a:cs typeface="Arial" pitchFamily="34" charset="0"/>
            </a:endParaRPr>
          </a:p>
        </p:txBody>
      </p:sp>
      <p:graphicFrame>
        <p:nvGraphicFramePr>
          <p:cNvPr id="14" name="Chart 13"/>
          <p:cNvGraphicFramePr>
            <a:graphicFrameLocks/>
          </p:cNvGraphicFramePr>
          <p:nvPr>
            <p:extLst>
              <p:ext uri="{D42A27DB-BD31-4B8C-83A1-F6EECF244321}">
                <p14:modId xmlns:p14="http://schemas.microsoft.com/office/powerpoint/2010/main" xmlns="" val="567624331"/>
              </p:ext>
            </p:extLst>
          </p:nvPr>
        </p:nvGraphicFramePr>
        <p:xfrm>
          <a:off x="1646829" y="4195655"/>
          <a:ext cx="4000528" cy="18772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ontent Placeholder 4"/>
          <p:cNvGraphicFramePr>
            <a:graphicFrameLocks/>
          </p:cNvGraphicFramePr>
          <p:nvPr>
            <p:extLst>
              <p:ext uri="{D42A27DB-BD31-4B8C-83A1-F6EECF244321}">
                <p14:modId xmlns:p14="http://schemas.microsoft.com/office/powerpoint/2010/main" xmlns="" val="2568779890"/>
              </p:ext>
            </p:extLst>
          </p:nvPr>
        </p:nvGraphicFramePr>
        <p:xfrm>
          <a:off x="6490740" y="4127679"/>
          <a:ext cx="5411450" cy="27303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8" name="Chart 17"/>
          <p:cNvGraphicFramePr>
            <a:graphicFrameLocks/>
          </p:cNvGraphicFramePr>
          <p:nvPr>
            <p:extLst>
              <p:ext uri="{D42A27DB-BD31-4B8C-83A1-F6EECF244321}">
                <p14:modId xmlns:p14="http://schemas.microsoft.com/office/powerpoint/2010/main" xmlns="" val="2103985789"/>
              </p:ext>
            </p:extLst>
          </p:nvPr>
        </p:nvGraphicFramePr>
        <p:xfrm>
          <a:off x="6614650" y="1116427"/>
          <a:ext cx="5026890" cy="2691297"/>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xmlns="" val="248481583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1725" y="122238"/>
            <a:ext cx="7425559" cy="792162"/>
          </a:xfrm>
        </p:spPr>
        <p:txBody>
          <a:bodyPr>
            <a:noAutofit/>
          </a:bodyPr>
          <a:lstStyle/>
          <a:p>
            <a:r>
              <a:rPr lang="en-US" sz="2400" b="1" dirty="0"/>
              <a:t/>
            </a:r>
            <a:br>
              <a:rPr lang="en-US" sz="2400" b="1" dirty="0"/>
            </a:br>
            <a:r>
              <a:rPr lang="en-US" sz="2400" dirty="0"/>
              <a:t/>
            </a:r>
            <a:br>
              <a:rPr lang="en-US" sz="2400" dirty="0"/>
            </a:br>
            <a:r>
              <a:rPr lang="en-US" sz="2400" b="1" dirty="0"/>
              <a:t>Irregular, Unauthorised, fruitless and wasteful expenditure</a:t>
            </a:r>
            <a:r>
              <a:rPr lang="en-US" dirty="0"/>
              <a:t/>
            </a:r>
            <a:br>
              <a:rPr lang="en-US" dirty="0"/>
            </a:br>
            <a:endParaRPr lang="en-GB" dirty="0"/>
          </a:p>
        </p:txBody>
      </p:sp>
      <p:sp>
        <p:nvSpPr>
          <p:cNvPr id="4" name="Slide Number Placeholder 3"/>
          <p:cNvSpPr>
            <a:spLocks noGrp="1"/>
          </p:cNvSpPr>
          <p:nvPr>
            <p:ph type="sldNum" sz="quarter" idx="12"/>
          </p:nvPr>
        </p:nvSpPr>
        <p:spPr/>
        <p:txBody>
          <a:bodyPr/>
          <a:lstStyle/>
          <a:p>
            <a:fld id="{48F0A114-0370-4CC0-9313-334D49B2E98A}" type="slidenum">
              <a:rPr lang="en-ZA">
                <a:solidFill>
                  <a:prstClr val="black"/>
                </a:solidFill>
              </a:rPr>
              <a:pPr/>
              <a:t>8</a:t>
            </a:fld>
            <a:endParaRPr lang="en-ZA" dirty="0">
              <a:solidFill>
                <a:prstClr val="black"/>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667840152"/>
              </p:ext>
            </p:extLst>
          </p:nvPr>
        </p:nvGraphicFramePr>
        <p:xfrm>
          <a:off x="1589086" y="1290534"/>
          <a:ext cx="10428290" cy="4360759"/>
        </p:xfrm>
        <a:graphic>
          <a:graphicData uri="http://schemas.openxmlformats.org/drawingml/2006/table">
            <a:tbl>
              <a:tblPr firstRow="1" bandRow="1">
                <a:tableStyleId>{5C22544A-7EE6-4342-B048-85BDC9FD1C3A}</a:tableStyleId>
              </a:tblPr>
              <a:tblGrid>
                <a:gridCol w="2085658"/>
                <a:gridCol w="2085658"/>
                <a:gridCol w="2085658"/>
                <a:gridCol w="2085658"/>
                <a:gridCol w="2085658"/>
              </a:tblGrid>
              <a:tr h="646915">
                <a:tc>
                  <a:txBody>
                    <a:bodyPr/>
                    <a:lstStyle/>
                    <a:p>
                      <a:pPr algn="l" fontAlgn="b"/>
                      <a:r>
                        <a:rPr lang="en-ZA" sz="1400" b="1" i="0" u="none" strike="noStrike" dirty="0">
                          <a:solidFill>
                            <a:schemeClr val="tx1"/>
                          </a:solidFill>
                          <a:latin typeface="Arial" pitchFamily="34" charset="0"/>
                          <a:cs typeface="Arial" pitchFamily="34" charset="0"/>
                        </a:rPr>
                        <a:t>DESCRIPTION</a:t>
                      </a:r>
                    </a:p>
                  </a:txBody>
                  <a:tcPr marL="5499" marR="5499" marT="5499" marB="0" anchor="b"/>
                </a:tc>
                <a:tc>
                  <a:txBody>
                    <a:bodyPr/>
                    <a:lstStyle/>
                    <a:p>
                      <a:pPr algn="ctr" fontAlgn="b"/>
                      <a:r>
                        <a:rPr lang="en-ZA" sz="1400" b="1" i="0" u="none" strike="noStrike" dirty="0" smtClean="0">
                          <a:solidFill>
                            <a:schemeClr val="tx1"/>
                          </a:solidFill>
                          <a:latin typeface="Arial" pitchFamily="34" charset="0"/>
                          <a:cs typeface="Arial" pitchFamily="34" charset="0"/>
                        </a:rPr>
                        <a:t>2015/16</a:t>
                      </a:r>
                      <a:endParaRPr lang="en-ZA" sz="1400" b="1" i="0" u="none" strike="noStrike" dirty="0">
                        <a:solidFill>
                          <a:schemeClr val="tx1"/>
                        </a:solidFill>
                        <a:latin typeface="Arial" pitchFamily="34" charset="0"/>
                        <a:cs typeface="Arial" pitchFamily="34" charset="0"/>
                      </a:endParaRPr>
                    </a:p>
                  </a:txBody>
                  <a:tcPr marL="5499" marR="5499" marT="5499" marB="0" anchor="b"/>
                </a:tc>
                <a:tc>
                  <a:txBody>
                    <a:bodyPr/>
                    <a:lstStyle/>
                    <a:p>
                      <a:pPr algn="ctr" fontAlgn="b"/>
                      <a:r>
                        <a:rPr lang="en-ZA" sz="1400" b="1" i="0" u="none" strike="noStrike" dirty="0" smtClean="0">
                          <a:solidFill>
                            <a:schemeClr val="tx1"/>
                          </a:solidFill>
                          <a:latin typeface="Arial" pitchFamily="34" charset="0"/>
                          <a:cs typeface="Arial" pitchFamily="34" charset="0"/>
                        </a:rPr>
                        <a:t>2016/17</a:t>
                      </a:r>
                      <a:endParaRPr lang="en-ZA" sz="1400" b="1" i="0" u="none" strike="noStrike" dirty="0">
                        <a:solidFill>
                          <a:schemeClr val="tx1"/>
                        </a:solidFill>
                        <a:latin typeface="Arial" pitchFamily="34" charset="0"/>
                        <a:cs typeface="Arial" pitchFamily="34" charset="0"/>
                      </a:endParaRPr>
                    </a:p>
                  </a:txBody>
                  <a:tcPr marL="5499" marR="5499" marT="5499" marB="0" anchor="b"/>
                </a:tc>
                <a:tc>
                  <a:txBody>
                    <a:bodyPr/>
                    <a:lstStyle/>
                    <a:p>
                      <a:pPr algn="ctr" fontAlgn="b"/>
                      <a:r>
                        <a:rPr lang="en-ZA" sz="1400" b="1" i="0" u="none" strike="noStrike" dirty="0">
                          <a:solidFill>
                            <a:schemeClr val="tx1"/>
                          </a:solidFill>
                          <a:latin typeface="Arial" pitchFamily="34" charset="0"/>
                          <a:cs typeface="Arial" pitchFamily="34" charset="0"/>
                        </a:rPr>
                        <a:t>Variance</a:t>
                      </a:r>
                    </a:p>
                  </a:txBody>
                  <a:tcPr marL="5499" marR="5499" marT="5499" marB="0" anchor="b"/>
                </a:tc>
                <a:tc>
                  <a:txBody>
                    <a:bodyPr/>
                    <a:lstStyle/>
                    <a:p>
                      <a:pPr algn="ctr" fontAlgn="b"/>
                      <a:r>
                        <a:rPr lang="en-ZA" sz="1400" b="1" i="0" u="none" strike="noStrike" dirty="0">
                          <a:solidFill>
                            <a:schemeClr val="tx1"/>
                          </a:solidFill>
                          <a:latin typeface="Arial" pitchFamily="34" charset="0"/>
                          <a:cs typeface="Arial" pitchFamily="34" charset="0"/>
                        </a:rPr>
                        <a:t>% Variance</a:t>
                      </a:r>
                    </a:p>
                  </a:txBody>
                  <a:tcPr marL="5499" marR="5499" marT="5499" marB="0" anchor="b"/>
                </a:tc>
              </a:tr>
              <a:tr h="646915">
                <a:tc>
                  <a:txBody>
                    <a:bodyPr/>
                    <a:lstStyle/>
                    <a:p>
                      <a:pPr algn="l" fontAlgn="b"/>
                      <a:endParaRPr lang="en-ZA" sz="1400" b="1" i="0" u="none" strike="noStrike" dirty="0">
                        <a:solidFill>
                          <a:schemeClr val="tx1"/>
                        </a:solidFill>
                        <a:latin typeface="Arial" pitchFamily="34" charset="0"/>
                        <a:cs typeface="Arial" pitchFamily="34" charset="0"/>
                      </a:endParaRPr>
                    </a:p>
                  </a:txBody>
                  <a:tcPr marL="5499" marR="5499" marT="5499" marB="0" anchor="b"/>
                </a:tc>
                <a:tc>
                  <a:txBody>
                    <a:bodyPr/>
                    <a:lstStyle/>
                    <a:p>
                      <a:pPr algn="ctr" fontAlgn="b"/>
                      <a:r>
                        <a:rPr lang="en-ZA" sz="1400" b="1" i="0" u="none" strike="noStrike" dirty="0">
                          <a:solidFill>
                            <a:schemeClr val="tx1"/>
                          </a:solidFill>
                          <a:latin typeface="Arial" pitchFamily="34" charset="0"/>
                          <a:cs typeface="Arial" pitchFamily="34" charset="0"/>
                        </a:rPr>
                        <a:t>R'000</a:t>
                      </a:r>
                    </a:p>
                  </a:txBody>
                  <a:tcPr marL="5499" marR="5499" marT="5499" marB="0" anchor="b"/>
                </a:tc>
                <a:tc>
                  <a:txBody>
                    <a:bodyPr/>
                    <a:lstStyle/>
                    <a:p>
                      <a:pPr algn="ctr" fontAlgn="b"/>
                      <a:r>
                        <a:rPr lang="en-ZA" sz="1400" b="1" i="0" u="none" strike="noStrike" dirty="0">
                          <a:solidFill>
                            <a:schemeClr val="tx1"/>
                          </a:solidFill>
                          <a:latin typeface="Arial" pitchFamily="34" charset="0"/>
                          <a:cs typeface="Arial" pitchFamily="34" charset="0"/>
                        </a:rPr>
                        <a:t>R'000</a:t>
                      </a:r>
                    </a:p>
                  </a:txBody>
                  <a:tcPr marL="5499" marR="5499" marT="5499" marB="0" anchor="b"/>
                </a:tc>
                <a:tc>
                  <a:txBody>
                    <a:bodyPr/>
                    <a:lstStyle/>
                    <a:p>
                      <a:pPr algn="ctr" fontAlgn="b"/>
                      <a:r>
                        <a:rPr lang="en-ZA" sz="1400" b="1" i="0" u="none" strike="noStrike" dirty="0" smtClean="0">
                          <a:solidFill>
                            <a:schemeClr val="tx1"/>
                          </a:solidFill>
                          <a:latin typeface="Arial" pitchFamily="34" charset="0"/>
                          <a:cs typeface="Arial" pitchFamily="34" charset="0"/>
                        </a:rPr>
                        <a:t>R'000</a:t>
                      </a:r>
                      <a:endParaRPr lang="en-ZA" sz="1400" b="1" i="0" u="none" strike="noStrike" dirty="0">
                        <a:solidFill>
                          <a:schemeClr val="tx1"/>
                        </a:solidFill>
                        <a:latin typeface="Arial" pitchFamily="34" charset="0"/>
                        <a:cs typeface="Arial" pitchFamily="34" charset="0"/>
                      </a:endParaRPr>
                    </a:p>
                  </a:txBody>
                  <a:tcPr marL="5499" marR="5499" marT="5499" marB="0" anchor="b"/>
                </a:tc>
                <a:tc>
                  <a:txBody>
                    <a:bodyPr/>
                    <a:lstStyle/>
                    <a:p>
                      <a:pPr algn="ctr" fontAlgn="b"/>
                      <a:endParaRPr lang="en-ZA" sz="1400" b="1" i="0" u="none" strike="noStrike" dirty="0">
                        <a:solidFill>
                          <a:schemeClr val="tx1"/>
                        </a:solidFill>
                        <a:latin typeface="Arial" pitchFamily="34" charset="0"/>
                        <a:cs typeface="Arial" pitchFamily="34" charset="0"/>
                      </a:endParaRPr>
                    </a:p>
                  </a:txBody>
                  <a:tcPr marL="5499" marR="5499" marT="5499" marB="0" anchor="b"/>
                </a:tc>
              </a:tr>
              <a:tr h="646915">
                <a:tc>
                  <a:txBody>
                    <a:bodyPr/>
                    <a:lstStyle/>
                    <a:p>
                      <a:pPr algn="l" fontAlgn="b"/>
                      <a:r>
                        <a:rPr lang="en-ZA" sz="1400" b="0" i="0" u="none" strike="noStrike" dirty="0" smtClean="0">
                          <a:solidFill>
                            <a:schemeClr val="tx1"/>
                          </a:solidFill>
                          <a:latin typeface="Arial" pitchFamily="34" charset="0"/>
                          <a:cs typeface="Arial" pitchFamily="34" charset="0"/>
                        </a:rPr>
                        <a:t>Unauthorised expenditure</a:t>
                      </a:r>
                      <a:endParaRPr lang="en-ZA" sz="1400" b="0" i="0" u="none" strike="noStrike" dirty="0">
                        <a:solidFill>
                          <a:schemeClr val="tx1"/>
                        </a:solidFill>
                        <a:latin typeface="Arial" pitchFamily="34" charset="0"/>
                        <a:cs typeface="Arial" pitchFamily="34" charset="0"/>
                      </a:endParaRPr>
                    </a:p>
                  </a:txBody>
                  <a:tcPr marL="5499" marR="5499" marT="5499" marB="0" anchor="b"/>
                </a:tc>
                <a:tc>
                  <a:txBody>
                    <a:bodyPr/>
                    <a:lstStyle/>
                    <a:p>
                      <a:pPr algn="ctr" fontAlgn="b"/>
                      <a:r>
                        <a:rPr lang="en-ZA" sz="1400" b="0" i="0" u="none" strike="noStrike" dirty="0" smtClean="0">
                          <a:solidFill>
                            <a:schemeClr val="tx1"/>
                          </a:solidFill>
                          <a:latin typeface="Arial" pitchFamily="34" charset="0"/>
                          <a:cs typeface="Arial" pitchFamily="34" charset="0"/>
                        </a:rPr>
                        <a:t>0.00</a:t>
                      </a:r>
                      <a:endParaRPr lang="en-ZA" sz="1400" b="0" i="0" u="none" strike="noStrike" dirty="0">
                        <a:solidFill>
                          <a:schemeClr val="tx1"/>
                        </a:solidFill>
                        <a:latin typeface="Arial" pitchFamily="34" charset="0"/>
                        <a:cs typeface="Arial" pitchFamily="34" charset="0"/>
                      </a:endParaRPr>
                    </a:p>
                  </a:txBody>
                  <a:tcPr marL="5499" marR="5499" marT="5499" marB="0" anchor="b"/>
                </a:tc>
                <a:tc>
                  <a:txBody>
                    <a:bodyPr/>
                    <a:lstStyle/>
                    <a:p>
                      <a:pPr algn="ctr" fontAlgn="b"/>
                      <a:r>
                        <a:rPr lang="en-ZA" sz="1400" b="0" i="0" u="none" strike="noStrike" dirty="0" smtClean="0">
                          <a:solidFill>
                            <a:schemeClr val="tx1"/>
                          </a:solidFill>
                          <a:latin typeface="Arial" pitchFamily="34" charset="0"/>
                          <a:cs typeface="Arial" pitchFamily="34" charset="0"/>
                        </a:rPr>
                        <a:t>0.00</a:t>
                      </a:r>
                      <a:endParaRPr lang="en-ZA" sz="1400" b="0" i="0" u="none" strike="noStrike" dirty="0">
                        <a:solidFill>
                          <a:schemeClr val="tx1"/>
                        </a:solidFill>
                        <a:latin typeface="Arial" pitchFamily="34" charset="0"/>
                        <a:cs typeface="Arial" pitchFamily="34" charset="0"/>
                      </a:endParaRPr>
                    </a:p>
                  </a:txBody>
                  <a:tcPr marL="5499" marR="5499" marT="5499" marB="0" anchor="b"/>
                </a:tc>
                <a:tc>
                  <a:txBody>
                    <a:bodyPr/>
                    <a:lstStyle/>
                    <a:p>
                      <a:pPr algn="ctr" fontAlgn="b"/>
                      <a:r>
                        <a:rPr lang="en-ZA" sz="1400" b="0" i="0" u="none" strike="noStrike" dirty="0" smtClean="0">
                          <a:solidFill>
                            <a:schemeClr val="tx1"/>
                          </a:solidFill>
                          <a:latin typeface="Arial" pitchFamily="34" charset="0"/>
                          <a:cs typeface="Arial" pitchFamily="34" charset="0"/>
                        </a:rPr>
                        <a:t>0</a:t>
                      </a:r>
                      <a:endParaRPr lang="en-ZA" sz="1400" b="0" i="0" u="none" strike="noStrike" dirty="0">
                        <a:solidFill>
                          <a:schemeClr val="tx1"/>
                        </a:solidFill>
                        <a:latin typeface="Arial" pitchFamily="34" charset="0"/>
                        <a:cs typeface="Arial" pitchFamily="34" charset="0"/>
                      </a:endParaRPr>
                    </a:p>
                  </a:txBody>
                  <a:tcPr marL="5499" marR="5499" marT="5499" marB="0" anchor="b"/>
                </a:tc>
                <a:tc>
                  <a:txBody>
                    <a:bodyPr/>
                    <a:lstStyle/>
                    <a:p>
                      <a:pPr algn="ctr" fontAlgn="b"/>
                      <a:r>
                        <a:rPr lang="en-ZA" sz="1400" b="0" i="0" u="none" strike="noStrike" dirty="0" smtClean="0">
                          <a:solidFill>
                            <a:schemeClr val="tx1"/>
                          </a:solidFill>
                          <a:latin typeface="Arial" pitchFamily="34" charset="0"/>
                          <a:cs typeface="Arial" pitchFamily="34" charset="0"/>
                        </a:rPr>
                        <a:t>0%</a:t>
                      </a:r>
                      <a:endParaRPr lang="en-ZA" sz="1400" b="0" i="0" u="none" strike="noStrike" dirty="0">
                        <a:solidFill>
                          <a:schemeClr val="tx1"/>
                        </a:solidFill>
                        <a:latin typeface="Arial" pitchFamily="34" charset="0"/>
                        <a:cs typeface="Arial" pitchFamily="34" charset="0"/>
                      </a:endParaRPr>
                    </a:p>
                  </a:txBody>
                  <a:tcPr marL="5499" marR="5499" marT="5499" marB="0" anchor="b"/>
                </a:tc>
              </a:tr>
              <a:tr h="1126184">
                <a:tc>
                  <a:txBody>
                    <a:bodyPr/>
                    <a:lstStyle/>
                    <a:p>
                      <a:pPr algn="l" fontAlgn="b"/>
                      <a:endParaRPr lang="en-ZA" sz="1400" b="0" i="0" u="none" strike="noStrike" dirty="0" smtClean="0">
                        <a:solidFill>
                          <a:schemeClr val="tx1"/>
                        </a:solidFill>
                        <a:latin typeface="Arial" pitchFamily="34" charset="0"/>
                        <a:cs typeface="Arial" pitchFamily="34" charset="0"/>
                      </a:endParaRPr>
                    </a:p>
                    <a:p>
                      <a:pPr algn="l" fontAlgn="b"/>
                      <a:endParaRPr lang="en-ZA" sz="1400" b="0" i="0" u="none" strike="noStrike" dirty="0" smtClean="0">
                        <a:solidFill>
                          <a:schemeClr val="tx1"/>
                        </a:solidFill>
                        <a:latin typeface="Arial" pitchFamily="34" charset="0"/>
                        <a:cs typeface="Arial" pitchFamily="34" charset="0"/>
                      </a:endParaRPr>
                    </a:p>
                    <a:p>
                      <a:pPr algn="l" fontAlgn="b"/>
                      <a:endParaRPr lang="en-ZA" sz="1400" b="0" i="0" u="none" strike="noStrike" dirty="0" smtClean="0">
                        <a:solidFill>
                          <a:schemeClr val="tx1"/>
                        </a:solidFill>
                        <a:latin typeface="Arial" pitchFamily="34" charset="0"/>
                        <a:cs typeface="Arial" pitchFamily="34" charset="0"/>
                      </a:endParaRPr>
                    </a:p>
                  </a:txBody>
                  <a:tcPr marL="5499" marR="5499" marT="5499" marB="0" anchor="b"/>
                </a:tc>
                <a:tc>
                  <a:txBody>
                    <a:bodyPr/>
                    <a:lstStyle/>
                    <a:p>
                      <a:pPr algn="r" fontAlgn="b"/>
                      <a:endParaRPr lang="en-ZA" sz="1400" b="0" i="0" u="none" strike="noStrike" dirty="0">
                        <a:solidFill>
                          <a:schemeClr val="tx1"/>
                        </a:solidFill>
                        <a:latin typeface="Arial" pitchFamily="34" charset="0"/>
                        <a:cs typeface="Arial" pitchFamily="34" charset="0"/>
                      </a:endParaRPr>
                    </a:p>
                  </a:txBody>
                  <a:tcPr marL="5499" marR="5499" marT="5499" marB="0" anchor="b"/>
                </a:tc>
                <a:tc>
                  <a:txBody>
                    <a:bodyPr/>
                    <a:lstStyle/>
                    <a:p>
                      <a:pPr algn="r" fontAlgn="b"/>
                      <a:endParaRPr lang="en-ZA" sz="1400" b="0" i="0" u="none" strike="noStrike" dirty="0">
                        <a:solidFill>
                          <a:schemeClr val="tx1"/>
                        </a:solidFill>
                        <a:latin typeface="Arial" pitchFamily="34" charset="0"/>
                        <a:cs typeface="Arial" pitchFamily="34" charset="0"/>
                      </a:endParaRPr>
                    </a:p>
                  </a:txBody>
                  <a:tcPr marL="5499" marR="5499" marT="5499" marB="0" anchor="b"/>
                </a:tc>
                <a:tc>
                  <a:txBody>
                    <a:bodyPr/>
                    <a:lstStyle/>
                    <a:p>
                      <a:pPr algn="r" fontAlgn="b"/>
                      <a:endParaRPr lang="en-ZA" sz="1400" b="0" i="0" u="none" strike="noStrike" dirty="0">
                        <a:solidFill>
                          <a:schemeClr val="tx1"/>
                        </a:solidFill>
                        <a:latin typeface="Arial" pitchFamily="34" charset="0"/>
                        <a:cs typeface="Arial" pitchFamily="34" charset="0"/>
                      </a:endParaRPr>
                    </a:p>
                  </a:txBody>
                  <a:tcPr marL="5499" marR="5499" marT="5499" marB="0" anchor="b"/>
                </a:tc>
                <a:tc>
                  <a:txBody>
                    <a:bodyPr/>
                    <a:lstStyle/>
                    <a:p>
                      <a:pPr algn="r" fontAlgn="b"/>
                      <a:endParaRPr lang="en-ZA" sz="1400" b="0" i="0" u="none" strike="noStrike" dirty="0">
                        <a:solidFill>
                          <a:schemeClr val="tx1"/>
                        </a:solidFill>
                        <a:latin typeface="Arial" pitchFamily="34" charset="0"/>
                        <a:cs typeface="Arial" pitchFamily="34" charset="0"/>
                      </a:endParaRPr>
                    </a:p>
                  </a:txBody>
                  <a:tcPr marL="5499" marR="5499" marT="5499" marB="0" anchor="b"/>
                </a:tc>
              </a:tr>
              <a:tr h="646915">
                <a:tc>
                  <a:txBody>
                    <a:bodyPr/>
                    <a:lstStyle/>
                    <a:p>
                      <a:pPr algn="l" fontAlgn="b"/>
                      <a:r>
                        <a:rPr lang="en-ZA" sz="1400" b="0" i="0" u="sng" strike="noStrike" dirty="0" smtClean="0">
                          <a:solidFill>
                            <a:schemeClr val="tx1"/>
                          </a:solidFill>
                          <a:latin typeface="Arial" pitchFamily="34" charset="0"/>
                          <a:cs typeface="Arial" pitchFamily="34" charset="0"/>
                        </a:rPr>
                        <a:t>Narratives</a:t>
                      </a:r>
                      <a:endParaRPr lang="en-ZA" sz="1400" b="0" i="0" u="sng" strike="noStrike" dirty="0">
                        <a:solidFill>
                          <a:schemeClr val="tx1"/>
                        </a:solidFill>
                        <a:latin typeface="Arial" pitchFamily="34" charset="0"/>
                        <a:cs typeface="Arial" pitchFamily="34" charset="0"/>
                      </a:endParaRPr>
                    </a:p>
                  </a:txBody>
                  <a:tcPr marL="5499" marR="5499" marT="5499" marB="0" anchor="b"/>
                </a:tc>
                <a:tc>
                  <a:txBody>
                    <a:bodyPr/>
                    <a:lstStyle/>
                    <a:p>
                      <a:pPr marL="0" algn="r" defTabSz="914400" rtl="0" eaLnBrk="1" fontAlgn="b" latinLnBrk="0" hangingPunct="1"/>
                      <a:endParaRPr lang="en-ZA" sz="1400" b="0" i="0" u="none" strike="noStrike" kern="1200" dirty="0">
                        <a:solidFill>
                          <a:schemeClr val="tx1"/>
                        </a:solidFill>
                        <a:latin typeface="Arial" pitchFamily="34" charset="0"/>
                        <a:ea typeface="+mn-ea"/>
                        <a:cs typeface="Arial" pitchFamily="34" charset="0"/>
                      </a:endParaRPr>
                    </a:p>
                  </a:txBody>
                  <a:tcPr marL="5499" marR="5499" marT="5499" marB="0" anchor="b"/>
                </a:tc>
                <a:tc>
                  <a:txBody>
                    <a:bodyPr/>
                    <a:lstStyle/>
                    <a:p>
                      <a:pPr marL="0" algn="r" defTabSz="914400" rtl="0" eaLnBrk="1" fontAlgn="b" latinLnBrk="0" hangingPunct="1"/>
                      <a:endParaRPr lang="en-ZA" sz="1400" b="0" i="0" u="none" strike="noStrike" kern="1200" dirty="0">
                        <a:solidFill>
                          <a:schemeClr val="tx1"/>
                        </a:solidFill>
                        <a:latin typeface="Arial" pitchFamily="34" charset="0"/>
                        <a:ea typeface="+mn-ea"/>
                        <a:cs typeface="Arial" pitchFamily="34" charset="0"/>
                      </a:endParaRPr>
                    </a:p>
                  </a:txBody>
                  <a:tcPr marL="5499" marR="5499" marT="5499" marB="0" anchor="b"/>
                </a:tc>
                <a:tc>
                  <a:txBody>
                    <a:bodyPr/>
                    <a:lstStyle/>
                    <a:p>
                      <a:pPr algn="r" fontAlgn="b"/>
                      <a:endParaRPr lang="en-ZA" sz="1400" b="0" i="0" u="none" strike="noStrike" dirty="0">
                        <a:solidFill>
                          <a:schemeClr val="tx1"/>
                        </a:solidFill>
                        <a:latin typeface="Arial" pitchFamily="34" charset="0"/>
                        <a:cs typeface="Arial" pitchFamily="34" charset="0"/>
                      </a:endParaRPr>
                    </a:p>
                  </a:txBody>
                  <a:tcPr marL="5499" marR="5499" marT="5499" marB="0" anchor="b"/>
                </a:tc>
                <a:tc>
                  <a:txBody>
                    <a:bodyPr/>
                    <a:lstStyle/>
                    <a:p>
                      <a:pPr algn="r" fontAlgn="b"/>
                      <a:endParaRPr lang="en-ZA" sz="1400" b="0" i="0" u="none" strike="noStrike" dirty="0">
                        <a:solidFill>
                          <a:schemeClr val="tx1"/>
                        </a:solidFill>
                        <a:latin typeface="Arial" pitchFamily="34" charset="0"/>
                        <a:cs typeface="Arial" pitchFamily="34" charset="0"/>
                      </a:endParaRPr>
                    </a:p>
                  </a:txBody>
                  <a:tcPr marL="5499" marR="5499" marT="5499" marB="0" anchor="b"/>
                </a:tc>
              </a:tr>
              <a:tr h="646915">
                <a:tc gridSpan="5">
                  <a:txBody>
                    <a:bodyPr/>
                    <a:lstStyle/>
                    <a:p>
                      <a:pPr marL="0" marR="0" indent="0" algn="just" defTabSz="914400" rtl="0" eaLnBrk="1" fontAlgn="b" latinLnBrk="0" hangingPunct="1">
                        <a:lnSpc>
                          <a:spcPct val="100000"/>
                        </a:lnSpc>
                        <a:spcBef>
                          <a:spcPts val="0"/>
                        </a:spcBef>
                        <a:spcAft>
                          <a:spcPts val="0"/>
                        </a:spcAft>
                        <a:buClrTx/>
                        <a:buSzTx/>
                        <a:buFont typeface="Arial" pitchFamily="34" charset="0"/>
                        <a:buNone/>
                        <a:tabLst/>
                        <a:defRPr/>
                      </a:pPr>
                      <a:r>
                        <a:rPr lang="en-ZA" sz="1400" b="0" i="0" u="none" strike="noStrike" kern="1200" dirty="0" smtClean="0">
                          <a:solidFill>
                            <a:schemeClr val="tx1"/>
                          </a:solidFill>
                          <a:latin typeface="Arial" pitchFamily="34" charset="0"/>
                          <a:ea typeface="+mn-ea"/>
                          <a:cs typeface="Arial" pitchFamily="34" charset="0"/>
                        </a:rPr>
                        <a:t>There were</a:t>
                      </a:r>
                      <a:r>
                        <a:rPr lang="en-ZA" sz="1400" b="0" i="0" u="none" strike="noStrike" kern="1200" baseline="0" dirty="0" smtClean="0">
                          <a:solidFill>
                            <a:schemeClr val="tx1"/>
                          </a:solidFill>
                          <a:latin typeface="Arial" pitchFamily="34" charset="0"/>
                          <a:ea typeface="+mn-ea"/>
                          <a:cs typeface="Arial" pitchFamily="34" charset="0"/>
                        </a:rPr>
                        <a:t> no unauthorised expenditure report in the financial year 2017.</a:t>
                      </a:r>
                      <a:endParaRPr lang="en-ZA" sz="1400" b="0" i="0" u="none" strike="noStrike" kern="1200" dirty="0" smtClean="0">
                        <a:solidFill>
                          <a:schemeClr val="tx1"/>
                        </a:solidFill>
                        <a:latin typeface="Arial" pitchFamily="34" charset="0"/>
                        <a:ea typeface="+mn-ea"/>
                        <a:cs typeface="Arial" pitchFamily="34" charset="0"/>
                      </a:endParaRPr>
                    </a:p>
                  </a:txBody>
                  <a:tcPr marL="5499" marR="5499" marT="5499" marB="0" anchor="b"/>
                </a:tc>
                <a:tc hMerge="1">
                  <a:txBody>
                    <a:bodyPr/>
                    <a:lstStyle/>
                    <a:p>
                      <a:pPr algn="r" fontAlgn="b"/>
                      <a:endParaRPr lang="en-ZA" sz="1600" b="1" i="0" u="none" strike="noStrike" dirty="0">
                        <a:solidFill>
                          <a:srgbClr val="0070C0"/>
                        </a:solidFill>
                        <a:latin typeface="Calibri"/>
                      </a:endParaRPr>
                    </a:p>
                  </a:txBody>
                  <a:tcPr marL="5499" marR="5499" marT="5499" marB="0" anchor="b"/>
                </a:tc>
                <a:tc hMerge="1">
                  <a:txBody>
                    <a:bodyPr/>
                    <a:lstStyle/>
                    <a:p>
                      <a:pPr algn="r" fontAlgn="b"/>
                      <a:endParaRPr lang="en-ZA" sz="1600" b="1" i="0" u="none" strike="noStrike" dirty="0">
                        <a:solidFill>
                          <a:srgbClr val="0070C0"/>
                        </a:solidFill>
                        <a:latin typeface="Calibri"/>
                      </a:endParaRPr>
                    </a:p>
                  </a:txBody>
                  <a:tcPr marL="5499" marR="5499" marT="5499" marB="0" anchor="b"/>
                </a:tc>
                <a:tc hMerge="1">
                  <a:txBody>
                    <a:bodyPr/>
                    <a:lstStyle/>
                    <a:p>
                      <a:pPr algn="r" fontAlgn="b"/>
                      <a:endParaRPr lang="en-ZA" sz="1600" b="1" i="0" u="none" strike="noStrike" dirty="0">
                        <a:solidFill>
                          <a:srgbClr val="0070C0"/>
                        </a:solidFill>
                        <a:latin typeface="Calibri"/>
                      </a:endParaRPr>
                    </a:p>
                  </a:txBody>
                  <a:tcPr marL="5499" marR="5499" marT="5499" marB="0" anchor="b"/>
                </a:tc>
                <a:tc hMerge="1">
                  <a:txBody>
                    <a:bodyPr/>
                    <a:lstStyle/>
                    <a:p>
                      <a:pPr algn="r" fontAlgn="b"/>
                      <a:endParaRPr lang="en-ZA" sz="1600" b="1" i="0" u="none" strike="noStrike" dirty="0">
                        <a:solidFill>
                          <a:srgbClr val="0070C0"/>
                        </a:solidFill>
                        <a:latin typeface="Calibri"/>
                      </a:endParaRPr>
                    </a:p>
                  </a:txBody>
                  <a:tcPr marL="5499" marR="5499" marT="5499" marB="0" anchor="b"/>
                </a:tc>
              </a:tr>
            </a:tbl>
          </a:graphicData>
        </a:graphic>
      </p:graphicFrame>
      <p:sp>
        <p:nvSpPr>
          <p:cNvPr id="8" name="Cloud 7"/>
          <p:cNvSpPr/>
          <p:nvPr/>
        </p:nvSpPr>
        <p:spPr>
          <a:xfrm>
            <a:off x="3236334" y="3470913"/>
            <a:ext cx="1471621" cy="872030"/>
          </a:xfrm>
          <a:prstGeom prst="clou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latin typeface="Arial" pitchFamily="34" charset="0"/>
                <a:cs typeface="Arial" pitchFamily="34" charset="0"/>
              </a:rPr>
              <a:t>0% overspend</a:t>
            </a:r>
            <a:endParaRPr lang="en-GB" sz="1200" b="1" dirty="0">
              <a:solidFill>
                <a:schemeClr val="tx1"/>
              </a:solidFill>
              <a:latin typeface="Arial" pitchFamily="34" charset="0"/>
              <a:cs typeface="Arial" pitchFamily="34" charset="0"/>
            </a:endParaRPr>
          </a:p>
        </p:txBody>
      </p:sp>
      <p:sp>
        <p:nvSpPr>
          <p:cNvPr id="9" name="Left-Right-Up Arrow 8"/>
          <p:cNvSpPr/>
          <p:nvPr/>
        </p:nvSpPr>
        <p:spPr>
          <a:xfrm>
            <a:off x="4707955" y="3329264"/>
            <a:ext cx="3209337" cy="786312"/>
          </a:xfrm>
          <a:prstGeom prst="leftRigh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10" name="Cloud 9"/>
          <p:cNvSpPr/>
          <p:nvPr/>
        </p:nvSpPr>
        <p:spPr>
          <a:xfrm>
            <a:off x="7917292" y="3488187"/>
            <a:ext cx="1569729" cy="930165"/>
          </a:xfrm>
          <a:prstGeom prst="clou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latin typeface="Arial" pitchFamily="34" charset="0"/>
                <a:cs typeface="Arial" pitchFamily="34" charset="0"/>
              </a:rPr>
              <a:t>0% not within purpose of vote</a:t>
            </a:r>
            <a:endParaRPr lang="en-GB" sz="12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42198915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400" dirty="0" smtClean="0"/>
              <a:t>Extension </a:t>
            </a:r>
            <a:r>
              <a:rPr lang="en-GB" sz="2400" dirty="0"/>
              <a:t>of expired contract </a:t>
            </a:r>
          </a:p>
          <a:p>
            <a:r>
              <a:rPr lang="en-GB" sz="2400" dirty="0"/>
              <a:t>Non-compliance with panel selection criteria</a:t>
            </a:r>
          </a:p>
          <a:p>
            <a:r>
              <a:rPr lang="en-GB" sz="2400" dirty="0" smtClean="0"/>
              <a:t>Deviation </a:t>
            </a:r>
            <a:r>
              <a:rPr lang="en-GB" sz="2400" dirty="0"/>
              <a:t>no in line with treasury guidelines </a:t>
            </a:r>
          </a:p>
          <a:p>
            <a:r>
              <a:rPr lang="en-GB" sz="2400" dirty="0"/>
              <a:t>Non-compliance with local content treasury procurement guideline </a:t>
            </a:r>
          </a:p>
          <a:p>
            <a:pPr marL="131674" indent="0">
              <a:buNone/>
            </a:pPr>
            <a:endParaRPr lang="en-US" dirty="0"/>
          </a:p>
        </p:txBody>
      </p:sp>
      <p:sp>
        <p:nvSpPr>
          <p:cNvPr id="3" name="Title 2"/>
          <p:cNvSpPr>
            <a:spLocks noGrp="1"/>
          </p:cNvSpPr>
          <p:nvPr>
            <p:ph type="title"/>
          </p:nvPr>
        </p:nvSpPr>
        <p:spPr/>
        <p:txBody>
          <a:bodyPr/>
          <a:lstStyle/>
          <a:p>
            <a:r>
              <a:rPr lang="en-US" dirty="0"/>
              <a:t>Irregular expenditure</a:t>
            </a:r>
          </a:p>
        </p:txBody>
      </p:sp>
    </p:spTree>
    <p:extLst>
      <p:ext uri="{BB962C8B-B14F-4D97-AF65-F5344CB8AC3E}">
        <p14:creationId xmlns:p14="http://schemas.microsoft.com/office/powerpoint/2010/main" xmlns="" val="139825136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N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 xmlns:thm15="http://schemas.microsoft.com/office/thememl/2012/main" name="LNW" id="{29863925-E3FB-4321-8E24-CDC2ECCD470B}" vid="{C79A9FE8-81C2-49C4-9AC9-CBDF84F03B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LNW</Template>
  <TotalTime>2999</TotalTime>
  <Words>2088</Words>
  <Application>Microsoft Office PowerPoint</Application>
  <PresentationFormat>Custom</PresentationFormat>
  <Paragraphs>486</Paragraphs>
  <Slides>25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LNW</vt:lpstr>
      <vt:lpstr>Worksheet</vt:lpstr>
      <vt:lpstr>                       LEPELLE NORTHERN WATER BOARD   ANNUAL REPORT 2016/17</vt:lpstr>
      <vt:lpstr>Contents</vt:lpstr>
      <vt:lpstr>     annual report 2016/17    Part 1:  overview of financial performance</vt:lpstr>
      <vt:lpstr>FINANCIAL PERFORMANCE </vt:lpstr>
      <vt:lpstr>Slide 5</vt:lpstr>
      <vt:lpstr>Ratios</vt:lpstr>
      <vt:lpstr>Expenditure outcome: 31 June 2017</vt:lpstr>
      <vt:lpstr>  Irregular, Unauthorised, fruitless and wasteful expenditure </vt:lpstr>
      <vt:lpstr>Irregular expenditure</vt:lpstr>
      <vt:lpstr>Fruitless and wasteful expenditure </vt:lpstr>
      <vt:lpstr>Reduction of fruitless &amp; wasteful expenditure </vt:lpstr>
      <vt:lpstr>Commitment analysis </vt:lpstr>
      <vt:lpstr>Accruals </vt:lpstr>
      <vt:lpstr>CONTIGENT LIABILITIES AND ASSETS </vt:lpstr>
      <vt:lpstr>Analysis: matters relating the audit report per year</vt:lpstr>
      <vt:lpstr>Trend analysis: Matters related to audit report </vt:lpstr>
      <vt:lpstr>Comparative analysis </vt:lpstr>
      <vt:lpstr>Action plan</vt:lpstr>
      <vt:lpstr>Part 2: OVERVIEW OF NON- FINANCIAL PERFORMANCE</vt:lpstr>
      <vt:lpstr>Explanatory notes</vt:lpstr>
      <vt:lpstr>LNW INTERNAL PROJECTS</vt:lpstr>
      <vt:lpstr>LNW INTERNAL PROJECTS</vt:lpstr>
      <vt:lpstr>DWS INTERVENTION PROJECTS</vt:lpstr>
      <vt:lpstr>GIYANI PROJECT – OTHER PROJECT MILESTONES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strategic session</dc:title>
  <dc:creator>Norman Nokeri</dc:creator>
  <cp:lastModifiedBy>PUMZA</cp:lastModifiedBy>
  <cp:revision>188</cp:revision>
  <cp:lastPrinted>2018-02-20T13:44:14Z</cp:lastPrinted>
  <dcterms:created xsi:type="dcterms:W3CDTF">2016-10-31T17:47:28Z</dcterms:created>
  <dcterms:modified xsi:type="dcterms:W3CDTF">2018-03-05T08:02:39Z</dcterms:modified>
</cp:coreProperties>
</file>